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3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2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74"/>
  </p:notesMasterIdLst>
  <p:sldIdLst>
    <p:sldId id="256" r:id="rId2"/>
    <p:sldId id="257" r:id="rId3"/>
    <p:sldId id="309" r:id="rId4"/>
    <p:sldId id="422" r:id="rId5"/>
    <p:sldId id="262" r:id="rId6"/>
    <p:sldId id="263" r:id="rId7"/>
    <p:sldId id="265" r:id="rId8"/>
    <p:sldId id="264" r:id="rId9"/>
    <p:sldId id="267" r:id="rId10"/>
    <p:sldId id="353" r:id="rId11"/>
    <p:sldId id="356" r:id="rId12"/>
    <p:sldId id="355" r:id="rId13"/>
    <p:sldId id="364" r:id="rId14"/>
    <p:sldId id="357" r:id="rId15"/>
    <p:sldId id="359" r:id="rId16"/>
    <p:sldId id="423" r:id="rId17"/>
    <p:sldId id="361" r:id="rId18"/>
    <p:sldId id="362" r:id="rId19"/>
    <p:sldId id="315" r:id="rId20"/>
    <p:sldId id="495" r:id="rId21"/>
    <p:sldId id="366" r:id="rId22"/>
    <p:sldId id="496" r:id="rId23"/>
    <p:sldId id="497" r:id="rId24"/>
    <p:sldId id="498" r:id="rId25"/>
    <p:sldId id="363" r:id="rId26"/>
    <p:sldId id="499" r:id="rId27"/>
    <p:sldId id="500" r:id="rId28"/>
    <p:sldId id="431" r:id="rId29"/>
    <p:sldId id="569" r:id="rId30"/>
    <p:sldId id="432" r:id="rId31"/>
    <p:sldId id="429" r:id="rId32"/>
    <p:sldId id="502" r:id="rId33"/>
    <p:sldId id="553" r:id="rId34"/>
    <p:sldId id="554" r:id="rId35"/>
    <p:sldId id="555" r:id="rId36"/>
    <p:sldId id="556" r:id="rId37"/>
    <p:sldId id="558" r:id="rId38"/>
    <p:sldId id="559" r:id="rId39"/>
    <p:sldId id="505" r:id="rId40"/>
    <p:sldId id="506" r:id="rId41"/>
    <p:sldId id="507" r:id="rId42"/>
    <p:sldId id="560" r:id="rId43"/>
    <p:sldId id="510" r:id="rId44"/>
    <p:sldId id="511" r:id="rId45"/>
    <p:sldId id="561" r:id="rId46"/>
    <p:sldId id="512" r:id="rId47"/>
    <p:sldId id="513" r:id="rId48"/>
    <p:sldId id="562" r:id="rId49"/>
    <p:sldId id="515" r:id="rId50"/>
    <p:sldId id="516" r:id="rId51"/>
    <p:sldId id="563" r:id="rId52"/>
    <p:sldId id="518" r:id="rId53"/>
    <p:sldId id="519" r:id="rId54"/>
    <p:sldId id="520" r:id="rId55"/>
    <p:sldId id="521" r:id="rId56"/>
    <p:sldId id="564" r:id="rId57"/>
    <p:sldId id="525" r:id="rId58"/>
    <p:sldId id="528" r:id="rId59"/>
    <p:sldId id="566" r:id="rId60"/>
    <p:sldId id="565" r:id="rId61"/>
    <p:sldId id="541" r:id="rId62"/>
    <p:sldId id="542" r:id="rId63"/>
    <p:sldId id="543" r:id="rId64"/>
    <p:sldId id="544" r:id="rId65"/>
    <p:sldId id="547" r:id="rId66"/>
    <p:sldId id="550" r:id="rId67"/>
    <p:sldId id="551" r:id="rId68"/>
    <p:sldId id="490" r:id="rId69"/>
    <p:sldId id="491" r:id="rId70"/>
    <p:sldId id="567" r:id="rId71"/>
    <p:sldId id="568" r:id="rId72"/>
    <p:sldId id="494" r:id="rId7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CC9900"/>
    <a:srgbClr val="660066"/>
    <a:srgbClr val="9999FF"/>
    <a:srgbClr val="80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91" autoAdjust="0"/>
    <p:restoredTop sz="94649" autoAdjust="0"/>
  </p:normalViewPr>
  <p:slideViewPr>
    <p:cSldViewPr>
      <p:cViewPr varScale="1">
        <p:scale>
          <a:sx n="54" d="100"/>
          <a:sy n="54" d="100"/>
        </p:scale>
        <p:origin x="140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8" y="150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Family life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Sheet1!$A$2:$A$16</c:f>
              <c:strCache>
                <c:ptCount val="15"/>
                <c:pt idx="0">
                  <c:v>South Korea</c:v>
                </c:pt>
                <c:pt idx="1">
                  <c:v>Nepal</c:v>
                </c:pt>
                <c:pt idx="2">
                  <c:v>Germany</c:v>
                </c:pt>
                <c:pt idx="3">
                  <c:v>Ethiopia</c:v>
                </c:pt>
                <c:pt idx="4">
                  <c:v>Estonia</c:v>
                </c:pt>
                <c:pt idx="5">
                  <c:v>South Africa</c:v>
                </c:pt>
                <c:pt idx="6">
                  <c:v>Poland</c:v>
                </c:pt>
                <c:pt idx="7">
                  <c:v>England</c:v>
                </c:pt>
                <c:pt idx="8">
                  <c:v>Spain</c:v>
                </c:pt>
                <c:pt idx="9">
                  <c:v>Algeria</c:v>
                </c:pt>
                <c:pt idx="10">
                  <c:v>Turkey</c:v>
                </c:pt>
                <c:pt idx="11">
                  <c:v>Israel</c:v>
                </c:pt>
                <c:pt idx="12">
                  <c:v>Norway</c:v>
                </c:pt>
                <c:pt idx="13">
                  <c:v>Colombia</c:v>
                </c:pt>
                <c:pt idx="14">
                  <c:v>Romania</c:v>
                </c:pt>
              </c:strCache>
            </c:strRef>
          </c:cat>
          <c:val>
            <c:numRef>
              <c:f>Sheet1!$B$2:$B$16</c:f>
              <c:numCache>
                <c:formatCode>###0.0000</c:formatCode>
                <c:ptCount val="15"/>
                <c:pt idx="0">
                  <c:v>7.6312883312720228</c:v>
                </c:pt>
                <c:pt idx="1">
                  <c:v>8.1008787957143884</c:v>
                </c:pt>
                <c:pt idx="2">
                  <c:v>8.13111284403284</c:v>
                </c:pt>
                <c:pt idx="3">
                  <c:v>8.1752108540858082</c:v>
                </c:pt>
                <c:pt idx="4">
                  <c:v>8.2307815280460215</c:v>
                </c:pt>
                <c:pt idx="5">
                  <c:v>8.2325375773651768</c:v>
                </c:pt>
                <c:pt idx="6">
                  <c:v>8.244217717987592</c:v>
                </c:pt>
                <c:pt idx="7">
                  <c:v>8.2464015076689012</c:v>
                </c:pt>
                <c:pt idx="8">
                  <c:v>8.4407674919607967</c:v>
                </c:pt>
                <c:pt idx="9">
                  <c:v>8.4914968770716577</c:v>
                </c:pt>
                <c:pt idx="10">
                  <c:v>8.6504289516260808</c:v>
                </c:pt>
                <c:pt idx="11">
                  <c:v>8.7365769242734714</c:v>
                </c:pt>
                <c:pt idx="12">
                  <c:v>8.7935151645368528</c:v>
                </c:pt>
                <c:pt idx="13">
                  <c:v>8.8304664704424223</c:v>
                </c:pt>
                <c:pt idx="14">
                  <c:v>9.0966802971523446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Average of satisfaction items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Sheet1!$A$2:$A$16</c:f>
              <c:strCache>
                <c:ptCount val="15"/>
                <c:pt idx="0">
                  <c:v>South Korea</c:v>
                </c:pt>
                <c:pt idx="1">
                  <c:v>Nepal</c:v>
                </c:pt>
                <c:pt idx="2">
                  <c:v>Germany</c:v>
                </c:pt>
                <c:pt idx="3">
                  <c:v>Ethiopia</c:v>
                </c:pt>
                <c:pt idx="4">
                  <c:v>Estonia</c:v>
                </c:pt>
                <c:pt idx="5">
                  <c:v>South Africa</c:v>
                </c:pt>
                <c:pt idx="6">
                  <c:v>Poland</c:v>
                </c:pt>
                <c:pt idx="7">
                  <c:v>England</c:v>
                </c:pt>
                <c:pt idx="8">
                  <c:v>Spain</c:v>
                </c:pt>
                <c:pt idx="9">
                  <c:v>Algeria</c:v>
                </c:pt>
                <c:pt idx="10">
                  <c:v>Turkey</c:v>
                </c:pt>
                <c:pt idx="11">
                  <c:v>Israel</c:v>
                </c:pt>
                <c:pt idx="12">
                  <c:v>Norway</c:v>
                </c:pt>
                <c:pt idx="13">
                  <c:v>Colombia</c:v>
                </c:pt>
                <c:pt idx="14">
                  <c:v>Romania</c:v>
                </c:pt>
              </c:strCache>
            </c:strRef>
          </c:cat>
          <c:val>
            <c:numRef>
              <c:f>Sheet1!$C$2:$C$16</c:f>
              <c:numCache>
                <c:formatCode>###0.00</c:formatCode>
                <c:ptCount val="15"/>
                <c:pt idx="0">
                  <c:v>8.6209833526906792</c:v>
                </c:pt>
                <c:pt idx="1">
                  <c:v>8.8569948186528435</c:v>
                </c:pt>
                <c:pt idx="2">
                  <c:v>8.7275943396226445</c:v>
                </c:pt>
                <c:pt idx="3">
                  <c:v>8.4498977505112585</c:v>
                </c:pt>
                <c:pt idx="4">
                  <c:v>9.0885826771653644</c:v>
                </c:pt>
                <c:pt idx="5">
                  <c:v>8.9478337754200137</c:v>
                </c:pt>
                <c:pt idx="6">
                  <c:v>9.0199401794616048</c:v>
                </c:pt>
                <c:pt idx="7">
                  <c:v>8.983593750000006</c:v>
                </c:pt>
                <c:pt idx="8">
                  <c:v>9.0123239436619773</c:v>
                </c:pt>
                <c:pt idx="9">
                  <c:v>9.5354017501988899</c:v>
                </c:pt>
                <c:pt idx="10">
                  <c:v>9.5340572556762169</c:v>
                </c:pt>
                <c:pt idx="11">
                  <c:v>9.3318335208098819</c:v>
                </c:pt>
                <c:pt idx="12">
                  <c:v>9.2448132780082908</c:v>
                </c:pt>
                <c:pt idx="13">
                  <c:v>9.3676012461059255</c:v>
                </c:pt>
                <c:pt idx="14">
                  <c:v>9.598794373744143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38461520"/>
        <c:axId val="238458776"/>
      </c:barChart>
      <c:catAx>
        <c:axId val="238461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 baseline="0">
                <a:solidFill>
                  <a:schemeClr val="tx1"/>
                </a:solidFill>
                <a:latin typeface="Constantia" panose="02030602050306030303" pitchFamily="18" charset="0"/>
              </a:defRPr>
            </a:pPr>
            <a:endParaRPr lang="en-US"/>
          </a:p>
        </c:txPr>
        <c:crossAx val="238458776"/>
        <c:crosses val="autoZero"/>
        <c:auto val="1"/>
        <c:lblAlgn val="ctr"/>
        <c:lblOffset val="100"/>
        <c:noMultiLvlLbl val="0"/>
      </c:catAx>
      <c:valAx>
        <c:axId val="238458776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tx1">
                  <a:lumMod val="6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  <a:latin typeface="Constantia" panose="02030602050306030303" pitchFamily="18" charset="0"/>
              </a:defRPr>
            </a:pPr>
            <a:endParaRPr lang="en-US"/>
          </a:p>
        </c:txPr>
        <c:crossAx val="238461520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.21554515063064619"/>
          <c:y val="1.6098800153466777E-2"/>
          <c:w val="0.65928074107468315"/>
          <c:h val="7.447089455243645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agree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South Korea</c:v>
                </c:pt>
                <c:pt idx="1">
                  <c:v>Colombia</c:v>
                </c:pt>
                <c:pt idx="2">
                  <c:v>Nepal</c:v>
                </c:pt>
                <c:pt idx="3">
                  <c:v>Estonia</c:v>
                </c:pt>
                <c:pt idx="4">
                  <c:v>South Africa</c:v>
                </c:pt>
                <c:pt idx="5">
                  <c:v>Poland</c:v>
                </c:pt>
                <c:pt idx="6">
                  <c:v>Ethiopia</c:v>
                </c:pt>
                <c:pt idx="7">
                  <c:v>Algeria</c:v>
                </c:pt>
                <c:pt idx="8">
                  <c:v>Romania</c:v>
                </c:pt>
                <c:pt idx="9">
                  <c:v>Germany</c:v>
                </c:pt>
                <c:pt idx="10">
                  <c:v>England</c:v>
                </c:pt>
                <c:pt idx="11">
                  <c:v>Israel</c:v>
                </c:pt>
                <c:pt idx="12">
                  <c:v>Turkey</c:v>
                </c:pt>
                <c:pt idx="13">
                  <c:v>Spain</c:v>
                </c:pt>
                <c:pt idx="14">
                  <c:v>Norway</c:v>
                </c:pt>
              </c:strCache>
            </c:strRef>
          </c:cat>
          <c:val>
            <c:numRef>
              <c:f>Sheet1!$B$2:$B$16</c:f>
              <c:numCache>
                <c:formatCode>###0.0%</c:formatCode>
                <c:ptCount val="15"/>
                <c:pt idx="0" formatCode="####.0%">
                  <c:v>6.2305295950155761E-3</c:v>
                </c:pt>
                <c:pt idx="1">
                  <c:v>3.2460732984293195E-2</c:v>
                </c:pt>
                <c:pt idx="2">
                  <c:v>2.7522935779816512E-2</c:v>
                </c:pt>
                <c:pt idx="3">
                  <c:v>1.3820335636722606E-2</c:v>
                </c:pt>
                <c:pt idx="4">
                  <c:v>4.7914818101153507E-2</c:v>
                </c:pt>
                <c:pt idx="5">
                  <c:v>1.288404360753221E-2</c:v>
                </c:pt>
                <c:pt idx="6">
                  <c:v>3.282051282051282E-2</c:v>
                </c:pt>
                <c:pt idx="7">
                  <c:v>4.3754972155926809E-2</c:v>
                </c:pt>
                <c:pt idx="8">
                  <c:v>3.872282608695652E-2</c:v>
                </c:pt>
                <c:pt idx="9">
                  <c:v>5.1068883610451303E-2</c:v>
                </c:pt>
                <c:pt idx="10">
                  <c:v>1.0727969348659003E-2</c:v>
                </c:pt>
                <c:pt idx="11">
                  <c:v>2.1229050279329611E-2</c:v>
                </c:pt>
                <c:pt idx="12">
                  <c:v>5.2371541501976288E-2</c:v>
                </c:pt>
                <c:pt idx="13" formatCode="####.0%">
                  <c:v>9.4173042966450848E-3</c:v>
                </c:pt>
                <c:pt idx="14" formatCode="####.0%">
                  <c:v>2.0618556701030928E-3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Agree a little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South Korea</c:v>
                </c:pt>
                <c:pt idx="1">
                  <c:v>Colombia</c:v>
                </c:pt>
                <c:pt idx="2">
                  <c:v>Nepal</c:v>
                </c:pt>
                <c:pt idx="3">
                  <c:v>Estonia</c:v>
                </c:pt>
                <c:pt idx="4">
                  <c:v>South Africa</c:v>
                </c:pt>
                <c:pt idx="5">
                  <c:v>Poland</c:v>
                </c:pt>
                <c:pt idx="6">
                  <c:v>Ethiopia</c:v>
                </c:pt>
                <c:pt idx="7">
                  <c:v>Algeria</c:v>
                </c:pt>
                <c:pt idx="8">
                  <c:v>Romania</c:v>
                </c:pt>
                <c:pt idx="9">
                  <c:v>Germany</c:v>
                </c:pt>
                <c:pt idx="10">
                  <c:v>England</c:v>
                </c:pt>
                <c:pt idx="11">
                  <c:v>Israel</c:v>
                </c:pt>
                <c:pt idx="12">
                  <c:v>Turkey</c:v>
                </c:pt>
                <c:pt idx="13">
                  <c:v>Spain</c:v>
                </c:pt>
                <c:pt idx="14">
                  <c:v>Norway</c:v>
                </c:pt>
              </c:strCache>
            </c:strRef>
          </c:cat>
          <c:val>
            <c:numRef>
              <c:f>Sheet1!$C$2:$C$16</c:f>
              <c:numCache>
                <c:formatCode>###0.0%</c:formatCode>
                <c:ptCount val="15"/>
                <c:pt idx="0">
                  <c:v>5.5295950155763239E-2</c:v>
                </c:pt>
                <c:pt idx="1">
                  <c:v>0.12146596858638743</c:v>
                </c:pt>
                <c:pt idx="2">
                  <c:v>5.9123343527013254E-2</c:v>
                </c:pt>
                <c:pt idx="3">
                  <c:v>4.5409674234945706E-2</c:v>
                </c:pt>
                <c:pt idx="4">
                  <c:v>6.1224489795918366E-2</c:v>
                </c:pt>
                <c:pt idx="5">
                  <c:v>3.2705649157581763E-2</c:v>
                </c:pt>
                <c:pt idx="6">
                  <c:v>0.10564102564102563</c:v>
                </c:pt>
                <c:pt idx="7">
                  <c:v>0.11217183770883056</c:v>
                </c:pt>
                <c:pt idx="8">
                  <c:v>5.0271739130434784E-2</c:v>
                </c:pt>
                <c:pt idx="9">
                  <c:v>3.6817102137767219E-2</c:v>
                </c:pt>
                <c:pt idx="10">
                  <c:v>4.4444444444444446E-2</c:v>
                </c:pt>
                <c:pt idx="11">
                  <c:v>3.9106145251396648E-2</c:v>
                </c:pt>
                <c:pt idx="12">
                  <c:v>4.9407114624505928E-2</c:v>
                </c:pt>
                <c:pt idx="13">
                  <c:v>2.7074749852854619E-2</c:v>
                </c:pt>
                <c:pt idx="14">
                  <c:v>2.9896907216494847E-2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Agree somewhat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South Korea</c:v>
                </c:pt>
                <c:pt idx="1">
                  <c:v>Colombia</c:v>
                </c:pt>
                <c:pt idx="2">
                  <c:v>Nepal</c:v>
                </c:pt>
                <c:pt idx="3">
                  <c:v>Estonia</c:v>
                </c:pt>
                <c:pt idx="4">
                  <c:v>South Africa</c:v>
                </c:pt>
                <c:pt idx="5">
                  <c:v>Poland</c:v>
                </c:pt>
                <c:pt idx="6">
                  <c:v>Ethiopia</c:v>
                </c:pt>
                <c:pt idx="7">
                  <c:v>Algeria</c:v>
                </c:pt>
                <c:pt idx="8">
                  <c:v>Romania</c:v>
                </c:pt>
                <c:pt idx="9">
                  <c:v>Germany</c:v>
                </c:pt>
                <c:pt idx="10">
                  <c:v>England</c:v>
                </c:pt>
                <c:pt idx="11">
                  <c:v>Israel</c:v>
                </c:pt>
                <c:pt idx="12">
                  <c:v>Turkey</c:v>
                </c:pt>
                <c:pt idx="13">
                  <c:v>Spain</c:v>
                </c:pt>
                <c:pt idx="14">
                  <c:v>Norway</c:v>
                </c:pt>
              </c:strCache>
            </c:strRef>
          </c:cat>
          <c:val>
            <c:numRef>
              <c:f>Sheet1!$D$2:$D$16</c:f>
              <c:numCache>
                <c:formatCode>###0.0%</c:formatCode>
                <c:ptCount val="15"/>
                <c:pt idx="0">
                  <c:v>0.18302180685358255</c:v>
                </c:pt>
                <c:pt idx="1">
                  <c:v>0.20837696335078534</c:v>
                </c:pt>
                <c:pt idx="2">
                  <c:v>0.14373088685015289</c:v>
                </c:pt>
                <c:pt idx="3">
                  <c:v>9.7729516288252716E-2</c:v>
                </c:pt>
                <c:pt idx="4">
                  <c:v>0.24578527062999111</c:v>
                </c:pt>
                <c:pt idx="5">
                  <c:v>0.12586719524281467</c:v>
                </c:pt>
                <c:pt idx="6">
                  <c:v>0.13538461538461538</c:v>
                </c:pt>
                <c:pt idx="7">
                  <c:v>0.17183770883054894</c:v>
                </c:pt>
                <c:pt idx="8">
                  <c:v>0.16304347826086957</c:v>
                </c:pt>
                <c:pt idx="9">
                  <c:v>9.7387173396674576E-2</c:v>
                </c:pt>
                <c:pt idx="10">
                  <c:v>0.11724137931034483</c:v>
                </c:pt>
                <c:pt idx="11">
                  <c:v>0.11843575418994413</c:v>
                </c:pt>
                <c:pt idx="12">
                  <c:v>0.13339920948616601</c:v>
                </c:pt>
                <c:pt idx="13">
                  <c:v>8.7698646262507354E-2</c:v>
                </c:pt>
                <c:pt idx="14">
                  <c:v>7.7319587628865982E-2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Agree a lot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South Korea</c:v>
                </c:pt>
                <c:pt idx="1">
                  <c:v>Colombia</c:v>
                </c:pt>
                <c:pt idx="2">
                  <c:v>Nepal</c:v>
                </c:pt>
                <c:pt idx="3">
                  <c:v>Estonia</c:v>
                </c:pt>
                <c:pt idx="4">
                  <c:v>South Africa</c:v>
                </c:pt>
                <c:pt idx="5">
                  <c:v>Poland</c:v>
                </c:pt>
                <c:pt idx="6">
                  <c:v>Ethiopia</c:v>
                </c:pt>
                <c:pt idx="7">
                  <c:v>Algeria</c:v>
                </c:pt>
                <c:pt idx="8">
                  <c:v>Romania</c:v>
                </c:pt>
                <c:pt idx="9">
                  <c:v>Germany</c:v>
                </c:pt>
                <c:pt idx="10">
                  <c:v>England</c:v>
                </c:pt>
                <c:pt idx="11">
                  <c:v>Israel</c:v>
                </c:pt>
                <c:pt idx="12">
                  <c:v>Turkey</c:v>
                </c:pt>
                <c:pt idx="13">
                  <c:v>Spain</c:v>
                </c:pt>
                <c:pt idx="14">
                  <c:v>Norway</c:v>
                </c:pt>
              </c:strCache>
            </c:strRef>
          </c:cat>
          <c:val>
            <c:numRef>
              <c:f>Sheet1!$E$2:$E$16</c:f>
              <c:numCache>
                <c:formatCode>###0.0%</c:formatCode>
                <c:ptCount val="15"/>
                <c:pt idx="0">
                  <c:v>0.41744548286604366</c:v>
                </c:pt>
                <c:pt idx="1">
                  <c:v>0.29005235602094243</c:v>
                </c:pt>
                <c:pt idx="2">
                  <c:v>0.3659531090723751</c:v>
                </c:pt>
                <c:pt idx="3">
                  <c:v>0.42250740375123391</c:v>
                </c:pt>
                <c:pt idx="4">
                  <c:v>0.21384205856255545</c:v>
                </c:pt>
                <c:pt idx="5">
                  <c:v>0.38751238850346881</c:v>
                </c:pt>
                <c:pt idx="6">
                  <c:v>0.26461538461538459</c:v>
                </c:pt>
                <c:pt idx="7">
                  <c:v>0.21002386634844869</c:v>
                </c:pt>
                <c:pt idx="8">
                  <c:v>0.2764945652173913</c:v>
                </c:pt>
                <c:pt idx="9">
                  <c:v>0.32897862232779096</c:v>
                </c:pt>
                <c:pt idx="10">
                  <c:v>0.29731800766283523</c:v>
                </c:pt>
                <c:pt idx="11">
                  <c:v>0.2860335195530726</c:v>
                </c:pt>
                <c:pt idx="12">
                  <c:v>0.22430830039525693</c:v>
                </c:pt>
                <c:pt idx="13">
                  <c:v>0.28134196586227195</c:v>
                </c:pt>
                <c:pt idx="14">
                  <c:v>0.27010309278350514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Totally agree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South Korea</c:v>
                </c:pt>
                <c:pt idx="1">
                  <c:v>Colombia</c:v>
                </c:pt>
                <c:pt idx="2">
                  <c:v>Nepal</c:v>
                </c:pt>
                <c:pt idx="3">
                  <c:v>Estonia</c:v>
                </c:pt>
                <c:pt idx="4">
                  <c:v>South Africa</c:v>
                </c:pt>
                <c:pt idx="5">
                  <c:v>Poland</c:v>
                </c:pt>
                <c:pt idx="6">
                  <c:v>Ethiopia</c:v>
                </c:pt>
                <c:pt idx="7">
                  <c:v>Algeria</c:v>
                </c:pt>
                <c:pt idx="8">
                  <c:v>Romania</c:v>
                </c:pt>
                <c:pt idx="9">
                  <c:v>Germany</c:v>
                </c:pt>
                <c:pt idx="10">
                  <c:v>England</c:v>
                </c:pt>
                <c:pt idx="11">
                  <c:v>Israel</c:v>
                </c:pt>
                <c:pt idx="12">
                  <c:v>Turkey</c:v>
                </c:pt>
                <c:pt idx="13">
                  <c:v>Spain</c:v>
                </c:pt>
                <c:pt idx="14">
                  <c:v>Norway</c:v>
                </c:pt>
              </c:strCache>
            </c:strRef>
          </c:cat>
          <c:val>
            <c:numRef>
              <c:f>Sheet1!$F$2:$F$16</c:f>
              <c:numCache>
                <c:formatCode>###0.0%</c:formatCode>
                <c:ptCount val="15"/>
                <c:pt idx="0">
                  <c:v>0.338006230529595</c:v>
                </c:pt>
                <c:pt idx="1">
                  <c:v>0.34764397905759159</c:v>
                </c:pt>
                <c:pt idx="2">
                  <c:v>0.40366972477064222</c:v>
                </c:pt>
                <c:pt idx="3">
                  <c:v>0.420533070088845</c:v>
                </c:pt>
                <c:pt idx="4">
                  <c:v>0.43123336291038156</c:v>
                </c:pt>
                <c:pt idx="5">
                  <c:v>0.44103072348860262</c:v>
                </c:pt>
                <c:pt idx="6">
                  <c:v>0.46153846153846151</c:v>
                </c:pt>
                <c:pt idx="7">
                  <c:v>0.46221161495624502</c:v>
                </c:pt>
                <c:pt idx="8">
                  <c:v>0.47146739130434784</c:v>
                </c:pt>
                <c:pt idx="9">
                  <c:v>0.48574821852731587</c:v>
                </c:pt>
                <c:pt idx="10">
                  <c:v>0.53026819923371649</c:v>
                </c:pt>
                <c:pt idx="11">
                  <c:v>0.53519553072625703</c:v>
                </c:pt>
                <c:pt idx="12">
                  <c:v>0.54051383399209485</c:v>
                </c:pt>
                <c:pt idx="13">
                  <c:v>0.59446733372572103</c:v>
                </c:pt>
                <c:pt idx="14">
                  <c:v>0.62061855670103094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7568464"/>
        <c:axId val="407565720"/>
      </c:barChart>
      <c:catAx>
        <c:axId val="4075684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07565720"/>
        <c:crosses val="autoZero"/>
        <c:auto val="1"/>
        <c:lblAlgn val="ctr"/>
        <c:lblOffset val="100"/>
        <c:noMultiLvlLbl val="0"/>
      </c:catAx>
      <c:valAx>
        <c:axId val="407565720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6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407568464"/>
        <c:crosses val="autoZero"/>
        <c:crossBetween val="between"/>
        <c:majorUnit val="0.1"/>
      </c:valAx>
      <c:spPr>
        <a:ln>
          <a:solidFill>
            <a:schemeClr val="tx1">
              <a:lumMod val="65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8055886595256673"/>
          <c:y val="1.3888888888888888E-2"/>
          <c:w val="0.77401728500153688"/>
          <c:h val="5.584919072615923E-2"/>
        </c:manualLayout>
      </c:layout>
      <c:overlay val="0"/>
      <c:txPr>
        <a:bodyPr/>
        <a:lstStyle/>
        <a:p>
          <a:pPr>
            <a:defRPr sz="1500" baseline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aseline="0">
          <a:solidFill>
            <a:schemeClr val="tx1"/>
          </a:solidFill>
          <a:latin typeface="Constantia" panose="02030602050306030303" pitchFamily="18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 friends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Romania</c:v>
                </c:pt>
                <c:pt idx="1">
                  <c:v>Norway</c:v>
                </c:pt>
                <c:pt idx="2">
                  <c:v>Turkey</c:v>
                </c:pt>
                <c:pt idx="3">
                  <c:v>Israel</c:v>
                </c:pt>
                <c:pt idx="4">
                  <c:v>Algeria</c:v>
                </c:pt>
                <c:pt idx="5">
                  <c:v>Spain</c:v>
                </c:pt>
                <c:pt idx="6">
                  <c:v>England</c:v>
                </c:pt>
                <c:pt idx="7">
                  <c:v>Poland</c:v>
                </c:pt>
                <c:pt idx="8">
                  <c:v>Colombia</c:v>
                </c:pt>
                <c:pt idx="9">
                  <c:v>Estonia</c:v>
                </c:pt>
                <c:pt idx="10">
                  <c:v>Germany</c:v>
                </c:pt>
                <c:pt idx="11">
                  <c:v>Ethiopia</c:v>
                </c:pt>
                <c:pt idx="12">
                  <c:v>South Africa</c:v>
                </c:pt>
                <c:pt idx="13">
                  <c:v>South Korea</c:v>
                </c:pt>
                <c:pt idx="14">
                  <c:v>Nepal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8.9507323568575305</c:v>
                </c:pt>
                <c:pt idx="1">
                  <c:v>9.1807851239669205</c:v>
                </c:pt>
                <c:pt idx="2">
                  <c:v>8.8082595870206504</c:v>
                </c:pt>
                <c:pt idx="3">
                  <c:v>8.8724832214765001</c:v>
                </c:pt>
                <c:pt idx="4">
                  <c:v>8.2498023715414899</c:v>
                </c:pt>
                <c:pt idx="5">
                  <c:v>8.98764705882353</c:v>
                </c:pt>
                <c:pt idx="6">
                  <c:v>8.8448540706605208</c:v>
                </c:pt>
                <c:pt idx="7">
                  <c:v>8.2883858267716697</c:v>
                </c:pt>
                <c:pt idx="8">
                  <c:v>8.5094142259414198</c:v>
                </c:pt>
                <c:pt idx="9">
                  <c:v>8.5728250244379005</c:v>
                </c:pt>
                <c:pt idx="10">
                  <c:v>8.9112426035502796</c:v>
                </c:pt>
                <c:pt idx="11">
                  <c:v>8.2224489795918494</c:v>
                </c:pt>
                <c:pt idx="12">
                  <c:v>8.1936339522546504</c:v>
                </c:pt>
                <c:pt idx="13">
                  <c:v>8.3754818812644594</c:v>
                </c:pt>
                <c:pt idx="14">
                  <c:v>8.3215369059656208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people who live in you area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Romania</c:v>
                </c:pt>
                <c:pt idx="1">
                  <c:v>Norway</c:v>
                </c:pt>
                <c:pt idx="2">
                  <c:v>Turkey</c:v>
                </c:pt>
                <c:pt idx="3">
                  <c:v>Israel</c:v>
                </c:pt>
                <c:pt idx="4">
                  <c:v>Algeria</c:v>
                </c:pt>
                <c:pt idx="5">
                  <c:v>Spain</c:v>
                </c:pt>
                <c:pt idx="6">
                  <c:v>England</c:v>
                </c:pt>
                <c:pt idx="7">
                  <c:v>Poland</c:v>
                </c:pt>
                <c:pt idx="8">
                  <c:v>Colombia</c:v>
                </c:pt>
                <c:pt idx="9">
                  <c:v>Estonia</c:v>
                </c:pt>
                <c:pt idx="10">
                  <c:v>Germany</c:v>
                </c:pt>
                <c:pt idx="11">
                  <c:v>Ethiopia</c:v>
                </c:pt>
                <c:pt idx="12">
                  <c:v>South Africa</c:v>
                </c:pt>
                <c:pt idx="13">
                  <c:v>South Korea</c:v>
                </c:pt>
                <c:pt idx="14">
                  <c:v>Nepal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8.6058981233243799</c:v>
                </c:pt>
                <c:pt idx="1">
                  <c:v>8.4213305174234492</c:v>
                </c:pt>
                <c:pt idx="2">
                  <c:v>7.6719211822660096</c:v>
                </c:pt>
                <c:pt idx="3">
                  <c:v>8.0847268673355703</c:v>
                </c:pt>
                <c:pt idx="4">
                  <c:v>7.9409888357256904</c:v>
                </c:pt>
                <c:pt idx="5">
                  <c:v>8.3901001767825605</c:v>
                </c:pt>
                <c:pt idx="6">
                  <c:v>7.9331283627978397</c:v>
                </c:pt>
                <c:pt idx="7">
                  <c:v>7.6818632309217101</c:v>
                </c:pt>
                <c:pt idx="8">
                  <c:v>8.0605427974947705</c:v>
                </c:pt>
                <c:pt idx="9">
                  <c:v>7.8408644400785796</c:v>
                </c:pt>
                <c:pt idx="10">
                  <c:v>7.1303827751196103</c:v>
                </c:pt>
                <c:pt idx="11">
                  <c:v>7.8081632653061197</c:v>
                </c:pt>
                <c:pt idx="12">
                  <c:v>7.1273209549071703</c:v>
                </c:pt>
                <c:pt idx="13">
                  <c:v>7.4451737451737499</c:v>
                </c:pt>
                <c:pt idx="14">
                  <c:v>7.8859198355601299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your relationships with people in general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Romania</c:v>
                </c:pt>
                <c:pt idx="1">
                  <c:v>Norway</c:v>
                </c:pt>
                <c:pt idx="2">
                  <c:v>Turkey</c:v>
                </c:pt>
                <c:pt idx="3">
                  <c:v>Israel</c:v>
                </c:pt>
                <c:pt idx="4">
                  <c:v>Algeria</c:v>
                </c:pt>
                <c:pt idx="5">
                  <c:v>Spain</c:v>
                </c:pt>
                <c:pt idx="6">
                  <c:v>England</c:v>
                </c:pt>
                <c:pt idx="7">
                  <c:v>Poland</c:v>
                </c:pt>
                <c:pt idx="8">
                  <c:v>Colombia</c:v>
                </c:pt>
                <c:pt idx="9">
                  <c:v>Estonia</c:v>
                </c:pt>
                <c:pt idx="10">
                  <c:v>Germany</c:v>
                </c:pt>
                <c:pt idx="11">
                  <c:v>Ethiopia</c:v>
                </c:pt>
                <c:pt idx="12">
                  <c:v>South Africa</c:v>
                </c:pt>
                <c:pt idx="13">
                  <c:v>South Korea</c:v>
                </c:pt>
                <c:pt idx="14">
                  <c:v>Nepal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9.2079141515761194</c:v>
                </c:pt>
                <c:pt idx="1">
                  <c:v>9.1916666666666895</c:v>
                </c:pt>
                <c:pt idx="2">
                  <c:v>9.0345167652859892</c:v>
                </c:pt>
                <c:pt idx="3">
                  <c:v>9.0177383592017701</c:v>
                </c:pt>
                <c:pt idx="4">
                  <c:v>8.9033546325878508</c:v>
                </c:pt>
                <c:pt idx="5">
                  <c:v>8.8264705882352903</c:v>
                </c:pt>
                <c:pt idx="6">
                  <c:v>8.5927357032457508</c:v>
                </c:pt>
                <c:pt idx="7">
                  <c:v>8.5212240868706992</c:v>
                </c:pt>
                <c:pt idx="8">
                  <c:v>8.5026123301985397</c:v>
                </c:pt>
                <c:pt idx="9">
                  <c:v>8.4759568204121702</c:v>
                </c:pt>
                <c:pt idx="10">
                  <c:v>8.4171704957678308</c:v>
                </c:pt>
                <c:pt idx="11">
                  <c:v>8.4112244897959201</c:v>
                </c:pt>
                <c:pt idx="12">
                  <c:v>8.1609195402298909</c:v>
                </c:pt>
                <c:pt idx="13">
                  <c:v>8.0011591962905708</c:v>
                </c:pt>
                <c:pt idx="14">
                  <c:v>7.7914110429447803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7569640"/>
        <c:axId val="407570032"/>
      </c:barChart>
      <c:catAx>
        <c:axId val="407569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07570032"/>
        <c:crosses val="autoZero"/>
        <c:auto val="1"/>
        <c:lblAlgn val="ctr"/>
        <c:lblOffset val="100"/>
        <c:noMultiLvlLbl val="0"/>
      </c:catAx>
      <c:valAx>
        <c:axId val="407570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40756964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  <a:latin typeface="Constantia" panose="02030602050306030303" pitchFamily="18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agree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South Korea</c:v>
                </c:pt>
                <c:pt idx="1">
                  <c:v>South Africa</c:v>
                </c:pt>
                <c:pt idx="2">
                  <c:v>Turkey</c:v>
                </c:pt>
                <c:pt idx="3">
                  <c:v>Ethiopia</c:v>
                </c:pt>
                <c:pt idx="4">
                  <c:v>England</c:v>
                </c:pt>
                <c:pt idx="5">
                  <c:v>Nepal</c:v>
                </c:pt>
                <c:pt idx="6">
                  <c:v>Germany</c:v>
                </c:pt>
                <c:pt idx="7">
                  <c:v>Algeria</c:v>
                </c:pt>
                <c:pt idx="8">
                  <c:v>Estonia</c:v>
                </c:pt>
                <c:pt idx="9">
                  <c:v>Colombia</c:v>
                </c:pt>
                <c:pt idx="10">
                  <c:v>Romania</c:v>
                </c:pt>
                <c:pt idx="11">
                  <c:v>Spain</c:v>
                </c:pt>
                <c:pt idx="12">
                  <c:v>Poland</c:v>
                </c:pt>
                <c:pt idx="13">
                  <c:v>Israel</c:v>
                </c:pt>
                <c:pt idx="14">
                  <c:v>Norway</c:v>
                </c:pt>
              </c:strCache>
            </c:strRef>
          </c:cat>
          <c:val>
            <c:numRef>
              <c:f>Sheet1!$B$2:$B$16</c:f>
              <c:numCache>
                <c:formatCode>###0.0%</c:formatCode>
                <c:ptCount val="15"/>
                <c:pt idx="0">
                  <c:v>0.13246116107931316</c:v>
                </c:pt>
                <c:pt idx="1">
                  <c:v>0.27531083481349911</c:v>
                </c:pt>
                <c:pt idx="2">
                  <c:v>0.12851405622489959</c:v>
                </c:pt>
                <c:pt idx="3">
                  <c:v>0.14974358974358976</c:v>
                </c:pt>
                <c:pt idx="4">
                  <c:v>4.053000779423227E-2</c:v>
                </c:pt>
                <c:pt idx="5">
                  <c:v>4.5128205128205125E-2</c:v>
                </c:pt>
                <c:pt idx="6">
                  <c:v>5.9610705596107059E-2</c:v>
                </c:pt>
                <c:pt idx="7">
                  <c:v>0.11307137129109864</c:v>
                </c:pt>
                <c:pt idx="8">
                  <c:v>4.0040040040040047E-2</c:v>
                </c:pt>
                <c:pt idx="9">
                  <c:v>5.2798310454065467E-2</c:v>
                </c:pt>
                <c:pt idx="10">
                  <c:v>8.2248115147361217E-2</c:v>
                </c:pt>
                <c:pt idx="11">
                  <c:v>3.0447761194029851E-2</c:v>
                </c:pt>
                <c:pt idx="12">
                  <c:v>2.4975024975024972E-2</c:v>
                </c:pt>
                <c:pt idx="13">
                  <c:v>6.0470324748040316E-2</c:v>
                </c:pt>
                <c:pt idx="14" formatCode="####.0%">
                  <c:v>9.3945720250521933E-3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Agree a little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South Korea</c:v>
                </c:pt>
                <c:pt idx="1">
                  <c:v>South Africa</c:v>
                </c:pt>
                <c:pt idx="2">
                  <c:v>Turkey</c:v>
                </c:pt>
                <c:pt idx="3">
                  <c:v>Ethiopia</c:v>
                </c:pt>
                <c:pt idx="4">
                  <c:v>England</c:v>
                </c:pt>
                <c:pt idx="5">
                  <c:v>Nepal</c:v>
                </c:pt>
                <c:pt idx="6">
                  <c:v>Germany</c:v>
                </c:pt>
                <c:pt idx="7">
                  <c:v>Algeria</c:v>
                </c:pt>
                <c:pt idx="8">
                  <c:v>Estonia</c:v>
                </c:pt>
                <c:pt idx="9">
                  <c:v>Colombia</c:v>
                </c:pt>
                <c:pt idx="10">
                  <c:v>Romania</c:v>
                </c:pt>
                <c:pt idx="11">
                  <c:v>Spain</c:v>
                </c:pt>
                <c:pt idx="12">
                  <c:v>Poland</c:v>
                </c:pt>
                <c:pt idx="13">
                  <c:v>Israel</c:v>
                </c:pt>
                <c:pt idx="14">
                  <c:v>Norway</c:v>
                </c:pt>
              </c:strCache>
            </c:strRef>
          </c:cat>
          <c:val>
            <c:numRef>
              <c:f>Sheet1!$C$2:$C$16</c:f>
              <c:numCache>
                <c:formatCode>###0.0%</c:formatCode>
                <c:ptCount val="15"/>
                <c:pt idx="0">
                  <c:v>0.23671300081766147</c:v>
                </c:pt>
                <c:pt idx="1">
                  <c:v>0.130550621669627</c:v>
                </c:pt>
                <c:pt idx="2">
                  <c:v>0.11947791164658633</c:v>
                </c:pt>
                <c:pt idx="3">
                  <c:v>0.13230769230769229</c:v>
                </c:pt>
                <c:pt idx="4">
                  <c:v>0.10210444271239283</c:v>
                </c:pt>
                <c:pt idx="5">
                  <c:v>0.10153846153846154</c:v>
                </c:pt>
                <c:pt idx="6">
                  <c:v>5.3527980535279802E-2</c:v>
                </c:pt>
                <c:pt idx="7">
                  <c:v>9.7032878909382531E-2</c:v>
                </c:pt>
                <c:pt idx="8">
                  <c:v>7.2072072072072071E-2</c:v>
                </c:pt>
                <c:pt idx="9">
                  <c:v>8.7645195353748678E-2</c:v>
                </c:pt>
                <c:pt idx="10">
                  <c:v>6.1686086360520906E-2</c:v>
                </c:pt>
                <c:pt idx="11">
                  <c:v>7.8805970149253723E-2</c:v>
                </c:pt>
                <c:pt idx="12">
                  <c:v>4.195804195804196E-2</c:v>
                </c:pt>
                <c:pt idx="13">
                  <c:v>6.1590145576707729E-2</c:v>
                </c:pt>
                <c:pt idx="14">
                  <c:v>3.8622129436325682E-2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Agree somewhat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South Korea</c:v>
                </c:pt>
                <c:pt idx="1">
                  <c:v>South Africa</c:v>
                </c:pt>
                <c:pt idx="2">
                  <c:v>Turkey</c:v>
                </c:pt>
                <c:pt idx="3">
                  <c:v>Ethiopia</c:v>
                </c:pt>
                <c:pt idx="4">
                  <c:v>England</c:v>
                </c:pt>
                <c:pt idx="5">
                  <c:v>Nepal</c:v>
                </c:pt>
                <c:pt idx="6">
                  <c:v>Germany</c:v>
                </c:pt>
                <c:pt idx="7">
                  <c:v>Algeria</c:v>
                </c:pt>
                <c:pt idx="8">
                  <c:v>Estonia</c:v>
                </c:pt>
                <c:pt idx="9">
                  <c:v>Colombia</c:v>
                </c:pt>
                <c:pt idx="10">
                  <c:v>Romania</c:v>
                </c:pt>
                <c:pt idx="11">
                  <c:v>Spain</c:v>
                </c:pt>
                <c:pt idx="12">
                  <c:v>Poland</c:v>
                </c:pt>
                <c:pt idx="13">
                  <c:v>Israel</c:v>
                </c:pt>
                <c:pt idx="14">
                  <c:v>Norway</c:v>
                </c:pt>
              </c:strCache>
            </c:strRef>
          </c:cat>
          <c:val>
            <c:numRef>
              <c:f>Sheet1!$D$2:$D$16</c:f>
              <c:numCache>
                <c:formatCode>###0.0%</c:formatCode>
                <c:ptCount val="15"/>
                <c:pt idx="0">
                  <c:v>0.30744071954210955</c:v>
                </c:pt>
                <c:pt idx="1">
                  <c:v>0.18650088809946713</c:v>
                </c:pt>
                <c:pt idx="2">
                  <c:v>0.21385542168674701</c:v>
                </c:pt>
                <c:pt idx="3">
                  <c:v>0.15179487179487178</c:v>
                </c:pt>
                <c:pt idx="4">
                  <c:v>0.16367887763055339</c:v>
                </c:pt>
                <c:pt idx="5">
                  <c:v>0.15794871794871795</c:v>
                </c:pt>
                <c:pt idx="6">
                  <c:v>0.13746958637469586</c:v>
                </c:pt>
                <c:pt idx="7">
                  <c:v>0.15316760224538892</c:v>
                </c:pt>
                <c:pt idx="8">
                  <c:v>0.13413413413413414</c:v>
                </c:pt>
                <c:pt idx="9">
                  <c:v>0.17317845828933476</c:v>
                </c:pt>
                <c:pt idx="10">
                  <c:v>0.1501028101439342</c:v>
                </c:pt>
                <c:pt idx="11">
                  <c:v>0.10925373134328359</c:v>
                </c:pt>
                <c:pt idx="12">
                  <c:v>0.1108891108891109</c:v>
                </c:pt>
                <c:pt idx="13">
                  <c:v>0.14221724524076149</c:v>
                </c:pt>
                <c:pt idx="14">
                  <c:v>7.2025052192066813E-2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Agree a lot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South Korea</c:v>
                </c:pt>
                <c:pt idx="1">
                  <c:v>South Africa</c:v>
                </c:pt>
                <c:pt idx="2">
                  <c:v>Turkey</c:v>
                </c:pt>
                <c:pt idx="3">
                  <c:v>Ethiopia</c:v>
                </c:pt>
                <c:pt idx="4">
                  <c:v>England</c:v>
                </c:pt>
                <c:pt idx="5">
                  <c:v>Nepal</c:v>
                </c:pt>
                <c:pt idx="6">
                  <c:v>Germany</c:v>
                </c:pt>
                <c:pt idx="7">
                  <c:v>Algeria</c:v>
                </c:pt>
                <c:pt idx="8">
                  <c:v>Estonia</c:v>
                </c:pt>
                <c:pt idx="9">
                  <c:v>Colombia</c:v>
                </c:pt>
                <c:pt idx="10">
                  <c:v>Romania</c:v>
                </c:pt>
                <c:pt idx="11">
                  <c:v>Spain</c:v>
                </c:pt>
                <c:pt idx="12">
                  <c:v>Poland</c:v>
                </c:pt>
                <c:pt idx="13">
                  <c:v>Israel</c:v>
                </c:pt>
                <c:pt idx="14">
                  <c:v>Norway</c:v>
                </c:pt>
              </c:strCache>
            </c:strRef>
          </c:cat>
          <c:val>
            <c:numRef>
              <c:f>Sheet1!$E$2:$E$16</c:f>
              <c:numCache>
                <c:formatCode>###0.0%</c:formatCode>
                <c:ptCount val="15"/>
                <c:pt idx="0">
                  <c:v>0.20850367947669665</c:v>
                </c:pt>
                <c:pt idx="1">
                  <c:v>0.13943161634103018</c:v>
                </c:pt>
                <c:pt idx="2">
                  <c:v>0.18975903614457831</c:v>
                </c:pt>
                <c:pt idx="3">
                  <c:v>0.21641025641025644</c:v>
                </c:pt>
                <c:pt idx="4">
                  <c:v>0.27825409197194079</c:v>
                </c:pt>
                <c:pt idx="5">
                  <c:v>0.25846153846153846</c:v>
                </c:pt>
                <c:pt idx="6">
                  <c:v>0.29075425790754261</c:v>
                </c:pt>
                <c:pt idx="7">
                  <c:v>0.16038492381716118</c:v>
                </c:pt>
                <c:pt idx="8">
                  <c:v>0.27527527527527529</c:v>
                </c:pt>
                <c:pt idx="9">
                  <c:v>0.20063357972544879</c:v>
                </c:pt>
                <c:pt idx="10">
                  <c:v>0.20767649074708705</c:v>
                </c:pt>
                <c:pt idx="11">
                  <c:v>0.28179104477611938</c:v>
                </c:pt>
                <c:pt idx="12">
                  <c:v>0.27672327672327673</c:v>
                </c:pt>
                <c:pt idx="13">
                  <c:v>0.1858902575587906</c:v>
                </c:pt>
                <c:pt idx="14">
                  <c:v>0.20146137787056367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Totally agree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South Korea</c:v>
                </c:pt>
                <c:pt idx="1">
                  <c:v>South Africa</c:v>
                </c:pt>
                <c:pt idx="2">
                  <c:v>Turkey</c:v>
                </c:pt>
                <c:pt idx="3">
                  <c:v>Ethiopia</c:v>
                </c:pt>
                <c:pt idx="4">
                  <c:v>England</c:v>
                </c:pt>
                <c:pt idx="5">
                  <c:v>Nepal</c:v>
                </c:pt>
                <c:pt idx="6">
                  <c:v>Germany</c:v>
                </c:pt>
                <c:pt idx="7">
                  <c:v>Algeria</c:v>
                </c:pt>
                <c:pt idx="8">
                  <c:v>Estonia</c:v>
                </c:pt>
                <c:pt idx="9">
                  <c:v>Colombia</c:v>
                </c:pt>
                <c:pt idx="10">
                  <c:v>Romania</c:v>
                </c:pt>
                <c:pt idx="11">
                  <c:v>Spain</c:v>
                </c:pt>
                <c:pt idx="12">
                  <c:v>Poland</c:v>
                </c:pt>
                <c:pt idx="13">
                  <c:v>Israel</c:v>
                </c:pt>
                <c:pt idx="14">
                  <c:v>Norway</c:v>
                </c:pt>
              </c:strCache>
            </c:strRef>
          </c:cat>
          <c:val>
            <c:numRef>
              <c:f>Sheet1!$F$2:$F$16</c:f>
              <c:numCache>
                <c:formatCode>###0.0%</c:formatCode>
                <c:ptCount val="15"/>
                <c:pt idx="0">
                  <c:v>0.11488143908421913</c:v>
                </c:pt>
                <c:pt idx="1">
                  <c:v>0.26820603907637652</c:v>
                </c:pt>
                <c:pt idx="2">
                  <c:v>0.34839357429718876</c:v>
                </c:pt>
                <c:pt idx="3">
                  <c:v>0.34974358974358971</c:v>
                </c:pt>
                <c:pt idx="4">
                  <c:v>0.41543257989088078</c:v>
                </c:pt>
                <c:pt idx="5">
                  <c:v>0.43692307692307691</c:v>
                </c:pt>
                <c:pt idx="6">
                  <c:v>0.45863746958637469</c:v>
                </c:pt>
                <c:pt idx="7">
                  <c:v>0.47634322373696875</c:v>
                </c:pt>
                <c:pt idx="8">
                  <c:v>0.47847847847847846</c:v>
                </c:pt>
                <c:pt idx="9">
                  <c:v>0.48574445617740231</c:v>
                </c:pt>
                <c:pt idx="10">
                  <c:v>0.49828649760109661</c:v>
                </c:pt>
                <c:pt idx="11">
                  <c:v>0.49970149253731344</c:v>
                </c:pt>
                <c:pt idx="12">
                  <c:v>0.54545454545454541</c:v>
                </c:pt>
                <c:pt idx="13">
                  <c:v>0.54983202687569988</c:v>
                </c:pt>
                <c:pt idx="14">
                  <c:v>0.67849686847599155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7570816"/>
        <c:axId val="407567680"/>
      </c:barChart>
      <c:catAx>
        <c:axId val="4075708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07567680"/>
        <c:crosses val="autoZero"/>
        <c:auto val="1"/>
        <c:lblAlgn val="ctr"/>
        <c:lblOffset val="100"/>
        <c:noMultiLvlLbl val="0"/>
      </c:catAx>
      <c:valAx>
        <c:axId val="407567680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6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407570816"/>
        <c:crosses val="autoZero"/>
        <c:crossBetween val="between"/>
        <c:majorUnit val="0.1"/>
      </c:valAx>
      <c:spPr>
        <a:ln>
          <a:solidFill>
            <a:schemeClr val="tx1">
              <a:lumMod val="65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8055886595256673"/>
          <c:y val="1.3888888888888888E-2"/>
          <c:w val="0.77401728500153688"/>
          <c:h val="5.584919072615923E-2"/>
        </c:manualLayout>
      </c:layout>
      <c:overlay val="0"/>
      <c:txPr>
        <a:bodyPr/>
        <a:lstStyle/>
        <a:p>
          <a:pPr>
            <a:defRPr sz="1500" baseline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aseline="0">
          <a:solidFill>
            <a:schemeClr val="tx1"/>
          </a:solidFill>
          <a:latin typeface="Constantia" panose="02030602050306030303" pitchFamily="18" charset="0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The local police in your area?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Norway</c:v>
                </c:pt>
                <c:pt idx="1">
                  <c:v>Romania</c:v>
                </c:pt>
                <c:pt idx="2">
                  <c:v>Colombia</c:v>
                </c:pt>
                <c:pt idx="3">
                  <c:v>Israel</c:v>
                </c:pt>
                <c:pt idx="4">
                  <c:v>Spain</c:v>
                </c:pt>
                <c:pt idx="5">
                  <c:v>Turkey</c:v>
                </c:pt>
                <c:pt idx="6">
                  <c:v>Estonia</c:v>
                </c:pt>
                <c:pt idx="7">
                  <c:v>England</c:v>
                </c:pt>
                <c:pt idx="8">
                  <c:v>Poland</c:v>
                </c:pt>
                <c:pt idx="9">
                  <c:v>Nepal</c:v>
                </c:pt>
                <c:pt idx="10">
                  <c:v>Algeria</c:v>
                </c:pt>
                <c:pt idx="11">
                  <c:v>Ethiopia</c:v>
                </c:pt>
                <c:pt idx="12">
                  <c:v>Germany</c:v>
                </c:pt>
                <c:pt idx="13">
                  <c:v>South Africa</c:v>
                </c:pt>
                <c:pt idx="14">
                  <c:v>South Korea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1">
                  <c:v>7.8714859437750997</c:v>
                </c:pt>
                <c:pt idx="2">
                  <c:v>6.1092611862643</c:v>
                </c:pt>
                <c:pt idx="3">
                  <c:v>7.1048387096774199</c:v>
                </c:pt>
                <c:pt idx="4">
                  <c:v>6.8408679927667304</c:v>
                </c:pt>
                <c:pt idx="5">
                  <c:v>7.7348560079443898</c:v>
                </c:pt>
                <c:pt idx="6">
                  <c:v>6.8179937952430203</c:v>
                </c:pt>
                <c:pt idx="7">
                  <c:v>7.55794320798159</c:v>
                </c:pt>
                <c:pt idx="9">
                  <c:v>7.3582995951417001</c:v>
                </c:pt>
                <c:pt idx="10">
                  <c:v>6.7007874015748099</c:v>
                </c:pt>
                <c:pt idx="11">
                  <c:v>7.1266598569969402</c:v>
                </c:pt>
                <c:pt idx="12">
                  <c:v>7.3121098626716599</c:v>
                </c:pt>
                <c:pt idx="13">
                  <c:v>6.53757736516358</c:v>
                </c:pt>
                <c:pt idx="14">
                  <c:v>6.8163819875776399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outdoor areas children can use in your area?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Norway</c:v>
                </c:pt>
                <c:pt idx="1">
                  <c:v>Romania</c:v>
                </c:pt>
                <c:pt idx="2">
                  <c:v>Colombia</c:v>
                </c:pt>
                <c:pt idx="3">
                  <c:v>Israel</c:v>
                </c:pt>
                <c:pt idx="4">
                  <c:v>Spain</c:v>
                </c:pt>
                <c:pt idx="5">
                  <c:v>Turkey</c:v>
                </c:pt>
                <c:pt idx="6">
                  <c:v>Estonia</c:v>
                </c:pt>
                <c:pt idx="7">
                  <c:v>England</c:v>
                </c:pt>
                <c:pt idx="8">
                  <c:v>Poland</c:v>
                </c:pt>
                <c:pt idx="9">
                  <c:v>Nepal</c:v>
                </c:pt>
                <c:pt idx="10">
                  <c:v>Algeria</c:v>
                </c:pt>
                <c:pt idx="11">
                  <c:v>Ethiopia</c:v>
                </c:pt>
                <c:pt idx="12">
                  <c:v>Germany</c:v>
                </c:pt>
                <c:pt idx="13">
                  <c:v>South Africa</c:v>
                </c:pt>
                <c:pt idx="14">
                  <c:v>South Korea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8.3554404145077594</c:v>
                </c:pt>
                <c:pt idx="1">
                  <c:v>8.1042654028436001</c:v>
                </c:pt>
                <c:pt idx="2">
                  <c:v>8.3350676378772093</c:v>
                </c:pt>
                <c:pt idx="3">
                  <c:v>7.5863228699551604</c:v>
                </c:pt>
                <c:pt idx="4">
                  <c:v>8.1138114997036208</c:v>
                </c:pt>
                <c:pt idx="5">
                  <c:v>7.1701285855588504</c:v>
                </c:pt>
                <c:pt idx="6">
                  <c:v>7.2363455809334702</c:v>
                </c:pt>
                <c:pt idx="7">
                  <c:v>7.6044718581341604</c:v>
                </c:pt>
                <c:pt idx="8">
                  <c:v>7.6177339901477898</c:v>
                </c:pt>
                <c:pt idx="9">
                  <c:v>6.9147208121827397</c:v>
                </c:pt>
                <c:pt idx="10">
                  <c:v>6.4757358790771598</c:v>
                </c:pt>
                <c:pt idx="11">
                  <c:v>6.6836734693877498</c:v>
                </c:pt>
                <c:pt idx="12">
                  <c:v>7.4910394265233</c:v>
                </c:pt>
                <c:pt idx="13">
                  <c:v>6.78072502210434</c:v>
                </c:pt>
                <c:pt idx="14">
                  <c:v>6.6251931993817603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 area where you live, in general?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Norway</c:v>
                </c:pt>
                <c:pt idx="1">
                  <c:v>Romania</c:v>
                </c:pt>
                <c:pt idx="2">
                  <c:v>Colombia</c:v>
                </c:pt>
                <c:pt idx="3">
                  <c:v>Israel</c:v>
                </c:pt>
                <c:pt idx="4">
                  <c:v>Spain</c:v>
                </c:pt>
                <c:pt idx="5">
                  <c:v>Turkey</c:v>
                </c:pt>
                <c:pt idx="6">
                  <c:v>Estonia</c:v>
                </c:pt>
                <c:pt idx="7">
                  <c:v>England</c:v>
                </c:pt>
                <c:pt idx="8">
                  <c:v>Poland</c:v>
                </c:pt>
                <c:pt idx="9">
                  <c:v>Nepal</c:v>
                </c:pt>
                <c:pt idx="10">
                  <c:v>Algeria</c:v>
                </c:pt>
                <c:pt idx="11">
                  <c:v>Ethiopia</c:v>
                </c:pt>
                <c:pt idx="12">
                  <c:v>Germany</c:v>
                </c:pt>
                <c:pt idx="13">
                  <c:v>South Africa</c:v>
                </c:pt>
                <c:pt idx="14">
                  <c:v>South Korea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9.3052083333333293</c:v>
                </c:pt>
                <c:pt idx="1">
                  <c:v>9.2382864792503394</c:v>
                </c:pt>
                <c:pt idx="2">
                  <c:v>8.9511941848390393</c:v>
                </c:pt>
                <c:pt idx="3">
                  <c:v>8.7696566998892695</c:v>
                </c:pt>
                <c:pt idx="4">
                  <c:v>8.5566706021251502</c:v>
                </c:pt>
                <c:pt idx="5">
                  <c:v>8.4856577645895008</c:v>
                </c:pt>
                <c:pt idx="6">
                  <c:v>8.3430799220272895</c:v>
                </c:pt>
                <c:pt idx="7">
                  <c:v>8.3389700230591899</c:v>
                </c:pt>
                <c:pt idx="8">
                  <c:v>8.2738095238095202</c:v>
                </c:pt>
                <c:pt idx="9">
                  <c:v>8.2257085020242897</c:v>
                </c:pt>
                <c:pt idx="10">
                  <c:v>7.92295472597299</c:v>
                </c:pt>
                <c:pt idx="11">
                  <c:v>7.9051020408163302</c:v>
                </c:pt>
                <c:pt idx="12">
                  <c:v>7.6507177033492901</c:v>
                </c:pt>
                <c:pt idx="13">
                  <c:v>7.53050397877983</c:v>
                </c:pt>
                <c:pt idx="14">
                  <c:v>7.4553881807647597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7571208"/>
        <c:axId val="407566504"/>
      </c:barChart>
      <c:catAx>
        <c:axId val="407571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pPr>
            <a:endParaRPr lang="en-US"/>
          </a:p>
        </c:txPr>
        <c:crossAx val="407566504"/>
        <c:crosses val="autoZero"/>
        <c:auto val="1"/>
        <c:lblAlgn val="ctr"/>
        <c:lblOffset val="100"/>
        <c:noMultiLvlLbl val="0"/>
      </c:catAx>
      <c:valAx>
        <c:axId val="407566504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pPr>
            <a:endParaRPr lang="en-US"/>
          </a:p>
        </c:txPr>
        <c:crossAx val="40757120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agree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Germany</c:v>
                </c:pt>
                <c:pt idx="1">
                  <c:v>England</c:v>
                </c:pt>
                <c:pt idx="2">
                  <c:v>South Korea</c:v>
                </c:pt>
                <c:pt idx="3">
                  <c:v>Estonia</c:v>
                </c:pt>
                <c:pt idx="4">
                  <c:v>Poland</c:v>
                </c:pt>
                <c:pt idx="5">
                  <c:v>Spain</c:v>
                </c:pt>
                <c:pt idx="6">
                  <c:v>South Africa</c:v>
                </c:pt>
                <c:pt idx="7">
                  <c:v>Israel</c:v>
                </c:pt>
                <c:pt idx="8">
                  <c:v>Norway</c:v>
                </c:pt>
                <c:pt idx="9">
                  <c:v>Romania</c:v>
                </c:pt>
                <c:pt idx="10">
                  <c:v>Turkey</c:v>
                </c:pt>
                <c:pt idx="11">
                  <c:v>Colombia</c:v>
                </c:pt>
                <c:pt idx="12">
                  <c:v>Ethiopia</c:v>
                </c:pt>
                <c:pt idx="13">
                  <c:v>Algeria</c:v>
                </c:pt>
                <c:pt idx="14">
                  <c:v>Nepal</c:v>
                </c:pt>
              </c:strCache>
            </c:strRef>
          </c:cat>
          <c:val>
            <c:numRef>
              <c:f>Sheet1!$B$2:$B$16</c:f>
              <c:numCache>
                <c:formatCode>###0.0%</c:formatCode>
                <c:ptCount val="15"/>
                <c:pt idx="0">
                  <c:v>8.9696969696969692E-2</c:v>
                </c:pt>
                <c:pt idx="1">
                  <c:v>6.8450039339103069E-2</c:v>
                </c:pt>
                <c:pt idx="2">
                  <c:v>2.8996865203761754E-2</c:v>
                </c:pt>
                <c:pt idx="3">
                  <c:v>4.1041041041041046E-2</c:v>
                </c:pt>
                <c:pt idx="4">
                  <c:v>7.2580645161290314E-2</c:v>
                </c:pt>
                <c:pt idx="5">
                  <c:v>1.9173157579388856E-2</c:v>
                </c:pt>
                <c:pt idx="6">
                  <c:v>8.9445438282647588E-2</c:v>
                </c:pt>
                <c:pt idx="7">
                  <c:v>4.2841037204058623E-2</c:v>
                </c:pt>
                <c:pt idx="8">
                  <c:v>2.4896265560165977E-2</c:v>
                </c:pt>
                <c:pt idx="9">
                  <c:v>4.1982105987611845E-2</c:v>
                </c:pt>
                <c:pt idx="10">
                  <c:v>9.5381526104417663E-2</c:v>
                </c:pt>
                <c:pt idx="11">
                  <c:v>2.8421052631578948E-2</c:v>
                </c:pt>
                <c:pt idx="12">
                  <c:v>3.8854805725971372E-2</c:v>
                </c:pt>
                <c:pt idx="13">
                  <c:v>3.6028823058446763E-2</c:v>
                </c:pt>
                <c:pt idx="14" formatCode="####.0%">
                  <c:v>6.1224489795918373E-3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Agree a little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Germany</c:v>
                </c:pt>
                <c:pt idx="1">
                  <c:v>England</c:v>
                </c:pt>
                <c:pt idx="2">
                  <c:v>South Korea</c:v>
                </c:pt>
                <c:pt idx="3">
                  <c:v>Estonia</c:v>
                </c:pt>
                <c:pt idx="4">
                  <c:v>Poland</c:v>
                </c:pt>
                <c:pt idx="5">
                  <c:v>Spain</c:v>
                </c:pt>
                <c:pt idx="6">
                  <c:v>South Africa</c:v>
                </c:pt>
                <c:pt idx="7">
                  <c:v>Israel</c:v>
                </c:pt>
                <c:pt idx="8">
                  <c:v>Norway</c:v>
                </c:pt>
                <c:pt idx="9">
                  <c:v>Romania</c:v>
                </c:pt>
                <c:pt idx="10">
                  <c:v>Turkey</c:v>
                </c:pt>
                <c:pt idx="11">
                  <c:v>Colombia</c:v>
                </c:pt>
                <c:pt idx="12">
                  <c:v>Ethiopia</c:v>
                </c:pt>
                <c:pt idx="13">
                  <c:v>Algeria</c:v>
                </c:pt>
                <c:pt idx="14">
                  <c:v>Nepal</c:v>
                </c:pt>
              </c:strCache>
            </c:strRef>
          </c:cat>
          <c:val>
            <c:numRef>
              <c:f>Sheet1!$C$2:$C$16</c:f>
              <c:numCache>
                <c:formatCode>###0.0%</c:formatCode>
                <c:ptCount val="15"/>
                <c:pt idx="0">
                  <c:v>0.10787878787878787</c:v>
                </c:pt>
                <c:pt idx="1">
                  <c:v>0.13139260424862312</c:v>
                </c:pt>
                <c:pt idx="2">
                  <c:v>6.8573667711598743E-2</c:v>
                </c:pt>
                <c:pt idx="3">
                  <c:v>9.4094094094094097E-2</c:v>
                </c:pt>
                <c:pt idx="4">
                  <c:v>9.9798387096774202E-2</c:v>
                </c:pt>
                <c:pt idx="5">
                  <c:v>5.991611743559018E-2</c:v>
                </c:pt>
                <c:pt idx="6">
                  <c:v>6.6189624329159216E-2</c:v>
                </c:pt>
                <c:pt idx="7">
                  <c:v>6.7643742953776786E-2</c:v>
                </c:pt>
                <c:pt idx="8">
                  <c:v>8.2987551867219927E-2</c:v>
                </c:pt>
                <c:pt idx="9">
                  <c:v>6.125258086717137E-2</c:v>
                </c:pt>
                <c:pt idx="10">
                  <c:v>7.0281124497991967E-2</c:v>
                </c:pt>
                <c:pt idx="11">
                  <c:v>4.9473684210526316E-2</c:v>
                </c:pt>
                <c:pt idx="12">
                  <c:v>6.1349693251533742E-2</c:v>
                </c:pt>
                <c:pt idx="13">
                  <c:v>5.7646116893514815E-2</c:v>
                </c:pt>
                <c:pt idx="14">
                  <c:v>2.4489795918367349E-2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Agree somewhat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Germany</c:v>
                </c:pt>
                <c:pt idx="1">
                  <c:v>England</c:v>
                </c:pt>
                <c:pt idx="2">
                  <c:v>South Korea</c:v>
                </c:pt>
                <c:pt idx="3">
                  <c:v>Estonia</c:v>
                </c:pt>
                <c:pt idx="4">
                  <c:v>Poland</c:v>
                </c:pt>
                <c:pt idx="5">
                  <c:v>Spain</c:v>
                </c:pt>
                <c:pt idx="6">
                  <c:v>South Africa</c:v>
                </c:pt>
                <c:pt idx="7">
                  <c:v>Israel</c:v>
                </c:pt>
                <c:pt idx="8">
                  <c:v>Norway</c:v>
                </c:pt>
                <c:pt idx="9">
                  <c:v>Romania</c:v>
                </c:pt>
                <c:pt idx="10">
                  <c:v>Turkey</c:v>
                </c:pt>
                <c:pt idx="11">
                  <c:v>Colombia</c:v>
                </c:pt>
                <c:pt idx="12">
                  <c:v>Ethiopia</c:v>
                </c:pt>
                <c:pt idx="13">
                  <c:v>Algeria</c:v>
                </c:pt>
                <c:pt idx="14">
                  <c:v>Nepal</c:v>
                </c:pt>
              </c:strCache>
            </c:strRef>
          </c:cat>
          <c:val>
            <c:numRef>
              <c:f>Sheet1!$D$2:$D$16</c:f>
              <c:numCache>
                <c:formatCode>###0.0%</c:formatCode>
                <c:ptCount val="15"/>
                <c:pt idx="0">
                  <c:v>0.2533333333333333</c:v>
                </c:pt>
                <c:pt idx="1">
                  <c:v>0.21793863099921321</c:v>
                </c:pt>
                <c:pt idx="2">
                  <c:v>0.2115987460815047</c:v>
                </c:pt>
                <c:pt idx="3">
                  <c:v>0.17417417417417419</c:v>
                </c:pt>
                <c:pt idx="4">
                  <c:v>0.15423387096774194</c:v>
                </c:pt>
                <c:pt idx="5">
                  <c:v>0.14739364889155182</c:v>
                </c:pt>
                <c:pt idx="6">
                  <c:v>0.15742397137745975</c:v>
                </c:pt>
                <c:pt idx="7">
                  <c:v>0.16459977452085681</c:v>
                </c:pt>
                <c:pt idx="8">
                  <c:v>0.12344398340248963</c:v>
                </c:pt>
                <c:pt idx="9">
                  <c:v>0.15209910529938059</c:v>
                </c:pt>
                <c:pt idx="10">
                  <c:v>0.12349397590361447</c:v>
                </c:pt>
                <c:pt idx="11">
                  <c:v>0.14421052631578946</c:v>
                </c:pt>
                <c:pt idx="12">
                  <c:v>0.11554192229038854</c:v>
                </c:pt>
                <c:pt idx="13">
                  <c:v>0.12409927942353884</c:v>
                </c:pt>
                <c:pt idx="14">
                  <c:v>7.040816326530612E-2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Agree a lot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Germany</c:v>
                </c:pt>
                <c:pt idx="1">
                  <c:v>England</c:v>
                </c:pt>
                <c:pt idx="2">
                  <c:v>South Korea</c:v>
                </c:pt>
                <c:pt idx="3">
                  <c:v>Estonia</c:v>
                </c:pt>
                <c:pt idx="4">
                  <c:v>Poland</c:v>
                </c:pt>
                <c:pt idx="5">
                  <c:v>Spain</c:v>
                </c:pt>
                <c:pt idx="6">
                  <c:v>South Africa</c:v>
                </c:pt>
                <c:pt idx="7">
                  <c:v>Israel</c:v>
                </c:pt>
                <c:pt idx="8">
                  <c:v>Norway</c:v>
                </c:pt>
                <c:pt idx="9">
                  <c:v>Romania</c:v>
                </c:pt>
                <c:pt idx="10">
                  <c:v>Turkey</c:v>
                </c:pt>
                <c:pt idx="11">
                  <c:v>Colombia</c:v>
                </c:pt>
                <c:pt idx="12">
                  <c:v>Ethiopia</c:v>
                </c:pt>
                <c:pt idx="13">
                  <c:v>Algeria</c:v>
                </c:pt>
                <c:pt idx="14">
                  <c:v>Nepal</c:v>
                </c:pt>
              </c:strCache>
            </c:strRef>
          </c:cat>
          <c:val>
            <c:numRef>
              <c:f>Sheet1!$E$2:$E$16</c:f>
              <c:numCache>
                <c:formatCode>###0.0%</c:formatCode>
                <c:ptCount val="15"/>
                <c:pt idx="0">
                  <c:v>0.31393939393939396</c:v>
                </c:pt>
                <c:pt idx="1">
                  <c:v>0.31156569630212433</c:v>
                </c:pt>
                <c:pt idx="2">
                  <c:v>0.34992163009404387</c:v>
                </c:pt>
                <c:pt idx="3">
                  <c:v>0.32232232232232233</c:v>
                </c:pt>
                <c:pt idx="4">
                  <c:v>0.28629032258064518</c:v>
                </c:pt>
                <c:pt idx="5">
                  <c:v>0.32714200119832237</c:v>
                </c:pt>
                <c:pt idx="6">
                  <c:v>0.21556350626118068</c:v>
                </c:pt>
                <c:pt idx="7">
                  <c:v>0.24577226606538896</c:v>
                </c:pt>
                <c:pt idx="8">
                  <c:v>0.27800829875518673</c:v>
                </c:pt>
                <c:pt idx="9">
                  <c:v>0.23881624225739848</c:v>
                </c:pt>
                <c:pt idx="10">
                  <c:v>0.20281124497991967</c:v>
                </c:pt>
                <c:pt idx="11">
                  <c:v>0.23894736842105263</c:v>
                </c:pt>
                <c:pt idx="12">
                  <c:v>0.22290388548057258</c:v>
                </c:pt>
                <c:pt idx="13">
                  <c:v>0.20656525220176142</c:v>
                </c:pt>
                <c:pt idx="14">
                  <c:v>0.29183673469387755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Totally agree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Germany</c:v>
                </c:pt>
                <c:pt idx="1">
                  <c:v>England</c:v>
                </c:pt>
                <c:pt idx="2">
                  <c:v>South Korea</c:v>
                </c:pt>
                <c:pt idx="3">
                  <c:v>Estonia</c:v>
                </c:pt>
                <c:pt idx="4">
                  <c:v>Poland</c:v>
                </c:pt>
                <c:pt idx="5">
                  <c:v>Spain</c:v>
                </c:pt>
                <c:pt idx="6">
                  <c:v>South Africa</c:v>
                </c:pt>
                <c:pt idx="7">
                  <c:v>Israel</c:v>
                </c:pt>
                <c:pt idx="8">
                  <c:v>Norway</c:v>
                </c:pt>
                <c:pt idx="9">
                  <c:v>Romania</c:v>
                </c:pt>
                <c:pt idx="10">
                  <c:v>Turkey</c:v>
                </c:pt>
                <c:pt idx="11">
                  <c:v>Colombia</c:v>
                </c:pt>
                <c:pt idx="12">
                  <c:v>Ethiopia</c:v>
                </c:pt>
                <c:pt idx="13">
                  <c:v>Algeria</c:v>
                </c:pt>
                <c:pt idx="14">
                  <c:v>Nepal</c:v>
                </c:pt>
              </c:strCache>
            </c:strRef>
          </c:cat>
          <c:val>
            <c:numRef>
              <c:f>Sheet1!$F$2:$F$16</c:f>
              <c:numCache>
                <c:formatCode>###0.0%</c:formatCode>
                <c:ptCount val="15"/>
                <c:pt idx="0">
                  <c:v>0.23515151515151517</c:v>
                </c:pt>
                <c:pt idx="1">
                  <c:v>0.27065302911093631</c:v>
                </c:pt>
                <c:pt idx="2">
                  <c:v>0.34090909090909094</c:v>
                </c:pt>
                <c:pt idx="3">
                  <c:v>0.36836836836836839</c:v>
                </c:pt>
                <c:pt idx="4">
                  <c:v>0.38709677419354838</c:v>
                </c:pt>
                <c:pt idx="5">
                  <c:v>0.44637507489514683</c:v>
                </c:pt>
                <c:pt idx="6">
                  <c:v>0.47137745974955281</c:v>
                </c:pt>
                <c:pt idx="7">
                  <c:v>0.47914317925591882</c:v>
                </c:pt>
                <c:pt idx="8">
                  <c:v>0.49066390041493774</c:v>
                </c:pt>
                <c:pt idx="9">
                  <c:v>0.50584996558843764</c:v>
                </c:pt>
                <c:pt idx="10">
                  <c:v>0.50803212851405621</c:v>
                </c:pt>
                <c:pt idx="11">
                  <c:v>0.53894736842105262</c:v>
                </c:pt>
                <c:pt idx="12">
                  <c:v>0.56134969325153372</c:v>
                </c:pt>
                <c:pt idx="13">
                  <c:v>0.57566052842273818</c:v>
                </c:pt>
                <c:pt idx="14">
                  <c:v>0.60714285714285721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7566896"/>
        <c:axId val="407568856"/>
      </c:barChart>
      <c:catAx>
        <c:axId val="407566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07568856"/>
        <c:crosses val="autoZero"/>
        <c:auto val="1"/>
        <c:lblAlgn val="ctr"/>
        <c:lblOffset val="100"/>
        <c:noMultiLvlLbl val="0"/>
      </c:catAx>
      <c:valAx>
        <c:axId val="407568856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6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407566896"/>
        <c:crosses val="autoZero"/>
        <c:crossBetween val="between"/>
        <c:majorUnit val="0.1"/>
      </c:valAx>
      <c:spPr>
        <a:ln>
          <a:solidFill>
            <a:schemeClr val="tx1">
              <a:lumMod val="65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8055886595256673"/>
          <c:y val="1.3888888888888888E-2"/>
          <c:w val="0.77401728500153688"/>
          <c:h val="5.584919072615923E-2"/>
        </c:manualLayout>
      </c:layout>
      <c:overlay val="0"/>
      <c:txPr>
        <a:bodyPr/>
        <a:lstStyle/>
        <a:p>
          <a:pPr>
            <a:defRPr sz="1500" baseline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aseline="0">
          <a:solidFill>
            <a:schemeClr val="tx1"/>
          </a:solidFill>
          <a:latin typeface="Constantia" panose="02030602050306030303" pitchFamily="18" charset="0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agree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South Korea</c:v>
                </c:pt>
                <c:pt idx="1">
                  <c:v>Germany</c:v>
                </c:pt>
                <c:pt idx="2">
                  <c:v>Estonia</c:v>
                </c:pt>
                <c:pt idx="3">
                  <c:v>Ethiopia</c:v>
                </c:pt>
                <c:pt idx="4">
                  <c:v>England</c:v>
                </c:pt>
                <c:pt idx="5">
                  <c:v>Spain</c:v>
                </c:pt>
                <c:pt idx="6">
                  <c:v>Poland</c:v>
                </c:pt>
                <c:pt idx="7">
                  <c:v>Romania</c:v>
                </c:pt>
                <c:pt idx="8">
                  <c:v>Nepal</c:v>
                </c:pt>
                <c:pt idx="9">
                  <c:v>South Africa</c:v>
                </c:pt>
                <c:pt idx="10">
                  <c:v>Colombia</c:v>
                </c:pt>
                <c:pt idx="11">
                  <c:v>Israel</c:v>
                </c:pt>
                <c:pt idx="12">
                  <c:v>Algeria</c:v>
                </c:pt>
                <c:pt idx="13">
                  <c:v>Turkey</c:v>
                </c:pt>
                <c:pt idx="14">
                  <c:v>Norway</c:v>
                </c:pt>
              </c:strCache>
            </c:strRef>
          </c:cat>
          <c:val>
            <c:numRef>
              <c:f>Sheet1!$B$2:$B$16</c:f>
              <c:numCache>
                <c:formatCode>###0.0%</c:formatCode>
                <c:ptCount val="15"/>
                <c:pt idx="0">
                  <c:v>2.9377203290246769E-2</c:v>
                </c:pt>
                <c:pt idx="1">
                  <c:v>5.748502994011976E-2</c:v>
                </c:pt>
                <c:pt idx="2">
                  <c:v>5.7114228456913822E-2</c:v>
                </c:pt>
                <c:pt idx="3">
                  <c:v>8.2051282051282037E-2</c:v>
                </c:pt>
                <c:pt idx="4">
                  <c:v>4.3103448275862072E-2</c:v>
                </c:pt>
                <c:pt idx="5">
                  <c:v>2.5194961007798441E-2</c:v>
                </c:pt>
                <c:pt idx="6">
                  <c:v>4.4310171198388718E-2</c:v>
                </c:pt>
                <c:pt idx="7">
                  <c:v>6.7118644067796607E-2</c:v>
                </c:pt>
                <c:pt idx="8">
                  <c:v>1.3265306122448979E-2</c:v>
                </c:pt>
                <c:pt idx="9">
                  <c:v>8.8078291814946627E-2</c:v>
                </c:pt>
                <c:pt idx="10">
                  <c:v>4.6169989506820566E-2</c:v>
                </c:pt>
                <c:pt idx="11">
                  <c:v>4.3820224719101117E-2</c:v>
                </c:pt>
                <c:pt idx="12">
                  <c:v>6.1014263074484945E-2</c:v>
                </c:pt>
                <c:pt idx="13">
                  <c:v>5.4726368159203981E-2</c:v>
                </c:pt>
                <c:pt idx="14">
                  <c:v>1.6580310880829015E-2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Agree a little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South Korea</c:v>
                </c:pt>
                <c:pt idx="1">
                  <c:v>Germany</c:v>
                </c:pt>
                <c:pt idx="2">
                  <c:v>Estonia</c:v>
                </c:pt>
                <c:pt idx="3">
                  <c:v>Ethiopia</c:v>
                </c:pt>
                <c:pt idx="4">
                  <c:v>England</c:v>
                </c:pt>
                <c:pt idx="5">
                  <c:v>Spain</c:v>
                </c:pt>
                <c:pt idx="6">
                  <c:v>Poland</c:v>
                </c:pt>
                <c:pt idx="7">
                  <c:v>Romania</c:v>
                </c:pt>
                <c:pt idx="8">
                  <c:v>Nepal</c:v>
                </c:pt>
                <c:pt idx="9">
                  <c:v>South Africa</c:v>
                </c:pt>
                <c:pt idx="10">
                  <c:v>Colombia</c:v>
                </c:pt>
                <c:pt idx="11">
                  <c:v>Israel</c:v>
                </c:pt>
                <c:pt idx="12">
                  <c:v>Algeria</c:v>
                </c:pt>
                <c:pt idx="13">
                  <c:v>Turkey</c:v>
                </c:pt>
                <c:pt idx="14">
                  <c:v>Norway</c:v>
                </c:pt>
              </c:strCache>
            </c:strRef>
          </c:cat>
          <c:val>
            <c:numRef>
              <c:f>Sheet1!$C$2:$C$16</c:f>
              <c:numCache>
                <c:formatCode>###0.0%</c:formatCode>
                <c:ptCount val="15"/>
                <c:pt idx="0">
                  <c:v>8.2647865256560898E-2</c:v>
                </c:pt>
                <c:pt idx="1">
                  <c:v>9.8203592814371257E-2</c:v>
                </c:pt>
                <c:pt idx="2">
                  <c:v>7.5150300601202411E-2</c:v>
                </c:pt>
                <c:pt idx="3">
                  <c:v>9.0256410256410249E-2</c:v>
                </c:pt>
                <c:pt idx="4">
                  <c:v>6.5830721003134793E-2</c:v>
                </c:pt>
                <c:pt idx="5">
                  <c:v>4.619076184763047E-2</c:v>
                </c:pt>
                <c:pt idx="6">
                  <c:v>4.7331319234642504E-2</c:v>
                </c:pt>
                <c:pt idx="7">
                  <c:v>6.7118644067796607E-2</c:v>
                </c:pt>
                <c:pt idx="8">
                  <c:v>3.5714285714285719E-2</c:v>
                </c:pt>
                <c:pt idx="9">
                  <c:v>5.3380782918149468E-2</c:v>
                </c:pt>
                <c:pt idx="10">
                  <c:v>4.3022035676810073E-2</c:v>
                </c:pt>
                <c:pt idx="11">
                  <c:v>4.1573033707865165E-2</c:v>
                </c:pt>
                <c:pt idx="12">
                  <c:v>6.0221870047543584E-2</c:v>
                </c:pt>
                <c:pt idx="13">
                  <c:v>4.776119402985074E-2</c:v>
                </c:pt>
                <c:pt idx="14">
                  <c:v>3.9378238341968907E-2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Agree somewhat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South Korea</c:v>
                </c:pt>
                <c:pt idx="1">
                  <c:v>Germany</c:v>
                </c:pt>
                <c:pt idx="2">
                  <c:v>Estonia</c:v>
                </c:pt>
                <c:pt idx="3">
                  <c:v>Ethiopia</c:v>
                </c:pt>
                <c:pt idx="4">
                  <c:v>England</c:v>
                </c:pt>
                <c:pt idx="5">
                  <c:v>Spain</c:v>
                </c:pt>
                <c:pt idx="6">
                  <c:v>Poland</c:v>
                </c:pt>
                <c:pt idx="7">
                  <c:v>Romania</c:v>
                </c:pt>
                <c:pt idx="8">
                  <c:v>Nepal</c:v>
                </c:pt>
                <c:pt idx="9">
                  <c:v>South Africa</c:v>
                </c:pt>
                <c:pt idx="10">
                  <c:v>Colombia</c:v>
                </c:pt>
                <c:pt idx="11">
                  <c:v>Israel</c:v>
                </c:pt>
                <c:pt idx="12">
                  <c:v>Algeria</c:v>
                </c:pt>
                <c:pt idx="13">
                  <c:v>Turkey</c:v>
                </c:pt>
                <c:pt idx="14">
                  <c:v>Norway</c:v>
                </c:pt>
              </c:strCache>
            </c:strRef>
          </c:cat>
          <c:val>
            <c:numRef>
              <c:f>Sheet1!$D$2:$D$16</c:f>
              <c:numCache>
                <c:formatCode>###0.0%</c:formatCode>
                <c:ptCount val="15"/>
                <c:pt idx="0">
                  <c:v>0.23149236192714454</c:v>
                </c:pt>
                <c:pt idx="1">
                  <c:v>0.15568862275449102</c:v>
                </c:pt>
                <c:pt idx="2">
                  <c:v>0.13927855711422846</c:v>
                </c:pt>
                <c:pt idx="3">
                  <c:v>0.14666666666666667</c:v>
                </c:pt>
                <c:pt idx="4">
                  <c:v>0.11442006269592478</c:v>
                </c:pt>
                <c:pt idx="5">
                  <c:v>0.13317336532693461</c:v>
                </c:pt>
                <c:pt idx="6">
                  <c:v>0.12084592145015106</c:v>
                </c:pt>
                <c:pt idx="7">
                  <c:v>0.12610169491525425</c:v>
                </c:pt>
                <c:pt idx="8">
                  <c:v>8.673469387755102E-2</c:v>
                </c:pt>
                <c:pt idx="9">
                  <c:v>8.274021352313167E-2</c:v>
                </c:pt>
                <c:pt idx="10">
                  <c:v>9.6537250786988466E-2</c:v>
                </c:pt>
                <c:pt idx="11">
                  <c:v>8.9887640449438214E-2</c:v>
                </c:pt>
                <c:pt idx="12">
                  <c:v>8.3201267828843101E-2</c:v>
                </c:pt>
                <c:pt idx="13">
                  <c:v>8.4577114427860686E-2</c:v>
                </c:pt>
                <c:pt idx="14">
                  <c:v>6.3212435233160627E-2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Agree a lot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South Korea</c:v>
                </c:pt>
                <c:pt idx="1">
                  <c:v>Germany</c:v>
                </c:pt>
                <c:pt idx="2">
                  <c:v>Estonia</c:v>
                </c:pt>
                <c:pt idx="3">
                  <c:v>Ethiopia</c:v>
                </c:pt>
                <c:pt idx="4">
                  <c:v>England</c:v>
                </c:pt>
                <c:pt idx="5">
                  <c:v>Spain</c:v>
                </c:pt>
                <c:pt idx="6">
                  <c:v>Poland</c:v>
                </c:pt>
                <c:pt idx="7">
                  <c:v>Romania</c:v>
                </c:pt>
                <c:pt idx="8">
                  <c:v>Nepal</c:v>
                </c:pt>
                <c:pt idx="9">
                  <c:v>South Africa</c:v>
                </c:pt>
                <c:pt idx="10">
                  <c:v>Colombia</c:v>
                </c:pt>
                <c:pt idx="11">
                  <c:v>Israel</c:v>
                </c:pt>
                <c:pt idx="12">
                  <c:v>Algeria</c:v>
                </c:pt>
                <c:pt idx="13">
                  <c:v>Turkey</c:v>
                </c:pt>
                <c:pt idx="14">
                  <c:v>Norway</c:v>
                </c:pt>
              </c:strCache>
            </c:strRef>
          </c:cat>
          <c:val>
            <c:numRef>
              <c:f>Sheet1!$E$2:$E$16</c:f>
              <c:numCache>
                <c:formatCode>###0.0%</c:formatCode>
                <c:ptCount val="15"/>
                <c:pt idx="0">
                  <c:v>0.31257344300822565</c:v>
                </c:pt>
                <c:pt idx="1">
                  <c:v>0.32694610778443112</c:v>
                </c:pt>
                <c:pt idx="2">
                  <c:v>0.28256513026052105</c:v>
                </c:pt>
                <c:pt idx="3">
                  <c:v>0.21025641025641026</c:v>
                </c:pt>
                <c:pt idx="4">
                  <c:v>0.29937304075235111</c:v>
                </c:pt>
                <c:pt idx="5">
                  <c:v>0.31553689262147572</c:v>
                </c:pt>
                <c:pt idx="6">
                  <c:v>0.25679758308157102</c:v>
                </c:pt>
                <c:pt idx="7">
                  <c:v>0.19186440677966099</c:v>
                </c:pt>
                <c:pt idx="8">
                  <c:v>0.3</c:v>
                </c:pt>
                <c:pt idx="9">
                  <c:v>0.1921708185053381</c:v>
                </c:pt>
                <c:pt idx="10">
                  <c:v>0.20776495278069254</c:v>
                </c:pt>
                <c:pt idx="11">
                  <c:v>0.20224719101123598</c:v>
                </c:pt>
                <c:pt idx="12">
                  <c:v>0.16798732171156894</c:v>
                </c:pt>
                <c:pt idx="13">
                  <c:v>0.1781094527363184</c:v>
                </c:pt>
                <c:pt idx="14">
                  <c:v>0.20103626943005182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Totally agree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South Korea</c:v>
                </c:pt>
                <c:pt idx="1">
                  <c:v>Germany</c:v>
                </c:pt>
                <c:pt idx="2">
                  <c:v>Estonia</c:v>
                </c:pt>
                <c:pt idx="3">
                  <c:v>Ethiopia</c:v>
                </c:pt>
                <c:pt idx="4">
                  <c:v>England</c:v>
                </c:pt>
                <c:pt idx="5">
                  <c:v>Spain</c:v>
                </c:pt>
                <c:pt idx="6">
                  <c:v>Poland</c:v>
                </c:pt>
                <c:pt idx="7">
                  <c:v>Romania</c:v>
                </c:pt>
                <c:pt idx="8">
                  <c:v>Nepal</c:v>
                </c:pt>
                <c:pt idx="9">
                  <c:v>South Africa</c:v>
                </c:pt>
                <c:pt idx="10">
                  <c:v>Colombia</c:v>
                </c:pt>
                <c:pt idx="11">
                  <c:v>Israel</c:v>
                </c:pt>
                <c:pt idx="12">
                  <c:v>Algeria</c:v>
                </c:pt>
                <c:pt idx="13">
                  <c:v>Turkey</c:v>
                </c:pt>
                <c:pt idx="14">
                  <c:v>Norway</c:v>
                </c:pt>
              </c:strCache>
            </c:strRef>
          </c:cat>
          <c:val>
            <c:numRef>
              <c:f>Sheet1!$F$2:$F$16</c:f>
              <c:numCache>
                <c:formatCode>###0.0%</c:formatCode>
                <c:ptCount val="15"/>
                <c:pt idx="0">
                  <c:v>0.34390912651782218</c:v>
                </c:pt>
                <c:pt idx="1">
                  <c:v>0.36167664670658684</c:v>
                </c:pt>
                <c:pt idx="2">
                  <c:v>0.44589178356713427</c:v>
                </c:pt>
                <c:pt idx="3">
                  <c:v>0.47076923076923083</c:v>
                </c:pt>
                <c:pt idx="4">
                  <c:v>0.47727272727272729</c:v>
                </c:pt>
                <c:pt idx="5">
                  <c:v>0.47990401919616077</c:v>
                </c:pt>
                <c:pt idx="6">
                  <c:v>0.53071500503524671</c:v>
                </c:pt>
                <c:pt idx="7">
                  <c:v>0.54779661016949155</c:v>
                </c:pt>
                <c:pt idx="8">
                  <c:v>0.56428571428571428</c:v>
                </c:pt>
                <c:pt idx="9">
                  <c:v>0.58362989323843417</c:v>
                </c:pt>
                <c:pt idx="10">
                  <c:v>0.60650577124868832</c:v>
                </c:pt>
                <c:pt idx="11">
                  <c:v>0.62247191011235958</c:v>
                </c:pt>
                <c:pt idx="12">
                  <c:v>0.62757527733755947</c:v>
                </c:pt>
                <c:pt idx="13">
                  <c:v>0.6348258706467661</c:v>
                </c:pt>
                <c:pt idx="14">
                  <c:v>0.67979274611398965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9527248"/>
        <c:axId val="419526072"/>
      </c:barChart>
      <c:catAx>
        <c:axId val="4195272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19526072"/>
        <c:crosses val="autoZero"/>
        <c:auto val="1"/>
        <c:lblAlgn val="ctr"/>
        <c:lblOffset val="100"/>
        <c:noMultiLvlLbl val="0"/>
      </c:catAx>
      <c:valAx>
        <c:axId val="419526072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6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419527248"/>
        <c:crosses val="autoZero"/>
        <c:crossBetween val="between"/>
        <c:majorUnit val="0.1"/>
      </c:valAx>
      <c:spPr>
        <a:ln>
          <a:solidFill>
            <a:schemeClr val="tx1">
              <a:lumMod val="65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8055886595256673"/>
          <c:y val="1.3888888888888888E-2"/>
          <c:w val="0.77401728500153688"/>
          <c:h val="5.584919072615923E-2"/>
        </c:manualLayout>
      </c:layout>
      <c:overlay val="0"/>
      <c:txPr>
        <a:bodyPr/>
        <a:lstStyle/>
        <a:p>
          <a:pPr>
            <a:defRPr sz="1500" baseline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aseline="0">
          <a:solidFill>
            <a:schemeClr val="tx1"/>
          </a:solidFill>
          <a:latin typeface="Constantia" panose="02030602050306030303" pitchFamily="18" charset="0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bg2">
                <a:lumMod val="75000"/>
                <a:lumOff val="25000"/>
              </a:schemeClr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Turkey</c:v>
                </c:pt>
                <c:pt idx="1">
                  <c:v>South Africa</c:v>
                </c:pt>
                <c:pt idx="2">
                  <c:v>Romania</c:v>
                </c:pt>
                <c:pt idx="3">
                  <c:v>Estonia</c:v>
                </c:pt>
                <c:pt idx="4">
                  <c:v>Nepal</c:v>
                </c:pt>
                <c:pt idx="5">
                  <c:v>England</c:v>
                </c:pt>
                <c:pt idx="6">
                  <c:v>Israel</c:v>
                </c:pt>
                <c:pt idx="7">
                  <c:v>Ethiopia</c:v>
                </c:pt>
                <c:pt idx="8">
                  <c:v>Poland</c:v>
                </c:pt>
                <c:pt idx="9">
                  <c:v>Colombia</c:v>
                </c:pt>
                <c:pt idx="10">
                  <c:v>Spain</c:v>
                </c:pt>
                <c:pt idx="11">
                  <c:v>Algeria</c:v>
                </c:pt>
                <c:pt idx="12">
                  <c:v>Germany</c:v>
                </c:pt>
                <c:pt idx="13">
                  <c:v>Norway</c:v>
                </c:pt>
                <c:pt idx="14">
                  <c:v>South Korea</c:v>
                </c:pt>
              </c:strCache>
            </c:strRef>
          </c:cat>
          <c:val>
            <c:numRef>
              <c:f>Sheet1!$B$2:$B$16</c:f>
              <c:numCache>
                <c:formatCode>###0.0%</c:formatCode>
                <c:ptCount val="15"/>
                <c:pt idx="0">
                  <c:v>0.48059701492537316</c:v>
                </c:pt>
                <c:pt idx="1">
                  <c:v>0.56850533807829184</c:v>
                </c:pt>
                <c:pt idx="2">
                  <c:v>0.62370778773259827</c:v>
                </c:pt>
                <c:pt idx="3">
                  <c:v>0.62970498474059011</c:v>
                </c:pt>
                <c:pt idx="4">
                  <c:v>0.64977477477477474</c:v>
                </c:pt>
                <c:pt idx="5">
                  <c:v>0.72231012658227856</c:v>
                </c:pt>
                <c:pt idx="6">
                  <c:v>0.725400457665904</c:v>
                </c:pt>
                <c:pt idx="7">
                  <c:v>0.72745901639344268</c:v>
                </c:pt>
                <c:pt idx="8">
                  <c:v>0.73264248704663215</c:v>
                </c:pt>
                <c:pt idx="9">
                  <c:v>0.73817034700315465</c:v>
                </c:pt>
                <c:pt idx="10">
                  <c:v>0.77156743620899149</c:v>
                </c:pt>
                <c:pt idx="11">
                  <c:v>0.77222222222222225</c:v>
                </c:pt>
                <c:pt idx="12">
                  <c:v>0.77764277035236939</c:v>
                </c:pt>
                <c:pt idx="13">
                  <c:v>0.81923890063424953</c:v>
                </c:pt>
                <c:pt idx="14">
                  <c:v>0.917332268370607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Once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Turkey</c:v>
                </c:pt>
                <c:pt idx="1">
                  <c:v>South Africa</c:v>
                </c:pt>
                <c:pt idx="2">
                  <c:v>Romania</c:v>
                </c:pt>
                <c:pt idx="3">
                  <c:v>Estonia</c:v>
                </c:pt>
                <c:pt idx="4">
                  <c:v>Nepal</c:v>
                </c:pt>
                <c:pt idx="5">
                  <c:v>England</c:v>
                </c:pt>
                <c:pt idx="6">
                  <c:v>Israel</c:v>
                </c:pt>
                <c:pt idx="7">
                  <c:v>Ethiopia</c:v>
                </c:pt>
                <c:pt idx="8">
                  <c:v>Poland</c:v>
                </c:pt>
                <c:pt idx="9">
                  <c:v>Colombia</c:v>
                </c:pt>
                <c:pt idx="10">
                  <c:v>Spain</c:v>
                </c:pt>
                <c:pt idx="11">
                  <c:v>Algeria</c:v>
                </c:pt>
                <c:pt idx="12">
                  <c:v>Germany</c:v>
                </c:pt>
                <c:pt idx="13">
                  <c:v>Norway</c:v>
                </c:pt>
                <c:pt idx="14">
                  <c:v>South Korea</c:v>
                </c:pt>
              </c:strCache>
            </c:strRef>
          </c:cat>
          <c:val>
            <c:numRef>
              <c:f>Sheet1!$C$2:$C$16</c:f>
              <c:numCache>
                <c:formatCode>###0.0%</c:formatCode>
                <c:ptCount val="15"/>
                <c:pt idx="0">
                  <c:v>0.21194029850746268</c:v>
                </c:pt>
                <c:pt idx="1">
                  <c:v>0.1921708185053381</c:v>
                </c:pt>
                <c:pt idx="2">
                  <c:v>0.15161957270847692</c:v>
                </c:pt>
                <c:pt idx="3">
                  <c:v>0.15666327568667346</c:v>
                </c:pt>
                <c:pt idx="4">
                  <c:v>0.20608108108108109</c:v>
                </c:pt>
                <c:pt idx="5">
                  <c:v>0.14240506329113922</c:v>
                </c:pt>
                <c:pt idx="6">
                  <c:v>0.15102974828375287</c:v>
                </c:pt>
                <c:pt idx="7">
                  <c:v>0.15163934426229508</c:v>
                </c:pt>
                <c:pt idx="8">
                  <c:v>0.10777202072538859</c:v>
                </c:pt>
                <c:pt idx="9">
                  <c:v>0.13144058885383805</c:v>
                </c:pt>
                <c:pt idx="10">
                  <c:v>0.11300121506682867</c:v>
                </c:pt>
                <c:pt idx="11">
                  <c:v>0.13650793650793649</c:v>
                </c:pt>
                <c:pt idx="12">
                  <c:v>0.1020656136087485</c:v>
                </c:pt>
                <c:pt idx="13">
                  <c:v>0.11522198731501057</c:v>
                </c:pt>
                <c:pt idx="14">
                  <c:v>4.0335463258785946E-2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 to 3 times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Turkey</c:v>
                </c:pt>
                <c:pt idx="1">
                  <c:v>South Africa</c:v>
                </c:pt>
                <c:pt idx="2">
                  <c:v>Romania</c:v>
                </c:pt>
                <c:pt idx="3">
                  <c:v>Estonia</c:v>
                </c:pt>
                <c:pt idx="4">
                  <c:v>Nepal</c:v>
                </c:pt>
                <c:pt idx="5">
                  <c:v>England</c:v>
                </c:pt>
                <c:pt idx="6">
                  <c:v>Israel</c:v>
                </c:pt>
                <c:pt idx="7">
                  <c:v>Ethiopia</c:v>
                </c:pt>
                <c:pt idx="8">
                  <c:v>Poland</c:v>
                </c:pt>
                <c:pt idx="9">
                  <c:v>Colombia</c:v>
                </c:pt>
                <c:pt idx="10">
                  <c:v>Spain</c:v>
                </c:pt>
                <c:pt idx="11">
                  <c:v>Algeria</c:v>
                </c:pt>
                <c:pt idx="12">
                  <c:v>Germany</c:v>
                </c:pt>
                <c:pt idx="13">
                  <c:v>Norway</c:v>
                </c:pt>
                <c:pt idx="14">
                  <c:v>South Korea</c:v>
                </c:pt>
              </c:strCache>
            </c:strRef>
          </c:cat>
          <c:val>
            <c:numRef>
              <c:f>Sheet1!$D$2:$D$16</c:f>
              <c:numCache>
                <c:formatCode>###0.0%</c:formatCode>
                <c:ptCount val="15"/>
                <c:pt idx="0">
                  <c:v>0.14726368159203981</c:v>
                </c:pt>
                <c:pt idx="1">
                  <c:v>0.11120996441281139</c:v>
                </c:pt>
                <c:pt idx="2">
                  <c:v>0.10957960027567194</c:v>
                </c:pt>
                <c:pt idx="3">
                  <c:v>0.10478128179043743</c:v>
                </c:pt>
                <c:pt idx="4">
                  <c:v>8.6711711711711714E-2</c:v>
                </c:pt>
                <c:pt idx="5">
                  <c:v>7.4367088607594931E-2</c:v>
                </c:pt>
                <c:pt idx="6">
                  <c:v>6.4073226544622428E-2</c:v>
                </c:pt>
                <c:pt idx="7">
                  <c:v>6.7622950819672137E-2</c:v>
                </c:pt>
                <c:pt idx="8">
                  <c:v>6.6321243523316059E-2</c:v>
                </c:pt>
                <c:pt idx="9">
                  <c:v>6.7297581493165087E-2</c:v>
                </c:pt>
                <c:pt idx="10">
                  <c:v>5.9538274605103282E-2</c:v>
                </c:pt>
                <c:pt idx="11">
                  <c:v>5.3174603174603173E-2</c:v>
                </c:pt>
                <c:pt idx="12">
                  <c:v>6.4398541919805596E-2</c:v>
                </c:pt>
                <c:pt idx="13">
                  <c:v>3.5940803382663845E-2</c:v>
                </c:pt>
                <c:pt idx="14">
                  <c:v>2.4361022364217253E-2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More than 3 times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Turkey</c:v>
                </c:pt>
                <c:pt idx="1">
                  <c:v>South Africa</c:v>
                </c:pt>
                <c:pt idx="2">
                  <c:v>Romania</c:v>
                </c:pt>
                <c:pt idx="3">
                  <c:v>Estonia</c:v>
                </c:pt>
                <c:pt idx="4">
                  <c:v>Nepal</c:v>
                </c:pt>
                <c:pt idx="5">
                  <c:v>England</c:v>
                </c:pt>
                <c:pt idx="6">
                  <c:v>Israel</c:v>
                </c:pt>
                <c:pt idx="7">
                  <c:v>Ethiopia</c:v>
                </c:pt>
                <c:pt idx="8">
                  <c:v>Poland</c:v>
                </c:pt>
                <c:pt idx="9">
                  <c:v>Colombia</c:v>
                </c:pt>
                <c:pt idx="10">
                  <c:v>Spain</c:v>
                </c:pt>
                <c:pt idx="11">
                  <c:v>Algeria</c:v>
                </c:pt>
                <c:pt idx="12">
                  <c:v>Germany</c:v>
                </c:pt>
                <c:pt idx="13">
                  <c:v>Norway</c:v>
                </c:pt>
                <c:pt idx="14">
                  <c:v>South Korea</c:v>
                </c:pt>
              </c:strCache>
            </c:strRef>
          </c:cat>
          <c:val>
            <c:numRef>
              <c:f>Sheet1!$E$2:$E$16</c:f>
              <c:numCache>
                <c:formatCode>###0.0%</c:formatCode>
                <c:ptCount val="15"/>
                <c:pt idx="0">
                  <c:v>0.16019900497512438</c:v>
                </c:pt>
                <c:pt idx="1">
                  <c:v>0.12811387900355872</c:v>
                </c:pt>
                <c:pt idx="2">
                  <c:v>0.11509303928325293</c:v>
                </c:pt>
                <c:pt idx="3">
                  <c:v>0.10885045778229908</c:v>
                </c:pt>
                <c:pt idx="4">
                  <c:v>5.7432432432432429E-2</c:v>
                </c:pt>
                <c:pt idx="5">
                  <c:v>6.091772151898734E-2</c:v>
                </c:pt>
                <c:pt idx="6">
                  <c:v>5.9496567505720827E-2</c:v>
                </c:pt>
                <c:pt idx="7">
                  <c:v>5.3278688524590168E-2</c:v>
                </c:pt>
                <c:pt idx="8">
                  <c:v>9.3264248704663211E-2</c:v>
                </c:pt>
                <c:pt idx="9">
                  <c:v>6.3091482649842268E-2</c:v>
                </c:pt>
                <c:pt idx="10">
                  <c:v>5.5893074119076555E-2</c:v>
                </c:pt>
                <c:pt idx="11">
                  <c:v>3.8095238095238092E-2</c:v>
                </c:pt>
                <c:pt idx="12">
                  <c:v>5.5893074119076555E-2</c:v>
                </c:pt>
                <c:pt idx="13">
                  <c:v>2.9598308668076112E-2</c:v>
                </c:pt>
                <c:pt idx="14">
                  <c:v>1.7971246006389777E-2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19531168"/>
        <c:axId val="419527640"/>
      </c:barChart>
      <c:catAx>
        <c:axId val="4195311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19527640"/>
        <c:crosses val="autoZero"/>
        <c:auto val="1"/>
        <c:lblAlgn val="ctr"/>
        <c:lblOffset val="100"/>
        <c:noMultiLvlLbl val="0"/>
      </c:catAx>
      <c:valAx>
        <c:axId val="419527640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6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419531168"/>
        <c:crosses val="autoZero"/>
        <c:crossBetween val="between"/>
        <c:majorUnit val="0.1"/>
      </c:valAx>
      <c:spPr>
        <a:ln>
          <a:solidFill>
            <a:schemeClr val="tx1">
              <a:lumMod val="65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845583017400603"/>
          <c:y val="1.3590756288132595E-2"/>
          <c:w val="0.75742660639642267"/>
          <c:h val="6.286901935380769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aseline="0">
          <a:solidFill>
            <a:schemeClr val="tx1"/>
          </a:solidFill>
          <a:latin typeface="Constantia" panose="02030602050306030303" pitchFamily="18" charset="0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bg2">
                <a:lumMod val="75000"/>
                <a:lumOff val="25000"/>
              </a:schemeClr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England</c:v>
                </c:pt>
                <c:pt idx="1">
                  <c:v>Nepal</c:v>
                </c:pt>
                <c:pt idx="2">
                  <c:v>South Africa</c:v>
                </c:pt>
                <c:pt idx="3">
                  <c:v>Colombia</c:v>
                </c:pt>
                <c:pt idx="4">
                  <c:v>Romania</c:v>
                </c:pt>
                <c:pt idx="5">
                  <c:v>Estonia</c:v>
                </c:pt>
                <c:pt idx="6">
                  <c:v>Norway</c:v>
                </c:pt>
                <c:pt idx="7">
                  <c:v>Turkey</c:v>
                </c:pt>
                <c:pt idx="8">
                  <c:v>Poland</c:v>
                </c:pt>
                <c:pt idx="9">
                  <c:v>Ethiopia</c:v>
                </c:pt>
                <c:pt idx="10">
                  <c:v>Spain</c:v>
                </c:pt>
                <c:pt idx="11">
                  <c:v>Algeria</c:v>
                </c:pt>
                <c:pt idx="12">
                  <c:v>Germany</c:v>
                </c:pt>
                <c:pt idx="13">
                  <c:v>Israel</c:v>
                </c:pt>
                <c:pt idx="14">
                  <c:v>South Korea</c:v>
                </c:pt>
              </c:strCache>
            </c:strRef>
          </c:cat>
          <c:val>
            <c:numRef>
              <c:f>Sheet1!$B$2:$B$16</c:f>
              <c:numCache>
                <c:formatCode>###0.0%</c:formatCode>
                <c:ptCount val="15"/>
                <c:pt idx="0">
                  <c:v>0.55456750202101857</c:v>
                </c:pt>
                <c:pt idx="1">
                  <c:v>0.55722543352601162</c:v>
                </c:pt>
                <c:pt idx="2">
                  <c:v>0.56963162623539976</c:v>
                </c:pt>
                <c:pt idx="3">
                  <c:v>0.58442982456140347</c:v>
                </c:pt>
                <c:pt idx="4">
                  <c:v>0.6418338108882522</c:v>
                </c:pt>
                <c:pt idx="5">
                  <c:v>0.66666666666666674</c:v>
                </c:pt>
                <c:pt idx="6">
                  <c:v>0.70481283422459895</c:v>
                </c:pt>
                <c:pt idx="7">
                  <c:v>0.72482552342971085</c:v>
                </c:pt>
                <c:pt idx="8">
                  <c:v>0.72756071805702216</c:v>
                </c:pt>
                <c:pt idx="9">
                  <c:v>0.74203494347379229</c:v>
                </c:pt>
                <c:pt idx="10">
                  <c:v>0.74386406544996864</c:v>
                </c:pt>
                <c:pt idx="11">
                  <c:v>0.74817813765182184</c:v>
                </c:pt>
                <c:pt idx="12">
                  <c:v>0.76678876678876673</c:v>
                </c:pt>
                <c:pt idx="13">
                  <c:v>0.81477272727272732</c:v>
                </c:pt>
                <c:pt idx="14">
                  <c:v>0.96690590111642749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Once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England</c:v>
                </c:pt>
                <c:pt idx="1">
                  <c:v>Nepal</c:v>
                </c:pt>
                <c:pt idx="2">
                  <c:v>South Africa</c:v>
                </c:pt>
                <c:pt idx="3">
                  <c:v>Colombia</c:v>
                </c:pt>
                <c:pt idx="4">
                  <c:v>Romania</c:v>
                </c:pt>
                <c:pt idx="5">
                  <c:v>Estonia</c:v>
                </c:pt>
                <c:pt idx="6">
                  <c:v>Norway</c:v>
                </c:pt>
                <c:pt idx="7">
                  <c:v>Turkey</c:v>
                </c:pt>
                <c:pt idx="8">
                  <c:v>Poland</c:v>
                </c:pt>
                <c:pt idx="9">
                  <c:v>Ethiopia</c:v>
                </c:pt>
                <c:pt idx="10">
                  <c:v>Spain</c:v>
                </c:pt>
                <c:pt idx="11">
                  <c:v>Algeria</c:v>
                </c:pt>
                <c:pt idx="12">
                  <c:v>Germany</c:v>
                </c:pt>
                <c:pt idx="13">
                  <c:v>Israel</c:v>
                </c:pt>
                <c:pt idx="14">
                  <c:v>South Korea</c:v>
                </c:pt>
              </c:strCache>
            </c:strRef>
          </c:cat>
          <c:val>
            <c:numRef>
              <c:f>Sheet1!$C$2:$C$16</c:f>
              <c:numCache>
                <c:formatCode>###0.0%</c:formatCode>
                <c:ptCount val="15"/>
                <c:pt idx="0">
                  <c:v>0.2085691188358933</c:v>
                </c:pt>
                <c:pt idx="1">
                  <c:v>0.20693641618497111</c:v>
                </c:pt>
                <c:pt idx="2">
                  <c:v>0.17879604672057503</c:v>
                </c:pt>
                <c:pt idx="3">
                  <c:v>0.19846491228070173</c:v>
                </c:pt>
                <c:pt idx="4">
                  <c:v>0.10458452722063039</c:v>
                </c:pt>
                <c:pt idx="5">
                  <c:v>0.14942528735632185</c:v>
                </c:pt>
                <c:pt idx="6">
                  <c:v>0.16898395721925133</c:v>
                </c:pt>
                <c:pt idx="7">
                  <c:v>0.13359920239282153</c:v>
                </c:pt>
                <c:pt idx="8">
                  <c:v>0.12671594508975711</c:v>
                </c:pt>
                <c:pt idx="9">
                  <c:v>0.1366906474820144</c:v>
                </c:pt>
                <c:pt idx="10">
                  <c:v>0.14600377595972311</c:v>
                </c:pt>
                <c:pt idx="11">
                  <c:v>0.12793522267206478</c:v>
                </c:pt>
                <c:pt idx="12">
                  <c:v>0.11599511599511599</c:v>
                </c:pt>
                <c:pt idx="13">
                  <c:v>8.7499999999999994E-2</c:v>
                </c:pt>
                <c:pt idx="14">
                  <c:v>1.6746411483253589E-2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 to 3 times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England</c:v>
                </c:pt>
                <c:pt idx="1">
                  <c:v>Nepal</c:v>
                </c:pt>
                <c:pt idx="2">
                  <c:v>South Africa</c:v>
                </c:pt>
                <c:pt idx="3">
                  <c:v>Colombia</c:v>
                </c:pt>
                <c:pt idx="4">
                  <c:v>Romania</c:v>
                </c:pt>
                <c:pt idx="5">
                  <c:v>Estonia</c:v>
                </c:pt>
                <c:pt idx="6">
                  <c:v>Norway</c:v>
                </c:pt>
                <c:pt idx="7">
                  <c:v>Turkey</c:v>
                </c:pt>
                <c:pt idx="8">
                  <c:v>Poland</c:v>
                </c:pt>
                <c:pt idx="9">
                  <c:v>Ethiopia</c:v>
                </c:pt>
                <c:pt idx="10">
                  <c:v>Spain</c:v>
                </c:pt>
                <c:pt idx="11">
                  <c:v>Algeria</c:v>
                </c:pt>
                <c:pt idx="12">
                  <c:v>Germany</c:v>
                </c:pt>
                <c:pt idx="13">
                  <c:v>Israel</c:v>
                </c:pt>
                <c:pt idx="14">
                  <c:v>South Korea</c:v>
                </c:pt>
              </c:strCache>
            </c:strRef>
          </c:cat>
          <c:val>
            <c:numRef>
              <c:f>Sheet1!$D$2:$D$16</c:f>
              <c:numCache>
                <c:formatCode>###0.0%</c:formatCode>
                <c:ptCount val="15"/>
                <c:pt idx="0">
                  <c:v>0.12126111560226355</c:v>
                </c:pt>
                <c:pt idx="1">
                  <c:v>0.14797687861271677</c:v>
                </c:pt>
                <c:pt idx="2">
                  <c:v>0.11949685534591195</c:v>
                </c:pt>
                <c:pt idx="3">
                  <c:v>0.11842105263157895</c:v>
                </c:pt>
                <c:pt idx="4">
                  <c:v>4.8710601719197708E-2</c:v>
                </c:pt>
                <c:pt idx="5">
                  <c:v>8.1504702194357376E-2</c:v>
                </c:pt>
                <c:pt idx="6">
                  <c:v>7.9144385026737971E-2</c:v>
                </c:pt>
                <c:pt idx="7">
                  <c:v>7.278165503489531E-2</c:v>
                </c:pt>
                <c:pt idx="8">
                  <c:v>6.7581837381203796E-2</c:v>
                </c:pt>
                <c:pt idx="9">
                  <c:v>7.0914696813977385E-2</c:v>
                </c:pt>
                <c:pt idx="10">
                  <c:v>6.6708621774701063E-2</c:v>
                </c:pt>
                <c:pt idx="11">
                  <c:v>6.3157894736842107E-2</c:v>
                </c:pt>
                <c:pt idx="12">
                  <c:v>4.3956043956043959E-2</c:v>
                </c:pt>
                <c:pt idx="13">
                  <c:v>3.9772727272727272E-2</c:v>
                </c:pt>
                <c:pt idx="14" formatCode="####.0%">
                  <c:v>9.5693779904306216E-3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More than 3 times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England</c:v>
                </c:pt>
                <c:pt idx="1">
                  <c:v>Nepal</c:v>
                </c:pt>
                <c:pt idx="2">
                  <c:v>South Africa</c:v>
                </c:pt>
                <c:pt idx="3">
                  <c:v>Colombia</c:v>
                </c:pt>
                <c:pt idx="4">
                  <c:v>Romania</c:v>
                </c:pt>
                <c:pt idx="5">
                  <c:v>Estonia</c:v>
                </c:pt>
                <c:pt idx="6">
                  <c:v>Norway</c:v>
                </c:pt>
                <c:pt idx="7">
                  <c:v>Turkey</c:v>
                </c:pt>
                <c:pt idx="8">
                  <c:v>Poland</c:v>
                </c:pt>
                <c:pt idx="9">
                  <c:v>Ethiopia</c:v>
                </c:pt>
                <c:pt idx="10">
                  <c:v>Spain</c:v>
                </c:pt>
                <c:pt idx="11">
                  <c:v>Algeria</c:v>
                </c:pt>
                <c:pt idx="12">
                  <c:v>Germany</c:v>
                </c:pt>
                <c:pt idx="13">
                  <c:v>Israel</c:v>
                </c:pt>
                <c:pt idx="14">
                  <c:v>South Korea</c:v>
                </c:pt>
              </c:strCache>
            </c:strRef>
          </c:cat>
          <c:val>
            <c:numRef>
              <c:f>Sheet1!$E$2:$E$16</c:f>
              <c:numCache>
                <c:formatCode>###0.0%</c:formatCode>
                <c:ptCount val="15"/>
                <c:pt idx="0">
                  <c:v>0.11560226354082458</c:v>
                </c:pt>
                <c:pt idx="1">
                  <c:v>8.7861271676300576E-2</c:v>
                </c:pt>
                <c:pt idx="2">
                  <c:v>0.13207547169811321</c:v>
                </c:pt>
                <c:pt idx="3">
                  <c:v>9.8684210526315791E-2</c:v>
                </c:pt>
                <c:pt idx="4">
                  <c:v>0.20487106017191978</c:v>
                </c:pt>
                <c:pt idx="5">
                  <c:v>0.10240334378265413</c:v>
                </c:pt>
                <c:pt idx="6">
                  <c:v>4.7058823529411764E-2</c:v>
                </c:pt>
                <c:pt idx="7">
                  <c:v>6.8793619142572288E-2</c:v>
                </c:pt>
                <c:pt idx="8">
                  <c:v>7.8141499472016901E-2</c:v>
                </c:pt>
                <c:pt idx="9">
                  <c:v>5.0359712230215826E-2</c:v>
                </c:pt>
                <c:pt idx="10">
                  <c:v>4.3423536815607296E-2</c:v>
                </c:pt>
                <c:pt idx="11">
                  <c:v>6.0728744939271252E-2</c:v>
                </c:pt>
                <c:pt idx="12">
                  <c:v>7.3260073260073263E-2</c:v>
                </c:pt>
                <c:pt idx="13">
                  <c:v>5.795454545454546E-2</c:v>
                </c:pt>
                <c:pt idx="14" formatCode="####.0%">
                  <c:v>6.7783094098883565E-3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19525680"/>
        <c:axId val="419520976"/>
      </c:barChart>
      <c:catAx>
        <c:axId val="419525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19520976"/>
        <c:crosses val="autoZero"/>
        <c:auto val="1"/>
        <c:lblAlgn val="ctr"/>
        <c:lblOffset val="100"/>
        <c:noMultiLvlLbl val="0"/>
      </c:catAx>
      <c:valAx>
        <c:axId val="419520976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6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419525680"/>
        <c:crosses val="autoZero"/>
        <c:crossBetween val="between"/>
        <c:majorUnit val="0.1"/>
      </c:valAx>
      <c:spPr>
        <a:ln>
          <a:solidFill>
            <a:schemeClr val="tx1">
              <a:lumMod val="65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845583017400603"/>
          <c:y val="1.3590756288132595E-2"/>
          <c:w val="0.75742660639642267"/>
          <c:h val="6.286901935380769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aseline="0">
          <a:solidFill>
            <a:schemeClr val="tx1"/>
          </a:solidFill>
          <a:latin typeface="Constantia" panose="02030602050306030303" pitchFamily="18" charset="0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568047049674347"/>
          <c:y val="2.795592369413618E-2"/>
          <c:w val="0.77434273840769907"/>
          <c:h val="0.8706361143307227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Rarely or never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Germany</c:v>
                </c:pt>
                <c:pt idx="1">
                  <c:v>Turkey</c:v>
                </c:pt>
                <c:pt idx="2">
                  <c:v>South Korea</c:v>
                </c:pt>
                <c:pt idx="3">
                  <c:v>Norway</c:v>
                </c:pt>
                <c:pt idx="4">
                  <c:v>Poland</c:v>
                </c:pt>
                <c:pt idx="5">
                  <c:v>Colombia</c:v>
                </c:pt>
                <c:pt idx="6">
                  <c:v>Israel</c:v>
                </c:pt>
                <c:pt idx="7">
                  <c:v>Romania</c:v>
                </c:pt>
                <c:pt idx="8">
                  <c:v>England</c:v>
                </c:pt>
                <c:pt idx="9">
                  <c:v>Ethiopia</c:v>
                </c:pt>
                <c:pt idx="10">
                  <c:v>Estonia</c:v>
                </c:pt>
                <c:pt idx="11">
                  <c:v>Spain</c:v>
                </c:pt>
                <c:pt idx="12">
                  <c:v>Nepal</c:v>
                </c:pt>
                <c:pt idx="13">
                  <c:v>South Africa</c:v>
                </c:pt>
                <c:pt idx="14">
                  <c:v>Algeria</c:v>
                </c:pt>
              </c:strCache>
            </c:strRef>
          </c:cat>
          <c:val>
            <c:numRef>
              <c:f>Sheet1!$B$2:$B$16</c:f>
              <c:numCache>
                <c:formatCode>###0.0%</c:formatCode>
                <c:ptCount val="15"/>
                <c:pt idx="0">
                  <c:v>0.55759803921568629</c:v>
                </c:pt>
                <c:pt idx="1">
                  <c:v>0.57766497461928934</c:v>
                </c:pt>
                <c:pt idx="2">
                  <c:v>0.40460792239288601</c:v>
                </c:pt>
                <c:pt idx="3">
                  <c:v>0.35974304068522484</c:v>
                </c:pt>
                <c:pt idx="4">
                  <c:v>0.34836065573770492</c:v>
                </c:pt>
                <c:pt idx="5">
                  <c:v>0.33297529538131043</c:v>
                </c:pt>
                <c:pt idx="6">
                  <c:v>0.27314285714285713</c:v>
                </c:pt>
                <c:pt idx="7">
                  <c:v>0.38637992831541218</c:v>
                </c:pt>
                <c:pt idx="8">
                  <c:v>0.17871649065800163</c:v>
                </c:pt>
                <c:pt idx="9">
                  <c:v>0.10122699386503067</c:v>
                </c:pt>
                <c:pt idx="10">
                  <c:v>0.14787234042553191</c:v>
                </c:pt>
                <c:pt idx="11">
                  <c:v>0.18075262183837137</c:v>
                </c:pt>
                <c:pt idx="12">
                  <c:v>9.0521831735889235E-2</c:v>
                </c:pt>
                <c:pt idx="13">
                  <c:v>0.16384683882457704</c:v>
                </c:pt>
                <c:pt idx="14">
                  <c:v>0.11290322580645162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Less than once a week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Germany</c:v>
                </c:pt>
                <c:pt idx="1">
                  <c:v>Turkey</c:v>
                </c:pt>
                <c:pt idx="2">
                  <c:v>South Korea</c:v>
                </c:pt>
                <c:pt idx="3">
                  <c:v>Norway</c:v>
                </c:pt>
                <c:pt idx="4">
                  <c:v>Poland</c:v>
                </c:pt>
                <c:pt idx="5">
                  <c:v>Colombia</c:v>
                </c:pt>
                <c:pt idx="6">
                  <c:v>Israel</c:v>
                </c:pt>
                <c:pt idx="7">
                  <c:v>Romania</c:v>
                </c:pt>
                <c:pt idx="8">
                  <c:v>England</c:v>
                </c:pt>
                <c:pt idx="9">
                  <c:v>Ethiopia</c:v>
                </c:pt>
                <c:pt idx="10">
                  <c:v>Estonia</c:v>
                </c:pt>
                <c:pt idx="11">
                  <c:v>Spain</c:v>
                </c:pt>
                <c:pt idx="12">
                  <c:v>Nepal</c:v>
                </c:pt>
                <c:pt idx="13">
                  <c:v>South Africa</c:v>
                </c:pt>
                <c:pt idx="14">
                  <c:v>Algeria</c:v>
                </c:pt>
              </c:strCache>
            </c:strRef>
          </c:cat>
          <c:val>
            <c:numRef>
              <c:f>Sheet1!$C$2:$C$16</c:f>
              <c:numCache>
                <c:formatCode>###0.0%</c:formatCode>
                <c:ptCount val="15"/>
                <c:pt idx="0">
                  <c:v>0.15441176470588236</c:v>
                </c:pt>
                <c:pt idx="1">
                  <c:v>0.10862944162436548</c:v>
                </c:pt>
                <c:pt idx="2">
                  <c:v>0.17421180274858528</c:v>
                </c:pt>
                <c:pt idx="3">
                  <c:v>0.19057815845824411</c:v>
                </c:pt>
                <c:pt idx="4">
                  <c:v>0.13934426229508198</c:v>
                </c:pt>
                <c:pt idx="5">
                  <c:v>0.12567132116004298</c:v>
                </c:pt>
                <c:pt idx="6">
                  <c:v>0.13828571428571429</c:v>
                </c:pt>
                <c:pt idx="7">
                  <c:v>8.028673835125448E-2</c:v>
                </c:pt>
                <c:pt idx="8">
                  <c:v>0.1397238017871649</c:v>
                </c:pt>
                <c:pt idx="9">
                  <c:v>0.16768916155419222</c:v>
                </c:pt>
                <c:pt idx="10">
                  <c:v>0.12446808510638299</c:v>
                </c:pt>
                <c:pt idx="11">
                  <c:v>0.10425663170882171</c:v>
                </c:pt>
                <c:pt idx="12">
                  <c:v>0.11927582534611288</c:v>
                </c:pt>
                <c:pt idx="13">
                  <c:v>9.2609082813891366E-2</c:v>
                </c:pt>
                <c:pt idx="14">
                  <c:v>7.7419354838709681E-2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Once or twice a week</c:v>
                </c:pt>
              </c:strCache>
            </c:strRef>
          </c:tx>
          <c:spPr>
            <a:solidFill>
              <a:schemeClr val="bg1">
                <a:lumMod val="50000"/>
                <a:lumOff val="50000"/>
              </a:schemeClr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Germany</c:v>
                </c:pt>
                <c:pt idx="1">
                  <c:v>Turkey</c:v>
                </c:pt>
                <c:pt idx="2">
                  <c:v>South Korea</c:v>
                </c:pt>
                <c:pt idx="3">
                  <c:v>Norway</c:v>
                </c:pt>
                <c:pt idx="4">
                  <c:v>Poland</c:v>
                </c:pt>
                <c:pt idx="5">
                  <c:v>Colombia</c:v>
                </c:pt>
                <c:pt idx="6">
                  <c:v>Israel</c:v>
                </c:pt>
                <c:pt idx="7">
                  <c:v>Romania</c:v>
                </c:pt>
                <c:pt idx="8">
                  <c:v>England</c:v>
                </c:pt>
                <c:pt idx="9">
                  <c:v>Ethiopia</c:v>
                </c:pt>
                <c:pt idx="10">
                  <c:v>Estonia</c:v>
                </c:pt>
                <c:pt idx="11">
                  <c:v>Spain</c:v>
                </c:pt>
                <c:pt idx="12">
                  <c:v>Nepal</c:v>
                </c:pt>
                <c:pt idx="13">
                  <c:v>South Africa</c:v>
                </c:pt>
                <c:pt idx="14">
                  <c:v>Algeria</c:v>
                </c:pt>
              </c:strCache>
            </c:strRef>
          </c:cat>
          <c:val>
            <c:numRef>
              <c:f>Sheet1!$D$2:$D$16</c:f>
              <c:numCache>
                <c:formatCode>###0.0%</c:formatCode>
                <c:ptCount val="15"/>
                <c:pt idx="0">
                  <c:v>0.18627450980392157</c:v>
                </c:pt>
                <c:pt idx="1">
                  <c:v>0.13502538071065989</c:v>
                </c:pt>
                <c:pt idx="2">
                  <c:v>0.22918350848827809</c:v>
                </c:pt>
                <c:pt idx="3">
                  <c:v>0.21520342612419699</c:v>
                </c:pt>
                <c:pt idx="4">
                  <c:v>0.19877049180327869</c:v>
                </c:pt>
                <c:pt idx="5">
                  <c:v>0.1858216970998926</c:v>
                </c:pt>
                <c:pt idx="6">
                  <c:v>0.2102857142857143</c:v>
                </c:pt>
                <c:pt idx="7">
                  <c:v>0.14695340501792115</c:v>
                </c:pt>
                <c:pt idx="8">
                  <c:v>0.2835093419983753</c:v>
                </c:pt>
                <c:pt idx="9">
                  <c:v>0.2658486707566462</c:v>
                </c:pt>
                <c:pt idx="10">
                  <c:v>0.25638297872340426</c:v>
                </c:pt>
                <c:pt idx="11">
                  <c:v>0.22085132634176435</c:v>
                </c:pt>
                <c:pt idx="12">
                  <c:v>0.26837060702875398</c:v>
                </c:pt>
                <c:pt idx="13">
                  <c:v>0.1798753339269813</c:v>
                </c:pt>
                <c:pt idx="14">
                  <c:v>0.20645161290322581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Everyday or almost everyday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Germany</c:v>
                </c:pt>
                <c:pt idx="1">
                  <c:v>Turkey</c:v>
                </c:pt>
                <c:pt idx="2">
                  <c:v>South Korea</c:v>
                </c:pt>
                <c:pt idx="3">
                  <c:v>Norway</c:v>
                </c:pt>
                <c:pt idx="4">
                  <c:v>Poland</c:v>
                </c:pt>
                <c:pt idx="5">
                  <c:v>Colombia</c:v>
                </c:pt>
                <c:pt idx="6">
                  <c:v>Israel</c:v>
                </c:pt>
                <c:pt idx="7">
                  <c:v>Romania</c:v>
                </c:pt>
                <c:pt idx="8">
                  <c:v>England</c:v>
                </c:pt>
                <c:pt idx="9">
                  <c:v>Ethiopia</c:v>
                </c:pt>
                <c:pt idx="10">
                  <c:v>Estonia</c:v>
                </c:pt>
                <c:pt idx="11">
                  <c:v>Spain</c:v>
                </c:pt>
                <c:pt idx="12">
                  <c:v>Nepal</c:v>
                </c:pt>
                <c:pt idx="13">
                  <c:v>South Africa</c:v>
                </c:pt>
                <c:pt idx="14">
                  <c:v>Algeria</c:v>
                </c:pt>
              </c:strCache>
            </c:strRef>
          </c:cat>
          <c:val>
            <c:numRef>
              <c:f>Sheet1!$E$2:$E$16</c:f>
              <c:numCache>
                <c:formatCode>###0.0%</c:formatCode>
                <c:ptCount val="15"/>
                <c:pt idx="0">
                  <c:v>0.1017156862745098</c:v>
                </c:pt>
                <c:pt idx="1">
                  <c:v>0.17868020304568527</c:v>
                </c:pt>
                <c:pt idx="2">
                  <c:v>0.19199676637025059</c:v>
                </c:pt>
                <c:pt idx="3">
                  <c:v>0.23447537473233404</c:v>
                </c:pt>
                <c:pt idx="4">
                  <c:v>0.31352459016393441</c:v>
                </c:pt>
                <c:pt idx="5">
                  <c:v>0.35553168635875404</c:v>
                </c:pt>
                <c:pt idx="6">
                  <c:v>0.37828571428571428</c:v>
                </c:pt>
                <c:pt idx="7">
                  <c:v>0.38637992831541218</c:v>
                </c:pt>
                <c:pt idx="8">
                  <c:v>0.39805036555645812</c:v>
                </c:pt>
                <c:pt idx="9">
                  <c:v>0.46523517382413088</c:v>
                </c:pt>
                <c:pt idx="10">
                  <c:v>0.47127659574468084</c:v>
                </c:pt>
                <c:pt idx="11">
                  <c:v>0.49413942011104256</c:v>
                </c:pt>
                <c:pt idx="12">
                  <c:v>0.52183173588924392</c:v>
                </c:pt>
                <c:pt idx="13">
                  <c:v>0.56366874443455028</c:v>
                </c:pt>
                <c:pt idx="14">
                  <c:v>0.60322580645161283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9520584"/>
        <c:axId val="419528032"/>
      </c:barChart>
      <c:catAx>
        <c:axId val="4195205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19528032"/>
        <c:crosses val="autoZero"/>
        <c:auto val="1"/>
        <c:lblAlgn val="ctr"/>
        <c:lblOffset val="100"/>
        <c:noMultiLvlLbl val="0"/>
      </c:catAx>
      <c:valAx>
        <c:axId val="419528032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6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419520584"/>
        <c:crosses val="autoZero"/>
        <c:crossBetween val="between"/>
        <c:majorUnit val="0.1"/>
      </c:valAx>
      <c:spPr>
        <a:ln>
          <a:solidFill>
            <a:schemeClr val="tx1">
              <a:lumMod val="6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aseline="0">
          <a:solidFill>
            <a:schemeClr val="tx1"/>
          </a:solidFill>
          <a:latin typeface="Constantia" panose="02030602050306030303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 health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Romania</c:v>
                </c:pt>
                <c:pt idx="1">
                  <c:v>Colombia</c:v>
                </c:pt>
                <c:pt idx="2">
                  <c:v>Israel</c:v>
                </c:pt>
                <c:pt idx="3">
                  <c:v>Algeria</c:v>
                </c:pt>
                <c:pt idx="4">
                  <c:v>Turkey</c:v>
                </c:pt>
                <c:pt idx="5">
                  <c:v>Spain</c:v>
                </c:pt>
                <c:pt idx="6">
                  <c:v>Norway</c:v>
                </c:pt>
                <c:pt idx="7">
                  <c:v>Ethiopia</c:v>
                </c:pt>
                <c:pt idx="8">
                  <c:v>South Africa</c:v>
                </c:pt>
                <c:pt idx="9">
                  <c:v>Germany</c:v>
                </c:pt>
                <c:pt idx="10">
                  <c:v>England</c:v>
                </c:pt>
                <c:pt idx="11">
                  <c:v>Poland</c:v>
                </c:pt>
                <c:pt idx="12">
                  <c:v>Estonia</c:v>
                </c:pt>
                <c:pt idx="13">
                  <c:v>Nepal</c:v>
                </c:pt>
                <c:pt idx="14">
                  <c:v>South Korea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9.6138347884486208</c:v>
                </c:pt>
                <c:pt idx="1">
                  <c:v>9.4670846394984292</c:v>
                </c:pt>
                <c:pt idx="2">
                  <c:v>9.3925759280089895</c:v>
                </c:pt>
                <c:pt idx="3">
                  <c:v>9.1665344964313906</c:v>
                </c:pt>
                <c:pt idx="4">
                  <c:v>9.1631840796019901</c:v>
                </c:pt>
                <c:pt idx="5">
                  <c:v>9.1318746303962204</c:v>
                </c:pt>
                <c:pt idx="6">
                  <c:v>8.8537095088819306</c:v>
                </c:pt>
                <c:pt idx="7">
                  <c:v>8.8386108273748807</c:v>
                </c:pt>
                <c:pt idx="8">
                  <c:v>8.8258178603006208</c:v>
                </c:pt>
                <c:pt idx="9">
                  <c:v>8.7671394799054294</c:v>
                </c:pt>
                <c:pt idx="10">
                  <c:v>8.6954198473282407</c:v>
                </c:pt>
                <c:pt idx="11">
                  <c:v>8.6264822134387291</c:v>
                </c:pt>
                <c:pt idx="12">
                  <c:v>8.607421875</c:v>
                </c:pt>
                <c:pt idx="13">
                  <c:v>8.4549180327868907</c:v>
                </c:pt>
                <c:pt idx="14">
                  <c:v>7.9255525397440802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way that you look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Romania</c:v>
                </c:pt>
                <c:pt idx="1">
                  <c:v>Colombia</c:v>
                </c:pt>
                <c:pt idx="2">
                  <c:v>Israel</c:v>
                </c:pt>
                <c:pt idx="3">
                  <c:v>Algeria</c:v>
                </c:pt>
                <c:pt idx="4">
                  <c:v>Turkey</c:v>
                </c:pt>
                <c:pt idx="5">
                  <c:v>Spain</c:v>
                </c:pt>
                <c:pt idx="6">
                  <c:v>Norway</c:v>
                </c:pt>
                <c:pt idx="7">
                  <c:v>Ethiopia</c:v>
                </c:pt>
                <c:pt idx="8">
                  <c:v>South Africa</c:v>
                </c:pt>
                <c:pt idx="9">
                  <c:v>Germany</c:v>
                </c:pt>
                <c:pt idx="10">
                  <c:v>England</c:v>
                </c:pt>
                <c:pt idx="11">
                  <c:v>Poland</c:v>
                </c:pt>
                <c:pt idx="12">
                  <c:v>Estonia</c:v>
                </c:pt>
                <c:pt idx="13">
                  <c:v>Nepal</c:v>
                </c:pt>
                <c:pt idx="14">
                  <c:v>South Korea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9.3598919648886003</c:v>
                </c:pt>
                <c:pt idx="1">
                  <c:v>9.2419186652763301</c:v>
                </c:pt>
                <c:pt idx="2">
                  <c:v>9.0814371257485096</c:v>
                </c:pt>
                <c:pt idx="3">
                  <c:v>9.0447284345047692</c:v>
                </c:pt>
                <c:pt idx="4">
                  <c:v>8.4876114965312208</c:v>
                </c:pt>
                <c:pt idx="5">
                  <c:v>8.3501783590963203</c:v>
                </c:pt>
                <c:pt idx="6">
                  <c:v>7.8634920634920702</c:v>
                </c:pt>
                <c:pt idx="7">
                  <c:v>8.7843942505133494</c:v>
                </c:pt>
                <c:pt idx="8">
                  <c:v>8.7144120247568608</c:v>
                </c:pt>
                <c:pt idx="9">
                  <c:v>7.8077858880778601</c:v>
                </c:pt>
                <c:pt idx="10">
                  <c:v>7.3140432098765498</c:v>
                </c:pt>
                <c:pt idx="12">
                  <c:v>7.8441814595660802</c:v>
                </c:pt>
                <c:pt idx="13">
                  <c:v>7.8659793814433003</c:v>
                </c:pt>
                <c:pt idx="14">
                  <c:v>6.7407838571982799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Your self-confidence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Romania</c:v>
                </c:pt>
                <c:pt idx="1">
                  <c:v>Colombia</c:v>
                </c:pt>
                <c:pt idx="2">
                  <c:v>Israel</c:v>
                </c:pt>
                <c:pt idx="3">
                  <c:v>Algeria</c:v>
                </c:pt>
                <c:pt idx="4">
                  <c:v>Turkey</c:v>
                </c:pt>
                <c:pt idx="5">
                  <c:v>Spain</c:v>
                </c:pt>
                <c:pt idx="6">
                  <c:v>Norway</c:v>
                </c:pt>
                <c:pt idx="7">
                  <c:v>Ethiopia</c:v>
                </c:pt>
                <c:pt idx="8">
                  <c:v>South Africa</c:v>
                </c:pt>
                <c:pt idx="9">
                  <c:v>Germany</c:v>
                </c:pt>
                <c:pt idx="10">
                  <c:v>England</c:v>
                </c:pt>
                <c:pt idx="11">
                  <c:v>Poland</c:v>
                </c:pt>
                <c:pt idx="12">
                  <c:v>Estonia</c:v>
                </c:pt>
                <c:pt idx="13">
                  <c:v>Nepal</c:v>
                </c:pt>
                <c:pt idx="14">
                  <c:v>South Korea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9.42020202020203</c:v>
                </c:pt>
                <c:pt idx="1">
                  <c:v>9.3098739495798295</c:v>
                </c:pt>
                <c:pt idx="2">
                  <c:v>8.9108352144469407</c:v>
                </c:pt>
                <c:pt idx="3">
                  <c:v>9.2143420015760498</c:v>
                </c:pt>
                <c:pt idx="4">
                  <c:v>9.0307845084409095</c:v>
                </c:pt>
                <c:pt idx="5">
                  <c:v>8.5351447135263001</c:v>
                </c:pt>
                <c:pt idx="6">
                  <c:v>8.1073684210526302</c:v>
                </c:pt>
                <c:pt idx="7">
                  <c:v>8.8438775510204</c:v>
                </c:pt>
                <c:pt idx="8">
                  <c:v>8.6153846153846203</c:v>
                </c:pt>
                <c:pt idx="9">
                  <c:v>8.0287425149700695</c:v>
                </c:pt>
                <c:pt idx="10">
                  <c:v>7.4031007751938001</c:v>
                </c:pt>
                <c:pt idx="11">
                  <c:v>8.1489999999999991</c:v>
                </c:pt>
                <c:pt idx="12">
                  <c:v>8.1802154750244895</c:v>
                </c:pt>
                <c:pt idx="13">
                  <c:v>8.3244897959183692</c:v>
                </c:pt>
                <c:pt idx="14">
                  <c:v>7.3403181994567399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9522544"/>
        <c:axId val="419529208"/>
      </c:barChart>
      <c:catAx>
        <c:axId val="419522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19529208"/>
        <c:crosses val="autoZero"/>
        <c:auto val="1"/>
        <c:lblAlgn val="ctr"/>
        <c:lblOffset val="100"/>
        <c:noMultiLvlLbl val="0"/>
      </c:catAx>
      <c:valAx>
        <c:axId val="419529208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tx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41952254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  <a:latin typeface="Constantia" panose="02030602050306030303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Area where you live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Sheet1!$A$2:$A$16</c:f>
              <c:strCache>
                <c:ptCount val="15"/>
                <c:pt idx="0">
                  <c:v>South Korea</c:v>
                </c:pt>
                <c:pt idx="1">
                  <c:v>South Africa</c:v>
                </c:pt>
                <c:pt idx="2">
                  <c:v>Germany</c:v>
                </c:pt>
                <c:pt idx="3">
                  <c:v>Ethiopia</c:v>
                </c:pt>
                <c:pt idx="4">
                  <c:v>Algeria</c:v>
                </c:pt>
                <c:pt idx="5">
                  <c:v>Nepal</c:v>
                </c:pt>
                <c:pt idx="6">
                  <c:v>Poland</c:v>
                </c:pt>
                <c:pt idx="7">
                  <c:v>England</c:v>
                </c:pt>
                <c:pt idx="8">
                  <c:v>Estonia</c:v>
                </c:pt>
                <c:pt idx="9">
                  <c:v>Turkey</c:v>
                </c:pt>
                <c:pt idx="10">
                  <c:v>Spain</c:v>
                </c:pt>
                <c:pt idx="11">
                  <c:v>Israel</c:v>
                </c:pt>
                <c:pt idx="12">
                  <c:v>Colombia</c:v>
                </c:pt>
                <c:pt idx="13">
                  <c:v>Romania</c:v>
                </c:pt>
                <c:pt idx="14">
                  <c:v>Norway</c:v>
                </c:pt>
              </c:strCache>
            </c:strRef>
          </c:cat>
          <c:val>
            <c:numRef>
              <c:f>Sheet1!$B$2:$B$16</c:f>
              <c:numCache>
                <c:formatCode>###0.0000</c:formatCode>
                <c:ptCount val="15"/>
                <c:pt idx="0">
                  <c:v>7.6312883312720228</c:v>
                </c:pt>
                <c:pt idx="1">
                  <c:v>8.2325375773651768</c:v>
                </c:pt>
                <c:pt idx="2">
                  <c:v>8.13111284403284</c:v>
                </c:pt>
                <c:pt idx="3">
                  <c:v>8.1752108540858082</c:v>
                </c:pt>
                <c:pt idx="4">
                  <c:v>8.4914968770716577</c:v>
                </c:pt>
                <c:pt idx="5">
                  <c:v>8.1008787957143884</c:v>
                </c:pt>
                <c:pt idx="6">
                  <c:v>8.244217717987592</c:v>
                </c:pt>
                <c:pt idx="7">
                  <c:v>8.2464015076689012</c:v>
                </c:pt>
                <c:pt idx="8">
                  <c:v>8.2307815280460215</c:v>
                </c:pt>
                <c:pt idx="9">
                  <c:v>8.6504289516260808</c:v>
                </c:pt>
                <c:pt idx="10">
                  <c:v>8.4407674919607967</c:v>
                </c:pt>
                <c:pt idx="11">
                  <c:v>8.7365769242734714</c:v>
                </c:pt>
                <c:pt idx="12">
                  <c:v>8.8304664704424223</c:v>
                </c:pt>
                <c:pt idx="13">
                  <c:v>9.0966802971523446</c:v>
                </c:pt>
                <c:pt idx="14">
                  <c:v>8.7935151645368528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Average of satisfaction items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Sheet1!$A$2:$A$16</c:f>
              <c:strCache>
                <c:ptCount val="15"/>
                <c:pt idx="0">
                  <c:v>South Korea</c:v>
                </c:pt>
                <c:pt idx="1">
                  <c:v>South Africa</c:v>
                </c:pt>
                <c:pt idx="2">
                  <c:v>Germany</c:v>
                </c:pt>
                <c:pt idx="3">
                  <c:v>Ethiopia</c:v>
                </c:pt>
                <c:pt idx="4">
                  <c:v>Algeria</c:v>
                </c:pt>
                <c:pt idx="5">
                  <c:v>Nepal</c:v>
                </c:pt>
                <c:pt idx="6">
                  <c:v>Poland</c:v>
                </c:pt>
                <c:pt idx="7">
                  <c:v>England</c:v>
                </c:pt>
                <c:pt idx="8">
                  <c:v>Estonia</c:v>
                </c:pt>
                <c:pt idx="9">
                  <c:v>Turkey</c:v>
                </c:pt>
                <c:pt idx="10">
                  <c:v>Spain</c:v>
                </c:pt>
                <c:pt idx="11">
                  <c:v>Israel</c:v>
                </c:pt>
                <c:pt idx="12">
                  <c:v>Colombia</c:v>
                </c:pt>
                <c:pt idx="13">
                  <c:v>Romania</c:v>
                </c:pt>
                <c:pt idx="14">
                  <c:v>Norway</c:v>
                </c:pt>
              </c:strCache>
            </c:strRef>
          </c:cat>
          <c:val>
            <c:numRef>
              <c:f>Sheet1!$C$2:$C$16</c:f>
              <c:numCache>
                <c:formatCode>###0.00</c:formatCode>
                <c:ptCount val="15"/>
                <c:pt idx="0">
                  <c:v>7.4553881807647633</c:v>
                </c:pt>
                <c:pt idx="1">
                  <c:v>7.5305039787798327</c:v>
                </c:pt>
                <c:pt idx="2">
                  <c:v>7.6507177033492848</c:v>
                </c:pt>
                <c:pt idx="3">
                  <c:v>7.9051020408163284</c:v>
                </c:pt>
                <c:pt idx="4">
                  <c:v>7.9229547259729927</c:v>
                </c:pt>
                <c:pt idx="5">
                  <c:v>8.2257085020242933</c:v>
                </c:pt>
                <c:pt idx="6">
                  <c:v>8.2738095238095219</c:v>
                </c:pt>
                <c:pt idx="7">
                  <c:v>8.3389700230591934</c:v>
                </c:pt>
                <c:pt idx="8">
                  <c:v>8.3430799220272931</c:v>
                </c:pt>
                <c:pt idx="9">
                  <c:v>8.4856577645894991</c:v>
                </c:pt>
                <c:pt idx="10">
                  <c:v>8.5566706021251484</c:v>
                </c:pt>
                <c:pt idx="11">
                  <c:v>8.769656699889266</c:v>
                </c:pt>
                <c:pt idx="12">
                  <c:v>8.9511941848390428</c:v>
                </c:pt>
                <c:pt idx="13">
                  <c:v>9.238286479250343</c:v>
                </c:pt>
                <c:pt idx="14">
                  <c:v>9.3052083333333293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06922296"/>
        <c:axId val="284652440"/>
      </c:barChart>
      <c:catAx>
        <c:axId val="406922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 baseline="0">
                <a:solidFill>
                  <a:schemeClr val="tx1"/>
                </a:solidFill>
                <a:latin typeface="Constantia" panose="02030602050306030303" pitchFamily="18" charset="0"/>
              </a:defRPr>
            </a:pPr>
            <a:endParaRPr lang="en-US"/>
          </a:p>
        </c:txPr>
        <c:crossAx val="284652440"/>
        <c:crosses val="autoZero"/>
        <c:auto val="1"/>
        <c:lblAlgn val="ctr"/>
        <c:lblOffset val="100"/>
        <c:noMultiLvlLbl val="0"/>
      </c:catAx>
      <c:valAx>
        <c:axId val="284652440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tx1">
                  <a:lumMod val="6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  <a:latin typeface="Constantia" panose="02030602050306030303" pitchFamily="18" charset="0"/>
              </a:defRPr>
            </a:pPr>
            <a:endParaRPr lang="en-US"/>
          </a:p>
        </c:txPr>
        <c:crossAx val="406922296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.1208013159235751"/>
          <c:y val="1.6098800153466777E-2"/>
          <c:w val="0.79629490203567821"/>
          <c:h val="7.447089455243645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 years old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Sheet1!$A$2:$A$15</c:f>
              <c:strCache>
                <c:ptCount val="14"/>
                <c:pt idx="0">
                  <c:v>Romania</c:v>
                </c:pt>
                <c:pt idx="1">
                  <c:v>Turkey</c:v>
                </c:pt>
                <c:pt idx="2">
                  <c:v>Spain</c:v>
                </c:pt>
                <c:pt idx="3">
                  <c:v>Colombia</c:v>
                </c:pt>
                <c:pt idx="4">
                  <c:v>Norway</c:v>
                </c:pt>
                <c:pt idx="5">
                  <c:v>Israel</c:v>
                </c:pt>
                <c:pt idx="6">
                  <c:v>Poland</c:v>
                </c:pt>
                <c:pt idx="7">
                  <c:v>Germany</c:v>
                </c:pt>
                <c:pt idx="8">
                  <c:v>England</c:v>
                </c:pt>
                <c:pt idx="9">
                  <c:v>Estonia</c:v>
                </c:pt>
                <c:pt idx="10">
                  <c:v>South Africa</c:v>
                </c:pt>
                <c:pt idx="11">
                  <c:v>Nepal</c:v>
                </c:pt>
                <c:pt idx="12">
                  <c:v>South Korea</c:v>
                </c:pt>
                <c:pt idx="13">
                  <c:v>Ethiopia</c:v>
                </c:pt>
              </c:strCache>
            </c:strRef>
          </c:cat>
          <c:val>
            <c:numRef>
              <c:f>Sheet1!$B$2:$B$15</c:f>
              <c:numCache>
                <c:formatCode>###0.0000</c:formatCode>
                <c:ptCount val="14"/>
                <c:pt idx="0">
                  <c:v>94.353834472285271</c:v>
                </c:pt>
                <c:pt idx="1">
                  <c:v>92.958984374999943</c:v>
                </c:pt>
                <c:pt idx="2">
                  <c:v>91.276302851524122</c:v>
                </c:pt>
                <c:pt idx="3">
                  <c:v>91.242152466367628</c:v>
                </c:pt>
                <c:pt idx="4">
                  <c:v>90.560175054704615</c:v>
                </c:pt>
                <c:pt idx="5">
                  <c:v>88.28614008941878</c:v>
                </c:pt>
                <c:pt idx="6">
                  <c:v>88.153846153846132</c:v>
                </c:pt>
                <c:pt idx="7">
                  <c:v>87.370229007633611</c:v>
                </c:pt>
                <c:pt idx="8">
                  <c:v>87.022175290390749</c:v>
                </c:pt>
                <c:pt idx="9">
                  <c:v>86.102926337033281</c:v>
                </c:pt>
                <c:pt idx="10">
                  <c:v>85.104618284637112</c:v>
                </c:pt>
                <c:pt idx="11">
                  <c:v>85.079197465681119</c:v>
                </c:pt>
                <c:pt idx="12">
                  <c:v>83.406730369754953</c:v>
                </c:pt>
                <c:pt idx="13">
                  <c:v>83.009625668449175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 years old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Sheet1!$A$2:$A$15</c:f>
              <c:strCache>
                <c:ptCount val="14"/>
                <c:pt idx="0">
                  <c:v>Romania</c:v>
                </c:pt>
                <c:pt idx="1">
                  <c:v>Turkey</c:v>
                </c:pt>
                <c:pt idx="2">
                  <c:v>Spain</c:v>
                </c:pt>
                <c:pt idx="3">
                  <c:v>Colombia</c:v>
                </c:pt>
                <c:pt idx="4">
                  <c:v>Norway</c:v>
                </c:pt>
                <c:pt idx="5">
                  <c:v>Israel</c:v>
                </c:pt>
                <c:pt idx="6">
                  <c:v>Poland</c:v>
                </c:pt>
                <c:pt idx="7">
                  <c:v>Germany</c:v>
                </c:pt>
                <c:pt idx="8">
                  <c:v>England</c:v>
                </c:pt>
                <c:pt idx="9">
                  <c:v>Estonia</c:v>
                </c:pt>
                <c:pt idx="10">
                  <c:v>South Africa</c:v>
                </c:pt>
                <c:pt idx="11">
                  <c:v>Nepal</c:v>
                </c:pt>
                <c:pt idx="12">
                  <c:v>South Korea</c:v>
                </c:pt>
                <c:pt idx="13">
                  <c:v>Ethiopia</c:v>
                </c:pt>
              </c:strCache>
            </c:strRef>
          </c:cat>
          <c:val>
            <c:numRef>
              <c:f>Sheet1!$C$2:$C$15</c:f>
              <c:numCache>
                <c:formatCode>###0.0000</c:formatCode>
                <c:ptCount val="14"/>
                <c:pt idx="0">
                  <c:v>93.363513513513453</c:v>
                </c:pt>
                <c:pt idx="1">
                  <c:v>86.077471967380276</c:v>
                </c:pt>
                <c:pt idx="2">
                  <c:v>84.94870247435118</c:v>
                </c:pt>
                <c:pt idx="3">
                  <c:v>87.710920770877848</c:v>
                </c:pt>
                <c:pt idx="4">
                  <c:v>88.517970401691286</c:v>
                </c:pt>
                <c:pt idx="5">
                  <c:v>89.355481727574769</c:v>
                </c:pt>
                <c:pt idx="6">
                  <c:v>81.34412955465578</c:v>
                </c:pt>
                <c:pt idx="7">
                  <c:v>80.277982779827894</c:v>
                </c:pt>
                <c:pt idx="8">
                  <c:v>83.765923566878868</c:v>
                </c:pt>
                <c:pt idx="9">
                  <c:v>81.131889763779597</c:v>
                </c:pt>
                <c:pt idx="10">
                  <c:v>81.301503094606574</c:v>
                </c:pt>
                <c:pt idx="11">
                  <c:v>80.256463288521218</c:v>
                </c:pt>
                <c:pt idx="12">
                  <c:v>71.97990726429677</c:v>
                </c:pt>
                <c:pt idx="13">
                  <c:v>79.787103377686734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19529600"/>
        <c:axId val="419522152"/>
      </c:barChart>
      <c:catAx>
        <c:axId val="419529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19522152"/>
        <c:crosses val="autoZero"/>
        <c:auto val="1"/>
        <c:lblAlgn val="ctr"/>
        <c:lblOffset val="100"/>
        <c:noMultiLvlLbl val="0"/>
      </c:catAx>
      <c:valAx>
        <c:axId val="41952215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6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crossAx val="419529600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.25873227125360726"/>
          <c:y val="1.5396129065628728E-2"/>
          <c:w val="0.5437544359166705"/>
          <c:h val="7.122043215843222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  <a:latin typeface="Constantia" panose="02030602050306030303" pitchFamily="18" charset="0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agree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Nepal</c:v>
                </c:pt>
                <c:pt idx="1">
                  <c:v>Ethiopia</c:v>
                </c:pt>
                <c:pt idx="2">
                  <c:v>South Korea</c:v>
                </c:pt>
                <c:pt idx="3">
                  <c:v>Algeria</c:v>
                </c:pt>
                <c:pt idx="4">
                  <c:v>England</c:v>
                </c:pt>
                <c:pt idx="5">
                  <c:v>Germany</c:v>
                </c:pt>
                <c:pt idx="6">
                  <c:v>Turkey</c:v>
                </c:pt>
                <c:pt idx="7">
                  <c:v>South Africa</c:v>
                </c:pt>
                <c:pt idx="8">
                  <c:v>Israel</c:v>
                </c:pt>
                <c:pt idx="9">
                  <c:v>Colombia</c:v>
                </c:pt>
                <c:pt idx="10">
                  <c:v>Norway</c:v>
                </c:pt>
                <c:pt idx="11">
                  <c:v>Romania</c:v>
                </c:pt>
                <c:pt idx="12">
                  <c:v>Spain</c:v>
                </c:pt>
                <c:pt idx="13">
                  <c:v>Estonia</c:v>
                </c:pt>
                <c:pt idx="14">
                  <c:v>Poland</c:v>
                </c:pt>
              </c:strCache>
            </c:strRef>
          </c:cat>
          <c:val>
            <c:numRef>
              <c:f>Sheet1!$B$2:$B$16</c:f>
              <c:numCache>
                <c:formatCode>###0.0%</c:formatCode>
                <c:ptCount val="15"/>
                <c:pt idx="0">
                  <c:v>5.8885383806519448E-2</c:v>
                </c:pt>
                <c:pt idx="1">
                  <c:v>0.12277019937040924</c:v>
                </c:pt>
                <c:pt idx="2">
                  <c:v>1.8471872376154493E-2</c:v>
                </c:pt>
                <c:pt idx="3">
                  <c:v>7.9416531604538085E-2</c:v>
                </c:pt>
                <c:pt idx="4">
                  <c:v>2.0191285866099893E-2</c:v>
                </c:pt>
                <c:pt idx="5" formatCode="####.0%">
                  <c:v>9.6899224806201549E-3</c:v>
                </c:pt>
                <c:pt idx="6">
                  <c:v>6.9370330843116335E-2</c:v>
                </c:pt>
                <c:pt idx="7">
                  <c:v>7.9556898288016112E-2</c:v>
                </c:pt>
                <c:pt idx="8">
                  <c:v>4.7675804529201428E-2</c:v>
                </c:pt>
                <c:pt idx="9">
                  <c:v>4.3132803632236094E-2</c:v>
                </c:pt>
                <c:pt idx="10" formatCode="####.0%">
                  <c:v>8.9285714285714298E-3</c:v>
                </c:pt>
                <c:pt idx="11">
                  <c:v>2.2388059701492536E-2</c:v>
                </c:pt>
                <c:pt idx="12">
                  <c:v>2.0283975659229209E-2</c:v>
                </c:pt>
                <c:pt idx="13">
                  <c:v>2.0231213872832374E-2</c:v>
                </c:pt>
                <c:pt idx="14" formatCode="####.0%">
                  <c:v>8.0482897384305842E-3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Agree a little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Nepal</c:v>
                </c:pt>
                <c:pt idx="1">
                  <c:v>Ethiopia</c:v>
                </c:pt>
                <c:pt idx="2">
                  <c:v>South Korea</c:v>
                </c:pt>
                <c:pt idx="3">
                  <c:v>Algeria</c:v>
                </c:pt>
                <c:pt idx="4">
                  <c:v>England</c:v>
                </c:pt>
                <c:pt idx="5">
                  <c:v>Germany</c:v>
                </c:pt>
                <c:pt idx="6">
                  <c:v>Turkey</c:v>
                </c:pt>
                <c:pt idx="7">
                  <c:v>South Africa</c:v>
                </c:pt>
                <c:pt idx="8">
                  <c:v>Israel</c:v>
                </c:pt>
                <c:pt idx="9">
                  <c:v>Colombia</c:v>
                </c:pt>
                <c:pt idx="10">
                  <c:v>Norway</c:v>
                </c:pt>
                <c:pt idx="11">
                  <c:v>Romania</c:v>
                </c:pt>
                <c:pt idx="12">
                  <c:v>Spain</c:v>
                </c:pt>
                <c:pt idx="13">
                  <c:v>Estonia</c:v>
                </c:pt>
                <c:pt idx="14">
                  <c:v>Poland</c:v>
                </c:pt>
              </c:strCache>
            </c:strRef>
          </c:cat>
          <c:val>
            <c:numRef>
              <c:f>Sheet1!$C$2:$C$16</c:f>
              <c:numCache>
                <c:formatCode>###0.0%</c:formatCode>
                <c:ptCount val="15"/>
                <c:pt idx="0">
                  <c:v>6.9400630914826497E-2</c:v>
                </c:pt>
                <c:pt idx="1">
                  <c:v>0.11332633788037776</c:v>
                </c:pt>
                <c:pt idx="2">
                  <c:v>4.7019311502938706E-2</c:v>
                </c:pt>
                <c:pt idx="3">
                  <c:v>7.2123176661264179E-2</c:v>
                </c:pt>
                <c:pt idx="4">
                  <c:v>5.2072263549415514E-2</c:v>
                </c:pt>
                <c:pt idx="5">
                  <c:v>3.0038759689922482E-2</c:v>
                </c:pt>
                <c:pt idx="6">
                  <c:v>3.9487726787620067E-2</c:v>
                </c:pt>
                <c:pt idx="7">
                  <c:v>3.5246727089627387E-2</c:v>
                </c:pt>
                <c:pt idx="8">
                  <c:v>4.64839094159714E-2</c:v>
                </c:pt>
                <c:pt idx="9">
                  <c:v>1.70261066969353E-2</c:v>
                </c:pt>
                <c:pt idx="10">
                  <c:v>2.5669642857142856E-2</c:v>
                </c:pt>
                <c:pt idx="11">
                  <c:v>1.7412935323383085E-2</c:v>
                </c:pt>
                <c:pt idx="12">
                  <c:v>1.7241379310344827E-2</c:v>
                </c:pt>
                <c:pt idx="13">
                  <c:v>3.1791907514450865E-2</c:v>
                </c:pt>
                <c:pt idx="14">
                  <c:v>1.6096579476861168E-2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Agree somewhat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Nepal</c:v>
                </c:pt>
                <c:pt idx="1">
                  <c:v>Ethiopia</c:v>
                </c:pt>
                <c:pt idx="2">
                  <c:v>South Korea</c:v>
                </c:pt>
                <c:pt idx="3">
                  <c:v>Algeria</c:v>
                </c:pt>
                <c:pt idx="4">
                  <c:v>England</c:v>
                </c:pt>
                <c:pt idx="5">
                  <c:v>Germany</c:v>
                </c:pt>
                <c:pt idx="6">
                  <c:v>Turkey</c:v>
                </c:pt>
                <c:pt idx="7">
                  <c:v>South Africa</c:v>
                </c:pt>
                <c:pt idx="8">
                  <c:v>Israel</c:v>
                </c:pt>
                <c:pt idx="9">
                  <c:v>Colombia</c:v>
                </c:pt>
                <c:pt idx="10">
                  <c:v>Norway</c:v>
                </c:pt>
                <c:pt idx="11">
                  <c:v>Romania</c:v>
                </c:pt>
                <c:pt idx="12">
                  <c:v>Spain</c:v>
                </c:pt>
                <c:pt idx="13">
                  <c:v>Estonia</c:v>
                </c:pt>
                <c:pt idx="14">
                  <c:v>Poland</c:v>
                </c:pt>
              </c:strCache>
            </c:strRef>
          </c:cat>
          <c:val>
            <c:numRef>
              <c:f>Sheet1!$D$2:$D$16</c:f>
              <c:numCache>
                <c:formatCode>###0.0%</c:formatCode>
                <c:ptCount val="15"/>
                <c:pt idx="0">
                  <c:v>4.9421661409043117E-2</c:v>
                </c:pt>
                <c:pt idx="1">
                  <c:v>0.11227701993704092</c:v>
                </c:pt>
                <c:pt idx="2">
                  <c:v>0.15827036104114189</c:v>
                </c:pt>
                <c:pt idx="3">
                  <c:v>4.457050243111832E-2</c:v>
                </c:pt>
                <c:pt idx="4">
                  <c:v>4.3570669500531352E-2</c:v>
                </c:pt>
                <c:pt idx="5">
                  <c:v>4.7480620155038761E-2</c:v>
                </c:pt>
                <c:pt idx="6">
                  <c:v>3.2017075773745997E-2</c:v>
                </c:pt>
                <c:pt idx="7">
                  <c:v>7.2507552870090641E-2</c:v>
                </c:pt>
                <c:pt idx="8">
                  <c:v>6.0786650774731825E-2</c:v>
                </c:pt>
                <c:pt idx="9">
                  <c:v>4.3132803632236094E-2</c:v>
                </c:pt>
                <c:pt idx="10">
                  <c:v>6.3616071428571438E-2</c:v>
                </c:pt>
                <c:pt idx="11">
                  <c:v>2.4875621890547261E-2</c:v>
                </c:pt>
                <c:pt idx="12">
                  <c:v>6.6937119675456389E-2</c:v>
                </c:pt>
                <c:pt idx="13">
                  <c:v>4.6242774566473993E-2</c:v>
                </c:pt>
                <c:pt idx="14">
                  <c:v>4.6277665995975853E-2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Agree a lot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Nepal</c:v>
                </c:pt>
                <c:pt idx="1">
                  <c:v>Ethiopia</c:v>
                </c:pt>
                <c:pt idx="2">
                  <c:v>South Korea</c:v>
                </c:pt>
                <c:pt idx="3">
                  <c:v>Algeria</c:v>
                </c:pt>
                <c:pt idx="4">
                  <c:v>England</c:v>
                </c:pt>
                <c:pt idx="5">
                  <c:v>Germany</c:v>
                </c:pt>
                <c:pt idx="6">
                  <c:v>Turkey</c:v>
                </c:pt>
                <c:pt idx="7">
                  <c:v>South Africa</c:v>
                </c:pt>
                <c:pt idx="8">
                  <c:v>Israel</c:v>
                </c:pt>
                <c:pt idx="9">
                  <c:v>Colombia</c:v>
                </c:pt>
                <c:pt idx="10">
                  <c:v>Norway</c:v>
                </c:pt>
                <c:pt idx="11">
                  <c:v>Romania</c:v>
                </c:pt>
                <c:pt idx="12">
                  <c:v>Spain</c:v>
                </c:pt>
                <c:pt idx="13">
                  <c:v>Estonia</c:v>
                </c:pt>
                <c:pt idx="14">
                  <c:v>Poland</c:v>
                </c:pt>
              </c:strCache>
            </c:strRef>
          </c:cat>
          <c:val>
            <c:numRef>
              <c:f>Sheet1!$E$2:$E$16</c:f>
              <c:numCache>
                <c:formatCode>###0.0%</c:formatCode>
                <c:ptCount val="15"/>
                <c:pt idx="0">
                  <c:v>0.33753943217665616</c:v>
                </c:pt>
                <c:pt idx="1">
                  <c:v>0.16684155299055614</c:v>
                </c:pt>
                <c:pt idx="2">
                  <c:v>0.23047858942065491</c:v>
                </c:pt>
                <c:pt idx="3">
                  <c:v>0.2025931928687196</c:v>
                </c:pt>
                <c:pt idx="4">
                  <c:v>0.19128586609989373</c:v>
                </c:pt>
                <c:pt idx="5">
                  <c:v>0.21899224806201553</c:v>
                </c:pt>
                <c:pt idx="6">
                  <c:v>0.15795090715048027</c:v>
                </c:pt>
                <c:pt idx="7">
                  <c:v>8.559919436052367E-2</c:v>
                </c:pt>
                <c:pt idx="8">
                  <c:v>0.10250297973778308</c:v>
                </c:pt>
                <c:pt idx="9">
                  <c:v>0.14982973893303064</c:v>
                </c:pt>
                <c:pt idx="10">
                  <c:v>0.1517857142857143</c:v>
                </c:pt>
                <c:pt idx="11">
                  <c:v>0.16666666666666669</c:v>
                </c:pt>
                <c:pt idx="12">
                  <c:v>0.12474645030425963</c:v>
                </c:pt>
                <c:pt idx="13">
                  <c:v>0.11368015414258188</c:v>
                </c:pt>
                <c:pt idx="14">
                  <c:v>6.2374245472837014E-2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Totally agree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Nepal</c:v>
                </c:pt>
                <c:pt idx="1">
                  <c:v>Ethiopia</c:v>
                </c:pt>
                <c:pt idx="2">
                  <c:v>South Korea</c:v>
                </c:pt>
                <c:pt idx="3">
                  <c:v>Algeria</c:v>
                </c:pt>
                <c:pt idx="4">
                  <c:v>England</c:v>
                </c:pt>
                <c:pt idx="5">
                  <c:v>Germany</c:v>
                </c:pt>
                <c:pt idx="6">
                  <c:v>Turkey</c:v>
                </c:pt>
                <c:pt idx="7">
                  <c:v>South Africa</c:v>
                </c:pt>
                <c:pt idx="8">
                  <c:v>Israel</c:v>
                </c:pt>
                <c:pt idx="9">
                  <c:v>Colombia</c:v>
                </c:pt>
                <c:pt idx="10">
                  <c:v>Norway</c:v>
                </c:pt>
                <c:pt idx="11">
                  <c:v>Romania</c:v>
                </c:pt>
                <c:pt idx="12">
                  <c:v>Spain</c:v>
                </c:pt>
                <c:pt idx="13">
                  <c:v>Estonia</c:v>
                </c:pt>
                <c:pt idx="14">
                  <c:v>Poland</c:v>
                </c:pt>
              </c:strCache>
            </c:strRef>
          </c:cat>
          <c:val>
            <c:numRef>
              <c:f>Sheet1!$F$2:$F$16</c:f>
              <c:numCache>
                <c:formatCode>###0.0%</c:formatCode>
                <c:ptCount val="15"/>
                <c:pt idx="0">
                  <c:v>0.48475289169295477</c:v>
                </c:pt>
                <c:pt idx="1">
                  <c:v>0.48478488982161594</c:v>
                </c:pt>
                <c:pt idx="2">
                  <c:v>0.54575986565911005</c:v>
                </c:pt>
                <c:pt idx="3">
                  <c:v>0.60129659643435973</c:v>
                </c:pt>
                <c:pt idx="4">
                  <c:v>0.69287991498405954</c:v>
                </c:pt>
                <c:pt idx="5">
                  <c:v>0.69379844961240311</c:v>
                </c:pt>
                <c:pt idx="6">
                  <c:v>0.70117395944503746</c:v>
                </c:pt>
                <c:pt idx="7">
                  <c:v>0.72708962739174221</c:v>
                </c:pt>
                <c:pt idx="8">
                  <c:v>0.74255065554231225</c:v>
                </c:pt>
                <c:pt idx="9">
                  <c:v>0.74687854710556179</c:v>
                </c:pt>
                <c:pt idx="10">
                  <c:v>0.75</c:v>
                </c:pt>
                <c:pt idx="11">
                  <c:v>0.76865671641791034</c:v>
                </c:pt>
                <c:pt idx="12">
                  <c:v>0.77079107505070998</c:v>
                </c:pt>
                <c:pt idx="13">
                  <c:v>0.78805394990366084</c:v>
                </c:pt>
                <c:pt idx="14">
                  <c:v>0.86720321931589539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9530776"/>
        <c:axId val="419523328"/>
      </c:barChart>
      <c:catAx>
        <c:axId val="4195307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19523328"/>
        <c:crosses val="autoZero"/>
        <c:auto val="1"/>
        <c:lblAlgn val="ctr"/>
        <c:lblOffset val="100"/>
        <c:noMultiLvlLbl val="0"/>
      </c:catAx>
      <c:valAx>
        <c:axId val="419523328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6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419530776"/>
        <c:crosses val="autoZero"/>
        <c:crossBetween val="between"/>
        <c:majorUnit val="0.1"/>
      </c:valAx>
      <c:spPr>
        <a:ln>
          <a:solidFill>
            <a:schemeClr val="tx1">
              <a:lumMod val="65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8055886595256673"/>
          <c:y val="1.3888888888888888E-2"/>
          <c:w val="0.77401728500153688"/>
          <c:h val="5.584919072615923E-2"/>
        </c:manualLayout>
      </c:layout>
      <c:overlay val="0"/>
      <c:txPr>
        <a:bodyPr/>
        <a:lstStyle/>
        <a:p>
          <a:pPr>
            <a:defRPr sz="1500" baseline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aseline="0">
          <a:solidFill>
            <a:schemeClr val="tx1"/>
          </a:solidFill>
          <a:latin typeface="Constantia" panose="02030602050306030303" pitchFamily="18" charset="0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agree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Nepal</c:v>
                </c:pt>
                <c:pt idx="1">
                  <c:v>Turkey</c:v>
                </c:pt>
                <c:pt idx="2">
                  <c:v>South Korea</c:v>
                </c:pt>
                <c:pt idx="3">
                  <c:v>Germany</c:v>
                </c:pt>
                <c:pt idx="4">
                  <c:v>Ethiopia</c:v>
                </c:pt>
                <c:pt idx="5">
                  <c:v>England</c:v>
                </c:pt>
                <c:pt idx="6">
                  <c:v>Estonia</c:v>
                </c:pt>
                <c:pt idx="7">
                  <c:v>South Africa</c:v>
                </c:pt>
                <c:pt idx="8">
                  <c:v>Algeria</c:v>
                </c:pt>
                <c:pt idx="9">
                  <c:v>Israel</c:v>
                </c:pt>
                <c:pt idx="10">
                  <c:v>Norway</c:v>
                </c:pt>
                <c:pt idx="11">
                  <c:v>Spain</c:v>
                </c:pt>
                <c:pt idx="12">
                  <c:v>Colombia</c:v>
                </c:pt>
                <c:pt idx="13">
                  <c:v>Romania</c:v>
                </c:pt>
                <c:pt idx="14">
                  <c:v>Poland</c:v>
                </c:pt>
              </c:strCache>
            </c:strRef>
          </c:cat>
          <c:val>
            <c:numRef>
              <c:f>Sheet1!$B$2:$B$16</c:f>
              <c:numCache>
                <c:formatCode>###0.0%</c:formatCode>
                <c:ptCount val="15"/>
                <c:pt idx="0">
                  <c:v>4.2116630669546434E-2</c:v>
                </c:pt>
                <c:pt idx="1">
                  <c:v>0.18915929203539822</c:v>
                </c:pt>
                <c:pt idx="2">
                  <c:v>2.9224904701397714E-2</c:v>
                </c:pt>
                <c:pt idx="3">
                  <c:v>3.4102306920762285E-2</c:v>
                </c:pt>
                <c:pt idx="4">
                  <c:v>3.4736842105263156E-2</c:v>
                </c:pt>
                <c:pt idx="5">
                  <c:v>3.5869565217391305E-2</c:v>
                </c:pt>
                <c:pt idx="6">
                  <c:v>0.05</c:v>
                </c:pt>
                <c:pt idx="7">
                  <c:v>0.10393541876892028</c:v>
                </c:pt>
                <c:pt idx="8">
                  <c:v>4.2265426880811495E-2</c:v>
                </c:pt>
                <c:pt idx="9">
                  <c:v>6.1576354679802957E-2</c:v>
                </c:pt>
                <c:pt idx="10">
                  <c:v>2.0224719101123598E-2</c:v>
                </c:pt>
                <c:pt idx="11">
                  <c:v>5.2419354838709679E-2</c:v>
                </c:pt>
                <c:pt idx="12">
                  <c:v>2.540415704387991E-2</c:v>
                </c:pt>
                <c:pt idx="13">
                  <c:v>2.7545909849749584E-2</c:v>
                </c:pt>
                <c:pt idx="14">
                  <c:v>2.5000000000000001E-2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Agree a little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Nepal</c:v>
                </c:pt>
                <c:pt idx="1">
                  <c:v>Turkey</c:v>
                </c:pt>
                <c:pt idx="2">
                  <c:v>South Korea</c:v>
                </c:pt>
                <c:pt idx="3">
                  <c:v>Germany</c:v>
                </c:pt>
                <c:pt idx="4">
                  <c:v>Ethiopia</c:v>
                </c:pt>
                <c:pt idx="5">
                  <c:v>England</c:v>
                </c:pt>
                <c:pt idx="6">
                  <c:v>Estonia</c:v>
                </c:pt>
                <c:pt idx="7">
                  <c:v>South Africa</c:v>
                </c:pt>
                <c:pt idx="8">
                  <c:v>Algeria</c:v>
                </c:pt>
                <c:pt idx="9">
                  <c:v>Israel</c:v>
                </c:pt>
                <c:pt idx="10">
                  <c:v>Norway</c:v>
                </c:pt>
                <c:pt idx="11">
                  <c:v>Spain</c:v>
                </c:pt>
                <c:pt idx="12">
                  <c:v>Colombia</c:v>
                </c:pt>
                <c:pt idx="13">
                  <c:v>Romania</c:v>
                </c:pt>
                <c:pt idx="14">
                  <c:v>Poland</c:v>
                </c:pt>
              </c:strCache>
            </c:strRef>
          </c:cat>
          <c:val>
            <c:numRef>
              <c:f>Sheet1!$C$2:$C$16</c:f>
              <c:numCache>
                <c:formatCode>###0.0%</c:formatCode>
                <c:ptCount val="15"/>
                <c:pt idx="0">
                  <c:v>4.7516198704103674E-2</c:v>
                </c:pt>
                <c:pt idx="1">
                  <c:v>8.5176991150442485E-2</c:v>
                </c:pt>
                <c:pt idx="2">
                  <c:v>6.8191444303261323E-2</c:v>
                </c:pt>
                <c:pt idx="3">
                  <c:v>5.7171514543630897E-2</c:v>
                </c:pt>
                <c:pt idx="4">
                  <c:v>7.2631578947368422E-2</c:v>
                </c:pt>
                <c:pt idx="5">
                  <c:v>7.2826086956521735E-2</c:v>
                </c:pt>
                <c:pt idx="6">
                  <c:v>4.5918367346938778E-2</c:v>
                </c:pt>
                <c:pt idx="7">
                  <c:v>1.8163471241170535E-2</c:v>
                </c:pt>
                <c:pt idx="8">
                  <c:v>4.2265426880811495E-2</c:v>
                </c:pt>
                <c:pt idx="9">
                  <c:v>6.2807881773399007E-2</c:v>
                </c:pt>
                <c:pt idx="10">
                  <c:v>4.3820224719101117E-2</c:v>
                </c:pt>
                <c:pt idx="11">
                  <c:v>2.7217741935483871E-2</c:v>
                </c:pt>
                <c:pt idx="12">
                  <c:v>2.4249422632794455E-2</c:v>
                </c:pt>
                <c:pt idx="13">
                  <c:v>1.7529215358931552E-2</c:v>
                </c:pt>
                <c:pt idx="14">
                  <c:v>2.2916666666666665E-2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Agree somewhat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Nepal</c:v>
                </c:pt>
                <c:pt idx="1">
                  <c:v>Turkey</c:v>
                </c:pt>
                <c:pt idx="2">
                  <c:v>South Korea</c:v>
                </c:pt>
                <c:pt idx="3">
                  <c:v>Germany</c:v>
                </c:pt>
                <c:pt idx="4">
                  <c:v>Ethiopia</c:v>
                </c:pt>
                <c:pt idx="5">
                  <c:v>England</c:v>
                </c:pt>
                <c:pt idx="6">
                  <c:v>Estonia</c:v>
                </c:pt>
                <c:pt idx="7">
                  <c:v>South Africa</c:v>
                </c:pt>
                <c:pt idx="8">
                  <c:v>Algeria</c:v>
                </c:pt>
                <c:pt idx="9">
                  <c:v>Israel</c:v>
                </c:pt>
                <c:pt idx="10">
                  <c:v>Norway</c:v>
                </c:pt>
                <c:pt idx="11">
                  <c:v>Spain</c:v>
                </c:pt>
                <c:pt idx="12">
                  <c:v>Colombia</c:v>
                </c:pt>
                <c:pt idx="13">
                  <c:v>Romania</c:v>
                </c:pt>
                <c:pt idx="14">
                  <c:v>Poland</c:v>
                </c:pt>
              </c:strCache>
            </c:strRef>
          </c:cat>
          <c:val>
            <c:numRef>
              <c:f>Sheet1!$D$2:$D$16</c:f>
              <c:numCache>
                <c:formatCode>###0.0%</c:formatCode>
                <c:ptCount val="15"/>
                <c:pt idx="0">
                  <c:v>9.3952483801295908E-2</c:v>
                </c:pt>
                <c:pt idx="1">
                  <c:v>0.10840707964601769</c:v>
                </c:pt>
                <c:pt idx="2">
                  <c:v>0.15501905972045743</c:v>
                </c:pt>
                <c:pt idx="3">
                  <c:v>9.6288866599799405E-2</c:v>
                </c:pt>
                <c:pt idx="4">
                  <c:v>0.10631578947368421</c:v>
                </c:pt>
                <c:pt idx="5">
                  <c:v>4.8913043478260872E-2</c:v>
                </c:pt>
                <c:pt idx="6">
                  <c:v>7.857142857142857E-2</c:v>
                </c:pt>
                <c:pt idx="7">
                  <c:v>0.11907164480322907</c:v>
                </c:pt>
                <c:pt idx="8">
                  <c:v>4.7337278106508875E-2</c:v>
                </c:pt>
                <c:pt idx="9">
                  <c:v>9.8522167487684734E-2</c:v>
                </c:pt>
                <c:pt idx="10">
                  <c:v>7.6404494382022473E-2</c:v>
                </c:pt>
                <c:pt idx="11">
                  <c:v>9.1733870967741937E-2</c:v>
                </c:pt>
                <c:pt idx="12">
                  <c:v>4.0415704387990761E-2</c:v>
                </c:pt>
                <c:pt idx="13">
                  <c:v>3.6727879799666109E-2</c:v>
                </c:pt>
                <c:pt idx="14">
                  <c:v>5.5208333333333331E-2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Agree a lot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Nepal</c:v>
                </c:pt>
                <c:pt idx="1">
                  <c:v>Turkey</c:v>
                </c:pt>
                <c:pt idx="2">
                  <c:v>South Korea</c:v>
                </c:pt>
                <c:pt idx="3">
                  <c:v>Germany</c:v>
                </c:pt>
                <c:pt idx="4">
                  <c:v>Ethiopia</c:v>
                </c:pt>
                <c:pt idx="5">
                  <c:v>England</c:v>
                </c:pt>
                <c:pt idx="6">
                  <c:v>Estonia</c:v>
                </c:pt>
                <c:pt idx="7">
                  <c:v>South Africa</c:v>
                </c:pt>
                <c:pt idx="8">
                  <c:v>Algeria</c:v>
                </c:pt>
                <c:pt idx="9">
                  <c:v>Israel</c:v>
                </c:pt>
                <c:pt idx="10">
                  <c:v>Norway</c:v>
                </c:pt>
                <c:pt idx="11">
                  <c:v>Spain</c:v>
                </c:pt>
                <c:pt idx="12">
                  <c:v>Colombia</c:v>
                </c:pt>
                <c:pt idx="13">
                  <c:v>Romania</c:v>
                </c:pt>
                <c:pt idx="14">
                  <c:v>Poland</c:v>
                </c:pt>
              </c:strCache>
            </c:strRef>
          </c:cat>
          <c:val>
            <c:numRef>
              <c:f>Sheet1!$E$2:$E$16</c:f>
              <c:numCache>
                <c:formatCode>###0.0%</c:formatCode>
                <c:ptCount val="15"/>
                <c:pt idx="0">
                  <c:v>0.33801295896328293</c:v>
                </c:pt>
                <c:pt idx="1">
                  <c:v>0.11836283185840708</c:v>
                </c:pt>
                <c:pt idx="2">
                  <c:v>0.2456586192291402</c:v>
                </c:pt>
                <c:pt idx="3">
                  <c:v>0.23470411233701102</c:v>
                </c:pt>
                <c:pt idx="4">
                  <c:v>0.19473684210526315</c:v>
                </c:pt>
                <c:pt idx="5">
                  <c:v>0.19239130434782609</c:v>
                </c:pt>
                <c:pt idx="6">
                  <c:v>0.1653061224489796</c:v>
                </c:pt>
                <c:pt idx="7">
                  <c:v>9.7880928355196767E-2</c:v>
                </c:pt>
                <c:pt idx="8">
                  <c:v>0.20456466610312762</c:v>
                </c:pt>
                <c:pt idx="9">
                  <c:v>0.11206896551724138</c:v>
                </c:pt>
                <c:pt idx="10">
                  <c:v>0.19213483146067414</c:v>
                </c:pt>
                <c:pt idx="11">
                  <c:v>0.14818548387096775</c:v>
                </c:pt>
                <c:pt idx="12">
                  <c:v>0.15473441108545036</c:v>
                </c:pt>
                <c:pt idx="13">
                  <c:v>0.15609348914858098</c:v>
                </c:pt>
                <c:pt idx="14">
                  <c:v>0.10729166666666666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Totally agree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Nepal</c:v>
                </c:pt>
                <c:pt idx="1">
                  <c:v>Turkey</c:v>
                </c:pt>
                <c:pt idx="2">
                  <c:v>South Korea</c:v>
                </c:pt>
                <c:pt idx="3">
                  <c:v>Germany</c:v>
                </c:pt>
                <c:pt idx="4">
                  <c:v>Ethiopia</c:v>
                </c:pt>
                <c:pt idx="5">
                  <c:v>England</c:v>
                </c:pt>
                <c:pt idx="6">
                  <c:v>Estonia</c:v>
                </c:pt>
                <c:pt idx="7">
                  <c:v>South Africa</c:v>
                </c:pt>
                <c:pt idx="8">
                  <c:v>Algeria</c:v>
                </c:pt>
                <c:pt idx="9">
                  <c:v>Israel</c:v>
                </c:pt>
                <c:pt idx="10">
                  <c:v>Norway</c:v>
                </c:pt>
                <c:pt idx="11">
                  <c:v>Spain</c:v>
                </c:pt>
                <c:pt idx="12">
                  <c:v>Colombia</c:v>
                </c:pt>
                <c:pt idx="13">
                  <c:v>Romania</c:v>
                </c:pt>
                <c:pt idx="14">
                  <c:v>Poland</c:v>
                </c:pt>
              </c:strCache>
            </c:strRef>
          </c:cat>
          <c:val>
            <c:numRef>
              <c:f>Sheet1!$F$2:$F$16</c:f>
              <c:numCache>
                <c:formatCode>###0.0%</c:formatCode>
                <c:ptCount val="15"/>
                <c:pt idx="0">
                  <c:v>0.47840172786177104</c:v>
                </c:pt>
                <c:pt idx="1">
                  <c:v>0.49889380530973454</c:v>
                </c:pt>
                <c:pt idx="2">
                  <c:v>0.50190597204574328</c:v>
                </c:pt>
                <c:pt idx="3">
                  <c:v>0.57773319959879632</c:v>
                </c:pt>
                <c:pt idx="4">
                  <c:v>0.59157894736842098</c:v>
                </c:pt>
                <c:pt idx="5">
                  <c:v>0.65</c:v>
                </c:pt>
                <c:pt idx="6">
                  <c:v>0.66020408163265298</c:v>
                </c:pt>
                <c:pt idx="7">
                  <c:v>0.66094853683148325</c:v>
                </c:pt>
                <c:pt idx="8">
                  <c:v>0.66356720202874042</c:v>
                </c:pt>
                <c:pt idx="9">
                  <c:v>0.66502463054187189</c:v>
                </c:pt>
                <c:pt idx="10">
                  <c:v>0.66741573033707868</c:v>
                </c:pt>
                <c:pt idx="11">
                  <c:v>0.68044354838709675</c:v>
                </c:pt>
                <c:pt idx="12">
                  <c:v>0.75519630484988454</c:v>
                </c:pt>
                <c:pt idx="13">
                  <c:v>0.76210350584307174</c:v>
                </c:pt>
                <c:pt idx="14">
                  <c:v>0.7895833333333333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9531952"/>
        <c:axId val="419524112"/>
      </c:barChart>
      <c:catAx>
        <c:axId val="4195319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19524112"/>
        <c:crosses val="autoZero"/>
        <c:auto val="1"/>
        <c:lblAlgn val="ctr"/>
        <c:lblOffset val="100"/>
        <c:noMultiLvlLbl val="0"/>
      </c:catAx>
      <c:valAx>
        <c:axId val="419524112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6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419531952"/>
        <c:crosses val="autoZero"/>
        <c:crossBetween val="between"/>
        <c:majorUnit val="0.1"/>
      </c:valAx>
      <c:spPr>
        <a:ln>
          <a:solidFill>
            <a:schemeClr val="tx1">
              <a:lumMod val="65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8055886595256673"/>
          <c:y val="1.3888888888888888E-2"/>
          <c:w val="0.77401728500153688"/>
          <c:h val="5.584919072615923E-2"/>
        </c:manualLayout>
      </c:layout>
      <c:overlay val="0"/>
      <c:txPr>
        <a:bodyPr/>
        <a:lstStyle/>
        <a:p>
          <a:pPr>
            <a:defRPr sz="1500" baseline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aseline="0">
          <a:solidFill>
            <a:schemeClr val="tx1"/>
          </a:solidFill>
          <a:latin typeface="Constantia" panose="02030602050306030303" pitchFamily="18" charset="0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The house or flat where you live?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Turkey</c:v>
                </c:pt>
                <c:pt idx="1">
                  <c:v>Romania</c:v>
                </c:pt>
                <c:pt idx="2">
                  <c:v>Poland</c:v>
                </c:pt>
                <c:pt idx="3">
                  <c:v>Spain</c:v>
                </c:pt>
                <c:pt idx="4">
                  <c:v>Norway</c:v>
                </c:pt>
                <c:pt idx="5">
                  <c:v>Colombia</c:v>
                </c:pt>
                <c:pt idx="6">
                  <c:v>Estonia</c:v>
                </c:pt>
                <c:pt idx="7">
                  <c:v>Germany</c:v>
                </c:pt>
                <c:pt idx="8">
                  <c:v>South Korea</c:v>
                </c:pt>
                <c:pt idx="9">
                  <c:v>Algeria</c:v>
                </c:pt>
                <c:pt idx="10">
                  <c:v>Israel</c:v>
                </c:pt>
                <c:pt idx="11">
                  <c:v>England</c:v>
                </c:pt>
                <c:pt idx="12">
                  <c:v>South Africa</c:v>
                </c:pt>
                <c:pt idx="13">
                  <c:v>Nepal</c:v>
                </c:pt>
                <c:pt idx="14">
                  <c:v>Ethiopia</c:v>
                </c:pt>
              </c:strCache>
            </c:strRef>
          </c:cat>
          <c:val>
            <c:numRef>
              <c:f>Sheet1!$B$2:$B$16</c:f>
              <c:numCache>
                <c:formatCode>###0.00</c:formatCode>
                <c:ptCount val="15"/>
                <c:pt idx="0">
                  <c:v>3.7812828601472157</c:v>
                </c:pt>
                <c:pt idx="1">
                  <c:v>3.7668308702791413</c:v>
                </c:pt>
                <c:pt idx="2">
                  <c:v>3.7654563297350307</c:v>
                </c:pt>
                <c:pt idx="3">
                  <c:v>3.7317784256559805</c:v>
                </c:pt>
                <c:pt idx="4">
                  <c:v>3.7108953613807971</c:v>
                </c:pt>
                <c:pt idx="5">
                  <c:v>3.6930803571428581</c:v>
                </c:pt>
                <c:pt idx="6">
                  <c:v>3.6407129455909955</c:v>
                </c:pt>
                <c:pt idx="7">
                  <c:v>3.6322827125119397</c:v>
                </c:pt>
                <c:pt idx="8">
                  <c:v>3.6311881188118789</c:v>
                </c:pt>
                <c:pt idx="9">
                  <c:v>3.6116035455278022</c:v>
                </c:pt>
                <c:pt idx="10">
                  <c:v>3.6052934407364798</c:v>
                </c:pt>
                <c:pt idx="11">
                  <c:v>3.5817995910020439</c:v>
                </c:pt>
                <c:pt idx="12">
                  <c:v>3.5411646586345373</c:v>
                </c:pt>
                <c:pt idx="13">
                  <c:v>3.424304840370755</c:v>
                </c:pt>
                <c:pt idx="14">
                  <c:v>3.3840503672612772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people who live with you?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Turkey</c:v>
                </c:pt>
                <c:pt idx="1">
                  <c:v>Romania</c:v>
                </c:pt>
                <c:pt idx="2">
                  <c:v>Poland</c:v>
                </c:pt>
                <c:pt idx="3">
                  <c:v>Spain</c:v>
                </c:pt>
                <c:pt idx="4">
                  <c:v>Norway</c:v>
                </c:pt>
                <c:pt idx="5">
                  <c:v>Colombia</c:v>
                </c:pt>
                <c:pt idx="6">
                  <c:v>Estonia</c:v>
                </c:pt>
                <c:pt idx="7">
                  <c:v>Germany</c:v>
                </c:pt>
                <c:pt idx="8">
                  <c:v>South Korea</c:v>
                </c:pt>
                <c:pt idx="9">
                  <c:v>Algeria</c:v>
                </c:pt>
                <c:pt idx="10">
                  <c:v>Israel</c:v>
                </c:pt>
                <c:pt idx="11">
                  <c:v>England</c:v>
                </c:pt>
                <c:pt idx="12">
                  <c:v>South Africa</c:v>
                </c:pt>
                <c:pt idx="13">
                  <c:v>Nepal</c:v>
                </c:pt>
                <c:pt idx="14">
                  <c:v>Ethiopia</c:v>
                </c:pt>
              </c:strCache>
            </c:strRef>
          </c:cat>
          <c:val>
            <c:numRef>
              <c:f>Sheet1!$C$2:$C$16</c:f>
              <c:numCache>
                <c:formatCode>###0.00</c:formatCode>
                <c:ptCount val="15"/>
                <c:pt idx="0">
                  <c:v>3.7061909758656872</c:v>
                </c:pt>
                <c:pt idx="1">
                  <c:v>3.7317880794701992</c:v>
                </c:pt>
                <c:pt idx="2">
                  <c:v>3.7016848364717574</c:v>
                </c:pt>
                <c:pt idx="3">
                  <c:v>3.7380720545277506</c:v>
                </c:pt>
                <c:pt idx="4">
                  <c:v>3.7252155172413808</c:v>
                </c:pt>
                <c:pt idx="5">
                  <c:v>3.6543624161073831</c:v>
                </c:pt>
                <c:pt idx="6">
                  <c:v>3.5250236071765806</c:v>
                </c:pt>
                <c:pt idx="7">
                  <c:v>3.5776277724204424</c:v>
                </c:pt>
                <c:pt idx="8">
                  <c:v>3.6578512396694247</c:v>
                </c:pt>
                <c:pt idx="9">
                  <c:v>3.576954069298949</c:v>
                </c:pt>
                <c:pt idx="10">
                  <c:v>3.5000000000000009</c:v>
                </c:pt>
                <c:pt idx="11">
                  <c:v>3.6211498973305942</c:v>
                </c:pt>
                <c:pt idx="12">
                  <c:v>3.4518072289156656</c:v>
                </c:pt>
                <c:pt idx="13">
                  <c:v>3.2215256008359479</c:v>
                </c:pt>
                <c:pt idx="14">
                  <c:v>3.2329485834207747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 the other people in your family?</c:v>
                </c:pt>
              </c:strCache>
            </c:strRef>
          </c:tx>
          <c:spPr>
            <a:solidFill>
              <a:srgbClr val="CC9900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Turkey</c:v>
                </c:pt>
                <c:pt idx="1">
                  <c:v>Romania</c:v>
                </c:pt>
                <c:pt idx="2">
                  <c:v>Poland</c:v>
                </c:pt>
                <c:pt idx="3">
                  <c:v>Spain</c:v>
                </c:pt>
                <c:pt idx="4">
                  <c:v>Norway</c:v>
                </c:pt>
                <c:pt idx="5">
                  <c:v>Colombia</c:v>
                </c:pt>
                <c:pt idx="6">
                  <c:v>Estonia</c:v>
                </c:pt>
                <c:pt idx="7">
                  <c:v>Germany</c:v>
                </c:pt>
                <c:pt idx="8">
                  <c:v>South Korea</c:v>
                </c:pt>
                <c:pt idx="9">
                  <c:v>Algeria</c:v>
                </c:pt>
                <c:pt idx="10">
                  <c:v>Israel</c:v>
                </c:pt>
                <c:pt idx="11">
                  <c:v>England</c:v>
                </c:pt>
                <c:pt idx="12">
                  <c:v>South Africa</c:v>
                </c:pt>
                <c:pt idx="13">
                  <c:v>Nepal</c:v>
                </c:pt>
                <c:pt idx="14">
                  <c:v>Ethiopia</c:v>
                </c:pt>
              </c:strCache>
            </c:strRef>
          </c:cat>
          <c:val>
            <c:numRef>
              <c:f>Sheet1!$D$2:$D$16</c:f>
              <c:numCache>
                <c:formatCode>###0.00</c:formatCode>
                <c:ptCount val="15"/>
                <c:pt idx="0">
                  <c:v>3.3250270855904653</c:v>
                </c:pt>
                <c:pt idx="1">
                  <c:v>3.7383720930232562</c:v>
                </c:pt>
                <c:pt idx="3">
                  <c:v>3.7456140350877241</c:v>
                </c:pt>
                <c:pt idx="4">
                  <c:v>3.7651515151515147</c:v>
                </c:pt>
                <c:pt idx="5">
                  <c:v>3.6532438478747209</c:v>
                </c:pt>
                <c:pt idx="6">
                  <c:v>2.959808612440193</c:v>
                </c:pt>
                <c:pt idx="7">
                  <c:v>3.5896452540747874</c:v>
                </c:pt>
                <c:pt idx="8">
                  <c:v>3.7233250620347458</c:v>
                </c:pt>
                <c:pt idx="9">
                  <c:v>3.5540098199672689</c:v>
                </c:pt>
                <c:pt idx="10">
                  <c:v>3.4764705882352933</c:v>
                </c:pt>
                <c:pt idx="11">
                  <c:v>3.3517169614984406</c:v>
                </c:pt>
                <c:pt idx="12">
                  <c:v>3.5070281124498006</c:v>
                </c:pt>
                <c:pt idx="13">
                  <c:v>3.154249737670515</c:v>
                </c:pt>
                <c:pt idx="14">
                  <c:v>2.9947534102833147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9532736"/>
        <c:axId val="419523720"/>
      </c:barChart>
      <c:catAx>
        <c:axId val="419532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19523720"/>
        <c:crosses val="autoZero"/>
        <c:auto val="1"/>
        <c:lblAlgn val="ctr"/>
        <c:lblOffset val="100"/>
        <c:noMultiLvlLbl val="0"/>
      </c:catAx>
      <c:valAx>
        <c:axId val="419523720"/>
        <c:scaling>
          <c:orientation val="minMax"/>
          <c:max val="4"/>
        </c:scaling>
        <c:delete val="0"/>
        <c:axPos val="l"/>
        <c:majorGridlines>
          <c:spPr>
            <a:ln>
              <a:solidFill>
                <a:schemeClr val="tx1">
                  <a:lumMod val="6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crossAx val="419532736"/>
        <c:crosses val="autoZero"/>
        <c:crossBetween val="between"/>
        <c:majorUnit val="1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  <a:latin typeface="Constantia" panose="02030602050306030303" pitchFamily="18" charset="0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agree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Nepal</c:v>
                </c:pt>
                <c:pt idx="1">
                  <c:v>Ethiopia</c:v>
                </c:pt>
                <c:pt idx="2">
                  <c:v>South Korea</c:v>
                </c:pt>
                <c:pt idx="3">
                  <c:v>Colombia</c:v>
                </c:pt>
                <c:pt idx="4">
                  <c:v>England</c:v>
                </c:pt>
                <c:pt idx="5">
                  <c:v>Algeria</c:v>
                </c:pt>
                <c:pt idx="6">
                  <c:v>Turkey</c:v>
                </c:pt>
                <c:pt idx="7">
                  <c:v>Romania</c:v>
                </c:pt>
                <c:pt idx="8">
                  <c:v>Germany</c:v>
                </c:pt>
                <c:pt idx="9">
                  <c:v>Israel</c:v>
                </c:pt>
                <c:pt idx="10">
                  <c:v>Spain</c:v>
                </c:pt>
                <c:pt idx="11">
                  <c:v>South Africa</c:v>
                </c:pt>
                <c:pt idx="12">
                  <c:v>Norway</c:v>
                </c:pt>
                <c:pt idx="13">
                  <c:v>Estonia</c:v>
                </c:pt>
                <c:pt idx="14">
                  <c:v>Poland</c:v>
                </c:pt>
              </c:strCache>
            </c:strRef>
          </c:cat>
          <c:val>
            <c:numRef>
              <c:f>Sheet1!$B$2:$B$16</c:f>
              <c:numCache>
                <c:formatCode>###0.0%</c:formatCode>
                <c:ptCount val="15"/>
                <c:pt idx="0">
                  <c:v>3.3549783549783552E-2</c:v>
                </c:pt>
                <c:pt idx="1">
                  <c:v>4.9421661409043117E-2</c:v>
                </c:pt>
                <c:pt idx="2">
                  <c:v>2.197802197802198E-2</c:v>
                </c:pt>
                <c:pt idx="3">
                  <c:v>3.3720930232558143E-2</c:v>
                </c:pt>
                <c:pt idx="4">
                  <c:v>7.7510917030567686E-2</c:v>
                </c:pt>
                <c:pt idx="5">
                  <c:v>5.8375634517766499E-2</c:v>
                </c:pt>
                <c:pt idx="6">
                  <c:v>8.1229418221734365E-2</c:v>
                </c:pt>
                <c:pt idx="7">
                  <c:v>2.9059829059829057E-2</c:v>
                </c:pt>
                <c:pt idx="8">
                  <c:v>3.5294117647058823E-2</c:v>
                </c:pt>
                <c:pt idx="9">
                  <c:v>6.2195121951219512E-2</c:v>
                </c:pt>
                <c:pt idx="10">
                  <c:v>4.4760935910478132E-2</c:v>
                </c:pt>
                <c:pt idx="11">
                  <c:v>6.066734074823054E-2</c:v>
                </c:pt>
                <c:pt idx="12">
                  <c:v>2.2883295194508012E-2</c:v>
                </c:pt>
                <c:pt idx="13">
                  <c:v>3.7181996086105673E-2</c:v>
                </c:pt>
                <c:pt idx="14">
                  <c:v>1.4462809917355372E-2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Agree a little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Nepal</c:v>
                </c:pt>
                <c:pt idx="1">
                  <c:v>Ethiopia</c:v>
                </c:pt>
                <c:pt idx="2">
                  <c:v>South Korea</c:v>
                </c:pt>
                <c:pt idx="3">
                  <c:v>Colombia</c:v>
                </c:pt>
                <c:pt idx="4">
                  <c:v>England</c:v>
                </c:pt>
                <c:pt idx="5">
                  <c:v>Algeria</c:v>
                </c:pt>
                <c:pt idx="6">
                  <c:v>Turkey</c:v>
                </c:pt>
                <c:pt idx="7">
                  <c:v>Romania</c:v>
                </c:pt>
                <c:pt idx="8">
                  <c:v>Germany</c:v>
                </c:pt>
                <c:pt idx="9">
                  <c:v>Israel</c:v>
                </c:pt>
                <c:pt idx="10">
                  <c:v>Spain</c:v>
                </c:pt>
                <c:pt idx="11">
                  <c:v>South Africa</c:v>
                </c:pt>
                <c:pt idx="12">
                  <c:v>Norway</c:v>
                </c:pt>
                <c:pt idx="13">
                  <c:v>Estonia</c:v>
                </c:pt>
                <c:pt idx="14">
                  <c:v>Poland</c:v>
                </c:pt>
              </c:strCache>
            </c:strRef>
          </c:cat>
          <c:val>
            <c:numRef>
              <c:f>Sheet1!$C$2:$C$16</c:f>
              <c:numCache>
                <c:formatCode>###0.0%</c:formatCode>
                <c:ptCount val="15"/>
                <c:pt idx="0">
                  <c:v>7.792207792207792E-2</c:v>
                </c:pt>
                <c:pt idx="1">
                  <c:v>7.4658254468980015E-2</c:v>
                </c:pt>
                <c:pt idx="2">
                  <c:v>6.5934065934065936E-2</c:v>
                </c:pt>
                <c:pt idx="3">
                  <c:v>7.3255813953488375E-2</c:v>
                </c:pt>
                <c:pt idx="4">
                  <c:v>8.1877729257641918E-2</c:v>
                </c:pt>
                <c:pt idx="5">
                  <c:v>5.9221658206429779E-2</c:v>
                </c:pt>
                <c:pt idx="6">
                  <c:v>2.9637760702524697E-2</c:v>
                </c:pt>
                <c:pt idx="7">
                  <c:v>3.0769230769230771E-2</c:v>
                </c:pt>
                <c:pt idx="8">
                  <c:v>3.5294117647058823E-2</c:v>
                </c:pt>
                <c:pt idx="9">
                  <c:v>3.5365853658536589E-2</c:v>
                </c:pt>
                <c:pt idx="10">
                  <c:v>4.170905391658189E-2</c:v>
                </c:pt>
                <c:pt idx="11">
                  <c:v>3.3367037411526794E-2</c:v>
                </c:pt>
                <c:pt idx="12">
                  <c:v>3.7757437070938218E-2</c:v>
                </c:pt>
                <c:pt idx="13">
                  <c:v>4.8923679060665366E-2</c:v>
                </c:pt>
                <c:pt idx="14">
                  <c:v>3.2024793388429756E-2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Agree somewhat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Nepal</c:v>
                </c:pt>
                <c:pt idx="1">
                  <c:v>Ethiopia</c:v>
                </c:pt>
                <c:pt idx="2">
                  <c:v>South Korea</c:v>
                </c:pt>
                <c:pt idx="3">
                  <c:v>Colombia</c:v>
                </c:pt>
                <c:pt idx="4">
                  <c:v>England</c:v>
                </c:pt>
                <c:pt idx="5">
                  <c:v>Algeria</c:v>
                </c:pt>
                <c:pt idx="6">
                  <c:v>Turkey</c:v>
                </c:pt>
                <c:pt idx="7">
                  <c:v>Romania</c:v>
                </c:pt>
                <c:pt idx="8">
                  <c:v>Germany</c:v>
                </c:pt>
                <c:pt idx="9">
                  <c:v>Israel</c:v>
                </c:pt>
                <c:pt idx="10">
                  <c:v>Spain</c:v>
                </c:pt>
                <c:pt idx="11">
                  <c:v>South Africa</c:v>
                </c:pt>
                <c:pt idx="12">
                  <c:v>Norway</c:v>
                </c:pt>
                <c:pt idx="13">
                  <c:v>Estonia</c:v>
                </c:pt>
                <c:pt idx="14">
                  <c:v>Poland</c:v>
                </c:pt>
              </c:strCache>
            </c:strRef>
          </c:cat>
          <c:val>
            <c:numRef>
              <c:f>Sheet1!$D$2:$D$16</c:f>
              <c:numCache>
                <c:formatCode>###0.0%</c:formatCode>
                <c:ptCount val="15"/>
                <c:pt idx="0">
                  <c:v>0.1396103896103896</c:v>
                </c:pt>
                <c:pt idx="1">
                  <c:v>0.12618296529968454</c:v>
                </c:pt>
                <c:pt idx="2">
                  <c:v>0.13144547759932376</c:v>
                </c:pt>
                <c:pt idx="3">
                  <c:v>9.3023255813953487E-2</c:v>
                </c:pt>
                <c:pt idx="4">
                  <c:v>3.7117903930131008E-2</c:v>
                </c:pt>
                <c:pt idx="5">
                  <c:v>5.2453468697123515E-2</c:v>
                </c:pt>
                <c:pt idx="6">
                  <c:v>5.598243688254665E-2</c:v>
                </c:pt>
                <c:pt idx="7">
                  <c:v>6.4957264957264962E-2</c:v>
                </c:pt>
                <c:pt idx="8">
                  <c:v>5.3921568627450983E-2</c:v>
                </c:pt>
                <c:pt idx="9">
                  <c:v>7.6829268292682926E-2</c:v>
                </c:pt>
                <c:pt idx="10">
                  <c:v>6.4089521871820959E-2</c:v>
                </c:pt>
                <c:pt idx="11">
                  <c:v>7.6845298281092017E-2</c:v>
                </c:pt>
                <c:pt idx="12">
                  <c:v>6.6361556064073235E-2</c:v>
                </c:pt>
                <c:pt idx="13">
                  <c:v>4.3052837573385523E-2</c:v>
                </c:pt>
                <c:pt idx="14">
                  <c:v>4.9586776859504134E-2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Agree a lot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Nepal</c:v>
                </c:pt>
                <c:pt idx="1">
                  <c:v>Ethiopia</c:v>
                </c:pt>
                <c:pt idx="2">
                  <c:v>South Korea</c:v>
                </c:pt>
                <c:pt idx="3">
                  <c:v>Colombia</c:v>
                </c:pt>
                <c:pt idx="4">
                  <c:v>England</c:v>
                </c:pt>
                <c:pt idx="5">
                  <c:v>Algeria</c:v>
                </c:pt>
                <c:pt idx="6">
                  <c:v>Turkey</c:v>
                </c:pt>
                <c:pt idx="7">
                  <c:v>Romania</c:v>
                </c:pt>
                <c:pt idx="8">
                  <c:v>Germany</c:v>
                </c:pt>
                <c:pt idx="9">
                  <c:v>Israel</c:v>
                </c:pt>
                <c:pt idx="10">
                  <c:v>Spain</c:v>
                </c:pt>
                <c:pt idx="11">
                  <c:v>South Africa</c:v>
                </c:pt>
                <c:pt idx="12">
                  <c:v>Norway</c:v>
                </c:pt>
                <c:pt idx="13">
                  <c:v>Estonia</c:v>
                </c:pt>
                <c:pt idx="14">
                  <c:v>Poland</c:v>
                </c:pt>
              </c:strCache>
            </c:strRef>
          </c:cat>
          <c:val>
            <c:numRef>
              <c:f>Sheet1!$E$2:$E$16</c:f>
              <c:numCache>
                <c:formatCode>###0.0%</c:formatCode>
                <c:ptCount val="15"/>
                <c:pt idx="0">
                  <c:v>0.36471861471861472</c:v>
                </c:pt>
                <c:pt idx="1">
                  <c:v>0.2103049421661409</c:v>
                </c:pt>
                <c:pt idx="2">
                  <c:v>0.2261200338123415</c:v>
                </c:pt>
                <c:pt idx="3">
                  <c:v>0.19069767441860463</c:v>
                </c:pt>
                <c:pt idx="4">
                  <c:v>0.17685589519650655</c:v>
                </c:pt>
                <c:pt idx="5">
                  <c:v>0.19373942470389172</c:v>
                </c:pt>
                <c:pt idx="6">
                  <c:v>0.18441273326015367</c:v>
                </c:pt>
                <c:pt idx="7">
                  <c:v>0.20256410256410257</c:v>
                </c:pt>
                <c:pt idx="8">
                  <c:v>0.16862745098039217</c:v>
                </c:pt>
                <c:pt idx="9">
                  <c:v>0.11463414634146341</c:v>
                </c:pt>
                <c:pt idx="10">
                  <c:v>0.12004069175991862</c:v>
                </c:pt>
                <c:pt idx="11">
                  <c:v>8.8978766430738113E-2</c:v>
                </c:pt>
                <c:pt idx="12">
                  <c:v>0.10183066361556063</c:v>
                </c:pt>
                <c:pt idx="13">
                  <c:v>8.6105675146771046E-2</c:v>
                </c:pt>
                <c:pt idx="14">
                  <c:v>0.11880165289256198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Totally agree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Nepal</c:v>
                </c:pt>
                <c:pt idx="1">
                  <c:v>Ethiopia</c:v>
                </c:pt>
                <c:pt idx="2">
                  <c:v>South Korea</c:v>
                </c:pt>
                <c:pt idx="3">
                  <c:v>Colombia</c:v>
                </c:pt>
                <c:pt idx="4">
                  <c:v>England</c:v>
                </c:pt>
                <c:pt idx="5">
                  <c:v>Algeria</c:v>
                </c:pt>
                <c:pt idx="6">
                  <c:v>Turkey</c:v>
                </c:pt>
                <c:pt idx="7">
                  <c:v>Romania</c:v>
                </c:pt>
                <c:pt idx="8">
                  <c:v>Germany</c:v>
                </c:pt>
                <c:pt idx="9">
                  <c:v>Israel</c:v>
                </c:pt>
                <c:pt idx="10">
                  <c:v>Spain</c:v>
                </c:pt>
                <c:pt idx="11">
                  <c:v>South Africa</c:v>
                </c:pt>
                <c:pt idx="12">
                  <c:v>Norway</c:v>
                </c:pt>
                <c:pt idx="13">
                  <c:v>Estonia</c:v>
                </c:pt>
                <c:pt idx="14">
                  <c:v>Poland</c:v>
                </c:pt>
              </c:strCache>
            </c:strRef>
          </c:cat>
          <c:val>
            <c:numRef>
              <c:f>Sheet1!$F$2:$F$16</c:f>
              <c:numCache>
                <c:formatCode>###0.0%</c:formatCode>
                <c:ptCount val="15"/>
                <c:pt idx="0">
                  <c:v>0.38419913419913421</c:v>
                </c:pt>
                <c:pt idx="1">
                  <c:v>0.5394321766561514</c:v>
                </c:pt>
                <c:pt idx="2">
                  <c:v>0.55452240067624681</c:v>
                </c:pt>
                <c:pt idx="3">
                  <c:v>0.60930232558139541</c:v>
                </c:pt>
                <c:pt idx="4">
                  <c:v>0.6266375545851528</c:v>
                </c:pt>
                <c:pt idx="5">
                  <c:v>0.63620981387478848</c:v>
                </c:pt>
                <c:pt idx="6">
                  <c:v>0.64873765093304059</c:v>
                </c:pt>
                <c:pt idx="7">
                  <c:v>0.67264957264957259</c:v>
                </c:pt>
                <c:pt idx="8">
                  <c:v>0.70686274509803926</c:v>
                </c:pt>
                <c:pt idx="9">
                  <c:v>0.71097560975609753</c:v>
                </c:pt>
                <c:pt idx="10">
                  <c:v>0.72939979654120035</c:v>
                </c:pt>
                <c:pt idx="11">
                  <c:v>0.74014155712841256</c:v>
                </c:pt>
                <c:pt idx="12">
                  <c:v>0.77116704805491987</c:v>
                </c:pt>
                <c:pt idx="13">
                  <c:v>0.78473581213307242</c:v>
                </c:pt>
                <c:pt idx="14">
                  <c:v>0.7851239669421487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9533520"/>
        <c:axId val="419535088"/>
      </c:barChart>
      <c:catAx>
        <c:axId val="4195335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19535088"/>
        <c:crosses val="autoZero"/>
        <c:auto val="1"/>
        <c:lblAlgn val="ctr"/>
        <c:lblOffset val="100"/>
        <c:noMultiLvlLbl val="0"/>
      </c:catAx>
      <c:valAx>
        <c:axId val="419535088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6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419533520"/>
        <c:crosses val="autoZero"/>
        <c:crossBetween val="between"/>
        <c:majorUnit val="0.1"/>
      </c:valAx>
      <c:spPr>
        <a:ln>
          <a:solidFill>
            <a:schemeClr val="tx1">
              <a:lumMod val="65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8055886595256673"/>
          <c:y val="1.3888888888888888E-2"/>
          <c:w val="0.77401728500153688"/>
          <c:h val="5.584919072615923E-2"/>
        </c:manualLayout>
      </c:layout>
      <c:overlay val="0"/>
      <c:txPr>
        <a:bodyPr/>
        <a:lstStyle/>
        <a:p>
          <a:pPr>
            <a:defRPr sz="1500" baseline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aseline="0">
          <a:solidFill>
            <a:schemeClr val="tx1"/>
          </a:solidFill>
          <a:latin typeface="Constantia" panose="02030602050306030303" pitchFamily="18" charset="0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agree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Germany</c:v>
                </c:pt>
                <c:pt idx="1">
                  <c:v>England</c:v>
                </c:pt>
                <c:pt idx="2">
                  <c:v>South Korea</c:v>
                </c:pt>
                <c:pt idx="3">
                  <c:v>Nepal</c:v>
                </c:pt>
                <c:pt idx="4">
                  <c:v>Israel</c:v>
                </c:pt>
                <c:pt idx="5">
                  <c:v>Poland</c:v>
                </c:pt>
                <c:pt idx="6">
                  <c:v>Estonia</c:v>
                </c:pt>
                <c:pt idx="7">
                  <c:v>Norway</c:v>
                </c:pt>
                <c:pt idx="8">
                  <c:v>Spain</c:v>
                </c:pt>
                <c:pt idx="9">
                  <c:v>Turkey</c:v>
                </c:pt>
                <c:pt idx="10">
                  <c:v>South Africa</c:v>
                </c:pt>
                <c:pt idx="11">
                  <c:v>Romania</c:v>
                </c:pt>
                <c:pt idx="12">
                  <c:v>Colombia</c:v>
                </c:pt>
                <c:pt idx="13">
                  <c:v>Ethiopia</c:v>
                </c:pt>
                <c:pt idx="14">
                  <c:v>Algeria</c:v>
                </c:pt>
              </c:strCache>
            </c:strRef>
          </c:cat>
          <c:val>
            <c:numRef>
              <c:f>Sheet1!$B$2:$B$16</c:f>
              <c:numCache>
                <c:formatCode>###0.0%</c:formatCode>
                <c:ptCount val="15"/>
                <c:pt idx="0">
                  <c:v>0.13228035538005922</c:v>
                </c:pt>
                <c:pt idx="1">
                  <c:v>0.1281512605042017</c:v>
                </c:pt>
                <c:pt idx="2">
                  <c:v>3.5043804755944929E-2</c:v>
                </c:pt>
                <c:pt idx="3">
                  <c:v>2.9136316337148801E-2</c:v>
                </c:pt>
                <c:pt idx="4">
                  <c:v>0.1934731934731935</c:v>
                </c:pt>
                <c:pt idx="5">
                  <c:v>0.12222222222222222</c:v>
                </c:pt>
                <c:pt idx="6">
                  <c:v>8.5659287776708379E-2</c:v>
                </c:pt>
                <c:pt idx="7">
                  <c:v>4.0883977900552482E-2</c:v>
                </c:pt>
                <c:pt idx="8">
                  <c:v>9.5284872298624756E-2</c:v>
                </c:pt>
                <c:pt idx="9">
                  <c:v>4.9840933191940613E-2</c:v>
                </c:pt>
                <c:pt idx="10">
                  <c:v>6.9416498993963793E-2</c:v>
                </c:pt>
                <c:pt idx="11">
                  <c:v>3.2520325203252029E-2</c:v>
                </c:pt>
                <c:pt idx="12">
                  <c:v>2.3728813559322035E-2</c:v>
                </c:pt>
                <c:pt idx="13">
                  <c:v>1.365546218487395E-2</c:v>
                </c:pt>
                <c:pt idx="14">
                  <c:v>2.6699029126213594E-2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Agree a little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Germany</c:v>
                </c:pt>
                <c:pt idx="1">
                  <c:v>England</c:v>
                </c:pt>
                <c:pt idx="2">
                  <c:v>South Korea</c:v>
                </c:pt>
                <c:pt idx="3">
                  <c:v>Nepal</c:v>
                </c:pt>
                <c:pt idx="4">
                  <c:v>Israel</c:v>
                </c:pt>
                <c:pt idx="5">
                  <c:v>Poland</c:v>
                </c:pt>
                <c:pt idx="6">
                  <c:v>Estonia</c:v>
                </c:pt>
                <c:pt idx="7">
                  <c:v>Norway</c:v>
                </c:pt>
                <c:pt idx="8">
                  <c:v>Spain</c:v>
                </c:pt>
                <c:pt idx="9">
                  <c:v>Turkey</c:v>
                </c:pt>
                <c:pt idx="10">
                  <c:v>South Africa</c:v>
                </c:pt>
                <c:pt idx="11">
                  <c:v>Romania</c:v>
                </c:pt>
                <c:pt idx="12">
                  <c:v>Colombia</c:v>
                </c:pt>
                <c:pt idx="13">
                  <c:v>Ethiopia</c:v>
                </c:pt>
                <c:pt idx="14">
                  <c:v>Algeria</c:v>
                </c:pt>
              </c:strCache>
            </c:strRef>
          </c:cat>
          <c:val>
            <c:numRef>
              <c:f>Sheet1!$C$2:$C$16</c:f>
              <c:numCache>
                <c:formatCode>###0.0%</c:formatCode>
                <c:ptCount val="15"/>
                <c:pt idx="0">
                  <c:v>7.6999012833168803E-2</c:v>
                </c:pt>
                <c:pt idx="1">
                  <c:v>0.12079831932773109</c:v>
                </c:pt>
                <c:pt idx="2">
                  <c:v>8.0517313308302044E-2</c:v>
                </c:pt>
                <c:pt idx="3">
                  <c:v>1.6649323621227886E-2</c:v>
                </c:pt>
                <c:pt idx="4">
                  <c:v>4.8951048951048952E-2</c:v>
                </c:pt>
                <c:pt idx="5">
                  <c:v>4.0404040404040407E-2</c:v>
                </c:pt>
                <c:pt idx="6">
                  <c:v>6.2560153994225209E-2</c:v>
                </c:pt>
                <c:pt idx="7">
                  <c:v>8.9502762430939228E-2</c:v>
                </c:pt>
                <c:pt idx="8">
                  <c:v>6.4833005893909626E-2</c:v>
                </c:pt>
                <c:pt idx="9">
                  <c:v>2.6511134676564158E-2</c:v>
                </c:pt>
                <c:pt idx="10">
                  <c:v>2.2132796780684104E-2</c:v>
                </c:pt>
                <c:pt idx="11">
                  <c:v>1.3821138211382113E-2</c:v>
                </c:pt>
                <c:pt idx="12">
                  <c:v>2.0338983050847456E-2</c:v>
                </c:pt>
                <c:pt idx="13">
                  <c:v>2.100840336134454E-2</c:v>
                </c:pt>
                <c:pt idx="14" formatCode="####.0%">
                  <c:v>9.7087378640776708E-3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Agree somewhat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Germany</c:v>
                </c:pt>
                <c:pt idx="1">
                  <c:v>England</c:v>
                </c:pt>
                <c:pt idx="2">
                  <c:v>South Korea</c:v>
                </c:pt>
                <c:pt idx="3">
                  <c:v>Nepal</c:v>
                </c:pt>
                <c:pt idx="4">
                  <c:v>Israel</c:v>
                </c:pt>
                <c:pt idx="5">
                  <c:v>Poland</c:v>
                </c:pt>
                <c:pt idx="6">
                  <c:v>Estonia</c:v>
                </c:pt>
                <c:pt idx="7">
                  <c:v>Norway</c:v>
                </c:pt>
                <c:pt idx="8">
                  <c:v>Spain</c:v>
                </c:pt>
                <c:pt idx="9">
                  <c:v>Turkey</c:v>
                </c:pt>
                <c:pt idx="10">
                  <c:v>South Africa</c:v>
                </c:pt>
                <c:pt idx="11">
                  <c:v>Romania</c:v>
                </c:pt>
                <c:pt idx="12">
                  <c:v>Colombia</c:v>
                </c:pt>
                <c:pt idx="13">
                  <c:v>Ethiopia</c:v>
                </c:pt>
                <c:pt idx="14">
                  <c:v>Algeria</c:v>
                </c:pt>
              </c:strCache>
            </c:strRef>
          </c:cat>
          <c:val>
            <c:numRef>
              <c:f>Sheet1!$D$2:$D$16</c:f>
              <c:numCache>
                <c:formatCode>###0.0%</c:formatCode>
                <c:ptCount val="15"/>
                <c:pt idx="0">
                  <c:v>0.15992102665350444</c:v>
                </c:pt>
                <c:pt idx="1">
                  <c:v>8.4033613445378158E-2</c:v>
                </c:pt>
                <c:pt idx="2">
                  <c:v>0.15936587400917815</c:v>
                </c:pt>
                <c:pt idx="3">
                  <c:v>4.2663891779396466E-2</c:v>
                </c:pt>
                <c:pt idx="4">
                  <c:v>8.1585081585081584E-2</c:v>
                </c:pt>
                <c:pt idx="5">
                  <c:v>9.494949494949495E-2</c:v>
                </c:pt>
                <c:pt idx="6">
                  <c:v>9.0471607314725699E-2</c:v>
                </c:pt>
                <c:pt idx="7">
                  <c:v>9.3922651933701667E-2</c:v>
                </c:pt>
                <c:pt idx="8">
                  <c:v>7.8585461689587424E-2</c:v>
                </c:pt>
                <c:pt idx="9">
                  <c:v>2.6511134676564158E-2</c:v>
                </c:pt>
                <c:pt idx="10">
                  <c:v>8.148893360160965E-2</c:v>
                </c:pt>
                <c:pt idx="11">
                  <c:v>3.9024390243902439E-2</c:v>
                </c:pt>
                <c:pt idx="12">
                  <c:v>4.519774011299435E-2</c:v>
                </c:pt>
                <c:pt idx="13">
                  <c:v>3.7815126050420166E-2</c:v>
                </c:pt>
                <c:pt idx="14">
                  <c:v>1.4563106796116505E-2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Agree a lot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Germany</c:v>
                </c:pt>
                <c:pt idx="1">
                  <c:v>England</c:v>
                </c:pt>
                <c:pt idx="2">
                  <c:v>South Korea</c:v>
                </c:pt>
                <c:pt idx="3">
                  <c:v>Nepal</c:v>
                </c:pt>
                <c:pt idx="4">
                  <c:v>Israel</c:v>
                </c:pt>
                <c:pt idx="5">
                  <c:v>Poland</c:v>
                </c:pt>
                <c:pt idx="6">
                  <c:v>Estonia</c:v>
                </c:pt>
                <c:pt idx="7">
                  <c:v>Norway</c:v>
                </c:pt>
                <c:pt idx="8">
                  <c:v>Spain</c:v>
                </c:pt>
                <c:pt idx="9">
                  <c:v>Turkey</c:v>
                </c:pt>
                <c:pt idx="10">
                  <c:v>South Africa</c:v>
                </c:pt>
                <c:pt idx="11">
                  <c:v>Romania</c:v>
                </c:pt>
                <c:pt idx="12">
                  <c:v>Colombia</c:v>
                </c:pt>
                <c:pt idx="13">
                  <c:v>Ethiopia</c:v>
                </c:pt>
                <c:pt idx="14">
                  <c:v>Algeria</c:v>
                </c:pt>
              </c:strCache>
            </c:strRef>
          </c:cat>
          <c:val>
            <c:numRef>
              <c:f>Sheet1!$E$2:$E$16</c:f>
              <c:numCache>
                <c:formatCode>###0.0%</c:formatCode>
                <c:ptCount val="15"/>
                <c:pt idx="0">
                  <c:v>0.26159921026653504</c:v>
                </c:pt>
                <c:pt idx="1">
                  <c:v>0.22899159663865545</c:v>
                </c:pt>
                <c:pt idx="2">
                  <c:v>0.27075511055486023</c:v>
                </c:pt>
                <c:pt idx="3">
                  <c:v>0.37460978147762747</c:v>
                </c:pt>
                <c:pt idx="4">
                  <c:v>0.11538461538461538</c:v>
                </c:pt>
                <c:pt idx="5">
                  <c:v>0.16969696969696968</c:v>
                </c:pt>
                <c:pt idx="6">
                  <c:v>0.18768046198267566</c:v>
                </c:pt>
                <c:pt idx="7">
                  <c:v>0.19447513812154696</c:v>
                </c:pt>
                <c:pt idx="8">
                  <c:v>0.15324165029469547</c:v>
                </c:pt>
                <c:pt idx="9">
                  <c:v>0.16224814422057265</c:v>
                </c:pt>
                <c:pt idx="10">
                  <c:v>8.7525150905432586E-2</c:v>
                </c:pt>
                <c:pt idx="11">
                  <c:v>0.16097560975609757</c:v>
                </c:pt>
                <c:pt idx="12">
                  <c:v>0.1536723163841808</c:v>
                </c:pt>
                <c:pt idx="13">
                  <c:v>0.15546218487394958</c:v>
                </c:pt>
                <c:pt idx="14">
                  <c:v>8.4951456310679616E-2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Totally agree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Germany</c:v>
                </c:pt>
                <c:pt idx="1">
                  <c:v>England</c:v>
                </c:pt>
                <c:pt idx="2">
                  <c:v>South Korea</c:v>
                </c:pt>
                <c:pt idx="3">
                  <c:v>Nepal</c:v>
                </c:pt>
                <c:pt idx="4">
                  <c:v>Israel</c:v>
                </c:pt>
                <c:pt idx="5">
                  <c:v>Poland</c:v>
                </c:pt>
                <c:pt idx="6">
                  <c:v>Estonia</c:v>
                </c:pt>
                <c:pt idx="7">
                  <c:v>Norway</c:v>
                </c:pt>
                <c:pt idx="8">
                  <c:v>Spain</c:v>
                </c:pt>
                <c:pt idx="9">
                  <c:v>Turkey</c:v>
                </c:pt>
                <c:pt idx="10">
                  <c:v>South Africa</c:v>
                </c:pt>
                <c:pt idx="11">
                  <c:v>Romania</c:v>
                </c:pt>
                <c:pt idx="12">
                  <c:v>Colombia</c:v>
                </c:pt>
                <c:pt idx="13">
                  <c:v>Ethiopia</c:v>
                </c:pt>
                <c:pt idx="14">
                  <c:v>Algeria</c:v>
                </c:pt>
              </c:strCache>
            </c:strRef>
          </c:cat>
          <c:val>
            <c:numRef>
              <c:f>Sheet1!$F$2:$F$16</c:f>
              <c:numCache>
                <c:formatCode>###0.0%</c:formatCode>
                <c:ptCount val="15"/>
                <c:pt idx="0">
                  <c:v>0.36920039486673245</c:v>
                </c:pt>
                <c:pt idx="1">
                  <c:v>0.43802521008403361</c:v>
                </c:pt>
                <c:pt idx="2">
                  <c:v>0.45431789737171463</c:v>
                </c:pt>
                <c:pt idx="3">
                  <c:v>0.53694068678459939</c:v>
                </c:pt>
                <c:pt idx="4">
                  <c:v>0.56060606060606066</c:v>
                </c:pt>
                <c:pt idx="5">
                  <c:v>0.57272727272727275</c:v>
                </c:pt>
                <c:pt idx="6">
                  <c:v>0.57362848893166507</c:v>
                </c:pt>
                <c:pt idx="7">
                  <c:v>0.58121546961325965</c:v>
                </c:pt>
                <c:pt idx="8">
                  <c:v>0.60805500982318272</c:v>
                </c:pt>
                <c:pt idx="9">
                  <c:v>0.73488865323435848</c:v>
                </c:pt>
                <c:pt idx="10">
                  <c:v>0.73943661971830987</c:v>
                </c:pt>
                <c:pt idx="11">
                  <c:v>0.75365853658536575</c:v>
                </c:pt>
                <c:pt idx="12">
                  <c:v>0.75706214689265539</c:v>
                </c:pt>
                <c:pt idx="13">
                  <c:v>0.77205882352941169</c:v>
                </c:pt>
                <c:pt idx="14">
                  <c:v>0.86407766990291268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9522936"/>
        <c:axId val="419524504"/>
      </c:barChart>
      <c:catAx>
        <c:axId val="4195229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19524504"/>
        <c:crosses val="autoZero"/>
        <c:auto val="1"/>
        <c:lblAlgn val="ctr"/>
        <c:lblOffset val="100"/>
        <c:noMultiLvlLbl val="0"/>
      </c:catAx>
      <c:valAx>
        <c:axId val="419524504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6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419522936"/>
        <c:crosses val="autoZero"/>
        <c:crossBetween val="between"/>
        <c:majorUnit val="0.1"/>
      </c:valAx>
      <c:spPr>
        <a:ln>
          <a:solidFill>
            <a:schemeClr val="tx1">
              <a:lumMod val="65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8055886595256673"/>
          <c:y val="1.3888888888888888E-2"/>
          <c:w val="0.77401728500153688"/>
          <c:h val="5.584919072615923E-2"/>
        </c:manualLayout>
      </c:layout>
      <c:overlay val="0"/>
      <c:txPr>
        <a:bodyPr/>
        <a:lstStyle/>
        <a:p>
          <a:pPr>
            <a:defRPr sz="1500" baseline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aseline="0">
          <a:solidFill>
            <a:schemeClr val="tx1"/>
          </a:solidFill>
          <a:latin typeface="Constantia" panose="02030602050306030303" pitchFamily="18" charset="0"/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agree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Nepal</c:v>
                </c:pt>
                <c:pt idx="1">
                  <c:v>Ethiopia</c:v>
                </c:pt>
                <c:pt idx="2">
                  <c:v>Germany</c:v>
                </c:pt>
                <c:pt idx="3">
                  <c:v>South Korea</c:v>
                </c:pt>
                <c:pt idx="4">
                  <c:v>Israel</c:v>
                </c:pt>
                <c:pt idx="5">
                  <c:v>Estonia</c:v>
                </c:pt>
                <c:pt idx="6">
                  <c:v>England</c:v>
                </c:pt>
                <c:pt idx="7">
                  <c:v>Turkey</c:v>
                </c:pt>
                <c:pt idx="8">
                  <c:v>South Africa</c:v>
                </c:pt>
                <c:pt idx="9">
                  <c:v>Romania</c:v>
                </c:pt>
                <c:pt idx="10">
                  <c:v>Spain</c:v>
                </c:pt>
                <c:pt idx="11">
                  <c:v>Norway</c:v>
                </c:pt>
                <c:pt idx="12">
                  <c:v>Poland</c:v>
                </c:pt>
                <c:pt idx="13">
                  <c:v>Colombia</c:v>
                </c:pt>
                <c:pt idx="14">
                  <c:v>Algeria</c:v>
                </c:pt>
              </c:strCache>
            </c:strRef>
          </c:cat>
          <c:val>
            <c:numRef>
              <c:f>Sheet1!$B$2:$B$16</c:f>
              <c:numCache>
                <c:formatCode>###0.0%</c:formatCode>
                <c:ptCount val="15"/>
                <c:pt idx="0">
                  <c:v>2.7777777777777776E-2</c:v>
                </c:pt>
                <c:pt idx="1">
                  <c:v>7.6761303890641439E-2</c:v>
                </c:pt>
                <c:pt idx="2">
                  <c:v>6.7796610169491525E-2</c:v>
                </c:pt>
                <c:pt idx="3">
                  <c:v>2.6481715006305171E-2</c:v>
                </c:pt>
                <c:pt idx="4">
                  <c:v>7.5205640423031725E-2</c:v>
                </c:pt>
                <c:pt idx="5">
                  <c:v>4.4247787610619468E-2</c:v>
                </c:pt>
                <c:pt idx="6">
                  <c:v>3.3934252386002124E-2</c:v>
                </c:pt>
                <c:pt idx="7">
                  <c:v>4.6536796536796536E-2</c:v>
                </c:pt>
                <c:pt idx="8">
                  <c:v>5.6281407035175882E-2</c:v>
                </c:pt>
                <c:pt idx="9">
                  <c:v>3.0578512396694214E-2</c:v>
                </c:pt>
                <c:pt idx="10">
                  <c:v>3.3132530120481923E-2</c:v>
                </c:pt>
                <c:pt idx="11">
                  <c:v>1.4557670772676373E-2</c:v>
                </c:pt>
                <c:pt idx="12">
                  <c:v>4.0082219938335044E-2</c:v>
                </c:pt>
                <c:pt idx="13">
                  <c:v>2.1566401816118047E-2</c:v>
                </c:pt>
                <c:pt idx="14">
                  <c:v>3.9232053422370614E-2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Agree a little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Nepal</c:v>
                </c:pt>
                <c:pt idx="1">
                  <c:v>Ethiopia</c:v>
                </c:pt>
                <c:pt idx="2">
                  <c:v>Germany</c:v>
                </c:pt>
                <c:pt idx="3">
                  <c:v>South Korea</c:v>
                </c:pt>
                <c:pt idx="4">
                  <c:v>Israel</c:v>
                </c:pt>
                <c:pt idx="5">
                  <c:v>Estonia</c:v>
                </c:pt>
                <c:pt idx="6">
                  <c:v>England</c:v>
                </c:pt>
                <c:pt idx="7">
                  <c:v>Turkey</c:v>
                </c:pt>
                <c:pt idx="8">
                  <c:v>South Africa</c:v>
                </c:pt>
                <c:pt idx="9">
                  <c:v>Romania</c:v>
                </c:pt>
                <c:pt idx="10">
                  <c:v>Spain</c:v>
                </c:pt>
                <c:pt idx="11">
                  <c:v>Norway</c:v>
                </c:pt>
                <c:pt idx="12">
                  <c:v>Poland</c:v>
                </c:pt>
                <c:pt idx="13">
                  <c:v>Colombia</c:v>
                </c:pt>
                <c:pt idx="14">
                  <c:v>Algeria</c:v>
                </c:pt>
              </c:strCache>
            </c:strRef>
          </c:cat>
          <c:val>
            <c:numRef>
              <c:f>Sheet1!$C$2:$C$16</c:f>
              <c:numCache>
                <c:formatCode>###0.0%</c:formatCode>
                <c:ptCount val="15"/>
                <c:pt idx="0">
                  <c:v>3.9529914529914528E-2</c:v>
                </c:pt>
                <c:pt idx="1">
                  <c:v>6.3091482649842268E-2</c:v>
                </c:pt>
                <c:pt idx="2">
                  <c:v>5.3838484546360921E-2</c:v>
                </c:pt>
                <c:pt idx="3">
                  <c:v>5.3383774695250102E-2</c:v>
                </c:pt>
                <c:pt idx="4">
                  <c:v>5.405405405405405E-2</c:v>
                </c:pt>
                <c:pt idx="5">
                  <c:v>4.71976401179941E-2</c:v>
                </c:pt>
                <c:pt idx="6">
                  <c:v>6.1505832449628844E-2</c:v>
                </c:pt>
                <c:pt idx="7">
                  <c:v>2.5974025974025972E-2</c:v>
                </c:pt>
                <c:pt idx="8">
                  <c:v>3.1155778894472363E-2</c:v>
                </c:pt>
                <c:pt idx="9" formatCode="####.0%">
                  <c:v>9.0909090909090905E-3</c:v>
                </c:pt>
                <c:pt idx="10">
                  <c:v>3.3132530120481923E-2</c:v>
                </c:pt>
                <c:pt idx="11">
                  <c:v>4.0313549832026875E-2</c:v>
                </c:pt>
                <c:pt idx="12">
                  <c:v>2.6721479958890029E-2</c:v>
                </c:pt>
                <c:pt idx="13">
                  <c:v>2.1566401816118047E-2</c:v>
                </c:pt>
                <c:pt idx="14">
                  <c:v>2.003338898163606E-2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Agree somewhat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Nepal</c:v>
                </c:pt>
                <c:pt idx="1">
                  <c:v>Ethiopia</c:v>
                </c:pt>
                <c:pt idx="2">
                  <c:v>Germany</c:v>
                </c:pt>
                <c:pt idx="3">
                  <c:v>South Korea</c:v>
                </c:pt>
                <c:pt idx="4">
                  <c:v>Israel</c:v>
                </c:pt>
                <c:pt idx="5">
                  <c:v>Estonia</c:v>
                </c:pt>
                <c:pt idx="6">
                  <c:v>England</c:v>
                </c:pt>
                <c:pt idx="7">
                  <c:v>Turkey</c:v>
                </c:pt>
                <c:pt idx="8">
                  <c:v>South Africa</c:v>
                </c:pt>
                <c:pt idx="9">
                  <c:v>Romania</c:v>
                </c:pt>
                <c:pt idx="10">
                  <c:v>Spain</c:v>
                </c:pt>
                <c:pt idx="11">
                  <c:v>Norway</c:v>
                </c:pt>
                <c:pt idx="12">
                  <c:v>Poland</c:v>
                </c:pt>
                <c:pt idx="13">
                  <c:v>Colombia</c:v>
                </c:pt>
                <c:pt idx="14">
                  <c:v>Algeria</c:v>
                </c:pt>
              </c:strCache>
            </c:strRef>
          </c:cat>
          <c:val>
            <c:numRef>
              <c:f>Sheet1!$D$2:$D$16</c:f>
              <c:numCache>
                <c:formatCode>###0.0%</c:formatCode>
                <c:ptCount val="15"/>
                <c:pt idx="0">
                  <c:v>8.5470085470085472E-2</c:v>
                </c:pt>
                <c:pt idx="1">
                  <c:v>0.10094637223974763</c:v>
                </c:pt>
                <c:pt idx="2">
                  <c:v>7.4775672981056834E-2</c:v>
                </c:pt>
                <c:pt idx="3">
                  <c:v>0.11895754518705338</c:v>
                </c:pt>
                <c:pt idx="4">
                  <c:v>7.7555816686251472E-2</c:v>
                </c:pt>
                <c:pt idx="5">
                  <c:v>6.7846607669616518E-2</c:v>
                </c:pt>
                <c:pt idx="6">
                  <c:v>3.9236479321314952E-2</c:v>
                </c:pt>
                <c:pt idx="7">
                  <c:v>5.4112554112554119E-2</c:v>
                </c:pt>
                <c:pt idx="8">
                  <c:v>8.0402010050251244E-2</c:v>
                </c:pt>
                <c:pt idx="9">
                  <c:v>5.6198347107438013E-2</c:v>
                </c:pt>
                <c:pt idx="10">
                  <c:v>5.8232931726907626E-2</c:v>
                </c:pt>
                <c:pt idx="11">
                  <c:v>7.7267637178051518E-2</c:v>
                </c:pt>
                <c:pt idx="12">
                  <c:v>5.1387461459403906E-2</c:v>
                </c:pt>
                <c:pt idx="13">
                  <c:v>5.5618615209988648E-2</c:v>
                </c:pt>
                <c:pt idx="14">
                  <c:v>4.1736227045075125E-2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Agree a lot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Nepal</c:v>
                </c:pt>
                <c:pt idx="1">
                  <c:v>Ethiopia</c:v>
                </c:pt>
                <c:pt idx="2">
                  <c:v>Germany</c:v>
                </c:pt>
                <c:pt idx="3">
                  <c:v>South Korea</c:v>
                </c:pt>
                <c:pt idx="4">
                  <c:v>Israel</c:v>
                </c:pt>
                <c:pt idx="5">
                  <c:v>Estonia</c:v>
                </c:pt>
                <c:pt idx="6">
                  <c:v>England</c:v>
                </c:pt>
                <c:pt idx="7">
                  <c:v>Turkey</c:v>
                </c:pt>
                <c:pt idx="8">
                  <c:v>South Africa</c:v>
                </c:pt>
                <c:pt idx="9">
                  <c:v>Romania</c:v>
                </c:pt>
                <c:pt idx="10">
                  <c:v>Spain</c:v>
                </c:pt>
                <c:pt idx="11">
                  <c:v>Norway</c:v>
                </c:pt>
                <c:pt idx="12">
                  <c:v>Poland</c:v>
                </c:pt>
                <c:pt idx="13">
                  <c:v>Colombia</c:v>
                </c:pt>
                <c:pt idx="14">
                  <c:v>Algeria</c:v>
                </c:pt>
              </c:strCache>
            </c:strRef>
          </c:cat>
          <c:val>
            <c:numRef>
              <c:f>Sheet1!$E$2:$E$16</c:f>
              <c:numCache>
                <c:formatCode>###0.0%</c:formatCode>
                <c:ptCount val="15"/>
                <c:pt idx="0">
                  <c:v>0.36965811965811968</c:v>
                </c:pt>
                <c:pt idx="1">
                  <c:v>0.25236593059936907</c:v>
                </c:pt>
                <c:pt idx="2">
                  <c:v>0.24127617148554337</c:v>
                </c:pt>
                <c:pt idx="3">
                  <c:v>0.23539302227826817</c:v>
                </c:pt>
                <c:pt idx="4">
                  <c:v>0.1081081081081081</c:v>
                </c:pt>
                <c:pt idx="5">
                  <c:v>0.14945919370698132</c:v>
                </c:pt>
                <c:pt idx="6">
                  <c:v>0.16118769883351006</c:v>
                </c:pt>
                <c:pt idx="7">
                  <c:v>0.15259740259740259</c:v>
                </c:pt>
                <c:pt idx="8">
                  <c:v>0.10050251256281408</c:v>
                </c:pt>
                <c:pt idx="9">
                  <c:v>0.16859504132231404</c:v>
                </c:pt>
                <c:pt idx="10">
                  <c:v>0.13955823293172689</c:v>
                </c:pt>
                <c:pt idx="11">
                  <c:v>0.13101903695408734</c:v>
                </c:pt>
                <c:pt idx="12">
                  <c:v>0.12949640287769784</c:v>
                </c:pt>
                <c:pt idx="13">
                  <c:v>0.13393870601589103</c:v>
                </c:pt>
                <c:pt idx="14">
                  <c:v>0.12103505843071787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Totally agree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Nepal</c:v>
                </c:pt>
                <c:pt idx="1">
                  <c:v>Ethiopia</c:v>
                </c:pt>
                <c:pt idx="2">
                  <c:v>Germany</c:v>
                </c:pt>
                <c:pt idx="3">
                  <c:v>South Korea</c:v>
                </c:pt>
                <c:pt idx="4">
                  <c:v>Israel</c:v>
                </c:pt>
                <c:pt idx="5">
                  <c:v>Estonia</c:v>
                </c:pt>
                <c:pt idx="6">
                  <c:v>England</c:v>
                </c:pt>
                <c:pt idx="7">
                  <c:v>Turkey</c:v>
                </c:pt>
                <c:pt idx="8">
                  <c:v>South Africa</c:v>
                </c:pt>
                <c:pt idx="9">
                  <c:v>Romania</c:v>
                </c:pt>
                <c:pt idx="10">
                  <c:v>Spain</c:v>
                </c:pt>
                <c:pt idx="11">
                  <c:v>Norway</c:v>
                </c:pt>
                <c:pt idx="12">
                  <c:v>Poland</c:v>
                </c:pt>
                <c:pt idx="13">
                  <c:v>Colombia</c:v>
                </c:pt>
                <c:pt idx="14">
                  <c:v>Algeria</c:v>
                </c:pt>
              </c:strCache>
            </c:strRef>
          </c:cat>
          <c:val>
            <c:numRef>
              <c:f>Sheet1!$F$2:$F$16</c:f>
              <c:numCache>
                <c:formatCode>###0.0%</c:formatCode>
                <c:ptCount val="15"/>
                <c:pt idx="0">
                  <c:v>0.47756410256410253</c:v>
                </c:pt>
                <c:pt idx="1">
                  <c:v>0.50683491062039954</c:v>
                </c:pt>
                <c:pt idx="2">
                  <c:v>0.56231306081754739</c:v>
                </c:pt>
                <c:pt idx="3">
                  <c:v>0.56578394283312317</c:v>
                </c:pt>
                <c:pt idx="4">
                  <c:v>0.6850763807285547</c:v>
                </c:pt>
                <c:pt idx="5">
                  <c:v>0.69124877089478853</c:v>
                </c:pt>
                <c:pt idx="6">
                  <c:v>0.70413573700954402</c:v>
                </c:pt>
                <c:pt idx="7">
                  <c:v>0.72077922077922085</c:v>
                </c:pt>
                <c:pt idx="8">
                  <c:v>0.73165829145728634</c:v>
                </c:pt>
                <c:pt idx="9">
                  <c:v>0.73553719008264462</c:v>
                </c:pt>
                <c:pt idx="10">
                  <c:v>0.73594377510040165</c:v>
                </c:pt>
                <c:pt idx="11">
                  <c:v>0.73684210526315796</c:v>
                </c:pt>
                <c:pt idx="12">
                  <c:v>0.75231243576567319</c:v>
                </c:pt>
                <c:pt idx="13">
                  <c:v>0.76730987514188431</c:v>
                </c:pt>
                <c:pt idx="14">
                  <c:v>0.77796327212020033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9525288"/>
        <c:axId val="419535480"/>
      </c:barChart>
      <c:catAx>
        <c:axId val="4195252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19535480"/>
        <c:crosses val="autoZero"/>
        <c:auto val="1"/>
        <c:lblAlgn val="ctr"/>
        <c:lblOffset val="100"/>
        <c:noMultiLvlLbl val="0"/>
      </c:catAx>
      <c:valAx>
        <c:axId val="419535480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6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419525288"/>
        <c:crosses val="autoZero"/>
        <c:crossBetween val="between"/>
        <c:majorUnit val="0.1"/>
      </c:valAx>
      <c:spPr>
        <a:ln>
          <a:solidFill>
            <a:schemeClr val="tx1">
              <a:lumMod val="65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8055886595256673"/>
          <c:y val="1.3888888888888888E-2"/>
          <c:w val="0.77401728500153688"/>
          <c:h val="5.584919072615923E-2"/>
        </c:manualLayout>
      </c:layout>
      <c:overlay val="0"/>
      <c:txPr>
        <a:bodyPr/>
        <a:lstStyle/>
        <a:p>
          <a:pPr>
            <a:defRPr sz="1500" baseline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aseline="0">
          <a:solidFill>
            <a:schemeClr val="tx1"/>
          </a:solidFill>
          <a:latin typeface="Constantia" panose="02030602050306030303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School experience</c:v>
                </c:pt>
              </c:strCache>
            </c:strRef>
          </c:tx>
          <c:spPr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Sheet1!$A$2:$A$16</c:f>
              <c:strCache>
                <c:ptCount val="15"/>
                <c:pt idx="0">
                  <c:v>South Korea</c:v>
                </c:pt>
                <c:pt idx="1">
                  <c:v>Nepal</c:v>
                </c:pt>
                <c:pt idx="2">
                  <c:v>Germany</c:v>
                </c:pt>
                <c:pt idx="3">
                  <c:v>Ethiopia</c:v>
                </c:pt>
                <c:pt idx="4">
                  <c:v>Estonia</c:v>
                </c:pt>
                <c:pt idx="5">
                  <c:v>South Africa</c:v>
                </c:pt>
                <c:pt idx="6">
                  <c:v>Poland</c:v>
                </c:pt>
                <c:pt idx="7">
                  <c:v>England</c:v>
                </c:pt>
                <c:pt idx="8">
                  <c:v>Spain</c:v>
                </c:pt>
                <c:pt idx="9">
                  <c:v>Algeria</c:v>
                </c:pt>
                <c:pt idx="10">
                  <c:v>Turkey</c:v>
                </c:pt>
                <c:pt idx="11">
                  <c:v>Israel</c:v>
                </c:pt>
                <c:pt idx="12">
                  <c:v>Norway</c:v>
                </c:pt>
                <c:pt idx="13">
                  <c:v>Colombia</c:v>
                </c:pt>
                <c:pt idx="14">
                  <c:v>Romania</c:v>
                </c:pt>
              </c:strCache>
            </c:strRef>
          </c:cat>
          <c:val>
            <c:numRef>
              <c:f>Sheet1!$B$2:$B$16</c:f>
              <c:numCache>
                <c:formatCode>###0.0000</c:formatCode>
                <c:ptCount val="15"/>
                <c:pt idx="0">
                  <c:v>7.6312883312720228</c:v>
                </c:pt>
                <c:pt idx="1">
                  <c:v>8.1008787957143884</c:v>
                </c:pt>
                <c:pt idx="2">
                  <c:v>8.13111284403284</c:v>
                </c:pt>
                <c:pt idx="3">
                  <c:v>8.1752108540858082</c:v>
                </c:pt>
                <c:pt idx="4">
                  <c:v>8.2307815280460215</c:v>
                </c:pt>
                <c:pt idx="5">
                  <c:v>8.2325375773651768</c:v>
                </c:pt>
                <c:pt idx="6">
                  <c:v>8.244217717987592</c:v>
                </c:pt>
                <c:pt idx="7">
                  <c:v>8.2464015076689012</c:v>
                </c:pt>
                <c:pt idx="8">
                  <c:v>8.4407674919607967</c:v>
                </c:pt>
                <c:pt idx="9">
                  <c:v>8.4914968770716577</c:v>
                </c:pt>
                <c:pt idx="10">
                  <c:v>8.6504289516260808</c:v>
                </c:pt>
                <c:pt idx="11">
                  <c:v>8.7365769242734714</c:v>
                </c:pt>
                <c:pt idx="12">
                  <c:v>8.7935151645368528</c:v>
                </c:pt>
                <c:pt idx="13">
                  <c:v>8.8304664704424223</c:v>
                </c:pt>
                <c:pt idx="14">
                  <c:v>9.0966802971523446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Average of satisfaction items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Sheet1!$A$2:$A$16</c:f>
              <c:strCache>
                <c:ptCount val="15"/>
                <c:pt idx="0">
                  <c:v>South Korea</c:v>
                </c:pt>
                <c:pt idx="1">
                  <c:v>Nepal</c:v>
                </c:pt>
                <c:pt idx="2">
                  <c:v>Germany</c:v>
                </c:pt>
                <c:pt idx="3">
                  <c:v>Ethiopia</c:v>
                </c:pt>
                <c:pt idx="4">
                  <c:v>Estonia</c:v>
                </c:pt>
                <c:pt idx="5">
                  <c:v>South Africa</c:v>
                </c:pt>
                <c:pt idx="6">
                  <c:v>Poland</c:v>
                </c:pt>
                <c:pt idx="7">
                  <c:v>England</c:v>
                </c:pt>
                <c:pt idx="8">
                  <c:v>Spain</c:v>
                </c:pt>
                <c:pt idx="9">
                  <c:v>Algeria</c:v>
                </c:pt>
                <c:pt idx="10">
                  <c:v>Turkey</c:v>
                </c:pt>
                <c:pt idx="11">
                  <c:v>Israel</c:v>
                </c:pt>
                <c:pt idx="12">
                  <c:v>Norway</c:v>
                </c:pt>
                <c:pt idx="13">
                  <c:v>Colombia</c:v>
                </c:pt>
                <c:pt idx="14">
                  <c:v>Romania</c:v>
                </c:pt>
              </c:strCache>
            </c:strRef>
          </c:cat>
          <c:val>
            <c:numRef>
              <c:f>Sheet1!$C$2:$C$16</c:f>
              <c:numCache>
                <c:formatCode>###0.00</c:formatCode>
                <c:ptCount val="15"/>
                <c:pt idx="0">
                  <c:v>7.5806327160493749</c:v>
                </c:pt>
                <c:pt idx="1">
                  <c:v>8.6967213114754145</c:v>
                </c:pt>
                <c:pt idx="2">
                  <c:v>7.5280764635603301</c:v>
                </c:pt>
                <c:pt idx="3">
                  <c:v>8.2918367346938791</c:v>
                </c:pt>
                <c:pt idx="4">
                  <c:v>7.8571428571428577</c:v>
                </c:pt>
                <c:pt idx="5">
                  <c:v>8.2970822281166949</c:v>
                </c:pt>
                <c:pt idx="6">
                  <c:v>8.0000000000000053</c:v>
                </c:pt>
                <c:pt idx="7">
                  <c:v>7.9816653934301023</c:v>
                </c:pt>
                <c:pt idx="8">
                  <c:v>8.0071047957371224</c:v>
                </c:pt>
                <c:pt idx="9">
                  <c:v>8.8077531645569476</c:v>
                </c:pt>
                <c:pt idx="10">
                  <c:v>8.4727992087042363</c:v>
                </c:pt>
                <c:pt idx="11">
                  <c:v>8.4126807563959929</c:v>
                </c:pt>
                <c:pt idx="12">
                  <c:v>8.7939330543932996</c:v>
                </c:pt>
                <c:pt idx="13">
                  <c:v>8.8251821019771164</c:v>
                </c:pt>
                <c:pt idx="14">
                  <c:v>8.8550135501355047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08915800"/>
        <c:axId val="408915408"/>
      </c:barChart>
      <c:catAx>
        <c:axId val="408915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 baseline="0">
                <a:solidFill>
                  <a:schemeClr val="tx1"/>
                </a:solidFill>
                <a:latin typeface="Constantia" panose="02030602050306030303" pitchFamily="18" charset="0"/>
              </a:defRPr>
            </a:pPr>
            <a:endParaRPr lang="en-US"/>
          </a:p>
        </c:txPr>
        <c:crossAx val="408915408"/>
        <c:crosses val="autoZero"/>
        <c:auto val="1"/>
        <c:lblAlgn val="ctr"/>
        <c:lblOffset val="100"/>
        <c:noMultiLvlLbl val="0"/>
      </c:catAx>
      <c:valAx>
        <c:axId val="408915408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tx1">
                  <a:lumMod val="6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  <a:latin typeface="Constantia" panose="02030602050306030303" pitchFamily="18" charset="0"/>
              </a:defRPr>
            </a:pPr>
            <a:endParaRPr lang="en-US"/>
          </a:p>
        </c:txPr>
        <c:crossAx val="4089158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4703807015014864"/>
          <c:y val="1.6098800153466777E-2"/>
          <c:w val="0.76131256306691364"/>
          <c:h val="7.447089455243645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 as a whole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Romania</c:v>
                </c:pt>
                <c:pt idx="1">
                  <c:v>Colombia</c:v>
                </c:pt>
                <c:pt idx="2">
                  <c:v>Israel</c:v>
                </c:pt>
                <c:pt idx="3">
                  <c:v>Algeria</c:v>
                </c:pt>
                <c:pt idx="4">
                  <c:v>Turkey</c:v>
                </c:pt>
                <c:pt idx="5">
                  <c:v>Norway</c:v>
                </c:pt>
                <c:pt idx="6">
                  <c:v>Spain</c:v>
                </c:pt>
                <c:pt idx="7">
                  <c:v>Estonia</c:v>
                </c:pt>
                <c:pt idx="8">
                  <c:v>Ethiopia</c:v>
                </c:pt>
                <c:pt idx="9">
                  <c:v>South Africa</c:v>
                </c:pt>
                <c:pt idx="10">
                  <c:v>Germany</c:v>
                </c:pt>
                <c:pt idx="11">
                  <c:v>England</c:v>
                </c:pt>
                <c:pt idx="12">
                  <c:v>Poland</c:v>
                </c:pt>
                <c:pt idx="13">
                  <c:v>Nepal</c:v>
                </c:pt>
                <c:pt idx="14">
                  <c:v>South Korea</c:v>
                </c:pt>
              </c:strCache>
            </c:strRef>
          </c:cat>
          <c:val>
            <c:numRef>
              <c:f>Sheet1!$B$2:$B$16</c:f>
              <c:numCache>
                <c:formatCode>_(* #,##0.00_);_(* \(#,##0.00\);_(* "-"??_);_(@_)</c:formatCode>
                <c:ptCount val="15"/>
                <c:pt idx="0">
                  <c:v>7.4365009596563425</c:v>
                </c:pt>
                <c:pt idx="1">
                  <c:v>6.5546901788286647</c:v>
                </c:pt>
                <c:pt idx="2">
                  <c:v>4.596238157131225</c:v>
                </c:pt>
                <c:pt idx="3">
                  <c:v>3.0484172490592414</c:v>
                </c:pt>
                <c:pt idx="4">
                  <c:v>2.2189244819968366</c:v>
                </c:pt>
                <c:pt idx="5">
                  <c:v>0.88124271586434588</c:v>
                </c:pt>
                <c:pt idx="6">
                  <c:v>0.66859323784316871</c:v>
                </c:pt>
                <c:pt idx="7">
                  <c:v>0.30492005120352417</c:v>
                </c:pt>
                <c:pt idx="8">
                  <c:v>-0.61385771263628897</c:v>
                </c:pt>
                <c:pt idx="9">
                  <c:v>-1.3709502907284588</c:v>
                </c:pt>
                <c:pt idx="10">
                  <c:v>-2.5856214697278119</c:v>
                </c:pt>
                <c:pt idx="11">
                  <c:v>-2.9297874456857187</c:v>
                </c:pt>
                <c:pt idx="12">
                  <c:v>-3.1898210751165976</c:v>
                </c:pt>
                <c:pt idx="13">
                  <c:v>-3.2378562042874961</c:v>
                </c:pt>
                <c:pt idx="14">
                  <c:v>-11.781632833400934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8920112"/>
        <c:axId val="408920504"/>
      </c:barChart>
      <c:catAx>
        <c:axId val="408920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408920504"/>
        <c:crosses val="autoZero"/>
        <c:auto val="1"/>
        <c:lblAlgn val="ctr"/>
        <c:lblOffset val="100"/>
        <c:noMultiLvlLbl val="0"/>
      </c:catAx>
      <c:valAx>
        <c:axId val="408920504"/>
        <c:scaling>
          <c:orientation val="minMax"/>
          <c:max val="12"/>
          <c:min val="-12"/>
        </c:scaling>
        <c:delete val="0"/>
        <c:axPos val="l"/>
        <c:majorGridlines>
          <c:spPr>
            <a:ln>
              <a:solidFill>
                <a:schemeClr val="tx1">
                  <a:lumMod val="50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crossAx val="408920112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2"/>
          </a:solidFill>
          <a:latin typeface="Constantia" panose="02030602050306030303" pitchFamily="18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agree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Ethiopia</c:v>
                </c:pt>
                <c:pt idx="1">
                  <c:v>South Korea</c:v>
                </c:pt>
                <c:pt idx="2">
                  <c:v>Nepal</c:v>
                </c:pt>
                <c:pt idx="3">
                  <c:v>South Africa</c:v>
                </c:pt>
                <c:pt idx="4">
                  <c:v>Germany</c:v>
                </c:pt>
                <c:pt idx="5">
                  <c:v>Romania</c:v>
                </c:pt>
                <c:pt idx="6">
                  <c:v>Spain</c:v>
                </c:pt>
                <c:pt idx="7">
                  <c:v>Algeria</c:v>
                </c:pt>
                <c:pt idx="8">
                  <c:v>England</c:v>
                </c:pt>
                <c:pt idx="9">
                  <c:v>Colombia</c:v>
                </c:pt>
                <c:pt idx="10">
                  <c:v>Turkey</c:v>
                </c:pt>
                <c:pt idx="11">
                  <c:v>Estonia</c:v>
                </c:pt>
                <c:pt idx="12">
                  <c:v>Norway</c:v>
                </c:pt>
                <c:pt idx="13">
                  <c:v>Israel</c:v>
                </c:pt>
                <c:pt idx="14">
                  <c:v>Poland</c:v>
                </c:pt>
              </c:strCache>
            </c:strRef>
          </c:cat>
          <c:val>
            <c:numRef>
              <c:f>Sheet1!$B$2:$B$16</c:f>
              <c:numCache>
                <c:formatCode>####.0%</c:formatCode>
                <c:ptCount val="15"/>
                <c:pt idx="0" formatCode="###0.0%">
                  <c:v>0.12896622313203684</c:v>
                </c:pt>
                <c:pt idx="1">
                  <c:v>6.9686411149825793E-3</c:v>
                </c:pt>
                <c:pt idx="2" formatCode="###0.0%">
                  <c:v>4.8254620123203286E-2</c:v>
                </c:pt>
                <c:pt idx="3" formatCode="###0.0%">
                  <c:v>2.6619343389529725E-2</c:v>
                </c:pt>
                <c:pt idx="4" formatCode="###0.0%">
                  <c:v>5.1129607609988109E-2</c:v>
                </c:pt>
                <c:pt idx="5" formatCode="###0.0%">
                  <c:v>2.0408163265306124E-2</c:v>
                </c:pt>
                <c:pt idx="6">
                  <c:v>4.7534165181223999E-3</c:v>
                </c:pt>
                <c:pt idx="7" formatCode="###0.0%">
                  <c:v>3.0976965845909449E-2</c:v>
                </c:pt>
                <c:pt idx="8">
                  <c:v>9.1954022988505746E-3</c:v>
                </c:pt>
                <c:pt idx="9" formatCode="###0.0%">
                  <c:v>1.0460251046025104E-2</c:v>
                </c:pt>
                <c:pt idx="10" formatCode="###0.0%">
                  <c:v>4.6534653465346534E-2</c:v>
                </c:pt>
                <c:pt idx="11">
                  <c:v>6.889763779527559E-3</c:v>
                </c:pt>
                <c:pt idx="12" formatCode="###0.0%">
                  <c:v>1.0330578512396693E-2</c:v>
                </c:pt>
                <c:pt idx="13">
                  <c:v>4.4642857142857149E-3</c:v>
                </c:pt>
                <c:pt idx="14" formatCode="###0.0%">
                  <c:v>1.3972055888223554E-2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Agree a little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Ethiopia</c:v>
                </c:pt>
                <c:pt idx="1">
                  <c:v>South Korea</c:v>
                </c:pt>
                <c:pt idx="2">
                  <c:v>Nepal</c:v>
                </c:pt>
                <c:pt idx="3">
                  <c:v>South Africa</c:v>
                </c:pt>
                <c:pt idx="4">
                  <c:v>Germany</c:v>
                </c:pt>
                <c:pt idx="5">
                  <c:v>Romania</c:v>
                </c:pt>
                <c:pt idx="6">
                  <c:v>Spain</c:v>
                </c:pt>
                <c:pt idx="7">
                  <c:v>Algeria</c:v>
                </c:pt>
                <c:pt idx="8">
                  <c:v>England</c:v>
                </c:pt>
                <c:pt idx="9">
                  <c:v>Colombia</c:v>
                </c:pt>
                <c:pt idx="10">
                  <c:v>Turkey</c:v>
                </c:pt>
                <c:pt idx="11">
                  <c:v>Estonia</c:v>
                </c:pt>
                <c:pt idx="12">
                  <c:v>Norway</c:v>
                </c:pt>
                <c:pt idx="13">
                  <c:v>Israel</c:v>
                </c:pt>
                <c:pt idx="14">
                  <c:v>Poland</c:v>
                </c:pt>
              </c:strCache>
            </c:strRef>
          </c:cat>
          <c:val>
            <c:numRef>
              <c:f>Sheet1!$C$2:$C$16</c:f>
              <c:numCache>
                <c:formatCode>###0.0%</c:formatCode>
                <c:ptCount val="15"/>
                <c:pt idx="0">
                  <c:v>0.11258955987717503</c:v>
                </c:pt>
                <c:pt idx="1">
                  <c:v>4.7619047619047616E-2</c:v>
                </c:pt>
                <c:pt idx="2">
                  <c:v>2.9774127310061602E-2</c:v>
                </c:pt>
                <c:pt idx="3">
                  <c:v>4.17036379769299E-2</c:v>
                </c:pt>
                <c:pt idx="4">
                  <c:v>2.6159334126040431E-2</c:v>
                </c:pt>
                <c:pt idx="5">
                  <c:v>1.2244897959183675E-2</c:v>
                </c:pt>
                <c:pt idx="6" formatCode="####.0%">
                  <c:v>9.5068330362447998E-3</c:v>
                </c:pt>
                <c:pt idx="7">
                  <c:v>2.7799841143764895E-2</c:v>
                </c:pt>
                <c:pt idx="8" formatCode="####.0%">
                  <c:v>6.1302681992337158E-3</c:v>
                </c:pt>
                <c:pt idx="9">
                  <c:v>1.8828451882845189E-2</c:v>
                </c:pt>
                <c:pt idx="10" formatCode="####.0%">
                  <c:v>9.9009900990099011E-3</c:v>
                </c:pt>
                <c:pt idx="11">
                  <c:v>2.0669291338582675E-2</c:v>
                </c:pt>
                <c:pt idx="12">
                  <c:v>1.0330578512396693E-2</c:v>
                </c:pt>
                <c:pt idx="13" formatCode="####.0%">
                  <c:v>7.8125E-3</c:v>
                </c:pt>
                <c:pt idx="14" formatCode="####.0%">
                  <c:v>3.9920159680638719E-3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Agree somewhat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Ethiopia</c:v>
                </c:pt>
                <c:pt idx="1">
                  <c:v>South Korea</c:v>
                </c:pt>
                <c:pt idx="2">
                  <c:v>Nepal</c:v>
                </c:pt>
                <c:pt idx="3">
                  <c:v>South Africa</c:v>
                </c:pt>
                <c:pt idx="4">
                  <c:v>Germany</c:v>
                </c:pt>
                <c:pt idx="5">
                  <c:v>Romania</c:v>
                </c:pt>
                <c:pt idx="6">
                  <c:v>Spain</c:v>
                </c:pt>
                <c:pt idx="7">
                  <c:v>Algeria</c:v>
                </c:pt>
                <c:pt idx="8">
                  <c:v>England</c:v>
                </c:pt>
                <c:pt idx="9">
                  <c:v>Colombia</c:v>
                </c:pt>
                <c:pt idx="10">
                  <c:v>Turkey</c:v>
                </c:pt>
                <c:pt idx="11">
                  <c:v>Estonia</c:v>
                </c:pt>
                <c:pt idx="12">
                  <c:v>Norway</c:v>
                </c:pt>
                <c:pt idx="13">
                  <c:v>Israel</c:v>
                </c:pt>
                <c:pt idx="14">
                  <c:v>Poland</c:v>
                </c:pt>
              </c:strCache>
            </c:strRef>
          </c:cat>
          <c:val>
            <c:numRef>
              <c:f>Sheet1!$D$2:$D$16</c:f>
              <c:numCache>
                <c:formatCode>###0.0%</c:formatCode>
                <c:ptCount val="15"/>
                <c:pt idx="0">
                  <c:v>9.3142272262026607E-2</c:v>
                </c:pt>
                <c:pt idx="1">
                  <c:v>0.10414246999612853</c:v>
                </c:pt>
                <c:pt idx="2">
                  <c:v>5.9548254620123205E-2</c:v>
                </c:pt>
                <c:pt idx="3">
                  <c:v>7.2759538598047915E-2</c:v>
                </c:pt>
                <c:pt idx="4">
                  <c:v>3.4482758620689655E-2</c:v>
                </c:pt>
                <c:pt idx="5">
                  <c:v>4.6258503401360541E-2</c:v>
                </c:pt>
                <c:pt idx="6">
                  <c:v>4.8722519310754608E-2</c:v>
                </c:pt>
                <c:pt idx="7">
                  <c:v>3.3359809372517868E-2</c:v>
                </c:pt>
                <c:pt idx="8">
                  <c:v>3.3716475095785438E-2</c:v>
                </c:pt>
                <c:pt idx="9">
                  <c:v>3.5564853556485351E-2</c:v>
                </c:pt>
                <c:pt idx="10">
                  <c:v>4.3564356435643568E-2</c:v>
                </c:pt>
                <c:pt idx="11">
                  <c:v>2.4606299212598427E-2</c:v>
                </c:pt>
                <c:pt idx="12">
                  <c:v>2.3760330578512397E-2</c:v>
                </c:pt>
                <c:pt idx="13">
                  <c:v>2.6785714285714284E-2</c:v>
                </c:pt>
                <c:pt idx="14">
                  <c:v>1.6966067864271458E-2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Agree a lot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Ethiopia</c:v>
                </c:pt>
                <c:pt idx="1">
                  <c:v>South Korea</c:v>
                </c:pt>
                <c:pt idx="2">
                  <c:v>Nepal</c:v>
                </c:pt>
                <c:pt idx="3">
                  <c:v>South Africa</c:v>
                </c:pt>
                <c:pt idx="4">
                  <c:v>Germany</c:v>
                </c:pt>
                <c:pt idx="5">
                  <c:v>Romania</c:v>
                </c:pt>
                <c:pt idx="6">
                  <c:v>Spain</c:v>
                </c:pt>
                <c:pt idx="7">
                  <c:v>Algeria</c:v>
                </c:pt>
                <c:pt idx="8">
                  <c:v>England</c:v>
                </c:pt>
                <c:pt idx="9">
                  <c:v>Colombia</c:v>
                </c:pt>
                <c:pt idx="10">
                  <c:v>Turkey</c:v>
                </c:pt>
                <c:pt idx="11">
                  <c:v>Estonia</c:v>
                </c:pt>
                <c:pt idx="12">
                  <c:v>Norway</c:v>
                </c:pt>
                <c:pt idx="13">
                  <c:v>Israel</c:v>
                </c:pt>
                <c:pt idx="14">
                  <c:v>Poland</c:v>
                </c:pt>
              </c:strCache>
            </c:strRef>
          </c:cat>
          <c:val>
            <c:numRef>
              <c:f>Sheet1!$E$2:$E$16</c:f>
              <c:numCache>
                <c:formatCode>###0.0%</c:formatCode>
                <c:ptCount val="15"/>
                <c:pt idx="0">
                  <c:v>0.1617195496417605</c:v>
                </c:pt>
                <c:pt idx="1">
                  <c:v>0.30236159504452187</c:v>
                </c:pt>
                <c:pt idx="2">
                  <c:v>0.27002053388090347</c:v>
                </c:pt>
                <c:pt idx="3">
                  <c:v>0.2147293700088731</c:v>
                </c:pt>
                <c:pt idx="4">
                  <c:v>0.16646848989298454</c:v>
                </c:pt>
                <c:pt idx="5">
                  <c:v>0.19387755102040816</c:v>
                </c:pt>
                <c:pt idx="6">
                  <c:v>0.16696375519904932</c:v>
                </c:pt>
                <c:pt idx="7">
                  <c:v>0.1318506751389992</c:v>
                </c:pt>
                <c:pt idx="8">
                  <c:v>0.17164750957854405</c:v>
                </c:pt>
                <c:pt idx="9">
                  <c:v>0.13912133891213388</c:v>
                </c:pt>
                <c:pt idx="10">
                  <c:v>0.1</c:v>
                </c:pt>
                <c:pt idx="11">
                  <c:v>0.11811023622047244</c:v>
                </c:pt>
                <c:pt idx="12">
                  <c:v>0.10330578512396695</c:v>
                </c:pt>
                <c:pt idx="13">
                  <c:v>8.7053571428571425E-2</c:v>
                </c:pt>
                <c:pt idx="14">
                  <c:v>6.3872255489021951E-2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Totally agree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Ethiopia</c:v>
                </c:pt>
                <c:pt idx="1">
                  <c:v>South Korea</c:v>
                </c:pt>
                <c:pt idx="2">
                  <c:v>Nepal</c:v>
                </c:pt>
                <c:pt idx="3">
                  <c:v>South Africa</c:v>
                </c:pt>
                <c:pt idx="4">
                  <c:v>Germany</c:v>
                </c:pt>
                <c:pt idx="5">
                  <c:v>Romania</c:v>
                </c:pt>
                <c:pt idx="6">
                  <c:v>Spain</c:v>
                </c:pt>
                <c:pt idx="7">
                  <c:v>Algeria</c:v>
                </c:pt>
                <c:pt idx="8">
                  <c:v>England</c:v>
                </c:pt>
                <c:pt idx="9">
                  <c:v>Colombia</c:v>
                </c:pt>
                <c:pt idx="10">
                  <c:v>Turkey</c:v>
                </c:pt>
                <c:pt idx="11">
                  <c:v>Estonia</c:v>
                </c:pt>
                <c:pt idx="12">
                  <c:v>Norway</c:v>
                </c:pt>
                <c:pt idx="13">
                  <c:v>Israel</c:v>
                </c:pt>
                <c:pt idx="14">
                  <c:v>Poland</c:v>
                </c:pt>
              </c:strCache>
            </c:strRef>
          </c:cat>
          <c:val>
            <c:numRef>
              <c:f>Sheet1!$F$2:$F$16</c:f>
              <c:numCache>
                <c:formatCode>###0.0%</c:formatCode>
                <c:ptCount val="15"/>
                <c:pt idx="0">
                  <c:v>0.50358239508700098</c:v>
                </c:pt>
                <c:pt idx="1">
                  <c:v>0.53890824622531941</c:v>
                </c:pt>
                <c:pt idx="2">
                  <c:v>0.5924024640657084</c:v>
                </c:pt>
                <c:pt idx="3">
                  <c:v>0.64418811002661935</c:v>
                </c:pt>
                <c:pt idx="4">
                  <c:v>0.7217598097502973</c:v>
                </c:pt>
                <c:pt idx="5">
                  <c:v>0.72721088435374159</c:v>
                </c:pt>
                <c:pt idx="6">
                  <c:v>0.77005347593582885</c:v>
                </c:pt>
                <c:pt idx="7">
                  <c:v>0.77601270849880866</c:v>
                </c:pt>
                <c:pt idx="8">
                  <c:v>0.77931034482758621</c:v>
                </c:pt>
                <c:pt idx="9">
                  <c:v>0.79602510460251041</c:v>
                </c:pt>
                <c:pt idx="10">
                  <c:v>0.8</c:v>
                </c:pt>
                <c:pt idx="11">
                  <c:v>0.82972440944881898</c:v>
                </c:pt>
                <c:pt idx="12">
                  <c:v>0.85227272727272729</c:v>
                </c:pt>
                <c:pt idx="13">
                  <c:v>0.8738839285714286</c:v>
                </c:pt>
                <c:pt idx="14">
                  <c:v>0.9011976047904191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8916192"/>
        <c:axId val="408915016"/>
      </c:barChart>
      <c:catAx>
        <c:axId val="4089161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08915016"/>
        <c:crosses val="autoZero"/>
        <c:auto val="1"/>
        <c:lblAlgn val="ctr"/>
        <c:lblOffset val="100"/>
        <c:noMultiLvlLbl val="0"/>
      </c:catAx>
      <c:valAx>
        <c:axId val="408915016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6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408916192"/>
        <c:crosses val="autoZero"/>
        <c:crossBetween val="between"/>
        <c:majorUnit val="0.1"/>
      </c:valAx>
      <c:spPr>
        <a:ln>
          <a:solidFill>
            <a:schemeClr val="tx1">
              <a:lumMod val="65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20843405836877191"/>
          <c:y val="1.3888888888888888E-2"/>
          <c:w val="0.7415658954270834"/>
          <c:h val="6.4248140857392833E-2"/>
        </c:manualLayout>
      </c:layout>
      <c:overlay val="0"/>
      <c:txPr>
        <a:bodyPr/>
        <a:lstStyle/>
        <a:p>
          <a:pPr>
            <a:defRPr sz="1500" baseline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aseline="0">
          <a:solidFill>
            <a:schemeClr val="tx1"/>
          </a:solidFill>
          <a:latin typeface="Constantia" panose="02030602050306030303" pitchFamily="18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agree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South Korea</c:v>
                </c:pt>
                <c:pt idx="1">
                  <c:v>Ethiopia</c:v>
                </c:pt>
                <c:pt idx="2">
                  <c:v>South Africa</c:v>
                </c:pt>
                <c:pt idx="3">
                  <c:v>Nepal</c:v>
                </c:pt>
                <c:pt idx="4">
                  <c:v>Turkey</c:v>
                </c:pt>
                <c:pt idx="5">
                  <c:v>Germany</c:v>
                </c:pt>
                <c:pt idx="6">
                  <c:v>Estonia</c:v>
                </c:pt>
                <c:pt idx="7">
                  <c:v>Romania</c:v>
                </c:pt>
                <c:pt idx="8">
                  <c:v>Spain</c:v>
                </c:pt>
                <c:pt idx="9">
                  <c:v>England</c:v>
                </c:pt>
                <c:pt idx="10">
                  <c:v>Poland</c:v>
                </c:pt>
                <c:pt idx="11">
                  <c:v>Norway</c:v>
                </c:pt>
                <c:pt idx="12">
                  <c:v>Colombia</c:v>
                </c:pt>
                <c:pt idx="13">
                  <c:v>Algeria</c:v>
                </c:pt>
                <c:pt idx="14">
                  <c:v>Israel</c:v>
                </c:pt>
              </c:strCache>
            </c:strRef>
          </c:cat>
          <c:val>
            <c:numRef>
              <c:f>Sheet1!$B$2:$B$16</c:f>
              <c:numCache>
                <c:formatCode>###0.0%</c:formatCode>
                <c:ptCount val="15"/>
                <c:pt idx="0">
                  <c:v>1.9867549668874173E-2</c:v>
                </c:pt>
                <c:pt idx="1">
                  <c:v>7.1868583162217656E-2</c:v>
                </c:pt>
                <c:pt idx="2">
                  <c:v>6.7857142857142852E-2</c:v>
                </c:pt>
                <c:pt idx="3">
                  <c:v>4.1800643086816719E-2</c:v>
                </c:pt>
                <c:pt idx="4">
                  <c:v>6.1938061938061936E-2</c:v>
                </c:pt>
                <c:pt idx="5">
                  <c:v>4.0284360189573459E-2</c:v>
                </c:pt>
                <c:pt idx="6">
                  <c:v>1.968503937007874E-2</c:v>
                </c:pt>
                <c:pt idx="7">
                  <c:v>3.657694962042788E-2</c:v>
                </c:pt>
                <c:pt idx="8">
                  <c:v>1.5948021264028351E-2</c:v>
                </c:pt>
                <c:pt idx="9">
                  <c:v>1.4751552795031056E-2</c:v>
                </c:pt>
                <c:pt idx="10">
                  <c:v>3.0181086519114685E-2</c:v>
                </c:pt>
                <c:pt idx="11" formatCode="####.0%">
                  <c:v>8.2730093071354711E-3</c:v>
                </c:pt>
                <c:pt idx="12">
                  <c:v>2.8331584470094439E-2</c:v>
                </c:pt>
                <c:pt idx="13">
                  <c:v>2.903225806451613E-2</c:v>
                </c:pt>
                <c:pt idx="14">
                  <c:v>1.0146561443066518E-2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Agree a little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South Korea</c:v>
                </c:pt>
                <c:pt idx="1">
                  <c:v>Ethiopia</c:v>
                </c:pt>
                <c:pt idx="2">
                  <c:v>South Africa</c:v>
                </c:pt>
                <c:pt idx="3">
                  <c:v>Nepal</c:v>
                </c:pt>
                <c:pt idx="4">
                  <c:v>Turkey</c:v>
                </c:pt>
                <c:pt idx="5">
                  <c:v>Germany</c:v>
                </c:pt>
                <c:pt idx="6">
                  <c:v>Estonia</c:v>
                </c:pt>
                <c:pt idx="7">
                  <c:v>Romania</c:v>
                </c:pt>
                <c:pt idx="8">
                  <c:v>Spain</c:v>
                </c:pt>
                <c:pt idx="9">
                  <c:v>England</c:v>
                </c:pt>
                <c:pt idx="10">
                  <c:v>Poland</c:v>
                </c:pt>
                <c:pt idx="11">
                  <c:v>Norway</c:v>
                </c:pt>
                <c:pt idx="12">
                  <c:v>Colombia</c:v>
                </c:pt>
                <c:pt idx="13">
                  <c:v>Algeria</c:v>
                </c:pt>
                <c:pt idx="14">
                  <c:v>Israel</c:v>
                </c:pt>
              </c:strCache>
            </c:strRef>
          </c:cat>
          <c:val>
            <c:numRef>
              <c:f>Sheet1!$C$2:$C$16</c:f>
              <c:numCache>
                <c:formatCode>###0.0%</c:formatCode>
                <c:ptCount val="15"/>
                <c:pt idx="0">
                  <c:v>5.7265290222049084E-2</c:v>
                </c:pt>
                <c:pt idx="1">
                  <c:v>0.14168377823408623</c:v>
                </c:pt>
                <c:pt idx="2">
                  <c:v>5.3571428571428568E-2</c:v>
                </c:pt>
                <c:pt idx="3">
                  <c:v>7.9314040728831733E-2</c:v>
                </c:pt>
                <c:pt idx="4">
                  <c:v>7.2927072927072928E-2</c:v>
                </c:pt>
                <c:pt idx="5">
                  <c:v>5.9241706161137442E-2</c:v>
                </c:pt>
                <c:pt idx="6">
                  <c:v>5.4133858267716536E-2</c:v>
                </c:pt>
                <c:pt idx="7">
                  <c:v>3.450655624568668E-2</c:v>
                </c:pt>
                <c:pt idx="8">
                  <c:v>4.784406379208505E-2</c:v>
                </c:pt>
                <c:pt idx="9">
                  <c:v>5.3571428571428568E-2</c:v>
                </c:pt>
                <c:pt idx="10">
                  <c:v>2.4144869215291749E-2</c:v>
                </c:pt>
                <c:pt idx="11">
                  <c:v>4.2399172699069287E-2</c:v>
                </c:pt>
                <c:pt idx="12">
                  <c:v>4.1972717733473247E-2</c:v>
                </c:pt>
                <c:pt idx="13">
                  <c:v>3.9516129032258068E-2</c:v>
                </c:pt>
                <c:pt idx="14">
                  <c:v>1.3528748590755355E-2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Agree somewhat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South Korea</c:v>
                </c:pt>
                <c:pt idx="1">
                  <c:v>Ethiopia</c:v>
                </c:pt>
                <c:pt idx="2">
                  <c:v>South Africa</c:v>
                </c:pt>
                <c:pt idx="3">
                  <c:v>Nepal</c:v>
                </c:pt>
                <c:pt idx="4">
                  <c:v>Turkey</c:v>
                </c:pt>
                <c:pt idx="5">
                  <c:v>Germany</c:v>
                </c:pt>
                <c:pt idx="6">
                  <c:v>Estonia</c:v>
                </c:pt>
                <c:pt idx="7">
                  <c:v>Romania</c:v>
                </c:pt>
                <c:pt idx="8">
                  <c:v>Spain</c:v>
                </c:pt>
                <c:pt idx="9">
                  <c:v>England</c:v>
                </c:pt>
                <c:pt idx="10">
                  <c:v>Poland</c:v>
                </c:pt>
                <c:pt idx="11">
                  <c:v>Norway</c:v>
                </c:pt>
                <c:pt idx="12">
                  <c:v>Colombia</c:v>
                </c:pt>
                <c:pt idx="13">
                  <c:v>Algeria</c:v>
                </c:pt>
                <c:pt idx="14">
                  <c:v>Israel</c:v>
                </c:pt>
              </c:strCache>
            </c:strRef>
          </c:cat>
          <c:val>
            <c:numRef>
              <c:f>Sheet1!$D$2:$D$16</c:f>
              <c:numCache>
                <c:formatCode>###0.0%</c:formatCode>
                <c:ptCount val="15"/>
                <c:pt idx="0">
                  <c:v>0.18075574600701208</c:v>
                </c:pt>
                <c:pt idx="1">
                  <c:v>0.16940451745379878</c:v>
                </c:pt>
                <c:pt idx="2">
                  <c:v>0.22500000000000001</c:v>
                </c:pt>
                <c:pt idx="3">
                  <c:v>0.16613076098606644</c:v>
                </c:pt>
                <c:pt idx="4">
                  <c:v>0.15884115884115885</c:v>
                </c:pt>
                <c:pt idx="5">
                  <c:v>0.12085308056872038</c:v>
                </c:pt>
                <c:pt idx="6">
                  <c:v>0.10334645669291338</c:v>
                </c:pt>
                <c:pt idx="7">
                  <c:v>0.16494133885438234</c:v>
                </c:pt>
                <c:pt idx="8">
                  <c:v>0.10868281157708211</c:v>
                </c:pt>
                <c:pt idx="9">
                  <c:v>0.10559006211180125</c:v>
                </c:pt>
                <c:pt idx="10">
                  <c:v>9.9597585513078457E-2</c:v>
                </c:pt>
                <c:pt idx="11">
                  <c:v>8.1695966907962769E-2</c:v>
                </c:pt>
                <c:pt idx="12">
                  <c:v>7.3452256033578175E-2</c:v>
                </c:pt>
                <c:pt idx="13">
                  <c:v>8.5483870967741946E-2</c:v>
                </c:pt>
                <c:pt idx="14">
                  <c:v>8.3427282976324693E-2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Agree a lot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South Korea</c:v>
                </c:pt>
                <c:pt idx="1">
                  <c:v>Ethiopia</c:v>
                </c:pt>
                <c:pt idx="2">
                  <c:v>South Africa</c:v>
                </c:pt>
                <c:pt idx="3">
                  <c:v>Nepal</c:v>
                </c:pt>
                <c:pt idx="4">
                  <c:v>Turkey</c:v>
                </c:pt>
                <c:pt idx="5">
                  <c:v>Germany</c:v>
                </c:pt>
                <c:pt idx="6">
                  <c:v>Estonia</c:v>
                </c:pt>
                <c:pt idx="7">
                  <c:v>Romania</c:v>
                </c:pt>
                <c:pt idx="8">
                  <c:v>Spain</c:v>
                </c:pt>
                <c:pt idx="9">
                  <c:v>England</c:v>
                </c:pt>
                <c:pt idx="10">
                  <c:v>Poland</c:v>
                </c:pt>
                <c:pt idx="11">
                  <c:v>Norway</c:v>
                </c:pt>
                <c:pt idx="12">
                  <c:v>Colombia</c:v>
                </c:pt>
                <c:pt idx="13">
                  <c:v>Algeria</c:v>
                </c:pt>
                <c:pt idx="14">
                  <c:v>Israel</c:v>
                </c:pt>
              </c:strCache>
            </c:strRef>
          </c:cat>
          <c:val>
            <c:numRef>
              <c:f>Sheet1!$E$2:$E$16</c:f>
              <c:numCache>
                <c:formatCode>###0.0%</c:formatCode>
                <c:ptCount val="15"/>
                <c:pt idx="0">
                  <c:v>0.33034670821971174</c:v>
                </c:pt>
                <c:pt idx="1">
                  <c:v>0.20225872689938398</c:v>
                </c:pt>
                <c:pt idx="2">
                  <c:v>0.23303571428571426</c:v>
                </c:pt>
                <c:pt idx="3">
                  <c:v>0.23258306538049303</c:v>
                </c:pt>
                <c:pt idx="4">
                  <c:v>0.22377622377622378</c:v>
                </c:pt>
                <c:pt idx="5">
                  <c:v>0.28672985781990523</c:v>
                </c:pt>
                <c:pt idx="6">
                  <c:v>0.31299212598425197</c:v>
                </c:pt>
                <c:pt idx="7">
                  <c:v>0.22843340234644582</c:v>
                </c:pt>
                <c:pt idx="8">
                  <c:v>0.26225634967513289</c:v>
                </c:pt>
                <c:pt idx="9">
                  <c:v>0.25854037267080743</c:v>
                </c:pt>
                <c:pt idx="10">
                  <c:v>0.26056338028169018</c:v>
                </c:pt>
                <c:pt idx="11">
                  <c:v>0.22337125129265772</c:v>
                </c:pt>
                <c:pt idx="12">
                  <c:v>0.19202518363064008</c:v>
                </c:pt>
                <c:pt idx="13">
                  <c:v>0.15725806451612903</c:v>
                </c:pt>
                <c:pt idx="14">
                  <c:v>0.18714768883878244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Totally agree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South Korea</c:v>
                </c:pt>
                <c:pt idx="1">
                  <c:v>Ethiopia</c:v>
                </c:pt>
                <c:pt idx="2">
                  <c:v>South Africa</c:v>
                </c:pt>
                <c:pt idx="3">
                  <c:v>Nepal</c:v>
                </c:pt>
                <c:pt idx="4">
                  <c:v>Turkey</c:v>
                </c:pt>
                <c:pt idx="5">
                  <c:v>Germany</c:v>
                </c:pt>
                <c:pt idx="6">
                  <c:v>Estonia</c:v>
                </c:pt>
                <c:pt idx="7">
                  <c:v>Romania</c:v>
                </c:pt>
                <c:pt idx="8">
                  <c:v>Spain</c:v>
                </c:pt>
                <c:pt idx="9">
                  <c:v>England</c:v>
                </c:pt>
                <c:pt idx="10">
                  <c:v>Poland</c:v>
                </c:pt>
                <c:pt idx="11">
                  <c:v>Norway</c:v>
                </c:pt>
                <c:pt idx="12">
                  <c:v>Colombia</c:v>
                </c:pt>
                <c:pt idx="13">
                  <c:v>Algeria</c:v>
                </c:pt>
                <c:pt idx="14">
                  <c:v>Israel</c:v>
                </c:pt>
              </c:strCache>
            </c:strRef>
          </c:cat>
          <c:val>
            <c:numRef>
              <c:f>Sheet1!$F$2:$F$16</c:f>
              <c:numCache>
                <c:formatCode>###0.0%</c:formatCode>
                <c:ptCount val="15"/>
                <c:pt idx="0">
                  <c:v>0.41176470588235298</c:v>
                </c:pt>
                <c:pt idx="1">
                  <c:v>0.41478439425051333</c:v>
                </c:pt>
                <c:pt idx="2">
                  <c:v>0.42053571428571429</c:v>
                </c:pt>
                <c:pt idx="3">
                  <c:v>0.48017148981779206</c:v>
                </c:pt>
                <c:pt idx="4">
                  <c:v>0.48251748251748255</c:v>
                </c:pt>
                <c:pt idx="5">
                  <c:v>0.49289099526066349</c:v>
                </c:pt>
                <c:pt idx="6">
                  <c:v>0.50984251968503935</c:v>
                </c:pt>
                <c:pt idx="7">
                  <c:v>0.53554175293305728</c:v>
                </c:pt>
                <c:pt idx="8">
                  <c:v>0.56526875369167162</c:v>
                </c:pt>
                <c:pt idx="9">
                  <c:v>0.56754658385093171</c:v>
                </c:pt>
                <c:pt idx="10">
                  <c:v>0.58551307847082501</c:v>
                </c:pt>
                <c:pt idx="11">
                  <c:v>0.64426059979317474</c:v>
                </c:pt>
                <c:pt idx="12">
                  <c:v>0.66421825813221402</c:v>
                </c:pt>
                <c:pt idx="13">
                  <c:v>0.68870967741935485</c:v>
                </c:pt>
                <c:pt idx="14">
                  <c:v>0.70574971815107101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8917368"/>
        <c:axId val="408918152"/>
      </c:barChart>
      <c:catAx>
        <c:axId val="4089173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08918152"/>
        <c:crosses val="autoZero"/>
        <c:auto val="1"/>
        <c:lblAlgn val="ctr"/>
        <c:lblOffset val="100"/>
        <c:noMultiLvlLbl val="0"/>
      </c:catAx>
      <c:valAx>
        <c:axId val="408918152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6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408917368"/>
        <c:crosses val="autoZero"/>
        <c:crossBetween val="between"/>
        <c:majorUnit val="0.1"/>
      </c:valAx>
      <c:spPr>
        <a:ln>
          <a:solidFill>
            <a:schemeClr val="tx1">
              <a:lumMod val="65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8055886595256673"/>
          <c:y val="1.3888888888888888E-2"/>
          <c:w val="0.77401728500153688"/>
          <c:h val="5.584919072615923E-2"/>
        </c:manualLayout>
      </c:layout>
      <c:overlay val="0"/>
      <c:txPr>
        <a:bodyPr/>
        <a:lstStyle/>
        <a:p>
          <a:pPr>
            <a:defRPr sz="1500" baseline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aseline="0">
          <a:solidFill>
            <a:schemeClr val="tx1"/>
          </a:solidFill>
          <a:latin typeface="Constantia" panose="02030602050306030303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The house or flat where you live?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Romania</c:v>
                </c:pt>
                <c:pt idx="1">
                  <c:v>Algeria</c:v>
                </c:pt>
                <c:pt idx="2">
                  <c:v>Turkey</c:v>
                </c:pt>
                <c:pt idx="3">
                  <c:v>Colombia</c:v>
                </c:pt>
                <c:pt idx="4">
                  <c:v>Israel</c:v>
                </c:pt>
                <c:pt idx="5">
                  <c:v>Norway</c:v>
                </c:pt>
                <c:pt idx="6">
                  <c:v>Estonia</c:v>
                </c:pt>
                <c:pt idx="7">
                  <c:v>Poland</c:v>
                </c:pt>
                <c:pt idx="8">
                  <c:v>Spain</c:v>
                </c:pt>
                <c:pt idx="9">
                  <c:v>England</c:v>
                </c:pt>
                <c:pt idx="10">
                  <c:v>South Africa</c:v>
                </c:pt>
                <c:pt idx="11">
                  <c:v>Nepal</c:v>
                </c:pt>
                <c:pt idx="12">
                  <c:v>Germany</c:v>
                </c:pt>
                <c:pt idx="13">
                  <c:v>South Korea</c:v>
                </c:pt>
                <c:pt idx="14">
                  <c:v>Ethiopia</c:v>
                </c:pt>
              </c:strCache>
            </c:strRef>
          </c:cat>
          <c:val>
            <c:numRef>
              <c:f>Sheet1!$B$2:$B$16</c:f>
              <c:numCache>
                <c:formatCode>###0.00</c:formatCode>
                <c:ptCount val="15"/>
                <c:pt idx="0">
                  <c:v>9.3593854375417305</c:v>
                </c:pt>
                <c:pt idx="1">
                  <c:v>8.8370078740157449</c:v>
                </c:pt>
                <c:pt idx="2">
                  <c:v>9.2878338278931594</c:v>
                </c:pt>
                <c:pt idx="3">
                  <c:v>9.0385416666666707</c:v>
                </c:pt>
                <c:pt idx="4">
                  <c:v>9.1921787709497167</c:v>
                </c:pt>
                <c:pt idx="5">
                  <c:v>9.0103092783505243</c:v>
                </c:pt>
                <c:pt idx="6">
                  <c:v>8.765915768854061</c:v>
                </c:pt>
                <c:pt idx="7">
                  <c:v>8.9851632047477903</c:v>
                </c:pt>
                <c:pt idx="8">
                  <c:v>8.8258064516128911</c:v>
                </c:pt>
                <c:pt idx="9">
                  <c:v>8.9313501144164942</c:v>
                </c:pt>
                <c:pt idx="10">
                  <c:v>8.6648983200707175</c:v>
                </c:pt>
                <c:pt idx="11">
                  <c:v>8.4387755102040796</c:v>
                </c:pt>
                <c:pt idx="12">
                  <c:v>8.8113207547169896</c:v>
                </c:pt>
                <c:pt idx="13">
                  <c:v>8.4982618771726592</c:v>
                </c:pt>
                <c:pt idx="14">
                  <c:v>8.4571428571428768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people who live with you?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Romania</c:v>
                </c:pt>
                <c:pt idx="1">
                  <c:v>Algeria</c:v>
                </c:pt>
                <c:pt idx="2">
                  <c:v>Turkey</c:v>
                </c:pt>
                <c:pt idx="3">
                  <c:v>Colombia</c:v>
                </c:pt>
                <c:pt idx="4">
                  <c:v>Israel</c:v>
                </c:pt>
                <c:pt idx="5">
                  <c:v>Norway</c:v>
                </c:pt>
                <c:pt idx="6">
                  <c:v>Estonia</c:v>
                </c:pt>
                <c:pt idx="7">
                  <c:v>Poland</c:v>
                </c:pt>
                <c:pt idx="8">
                  <c:v>Spain</c:v>
                </c:pt>
                <c:pt idx="9">
                  <c:v>England</c:v>
                </c:pt>
                <c:pt idx="10">
                  <c:v>South Africa</c:v>
                </c:pt>
                <c:pt idx="11">
                  <c:v>Nepal</c:v>
                </c:pt>
                <c:pt idx="12">
                  <c:v>Germany</c:v>
                </c:pt>
                <c:pt idx="13">
                  <c:v>South Korea</c:v>
                </c:pt>
                <c:pt idx="14">
                  <c:v>Ethiopia</c:v>
                </c:pt>
              </c:strCache>
            </c:strRef>
          </c:cat>
          <c:val>
            <c:numRef>
              <c:f>Sheet1!$C$2:$C$16</c:f>
              <c:numCache>
                <c:formatCode>###0.00</c:formatCode>
                <c:ptCount val="15"/>
                <c:pt idx="0">
                  <c:v>9.5461847389558407</c:v>
                </c:pt>
                <c:pt idx="1">
                  <c:v>9.0904723779023247</c:v>
                </c:pt>
                <c:pt idx="2">
                  <c:v>9.5391476709613414</c:v>
                </c:pt>
                <c:pt idx="3">
                  <c:v>9.2404145077720177</c:v>
                </c:pt>
                <c:pt idx="4">
                  <c:v>9.3370660694288876</c:v>
                </c:pt>
                <c:pt idx="5">
                  <c:v>9.3823834196891216</c:v>
                </c:pt>
                <c:pt idx="6">
                  <c:v>9.167158308751219</c:v>
                </c:pt>
                <c:pt idx="7">
                  <c:v>8.8949454905847176</c:v>
                </c:pt>
                <c:pt idx="8">
                  <c:v>9.2246928028086472</c:v>
                </c:pt>
                <c:pt idx="9">
                  <c:v>9.160427807486629</c:v>
                </c:pt>
                <c:pt idx="10">
                  <c:v>8.7108753315649921</c:v>
                </c:pt>
                <c:pt idx="11">
                  <c:v>8.2827868852458941</c:v>
                </c:pt>
                <c:pt idx="12">
                  <c:v>8.9941037735849179</c:v>
                </c:pt>
                <c:pt idx="13">
                  <c:v>8.81269349845204</c:v>
                </c:pt>
                <c:pt idx="14">
                  <c:v>8.4584615384615507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 the other people in your family?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Romania</c:v>
                </c:pt>
                <c:pt idx="1">
                  <c:v>Algeria</c:v>
                </c:pt>
                <c:pt idx="2">
                  <c:v>Turkey</c:v>
                </c:pt>
                <c:pt idx="3">
                  <c:v>Colombia</c:v>
                </c:pt>
                <c:pt idx="4">
                  <c:v>Israel</c:v>
                </c:pt>
                <c:pt idx="5">
                  <c:v>Norway</c:v>
                </c:pt>
                <c:pt idx="6">
                  <c:v>Estonia</c:v>
                </c:pt>
                <c:pt idx="7">
                  <c:v>Poland</c:v>
                </c:pt>
                <c:pt idx="8">
                  <c:v>Spain</c:v>
                </c:pt>
                <c:pt idx="9">
                  <c:v>England</c:v>
                </c:pt>
                <c:pt idx="10">
                  <c:v>South Africa</c:v>
                </c:pt>
                <c:pt idx="11">
                  <c:v>Nepal</c:v>
                </c:pt>
                <c:pt idx="12">
                  <c:v>Germany</c:v>
                </c:pt>
                <c:pt idx="13">
                  <c:v>South Korea</c:v>
                </c:pt>
                <c:pt idx="14">
                  <c:v>Ethiopia</c:v>
                </c:pt>
              </c:strCache>
            </c:strRef>
          </c:cat>
          <c:val>
            <c:numRef>
              <c:f>Sheet1!$D$2:$D$16</c:f>
              <c:numCache>
                <c:formatCode>###0.00</c:formatCode>
                <c:ptCount val="15"/>
                <c:pt idx="0">
                  <c:v>9.440620782726036</c:v>
                </c:pt>
                <c:pt idx="1">
                  <c:v>8.6987755102040847</c:v>
                </c:pt>
                <c:pt idx="2">
                  <c:v>8.7477386934673529</c:v>
                </c:pt>
                <c:pt idx="3">
                  <c:v>9.2398753894081018</c:v>
                </c:pt>
                <c:pt idx="4">
                  <c:v>8.6848072562358372</c:v>
                </c:pt>
                <c:pt idx="5">
                  <c:v>9.441329179646921</c:v>
                </c:pt>
                <c:pt idx="6">
                  <c:v>8.6016511867904963</c:v>
                </c:pt>
                <c:pt idx="8">
                  <c:v>9.0011820330969261</c:v>
                </c:pt>
                <c:pt idx="9">
                  <c:v>8.9478599221789867</c:v>
                </c:pt>
                <c:pt idx="10">
                  <c:v>8.5137046861184693</c:v>
                </c:pt>
                <c:pt idx="11">
                  <c:v>7.4932642487046719</c:v>
                </c:pt>
                <c:pt idx="12">
                  <c:v>8.896428571428558</c:v>
                </c:pt>
                <c:pt idx="13">
                  <c:v>8.9539829853054709</c:v>
                </c:pt>
                <c:pt idx="14">
                  <c:v>7.762538382804502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Your family life?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Romania</c:v>
                </c:pt>
                <c:pt idx="1">
                  <c:v>Algeria</c:v>
                </c:pt>
                <c:pt idx="2">
                  <c:v>Turkey</c:v>
                </c:pt>
                <c:pt idx="3">
                  <c:v>Colombia</c:v>
                </c:pt>
                <c:pt idx="4">
                  <c:v>Israel</c:v>
                </c:pt>
                <c:pt idx="5">
                  <c:v>Norway</c:v>
                </c:pt>
                <c:pt idx="6">
                  <c:v>Estonia</c:v>
                </c:pt>
                <c:pt idx="7">
                  <c:v>Poland</c:v>
                </c:pt>
                <c:pt idx="8">
                  <c:v>Spain</c:v>
                </c:pt>
                <c:pt idx="9">
                  <c:v>England</c:v>
                </c:pt>
                <c:pt idx="10">
                  <c:v>South Africa</c:v>
                </c:pt>
                <c:pt idx="11">
                  <c:v>Nepal</c:v>
                </c:pt>
                <c:pt idx="12">
                  <c:v>Germany</c:v>
                </c:pt>
                <c:pt idx="13">
                  <c:v>South Korea</c:v>
                </c:pt>
                <c:pt idx="14">
                  <c:v>Ethiopia</c:v>
                </c:pt>
              </c:strCache>
            </c:strRef>
          </c:cat>
          <c:val>
            <c:numRef>
              <c:f>Sheet1!$E$2:$E$16</c:f>
              <c:numCache>
                <c:formatCode>###0.00</c:formatCode>
                <c:ptCount val="15"/>
                <c:pt idx="0">
                  <c:v>9.598794373744143</c:v>
                </c:pt>
                <c:pt idx="1">
                  <c:v>9.5354017501988899</c:v>
                </c:pt>
                <c:pt idx="2">
                  <c:v>9.5340572556762169</c:v>
                </c:pt>
                <c:pt idx="3">
                  <c:v>9.3676012461059255</c:v>
                </c:pt>
                <c:pt idx="4">
                  <c:v>9.3318335208098819</c:v>
                </c:pt>
                <c:pt idx="5">
                  <c:v>9.2448132780082908</c:v>
                </c:pt>
                <c:pt idx="6">
                  <c:v>9.0885826771653644</c:v>
                </c:pt>
                <c:pt idx="7">
                  <c:v>9.0199401794616048</c:v>
                </c:pt>
                <c:pt idx="8">
                  <c:v>9.0123239436619773</c:v>
                </c:pt>
                <c:pt idx="9">
                  <c:v>8.983593750000006</c:v>
                </c:pt>
                <c:pt idx="10">
                  <c:v>8.9478337754200137</c:v>
                </c:pt>
                <c:pt idx="11">
                  <c:v>8.8569948186528435</c:v>
                </c:pt>
                <c:pt idx="12">
                  <c:v>8.7275943396226445</c:v>
                </c:pt>
                <c:pt idx="13">
                  <c:v>8.6209833526906792</c:v>
                </c:pt>
                <c:pt idx="14">
                  <c:v>8.4498977505112585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8913840"/>
        <c:axId val="408918544"/>
      </c:barChart>
      <c:catAx>
        <c:axId val="408913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pPr>
            <a:endParaRPr lang="en-US"/>
          </a:p>
        </c:txPr>
        <c:crossAx val="408918544"/>
        <c:crosses val="autoZero"/>
        <c:auto val="1"/>
        <c:lblAlgn val="ctr"/>
        <c:lblOffset val="100"/>
        <c:noMultiLvlLbl val="0"/>
      </c:catAx>
      <c:valAx>
        <c:axId val="408918544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tx1">
                  <a:lumMod val="6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1"/>
                </a:solidFill>
              </a:defRPr>
            </a:pPr>
            <a:endParaRPr lang="en-US"/>
          </a:p>
        </c:txPr>
        <c:crossAx val="40891384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Romania</c:v>
                </c:pt>
                <c:pt idx="1">
                  <c:v>Norway</c:v>
                </c:pt>
                <c:pt idx="2">
                  <c:v>Israel</c:v>
                </c:pt>
                <c:pt idx="3">
                  <c:v>Colombia</c:v>
                </c:pt>
                <c:pt idx="4">
                  <c:v>Spain</c:v>
                </c:pt>
                <c:pt idx="5">
                  <c:v>England</c:v>
                </c:pt>
                <c:pt idx="6">
                  <c:v>Poland</c:v>
                </c:pt>
                <c:pt idx="7">
                  <c:v>Germany</c:v>
                </c:pt>
                <c:pt idx="8">
                  <c:v>Turkey</c:v>
                </c:pt>
                <c:pt idx="9">
                  <c:v>Estonia</c:v>
                </c:pt>
                <c:pt idx="10">
                  <c:v>South Africa</c:v>
                </c:pt>
                <c:pt idx="11">
                  <c:v>Nepal</c:v>
                </c:pt>
                <c:pt idx="12">
                  <c:v>South Korea</c:v>
                </c:pt>
                <c:pt idx="13">
                  <c:v>Algeria</c:v>
                </c:pt>
                <c:pt idx="14">
                  <c:v>Ethiopia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9.4996668887408404</c:v>
                </c:pt>
                <c:pt idx="1">
                  <c:v>9.4006243496358302</c:v>
                </c:pt>
                <c:pt idx="2">
                  <c:v>9.3878020713463801</c:v>
                </c:pt>
                <c:pt idx="3">
                  <c:v>9.3406022845275096</c:v>
                </c:pt>
                <c:pt idx="4">
                  <c:v>9.15067686874632</c:v>
                </c:pt>
                <c:pt idx="5">
                  <c:v>9.1443768996960504</c:v>
                </c:pt>
                <c:pt idx="6">
                  <c:v>9.0807086614173205</c:v>
                </c:pt>
                <c:pt idx="7">
                  <c:v>9.0094899169632203</c:v>
                </c:pt>
                <c:pt idx="8">
                  <c:v>8.8992015968064102</c:v>
                </c:pt>
                <c:pt idx="9">
                  <c:v>8.8908730158730105</c:v>
                </c:pt>
                <c:pt idx="10">
                  <c:v>8.7913351016799304</c:v>
                </c:pt>
                <c:pt idx="11">
                  <c:v>8.7461139896373101</c:v>
                </c:pt>
                <c:pt idx="12">
                  <c:v>8.28092986603626</c:v>
                </c:pt>
                <c:pt idx="13">
                  <c:v>7.9654895666131598</c:v>
                </c:pt>
                <c:pt idx="14">
                  <c:v>7.2134831460674098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8919328"/>
        <c:axId val="408919720"/>
      </c:barChart>
      <c:catAx>
        <c:axId val="408919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pPr>
            <a:endParaRPr lang="en-US"/>
          </a:p>
        </c:txPr>
        <c:crossAx val="408919720"/>
        <c:crosses val="autoZero"/>
        <c:auto val="1"/>
        <c:lblAlgn val="ctr"/>
        <c:lblOffset val="100"/>
        <c:noMultiLvlLbl val="0"/>
      </c:catAx>
      <c:valAx>
        <c:axId val="408919720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6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pPr>
            <a:endParaRPr lang="en-US"/>
          </a:p>
        </c:txPr>
        <c:crossAx val="408919328"/>
        <c:crosses val="autoZero"/>
        <c:crossBetween val="between"/>
        <c:majorUnit val="1"/>
        <c:minorUnit val="1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strRef>
              <c:f>Sheet1!$A$2:$A$15</c:f>
              <c:strCache>
                <c:ptCount val="14"/>
                <c:pt idx="0">
                  <c:v>Nepal</c:v>
                </c:pt>
                <c:pt idx="1">
                  <c:v>Colombia</c:v>
                </c:pt>
                <c:pt idx="2">
                  <c:v>Spain</c:v>
                </c:pt>
                <c:pt idx="3">
                  <c:v>Ethiopia</c:v>
                </c:pt>
                <c:pt idx="4">
                  <c:v>Estonia</c:v>
                </c:pt>
                <c:pt idx="5">
                  <c:v>Romania</c:v>
                </c:pt>
                <c:pt idx="6">
                  <c:v>South Africa</c:v>
                </c:pt>
                <c:pt idx="7">
                  <c:v>South Korea</c:v>
                </c:pt>
                <c:pt idx="8">
                  <c:v>Poland</c:v>
                </c:pt>
                <c:pt idx="9">
                  <c:v>Germany</c:v>
                </c:pt>
                <c:pt idx="10">
                  <c:v>Turkey</c:v>
                </c:pt>
                <c:pt idx="11">
                  <c:v>Norway</c:v>
                </c:pt>
                <c:pt idx="12">
                  <c:v>Algeria</c:v>
                </c:pt>
                <c:pt idx="13">
                  <c:v>Israel</c:v>
                </c:pt>
              </c:strCache>
            </c:strRef>
          </c:cat>
          <c:val>
            <c:numRef>
              <c:f>Sheet1!$B$2:$B$15</c:f>
              <c:numCache>
                <c:formatCode>###0.0%</c:formatCode>
                <c:ptCount val="14"/>
                <c:pt idx="0">
                  <c:v>9.9747474747474738E-2</c:v>
                </c:pt>
                <c:pt idx="1">
                  <c:v>0.1381936887921654</c:v>
                </c:pt>
                <c:pt idx="2">
                  <c:v>0.14410480349344978</c:v>
                </c:pt>
                <c:pt idx="3">
                  <c:v>0.23706004140786749</c:v>
                </c:pt>
                <c:pt idx="4">
                  <c:v>0.25340314136125658</c:v>
                </c:pt>
                <c:pt idx="5">
                  <c:v>0.29779673063255152</c:v>
                </c:pt>
                <c:pt idx="6">
                  <c:v>0.30590339892665475</c:v>
                </c:pt>
                <c:pt idx="7">
                  <c:v>0.30756231516687793</c:v>
                </c:pt>
                <c:pt idx="8">
                  <c:v>0.33760683760683763</c:v>
                </c:pt>
                <c:pt idx="9">
                  <c:v>0.39824120603015073</c:v>
                </c:pt>
                <c:pt idx="10">
                  <c:v>0.46576763485477179</c:v>
                </c:pt>
                <c:pt idx="11">
                  <c:v>0.47180043383947939</c:v>
                </c:pt>
                <c:pt idx="12">
                  <c:v>0.48593350383631717</c:v>
                </c:pt>
                <c:pt idx="13">
                  <c:v>0.49370277078085645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Sheet1!$A$2:$A$15</c:f>
              <c:strCache>
                <c:ptCount val="14"/>
                <c:pt idx="0">
                  <c:v>Nepal</c:v>
                </c:pt>
                <c:pt idx="1">
                  <c:v>Colombia</c:v>
                </c:pt>
                <c:pt idx="2">
                  <c:v>Spain</c:v>
                </c:pt>
                <c:pt idx="3">
                  <c:v>Ethiopia</c:v>
                </c:pt>
                <c:pt idx="4">
                  <c:v>Estonia</c:v>
                </c:pt>
                <c:pt idx="5">
                  <c:v>Romania</c:v>
                </c:pt>
                <c:pt idx="6">
                  <c:v>South Africa</c:v>
                </c:pt>
                <c:pt idx="7">
                  <c:v>South Korea</c:v>
                </c:pt>
                <c:pt idx="8">
                  <c:v>Poland</c:v>
                </c:pt>
                <c:pt idx="9">
                  <c:v>Germany</c:v>
                </c:pt>
                <c:pt idx="10">
                  <c:v>Turkey</c:v>
                </c:pt>
                <c:pt idx="11">
                  <c:v>Norway</c:v>
                </c:pt>
                <c:pt idx="12">
                  <c:v>Algeria</c:v>
                </c:pt>
                <c:pt idx="13">
                  <c:v>Israel</c:v>
                </c:pt>
              </c:strCache>
            </c:strRef>
          </c:cat>
          <c:val>
            <c:numRef>
              <c:f>Sheet1!$C$2:$C$15</c:f>
              <c:numCache>
                <c:formatCode>###0.0%</c:formatCode>
                <c:ptCount val="14"/>
                <c:pt idx="0">
                  <c:v>0.59595959595959602</c:v>
                </c:pt>
                <c:pt idx="1">
                  <c:v>0.40261153427638741</c:v>
                </c:pt>
                <c:pt idx="2">
                  <c:v>0.35932626325639427</c:v>
                </c:pt>
                <c:pt idx="3">
                  <c:v>0.42546583850931674</c:v>
                </c:pt>
                <c:pt idx="4">
                  <c:v>0.50785340314136129</c:v>
                </c:pt>
                <c:pt idx="5">
                  <c:v>0.42786069651741293</c:v>
                </c:pt>
                <c:pt idx="6">
                  <c:v>0.41502683363148479</c:v>
                </c:pt>
                <c:pt idx="7">
                  <c:v>0.48542458808618505</c:v>
                </c:pt>
                <c:pt idx="8">
                  <c:v>0.48290598290598291</c:v>
                </c:pt>
                <c:pt idx="9">
                  <c:v>0.45100502512562812</c:v>
                </c:pt>
                <c:pt idx="10">
                  <c:v>0.42012448132780089</c:v>
                </c:pt>
                <c:pt idx="11">
                  <c:v>0.40672451193058573</c:v>
                </c:pt>
                <c:pt idx="12">
                  <c:v>0.34271099744245526</c:v>
                </c:pt>
                <c:pt idx="13">
                  <c:v>0.28085642317380349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Often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Sheet1!$A$2:$A$15</c:f>
              <c:strCache>
                <c:ptCount val="14"/>
                <c:pt idx="0">
                  <c:v>Nepal</c:v>
                </c:pt>
                <c:pt idx="1">
                  <c:v>Colombia</c:v>
                </c:pt>
                <c:pt idx="2">
                  <c:v>Spain</c:v>
                </c:pt>
                <c:pt idx="3">
                  <c:v>Ethiopia</c:v>
                </c:pt>
                <c:pt idx="4">
                  <c:v>Estonia</c:v>
                </c:pt>
                <c:pt idx="5">
                  <c:v>Romania</c:v>
                </c:pt>
                <c:pt idx="6">
                  <c:v>South Africa</c:v>
                </c:pt>
                <c:pt idx="7">
                  <c:v>South Korea</c:v>
                </c:pt>
                <c:pt idx="8">
                  <c:v>Poland</c:v>
                </c:pt>
                <c:pt idx="9">
                  <c:v>Germany</c:v>
                </c:pt>
                <c:pt idx="10">
                  <c:v>Turkey</c:v>
                </c:pt>
                <c:pt idx="11">
                  <c:v>Norway</c:v>
                </c:pt>
                <c:pt idx="12">
                  <c:v>Algeria</c:v>
                </c:pt>
                <c:pt idx="13">
                  <c:v>Israel</c:v>
                </c:pt>
              </c:strCache>
            </c:strRef>
          </c:cat>
          <c:val>
            <c:numRef>
              <c:f>Sheet1!$D$2:$D$15</c:f>
              <c:numCache>
                <c:formatCode>###0.0%</c:formatCode>
                <c:ptCount val="14"/>
                <c:pt idx="0">
                  <c:v>0.11363636363636363</c:v>
                </c:pt>
                <c:pt idx="1">
                  <c:v>0.21001088139281829</c:v>
                </c:pt>
                <c:pt idx="2">
                  <c:v>0.30442919525888956</c:v>
                </c:pt>
                <c:pt idx="3">
                  <c:v>0.18633540372670809</c:v>
                </c:pt>
                <c:pt idx="4">
                  <c:v>0.18534031413612567</c:v>
                </c:pt>
                <c:pt idx="5">
                  <c:v>0.10732054015636106</c:v>
                </c:pt>
                <c:pt idx="6">
                  <c:v>0.11270125223613596</c:v>
                </c:pt>
                <c:pt idx="7">
                  <c:v>0.17194761301225178</c:v>
                </c:pt>
                <c:pt idx="8">
                  <c:v>0.13568376068376067</c:v>
                </c:pt>
                <c:pt idx="9">
                  <c:v>0.11809045226130653</c:v>
                </c:pt>
                <c:pt idx="10">
                  <c:v>6.6390041493775934E-2</c:v>
                </c:pt>
                <c:pt idx="11">
                  <c:v>9.6529284164859008E-2</c:v>
                </c:pt>
                <c:pt idx="12">
                  <c:v>9.2924126172208008E-2</c:v>
                </c:pt>
                <c:pt idx="13">
                  <c:v>9.8236775818639793E-2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Always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cat>
            <c:strRef>
              <c:f>Sheet1!$A$2:$A$15</c:f>
              <c:strCache>
                <c:ptCount val="14"/>
                <c:pt idx="0">
                  <c:v>Nepal</c:v>
                </c:pt>
                <c:pt idx="1">
                  <c:v>Colombia</c:v>
                </c:pt>
                <c:pt idx="2">
                  <c:v>Spain</c:v>
                </c:pt>
                <c:pt idx="3">
                  <c:v>Ethiopia</c:v>
                </c:pt>
                <c:pt idx="4">
                  <c:v>Estonia</c:v>
                </c:pt>
                <c:pt idx="5">
                  <c:v>Romania</c:v>
                </c:pt>
                <c:pt idx="6">
                  <c:v>South Africa</c:v>
                </c:pt>
                <c:pt idx="7">
                  <c:v>South Korea</c:v>
                </c:pt>
                <c:pt idx="8">
                  <c:v>Poland</c:v>
                </c:pt>
                <c:pt idx="9">
                  <c:v>Germany</c:v>
                </c:pt>
                <c:pt idx="10">
                  <c:v>Turkey</c:v>
                </c:pt>
                <c:pt idx="11">
                  <c:v>Norway</c:v>
                </c:pt>
                <c:pt idx="12">
                  <c:v>Algeria</c:v>
                </c:pt>
                <c:pt idx="13">
                  <c:v>Israel</c:v>
                </c:pt>
              </c:strCache>
            </c:strRef>
          </c:cat>
          <c:val>
            <c:numRef>
              <c:f>Sheet1!$E$2:$E$15</c:f>
              <c:numCache>
                <c:formatCode>###0.0%</c:formatCode>
                <c:ptCount val="14"/>
                <c:pt idx="0">
                  <c:v>0.19065656565656564</c:v>
                </c:pt>
                <c:pt idx="1">
                  <c:v>0.24918389553862894</c:v>
                </c:pt>
                <c:pt idx="2">
                  <c:v>0.19213973799126638</c:v>
                </c:pt>
                <c:pt idx="3">
                  <c:v>0.15113871635610765</c:v>
                </c:pt>
                <c:pt idx="4">
                  <c:v>5.340314136125654E-2</c:v>
                </c:pt>
                <c:pt idx="5">
                  <c:v>0.16702203269367449</c:v>
                </c:pt>
                <c:pt idx="6">
                  <c:v>0.16636851520572449</c:v>
                </c:pt>
                <c:pt idx="7">
                  <c:v>3.5065483734685252E-2</c:v>
                </c:pt>
                <c:pt idx="8">
                  <c:v>4.3803418803418807E-2</c:v>
                </c:pt>
                <c:pt idx="9">
                  <c:v>3.2663316582914576E-2</c:v>
                </c:pt>
                <c:pt idx="10">
                  <c:v>4.7717842323651449E-2</c:v>
                </c:pt>
                <c:pt idx="11">
                  <c:v>2.4945770065075923E-2</c:v>
                </c:pt>
                <c:pt idx="12">
                  <c:v>7.8431372549019607E-2</c:v>
                </c:pt>
                <c:pt idx="13">
                  <c:v>0.12720403022670024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8914624"/>
        <c:axId val="407568072"/>
      </c:barChart>
      <c:catAx>
        <c:axId val="4089146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pPr>
            <a:endParaRPr lang="en-US"/>
          </a:p>
        </c:txPr>
        <c:crossAx val="407568072"/>
        <c:crosses val="autoZero"/>
        <c:auto val="1"/>
        <c:lblAlgn val="ctr"/>
        <c:lblOffset val="100"/>
        <c:noMultiLvlLbl val="0"/>
      </c:catAx>
      <c:valAx>
        <c:axId val="407568072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6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pPr>
            <a:endParaRPr lang="en-US"/>
          </a:p>
        </c:txPr>
        <c:crossAx val="408914624"/>
        <c:crosses val="autoZero"/>
        <c:crossBetween val="between"/>
        <c:majorUnit val="0.1"/>
      </c:valAx>
      <c:spPr>
        <a:ln>
          <a:solidFill>
            <a:schemeClr val="tx1">
              <a:lumMod val="65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20270487022455527"/>
          <c:y val="1.3778009862306692E-2"/>
          <c:w val="0.75045433556916497"/>
          <c:h val="6.3735229322498005E-2"/>
        </c:manualLayout>
      </c:layout>
      <c:overlay val="0"/>
      <c:txPr>
        <a:bodyPr/>
        <a:lstStyle/>
        <a:p>
          <a:pPr>
            <a:defRPr baseline="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aseline="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0.10495</cdr:x>
      <cdr:y>0.16874</cdr:y>
    </cdr:from>
    <cdr:to>
      <cdr:x>0.23613</cdr:x>
      <cdr:y>0.33747</cdr:y>
    </cdr:to>
    <cdr:sp macro="" textlink="">
      <cdr:nvSpPr>
        <cdr:cNvPr id="4" name="Oval 3"/>
        <cdr:cNvSpPr/>
      </cdr:nvSpPr>
      <cdr:spPr>
        <a:xfrm xmlns:a="http://schemas.openxmlformats.org/drawingml/2006/main">
          <a:off x="914400" y="914400"/>
          <a:ext cx="1143000" cy="9144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C00000">
              <a:alpha val="81000"/>
            </a:srgb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0.48281</cdr:x>
      <cdr:y>0.07327</cdr:y>
    </cdr:from>
    <cdr:to>
      <cdr:x>0.60811</cdr:x>
      <cdr:y>0.97126</cdr:y>
    </cdr:to>
    <cdr:sp macro="" textlink="">
      <cdr:nvSpPr>
        <cdr:cNvPr id="2" name="Oval 1"/>
        <cdr:cNvSpPr/>
      </cdr:nvSpPr>
      <cdr:spPr>
        <a:xfrm xmlns:a="http://schemas.openxmlformats.org/drawingml/2006/main" rot="20156684">
          <a:off x="4083670" y="401963"/>
          <a:ext cx="1059872" cy="492678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50800">
          <a:solidFill>
            <a:srgbClr val="C00000">
              <a:alpha val="81000"/>
            </a:srgb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0.60851</cdr:x>
      <cdr:y>0</cdr:y>
    </cdr:from>
    <cdr:to>
      <cdr:x>0.74083</cdr:x>
      <cdr:y>1</cdr:y>
    </cdr:to>
    <cdr:sp macro="" textlink="">
      <cdr:nvSpPr>
        <cdr:cNvPr id="2" name="Oval 1"/>
        <cdr:cNvSpPr/>
      </cdr:nvSpPr>
      <cdr:spPr>
        <a:xfrm xmlns:a="http://schemas.openxmlformats.org/drawingml/2006/main" rot="19476855">
          <a:off x="5007760" y="0"/>
          <a:ext cx="1088952" cy="499715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3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72FC2-4C69-445C-8823-9838AB3ACFE3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AFC1D-9EE3-48FE-9209-EA5E01751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57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The average</a:t>
            </a:r>
            <a:r>
              <a:rPr lang="en-US" sz="1200" baseline="0" dirty="0" smtClean="0">
                <a:solidFill>
                  <a:schemeClr val="bg1"/>
                </a:solidFill>
              </a:rPr>
              <a:t> is calculated as </a:t>
            </a:r>
            <a:r>
              <a:rPr lang="en-US" sz="1200" dirty="0" smtClean="0">
                <a:solidFill>
                  <a:schemeClr val="bg1"/>
                </a:solidFill>
              </a:rPr>
              <a:t>each country sample weights to 100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835C0-AF50-465C-B6C1-F4BFB942E5A7}" type="slidenum">
              <a:rPr lang="he-IL" smtClean="0"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7044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Cases</a:t>
            </a:r>
            <a:r>
              <a:rPr lang="en-US" baseline="0" dirty="0" smtClean="0"/>
              <a:t> with more than 20 missing values were excluded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835C0-AF50-465C-B6C1-F4BFB942E5A7}" type="slidenum">
              <a:rPr lang="he-IL" smtClean="0"/>
              <a:t>61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234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3C754-6690-49B0-9A22-15609ABA2BDF}" type="datetimeFigureOut">
              <a:rPr lang="en-US" smtClean="0"/>
              <a:pPr>
                <a:defRPr/>
              </a:pPr>
              <a:t>1/8/2015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3DD95-D6E7-4B39-BBE3-7B1F40B6B0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7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3C754-6690-49B0-9A22-15609ABA2BDF}" type="datetimeFigureOut">
              <a:rPr lang="en-US" smtClean="0"/>
              <a:pPr>
                <a:defRPr/>
              </a:pPr>
              <a:t>1/8/2015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3DD95-D6E7-4B39-BBE3-7B1F40B6B0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3C754-6690-49B0-9A22-15609ABA2BDF}" type="datetimeFigureOut">
              <a:rPr lang="en-US" smtClean="0"/>
              <a:pPr>
                <a:defRPr/>
              </a:pPr>
              <a:t>1/8/2015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3DD95-D6E7-4B39-BBE3-7B1F40B6B0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8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3C754-6690-49B0-9A22-15609ABA2BDF}" type="datetimeFigureOut">
              <a:rPr lang="en-US" smtClean="0"/>
              <a:pPr>
                <a:defRPr/>
              </a:pPr>
              <a:t>1/8/2015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3DD95-D6E7-4B39-BBE3-7B1F40B6B0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4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3C754-6690-49B0-9A22-15609ABA2BDF}" type="datetimeFigureOut">
              <a:rPr lang="en-US" smtClean="0"/>
              <a:pPr>
                <a:defRPr/>
              </a:pPr>
              <a:t>1/8/2015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3DD95-D6E7-4B39-BBE3-7B1F40B6B0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6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3C754-6690-49B0-9A22-15609ABA2BDF}" type="datetimeFigureOut">
              <a:rPr lang="en-US" smtClean="0"/>
              <a:pPr>
                <a:defRPr/>
              </a:pPr>
              <a:t>1/8/2015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3DD95-D6E7-4B39-BBE3-7B1F40B6B0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8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3C754-6690-49B0-9A22-15609ABA2BDF}" type="datetimeFigureOut">
              <a:rPr lang="en-US" smtClean="0"/>
              <a:pPr>
                <a:defRPr/>
              </a:pPr>
              <a:t>1/8/2015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3DD95-D6E7-4B39-BBE3-7B1F40B6B0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5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3C754-6690-49B0-9A22-15609ABA2BDF}" type="datetimeFigureOut">
              <a:rPr lang="en-US" smtClean="0"/>
              <a:pPr>
                <a:defRPr/>
              </a:pPr>
              <a:t>1/8/2015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3DD95-D6E7-4B39-BBE3-7B1F40B6B0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8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3C754-6690-49B0-9A22-15609ABA2BDF}" type="datetimeFigureOut">
              <a:rPr lang="en-US" smtClean="0"/>
              <a:pPr>
                <a:defRPr/>
              </a:pPr>
              <a:t>1/8/2015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3DD95-D6E7-4B39-BBE3-7B1F40B6B0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3C754-6690-49B0-9A22-15609ABA2BDF}" type="datetimeFigureOut">
              <a:rPr lang="en-US" smtClean="0"/>
              <a:pPr>
                <a:defRPr/>
              </a:pPr>
              <a:t>1/8/2015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3DD95-D6E7-4B39-BBE3-7B1F40B6B0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5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3C754-6690-49B0-9A22-15609ABA2BDF}" type="datetimeFigureOut">
              <a:rPr lang="en-US" smtClean="0"/>
              <a:pPr>
                <a:defRPr/>
              </a:pPr>
              <a:t>1/8/2015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3DD95-D6E7-4B39-BBE3-7B1F40B6B0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13C754-6690-49B0-9A22-15609ABA2BDF}" type="datetimeFigureOut">
              <a:rPr lang="en-US" smtClean="0"/>
              <a:pPr>
                <a:defRPr/>
              </a:pPr>
              <a:t>1/8/2015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C3DD95-D6E7-4B39-BBE3-7B1F40B6B0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4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enarieh@mail.huji.ac.i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isciweb.org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458201" cy="4191000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Constantia" panose="02030602050306030303" pitchFamily="18" charset="0"/>
              </a:rPr>
              <a:t>From Child Welfare to Children </a:t>
            </a:r>
            <a:r>
              <a:rPr lang="en-US" sz="5400" b="1" dirty="0" smtClean="0">
                <a:latin typeface="Constantia" panose="02030602050306030303" pitchFamily="18" charset="0"/>
              </a:rPr>
              <a:t>Well-being:</a:t>
            </a:r>
            <a:br>
              <a:rPr lang="en-US" sz="5400" b="1" dirty="0" smtClean="0">
                <a:latin typeface="Constantia" panose="02030602050306030303" pitchFamily="18" charset="0"/>
              </a:rPr>
            </a:br>
            <a:r>
              <a:rPr lang="en-US" sz="4000" b="1" dirty="0">
                <a:latin typeface="Constantia" panose="02030602050306030303" pitchFamily="18" charset="0"/>
              </a:rPr>
              <a:t>W</a:t>
            </a:r>
            <a:r>
              <a:rPr lang="en-US" sz="4000" b="1" dirty="0" smtClean="0">
                <a:latin typeface="Constantia" panose="02030602050306030303" pitchFamily="18" charset="0"/>
              </a:rPr>
              <a:t>hat can we learn from children</a:t>
            </a:r>
            <a:r>
              <a:rPr lang="en-US" sz="4200" b="1" dirty="0" smtClean="0">
                <a:latin typeface="Constantia" panose="02030602050306030303" pitchFamily="18" charset="0"/>
              </a:rPr>
              <a:t>?</a:t>
            </a:r>
            <a:br>
              <a:rPr lang="en-US" sz="4200" b="1" dirty="0" smtClean="0">
                <a:latin typeface="Constantia" panose="02030602050306030303" pitchFamily="18" charset="0"/>
              </a:rPr>
            </a:br>
            <a:r>
              <a:rPr lang="en-US" sz="3100" b="1" dirty="0">
                <a:latin typeface="Constantia" panose="02030602050306030303" pitchFamily="18" charset="0"/>
              </a:rPr>
              <a:t/>
            </a:r>
            <a:br>
              <a:rPr lang="en-US" sz="3100" b="1" dirty="0">
                <a:latin typeface="Constantia" panose="02030602050306030303" pitchFamily="18" charset="0"/>
              </a:rPr>
            </a:br>
            <a:r>
              <a:rPr lang="en-US" sz="3100" b="1" dirty="0" smtClean="0">
                <a:solidFill>
                  <a:schemeClr val="accent2">
                    <a:lumMod val="50000"/>
                  </a:schemeClr>
                </a:solidFill>
              </a:rPr>
              <a:t>The 2014 </a:t>
            </a:r>
            <a:r>
              <a:rPr lang="en-US" sz="3100" b="1" dirty="0" err="1" smtClean="0">
                <a:solidFill>
                  <a:schemeClr val="accent2">
                    <a:lumMod val="50000"/>
                  </a:schemeClr>
                </a:solidFill>
              </a:rPr>
              <a:t>Hokenstad</a:t>
            </a:r>
            <a:r>
              <a:rPr lang="en-US" sz="3100" b="1" dirty="0" smtClean="0">
                <a:solidFill>
                  <a:schemeClr val="accent2">
                    <a:lumMod val="50000"/>
                  </a:schemeClr>
                </a:solidFill>
              </a:rPr>
              <a:t> International Lecture</a:t>
            </a:r>
            <a:br>
              <a:rPr lang="en-US" sz="31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60</a:t>
            </a:r>
            <a:r>
              <a:rPr lang="en-US" sz="2800" b="1" baseline="30000" dirty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CSWE 2014 Annual Program Meeting (APM);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October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23–26, 2014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en-US" sz="3100" b="1" dirty="0" smtClean="0">
                <a:solidFill>
                  <a:schemeClr val="accent2">
                    <a:lumMod val="50000"/>
                  </a:schemeClr>
                </a:solidFill>
              </a:rPr>
              <a:t>Tampa Florida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/>
            </a:r>
            <a:b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</a:br>
            <a:endParaRPr lang="en-US" sz="4200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876800"/>
            <a:ext cx="8686800" cy="1447800"/>
          </a:xfrm>
        </p:spPr>
        <p:txBody>
          <a:bodyPr>
            <a:normAutofit fontScale="5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6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Asher Ben-Arieh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6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Paul </a:t>
            </a:r>
            <a:r>
              <a:rPr lang="en-US" sz="3600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Baerwald</a:t>
            </a:r>
            <a:r>
              <a:rPr lang="en-US" sz="36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School of Social Work, Hebrew University of Jerusalem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6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The Haruv Institute, Jerusalem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600" dirty="0" smtClean="0">
                <a:solidFill>
                  <a:schemeClr val="tx1"/>
                </a:solidFill>
                <a:latin typeface="Constantia" panose="02030602050306030303" pitchFamily="18" charset="0"/>
                <a:hlinkClick r:id="rId2"/>
              </a:rPr>
              <a:t>benarieh@mail.huji.ac.il</a:t>
            </a:r>
            <a:endParaRPr lang="en-US" sz="36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600" dirty="0" smtClean="0">
              <a:solidFill>
                <a:schemeClr val="bg1">
                  <a:lumMod val="10000"/>
                </a:schemeClr>
              </a:solidFill>
              <a:latin typeface="Constantia" panose="02030602050306030303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6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But why did it happen?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401050" cy="5105400"/>
          </a:xfrm>
        </p:spPr>
        <p:txBody>
          <a:bodyPr>
            <a:normAutofit/>
          </a:bodyPr>
          <a:lstStyle/>
          <a:p>
            <a:pPr marL="82296" indent="0">
              <a:buNone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I would argue that this change in context is the consequence of two major sources: </a:t>
            </a:r>
          </a:p>
          <a:p>
            <a:pPr marL="640080" lvl="1" indent="-237744">
              <a:buFont typeface="Verdana"/>
              <a:buChar char="◦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new normative and theoretical advancements.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changes in the technical and methodological ability to study children’s well-being.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0" lvl="1" indent="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I will now turn to discuss these sources of change.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dirty="0" smtClean="0"/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5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800000"/>
                </a:solidFill>
                <a:latin typeface="Constantia" panose="02030602050306030303" pitchFamily="18" charset="0"/>
              </a:rPr>
              <a:t>“New” Normative and Theoretical Approaches </a:t>
            </a:r>
            <a:endParaRPr lang="en-US" b="1" dirty="0">
              <a:solidFill>
                <a:srgbClr val="80000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800000"/>
                </a:solidFill>
                <a:latin typeface="Constantia" panose="02030602050306030303" pitchFamily="18" charset="0"/>
              </a:rPr>
              <a:t>Theories and normative approaches to children welfare abound. Many have contributed to the changing context and many more continue to do so. </a:t>
            </a:r>
          </a:p>
          <a:p>
            <a:pPr marL="365760" indent="-283464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800000"/>
                </a:solidFill>
                <a:latin typeface="Constantia" panose="02030602050306030303" pitchFamily="18" charset="0"/>
              </a:rPr>
              <a:t>Yet, I single out three such approaches that influenced the changing child welfare context, these include: </a:t>
            </a:r>
          </a:p>
          <a:p>
            <a:pPr marL="640080" lvl="1" indent="-237744" eaLnBrk="1" fontAlgn="auto" hangingPunct="1">
              <a:lnSpc>
                <a:spcPct val="16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solidFill>
                  <a:srgbClr val="800000"/>
                </a:solidFill>
                <a:latin typeface="Constantia" panose="02030602050306030303" pitchFamily="18" charset="0"/>
              </a:rPr>
              <a:t>the ecological theories of child development; </a:t>
            </a:r>
          </a:p>
          <a:p>
            <a:pPr marL="640080" lvl="1" indent="-237744" eaLnBrk="1" fontAlgn="auto" hangingPunct="1">
              <a:lnSpc>
                <a:spcPct val="16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solidFill>
                  <a:srgbClr val="800000"/>
                </a:solidFill>
                <a:latin typeface="Constantia" panose="02030602050306030303" pitchFamily="18" charset="0"/>
              </a:rPr>
              <a:t>the normative concept of children’s rights; and </a:t>
            </a:r>
          </a:p>
          <a:p>
            <a:pPr marL="640080" lvl="1" indent="-237744" eaLnBrk="1" fontAlgn="auto" hangingPunct="1">
              <a:lnSpc>
                <a:spcPct val="16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solidFill>
                  <a:srgbClr val="800000"/>
                </a:solidFill>
                <a:latin typeface="Constantia" panose="02030602050306030303" pitchFamily="18" charset="0"/>
              </a:rPr>
              <a:t>the new sociology of childhood as a stage in and of itself.</a:t>
            </a:r>
          </a:p>
          <a:p>
            <a:pPr marL="365760" indent="-283464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solidFill>
                <a:srgbClr val="8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800000"/>
                </a:solidFill>
                <a:latin typeface="Constantia" panose="02030602050306030303" pitchFamily="18" charset="0"/>
              </a:rPr>
              <a:t>New Methodological and Technical developments</a:t>
            </a:r>
            <a:endParaRPr lang="en-US" b="1" dirty="0">
              <a:solidFill>
                <a:srgbClr val="80000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4648200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solidFill>
                <a:srgbClr val="800000"/>
              </a:solidFill>
              <a:latin typeface="Constantia" panose="02030602050306030303" pitchFamily="18" charset="0"/>
            </a:endParaRPr>
          </a:p>
          <a:p>
            <a:pPr marL="365760" indent="-283464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800000"/>
                </a:solidFill>
                <a:latin typeface="Constantia" panose="02030602050306030303" pitchFamily="18" charset="0"/>
              </a:rPr>
              <a:t>Just as new theories contributed to the new context of children's well being, I would argue that three methodological perspectives have done the same: </a:t>
            </a:r>
          </a:p>
          <a:p>
            <a:pPr marL="640080" lvl="1" indent="-237744" eaLnBrk="1" fontAlgn="auto" hangingPunct="1">
              <a:lnSpc>
                <a:spcPct val="17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solidFill>
                  <a:srgbClr val="800000"/>
                </a:solidFill>
                <a:latin typeface="Constantia" panose="02030602050306030303" pitchFamily="18" charset="0"/>
              </a:rPr>
              <a:t>the call for using the child as the unit of observation; </a:t>
            </a:r>
          </a:p>
          <a:p>
            <a:pPr marL="640080" lvl="1" indent="-237744" eaLnBrk="1" fontAlgn="auto" hangingPunct="1">
              <a:lnSpc>
                <a:spcPct val="17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solidFill>
                  <a:srgbClr val="800000"/>
                </a:solidFill>
                <a:latin typeface="Constantia" panose="02030602050306030303" pitchFamily="18" charset="0"/>
              </a:rPr>
              <a:t>the emerging importance of subjective perspectives; and </a:t>
            </a:r>
          </a:p>
          <a:p>
            <a:pPr marL="640080" lvl="1" indent="-237744" eaLnBrk="1" fontAlgn="auto" hangingPunct="1">
              <a:lnSpc>
                <a:spcPct val="17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solidFill>
                  <a:srgbClr val="800000"/>
                </a:solidFill>
                <a:latin typeface="Constantia" panose="02030602050306030303" pitchFamily="18" charset="0"/>
              </a:rPr>
              <a:t>the expanded use of administrative data and the growing variety of data sources. </a:t>
            </a:r>
          </a:p>
        </p:txBody>
      </p:sp>
    </p:spTree>
    <p:extLst>
      <p:ext uri="{BB962C8B-B14F-4D97-AF65-F5344CB8AC3E}">
        <p14:creationId xmlns:p14="http://schemas.microsoft.com/office/powerpoint/2010/main" val="9252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4572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996600"/>
                </a:solidFill>
                <a:latin typeface="Constantia" panose="02030602050306030303" pitchFamily="18" charset="0"/>
              </a:rPr>
              <a:t>But how do all of these relate to social work and its role?</a:t>
            </a:r>
            <a:endParaRPr lang="en-US" sz="7200" b="1" dirty="0">
              <a:solidFill>
                <a:srgbClr val="9966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037" y="381000"/>
            <a:ext cx="8991600" cy="1371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996600"/>
                </a:solidFill>
                <a:latin typeface="Constantia" panose="02030602050306030303" pitchFamily="18" charset="0"/>
              </a:rPr>
              <a:t>Our code of ethics calls us to be advocates for children’s well being</a:t>
            </a:r>
            <a:endParaRPr lang="en-US" sz="4800" b="1" dirty="0">
              <a:solidFill>
                <a:srgbClr val="9966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133600"/>
            <a:ext cx="8229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996600"/>
                </a:solidFill>
                <a:latin typeface="Constantia" panose="02030602050306030303" pitchFamily="18" charset="0"/>
                <a:cs typeface="Vrinda" panose="01010600010101010101" pitchFamily="2" charset="0"/>
              </a:rPr>
              <a:t>Social workers pursue social change, particularly with </a:t>
            </a:r>
            <a:r>
              <a:rPr lang="en-US" sz="2800" b="1" u="sng" dirty="0" smtClean="0">
                <a:solidFill>
                  <a:srgbClr val="996600"/>
                </a:solidFill>
                <a:latin typeface="Constantia" panose="02030602050306030303" pitchFamily="18" charset="0"/>
                <a:cs typeface="Vrinda" panose="01010600010101010101" pitchFamily="2" charset="0"/>
              </a:rPr>
              <a:t>and on behalf of vulnerable and oppressed individuals and groups of people</a:t>
            </a:r>
            <a:r>
              <a:rPr lang="en-US" sz="2800" dirty="0" smtClean="0">
                <a:solidFill>
                  <a:srgbClr val="996600"/>
                </a:solidFill>
                <a:latin typeface="Constantia" panose="02030602050306030303" pitchFamily="18" charset="0"/>
                <a:cs typeface="Vrinda" panose="01010600010101010101" pitchFamily="2" charset="0"/>
              </a:rPr>
              <a:t>.</a:t>
            </a:r>
          </a:p>
          <a:p>
            <a:pPr algn="just"/>
            <a:endParaRPr lang="en-US" sz="2800" dirty="0">
              <a:solidFill>
                <a:srgbClr val="996600"/>
              </a:solidFill>
              <a:latin typeface="Constantia" panose="02030602050306030303" pitchFamily="18" charset="0"/>
              <a:cs typeface="Vrinda" panose="01010600010101010101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996600"/>
                </a:solidFill>
                <a:latin typeface="Constantia" panose="02030602050306030303" pitchFamily="18" charset="0"/>
                <a:cs typeface="Vrinda" panose="01010600010101010101" pitchFamily="2" charset="0"/>
              </a:rPr>
              <a:t> Social workers strive to ensure equality of opportunity and meaningful </a:t>
            </a:r>
            <a:r>
              <a:rPr lang="en-US" sz="2800" b="1" u="sng" dirty="0" smtClean="0">
                <a:solidFill>
                  <a:srgbClr val="996600"/>
                </a:solidFill>
                <a:latin typeface="Constantia" panose="02030602050306030303" pitchFamily="18" charset="0"/>
                <a:cs typeface="Vrinda" panose="01010600010101010101" pitchFamily="2" charset="0"/>
              </a:rPr>
              <a:t>participation in decision making for all people.</a:t>
            </a:r>
          </a:p>
          <a:p>
            <a:pPr algn="just"/>
            <a:endParaRPr lang="en-US" sz="3200" b="1" dirty="0" smtClean="0">
              <a:solidFill>
                <a:srgbClr val="996600"/>
              </a:solidFill>
            </a:endParaRPr>
          </a:p>
          <a:p>
            <a:r>
              <a:rPr lang="en-US" sz="3200" dirty="0" smtClean="0">
                <a:solidFill>
                  <a:srgbClr val="996600"/>
                </a:solidFill>
              </a:rPr>
              <a:t>Source: </a:t>
            </a:r>
            <a:r>
              <a:rPr lang="en-US" sz="3200" b="1" dirty="0">
                <a:solidFill>
                  <a:srgbClr val="996600"/>
                </a:solidFill>
                <a:latin typeface="Constantia" panose="02030602050306030303" pitchFamily="18" charset="0"/>
              </a:rPr>
              <a:t>The Code of </a:t>
            </a:r>
            <a:r>
              <a:rPr lang="en-US" sz="3200" b="1" dirty="0" smtClean="0">
                <a:solidFill>
                  <a:srgbClr val="996600"/>
                </a:solidFill>
                <a:latin typeface="Constantia" panose="02030602050306030303" pitchFamily="18" charset="0"/>
              </a:rPr>
              <a:t>Ethics, the </a:t>
            </a:r>
            <a:r>
              <a:rPr lang="en-US" sz="3200" b="1" dirty="0">
                <a:solidFill>
                  <a:srgbClr val="996600"/>
                </a:solidFill>
                <a:latin typeface="Constantia" panose="02030602050306030303" pitchFamily="18" charset="0"/>
              </a:rPr>
              <a:t>National Association of Social </a:t>
            </a:r>
            <a:r>
              <a:rPr lang="en-US" sz="3200" b="1" dirty="0" smtClean="0">
                <a:solidFill>
                  <a:srgbClr val="996600"/>
                </a:solidFill>
                <a:latin typeface="Constantia" panose="02030602050306030303" pitchFamily="18" charset="0"/>
              </a:rPr>
              <a:t>Workers</a:t>
            </a:r>
            <a:endParaRPr lang="en-US" sz="3200" dirty="0">
              <a:solidFill>
                <a:srgbClr val="99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5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295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996600"/>
                </a:solidFill>
                <a:latin typeface="Constantia" panose="02030602050306030303" pitchFamily="18" charset="0"/>
              </a:rPr>
              <a:t>Children’s rights calls us to </a:t>
            </a:r>
            <a:r>
              <a:rPr lang="en-US" sz="3600" dirty="0">
                <a:solidFill>
                  <a:srgbClr val="996600"/>
                </a:solidFill>
                <a:latin typeface="Constantia" panose="02030602050306030303" pitchFamily="18" charset="0"/>
              </a:rPr>
              <a:t>b</a:t>
            </a:r>
            <a:r>
              <a:rPr lang="en-US" sz="3600" dirty="0" smtClean="0">
                <a:solidFill>
                  <a:srgbClr val="996600"/>
                </a:solidFill>
                <a:latin typeface="Constantia" panose="02030602050306030303" pitchFamily="18" charset="0"/>
              </a:rPr>
              <a:t>e advocates for children’s well being</a:t>
            </a:r>
            <a:endParaRPr lang="en-US" sz="3600" dirty="0">
              <a:solidFill>
                <a:srgbClr val="99660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754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996600"/>
                </a:solidFill>
                <a:latin typeface="Constantia" panose="02030602050306030303" pitchFamily="18" charset="0"/>
              </a:rPr>
              <a:t>States </a:t>
            </a:r>
            <a:r>
              <a:rPr lang="en-US" sz="2400" dirty="0">
                <a:solidFill>
                  <a:srgbClr val="996600"/>
                </a:solidFill>
                <a:latin typeface="Constantia" panose="02030602050306030303" pitchFamily="18" charset="0"/>
              </a:rPr>
              <a:t>Parties shall assure to the child who is capable of forming his or her own views </a:t>
            </a:r>
            <a:r>
              <a:rPr lang="en-US" sz="2400" b="1" u="sng" dirty="0">
                <a:solidFill>
                  <a:srgbClr val="996600"/>
                </a:solidFill>
                <a:latin typeface="Constantia" panose="02030602050306030303" pitchFamily="18" charset="0"/>
              </a:rPr>
              <a:t>the right to express those views freely in all matters affecting the </a:t>
            </a:r>
            <a:r>
              <a:rPr lang="en-US" sz="2400" b="1" u="sng" dirty="0" smtClean="0">
                <a:solidFill>
                  <a:srgbClr val="996600"/>
                </a:solidFill>
                <a:latin typeface="Constantia" panose="02030602050306030303" pitchFamily="18" charset="0"/>
              </a:rPr>
              <a:t>child</a:t>
            </a:r>
            <a:r>
              <a:rPr lang="en-US" sz="2400" u="sng" dirty="0">
                <a:solidFill>
                  <a:srgbClr val="996600"/>
                </a:solidFill>
                <a:latin typeface="Constantia" panose="02030602050306030303" pitchFamily="18" charset="0"/>
              </a:rPr>
              <a:t>.</a:t>
            </a:r>
            <a:endParaRPr lang="en-US" sz="2400" dirty="0" smtClean="0">
              <a:solidFill>
                <a:srgbClr val="996600"/>
              </a:solidFill>
              <a:latin typeface="Constantia" panose="0203060205030603030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996600"/>
                </a:solidFill>
                <a:latin typeface="Constantia" panose="02030602050306030303" pitchFamily="18" charset="0"/>
              </a:rPr>
              <a:t>For </a:t>
            </a:r>
            <a:r>
              <a:rPr lang="en-US" sz="2400" dirty="0">
                <a:solidFill>
                  <a:srgbClr val="996600"/>
                </a:solidFill>
                <a:latin typeface="Constantia" panose="02030602050306030303" pitchFamily="18" charset="0"/>
              </a:rPr>
              <a:t>this purpose, the child shall in particular </a:t>
            </a:r>
            <a:r>
              <a:rPr lang="en-US" sz="2400" b="1" u="sng" dirty="0">
                <a:solidFill>
                  <a:srgbClr val="996600"/>
                </a:solidFill>
                <a:latin typeface="Constantia" panose="02030602050306030303" pitchFamily="18" charset="0"/>
              </a:rPr>
              <a:t>be provided the opportunity to be heard in any judicial and administrative proceedings affecting the child, either directly, or through a representative or an appropriate </a:t>
            </a:r>
            <a:r>
              <a:rPr lang="en-US" sz="2400" b="1" u="sng" dirty="0" smtClean="0">
                <a:solidFill>
                  <a:srgbClr val="996600"/>
                </a:solidFill>
                <a:latin typeface="Constantia" panose="02030602050306030303" pitchFamily="18" charset="0"/>
              </a:rPr>
              <a:t>body</a:t>
            </a:r>
            <a:r>
              <a:rPr lang="en-US" sz="2400" dirty="0" smtClean="0">
                <a:solidFill>
                  <a:srgbClr val="996600"/>
                </a:solidFill>
                <a:latin typeface="Constantia" panose="02030602050306030303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solidFill>
                <a:srgbClr val="996600"/>
              </a:solidFill>
              <a:latin typeface="Constantia" panose="0203060205030603030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996600"/>
                </a:solidFill>
                <a:latin typeface="Constantia" panose="02030602050306030303" pitchFamily="18" charset="0"/>
              </a:rPr>
              <a:t>Source: </a:t>
            </a:r>
            <a:r>
              <a:rPr lang="en-US" sz="2400" b="1" dirty="0">
                <a:solidFill>
                  <a:srgbClr val="996600"/>
                </a:solidFill>
                <a:latin typeface="Constantia" panose="02030602050306030303" pitchFamily="18" charset="0"/>
              </a:rPr>
              <a:t>Convention on the Rights of the </a:t>
            </a:r>
            <a:r>
              <a:rPr lang="en-US" sz="2400" b="1" dirty="0" smtClean="0">
                <a:solidFill>
                  <a:srgbClr val="996600"/>
                </a:solidFill>
                <a:latin typeface="Constantia" panose="02030602050306030303" pitchFamily="18" charset="0"/>
              </a:rPr>
              <a:t>Child,  </a:t>
            </a:r>
            <a:r>
              <a:rPr lang="en-US" sz="2400" dirty="0" smtClean="0">
                <a:solidFill>
                  <a:srgbClr val="996600"/>
                </a:solidFill>
                <a:latin typeface="Constantia" panose="02030602050306030303" pitchFamily="18" charset="0"/>
              </a:rPr>
              <a:t>Article </a:t>
            </a:r>
            <a:r>
              <a:rPr lang="en-US" sz="2400" dirty="0">
                <a:solidFill>
                  <a:srgbClr val="996600"/>
                </a:solidFill>
                <a:latin typeface="Constantia" panose="02030602050306030303" pitchFamily="18" charset="0"/>
              </a:rPr>
              <a:t>12</a:t>
            </a:r>
            <a:endParaRPr lang="en-US" sz="2400" dirty="0" smtClean="0">
              <a:solidFill>
                <a:srgbClr val="996600"/>
              </a:solidFill>
              <a:latin typeface="Constantia" panose="0203060205030603030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800" dirty="0">
              <a:solidFill>
                <a:srgbClr val="996600"/>
              </a:solidFill>
              <a:latin typeface="Constantia" panose="0203060205030603030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800" dirty="0">
              <a:solidFill>
                <a:srgbClr val="99660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nstantia" panose="02030602050306030303" pitchFamily="18" charset="0"/>
              </a:rPr>
              <a:t/>
            </a:r>
            <a:br>
              <a:rPr lang="en-US" sz="2400" dirty="0" smtClean="0">
                <a:latin typeface="Constantia" panose="02030602050306030303" pitchFamily="18" charset="0"/>
              </a:rPr>
            </a:br>
            <a:endParaRPr lang="en-US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295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996600"/>
                </a:solidFill>
                <a:latin typeface="Constantia" panose="02030602050306030303" pitchFamily="18" charset="0"/>
              </a:rPr>
              <a:t>The best interest of the child calls us to </a:t>
            </a:r>
            <a:r>
              <a:rPr lang="en-US" sz="3600" dirty="0">
                <a:solidFill>
                  <a:srgbClr val="996600"/>
                </a:solidFill>
                <a:latin typeface="Constantia" panose="02030602050306030303" pitchFamily="18" charset="0"/>
              </a:rPr>
              <a:t>b</a:t>
            </a:r>
            <a:r>
              <a:rPr lang="en-US" sz="3600" dirty="0" smtClean="0">
                <a:solidFill>
                  <a:srgbClr val="996600"/>
                </a:solidFill>
                <a:latin typeface="Constantia" panose="02030602050306030303" pitchFamily="18" charset="0"/>
              </a:rPr>
              <a:t>e advocates for children’s well being</a:t>
            </a:r>
            <a:endParaRPr lang="en-US" sz="3600" dirty="0">
              <a:solidFill>
                <a:srgbClr val="99660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7545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b="1" dirty="0" smtClean="0">
              <a:solidFill>
                <a:srgbClr val="99660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996600"/>
                </a:solidFill>
                <a:latin typeface="Constantia" panose="02030602050306030303" pitchFamily="18" charset="0"/>
              </a:rPr>
              <a:t>Children’s </a:t>
            </a:r>
            <a:r>
              <a:rPr lang="en-US" sz="2800" dirty="0">
                <a:solidFill>
                  <a:srgbClr val="996600"/>
                </a:solidFill>
                <a:latin typeface="Constantia" panose="02030602050306030303" pitchFamily="18" charset="0"/>
              </a:rPr>
              <a:t>participation leads to better decision and services for </a:t>
            </a:r>
            <a:r>
              <a:rPr lang="en-US" sz="2800" dirty="0" smtClean="0">
                <a:solidFill>
                  <a:srgbClr val="996600"/>
                </a:solidFill>
                <a:latin typeface="Constantia" panose="02030602050306030303" pitchFamily="18" charset="0"/>
              </a:rPr>
              <a:t>children.</a:t>
            </a:r>
          </a:p>
          <a:p>
            <a:pPr marL="0" indent="0">
              <a:buNone/>
            </a:pPr>
            <a:endParaRPr lang="en-US" sz="2800" dirty="0">
              <a:solidFill>
                <a:srgbClr val="99660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996600"/>
                </a:solidFill>
                <a:latin typeface="Constantia" panose="02030602050306030303" pitchFamily="18" charset="0"/>
              </a:rPr>
              <a:t>Children’s participation enhances </a:t>
            </a:r>
            <a:r>
              <a:rPr lang="en-US" sz="2800" dirty="0">
                <a:solidFill>
                  <a:srgbClr val="996600"/>
                </a:solidFill>
                <a:latin typeface="Constantia" panose="02030602050306030303" pitchFamily="18" charset="0"/>
              </a:rPr>
              <a:t>children’s skills and self </a:t>
            </a:r>
            <a:r>
              <a:rPr lang="en-US" sz="2800" dirty="0" smtClean="0">
                <a:solidFill>
                  <a:srgbClr val="996600"/>
                </a:solidFill>
                <a:latin typeface="Constantia" panose="02030602050306030303" pitchFamily="18" charset="0"/>
              </a:rPr>
              <a:t>esteem.</a:t>
            </a:r>
          </a:p>
          <a:p>
            <a:pPr marL="0" indent="0">
              <a:buNone/>
            </a:pPr>
            <a:endParaRPr lang="en-US" sz="2800" dirty="0">
              <a:solidFill>
                <a:srgbClr val="99660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996600"/>
                </a:solidFill>
                <a:latin typeface="Constantia" panose="02030602050306030303" pitchFamily="18" charset="0"/>
              </a:rPr>
              <a:t>Children’s participation better </a:t>
            </a:r>
            <a:r>
              <a:rPr lang="en-US" sz="2800" dirty="0">
                <a:solidFill>
                  <a:srgbClr val="996600"/>
                </a:solidFill>
                <a:latin typeface="Constantia" panose="02030602050306030303" pitchFamily="18" charset="0"/>
              </a:rPr>
              <a:t>protects children. </a:t>
            </a:r>
          </a:p>
          <a:p>
            <a:pPr marL="0" indent="0">
              <a:buNone/>
            </a:pPr>
            <a:endParaRPr lang="en-US" sz="2800" dirty="0" smtClean="0">
              <a:solidFill>
                <a:srgbClr val="99660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996600"/>
                </a:solidFill>
                <a:latin typeface="Constantia" panose="02030602050306030303" pitchFamily="18" charset="0"/>
              </a:rPr>
              <a:t>Source: </a:t>
            </a:r>
            <a:r>
              <a:rPr lang="en-US" sz="2800" dirty="0" err="1" smtClean="0">
                <a:solidFill>
                  <a:srgbClr val="996600"/>
                </a:solidFill>
                <a:latin typeface="Constantia" panose="02030602050306030303" pitchFamily="18" charset="0"/>
              </a:rPr>
              <a:t>Landsdowm</a:t>
            </a:r>
            <a:r>
              <a:rPr lang="en-US" sz="2800" dirty="0">
                <a:solidFill>
                  <a:srgbClr val="996600"/>
                </a:solidFill>
                <a:latin typeface="Constantia" panose="02030602050306030303" pitchFamily="18" charset="0"/>
              </a:rPr>
              <a:t>, 2001 ; Sinclair and Franklin, 2000 in : Brady </a:t>
            </a:r>
            <a:r>
              <a:rPr lang="en-US" sz="2800" dirty="0" smtClean="0">
                <a:solidFill>
                  <a:srgbClr val="996600"/>
                </a:solidFill>
                <a:latin typeface="Constantia" panose="02030602050306030303" pitchFamily="18" charset="0"/>
              </a:rPr>
              <a:t>2007</a:t>
            </a:r>
            <a:endParaRPr lang="en-US" sz="2800" dirty="0">
              <a:solidFill>
                <a:srgbClr val="99660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nstantia" panose="02030602050306030303" pitchFamily="18" charset="0"/>
              </a:rPr>
              <a:t/>
            </a:r>
            <a:br>
              <a:rPr lang="en-US" sz="2400" dirty="0" smtClean="0">
                <a:latin typeface="Constantia" panose="02030602050306030303" pitchFamily="18" charset="0"/>
              </a:rPr>
            </a:br>
            <a:endParaRPr lang="en-US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47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924800" cy="518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996600"/>
                </a:solidFill>
                <a:latin typeface="Constantia" panose="02030602050306030303" pitchFamily="18" charset="0"/>
              </a:rPr>
              <a:t>But - if it’s our obligation to represent children then we need to know what are they saying.</a:t>
            </a:r>
            <a:br>
              <a:rPr lang="en-US" sz="4400" b="1" dirty="0" smtClean="0">
                <a:solidFill>
                  <a:srgbClr val="996600"/>
                </a:solidFill>
                <a:latin typeface="Constantia" panose="02030602050306030303" pitchFamily="18" charset="0"/>
              </a:rPr>
            </a:br>
            <a:r>
              <a:rPr lang="en-US" b="1" dirty="0">
                <a:solidFill>
                  <a:srgbClr val="996600"/>
                </a:solidFill>
                <a:latin typeface="Constantia" panose="02030602050306030303" pitchFamily="18" charset="0"/>
              </a:rPr>
              <a:t/>
            </a:r>
            <a:br>
              <a:rPr lang="en-US" b="1" dirty="0">
                <a:solidFill>
                  <a:srgbClr val="996600"/>
                </a:solidFill>
                <a:latin typeface="Constantia" panose="02030602050306030303" pitchFamily="18" charset="0"/>
              </a:rPr>
            </a:br>
            <a:r>
              <a:rPr lang="en-US" b="1" dirty="0" smtClean="0">
                <a:solidFill>
                  <a:srgbClr val="996600"/>
                </a:solidFill>
                <a:latin typeface="Constantia" panose="02030602050306030303" pitchFamily="18" charset="0"/>
              </a:rPr>
              <a:t>There is no way we can know what children need or want without asking them.</a:t>
            </a:r>
            <a:endParaRPr lang="en-US" sz="4400" b="1" dirty="0">
              <a:solidFill>
                <a:srgbClr val="9966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So what can we learn from children?</a:t>
            </a:r>
            <a:endParaRPr lang="en-US" sz="6600" b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pic>
        <p:nvPicPr>
          <p:cNvPr id="3" name="Bil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008" y="2743200"/>
            <a:ext cx="83529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2008" y="5943600"/>
            <a:ext cx="26282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7030A0"/>
                </a:solidFill>
              </a:rPr>
              <a:t>www.isciweb.org</a:t>
            </a:r>
            <a:endParaRPr lang="he-IL" sz="2400" dirty="0">
              <a:solidFill>
                <a:srgbClr val="7030A0"/>
              </a:solidFill>
            </a:endParaRPr>
          </a:p>
        </p:txBody>
      </p:sp>
      <p:pic>
        <p:nvPicPr>
          <p:cNvPr id="5" name="Picture 4" descr="C:\Users\tamar\Documents\children's well being\Jacobs\JF_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75" y="5326153"/>
            <a:ext cx="2200061" cy="1032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31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Background</a:t>
            </a:r>
            <a:endParaRPr lang="en-US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2578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2400" b="1" i="1" dirty="0" smtClean="0">
                <a:latin typeface="Constantia" panose="02030602050306030303" pitchFamily="18" charset="0"/>
                <a:cs typeface="Times New Roman" pitchFamily="18" charset="0"/>
              </a:rPr>
              <a:t>Children’s Worlds</a:t>
            </a:r>
            <a:r>
              <a:rPr lang="en-US" sz="2400" b="1" dirty="0" smtClean="0"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 pitchFamily="18" charset="0"/>
              </a:rPr>
              <a:t>is a world-wide research survey on children’s subjective well-being and daily activities. 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 pitchFamily="18" charset="0"/>
              </a:rPr>
              <a:t>The purpose is to </a:t>
            </a:r>
            <a:r>
              <a:rPr lang="en-US" sz="2400" b="1" dirty="0" smtClean="0">
                <a:latin typeface="Constantia" panose="02030602050306030303" pitchFamily="18" charset="0"/>
                <a:cs typeface="Times New Roman" pitchFamily="18" charset="0"/>
              </a:rPr>
              <a:t>improve children's well-being </a:t>
            </a:r>
            <a:r>
              <a:rPr lang="en-US" sz="2400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 pitchFamily="18" charset="0"/>
              </a:rPr>
              <a:t>by creating awareness among children, their parents and their communities, but also among opinion leaders, decision makers, professionals and the general public. 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 pitchFamily="18" charset="0"/>
              </a:rPr>
              <a:t>The study aims to collect solid and representative data on </a:t>
            </a:r>
            <a:r>
              <a:rPr lang="en-US" sz="2400" b="1" dirty="0" smtClean="0">
                <a:latin typeface="Constantia" panose="02030602050306030303" pitchFamily="18" charset="0"/>
                <a:cs typeface="Times New Roman" pitchFamily="18" charset="0"/>
              </a:rPr>
              <a:t>children’s lives and daily activities</a:t>
            </a:r>
            <a:r>
              <a:rPr lang="en-US" sz="2400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 pitchFamily="18" charset="0"/>
              </a:rPr>
              <a:t>, their time use, and in particular on their own perception of their well-being. 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 pitchFamily="18" charset="0"/>
              </a:rPr>
              <a:t>By determining the degree of </a:t>
            </a:r>
            <a:r>
              <a:rPr lang="en-US" sz="2400" b="1" dirty="0" smtClean="0">
                <a:latin typeface="Constantia" panose="02030602050306030303" pitchFamily="18" charset="0"/>
                <a:cs typeface="Times New Roman" pitchFamily="18" charset="0"/>
              </a:rPr>
              <a:t>children’s well-being in as many countries as possible</a:t>
            </a:r>
            <a:r>
              <a:rPr lang="en-US" sz="2400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 pitchFamily="18" charset="0"/>
              </a:rPr>
              <a:t>, we hope to raise awareness to children’s well-being and their life situations and to influence government policies and services.</a:t>
            </a:r>
            <a:br>
              <a:rPr lang="en-US" sz="2400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/>
            </a:r>
            <a:br>
              <a:rPr lang="en-US" sz="2400" dirty="0" smtClean="0">
                <a:solidFill>
                  <a:srgbClr val="7030A0"/>
                </a:solidFill>
                <a:latin typeface="Constantia" panose="02030602050306030303" pitchFamily="18" charset="0"/>
              </a:rPr>
            </a:br>
            <a:endParaRPr lang="en-US" sz="2400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366" y="6324600"/>
            <a:ext cx="147723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tamar\Documents\children's well being\Jacobs\JF_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324600"/>
            <a:ext cx="1477234" cy="53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73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latin typeface="Constantia" panose="02030602050306030303" pitchFamily="18" charset="0"/>
              </a:rPr>
              <a:t>What do I want to talk about?</a:t>
            </a:r>
            <a:endParaRPr lang="en-US" dirty="0">
              <a:solidFill>
                <a:schemeClr val="tx2">
                  <a:satMod val="13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78363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>
                <a:latin typeface="Constantia" panose="02030602050306030303" pitchFamily="18" charset="0"/>
              </a:rPr>
              <a:t>The changing context of child welfare</a:t>
            </a:r>
          </a:p>
          <a:p>
            <a:pPr eaLnBrk="1" hangingPunct="1"/>
            <a:r>
              <a:rPr lang="en-US" sz="4000" dirty="0" smtClean="0">
                <a:latin typeface="Constantia" panose="02030602050306030303" pitchFamily="18" charset="0"/>
              </a:rPr>
              <a:t>Recent changes and shifts in our understanding of children’s well being </a:t>
            </a:r>
          </a:p>
          <a:p>
            <a:pPr eaLnBrk="1" hangingPunct="1"/>
            <a:r>
              <a:rPr lang="en-US" sz="4000" dirty="0" smtClean="0">
                <a:latin typeface="Constantia" panose="02030602050306030303" pitchFamily="18" charset="0"/>
              </a:rPr>
              <a:t>The special role of social work</a:t>
            </a:r>
          </a:p>
          <a:p>
            <a:pPr eaLnBrk="1" hangingPunct="1"/>
            <a:r>
              <a:rPr lang="en-US" sz="4000" dirty="0" smtClean="0">
                <a:latin typeface="Constantia" panose="02030602050306030303" pitchFamily="18" charset="0"/>
              </a:rPr>
              <a:t>What can we learn </a:t>
            </a:r>
            <a:r>
              <a:rPr lang="en-US" sz="4000" dirty="0">
                <a:latin typeface="Constantia" panose="02030602050306030303" pitchFamily="18" charset="0"/>
              </a:rPr>
              <a:t>f</a:t>
            </a:r>
            <a:r>
              <a:rPr lang="en-US" sz="4000" dirty="0" smtClean="0">
                <a:latin typeface="Constantia" panose="02030602050306030303" pitchFamily="18" charset="0"/>
              </a:rPr>
              <a:t>rom children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Pilot 2011-2012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 35,000 children </a:t>
            </a:r>
          </a:p>
          <a:p>
            <a:r>
              <a:rPr lang="en-US" dirty="0" smtClean="0"/>
              <a:t>Ages 8, 10 &amp; 12</a:t>
            </a:r>
          </a:p>
          <a:p>
            <a:r>
              <a:rPr lang="en-US" dirty="0" smtClean="0"/>
              <a:t>14 countries. </a:t>
            </a:r>
          </a:p>
          <a:p>
            <a:r>
              <a:rPr lang="en-US" dirty="0" smtClean="0"/>
              <a:t>Goal was 1,000 kids per age group per country</a:t>
            </a:r>
          </a:p>
          <a:p>
            <a:r>
              <a:rPr lang="en-US" dirty="0" smtClean="0"/>
              <a:t>Convenience sample</a:t>
            </a:r>
          </a:p>
          <a:p>
            <a:r>
              <a:rPr lang="en-US" dirty="0" smtClean="0"/>
              <a:t>Included countries with less children</a:t>
            </a:r>
          </a:p>
          <a:p>
            <a:r>
              <a:rPr lang="en-US" dirty="0" smtClean="0"/>
              <a:t>Not all countries had the 3 age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47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272952"/>
              </p:ext>
            </p:extLst>
          </p:nvPr>
        </p:nvGraphicFramePr>
        <p:xfrm>
          <a:off x="-1" y="1089918"/>
          <a:ext cx="9144000" cy="5615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2089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onstantia" panose="02030602050306030303" pitchFamily="18" charset="0"/>
                        </a:rPr>
                        <a:t>Country</a:t>
                      </a:r>
                      <a:endParaRPr lang="en-US" sz="14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onstantia" panose="02030602050306030303" pitchFamily="18" charset="0"/>
                        </a:rPr>
                        <a:t>8 </a:t>
                      </a:r>
                      <a:r>
                        <a:rPr lang="en-US" sz="1400" dirty="0" err="1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onstantia" panose="02030602050306030303" pitchFamily="18" charset="0"/>
                        </a:rPr>
                        <a:t>y.o</a:t>
                      </a:r>
                      <a:endParaRPr lang="en-US" sz="14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onstantia" panose="02030602050306030303" pitchFamily="18" charset="0"/>
                        </a:rPr>
                        <a:t>10 </a:t>
                      </a:r>
                      <a:r>
                        <a:rPr lang="en-US" sz="1400" dirty="0" err="1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onstantia" panose="02030602050306030303" pitchFamily="18" charset="0"/>
                        </a:rPr>
                        <a:t>y.o</a:t>
                      </a:r>
                      <a:endParaRPr lang="en-US" sz="14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onstantia" panose="02030602050306030303" pitchFamily="18" charset="0"/>
                        </a:rPr>
                        <a:t>12 </a:t>
                      </a:r>
                      <a:r>
                        <a:rPr lang="en-US" sz="1400" dirty="0" err="1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onstantia" panose="02030602050306030303" pitchFamily="18" charset="0"/>
                        </a:rPr>
                        <a:t>y.o</a:t>
                      </a:r>
                      <a:endParaRPr lang="en-US" sz="14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onstantia" panose="02030602050306030303" pitchFamily="18" charset="0"/>
                        </a:rPr>
                        <a:t>total</a:t>
                      </a:r>
                      <a:endParaRPr lang="en-US" sz="14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52986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onstantia" panose="02030602050306030303" pitchFamily="18" charset="0"/>
                        </a:rPr>
                        <a:t>Algeria</a:t>
                      </a:r>
                      <a:endParaRPr lang="en-US" sz="11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594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435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428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nstantia" panose="02030602050306030303" pitchFamily="18" charset="0"/>
                        </a:rPr>
                        <a:t>1457</a:t>
                      </a:r>
                      <a:endParaRPr lang="en-US" sz="16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52986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onstantia" panose="02030602050306030303" pitchFamily="18" charset="0"/>
                        </a:rPr>
                        <a:t>Brazil</a:t>
                      </a:r>
                      <a:endParaRPr lang="en-US" sz="11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1173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1293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1005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nstantia" panose="02030602050306030303" pitchFamily="18" charset="0"/>
                        </a:rPr>
                        <a:t>3471</a:t>
                      </a:r>
                      <a:endParaRPr lang="en-US" sz="16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52986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onstantia" panose="02030602050306030303" pitchFamily="18" charset="0"/>
                        </a:rPr>
                        <a:t>Canada</a:t>
                      </a:r>
                      <a:endParaRPr lang="en-US" sz="11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261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144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-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nstantia" panose="02030602050306030303" pitchFamily="18" charset="0"/>
                        </a:rPr>
                        <a:t>405</a:t>
                      </a:r>
                      <a:endParaRPr lang="en-US" sz="16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52986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onstantia" panose="02030602050306030303" pitchFamily="18" charset="0"/>
                        </a:rPr>
                        <a:t>Chile</a:t>
                      </a:r>
                      <a:endParaRPr lang="en-US" sz="11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1052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693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827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nstantia" panose="02030602050306030303" pitchFamily="18" charset="0"/>
                        </a:rPr>
                        <a:t>2572</a:t>
                      </a:r>
                      <a:endParaRPr lang="en-US" sz="16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52986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onstantia" panose="02030602050306030303" pitchFamily="18" charset="0"/>
                        </a:rPr>
                        <a:t>England</a:t>
                      </a:r>
                      <a:endParaRPr lang="en-US" sz="11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-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-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1141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nstantia" panose="02030602050306030303" pitchFamily="18" charset="0"/>
                        </a:rPr>
                        <a:t>1141</a:t>
                      </a:r>
                      <a:endParaRPr lang="en-US" sz="16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52986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onstantia" panose="02030602050306030303" pitchFamily="18" charset="0"/>
                        </a:rPr>
                        <a:t>Israel</a:t>
                      </a:r>
                      <a:endParaRPr lang="en-US" sz="11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1034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992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998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nstantia" panose="02030602050306030303" pitchFamily="18" charset="0"/>
                        </a:rPr>
                        <a:t>3024</a:t>
                      </a:r>
                      <a:endParaRPr lang="en-US" sz="16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52986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onstantia" panose="02030602050306030303" pitchFamily="18" charset="0"/>
                        </a:rPr>
                        <a:t>South Korea</a:t>
                      </a:r>
                      <a:endParaRPr lang="en-US" sz="11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2746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2652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2602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nstantia" panose="02030602050306030303" pitchFamily="18" charset="0"/>
                        </a:rPr>
                        <a:t>8000</a:t>
                      </a:r>
                      <a:endParaRPr lang="en-US" sz="16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52986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onstantia" panose="02030602050306030303" pitchFamily="18" charset="0"/>
                        </a:rPr>
                        <a:t>Nepal</a:t>
                      </a:r>
                      <a:endParaRPr lang="en-US" sz="11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-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295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-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nstantia" panose="02030602050306030303" pitchFamily="18" charset="0"/>
                        </a:rPr>
                        <a:t>295</a:t>
                      </a:r>
                      <a:endParaRPr lang="en-US" sz="16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52986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onstantia" panose="02030602050306030303" pitchFamily="18" charset="0"/>
                        </a:rPr>
                        <a:t>Romania</a:t>
                      </a:r>
                      <a:endParaRPr lang="en-US" sz="11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1041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927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1354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nstantia" panose="02030602050306030303" pitchFamily="18" charset="0"/>
                        </a:rPr>
                        <a:t>3322</a:t>
                      </a:r>
                      <a:endParaRPr lang="en-US" sz="16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52986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onstantia" panose="02030602050306030303" pitchFamily="18" charset="0"/>
                        </a:rPr>
                        <a:t>Rwanda</a:t>
                      </a:r>
                      <a:endParaRPr lang="en-US" sz="11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-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295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-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nstantia" panose="02030602050306030303" pitchFamily="18" charset="0"/>
                        </a:rPr>
                        <a:t>295</a:t>
                      </a:r>
                      <a:endParaRPr lang="en-US" sz="16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52986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onstantia" panose="02030602050306030303" pitchFamily="18" charset="0"/>
                        </a:rPr>
                        <a:t>South Africa</a:t>
                      </a:r>
                      <a:endParaRPr lang="en-US" sz="11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-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-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1002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nstantia" panose="02030602050306030303" pitchFamily="18" charset="0"/>
                        </a:rPr>
                        <a:t>1002</a:t>
                      </a:r>
                      <a:endParaRPr lang="en-US" sz="16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52986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onstantia" panose="02030602050306030303" pitchFamily="18" charset="0"/>
                        </a:rPr>
                        <a:t>Spain</a:t>
                      </a:r>
                      <a:endParaRPr lang="en-US" sz="11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-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-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5727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nstantia" panose="02030602050306030303" pitchFamily="18" charset="0"/>
                        </a:rPr>
                        <a:t>5727</a:t>
                      </a:r>
                      <a:endParaRPr lang="en-US" sz="16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52986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onstantia" panose="02030602050306030303" pitchFamily="18" charset="0"/>
                        </a:rPr>
                        <a:t>Uganda</a:t>
                      </a:r>
                      <a:endParaRPr lang="en-US" sz="11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-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1000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1035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nstantia" panose="02030602050306030303" pitchFamily="18" charset="0"/>
                        </a:rPr>
                        <a:t>2035</a:t>
                      </a:r>
                      <a:endParaRPr lang="en-US" sz="16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52986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rgbClr val="C0000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USA (South Dakota)</a:t>
                      </a:r>
                      <a:endParaRPr lang="en-US" sz="1100" b="1" dirty="0">
                        <a:solidFill>
                          <a:srgbClr val="C0000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onstantia" panose="02030602050306030303" pitchFamily="18" charset="0"/>
                        </a:rPr>
                        <a:t>522</a:t>
                      </a:r>
                      <a:endParaRPr lang="en-US" sz="1400" dirty="0">
                        <a:solidFill>
                          <a:srgbClr val="C0000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onstantia" panose="02030602050306030303" pitchFamily="18" charset="0"/>
                        </a:rPr>
                        <a:t>502</a:t>
                      </a:r>
                      <a:endParaRPr lang="en-US" sz="1400" dirty="0">
                        <a:solidFill>
                          <a:srgbClr val="C0000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onstantia" panose="02030602050306030303" pitchFamily="18" charset="0"/>
                        </a:rPr>
                        <a:t>784</a:t>
                      </a:r>
                      <a:endParaRPr lang="en-US" sz="1400" dirty="0">
                        <a:solidFill>
                          <a:srgbClr val="C0000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nstantia" panose="02030602050306030303" pitchFamily="18" charset="0"/>
                        </a:rPr>
                        <a:t>1808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52986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onstantia" panose="02030602050306030303" pitchFamily="18" charset="0"/>
                        </a:rPr>
                        <a:t>Total</a:t>
                      </a:r>
                      <a:endParaRPr lang="en-US" sz="11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8423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9228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nstantia" panose="02030602050306030303" pitchFamily="18" charset="0"/>
                        </a:rPr>
                        <a:t>16903</a:t>
                      </a:r>
                      <a:endParaRPr lang="en-US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nstantia" panose="02030602050306030303" pitchFamily="18" charset="0"/>
                        </a:rPr>
                        <a:t>34554</a:t>
                      </a:r>
                      <a:endParaRPr lang="en-US" sz="16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מלבן 4"/>
          <p:cNvSpPr/>
          <p:nvPr/>
        </p:nvSpPr>
        <p:spPr>
          <a:xfrm>
            <a:off x="533400" y="12700"/>
            <a:ext cx="8381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Constantia" panose="02030602050306030303" pitchFamily="18" charset="0"/>
              </a:rPr>
              <a:t>Extended pilot 2011-2012 : </a:t>
            </a:r>
            <a:r>
              <a:rPr lang="en-US" sz="32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Non-representative samples. # of participants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8110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Survey  2013-2104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54,000 children. ~ 18,000 per age group</a:t>
            </a:r>
          </a:p>
          <a:p>
            <a:pPr fontAlgn="t"/>
            <a:r>
              <a:rPr lang="en-US" dirty="0" smtClean="0"/>
              <a:t>15 countries </a:t>
            </a:r>
            <a:r>
              <a:rPr lang="en-US" dirty="0"/>
              <a:t>from different continents, varied cultures, diverse religions, distinct development and different types of welfare </a:t>
            </a:r>
            <a:r>
              <a:rPr lang="en-US" dirty="0" smtClean="0"/>
              <a:t>states.</a:t>
            </a:r>
          </a:p>
          <a:p>
            <a:r>
              <a:rPr lang="en-US" dirty="0" smtClean="0"/>
              <a:t>A representative </a:t>
            </a:r>
            <a:r>
              <a:rPr lang="en-US" dirty="0"/>
              <a:t>sample of the entire country or federal region</a:t>
            </a:r>
            <a:r>
              <a:rPr lang="en-US" dirty="0" smtClean="0"/>
              <a:t>. </a:t>
            </a:r>
            <a:endParaRPr lang="en-US" dirty="0"/>
          </a:p>
          <a:p>
            <a:pPr lvl="1"/>
            <a:r>
              <a:rPr lang="en-US" u="sng" dirty="0"/>
              <a:t>The entire country</a:t>
            </a:r>
            <a:r>
              <a:rPr lang="en-US" dirty="0"/>
              <a:t>: England, Estonia, Ethiopia, Israel, Nepal, Norway, Romania, South Korea.</a:t>
            </a:r>
          </a:p>
          <a:p>
            <a:pPr lvl="1"/>
            <a:r>
              <a:rPr lang="en-US" u="sng" dirty="0"/>
              <a:t>Federal region</a:t>
            </a:r>
            <a:r>
              <a:rPr lang="en-US" dirty="0"/>
              <a:t>: Algeria (El </a:t>
            </a:r>
            <a:r>
              <a:rPr lang="en-US" dirty="0" err="1"/>
              <a:t>Bayedh</a:t>
            </a:r>
            <a:r>
              <a:rPr lang="en-US" dirty="0"/>
              <a:t> , </a:t>
            </a:r>
            <a:r>
              <a:rPr lang="en-US" dirty="0" err="1"/>
              <a:t>Tlemcen</a:t>
            </a:r>
            <a:r>
              <a:rPr lang="en-US" dirty="0"/>
              <a:t> and Oran), Colombia (Antioquia), Germany (Thuringia, </a:t>
            </a:r>
            <a:r>
              <a:rPr lang="en-US" dirty="0" err="1"/>
              <a:t>Hesse</a:t>
            </a:r>
            <a:r>
              <a:rPr lang="en-US" dirty="0"/>
              <a:t>, Baden-Wurttemberg and North Rhine-Westphalia) Poland (</a:t>
            </a:r>
            <a:r>
              <a:rPr lang="en-US" dirty="0" err="1"/>
              <a:t>Wielkopolska</a:t>
            </a:r>
            <a:r>
              <a:rPr lang="en-US" dirty="0"/>
              <a:t>), South Africa (Western Cape), Spain (Catalonia), Turkey (Istanbul).</a:t>
            </a:r>
          </a:p>
          <a:p>
            <a:pPr fontAlgn="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074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Survey  2013-2104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Sample was </a:t>
            </a:r>
            <a:r>
              <a:rPr lang="en-US" dirty="0"/>
              <a:t>based on mainstream schools, and therefore did not include special education schools and etc. </a:t>
            </a:r>
            <a:endParaRPr lang="en-US" dirty="0" smtClean="0"/>
          </a:p>
          <a:p>
            <a:r>
              <a:rPr lang="en-US" dirty="0" smtClean="0"/>
              <a:t>Sampling </a:t>
            </a:r>
            <a:r>
              <a:rPr lang="en-US" dirty="0"/>
              <a:t>strategy varied from country to country, subject to the characteristics of </a:t>
            </a:r>
            <a:r>
              <a:rPr lang="en-US" dirty="0" smtClean="0"/>
              <a:t>each. </a:t>
            </a:r>
          </a:p>
          <a:p>
            <a:r>
              <a:rPr lang="en-US" dirty="0" smtClean="0"/>
              <a:t>To </a:t>
            </a:r>
            <a:r>
              <a:rPr lang="en-US" dirty="0"/>
              <a:t>ensure the quality of the sample each sample plan, prepared by the local teams, was reviewed and approved in advance by a 'sample committee' comprised of four </a:t>
            </a:r>
            <a:r>
              <a:rPr lang="en-US" dirty="0" smtClean="0"/>
              <a:t>experts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70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 in Nepal</a:t>
            </a:r>
            <a:endParaRPr lang="en-US" dirty="0"/>
          </a:p>
        </p:txBody>
      </p:sp>
      <p:pic>
        <p:nvPicPr>
          <p:cNvPr id="1026" name="Picture 2" descr="C:\Users\asher.HARUV\AppData\Local\Temp\Rar$DIa0.705\IMG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084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418661"/>
              </p:ext>
            </p:extLst>
          </p:nvPr>
        </p:nvGraphicFramePr>
        <p:xfrm>
          <a:off x="228600" y="1295388"/>
          <a:ext cx="8610600" cy="5263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2120"/>
                <a:gridCol w="1722120"/>
                <a:gridCol w="1722120"/>
                <a:gridCol w="1722120"/>
                <a:gridCol w="1722120"/>
              </a:tblGrid>
              <a:tr h="30928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Country</a:t>
                      </a:r>
                      <a:endParaRPr lang="en-US" sz="14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8 Y.O</a:t>
                      </a:r>
                      <a:endParaRPr lang="en-US" sz="14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10 Y.O</a:t>
                      </a:r>
                      <a:endParaRPr lang="en-US" sz="14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12 Y.O</a:t>
                      </a:r>
                      <a:endParaRPr lang="en-US" sz="14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Total</a:t>
                      </a:r>
                      <a:endParaRPr lang="en-US" sz="18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928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Algeria</a:t>
                      </a:r>
                      <a:endParaRPr lang="en-US" sz="11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1385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1216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1359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3960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928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Colombia</a:t>
                      </a:r>
                      <a:endParaRPr lang="en-US" sz="11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1003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1071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1007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3081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928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England</a:t>
                      </a:r>
                      <a:endParaRPr lang="en-US" sz="11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990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989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1319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3298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928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Estonia</a:t>
                      </a:r>
                      <a:endParaRPr lang="en-US" sz="11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1131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1034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1033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3198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928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Ethiopia</a:t>
                      </a:r>
                      <a:endParaRPr lang="en-US" sz="11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1000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1000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1000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3000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928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Germany</a:t>
                      </a:r>
                      <a:endParaRPr lang="en-US" sz="11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1069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1143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851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3063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928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Israel</a:t>
                      </a:r>
                      <a:endParaRPr lang="en-US" sz="11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1004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1030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954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2988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928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Nepal</a:t>
                      </a:r>
                      <a:endParaRPr lang="en-US" sz="11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1073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1073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1073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3219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928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Norway</a:t>
                      </a:r>
                      <a:endParaRPr lang="en-US" sz="11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977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1033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1000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3010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928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Poland</a:t>
                      </a:r>
                      <a:endParaRPr lang="en-US" sz="11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1078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1156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1038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3272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928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Romania</a:t>
                      </a:r>
                      <a:endParaRPr lang="en-US" sz="11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1422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1424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1561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4407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928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5390" algn="r"/>
                        </a:tabLst>
                      </a:pPr>
                      <a:r>
                        <a:rPr lang="en-US" sz="11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South Africa	</a:t>
                      </a:r>
                      <a:endParaRPr lang="en-US" sz="11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1032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1109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1143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3283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928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5390" algn="r"/>
                        </a:tabLst>
                      </a:pPr>
                      <a:r>
                        <a:rPr lang="en-US" sz="110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South Korea</a:t>
                      </a:r>
                      <a:endParaRPr lang="en-US" sz="110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2323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2323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2607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7253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928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5390" algn="r"/>
                        </a:tabLst>
                      </a:pPr>
                      <a:r>
                        <a:rPr lang="en-US" sz="11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Spain</a:t>
                      </a:r>
                      <a:endParaRPr lang="en-US" sz="11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1066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1082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1717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3865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928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5390" algn="r"/>
                        </a:tabLst>
                      </a:pPr>
                      <a:r>
                        <a:rPr lang="en-US" sz="11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Turkey</a:t>
                      </a:r>
                      <a:endParaRPr lang="en-US" sz="11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1045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1079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1029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3153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928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5390" algn="r"/>
                        </a:tabLst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Constantia" panose="02030602050306030303" pitchFamily="18" charset="0"/>
                        </a:rPr>
                        <a:t>Total</a:t>
                      </a:r>
                      <a:endParaRPr lang="en-US" sz="1100" b="0" dirty="0">
                        <a:solidFill>
                          <a:srgbClr val="FF0000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</a:rPr>
                        <a:t>17598</a:t>
                      </a:r>
                      <a:endParaRPr lang="en-US" sz="11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</a:rPr>
                        <a:t>17762</a:t>
                      </a:r>
                      <a:endParaRPr lang="en-US" sz="11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</a:rPr>
                        <a:t>18691</a:t>
                      </a:r>
                      <a:endParaRPr lang="en-US" sz="11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FF0000"/>
                          </a:solidFill>
                          <a:effectLst/>
                        </a:rPr>
                        <a:t>54051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52115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12160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2160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2160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2160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2160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160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160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160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160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16025" algn="r"/>
              </a:tabLst>
            </a:pPr>
            <a:r>
              <a:rPr kumimoji="0" lang="en-US" altLang="en-US" sz="4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anose="02030602050306030303" pitchFamily="18" charset="0"/>
                <a:ea typeface="Calibri" pitchFamily="34" charset="0"/>
              </a:rPr>
              <a:t>Full survey 2013-2014 – representative samples. # of participants</a:t>
            </a:r>
            <a:endParaRPr kumimoji="0" lang="en-US" altLang="en-US" sz="28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 in Ethiopia </a:t>
            </a:r>
            <a:endParaRPr lang="en-US" dirty="0"/>
          </a:p>
        </p:txBody>
      </p:sp>
      <p:pic>
        <p:nvPicPr>
          <p:cNvPr id="2050" name="Picture 2" descr="C:\Users\asher.HARUV\AppData\Local\Temp\Rar$DIa0.915\IMG_01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807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487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ask?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 about frequency of activities</a:t>
            </a:r>
          </a:p>
          <a:p>
            <a:r>
              <a:rPr lang="en-US" dirty="0"/>
              <a:t>Satisfaction scales of life in large and specific domains or factors</a:t>
            </a:r>
          </a:p>
          <a:p>
            <a:r>
              <a:rPr lang="en-US" dirty="0"/>
              <a:t>Agreement scales with status and events. </a:t>
            </a:r>
          </a:p>
          <a:p>
            <a:r>
              <a:rPr lang="en-US" dirty="0"/>
              <a:t>Socio-demographic characteristics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932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ask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Three versions of the questionnaire were created, one for each age group. </a:t>
            </a:r>
            <a:endParaRPr lang="en-US" dirty="0" smtClean="0"/>
          </a:p>
          <a:p>
            <a:r>
              <a:rPr lang="en-US" dirty="0" smtClean="0"/>
              <a:t>Questionnaires </a:t>
            </a:r>
            <a:r>
              <a:rPr lang="en-US" dirty="0"/>
              <a:t>differ in length; the questionnaire for age 12 is the longest while the questionnaire for age 8 is the shortest</a:t>
            </a:r>
            <a:r>
              <a:rPr lang="he-IL" dirty="0"/>
              <a:t>. </a:t>
            </a:r>
            <a:endParaRPr lang="en-US" dirty="0"/>
          </a:p>
          <a:p>
            <a:r>
              <a:rPr lang="en-US" dirty="0"/>
              <a:t>Three types of scales – agreement, satisfaction, and frequency – </a:t>
            </a:r>
            <a:r>
              <a:rPr lang="en-US" dirty="0" smtClean="0"/>
              <a:t>were </a:t>
            </a:r>
            <a:r>
              <a:rPr lang="en-US" dirty="0"/>
              <a:t>used to measure each of the aspects of children’s lives. </a:t>
            </a:r>
            <a:endParaRPr lang="en-US" dirty="0" smtClean="0"/>
          </a:p>
          <a:p>
            <a:r>
              <a:rPr lang="en-US" dirty="0" smtClean="0"/>
              <a:t>In the </a:t>
            </a:r>
            <a:r>
              <a:rPr lang="en-US" dirty="0"/>
              <a:t>8-years-old version, a scale of emoticons </a:t>
            </a:r>
            <a:r>
              <a:rPr lang="en-US" dirty="0" smtClean="0"/>
              <a:t>was </a:t>
            </a:r>
            <a:r>
              <a:rPr lang="en-US" dirty="0"/>
              <a:t>used for the satisfaction items and these items were phrased in term of happiness (‘How happy you feel with...’).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265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ask it?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i="1" dirty="0" smtClean="0"/>
              <a:t>Frequency: </a:t>
            </a:r>
            <a:r>
              <a:rPr lang="en-US" dirty="0" smtClean="0"/>
              <a:t>of activities in last week, month and year</a:t>
            </a:r>
            <a:endParaRPr lang="en-US" dirty="0"/>
          </a:p>
          <a:p>
            <a:r>
              <a:rPr lang="en-US" i="1" dirty="0" smtClean="0">
                <a:solidFill>
                  <a:srgbClr val="7030A0"/>
                </a:solidFill>
              </a:rPr>
              <a:t>Agreement </a:t>
            </a:r>
            <a:r>
              <a:rPr lang="en-US" i="1" dirty="0">
                <a:solidFill>
                  <a:srgbClr val="7030A0"/>
                </a:solidFill>
              </a:rPr>
              <a:t>scales</a:t>
            </a:r>
            <a:r>
              <a:rPr lang="en-US" dirty="0">
                <a:solidFill>
                  <a:srgbClr val="7030A0"/>
                </a:solidFill>
              </a:rPr>
              <a:t>: five-point </a:t>
            </a:r>
            <a:r>
              <a:rPr lang="en-US" dirty="0" smtClean="0">
                <a:solidFill>
                  <a:srgbClr val="7030A0"/>
                </a:solidFill>
              </a:rPr>
              <a:t>unipolar agreement scale </a:t>
            </a:r>
            <a:r>
              <a:rPr lang="en-US" dirty="0">
                <a:solidFill>
                  <a:srgbClr val="7030A0"/>
                </a:solidFill>
              </a:rPr>
              <a:t>was </a:t>
            </a:r>
            <a:r>
              <a:rPr lang="en-US" dirty="0" smtClean="0">
                <a:solidFill>
                  <a:srgbClr val="7030A0"/>
                </a:solidFill>
              </a:rPr>
              <a:t>used. Children </a:t>
            </a:r>
            <a:r>
              <a:rPr lang="en-US" dirty="0">
                <a:solidFill>
                  <a:srgbClr val="7030A0"/>
                </a:solidFill>
              </a:rPr>
              <a:t>could also choose to answer 'Don't know' which was then coded as missing data.</a:t>
            </a:r>
          </a:p>
          <a:p>
            <a:r>
              <a:rPr lang="en-US" i="1" dirty="0">
                <a:solidFill>
                  <a:schemeClr val="bg1">
                    <a:lumMod val="25000"/>
                  </a:schemeClr>
                </a:solidFill>
              </a:rPr>
              <a:t>Satisfaction scales</a:t>
            </a:r>
            <a:r>
              <a:rPr lang="en-US" dirty="0">
                <a:solidFill>
                  <a:schemeClr val="bg1">
                    <a:lumMod val="25000"/>
                  </a:schemeClr>
                </a:solidFill>
              </a:rPr>
              <a:t>: 11-point </a:t>
            </a:r>
            <a:r>
              <a:rPr lang="en-US" dirty="0" smtClean="0">
                <a:solidFill>
                  <a:schemeClr val="bg1">
                    <a:lumMod val="25000"/>
                  </a:schemeClr>
                </a:solidFill>
              </a:rPr>
              <a:t>scale, </a:t>
            </a:r>
            <a:r>
              <a:rPr lang="en-US" dirty="0">
                <a:solidFill>
                  <a:schemeClr val="bg1">
                    <a:lumMod val="25000"/>
                  </a:schemeClr>
                </a:solidFill>
              </a:rPr>
              <a:t>with 0 denoting </a:t>
            </a:r>
            <a:r>
              <a:rPr lang="en-US" dirty="0" smtClean="0">
                <a:solidFill>
                  <a:schemeClr val="bg1">
                    <a:lumMod val="25000"/>
                  </a:schemeClr>
                </a:solidFill>
              </a:rPr>
              <a:t>‘not at all satisfied‘ and </a:t>
            </a:r>
            <a:r>
              <a:rPr lang="en-US" dirty="0">
                <a:solidFill>
                  <a:schemeClr val="bg1">
                    <a:lumMod val="25000"/>
                  </a:schemeClr>
                </a:solidFill>
              </a:rPr>
              <a:t>10 </a:t>
            </a:r>
            <a:r>
              <a:rPr lang="en-US" dirty="0" smtClean="0">
                <a:solidFill>
                  <a:schemeClr val="bg1">
                    <a:lumMod val="25000"/>
                  </a:schemeClr>
                </a:solidFill>
              </a:rPr>
              <a:t>‘totally </a:t>
            </a:r>
            <a:r>
              <a:rPr lang="en-US" dirty="0">
                <a:solidFill>
                  <a:schemeClr val="bg1">
                    <a:lumMod val="25000"/>
                  </a:schemeClr>
                </a:solidFill>
              </a:rPr>
              <a:t>satisfied</a:t>
            </a:r>
            <a:r>
              <a:rPr lang="en-US" dirty="0" smtClean="0">
                <a:solidFill>
                  <a:schemeClr val="bg1">
                    <a:lumMod val="25000"/>
                  </a:schemeClr>
                </a:solidFill>
              </a:rPr>
              <a:t>'.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Response </a:t>
            </a:r>
            <a:r>
              <a:rPr lang="en-US" dirty="0">
                <a:solidFill>
                  <a:srgbClr val="C00000"/>
                </a:solidFill>
              </a:rPr>
              <a:t>scale for the satisfaction items in the 8 year-olds questionnaire consisted of five emoticons (from a sad face to a happy face), for the data </a:t>
            </a:r>
            <a:r>
              <a:rPr lang="en-US" dirty="0" smtClean="0">
                <a:solidFill>
                  <a:srgbClr val="C00000"/>
                </a:solidFill>
              </a:rPr>
              <a:t>coding the </a:t>
            </a:r>
            <a:r>
              <a:rPr lang="en-US" dirty="0">
                <a:solidFill>
                  <a:srgbClr val="C00000"/>
                </a:solidFill>
              </a:rPr>
              <a:t>scale was converted to a 0-4 scale.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83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Changing Contexts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20688" y="1526381"/>
            <a:ext cx="8229600" cy="52554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The way we understand well-being today is different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than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what we thought in the past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The changes are universal but they occur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at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different paces in different places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endParaRPr lang="en-US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endParaRPr lang="en-US" dirty="0" smtClean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endParaRPr lang="en-US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endParaRPr lang="en-US" dirty="0" smtClean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endParaRPr lang="en-US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75B9671-E73B-44E6-83FB-17F3F62D30DF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Left-Right Arrow 4"/>
          <p:cNvSpPr/>
          <p:nvPr/>
        </p:nvSpPr>
        <p:spPr>
          <a:xfrm>
            <a:off x="1045937" y="4830465"/>
            <a:ext cx="6985000" cy="863600"/>
          </a:xfrm>
          <a:prstGeom prst="left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46" name="TextBox 10"/>
          <p:cNvSpPr txBox="1">
            <a:spLocks noChangeArrowheads="1"/>
          </p:cNvSpPr>
          <p:nvPr/>
        </p:nvSpPr>
        <p:spPr bwMode="auto">
          <a:xfrm>
            <a:off x="0" y="5791200"/>
            <a:ext cx="3240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onstantia" panose="02030602050306030303" pitchFamily="18" charset="0"/>
              </a:rPr>
              <a:t>Child-Saving</a:t>
            </a:r>
            <a:r>
              <a:rPr lang="en-US" dirty="0">
                <a:latin typeface="Constantia" panose="02030602050306030303" pitchFamily="18" charset="0"/>
              </a:rPr>
              <a:t> </a:t>
            </a:r>
          </a:p>
        </p:txBody>
      </p:sp>
      <p:sp>
        <p:nvSpPr>
          <p:cNvPr id="10247" name="TextBox 11"/>
          <p:cNvSpPr txBox="1">
            <a:spLocks noChangeArrowheads="1"/>
          </p:cNvSpPr>
          <p:nvPr/>
        </p:nvSpPr>
        <p:spPr bwMode="auto">
          <a:xfrm>
            <a:off x="6203496" y="5757182"/>
            <a:ext cx="297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onstantia" panose="02030602050306030303" pitchFamily="18" charset="0"/>
              </a:rPr>
              <a:t>Child Development</a:t>
            </a:r>
          </a:p>
        </p:txBody>
      </p:sp>
      <p:sp>
        <p:nvSpPr>
          <p:cNvPr id="10248" name="TextBox 12"/>
          <p:cNvSpPr txBox="1">
            <a:spLocks noChangeArrowheads="1"/>
          </p:cNvSpPr>
          <p:nvPr/>
        </p:nvSpPr>
        <p:spPr bwMode="auto">
          <a:xfrm>
            <a:off x="6546395" y="4207329"/>
            <a:ext cx="26289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onstantia" panose="02030602050306030303" pitchFamily="18" charset="0"/>
              </a:rPr>
              <a:t>Child Well-Being</a:t>
            </a:r>
          </a:p>
        </p:txBody>
      </p:sp>
      <p:sp>
        <p:nvSpPr>
          <p:cNvPr id="10249" name="TextBox 13"/>
          <p:cNvSpPr txBox="1">
            <a:spLocks noChangeArrowheads="1"/>
          </p:cNvSpPr>
          <p:nvPr/>
        </p:nvSpPr>
        <p:spPr bwMode="auto">
          <a:xfrm>
            <a:off x="-28575" y="4191000"/>
            <a:ext cx="3240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onstantia" panose="02030602050306030303" pitchFamily="18" charset="0"/>
              </a:rPr>
              <a:t>Child Welfare </a:t>
            </a:r>
          </a:p>
        </p:txBody>
      </p:sp>
    </p:spTree>
    <p:extLst>
      <p:ext uri="{BB962C8B-B14F-4D97-AF65-F5344CB8AC3E}">
        <p14:creationId xmlns:p14="http://schemas.microsoft.com/office/powerpoint/2010/main" val="25314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topics did we cover?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You – age, gender, place of living 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Your </a:t>
            </a:r>
            <a:r>
              <a:rPr lang="en-GB" b="1" dirty="0">
                <a:solidFill>
                  <a:srgbClr val="C00000"/>
                </a:solidFill>
              </a:rPr>
              <a:t>home and the people you live </a:t>
            </a:r>
            <a:r>
              <a:rPr lang="en-GB" b="1" dirty="0" smtClean="0">
                <a:solidFill>
                  <a:srgbClr val="C00000"/>
                </a:solidFill>
              </a:rPr>
              <a:t>with</a:t>
            </a:r>
          </a:p>
          <a:p>
            <a:r>
              <a:rPr lang="en-GB" b="1" dirty="0">
                <a:solidFill>
                  <a:srgbClr val="C00000"/>
                </a:solidFill>
                <a:ea typeface="Times New Roman"/>
                <a:cs typeface="Times New Roman"/>
              </a:rPr>
              <a:t>Money and things you have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GB" b="1" dirty="0">
                <a:solidFill>
                  <a:srgbClr val="C00000"/>
                </a:solidFill>
                <a:ea typeface="Times New Roman"/>
                <a:cs typeface="Times New Roman"/>
              </a:rPr>
              <a:t>Your friends and other people</a:t>
            </a:r>
            <a:endParaRPr lang="en-US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r>
              <a:rPr lang="en-GB" b="1" dirty="0">
                <a:solidFill>
                  <a:srgbClr val="C00000"/>
                </a:solidFill>
                <a:ea typeface="Times New Roman"/>
                <a:cs typeface="Times New Roman"/>
              </a:rPr>
              <a:t>The area where you live</a:t>
            </a:r>
            <a:endParaRPr lang="en-US" b="1" dirty="0">
              <a:solidFill>
                <a:srgbClr val="C00000"/>
              </a:solidFill>
            </a:endParaRPr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School</a:t>
            </a:r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How you use your time</a:t>
            </a:r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More about you</a:t>
            </a:r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How you feel about yourself</a:t>
            </a:r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Your life and your future</a:t>
            </a:r>
          </a:p>
          <a:p>
            <a:pPr lvl="0"/>
            <a:r>
              <a:rPr lang="en-US" dirty="0"/>
              <a:t>In addition, several well-known </a:t>
            </a:r>
            <a:r>
              <a:rPr lang="en-US" dirty="0" smtClean="0"/>
              <a:t>SWB psychometric </a:t>
            </a:r>
            <a:r>
              <a:rPr lang="en-US" dirty="0"/>
              <a:t>scales are used in the questionnaire, both context-free and </a:t>
            </a:r>
            <a:r>
              <a:rPr lang="en-US" dirty="0" smtClean="0"/>
              <a:t>domain-specific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43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initial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Almost 90,000 kids ages 8, 10 &amp; 12 from 21 countries, various religions, cultures and languages were comfortable with 95% of the questions we asked.</a:t>
            </a:r>
          </a:p>
          <a:p>
            <a:r>
              <a:rPr lang="en-US" dirty="0" smtClean="0"/>
              <a:t>The only problematic domain was family formation. For example you can not ask an Arab child if his mother lives with a boy friend…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56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 in Nepal</a:t>
            </a:r>
            <a:endParaRPr lang="en-US" dirty="0"/>
          </a:p>
        </p:txBody>
      </p:sp>
      <p:pic>
        <p:nvPicPr>
          <p:cNvPr id="3074" name="Picture 2" descr="C:\Users\asher.HARUV\AppData\Local\Temp\Rar$DIa0.839\DSC03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87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Overall subjective well-being</a:t>
            </a:r>
            <a:endParaRPr lang="he-IL" sz="4800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 survey included 29 questions about children’s satisfaction with different aspects of their life</a:t>
            </a:r>
          </a:p>
          <a:p>
            <a:pPr algn="l" rtl="0"/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question about satisfaction with life as a whole (0-10)</a:t>
            </a:r>
          </a:p>
          <a:p>
            <a:pPr algn="l" rtl="0"/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Six questions about positive affect in the last two weeks (0-10)</a:t>
            </a:r>
          </a:p>
          <a:p>
            <a:pPr algn="l" rtl="0"/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Short version of Huebner’s Student Life Satisfaction Scale (SLSS) (5 items, 0-10)</a:t>
            </a:r>
          </a:p>
          <a:p>
            <a:pPr algn="l" rtl="0"/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Cummins and Lau’s Personal Well-Being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Index-School Children (PWI-SC) (7 items, 0-10)</a:t>
            </a:r>
          </a:p>
          <a:p>
            <a:pPr algn="l" rtl="0"/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Huebner’s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Brief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Multidimensional Student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Life Satisfaction Scale (BMSLSS) (5 items, 0-10)</a:t>
            </a:r>
          </a:p>
          <a:p>
            <a:pPr algn="l" rtl="0"/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All multi-item scales have been converted to 0 to 100 for comparison purposes</a:t>
            </a:r>
            <a:endParaRPr lang="he-IL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0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38138"/>
          </a:xfrm>
        </p:spPr>
        <p:txBody>
          <a:bodyPr>
            <a:normAutofit/>
          </a:bodyPr>
          <a:lstStyle/>
          <a:p>
            <a:pPr rtl="0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How satisfied are you with…</a:t>
            </a:r>
            <a:endParaRPr lang="he-IL" sz="2800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568" y="-27384"/>
            <a:ext cx="1734120" cy="43204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12 year-old</a:t>
            </a:r>
            <a:endParaRPr lang="he-IL" sz="2000" i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408528"/>
              </p:ext>
            </p:extLst>
          </p:nvPr>
        </p:nvGraphicFramePr>
        <p:xfrm>
          <a:off x="228600" y="990600"/>
          <a:ext cx="8712968" cy="541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75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38138"/>
          </a:xfrm>
        </p:spPr>
        <p:txBody>
          <a:bodyPr>
            <a:normAutofit/>
          </a:bodyPr>
          <a:lstStyle/>
          <a:p>
            <a:pPr rtl="0"/>
            <a:r>
              <a:rPr lang="en-US" sz="2800" b="1" dirty="0" smtClean="0">
                <a:solidFill>
                  <a:schemeClr val="bg2"/>
                </a:solidFill>
                <a:latin typeface="Constantia" panose="02030602050306030303" pitchFamily="18" charset="0"/>
              </a:rPr>
              <a:t>How satisfied are you with…</a:t>
            </a:r>
            <a:endParaRPr lang="he-IL" sz="2800" b="1" dirty="0">
              <a:solidFill>
                <a:schemeClr val="bg2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568" y="-27384"/>
            <a:ext cx="1734120" cy="43204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>
                <a:solidFill>
                  <a:schemeClr val="bg2"/>
                </a:solidFill>
                <a:latin typeface="Constantia" panose="02030602050306030303" pitchFamily="18" charset="0"/>
              </a:rPr>
              <a:t>12 year-old</a:t>
            </a:r>
            <a:endParaRPr lang="he-IL" sz="2000" i="1" dirty="0">
              <a:solidFill>
                <a:schemeClr val="bg2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277900"/>
              </p:ext>
            </p:extLst>
          </p:nvPr>
        </p:nvGraphicFramePr>
        <p:xfrm>
          <a:off x="228600" y="990600"/>
          <a:ext cx="8712968" cy="541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66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38138"/>
          </a:xfrm>
        </p:spPr>
        <p:txBody>
          <a:bodyPr>
            <a:normAutofit/>
          </a:bodyPr>
          <a:lstStyle/>
          <a:p>
            <a:pPr rtl="0"/>
            <a:r>
              <a:rPr lang="en-US" sz="2800" b="1" dirty="0" smtClean="0">
                <a:solidFill>
                  <a:schemeClr val="bg2"/>
                </a:solidFill>
                <a:latin typeface="Constantia" panose="02030602050306030303" pitchFamily="18" charset="0"/>
              </a:rPr>
              <a:t>How satisfied are you with…</a:t>
            </a:r>
            <a:endParaRPr lang="he-IL" sz="2800" b="1" dirty="0">
              <a:solidFill>
                <a:schemeClr val="bg2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568" y="-27384"/>
            <a:ext cx="1734120" cy="43204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>
                <a:solidFill>
                  <a:schemeClr val="bg2"/>
                </a:solidFill>
                <a:latin typeface="Constantia" panose="02030602050306030303" pitchFamily="18" charset="0"/>
              </a:rPr>
              <a:t>12 year-old</a:t>
            </a:r>
            <a:endParaRPr lang="he-IL" sz="2000" i="1" dirty="0">
              <a:solidFill>
                <a:schemeClr val="bg2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786705"/>
              </p:ext>
            </p:extLst>
          </p:nvPr>
        </p:nvGraphicFramePr>
        <p:xfrm>
          <a:off x="228600" y="990600"/>
          <a:ext cx="8712968" cy="541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18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568" y="-27384"/>
            <a:ext cx="1734120" cy="43204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>
                <a:solidFill>
                  <a:schemeClr val="bg2"/>
                </a:solidFill>
                <a:latin typeface="Constantia" panose="02030602050306030303" pitchFamily="18" charset="0"/>
              </a:rPr>
              <a:t>12 year-old</a:t>
            </a:r>
            <a:endParaRPr lang="he-IL" sz="2000" i="1" dirty="0">
              <a:solidFill>
                <a:schemeClr val="bg2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271192"/>
              </p:ext>
            </p:extLst>
          </p:nvPr>
        </p:nvGraphicFramePr>
        <p:xfrm>
          <a:off x="467544" y="1484784"/>
          <a:ext cx="8229600" cy="511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itle 1"/>
          <p:cNvSpPr txBox="1">
            <a:spLocks/>
          </p:cNvSpPr>
          <p:nvPr/>
        </p:nvSpPr>
        <p:spPr>
          <a:xfrm>
            <a:off x="609600" y="458514"/>
            <a:ext cx="8229600" cy="95426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2"/>
                </a:solidFill>
                <a:latin typeface="Constantia" panose="02030602050306030303" pitchFamily="18" charset="0"/>
              </a:rPr>
              <a:t>Life as </a:t>
            </a:r>
            <a:r>
              <a:rPr lang="en-US" sz="2800" b="1" dirty="0">
                <a:solidFill>
                  <a:schemeClr val="bg2"/>
                </a:solidFill>
                <a:latin typeface="Constantia" panose="02030602050306030303" pitchFamily="18" charset="0"/>
              </a:rPr>
              <a:t>a </a:t>
            </a:r>
            <a:r>
              <a:rPr lang="en-US" sz="2800" b="1" dirty="0" smtClean="0">
                <a:solidFill>
                  <a:schemeClr val="bg2"/>
                </a:solidFill>
                <a:latin typeface="Constantia" panose="02030602050306030303" pitchFamily="18" charset="0"/>
              </a:rPr>
              <a:t>whole</a:t>
            </a:r>
          </a:p>
          <a:p>
            <a:r>
              <a:rPr lang="en-US" sz="2400" b="1" dirty="0" smtClean="0">
                <a:solidFill>
                  <a:schemeClr val="bg2"/>
                </a:solidFill>
                <a:latin typeface="Constantia" panose="02030602050306030303" pitchFamily="18" charset="0"/>
              </a:rPr>
              <a:t>Comparison </a:t>
            </a:r>
            <a:r>
              <a:rPr lang="en-US" sz="2400" b="1" dirty="0">
                <a:solidFill>
                  <a:schemeClr val="bg2"/>
                </a:solidFill>
                <a:latin typeface="Constantia" panose="02030602050306030303" pitchFamily="18" charset="0"/>
              </a:rPr>
              <a:t>with the average </a:t>
            </a:r>
            <a:r>
              <a:rPr lang="en-US" sz="2400" b="1" dirty="0" smtClean="0">
                <a:solidFill>
                  <a:schemeClr val="bg2"/>
                </a:solidFill>
                <a:latin typeface="Constantia" panose="02030602050306030303" pitchFamily="18" charset="0"/>
              </a:rPr>
              <a:t>of the total sample</a:t>
            </a:r>
            <a:endParaRPr lang="he-IL" sz="2400" b="1" dirty="0">
              <a:solidFill>
                <a:schemeClr val="bg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9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27432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Your home and the people you live with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93192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381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onstantia" panose="02030602050306030303" pitchFamily="18" charset="0"/>
              </a:rPr>
              <a:t>I feel safe at home</a:t>
            </a:r>
            <a:endParaRPr lang="he-IL" sz="2800" b="1" dirty="0">
              <a:latin typeface="Constantia" panose="02030602050306030303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59901"/>
              </p:ext>
            </p:extLst>
          </p:nvPr>
        </p:nvGraphicFramePr>
        <p:xfrm>
          <a:off x="29568" y="1066800"/>
          <a:ext cx="865723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29568" y="-27384"/>
            <a:ext cx="2239156" cy="87808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2000" b="1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12 year-olds</a:t>
            </a:r>
            <a:endParaRPr lang="he-IL" sz="2000" b="1" i="1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7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Changing Contexts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20688" y="1526381"/>
            <a:ext cx="8229600" cy="52554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The children themselves are “pushing” toward a new concept.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In fact I would argue that the changes can be summarized by a number of shifts.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Studies have found that these shifts are indeed happening all over the globe, even if at different paces. 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75B9671-E73B-44E6-83FB-17F3F62D30DF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6631"/>
            <a:ext cx="8458200" cy="144016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onstantia" panose="02030602050306030303" pitchFamily="18" charset="0"/>
              </a:rPr>
              <a:t>My parents listen to me and take what I say into account</a:t>
            </a:r>
            <a:endParaRPr lang="he-IL" sz="2400" b="1" dirty="0">
              <a:latin typeface="Constantia" panose="02030602050306030303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308491"/>
              </p:ext>
            </p:extLst>
          </p:nvPr>
        </p:nvGraphicFramePr>
        <p:xfrm>
          <a:off x="228600" y="1066800"/>
          <a:ext cx="8458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29568" y="-27384"/>
            <a:ext cx="2239156" cy="87808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2000" b="1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12 year-olds</a:t>
            </a:r>
            <a:endParaRPr lang="he-IL" sz="2000" b="1" i="1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9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381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onstantia" panose="02030602050306030303" pitchFamily="18" charset="0"/>
              </a:rPr>
              <a:t>How satisfied are you with…</a:t>
            </a:r>
            <a:endParaRPr lang="he-IL" sz="2800" b="1" dirty="0">
              <a:latin typeface="Constantia" panose="02030602050306030303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568" y="-27384"/>
            <a:ext cx="1734120" cy="43204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>
                <a:latin typeface="Constantia" panose="02030602050306030303" pitchFamily="18" charset="0"/>
              </a:rPr>
              <a:t>12 year-old</a:t>
            </a:r>
            <a:endParaRPr lang="he-IL" sz="2000" i="1" dirty="0">
              <a:latin typeface="Constantia" panose="02030602050306030303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898841"/>
              </p:ext>
            </p:extLst>
          </p:nvPr>
        </p:nvGraphicFramePr>
        <p:xfrm>
          <a:off x="179512" y="1781532"/>
          <a:ext cx="8712968" cy="473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203179" y="1196754"/>
            <a:ext cx="8591872" cy="646331"/>
            <a:chOff x="2077006" y="1295404"/>
            <a:chExt cx="6381194" cy="434115"/>
          </a:xfrm>
        </p:grpSpPr>
        <p:sp>
          <p:nvSpPr>
            <p:cNvPr id="22" name="TextBox 21"/>
            <p:cNvSpPr txBox="1"/>
            <p:nvPr/>
          </p:nvSpPr>
          <p:spPr>
            <a:xfrm>
              <a:off x="2133600" y="1295404"/>
              <a:ext cx="6324600" cy="434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 smtClean="0">
                  <a:latin typeface="Constantia" panose="02030602050306030303" pitchFamily="18" charset="0"/>
                </a:rPr>
                <a:t>  The house or flat         The people who          All the other people           Your family</a:t>
              </a:r>
            </a:p>
            <a:p>
              <a:pPr algn="l" rtl="0"/>
              <a:r>
                <a:rPr lang="en-US" dirty="0" smtClean="0">
                  <a:latin typeface="Constantia" panose="02030602050306030303" pitchFamily="18" charset="0"/>
                </a:rPr>
                <a:t>  where you live              </a:t>
              </a:r>
              <a:r>
                <a:rPr lang="en-US" dirty="0" err="1" smtClean="0">
                  <a:latin typeface="Constantia" panose="02030602050306030303" pitchFamily="18" charset="0"/>
                </a:rPr>
                <a:t>live</a:t>
              </a:r>
              <a:r>
                <a:rPr lang="en-US" dirty="0" smtClean="0">
                  <a:latin typeface="Constantia" panose="02030602050306030303" pitchFamily="18" charset="0"/>
                </a:rPr>
                <a:t> with you               in your family                      life</a:t>
              </a:r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77006" y="1361660"/>
              <a:ext cx="114300" cy="114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718227" y="1361660"/>
              <a:ext cx="114300" cy="114300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295900" y="1366457"/>
              <a:ext cx="114300" cy="1143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188219" y="1360488"/>
              <a:ext cx="114300" cy="114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onstantia" panose="0203060205030603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16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31975"/>
          </a:xfrm>
        </p:spPr>
        <p:txBody>
          <a:bodyPr>
            <a:noAutofit/>
          </a:bodyPr>
          <a:lstStyle/>
          <a:p>
            <a:r>
              <a:rPr lang="en-US" sz="6000" dirty="0" smtClean="0"/>
              <a:t>Money and things you have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603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46646"/>
            <a:ext cx="8686800" cy="11381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onstantia" panose="02030602050306030303" pitchFamily="18" charset="0"/>
              </a:rPr>
              <a:t>How satisfied are you with all the things you have?</a:t>
            </a:r>
            <a:endParaRPr lang="he-IL" sz="2800" b="1" dirty="0">
              <a:latin typeface="Constantia" panose="02030602050306030303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568" y="-27384"/>
            <a:ext cx="1734120" cy="43204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>
                <a:latin typeface="Constantia" panose="02030602050306030303" pitchFamily="18" charset="0"/>
              </a:rPr>
              <a:t>12 year-old</a:t>
            </a:r>
            <a:endParaRPr lang="he-IL" sz="2000" i="1" dirty="0">
              <a:latin typeface="Constantia" panose="02030602050306030303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46993"/>
              </p:ext>
            </p:extLst>
          </p:nvPr>
        </p:nvGraphicFramePr>
        <p:xfrm>
          <a:off x="179512" y="1781532"/>
          <a:ext cx="8712968" cy="473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03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38138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latin typeface="Constantia" panose="02030602050306030303" pitchFamily="18" charset="0"/>
              </a:rPr>
              <a:t>How often worry about how much money family has</a:t>
            </a:r>
            <a:endParaRPr lang="he-IL" sz="2600" b="1" dirty="0">
              <a:latin typeface="Constantia" panose="02030602050306030303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568" y="-27384"/>
            <a:ext cx="1734120" cy="43204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 smtClean="0"/>
              <a:t>12 year-old</a:t>
            </a:r>
            <a:endParaRPr lang="he-IL" sz="1800" i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275595"/>
              </p:ext>
            </p:extLst>
          </p:nvPr>
        </p:nvGraphicFramePr>
        <p:xfrm>
          <a:off x="457200" y="1066800"/>
          <a:ext cx="8229600" cy="5530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 rot="1434318">
            <a:off x="5227374" y="3843417"/>
            <a:ext cx="1600200" cy="2430804"/>
          </a:xfrm>
          <a:prstGeom prst="ellipse">
            <a:avLst/>
          </a:prstGeom>
          <a:noFill/>
          <a:ln w="412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3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</p:spPr>
        <p:txBody>
          <a:bodyPr>
            <a:noAutofit/>
          </a:bodyPr>
          <a:lstStyle/>
          <a:p>
            <a:r>
              <a:rPr lang="en-US" sz="6000" b="1" dirty="0"/>
              <a:t>Your friends and other people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519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38138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onstantia" panose="02030602050306030303" pitchFamily="18" charset="0"/>
              </a:rPr>
              <a:t>My friends are usually nice to me</a:t>
            </a:r>
            <a:endParaRPr lang="he-IL" sz="2800" b="1" dirty="0">
              <a:latin typeface="Constantia" panose="02030602050306030303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568" y="-27384"/>
            <a:ext cx="1734120" cy="43204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>
                <a:latin typeface="Constantia" panose="02030602050306030303" pitchFamily="18" charset="0"/>
              </a:rPr>
              <a:t>12 year-old</a:t>
            </a:r>
            <a:endParaRPr lang="he-IL" sz="2000" i="1" dirty="0">
              <a:latin typeface="Constantia" panose="02030602050306030303" pitchFamily="18" charset="0"/>
            </a:endParaRPr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838175"/>
              </p:ext>
            </p:extLst>
          </p:nvPr>
        </p:nvGraphicFramePr>
        <p:xfrm>
          <a:off x="228600" y="1066800"/>
          <a:ext cx="8458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535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381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onstantia" panose="02030602050306030303" pitchFamily="18" charset="0"/>
              </a:rPr>
              <a:t>How satisfied are you with…</a:t>
            </a:r>
            <a:endParaRPr lang="he-IL" sz="2800" b="1" dirty="0">
              <a:latin typeface="Constantia" panose="02030602050306030303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568" y="-27384"/>
            <a:ext cx="1734120" cy="43204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>
                <a:latin typeface="Constantia" panose="02030602050306030303" pitchFamily="18" charset="0"/>
              </a:rPr>
              <a:t>12 year-old</a:t>
            </a:r>
            <a:endParaRPr lang="he-IL" sz="2000" i="1" dirty="0">
              <a:latin typeface="Constantia" panose="02030602050306030303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496942"/>
              </p:ext>
            </p:extLst>
          </p:nvPr>
        </p:nvGraphicFramePr>
        <p:xfrm>
          <a:off x="179512" y="1781532"/>
          <a:ext cx="8712968" cy="473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33400" y="1203081"/>
            <a:ext cx="8382000" cy="646331"/>
            <a:chOff x="2075576" y="1295406"/>
            <a:chExt cx="6382624" cy="434115"/>
          </a:xfrm>
        </p:grpSpPr>
        <p:sp>
          <p:nvSpPr>
            <p:cNvPr id="22" name="TextBox 21"/>
            <p:cNvSpPr txBox="1"/>
            <p:nvPr/>
          </p:nvSpPr>
          <p:spPr>
            <a:xfrm>
              <a:off x="2133600" y="1295406"/>
              <a:ext cx="6324600" cy="434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 smtClean="0">
                  <a:latin typeface="Constantia" panose="02030602050306030303" pitchFamily="18" charset="0"/>
                </a:rPr>
                <a:t>  Your friends             The people who live              Your relationships with</a:t>
              </a:r>
            </a:p>
            <a:p>
              <a:pPr algn="l" rtl="0"/>
              <a:r>
                <a:rPr lang="en-US" dirty="0">
                  <a:latin typeface="Constantia" panose="02030602050306030303" pitchFamily="18" charset="0"/>
                </a:rPr>
                <a:t> </a:t>
              </a:r>
              <a:r>
                <a:rPr lang="en-US" dirty="0" smtClean="0">
                  <a:latin typeface="Constantia" panose="02030602050306030303" pitchFamily="18" charset="0"/>
                </a:rPr>
                <a:t>                                   in your area                            people in general       </a:t>
              </a:r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75576" y="1357413"/>
              <a:ext cx="114300" cy="114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84196" y="1357413"/>
              <a:ext cx="114300" cy="114300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73055" y="1357413"/>
              <a:ext cx="114300" cy="1143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onstantia" panose="0203060205030603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427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area you live in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379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6632"/>
            <a:ext cx="8610600" cy="1322304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onstantia" panose="02030602050306030303" pitchFamily="18" charset="0"/>
              </a:rPr>
              <a:t>I feel safe when I walk around in the area I live in</a:t>
            </a:r>
            <a:endParaRPr lang="he-IL" sz="2800" b="1" dirty="0">
              <a:latin typeface="Constantia" panose="02030602050306030303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568" y="-27384"/>
            <a:ext cx="1734120" cy="43204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/>
              <a:t>12 </a:t>
            </a:r>
            <a:r>
              <a:rPr lang="en-US" sz="2000" i="1" dirty="0" smtClean="0">
                <a:latin typeface="Constantia" panose="02030602050306030303" pitchFamily="18" charset="0"/>
              </a:rPr>
              <a:t>year-old</a:t>
            </a:r>
            <a:endParaRPr lang="he-IL" sz="2000" i="1" dirty="0">
              <a:latin typeface="Constantia" panose="02030602050306030303" pitchFamily="18" charset="0"/>
            </a:endParaRPr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109573"/>
              </p:ext>
            </p:extLst>
          </p:nvPr>
        </p:nvGraphicFramePr>
        <p:xfrm>
          <a:off x="228600" y="1066800"/>
          <a:ext cx="8458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00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The First Shift - From Survival and Basic Needs to Development and Well-Being 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876800"/>
          </a:xfrm>
        </p:spPr>
        <p:txBody>
          <a:bodyPr>
            <a:normAutofit fontScale="25000" lnSpcReduction="20000"/>
          </a:bodyPr>
          <a:lstStyle/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9600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Much attention has been paid to children’s physical survival and basic needs – and for good reasons. The result was the focus on saving children.</a:t>
            </a:r>
          </a:p>
          <a:p>
            <a:pPr marL="365760" indent="-283464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8000" dirty="0" smtClean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9600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Infant and child mortality, school enrollment and dropout, immunizations, and childhood disease are all examples of measures of well being in regard to basic needs. </a:t>
            </a:r>
          </a:p>
          <a:p>
            <a:pPr marL="365760" indent="-283464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9600" dirty="0" smtClean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9600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But now the definition of well being moved from supplying minimums, as in saving a life, to a focus on quality of life.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8000" dirty="0" smtClean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3600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381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onstantia" panose="02030602050306030303" pitchFamily="18" charset="0"/>
              </a:rPr>
              <a:t>How satisfied are you with…</a:t>
            </a:r>
            <a:endParaRPr lang="he-IL" sz="2800" b="1" dirty="0">
              <a:latin typeface="Constantia" panose="02030602050306030303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568" y="-27384"/>
            <a:ext cx="1734120" cy="43204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>
                <a:latin typeface="Constantia" panose="02030602050306030303" pitchFamily="18" charset="0"/>
              </a:rPr>
              <a:t>12 year-old</a:t>
            </a:r>
            <a:endParaRPr lang="he-IL" sz="2000" i="1" dirty="0">
              <a:latin typeface="Constantia" panose="02030602050306030303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71263"/>
              </p:ext>
            </p:extLst>
          </p:nvPr>
        </p:nvGraphicFramePr>
        <p:xfrm>
          <a:off x="179512" y="1781532"/>
          <a:ext cx="8712968" cy="473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99109" y="1127590"/>
            <a:ext cx="8324623" cy="646331"/>
            <a:chOff x="2128044" y="1157501"/>
            <a:chExt cx="6413751" cy="434115"/>
          </a:xfrm>
        </p:grpSpPr>
        <p:sp>
          <p:nvSpPr>
            <p:cNvPr id="22" name="TextBox 21"/>
            <p:cNvSpPr txBox="1"/>
            <p:nvPr/>
          </p:nvSpPr>
          <p:spPr>
            <a:xfrm>
              <a:off x="2217195" y="1157501"/>
              <a:ext cx="6324600" cy="434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 smtClean="0">
                  <a:latin typeface="Constantia" panose="02030602050306030303" pitchFamily="18" charset="0"/>
                </a:rPr>
                <a:t>  The local police               The outdoor areas children          The area where you</a:t>
              </a:r>
            </a:p>
            <a:p>
              <a:pPr algn="l" rtl="0"/>
              <a:r>
                <a:rPr lang="en-US" dirty="0">
                  <a:latin typeface="Constantia" panose="02030602050306030303" pitchFamily="18" charset="0"/>
                </a:rPr>
                <a:t> </a:t>
              </a:r>
              <a:r>
                <a:rPr lang="en-US" dirty="0" smtClean="0">
                  <a:latin typeface="Constantia" panose="02030602050306030303" pitchFamily="18" charset="0"/>
                </a:rPr>
                <a:t> in your area                      can use in your area                       live, in general     </a:t>
              </a:r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128044" y="1278299"/>
              <a:ext cx="114300" cy="114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21862" y="1278298"/>
              <a:ext cx="114300" cy="114300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034373" y="1282503"/>
              <a:ext cx="114300" cy="1143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457200" y="1127590"/>
            <a:ext cx="2133600" cy="7774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School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16684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38138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onstantia" panose="02030602050306030303" pitchFamily="18" charset="0"/>
              </a:rPr>
              <a:t>My teachers treat me fairly</a:t>
            </a:r>
            <a:endParaRPr lang="he-IL" sz="2800" b="1" dirty="0">
              <a:latin typeface="Constantia" panose="02030602050306030303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568" y="-27384"/>
            <a:ext cx="1734120" cy="43204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>
                <a:latin typeface="Constantia" panose="02030602050306030303" pitchFamily="18" charset="0"/>
              </a:rPr>
              <a:t>12 year-old</a:t>
            </a:r>
            <a:endParaRPr lang="he-IL" sz="2000" i="1" dirty="0">
              <a:latin typeface="Constantia" panose="02030602050306030303" pitchFamily="18" charset="0"/>
            </a:endParaRPr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638952"/>
              </p:ext>
            </p:extLst>
          </p:nvPr>
        </p:nvGraphicFramePr>
        <p:xfrm>
          <a:off x="228600" y="1066800"/>
          <a:ext cx="8458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57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38138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onstantia" panose="02030602050306030303" pitchFamily="18" charset="0"/>
              </a:rPr>
              <a:t>I feel safe at school</a:t>
            </a:r>
            <a:endParaRPr lang="he-IL" sz="2800" b="1" dirty="0">
              <a:latin typeface="Constantia" panose="02030602050306030303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568" y="-27384"/>
            <a:ext cx="1734120" cy="43204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/>
              <a:t>12 year-old</a:t>
            </a:r>
            <a:endParaRPr lang="he-IL" sz="2000" i="1" dirty="0"/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510266"/>
              </p:ext>
            </p:extLst>
          </p:nvPr>
        </p:nvGraphicFramePr>
        <p:xfrm>
          <a:off x="228600" y="1066800"/>
          <a:ext cx="8458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131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38138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onstantia" panose="02030602050306030303" pitchFamily="18" charset="0"/>
              </a:rPr>
              <a:t>How </a:t>
            </a:r>
            <a:r>
              <a:rPr lang="en-US" sz="2800" b="1" dirty="0" smtClean="0">
                <a:latin typeface="Constantia" panose="02030602050306030303" pitchFamily="18" charset="0"/>
              </a:rPr>
              <a:t>often hit </a:t>
            </a:r>
            <a:r>
              <a:rPr lang="en-US" sz="2800" b="1" dirty="0">
                <a:latin typeface="Constantia" panose="02030602050306030303" pitchFamily="18" charset="0"/>
              </a:rPr>
              <a:t>by other children in </a:t>
            </a:r>
            <a:r>
              <a:rPr lang="en-US" sz="2800" b="1" dirty="0" smtClean="0">
                <a:latin typeface="Constantia" panose="02030602050306030303" pitchFamily="18" charset="0"/>
              </a:rPr>
              <a:t>school</a:t>
            </a:r>
            <a:endParaRPr lang="he-IL" sz="2800" b="1" dirty="0">
              <a:latin typeface="Constantia" panose="02030602050306030303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568" y="-27384"/>
            <a:ext cx="1734120" cy="43204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 smtClean="0">
                <a:latin typeface="Constantia" panose="02030602050306030303" pitchFamily="18" charset="0"/>
              </a:rPr>
              <a:t>12 year-old</a:t>
            </a:r>
            <a:endParaRPr lang="he-IL" sz="1800" i="1" dirty="0">
              <a:latin typeface="Constantia" panose="02030602050306030303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771856"/>
              </p:ext>
            </p:extLst>
          </p:nvPr>
        </p:nvGraphicFramePr>
        <p:xfrm>
          <a:off x="457200" y="990600"/>
          <a:ext cx="8229600" cy="5606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420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6632"/>
            <a:ext cx="8686800" cy="1138138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onstantia" panose="02030602050306030303" pitchFamily="18" charset="0"/>
              </a:rPr>
              <a:t>How </a:t>
            </a:r>
            <a:r>
              <a:rPr lang="en-US" sz="2800" b="1" dirty="0" smtClean="0">
                <a:latin typeface="Constantia" panose="02030602050306030303" pitchFamily="18" charset="0"/>
              </a:rPr>
              <a:t>often left out by </a:t>
            </a:r>
            <a:r>
              <a:rPr lang="en-US" sz="2800" b="1" dirty="0">
                <a:latin typeface="Constantia" panose="02030602050306030303" pitchFamily="18" charset="0"/>
              </a:rPr>
              <a:t>other children in </a:t>
            </a:r>
            <a:r>
              <a:rPr lang="en-US" sz="2800" b="1" dirty="0" smtClean="0">
                <a:latin typeface="Constantia" panose="02030602050306030303" pitchFamily="18" charset="0"/>
              </a:rPr>
              <a:t>your class</a:t>
            </a:r>
            <a:endParaRPr lang="he-IL" sz="2800" b="1" dirty="0">
              <a:latin typeface="Constantia" panose="02030602050306030303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568" y="-27384"/>
            <a:ext cx="1734120" cy="43204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 smtClean="0">
                <a:latin typeface="Constantia" panose="02030602050306030303" pitchFamily="18" charset="0"/>
              </a:rPr>
              <a:t>12 year-old</a:t>
            </a:r>
            <a:endParaRPr lang="he-IL" sz="1800" i="1" dirty="0">
              <a:latin typeface="Constantia" panose="02030602050306030303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567999"/>
              </p:ext>
            </p:extLst>
          </p:nvPr>
        </p:nvGraphicFramePr>
        <p:xfrm>
          <a:off x="457200" y="990600"/>
          <a:ext cx="8229600" cy="5606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369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Your activities and satisfaction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749135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38138"/>
          </a:xfrm>
        </p:spPr>
        <p:txBody>
          <a:bodyPr>
            <a:normAutofit/>
          </a:bodyPr>
          <a:lstStyle/>
          <a:p>
            <a:pPr rtl="0"/>
            <a:r>
              <a:rPr lang="en-US" sz="2800" b="1" dirty="0">
                <a:latin typeface="Constantia" panose="02030602050306030303" pitchFamily="18" charset="0"/>
              </a:rPr>
              <a:t>Taking care of </a:t>
            </a:r>
            <a:r>
              <a:rPr lang="en-US" sz="2800" b="1" dirty="0" smtClean="0">
                <a:latin typeface="Constantia" panose="02030602050306030303" pitchFamily="18" charset="0"/>
              </a:rPr>
              <a:t>family </a:t>
            </a:r>
            <a:r>
              <a:rPr lang="en-US" sz="2800" b="1" dirty="0">
                <a:latin typeface="Constantia" panose="02030602050306030303" pitchFamily="18" charset="0"/>
              </a:rPr>
              <a:t>members</a:t>
            </a:r>
            <a:endParaRPr lang="he-IL" sz="2800" b="1" dirty="0">
              <a:latin typeface="Constantia" panose="02030602050306030303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568" y="-27384"/>
            <a:ext cx="1734120" cy="43204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 smtClean="0">
                <a:latin typeface="Constantia" panose="02030602050306030303" pitchFamily="18" charset="0"/>
              </a:rPr>
              <a:t>12 year-old</a:t>
            </a:r>
            <a:endParaRPr lang="he-IL" sz="1800" i="1" dirty="0">
              <a:latin typeface="Constantia" panose="02030602050306030303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366034"/>
              </p:ext>
            </p:extLst>
          </p:nvPr>
        </p:nvGraphicFramePr>
        <p:xfrm>
          <a:off x="457200" y="1600200"/>
          <a:ext cx="8229600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1981200" y="1106398"/>
            <a:ext cx="6861829" cy="584775"/>
            <a:chOff x="2209799" y="1233105"/>
            <a:chExt cx="6324601" cy="392770"/>
          </a:xfrm>
        </p:grpSpPr>
        <p:sp>
          <p:nvSpPr>
            <p:cNvPr id="16" name="TextBox 15"/>
            <p:cNvSpPr txBox="1"/>
            <p:nvPr/>
          </p:nvSpPr>
          <p:spPr>
            <a:xfrm>
              <a:off x="2209800" y="1233105"/>
              <a:ext cx="6324600" cy="392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600" dirty="0">
                  <a:latin typeface="Constantia" panose="02030602050306030303" pitchFamily="18" charset="0"/>
                </a:rPr>
                <a:t> </a:t>
              </a:r>
              <a:r>
                <a:rPr lang="en-US" sz="1600" dirty="0" smtClean="0">
                  <a:latin typeface="Constantia" panose="02030602050306030303" pitchFamily="18" charset="0"/>
                </a:rPr>
                <a:t>  Rarely or               Less than once          </a:t>
              </a:r>
              <a:r>
                <a:rPr lang="en-US" sz="1600" dirty="0" err="1" smtClean="0">
                  <a:latin typeface="Constantia" panose="02030602050306030303" pitchFamily="18" charset="0"/>
                </a:rPr>
                <a:t>Once</a:t>
              </a:r>
              <a:r>
                <a:rPr lang="en-US" sz="1600" dirty="0" smtClean="0">
                  <a:latin typeface="Constantia" panose="02030602050306030303" pitchFamily="18" charset="0"/>
                </a:rPr>
                <a:t> or twice         Everyday or</a:t>
              </a:r>
            </a:p>
            <a:p>
              <a:pPr algn="l" rtl="0"/>
              <a:r>
                <a:rPr lang="en-US" sz="1600" dirty="0">
                  <a:latin typeface="Constantia" panose="02030602050306030303" pitchFamily="18" charset="0"/>
                </a:rPr>
                <a:t> </a:t>
              </a:r>
              <a:r>
                <a:rPr lang="en-US" sz="1600" dirty="0" smtClean="0">
                  <a:latin typeface="Constantia" panose="02030602050306030303" pitchFamily="18" charset="0"/>
                </a:rPr>
                <a:t>  never                     a week                        a week                     almost everyday                   </a:t>
              </a:r>
              <a:endParaRPr lang="en-US" sz="1600" dirty="0">
                <a:latin typeface="Constantia" panose="02030602050306030303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09799" y="1343765"/>
              <a:ext cx="165907" cy="12089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15340" y="1348122"/>
              <a:ext cx="165907" cy="1208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247914" y="1358419"/>
              <a:ext cx="165907" cy="120899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24357" y="1343765"/>
              <a:ext cx="165907" cy="1208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onstantia" panose="0203060205030603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13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381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onstantia" panose="02030602050306030303" pitchFamily="18" charset="0"/>
              </a:rPr>
              <a:t>How satisfied are you with…</a:t>
            </a:r>
            <a:endParaRPr lang="he-IL" sz="2800" b="1" dirty="0">
              <a:latin typeface="Constantia" panose="02030602050306030303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568" y="-27384"/>
            <a:ext cx="1734120" cy="43204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>
                <a:latin typeface="Constantia" panose="02030602050306030303" pitchFamily="18" charset="0"/>
              </a:rPr>
              <a:t>12 year-old</a:t>
            </a:r>
            <a:endParaRPr lang="he-IL" sz="2000" i="1" dirty="0">
              <a:latin typeface="Constantia" panose="02030602050306030303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300986"/>
              </p:ext>
            </p:extLst>
          </p:nvPr>
        </p:nvGraphicFramePr>
        <p:xfrm>
          <a:off x="179512" y="1781532"/>
          <a:ext cx="8712968" cy="473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85799" y="1196754"/>
            <a:ext cx="8001001" cy="369332"/>
            <a:chOff x="2136126" y="1295405"/>
            <a:chExt cx="6322073" cy="248066"/>
          </a:xfrm>
        </p:grpSpPr>
        <p:sp>
          <p:nvSpPr>
            <p:cNvPr id="22" name="TextBox 21"/>
            <p:cNvSpPr txBox="1"/>
            <p:nvPr/>
          </p:nvSpPr>
          <p:spPr>
            <a:xfrm>
              <a:off x="2193276" y="1295405"/>
              <a:ext cx="6264923" cy="248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 smtClean="0">
                  <a:latin typeface="Constantia" panose="02030602050306030303" pitchFamily="18" charset="0"/>
                </a:rPr>
                <a:t> Your health                        The way that you look                 Your self-confidence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136126" y="1381771"/>
              <a:ext cx="114300" cy="114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23064" y="1373952"/>
              <a:ext cx="114300" cy="114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591683" y="1381771"/>
              <a:ext cx="114300" cy="1143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onstantia" panose="0203060205030603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57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and 12 years 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Questionnaires were very similar</a:t>
            </a:r>
          </a:p>
          <a:p>
            <a:pPr algn="l" rtl="0"/>
            <a:r>
              <a:rPr lang="en-US" dirty="0" smtClean="0"/>
              <a:t>Responses were similar</a:t>
            </a:r>
          </a:p>
          <a:p>
            <a:pPr algn="l" rtl="0"/>
            <a:r>
              <a:rPr lang="en-US" dirty="0" smtClean="0"/>
              <a:t>The age phenomenon in regard to children's subjective well being is worth noticing</a:t>
            </a:r>
          </a:p>
          <a:p>
            <a:r>
              <a:rPr lang="en-US" dirty="0" smtClean="0"/>
              <a:t>When children grow up they are less satisfied with life - on </a:t>
            </a:r>
            <a:r>
              <a:rPr lang="en-US" dirty="0"/>
              <a:t>all scales</a:t>
            </a:r>
            <a:r>
              <a:rPr lang="en-US" dirty="0" smtClean="0"/>
              <a:t>!</a:t>
            </a:r>
            <a:endParaRPr lang="en-US" dirty="0"/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09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The Second shift - From Negative to Positive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01050" cy="5029200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The absence of problems or failures does not necessarily indicate proper growth and success.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Understanding well being as absence of risk factors or negative behaviors is not the same as focusing on protective factors or positive behaviors.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Thus, the challenge is to develop a concept that holds societies accountable for more than the safe warehousing of children and youth.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6000" dirty="0" smtClean="0"/>
              <a:t>Is it about age? 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86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latin typeface="Constantia" panose="02030602050306030303" pitchFamily="18" charset="0"/>
              </a:rPr>
              <a:t>Student </a:t>
            </a:r>
            <a:r>
              <a:rPr lang="en-US" sz="2400" b="1" dirty="0">
                <a:latin typeface="Constantia" panose="02030602050306030303" pitchFamily="18" charset="0"/>
              </a:rPr>
              <a:t>Life Satisfaction Scale (SLSS)</a:t>
            </a:r>
            <a:endParaRPr lang="en-US" sz="24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5909484"/>
              </p:ext>
            </p:extLst>
          </p:nvPr>
        </p:nvGraphicFramePr>
        <p:xfrm>
          <a:off x="152400" y="1295400"/>
          <a:ext cx="8686800" cy="543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71474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</a:rPr>
              <a:t>8 year-old</a:t>
            </a:r>
            <a:endParaRPr lang="he-IL" sz="5400" b="1" dirty="0">
              <a:solidFill>
                <a:schemeClr val="accent6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</a:rPr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</a:rPr>
              <a:t>version for children aged 8 was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</a:rPr>
              <a:t>shorter</a:t>
            </a:r>
          </a:p>
          <a:p>
            <a:pPr algn="l" rtl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</a:rPr>
              <a:t>Satisfaction items were phrased in term of happiness (‘How happy you feel with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</a:rPr>
              <a:t>...’)</a:t>
            </a:r>
          </a:p>
          <a:p>
            <a:pPr algn="l" rt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</a:rPr>
              <a:t>A scale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</a:rPr>
              <a:t>of emoticons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</a:rPr>
              <a:t>was used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</a:rPr>
              <a:t>for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</a:rPr>
              <a:t>these items </a:t>
            </a:r>
          </a:p>
          <a:p>
            <a:pPr marL="0" indent="0" algn="l" rtl="0">
              <a:buNone/>
            </a:pPr>
            <a:endParaRPr lang="he-IL" dirty="0">
              <a:solidFill>
                <a:schemeClr val="accent6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114817"/>
              </p:ext>
            </p:extLst>
          </p:nvPr>
        </p:nvGraphicFramePr>
        <p:xfrm>
          <a:off x="1236979" y="4653136"/>
          <a:ext cx="6180685" cy="1224136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1236137"/>
                <a:gridCol w="1236137"/>
                <a:gridCol w="1236137"/>
                <a:gridCol w="1236137"/>
                <a:gridCol w="1236137"/>
              </a:tblGrid>
              <a:tr h="122413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331640" y="4725144"/>
            <a:ext cx="6048672" cy="1028548"/>
            <a:chOff x="2195736" y="4293096"/>
            <a:chExt cx="6048672" cy="1028548"/>
          </a:xfrm>
        </p:grpSpPr>
        <p:pic>
          <p:nvPicPr>
            <p:cNvPr id="1029" name="Imagen 18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4293096"/>
              <a:ext cx="1080120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Imagen 18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4293096"/>
              <a:ext cx="1080119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1" descr="128-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101" y="4293096"/>
              <a:ext cx="1102035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Imagen 18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7754" y="4293096"/>
              <a:ext cx="1122518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Imagen 18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4313532"/>
              <a:ext cx="1080120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521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381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onstantia" panose="02030602050306030303" pitchFamily="18" charset="0"/>
              </a:rPr>
              <a:t>I feel safe at home</a:t>
            </a:r>
            <a:endParaRPr lang="he-IL" sz="2800" b="1" dirty="0">
              <a:latin typeface="Constantia" panose="02030602050306030303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568" y="-27384"/>
            <a:ext cx="1734120" cy="43204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>
                <a:latin typeface="Constantia" panose="02030602050306030303" pitchFamily="18" charset="0"/>
              </a:rPr>
              <a:t>8 year-old</a:t>
            </a:r>
            <a:endParaRPr lang="he-IL" sz="2000" i="1" dirty="0">
              <a:latin typeface="Constantia" panose="02030602050306030303" pitchFamily="18" charset="0"/>
            </a:endParaRPr>
          </a:p>
        </p:txBody>
      </p:sp>
      <p:graphicFrame>
        <p:nvGraphicFramePr>
          <p:cNvPr id="1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255862"/>
              </p:ext>
            </p:extLst>
          </p:nvPr>
        </p:nvGraphicFramePr>
        <p:xfrm>
          <a:off x="228600" y="1066800"/>
          <a:ext cx="8458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24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381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onstantia" panose="02030602050306030303" pitchFamily="18" charset="0"/>
              </a:rPr>
              <a:t>My parents treat me fairly</a:t>
            </a:r>
            <a:endParaRPr lang="he-IL" sz="2800" b="1" dirty="0">
              <a:latin typeface="Constantia" panose="02030602050306030303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568" y="-27384"/>
            <a:ext cx="1734120" cy="43204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>
                <a:latin typeface="Constantia" panose="02030602050306030303" pitchFamily="18" charset="0"/>
              </a:rPr>
              <a:t>8 year-old</a:t>
            </a:r>
            <a:endParaRPr lang="he-IL" sz="2000" i="1" dirty="0">
              <a:latin typeface="Constantia" panose="02030602050306030303" pitchFamily="18" charset="0"/>
            </a:endParaRPr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74796"/>
              </p:ext>
            </p:extLst>
          </p:nvPr>
        </p:nvGraphicFramePr>
        <p:xfrm>
          <a:off x="228600" y="1066800"/>
          <a:ext cx="8458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557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381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onstantia" panose="02030602050306030303" pitchFamily="18" charset="0"/>
              </a:rPr>
              <a:t>How happy you feel with…</a:t>
            </a:r>
            <a:endParaRPr lang="he-IL" sz="2800" b="1" dirty="0">
              <a:latin typeface="Constantia" panose="02030602050306030303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568" y="-27384"/>
            <a:ext cx="1734120" cy="43204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>
                <a:latin typeface="Constantia" panose="02030602050306030303" pitchFamily="18" charset="0"/>
              </a:rPr>
              <a:t>8 year-old</a:t>
            </a:r>
            <a:endParaRPr lang="he-IL" sz="2000" i="1" dirty="0">
              <a:latin typeface="Constantia" panose="02030602050306030303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775010"/>
              </p:ext>
            </p:extLst>
          </p:nvPr>
        </p:nvGraphicFramePr>
        <p:xfrm>
          <a:off x="179512" y="1781532"/>
          <a:ext cx="8712968" cy="473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043608" y="1196756"/>
            <a:ext cx="7776864" cy="646331"/>
            <a:chOff x="2133600" y="1295405"/>
            <a:chExt cx="6324600" cy="434115"/>
          </a:xfrm>
        </p:grpSpPr>
        <p:sp>
          <p:nvSpPr>
            <p:cNvPr id="22" name="TextBox 21"/>
            <p:cNvSpPr txBox="1"/>
            <p:nvPr/>
          </p:nvSpPr>
          <p:spPr>
            <a:xfrm>
              <a:off x="2133600" y="1295405"/>
              <a:ext cx="6324600" cy="434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 smtClean="0">
                  <a:latin typeface="Constantia" panose="02030602050306030303" pitchFamily="18" charset="0"/>
                </a:rPr>
                <a:t>  The house or flat                   The people who               All the other people      </a:t>
              </a:r>
            </a:p>
            <a:p>
              <a:pPr algn="l" rtl="0"/>
              <a:r>
                <a:rPr lang="en-US" dirty="0">
                  <a:latin typeface="Constantia" panose="02030602050306030303" pitchFamily="18" charset="0"/>
                </a:rPr>
                <a:t> </a:t>
              </a:r>
              <a:r>
                <a:rPr lang="en-US" dirty="0" smtClean="0">
                  <a:latin typeface="Constantia" panose="02030602050306030303" pitchFamily="18" charset="0"/>
                </a:rPr>
                <a:t>  where you live                       </a:t>
              </a:r>
              <a:r>
                <a:rPr lang="en-US" dirty="0" err="1" smtClean="0">
                  <a:latin typeface="Constantia" panose="02030602050306030303" pitchFamily="18" charset="0"/>
                </a:rPr>
                <a:t>live</a:t>
              </a:r>
              <a:r>
                <a:rPr lang="en-US" dirty="0" smtClean="0">
                  <a:latin typeface="Constantia" panose="02030602050306030303" pitchFamily="18" charset="0"/>
                </a:rPr>
                <a:t> with you                    in your family</a:t>
              </a:r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151002" y="1430090"/>
              <a:ext cx="114300" cy="114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21421" y="1430090"/>
              <a:ext cx="114300" cy="114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283584" y="1431101"/>
              <a:ext cx="114300" cy="114300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onstantia" panose="0203060205030603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43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38138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onstantia" panose="02030602050306030303" pitchFamily="18" charset="0"/>
              </a:rPr>
              <a:t>I have enough friends</a:t>
            </a:r>
            <a:endParaRPr lang="he-IL" sz="2800" b="1" dirty="0">
              <a:latin typeface="Constantia" panose="02030602050306030303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568" y="-27384"/>
            <a:ext cx="1734120" cy="43204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>
                <a:latin typeface="Constantia" panose="02030602050306030303" pitchFamily="18" charset="0"/>
              </a:rPr>
              <a:t>8 year-old</a:t>
            </a:r>
            <a:endParaRPr lang="he-IL" sz="2000" i="1" dirty="0">
              <a:latin typeface="Constantia" panose="02030602050306030303" pitchFamily="18" charset="0"/>
            </a:endParaRPr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669401"/>
              </p:ext>
            </p:extLst>
          </p:nvPr>
        </p:nvGraphicFramePr>
        <p:xfrm>
          <a:off x="228600" y="1066800"/>
          <a:ext cx="8458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849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38138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onstantia" panose="02030602050306030303" pitchFamily="18" charset="0"/>
              </a:rPr>
              <a:t>I like going to school</a:t>
            </a:r>
            <a:endParaRPr lang="he-IL" sz="2800" b="1" dirty="0">
              <a:latin typeface="Constantia" panose="02030602050306030303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568" y="-27384"/>
            <a:ext cx="1734120" cy="43204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>
                <a:latin typeface="Constantia" panose="02030602050306030303" pitchFamily="18" charset="0"/>
              </a:rPr>
              <a:t>8 year-old</a:t>
            </a:r>
            <a:endParaRPr lang="he-IL" sz="2000" i="1" dirty="0">
              <a:latin typeface="Constantia" panose="02030602050306030303" pitchFamily="18" charset="0"/>
            </a:endParaRPr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330740"/>
              </p:ext>
            </p:extLst>
          </p:nvPr>
        </p:nvGraphicFramePr>
        <p:xfrm>
          <a:off x="228600" y="1066800"/>
          <a:ext cx="8458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249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38138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onstantia" panose="02030602050306030303" pitchFamily="18" charset="0"/>
              </a:rPr>
              <a:t>I feel safe at school</a:t>
            </a:r>
            <a:endParaRPr lang="he-IL" sz="2800" b="1" dirty="0">
              <a:latin typeface="Constantia" panose="02030602050306030303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568" y="-27384"/>
            <a:ext cx="1734120" cy="43204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>
                <a:latin typeface="Constantia" panose="02030602050306030303" pitchFamily="18" charset="0"/>
              </a:rPr>
              <a:t>8 year-old</a:t>
            </a:r>
            <a:endParaRPr lang="he-IL" sz="2000" i="1" dirty="0">
              <a:latin typeface="Constantia" panose="02030602050306030303" pitchFamily="18" charset="0"/>
            </a:endParaRPr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726902"/>
              </p:ext>
            </p:extLst>
          </p:nvPr>
        </p:nvGraphicFramePr>
        <p:xfrm>
          <a:off x="228600" y="1066800"/>
          <a:ext cx="8458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42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does it all means?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Children know how to reliably describe their life.</a:t>
            </a:r>
          </a:p>
          <a:p>
            <a:r>
              <a:rPr lang="en-US" dirty="0" smtClean="0"/>
              <a:t>Their perspective is different than ours.</a:t>
            </a:r>
          </a:p>
          <a:p>
            <a:r>
              <a:rPr lang="en-US" dirty="0" smtClean="0"/>
              <a:t>Children know what they need.</a:t>
            </a:r>
          </a:p>
          <a:p>
            <a:r>
              <a:rPr lang="en-US" dirty="0" smtClean="0"/>
              <a:t>We as social workers are obliged to promote their well being</a:t>
            </a:r>
          </a:p>
          <a:p>
            <a:r>
              <a:rPr lang="en-US" dirty="0" smtClean="0"/>
              <a:t>In order to do it we need more data and we need to talk with children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743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we need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children’s well being is our goal – we need to discover what promotes or harms it.</a:t>
            </a:r>
          </a:p>
          <a:p>
            <a:r>
              <a:rPr lang="en-US" dirty="0" smtClean="0"/>
              <a:t>Our data set enabled us to explore the variance in children’s well being and what is associated with it.</a:t>
            </a:r>
          </a:p>
          <a:p>
            <a:r>
              <a:rPr lang="en-US" dirty="0" smtClean="0"/>
              <a:t>Finding were surprising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92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096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The Third Shift - From Well-Becoming to Well-Being  </a:t>
            </a:r>
            <a:endParaRPr lang="en-US" sz="3800" b="1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In contrast to the immediacy of well-</a:t>
            </a:r>
            <a:r>
              <a:rPr lang="en-US" sz="2400" i="1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being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, well-</a:t>
            </a:r>
            <a:r>
              <a:rPr lang="en-US" sz="2400" i="1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becoming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describes a future focus (i.e., preparing children to be productive and happy adults). </a:t>
            </a:r>
          </a:p>
          <a:p>
            <a:pPr eaLnBrk="1" hangingPunct="1">
              <a:buFont typeface="Wingdings 2" pitchFamily="18" charset="2"/>
              <a:buNone/>
            </a:pPr>
            <a:endParaRPr lang="en-US" sz="1000" dirty="0" smtClean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eaLnBrk="1" hangingPunct="1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The conventional preoccupation with the next generation is a preoccupation of adults. Although not a necessarily harmful view, anyone interested in children and childhood should also be interested in the present as well as future childhood.   </a:t>
            </a:r>
          </a:p>
          <a:p>
            <a:pPr eaLnBrk="1" hangingPunct="1">
              <a:buFont typeface="Wingdings 2" pitchFamily="18" charset="2"/>
              <a:buNone/>
            </a:pPr>
            <a:endParaRPr lang="en-US" sz="1000" dirty="0" smtClean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eaLnBrk="1" hangingPunct="1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Focusing on preparing children to become citizens suggests that they are not citizens during childhood. </a:t>
            </a:r>
          </a:p>
          <a:p>
            <a:pPr eaLnBrk="1" hangingPunct="1">
              <a:buFont typeface="Wingdings 2" pitchFamily="18" charset="2"/>
              <a:buNone/>
            </a:pPr>
            <a:endParaRPr lang="en-US" sz="1000" dirty="0" smtClean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eaLnBrk="1" hangingPunct="1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Both perspectives are legitimate and necessary. However, the emergence of the child-centered perspective, introduced new ideas and energy to the child well being concept.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characteristics of children’s well being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variance in children’s SWB is barely explained by socio-demographic variables.</a:t>
            </a:r>
          </a:p>
          <a:p>
            <a:r>
              <a:rPr lang="en-US" dirty="0" smtClean="0"/>
              <a:t>It is better explained by variables that measure children’s relations and perceptions.</a:t>
            </a:r>
          </a:p>
          <a:p>
            <a:r>
              <a:rPr lang="en-US" dirty="0" smtClean="0"/>
              <a:t>This is a new and growing area of research.</a:t>
            </a:r>
          </a:p>
          <a:p>
            <a:r>
              <a:rPr lang="en-US" dirty="0" smtClean="0"/>
              <a:t>Initial studies found three strong predictors of children’s SWB:</a:t>
            </a:r>
          </a:p>
          <a:p>
            <a:pPr lvl="1"/>
            <a:r>
              <a:rPr lang="en-US" dirty="0" smtClean="0"/>
              <a:t>Bullying</a:t>
            </a:r>
          </a:p>
          <a:p>
            <a:pPr lvl="1"/>
            <a:r>
              <a:rPr lang="en-US" dirty="0" smtClean="0"/>
              <a:t>Perception of safety</a:t>
            </a:r>
          </a:p>
          <a:p>
            <a:pPr lvl="1"/>
            <a:r>
              <a:rPr lang="en-US" dirty="0" smtClean="0"/>
              <a:t>Respect for children and inclusion of their voice</a:t>
            </a:r>
          </a:p>
        </p:txBody>
      </p:sp>
    </p:spTree>
    <p:extLst>
      <p:ext uri="{BB962C8B-B14F-4D97-AF65-F5344CB8AC3E}">
        <p14:creationId xmlns:p14="http://schemas.microsoft.com/office/powerpoint/2010/main" val="23934298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characteristics of children’s well being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All three are well within the realm and goals of the social work profession</a:t>
            </a:r>
          </a:p>
          <a:p>
            <a:r>
              <a:rPr lang="en-US" dirty="0" smtClean="0"/>
              <a:t>To fulfill our mission as social workers we need to promote children’s well being.</a:t>
            </a:r>
          </a:p>
          <a:p>
            <a:r>
              <a:rPr lang="en-US" dirty="0" smtClean="0"/>
              <a:t>The children tell us that to do so we need to focus on ensuring their safety, reducing violence and fostering better family and social relations.</a:t>
            </a:r>
          </a:p>
        </p:txBody>
      </p:sp>
    </p:spTree>
    <p:extLst>
      <p:ext uri="{BB962C8B-B14F-4D97-AF65-F5344CB8AC3E}">
        <p14:creationId xmlns:p14="http://schemas.microsoft.com/office/powerpoint/2010/main" val="6335327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1143000"/>
          </a:xfrm>
        </p:spPr>
        <p:txBody>
          <a:bodyPr/>
          <a:lstStyle/>
          <a:p>
            <a:r>
              <a:rPr lang="en-US" dirty="0" smtClean="0"/>
              <a:t>Thank you very much!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334000"/>
            <a:ext cx="8305800" cy="152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Asher Ben-Arieh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Paul </a:t>
            </a:r>
            <a:r>
              <a:rPr lang="en-US" dirty="0" err="1" smtClean="0">
                <a:solidFill>
                  <a:srgbClr val="FF0000"/>
                </a:solidFill>
              </a:rPr>
              <a:t>Baerwald</a:t>
            </a:r>
            <a:r>
              <a:rPr lang="en-US" dirty="0" smtClean="0">
                <a:solidFill>
                  <a:srgbClr val="FF0000"/>
                </a:solidFill>
              </a:rPr>
              <a:t> School of Social Work and Social Welfare, The Hebrew University of Jerusalem</a:t>
            </a:r>
          </a:p>
          <a:p>
            <a:r>
              <a:rPr lang="en-US" dirty="0">
                <a:hlinkClick r:id="rId2"/>
              </a:rPr>
              <a:t>www.isciweb.org</a:t>
            </a:r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sher.HARUV\AppData\Local\Temp\Rar$DIa0.109\IMG00571-20140214-1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880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2493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The Fourth Shift - Incorporating children rights and beyond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724400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Although inspired and to some extent guided by the child rights movement, the new concept of well being goes beyond the concept of rights.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Perhaps the most crucial difference is the standard used to measure children’s status. Children’s well-being is normally focused on what is desired, but rights monitoring addresses legally established minimums.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Monitoring rights and monitoring well-being also share a focus on child-centered indicators, ones that can be measured at the level of the child. 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Such indicators draw attention to the actual situation of children.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000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The Fifth Shift - From an adult to a child perspective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953000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000" dirty="0" smtClean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When these changes were taken into account, efforts to study children’s well-being had to ask the following questions: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What are children doing?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What do children need?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What do children have?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What do children think and feel?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To whom or what are children connected and related?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What do children contribute?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sz="2000" dirty="0" smtClean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365760" lvl="1" indent="-283464" eaLnBrk="1" fontAlgn="auto" hangingPunct="1">
              <a:spcBef>
                <a:spcPts val="600"/>
              </a:spcBef>
              <a:spcAft>
                <a:spcPts val="0"/>
              </a:spcAft>
              <a:buSzPct val="80000"/>
              <a:buFont typeface="Wingdings 2"/>
              <a:buChar char=""/>
              <a:defRPr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Answering such questions demanded a better picture of children as human beings in their present life including the positive aspects of it.</a:t>
            </a:r>
            <a:endParaRPr lang="he-IL" sz="2000" dirty="0" smtClean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365760" lvl="1" indent="-283464" eaLnBrk="1" fontAlgn="auto" hangingPunct="1">
              <a:spcBef>
                <a:spcPts val="600"/>
              </a:spcBef>
              <a:spcAft>
                <a:spcPts val="0"/>
              </a:spcAft>
              <a:buSzPct val="80000"/>
              <a:buFont typeface="Wingdings 2"/>
              <a:buChar char=""/>
              <a:defRPr/>
            </a:pPr>
            <a:endParaRPr lang="en-US" sz="2000" dirty="0" smtClean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To better answer such questions, the field had to focus on children’s daily lives, which is something that children know the most about.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התאמה אישית 3">
      <a:dk1>
        <a:srgbClr val="152B56"/>
      </a:dk1>
      <a:lt1>
        <a:srgbClr val="B4C7EB"/>
      </a:lt1>
      <a:dk2>
        <a:srgbClr val="152B56"/>
      </a:dk2>
      <a:lt2>
        <a:srgbClr val="004C4C"/>
      </a:lt2>
      <a:accent1>
        <a:srgbClr val="3060BB"/>
      </a:accent1>
      <a:accent2>
        <a:srgbClr val="666633"/>
      </a:accent2>
      <a:accent3>
        <a:srgbClr val="CC9900"/>
      </a:accent3>
      <a:accent4>
        <a:srgbClr val="993300"/>
      </a:accent4>
      <a:accent5>
        <a:srgbClr val="7030A0"/>
      </a:accent5>
      <a:accent6>
        <a:srgbClr val="C00000"/>
      </a:accent6>
      <a:hlink>
        <a:srgbClr val="004C4C"/>
      </a:hlink>
      <a:folHlink>
        <a:srgbClr val="204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2250</TotalTime>
  <Words>2849</Words>
  <Application>Microsoft Office PowerPoint</Application>
  <PresentationFormat>On-screen Show (4:3)</PresentationFormat>
  <Paragraphs>456</Paragraphs>
  <Slides>72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1" baseType="lpstr">
      <vt:lpstr>Arial</vt:lpstr>
      <vt:lpstr>Berlin Sans FB Demi</vt:lpstr>
      <vt:lpstr>Calibri</vt:lpstr>
      <vt:lpstr>Constantia</vt:lpstr>
      <vt:lpstr>Times New Roman</vt:lpstr>
      <vt:lpstr>Verdana</vt:lpstr>
      <vt:lpstr>Vrinda</vt:lpstr>
      <vt:lpstr>Wingdings 2</vt:lpstr>
      <vt:lpstr>ערכת נושא Office</vt:lpstr>
      <vt:lpstr>From Child Welfare to Children Well-being: What can we learn from children?  The 2014 Hokenstad International Lecture 60th CSWE 2014 Annual Program Meeting (APM);  October 23–26, 2014  Tampa Florida </vt:lpstr>
      <vt:lpstr>What do I want to talk about?</vt:lpstr>
      <vt:lpstr>Changing Contexts</vt:lpstr>
      <vt:lpstr>Changing Contexts</vt:lpstr>
      <vt:lpstr>The First Shift - From Survival and Basic Needs to Development and Well-Being </vt:lpstr>
      <vt:lpstr>The Second shift - From Negative to Positive</vt:lpstr>
      <vt:lpstr>The Third Shift - From Well-Becoming to Well-Being  </vt:lpstr>
      <vt:lpstr>The Fourth Shift - Incorporating children rights and beyond</vt:lpstr>
      <vt:lpstr>The Fifth Shift - From an adult to a child perspective</vt:lpstr>
      <vt:lpstr>But why did it happen?</vt:lpstr>
      <vt:lpstr>“New” Normative and Theoretical Approaches </vt:lpstr>
      <vt:lpstr>New Methodological and Technical developments</vt:lpstr>
      <vt:lpstr>But how do all of these relate to social work and its role?</vt:lpstr>
      <vt:lpstr>Our code of ethics calls us to be advocates for children’s well being</vt:lpstr>
      <vt:lpstr>Children’s rights calls us to be advocates for children’s well being</vt:lpstr>
      <vt:lpstr>The best interest of the child calls us to be advocates for children’s well being</vt:lpstr>
      <vt:lpstr>But - if it’s our obligation to represent children then we need to know what are they saying.  There is no way we can know what children need or want without asking them.</vt:lpstr>
      <vt:lpstr>So what can we learn from children?</vt:lpstr>
      <vt:lpstr>Background</vt:lpstr>
      <vt:lpstr>Extended Pilot 2011-2012</vt:lpstr>
      <vt:lpstr>PowerPoint Presentation</vt:lpstr>
      <vt:lpstr>Full Survey  2013-2104</vt:lpstr>
      <vt:lpstr>Full Survey  2013-2104</vt:lpstr>
      <vt:lpstr>Data collection in Nepal</vt:lpstr>
      <vt:lpstr>PowerPoint Presentation</vt:lpstr>
      <vt:lpstr>Data collection in Ethiopia </vt:lpstr>
      <vt:lpstr>What did we ask?</vt:lpstr>
      <vt:lpstr>How did we ask it?</vt:lpstr>
      <vt:lpstr>How did we ask it? </vt:lpstr>
      <vt:lpstr>Which topics did we cover?</vt:lpstr>
      <vt:lpstr>Some initial thoughts</vt:lpstr>
      <vt:lpstr>Data collection in Nepal</vt:lpstr>
      <vt:lpstr>Overall subjective well-being</vt:lpstr>
      <vt:lpstr>How satisfied are you with…</vt:lpstr>
      <vt:lpstr>How satisfied are you with…</vt:lpstr>
      <vt:lpstr>How satisfied are you with…</vt:lpstr>
      <vt:lpstr>PowerPoint Presentation</vt:lpstr>
      <vt:lpstr>Your home and the people you live with</vt:lpstr>
      <vt:lpstr>I feel safe at home</vt:lpstr>
      <vt:lpstr>My parents listen to me and take what I say into account</vt:lpstr>
      <vt:lpstr>How satisfied are you with…</vt:lpstr>
      <vt:lpstr>Money and things you have</vt:lpstr>
      <vt:lpstr>How satisfied are you with all the things you have?</vt:lpstr>
      <vt:lpstr>How often worry about how much money family has</vt:lpstr>
      <vt:lpstr>Your friends and other people</vt:lpstr>
      <vt:lpstr>My friends are usually nice to me</vt:lpstr>
      <vt:lpstr>How satisfied are you with…</vt:lpstr>
      <vt:lpstr>The area you live in</vt:lpstr>
      <vt:lpstr>I feel safe when I walk around in the area I live in</vt:lpstr>
      <vt:lpstr>How satisfied are you with…</vt:lpstr>
      <vt:lpstr>School</vt:lpstr>
      <vt:lpstr>My teachers treat me fairly</vt:lpstr>
      <vt:lpstr>I feel safe at school</vt:lpstr>
      <vt:lpstr>How often hit by other children in school</vt:lpstr>
      <vt:lpstr>How often left out by other children in your class</vt:lpstr>
      <vt:lpstr>Your activities and satisfaction </vt:lpstr>
      <vt:lpstr>Taking care of family members</vt:lpstr>
      <vt:lpstr>How satisfied are you with…</vt:lpstr>
      <vt:lpstr>10 and 12 years old</vt:lpstr>
      <vt:lpstr>Is it about age? </vt:lpstr>
      <vt:lpstr>8 year-old</vt:lpstr>
      <vt:lpstr>I feel safe at home</vt:lpstr>
      <vt:lpstr>My parents treat me fairly</vt:lpstr>
      <vt:lpstr>How happy you feel with…</vt:lpstr>
      <vt:lpstr>I have enough friends</vt:lpstr>
      <vt:lpstr>I like going to school</vt:lpstr>
      <vt:lpstr>I feel safe at school</vt:lpstr>
      <vt:lpstr>So what does it all means?</vt:lpstr>
      <vt:lpstr>What do we need to do?</vt:lpstr>
      <vt:lpstr>The characteristics of children’s well being</vt:lpstr>
      <vt:lpstr>The characteristics of children’s well being</vt:lpstr>
      <vt:lpstr>Thank you very much!</vt:lpstr>
    </vt:vector>
  </TitlesOfParts>
  <Company>Clemson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Child Welfare to Children Well Being: the child indicators perspective</dc:title>
  <dc:creator>Asher</dc:creator>
  <cp:lastModifiedBy>Beth Winters</cp:lastModifiedBy>
  <cp:revision>156</cp:revision>
  <dcterms:created xsi:type="dcterms:W3CDTF">2009-09-08T01:39:08Z</dcterms:created>
  <dcterms:modified xsi:type="dcterms:W3CDTF">2015-01-08T19:52:25Z</dcterms:modified>
</cp:coreProperties>
</file>