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sldIdLst>
    <p:sldId id="256" r:id="rId2"/>
    <p:sldId id="287" r:id="rId3"/>
    <p:sldId id="266" r:id="rId4"/>
    <p:sldId id="289" r:id="rId5"/>
    <p:sldId id="290" r:id="rId6"/>
    <p:sldId id="291" r:id="rId7"/>
    <p:sldId id="292" r:id="rId8"/>
    <p:sldId id="293" r:id="rId9"/>
    <p:sldId id="294" r:id="rId10"/>
    <p:sldId id="283" r:id="rId11"/>
    <p:sldId id="265" r:id="rId12"/>
    <p:sldId id="288" r:id="rId13"/>
    <p:sldId id="296" r:id="rId14"/>
    <p:sldId id="267" r:id="rId15"/>
    <p:sldId id="268" r:id="rId16"/>
    <p:sldId id="270" r:id="rId17"/>
    <p:sldId id="297" r:id="rId18"/>
    <p:sldId id="274" r:id="rId19"/>
    <p:sldId id="275" r:id="rId20"/>
    <p:sldId id="285" r:id="rId21"/>
    <p:sldId id="259" r:id="rId22"/>
    <p:sldId id="271" r:id="rId23"/>
    <p:sldId id="272" r:id="rId24"/>
    <p:sldId id="298" r:id="rId25"/>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79592" autoAdjust="0"/>
  </p:normalViewPr>
  <p:slideViewPr>
    <p:cSldViewPr>
      <p:cViewPr>
        <p:scale>
          <a:sx n="70" d="100"/>
          <a:sy n="70" d="100"/>
        </p:scale>
        <p:origin x="-1240" y="-176"/>
      </p:cViewPr>
      <p:guideLst>
        <p:guide orient="horz" pos="2160"/>
        <p:guide pos="2880"/>
      </p:guideLst>
    </p:cSldViewPr>
  </p:slideViewPr>
  <p:outlineViewPr>
    <p:cViewPr>
      <p:scale>
        <a:sx n="33" d="100"/>
        <a:sy n="33" d="100"/>
      </p:scale>
      <p:origin x="0" y="1194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FA78B95B-5AAB-42FA-9734-2F57BA0A2A2B}" type="datetimeFigureOut">
              <a:rPr lang="en-US" smtClean="0"/>
              <a:t>1/19/15</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AEB46C2A-72ED-4253-9FCA-B3A228FA56D2}" type="slidenum">
              <a:rPr lang="en-US" smtClean="0"/>
              <a:t>‹#›</a:t>
            </a:fld>
            <a:endParaRPr lang="en-US"/>
          </a:p>
        </p:txBody>
      </p:sp>
    </p:spTree>
    <p:extLst>
      <p:ext uri="{BB962C8B-B14F-4D97-AF65-F5344CB8AC3E}">
        <p14:creationId xmlns:p14="http://schemas.microsoft.com/office/powerpoint/2010/main" val="1047099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propositions,</a:t>
            </a:r>
            <a:r>
              <a:rPr lang="en-US" baseline="0" dirty="0" smtClean="0"/>
              <a:t> ballot initiatives, or referenda, the p</a:t>
            </a:r>
            <a:r>
              <a:rPr lang="en-US" dirty="0" smtClean="0"/>
              <a:t>ublic is acting in this instance as the legislature</a:t>
            </a:r>
            <a:r>
              <a:rPr lang="en-US" baseline="30000" dirty="0" smtClean="0"/>
              <a:t>3</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EB46C2A-72ED-4253-9FCA-B3A228FA56D2}" type="slidenum">
              <a:rPr lang="en-US" smtClean="0"/>
              <a:t>6</a:t>
            </a:fld>
            <a:endParaRPr lang="en-US"/>
          </a:p>
        </p:txBody>
      </p:sp>
    </p:spTree>
    <p:extLst>
      <p:ext uri="{BB962C8B-B14F-4D97-AF65-F5344CB8AC3E}">
        <p14:creationId xmlns:p14="http://schemas.microsoft.com/office/powerpoint/2010/main" val="18083253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smtClean="0"/>
              <a:t>Identified by a Consensus group, DHHS, Office of Minority Health, Pathways</a:t>
            </a:r>
            <a:r>
              <a:rPr lang="en-US" baseline="0" dirty="0" smtClean="0"/>
              <a:t> to Integrated Health, Strategies for African American Communities and Organizations, Consensus Statement and Recommendations, 2011.  The group suggests that instead of just talking about it – “do something!” about it.</a:t>
            </a:r>
            <a:endParaRPr lang="en-US" dirty="0" smtClean="0"/>
          </a:p>
          <a:p>
            <a:endParaRPr lang="en-US" dirty="0"/>
          </a:p>
        </p:txBody>
      </p:sp>
      <p:sp>
        <p:nvSpPr>
          <p:cNvPr id="4" name="Slide Number Placeholder 3"/>
          <p:cNvSpPr>
            <a:spLocks noGrp="1"/>
          </p:cNvSpPr>
          <p:nvPr>
            <p:ph type="sldNum" sz="quarter" idx="10"/>
          </p:nvPr>
        </p:nvSpPr>
        <p:spPr/>
        <p:txBody>
          <a:bodyPr/>
          <a:lstStyle/>
          <a:p>
            <a:fld id="{AEB46C2A-72ED-4253-9FCA-B3A228FA56D2}" type="slidenum">
              <a:rPr lang="en-US" smtClean="0"/>
              <a:t>22</a:t>
            </a:fld>
            <a:endParaRPr lang="en-US"/>
          </a:p>
        </p:txBody>
      </p:sp>
    </p:spTree>
    <p:extLst>
      <p:ext uri="{BB962C8B-B14F-4D97-AF65-F5344CB8AC3E}">
        <p14:creationId xmlns:p14="http://schemas.microsoft.com/office/powerpoint/2010/main" val="22974691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smtClean="0"/>
              <a:t>Identified by a Consensus group, DHHS, Office of Minority Health, Pathways</a:t>
            </a:r>
            <a:r>
              <a:rPr lang="en-US" baseline="0" dirty="0" smtClean="0"/>
              <a:t> to Integrated Health, Strategies for African American Communities and Organizations, Consensus Statement and Recommendations, 2011.  The group suggests that instead of just talking about it – “do something!” about it.</a:t>
            </a:r>
            <a:endParaRPr lang="en-US" dirty="0" smtClean="0"/>
          </a:p>
          <a:p>
            <a:endParaRPr lang="en-US" dirty="0"/>
          </a:p>
        </p:txBody>
      </p:sp>
      <p:sp>
        <p:nvSpPr>
          <p:cNvPr id="4" name="Slide Number Placeholder 3"/>
          <p:cNvSpPr>
            <a:spLocks noGrp="1"/>
          </p:cNvSpPr>
          <p:nvPr>
            <p:ph type="sldNum" sz="quarter" idx="10"/>
          </p:nvPr>
        </p:nvSpPr>
        <p:spPr/>
        <p:txBody>
          <a:bodyPr/>
          <a:lstStyle/>
          <a:p>
            <a:fld id="{AEB46C2A-72ED-4253-9FCA-B3A228FA56D2}" type="slidenum">
              <a:rPr lang="en-US" smtClean="0"/>
              <a:t>23</a:t>
            </a:fld>
            <a:endParaRPr lang="en-US"/>
          </a:p>
        </p:txBody>
      </p:sp>
    </p:spTree>
    <p:extLst>
      <p:ext uri="{BB962C8B-B14F-4D97-AF65-F5344CB8AC3E}">
        <p14:creationId xmlns:p14="http://schemas.microsoft.com/office/powerpoint/2010/main" val="2623571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1976 Lobby Law and 1990 IRS laws:  http://www.clpi.org/the-law/irs-rules</a:t>
            </a:r>
          </a:p>
          <a:p>
            <a:endParaRPr lang="en-US" dirty="0"/>
          </a:p>
        </p:txBody>
      </p:sp>
      <p:sp>
        <p:nvSpPr>
          <p:cNvPr id="4" name="Slide Number Placeholder 3"/>
          <p:cNvSpPr>
            <a:spLocks noGrp="1"/>
          </p:cNvSpPr>
          <p:nvPr>
            <p:ph type="sldNum" sz="quarter" idx="10"/>
          </p:nvPr>
        </p:nvSpPr>
        <p:spPr/>
        <p:txBody>
          <a:bodyPr/>
          <a:lstStyle/>
          <a:p>
            <a:fld id="{AEB46C2A-72ED-4253-9FCA-B3A228FA56D2}" type="slidenum">
              <a:rPr lang="en-US" smtClean="0"/>
              <a:t>7</a:t>
            </a:fld>
            <a:endParaRPr lang="en-US"/>
          </a:p>
        </p:txBody>
      </p:sp>
    </p:spTree>
    <p:extLst>
      <p:ext uri="{BB962C8B-B14F-4D97-AF65-F5344CB8AC3E}">
        <p14:creationId xmlns:p14="http://schemas.microsoft.com/office/powerpoint/2010/main" val="773839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 to review your own locality’s particular lobbying laws as these may be different.</a:t>
            </a:r>
            <a:endParaRPr lang="en-US" dirty="0"/>
          </a:p>
        </p:txBody>
      </p:sp>
      <p:sp>
        <p:nvSpPr>
          <p:cNvPr id="4" name="Slide Number Placeholder 3"/>
          <p:cNvSpPr>
            <a:spLocks noGrp="1"/>
          </p:cNvSpPr>
          <p:nvPr>
            <p:ph type="sldNum" sz="quarter" idx="10"/>
          </p:nvPr>
        </p:nvSpPr>
        <p:spPr/>
        <p:txBody>
          <a:bodyPr/>
          <a:lstStyle/>
          <a:p>
            <a:fld id="{AEB46C2A-72ED-4253-9FCA-B3A228FA56D2}" type="slidenum">
              <a:rPr lang="en-US" smtClean="0"/>
              <a:t>8</a:t>
            </a:fld>
            <a:endParaRPr lang="en-US"/>
          </a:p>
        </p:txBody>
      </p:sp>
    </p:spTree>
    <p:extLst>
      <p:ext uri="{BB962C8B-B14F-4D97-AF65-F5344CB8AC3E}">
        <p14:creationId xmlns:p14="http://schemas.microsoft.com/office/powerpoint/2010/main" val="2478154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1115" indent="-231115">
              <a:buAutoNum type="arabicPeriod"/>
            </a:pPr>
            <a:r>
              <a:rPr lang="en-US" dirty="0" smtClean="0"/>
              <a:t>True – you are contacting a Congress</a:t>
            </a:r>
            <a:r>
              <a:rPr lang="en-US" baseline="0" dirty="0" smtClean="0"/>
              <a:t> person to influence his/her vote on legislation; </a:t>
            </a:r>
            <a:r>
              <a:rPr lang="en-US" dirty="0" smtClean="0"/>
              <a:t>state law prohibits use of state resources for lobbying</a:t>
            </a:r>
          </a:p>
          <a:p>
            <a:pPr marL="231115" indent="-231115">
              <a:buAutoNum type="arabicPeriod"/>
            </a:pPr>
            <a:r>
              <a:rPr lang="en-US" dirty="0" smtClean="0"/>
              <a:t>No, very few have done this</a:t>
            </a:r>
          </a:p>
          <a:p>
            <a:pPr marL="231115" indent="-231115">
              <a:buAutoNum type="arabicPeriod" startAt="3"/>
            </a:pPr>
            <a:r>
              <a:rPr lang="en-US" dirty="0" smtClean="0"/>
              <a:t>http://www.npr.org/2011/12/05/143146399/gingrichs-health-care-consultancy-is-it-lobbying </a:t>
            </a:r>
          </a:p>
          <a:p>
            <a:pPr marL="231115" indent="-231115">
              <a:buAutoNum type="arabicPeriod" startAt="3"/>
            </a:pPr>
            <a:r>
              <a:rPr lang="en-US" dirty="0" smtClean="0"/>
              <a:t>True – based on IRS 1990 laws</a:t>
            </a:r>
          </a:p>
          <a:p>
            <a:endParaRPr lang="en-US" dirty="0"/>
          </a:p>
        </p:txBody>
      </p:sp>
      <p:sp>
        <p:nvSpPr>
          <p:cNvPr id="4" name="Slide Number Placeholder 3"/>
          <p:cNvSpPr>
            <a:spLocks noGrp="1"/>
          </p:cNvSpPr>
          <p:nvPr>
            <p:ph type="sldNum" sz="quarter" idx="10"/>
          </p:nvPr>
        </p:nvSpPr>
        <p:spPr/>
        <p:txBody>
          <a:bodyPr/>
          <a:lstStyle/>
          <a:p>
            <a:fld id="{AEB46C2A-72ED-4253-9FCA-B3A228FA56D2}" type="slidenum">
              <a:rPr lang="en-US" smtClean="0"/>
              <a:t>9</a:t>
            </a:fld>
            <a:endParaRPr lang="en-US"/>
          </a:p>
        </p:txBody>
      </p:sp>
    </p:spTree>
    <p:extLst>
      <p:ext uri="{BB962C8B-B14F-4D97-AF65-F5344CB8AC3E}">
        <p14:creationId xmlns:p14="http://schemas.microsoft.com/office/powerpoint/2010/main" val="2400873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Policy advocacy </a:t>
            </a:r>
            <a:r>
              <a:rPr lang="en-US" baseline="0" dirty="0" smtClean="0"/>
              <a:t>is based on 5 systemic factors</a:t>
            </a:r>
          </a:p>
          <a:p>
            <a:pPr defTabSz="924458">
              <a:defRPr/>
            </a:pPr>
            <a:r>
              <a:rPr lang="en-US" b="1" dirty="0"/>
              <a:t>(Based on  B. </a:t>
            </a:r>
            <a:r>
              <a:rPr lang="en-US" b="1" dirty="0" err="1"/>
              <a:t>Jansson</a:t>
            </a:r>
            <a:r>
              <a:rPr lang="en-US" b="1" dirty="0"/>
              <a:t>, 2011, Improving Healthcare Through Advocacy)</a:t>
            </a:r>
            <a:endParaRPr lang="en-US" dirty="0"/>
          </a:p>
          <a:p>
            <a:r>
              <a:rPr lang="en-US" baseline="0" dirty="0" smtClean="0"/>
              <a:t>Examples:  Consumers who have limited English proficiency – what are the agency, organizational policies to deal with this?  If consumers are not getting services that they need due to LEP – which system would you address when you advocate for that consumer?</a:t>
            </a:r>
            <a:endParaRPr lang="en-US" dirty="0"/>
          </a:p>
        </p:txBody>
      </p:sp>
      <p:sp>
        <p:nvSpPr>
          <p:cNvPr id="4" name="Slide Number Placeholder 3"/>
          <p:cNvSpPr>
            <a:spLocks noGrp="1"/>
          </p:cNvSpPr>
          <p:nvPr>
            <p:ph type="sldNum" sz="quarter" idx="10"/>
          </p:nvPr>
        </p:nvSpPr>
        <p:spPr/>
        <p:txBody>
          <a:bodyPr/>
          <a:lstStyle/>
          <a:p>
            <a:fld id="{AEB46C2A-72ED-4253-9FCA-B3A228FA56D2}" type="slidenum">
              <a:rPr lang="en-US" smtClean="0"/>
              <a:t>10</a:t>
            </a:fld>
            <a:endParaRPr lang="en-US"/>
          </a:p>
        </p:txBody>
      </p:sp>
    </p:spTree>
    <p:extLst>
      <p:ext uri="{BB962C8B-B14F-4D97-AF65-F5344CB8AC3E}">
        <p14:creationId xmlns:p14="http://schemas.microsoft.com/office/powerpoint/2010/main" val="780453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a:t>
            </a:r>
            <a:r>
              <a:rPr lang="en-US" baseline="0" dirty="0" smtClean="0"/>
              <a:t> do we need to know to be a good policy advocate in healthcare?</a:t>
            </a:r>
            <a:endParaRPr lang="en-US" dirty="0"/>
          </a:p>
        </p:txBody>
      </p:sp>
      <p:sp>
        <p:nvSpPr>
          <p:cNvPr id="4" name="Slide Number Placeholder 3"/>
          <p:cNvSpPr>
            <a:spLocks noGrp="1"/>
          </p:cNvSpPr>
          <p:nvPr>
            <p:ph type="sldNum" sz="quarter" idx="10"/>
          </p:nvPr>
        </p:nvSpPr>
        <p:spPr/>
        <p:txBody>
          <a:bodyPr/>
          <a:lstStyle/>
          <a:p>
            <a:fld id="{AEB46C2A-72ED-4253-9FCA-B3A228FA56D2}" type="slidenum">
              <a:rPr lang="en-US" smtClean="0"/>
              <a:t>11</a:t>
            </a:fld>
            <a:endParaRPr lang="en-US"/>
          </a:p>
        </p:txBody>
      </p:sp>
    </p:spTree>
    <p:extLst>
      <p:ext uri="{BB962C8B-B14F-4D97-AF65-F5344CB8AC3E}">
        <p14:creationId xmlns:p14="http://schemas.microsoft.com/office/powerpoint/2010/main" val="2325352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integration of</a:t>
            </a:r>
            <a:r>
              <a:rPr lang="en-US" baseline="0" dirty="0" smtClean="0"/>
              <a:t> </a:t>
            </a:r>
            <a:r>
              <a:rPr lang="en-US" baseline="0" dirty="0" err="1" smtClean="0"/>
              <a:t>Dorfman</a:t>
            </a:r>
            <a:r>
              <a:rPr lang="en-US" baseline="0" dirty="0" smtClean="0"/>
              <a:t> et al 2009 and </a:t>
            </a:r>
            <a:r>
              <a:rPr lang="en-US" baseline="0" dirty="0" err="1" smtClean="0"/>
              <a:t>Jansson’s</a:t>
            </a:r>
            <a:r>
              <a:rPr lang="en-US" baseline="0" dirty="0" smtClean="0"/>
              <a:t> 8 policy tasks (2011)</a:t>
            </a:r>
            <a:endParaRPr lang="en-US" dirty="0"/>
          </a:p>
        </p:txBody>
      </p:sp>
      <p:sp>
        <p:nvSpPr>
          <p:cNvPr id="4" name="Slide Number Placeholder 3"/>
          <p:cNvSpPr>
            <a:spLocks noGrp="1"/>
          </p:cNvSpPr>
          <p:nvPr>
            <p:ph type="sldNum" sz="quarter" idx="10"/>
          </p:nvPr>
        </p:nvSpPr>
        <p:spPr/>
        <p:txBody>
          <a:bodyPr/>
          <a:lstStyle/>
          <a:p>
            <a:fld id="{AEB46C2A-72ED-4253-9FCA-B3A228FA56D2}" type="slidenum">
              <a:rPr lang="en-US" smtClean="0"/>
              <a:t>14</a:t>
            </a:fld>
            <a:endParaRPr lang="en-US"/>
          </a:p>
        </p:txBody>
      </p:sp>
    </p:spTree>
    <p:extLst>
      <p:ext uri="{BB962C8B-B14F-4D97-AF65-F5344CB8AC3E}">
        <p14:creationId xmlns:p14="http://schemas.microsoft.com/office/powerpoint/2010/main" val="553512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a:t>Basic skills are used in agency (organization), community, or legislative settings</a:t>
            </a:r>
          </a:p>
          <a:p>
            <a:pPr defTabSz="924458">
              <a:defRPr/>
            </a:pPr>
            <a:r>
              <a:rPr lang="en-US" dirty="0" smtClean="0"/>
              <a:t>These are</a:t>
            </a:r>
            <a:r>
              <a:rPr lang="en-US" baseline="0" dirty="0" smtClean="0"/>
              <a:t> a sample – see </a:t>
            </a:r>
            <a:r>
              <a:rPr lang="en-US" baseline="0" dirty="0" err="1" smtClean="0"/>
              <a:t>Jansson</a:t>
            </a:r>
            <a:r>
              <a:rPr lang="en-US" baseline="0" dirty="0" smtClean="0"/>
              <a:t>, Chapter 3, pp. 88-91, Becoming an Effective Policy Advocate,  for additional competencies broken down by system</a:t>
            </a:r>
            <a:endParaRPr lang="en-US" dirty="0" smtClean="0"/>
          </a:p>
          <a:p>
            <a:pPr defTabSz="924458">
              <a:defRPr/>
            </a:pPr>
            <a:endParaRPr lang="en-US" dirty="0"/>
          </a:p>
          <a:p>
            <a:endParaRPr lang="en-US" dirty="0"/>
          </a:p>
        </p:txBody>
      </p:sp>
      <p:sp>
        <p:nvSpPr>
          <p:cNvPr id="4" name="Slide Number Placeholder 3"/>
          <p:cNvSpPr>
            <a:spLocks noGrp="1"/>
          </p:cNvSpPr>
          <p:nvPr>
            <p:ph type="sldNum" sz="quarter" idx="10"/>
          </p:nvPr>
        </p:nvSpPr>
        <p:spPr/>
        <p:txBody>
          <a:bodyPr/>
          <a:lstStyle/>
          <a:p>
            <a:fld id="{AEB46C2A-72ED-4253-9FCA-B3A228FA56D2}" type="slidenum">
              <a:rPr lang="en-US" smtClean="0"/>
              <a:t>16</a:t>
            </a:fld>
            <a:endParaRPr lang="en-US"/>
          </a:p>
        </p:txBody>
      </p:sp>
    </p:spTree>
    <p:extLst>
      <p:ext uri="{BB962C8B-B14F-4D97-AF65-F5344CB8AC3E}">
        <p14:creationId xmlns:p14="http://schemas.microsoft.com/office/powerpoint/2010/main" val="2423956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Identified by a Consensus group, DHHS, Office of Minority Health, Pathways</a:t>
            </a:r>
            <a:r>
              <a:rPr lang="en-US" baseline="0" dirty="0" smtClean="0"/>
              <a:t> to Integrated Health, Strategies for African American Communities and Organizations, Consensus Statement and Recommendations, 2011.  The group suggests that instead of just talking about it – “do something!” about it.</a:t>
            </a:r>
            <a:endParaRPr lang="en-US" dirty="0"/>
          </a:p>
        </p:txBody>
      </p:sp>
      <p:sp>
        <p:nvSpPr>
          <p:cNvPr id="4" name="Slide Number Placeholder 3"/>
          <p:cNvSpPr>
            <a:spLocks noGrp="1"/>
          </p:cNvSpPr>
          <p:nvPr>
            <p:ph type="sldNum" sz="quarter" idx="10"/>
          </p:nvPr>
        </p:nvSpPr>
        <p:spPr/>
        <p:txBody>
          <a:bodyPr/>
          <a:lstStyle/>
          <a:p>
            <a:fld id="{AEB46C2A-72ED-4253-9FCA-B3A228FA56D2}" type="slidenum">
              <a:rPr lang="en-US" smtClean="0"/>
              <a:t>21</a:t>
            </a:fld>
            <a:endParaRPr lang="en-US"/>
          </a:p>
        </p:txBody>
      </p:sp>
    </p:spTree>
    <p:extLst>
      <p:ext uri="{BB962C8B-B14F-4D97-AF65-F5344CB8AC3E}">
        <p14:creationId xmlns:p14="http://schemas.microsoft.com/office/powerpoint/2010/main" val="2310214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4.xml.rels><?xml version="1.0" encoding="UTF-8" standalone="yes"?>
<Relationships xmlns="http://schemas.openxmlformats.org/package/2006/relationships"><Relationship Id="rId3" Type="http://schemas.openxmlformats.org/officeDocument/2006/relationships/hyperlink" Target="http://www.ctnonprofits.org/ctnonprofits/sites/default/files/fckeditor/file/policy/resources/AdvocacyVsLobbying.pdf" TargetMode="External"/><Relationship Id="rId4" Type="http://schemas.openxmlformats.org/officeDocument/2006/relationships/hyperlink" Target="http://www.clpi.org/" TargetMode="External"/><Relationship Id="rId5" Type="http://schemas.openxmlformats.org/officeDocument/2006/relationships/hyperlink" Target="http://www.fppc.ca.gov/index.php?id=4" TargetMode="External"/><Relationship Id="rId6" Type="http://schemas.openxmlformats.org/officeDocument/2006/relationships/hyperlink" Target="http://www.npr.org/2011/12/05/143146399/gingrichs-health-care-consultancy-is-it-lobbying" TargetMode="External"/><Relationship Id="rId7" Type="http://schemas.openxmlformats.org/officeDocument/2006/relationships/hyperlink" Target="http://www.huffingtonpost.com/lawrence-lessig/the-no-lobbying-pledge_b_1875082.html" TargetMode="External"/><Relationship Id="rId8" Type="http://schemas.openxmlformats.org/officeDocument/2006/relationships/hyperlink" Target="http://www.ibhp.org/uploads/file/WHO-IntegratingMentalHealthIntoPrimaryCare.pdf" TargetMode="External"/><Relationship Id="rId1" Type="http://schemas.openxmlformats.org/officeDocument/2006/relationships/slideLayout" Target="../slideLayouts/slideLayout2.xml"/><Relationship Id="rId2" Type="http://schemas.openxmlformats.org/officeDocument/2006/relationships/hyperlink" Target="http://www.stayinglegalmi.org/lobbying_and_political_activity.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www.fppc.ca.gov/index.php?id=4"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4"/>
          <p:cNvSpPr>
            <a:spLocks noGrp="1" noChangeArrowheads="1"/>
          </p:cNvSpPr>
          <p:nvPr>
            <p:ph type="ctrTitle"/>
          </p:nvPr>
        </p:nvSpPr>
        <p:spPr>
          <a:xfrm>
            <a:off x="685800" y="2971800"/>
            <a:ext cx="7772400" cy="1143000"/>
          </a:xfrm>
        </p:spPr>
        <p:txBody>
          <a:bodyPr/>
          <a:lstStyle/>
          <a:p>
            <a:pPr eaLnBrk="1" hangingPunct="1"/>
            <a:r>
              <a:rPr lang="en-US" dirty="0" smtClean="0"/>
              <a:t>Policy Advocacy and </a:t>
            </a:r>
            <a:br>
              <a:rPr lang="en-US" dirty="0" smtClean="0"/>
            </a:br>
            <a:r>
              <a:rPr lang="en-US" dirty="0" smtClean="0"/>
              <a:t>Integrated Behavioral Care</a:t>
            </a:r>
          </a:p>
        </p:txBody>
      </p:sp>
      <p:sp>
        <p:nvSpPr>
          <p:cNvPr id="3074" name="Rectangle 5"/>
          <p:cNvSpPr>
            <a:spLocks noGrp="1" noChangeArrowheads="1"/>
          </p:cNvSpPr>
          <p:nvPr>
            <p:ph type="subTitle" idx="1"/>
          </p:nvPr>
        </p:nvSpPr>
        <p:spPr>
          <a:xfrm>
            <a:off x="1371600" y="4343400"/>
            <a:ext cx="6400800" cy="1524000"/>
          </a:xfrm>
        </p:spPr>
        <p:txBody>
          <a:bodyPr/>
          <a:lstStyle/>
          <a:p>
            <a:pPr eaLnBrk="1" hangingPunct="1"/>
            <a:r>
              <a:rPr lang="en-US" dirty="0" smtClean="0"/>
              <a:t>Module 8</a:t>
            </a:r>
          </a:p>
          <a:p>
            <a:pPr eaLnBrk="1" hangingPunct="1"/>
            <a:r>
              <a:rPr lang="en-US" dirty="0" smtClean="0"/>
              <a:t>Roseanna </a:t>
            </a:r>
            <a:r>
              <a:rPr lang="en-US" dirty="0" err="1" smtClean="0"/>
              <a:t>McCleary</a:t>
            </a:r>
            <a:r>
              <a:rPr lang="en-US" dirty="0" smtClean="0"/>
              <a:t>, PhD</a:t>
            </a:r>
          </a:p>
          <a:p>
            <a:pPr eaLnBrk="1" hangingPunct="1"/>
            <a:r>
              <a:rPr lang="en-US" dirty="0" smtClean="0"/>
              <a:t>California State University, Bakersfield</a:t>
            </a:r>
          </a:p>
          <a:p>
            <a:pPr eaLnBrk="1" hangingPunct="1"/>
            <a:endParaRPr lang="en-US" sz="1800"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pPr algn="ctr"/>
            <a:r>
              <a:rPr lang="en-US" sz="2000" b="1" dirty="0"/>
              <a:t>Systemic Factors that Create the Need for Policy </a:t>
            </a:r>
            <a:r>
              <a:rPr lang="en-US" sz="2000" b="1" dirty="0" smtClean="0"/>
              <a:t>Advocacy</a:t>
            </a:r>
            <a:br>
              <a:rPr lang="en-US" sz="2000" b="1" dirty="0" smtClean="0"/>
            </a:br>
            <a:r>
              <a:rPr lang="en-US" dirty="0"/>
              <a:t/>
            </a:r>
            <a:br>
              <a:rPr lang="en-US" dirty="0"/>
            </a:br>
            <a:endParaRPr lang="en-US" dirty="0"/>
          </a:p>
        </p:txBody>
      </p:sp>
      <p:sp>
        <p:nvSpPr>
          <p:cNvPr id="5" name="Rounded Rectangle 4"/>
          <p:cNvSpPr/>
          <p:nvPr/>
        </p:nvSpPr>
        <p:spPr>
          <a:xfrm>
            <a:off x="3695700" y="3048000"/>
            <a:ext cx="1752600" cy="914400"/>
          </a:xfrm>
          <a:prstGeom prst="roundRect">
            <a:avLst/>
          </a:prstGeom>
          <a:effectLst>
            <a:innerShdw blurRad="63500" dist="50800" dir="2700000">
              <a:prstClr val="black">
                <a:alpha val="50000"/>
              </a:prstClr>
            </a:innerShdw>
          </a:effectLst>
        </p:spPr>
        <p:style>
          <a:lnRef idx="2">
            <a:schemeClr val="accent4"/>
          </a:lnRef>
          <a:fillRef idx="1">
            <a:schemeClr val="lt1"/>
          </a:fillRef>
          <a:effectRef idx="0">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dirty="0">
                <a:effectLst/>
                <a:latin typeface="Arial"/>
                <a:ea typeface="Calibri"/>
              </a:rPr>
              <a:t>Environmental Factors that Lead to  Inadequate Health  Care</a:t>
            </a:r>
          </a:p>
        </p:txBody>
      </p:sp>
      <p:sp>
        <p:nvSpPr>
          <p:cNvPr id="6" name="Rounded Rectangle 5"/>
          <p:cNvSpPr/>
          <p:nvPr/>
        </p:nvSpPr>
        <p:spPr>
          <a:xfrm>
            <a:off x="3619500" y="1524000"/>
            <a:ext cx="1828800" cy="914400"/>
          </a:xfrm>
          <a:prstGeom prst="roundRect">
            <a:avLst/>
          </a:prstGeom>
        </p:spPr>
        <p:style>
          <a:lnRef idx="2">
            <a:schemeClr val="accent4"/>
          </a:lnRef>
          <a:fillRef idx="1">
            <a:schemeClr val="lt1"/>
          </a:fillRef>
          <a:effectRef idx="0">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dirty="0">
                <a:effectLst/>
                <a:latin typeface="Arial"/>
                <a:ea typeface="Calibri"/>
              </a:rPr>
              <a:t>Health Care Organization (clinics, hospitals) Policies and Regulations</a:t>
            </a:r>
          </a:p>
        </p:txBody>
      </p:sp>
      <p:sp>
        <p:nvSpPr>
          <p:cNvPr id="7" name="Rounded Rectangle 6"/>
          <p:cNvSpPr/>
          <p:nvPr/>
        </p:nvSpPr>
        <p:spPr>
          <a:xfrm>
            <a:off x="6205538" y="2971800"/>
            <a:ext cx="1828800" cy="914400"/>
          </a:xfrm>
          <a:prstGeom prst="roundRect">
            <a:avLst/>
          </a:prstGeom>
        </p:spPr>
        <p:style>
          <a:lnRef idx="2">
            <a:schemeClr val="accent4"/>
          </a:lnRef>
          <a:fillRef idx="1">
            <a:schemeClr val="lt1"/>
          </a:fillRef>
          <a:effectRef idx="0">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dirty="0"/>
              <a:t>Community </a:t>
            </a:r>
            <a:r>
              <a:rPr lang="en-US" sz="1200" dirty="0" smtClean="0"/>
              <a:t>Agency Issues</a:t>
            </a:r>
            <a:endParaRPr lang="en-US" sz="1200" dirty="0"/>
          </a:p>
        </p:txBody>
      </p:sp>
      <p:sp>
        <p:nvSpPr>
          <p:cNvPr id="8" name="Rounded Rectangle 7"/>
          <p:cNvSpPr/>
          <p:nvPr/>
        </p:nvSpPr>
        <p:spPr>
          <a:xfrm>
            <a:off x="1143000" y="2971800"/>
            <a:ext cx="1828800" cy="914400"/>
          </a:xfrm>
          <a:prstGeom prst="roundRect">
            <a:avLst/>
          </a:prstGeom>
        </p:spPr>
        <p:style>
          <a:lnRef idx="2">
            <a:schemeClr val="accent4"/>
          </a:lnRef>
          <a:fillRef idx="1">
            <a:schemeClr val="lt1"/>
          </a:fillRef>
          <a:effectRef idx="0">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dirty="0"/>
              <a:t>Issues Outside of the Public Sphere (e.g., private insurers, employers)</a:t>
            </a:r>
          </a:p>
        </p:txBody>
      </p:sp>
      <p:sp>
        <p:nvSpPr>
          <p:cNvPr id="9" name="Rounded Rectangle 8"/>
          <p:cNvSpPr/>
          <p:nvPr/>
        </p:nvSpPr>
        <p:spPr>
          <a:xfrm>
            <a:off x="2171700" y="4572000"/>
            <a:ext cx="1600200" cy="914400"/>
          </a:xfrm>
          <a:prstGeom prst="roundRect">
            <a:avLst/>
          </a:prstGeom>
        </p:spPr>
        <p:style>
          <a:lnRef idx="2">
            <a:schemeClr val="accent4"/>
          </a:lnRef>
          <a:fillRef idx="1">
            <a:schemeClr val="lt1"/>
          </a:fillRef>
          <a:effectRef idx="0">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dirty="0">
                <a:effectLst/>
                <a:latin typeface="Arial"/>
                <a:ea typeface="Calibri"/>
              </a:rPr>
              <a:t>Social Context (health disparities, poverty, etc.)</a:t>
            </a:r>
          </a:p>
        </p:txBody>
      </p:sp>
      <p:sp>
        <p:nvSpPr>
          <p:cNvPr id="10" name="Rounded Rectangle 9"/>
          <p:cNvSpPr/>
          <p:nvPr/>
        </p:nvSpPr>
        <p:spPr>
          <a:xfrm>
            <a:off x="5597525" y="4572000"/>
            <a:ext cx="1695450" cy="914400"/>
          </a:xfrm>
          <a:prstGeom prst="roundRect">
            <a:avLst/>
          </a:prstGeom>
        </p:spPr>
        <p:style>
          <a:lnRef idx="2">
            <a:schemeClr val="accent4"/>
          </a:lnRef>
          <a:fillRef idx="1">
            <a:schemeClr val="lt1"/>
          </a:fillRef>
          <a:effectRef idx="0">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dirty="0">
                <a:effectLst/>
                <a:latin typeface="Arial"/>
                <a:ea typeface="Calibri"/>
              </a:rPr>
              <a:t>Policies and Regulations that Don’t Work</a:t>
            </a:r>
          </a:p>
        </p:txBody>
      </p:sp>
      <p:sp>
        <p:nvSpPr>
          <p:cNvPr id="11" name="Up Arrow 10"/>
          <p:cNvSpPr/>
          <p:nvPr/>
        </p:nvSpPr>
        <p:spPr>
          <a:xfrm>
            <a:off x="4329748" y="2453640"/>
            <a:ext cx="484505" cy="518160"/>
          </a:xfrm>
          <a:prstGeom prst="upArrow">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Left Arrow 11"/>
          <p:cNvSpPr/>
          <p:nvPr/>
        </p:nvSpPr>
        <p:spPr>
          <a:xfrm>
            <a:off x="2971800" y="3186748"/>
            <a:ext cx="661353" cy="484505"/>
          </a:xfrm>
          <a:prstGeom prst="leftArrow">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Right Arrow 13"/>
          <p:cNvSpPr/>
          <p:nvPr/>
        </p:nvSpPr>
        <p:spPr>
          <a:xfrm>
            <a:off x="5562600" y="3262947"/>
            <a:ext cx="642938" cy="484505"/>
          </a:xfrm>
          <a:prstGeom prst="rightArrow">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Down Arrow 15"/>
          <p:cNvSpPr/>
          <p:nvPr/>
        </p:nvSpPr>
        <p:spPr>
          <a:xfrm rot="3300000">
            <a:off x="3130168" y="3803281"/>
            <a:ext cx="484505" cy="813973"/>
          </a:xfrm>
          <a:prstGeom prst="downArrow">
            <a:avLst/>
          </a:prstGeom>
          <a:noFill/>
          <a:ln>
            <a:solidFill>
              <a:schemeClr val="accent4">
                <a:lumMod val="75000"/>
              </a:schemeClr>
            </a:solidFill>
          </a:ln>
        </p:spPr>
        <p:style>
          <a:lnRef idx="2">
            <a:schemeClr val="accent4"/>
          </a:lnRef>
          <a:fillRef idx="1">
            <a:schemeClr val="lt1"/>
          </a:fillRef>
          <a:effectRef idx="0">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Right Arrow 16"/>
          <p:cNvSpPr/>
          <p:nvPr/>
        </p:nvSpPr>
        <p:spPr>
          <a:xfrm rot="3060000">
            <a:off x="5286630" y="4000907"/>
            <a:ext cx="795509" cy="484505"/>
          </a:xfrm>
          <a:prstGeom prst="rightArrow">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 name="TextBox 2"/>
          <p:cNvSpPr txBox="1"/>
          <p:nvPr/>
        </p:nvSpPr>
        <p:spPr>
          <a:xfrm>
            <a:off x="533400" y="5562600"/>
            <a:ext cx="2971800" cy="630942"/>
          </a:xfrm>
          <a:prstGeom prst="rect">
            <a:avLst/>
          </a:prstGeom>
          <a:noFill/>
        </p:spPr>
        <p:txBody>
          <a:bodyPr wrap="square" rtlCol="0">
            <a:spAutoFit/>
          </a:bodyPr>
          <a:lstStyle/>
          <a:p>
            <a:r>
              <a:rPr lang="en-US" sz="1100" b="1" dirty="0"/>
              <a:t>(Based on  B. </a:t>
            </a:r>
            <a:r>
              <a:rPr lang="en-US" sz="1100" b="1" dirty="0" err="1"/>
              <a:t>Jansson</a:t>
            </a:r>
            <a:r>
              <a:rPr lang="en-US" sz="1100" b="1" dirty="0"/>
              <a:t>, </a:t>
            </a:r>
            <a:r>
              <a:rPr lang="en-US" sz="1100" b="1" dirty="0" smtClean="0"/>
              <a:t>2011)</a:t>
            </a:r>
            <a:endParaRPr lang="en-US" sz="1100" dirty="0"/>
          </a:p>
          <a:p>
            <a:endParaRPr lang="en-US" dirty="0"/>
          </a:p>
        </p:txBody>
      </p:sp>
    </p:spTree>
    <p:extLst>
      <p:ext uri="{BB962C8B-B14F-4D97-AF65-F5344CB8AC3E}">
        <p14:creationId xmlns:p14="http://schemas.microsoft.com/office/powerpoint/2010/main" val="244832631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r>
              <a:rPr lang="en-US" sz="2800" dirty="0" smtClean="0"/>
              <a:t>Four Basic Skills of a Policy Practitioner</a:t>
            </a:r>
            <a:r>
              <a:rPr lang="en-US" sz="2800" baseline="30000" dirty="0"/>
              <a:t>1</a:t>
            </a:r>
            <a:r>
              <a:rPr lang="en-US" sz="2800" dirty="0" smtClean="0"/>
              <a:t>  </a:t>
            </a:r>
            <a:br>
              <a:rPr lang="en-US" sz="2800" dirty="0" smtClean="0"/>
            </a:br>
            <a:endParaRPr lang="en-US" sz="1000" dirty="0"/>
          </a:p>
        </p:txBody>
      </p:sp>
      <p:sp>
        <p:nvSpPr>
          <p:cNvPr id="3" name="Content Placeholder 2"/>
          <p:cNvSpPr>
            <a:spLocks noGrp="1"/>
          </p:cNvSpPr>
          <p:nvPr>
            <p:ph idx="1"/>
          </p:nvPr>
        </p:nvSpPr>
        <p:spPr>
          <a:xfrm>
            <a:off x="685800" y="1752600"/>
            <a:ext cx="8001000" cy="3886200"/>
          </a:xfrm>
        </p:spPr>
        <p:txBody>
          <a:bodyPr>
            <a:normAutofit lnSpcReduction="10000"/>
          </a:bodyPr>
          <a:lstStyle/>
          <a:p>
            <a:pPr marL="457200" indent="-457200">
              <a:buAutoNum type="arabicPeriod"/>
            </a:pPr>
            <a:r>
              <a:rPr lang="en-US" dirty="0" smtClean="0"/>
              <a:t>Analytic skills</a:t>
            </a:r>
          </a:p>
          <a:p>
            <a:pPr marL="857250" lvl="1" indent="-457200">
              <a:buFont typeface="Arial" pitchFamily="34" charset="0"/>
              <a:buChar char="•"/>
            </a:pPr>
            <a:r>
              <a:rPr lang="en-US" dirty="0" smtClean="0"/>
              <a:t>Used to evaluate issues, develop proposals, establish need, identify barriers, and design program evaluations</a:t>
            </a:r>
          </a:p>
          <a:p>
            <a:pPr marL="457200" indent="-457200">
              <a:buAutoNum type="arabicPeriod"/>
            </a:pPr>
            <a:r>
              <a:rPr lang="en-US" dirty="0" smtClean="0"/>
              <a:t>Political skills</a:t>
            </a:r>
          </a:p>
          <a:p>
            <a:pPr marL="857250" lvl="1" indent="-457200">
              <a:buFont typeface="Arial" pitchFamily="34" charset="0"/>
              <a:buChar char="•"/>
            </a:pPr>
            <a:r>
              <a:rPr lang="en-US" dirty="0" smtClean="0"/>
              <a:t>Need the ability to use power when establishing a political strategy</a:t>
            </a:r>
          </a:p>
          <a:p>
            <a:pPr marL="457200" indent="-457200">
              <a:buAutoNum type="arabicPeriod"/>
            </a:pPr>
            <a:r>
              <a:rPr lang="en-US" dirty="0" smtClean="0"/>
              <a:t>Interactional skills</a:t>
            </a:r>
          </a:p>
          <a:p>
            <a:pPr marL="857250" lvl="1" indent="-457200">
              <a:buFont typeface="Arial" pitchFamily="34" charset="0"/>
              <a:buChar char="•"/>
            </a:pPr>
            <a:r>
              <a:rPr lang="en-US" dirty="0" smtClean="0"/>
              <a:t>Be able to facilitate, participate in task groups, committees, etc.</a:t>
            </a:r>
          </a:p>
          <a:p>
            <a:pPr marL="457200" indent="-457200">
              <a:buAutoNum type="arabicPeriod"/>
            </a:pPr>
            <a:r>
              <a:rPr lang="en-US" dirty="0" smtClean="0"/>
              <a:t>Value-clarifying skills</a:t>
            </a:r>
          </a:p>
          <a:p>
            <a:pPr marL="857250" lvl="1" indent="-457200">
              <a:buFont typeface="Arial" pitchFamily="34" charset="0"/>
              <a:buChar char="•"/>
            </a:pPr>
            <a:r>
              <a:rPr lang="en-US" dirty="0" smtClean="0"/>
              <a:t>Ability to use principles to organize practice</a:t>
            </a:r>
          </a:p>
        </p:txBody>
      </p:sp>
    </p:spTree>
    <p:extLst>
      <p:ext uri="{BB962C8B-B14F-4D97-AF65-F5344CB8AC3E}">
        <p14:creationId xmlns:p14="http://schemas.microsoft.com/office/powerpoint/2010/main" val="190945570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990600"/>
          </a:xfrm>
        </p:spPr>
        <p:txBody>
          <a:bodyPr/>
          <a:lstStyle/>
          <a:p>
            <a:r>
              <a:rPr lang="en-US" dirty="0" smtClean="0"/>
              <a:t>Using Policy Practitioner Skills</a:t>
            </a:r>
            <a:endParaRPr lang="en-US" dirty="0"/>
          </a:p>
        </p:txBody>
      </p:sp>
      <p:sp>
        <p:nvSpPr>
          <p:cNvPr id="3" name="Content Placeholder 2"/>
          <p:cNvSpPr>
            <a:spLocks noGrp="1"/>
          </p:cNvSpPr>
          <p:nvPr>
            <p:ph idx="1"/>
          </p:nvPr>
        </p:nvSpPr>
        <p:spPr/>
        <p:txBody>
          <a:bodyPr/>
          <a:lstStyle/>
          <a:p>
            <a:r>
              <a:rPr lang="en-US" dirty="0" smtClean="0"/>
              <a:t>You are a social worker at a multi-site health center that consists of 21 medical clinics, 6 dental clinics, 1 free-standing Women’s clinic, 2 mobile clinics, and a health care clinic for homeless persons.  Last year, approximately 45,000 persons were served</a:t>
            </a:r>
          </a:p>
          <a:p>
            <a:r>
              <a:rPr lang="en-US" dirty="0" smtClean="0"/>
              <a:t>80% of persons served are Latino (40% monolingual, not English), who primarily work in agricultural settings; 60% have </a:t>
            </a:r>
            <a:r>
              <a:rPr lang="en-US" dirty="0" err="1" smtClean="0"/>
              <a:t>MediCal</a:t>
            </a:r>
            <a:r>
              <a:rPr lang="en-US" dirty="0" smtClean="0"/>
              <a:t> (Medicaid) and 40% are uninsured or underinsured</a:t>
            </a:r>
          </a:p>
          <a:p>
            <a:endParaRPr lang="en-US" dirty="0"/>
          </a:p>
        </p:txBody>
      </p:sp>
    </p:spTree>
    <p:extLst>
      <p:ext uri="{BB962C8B-B14F-4D97-AF65-F5344CB8AC3E}">
        <p14:creationId xmlns:p14="http://schemas.microsoft.com/office/powerpoint/2010/main" val="3621302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685800"/>
          </a:xfrm>
        </p:spPr>
        <p:txBody>
          <a:bodyPr/>
          <a:lstStyle/>
          <a:p>
            <a:r>
              <a:rPr lang="en-US" sz="2800" dirty="0"/>
              <a:t>Use of Policy Practitioner Skills:  </a:t>
            </a:r>
            <a:r>
              <a:rPr lang="en-US" sz="2800" dirty="0" smtClean="0"/>
              <a:t>Case </a:t>
            </a:r>
            <a:r>
              <a:rPr lang="en-US" sz="2800" dirty="0"/>
              <a:t>Study</a:t>
            </a:r>
          </a:p>
        </p:txBody>
      </p:sp>
      <p:sp>
        <p:nvSpPr>
          <p:cNvPr id="3" name="Content Placeholder 2"/>
          <p:cNvSpPr>
            <a:spLocks noGrp="1"/>
          </p:cNvSpPr>
          <p:nvPr>
            <p:ph idx="1"/>
          </p:nvPr>
        </p:nvSpPr>
        <p:spPr>
          <a:xfrm>
            <a:off x="685800" y="1447800"/>
            <a:ext cx="8001000" cy="4191000"/>
          </a:xfrm>
        </p:spPr>
        <p:txBody>
          <a:bodyPr/>
          <a:lstStyle/>
          <a:p>
            <a:r>
              <a:rPr lang="en-US" dirty="0" smtClean="0"/>
              <a:t>Your health center’s vision is to provide access to high quality, culturally sensitive, comprehensive health care to the community, especially those who are underserved.  The administration would like to use an integrated behavioral health care model to reach this vision.  You, as a social worker, are considered a valuable member of the organization and are asked to be on the committee to realize this vision.  </a:t>
            </a:r>
          </a:p>
          <a:p>
            <a:r>
              <a:rPr lang="en-US" dirty="0" smtClean="0"/>
              <a:t>Which of the 4 policy practitioner skills would you consider most important for you and your committee at this time?  Give reasons, and discuss how and when you might use the other 3 skills.</a:t>
            </a:r>
            <a:endParaRPr lang="en-US" dirty="0"/>
          </a:p>
        </p:txBody>
      </p:sp>
    </p:spTree>
    <p:extLst>
      <p:ext uri="{BB962C8B-B14F-4D97-AF65-F5344CB8AC3E}">
        <p14:creationId xmlns:p14="http://schemas.microsoft.com/office/powerpoint/2010/main" val="3297242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838200"/>
          </a:xfrm>
        </p:spPr>
        <p:txBody>
          <a:bodyPr/>
          <a:lstStyle/>
          <a:p>
            <a:r>
              <a:rPr lang="en-US" dirty="0" smtClean="0"/>
              <a:t>Policy Practice Challenges 1-4</a:t>
            </a:r>
            <a:r>
              <a:rPr lang="en-US" baseline="30000" dirty="0" smtClean="0"/>
              <a:t>8</a:t>
            </a:r>
            <a:r>
              <a:rPr lang="en-US" dirty="0" smtClean="0"/>
              <a:t> </a:t>
            </a:r>
            <a:br>
              <a:rPr lang="en-US" dirty="0" smtClean="0"/>
            </a:br>
            <a:endParaRPr lang="en-US" sz="1400" dirty="0"/>
          </a:p>
        </p:txBody>
      </p:sp>
      <p:sp>
        <p:nvSpPr>
          <p:cNvPr id="3" name="Content Placeholder 2"/>
          <p:cNvSpPr>
            <a:spLocks noGrp="1"/>
          </p:cNvSpPr>
          <p:nvPr>
            <p:ph idx="1"/>
          </p:nvPr>
        </p:nvSpPr>
        <p:spPr>
          <a:xfrm>
            <a:off x="685800" y="1752600"/>
            <a:ext cx="8001000" cy="4191000"/>
          </a:xfrm>
        </p:spPr>
        <p:txBody>
          <a:bodyPr/>
          <a:lstStyle/>
          <a:p>
            <a:pPr marL="457200" indent="-457200">
              <a:buAutoNum type="arabicPeriod"/>
            </a:pPr>
            <a:r>
              <a:rPr lang="en-US" dirty="0" smtClean="0"/>
              <a:t>Deciding whether to advocate for a policy</a:t>
            </a:r>
          </a:p>
          <a:p>
            <a:pPr marL="857250" lvl="1" indent="-457200">
              <a:buFont typeface="Arial" pitchFamily="34" charset="0"/>
              <a:buChar char="•"/>
            </a:pPr>
            <a:r>
              <a:rPr lang="en-US" dirty="0" smtClean="0"/>
              <a:t>Ethics and analysis used to determine if a policy needs advocacy and whether the context will allow an intervention</a:t>
            </a:r>
          </a:p>
          <a:p>
            <a:pPr marL="457200" indent="-457200">
              <a:buAutoNum type="arabicPeriod"/>
            </a:pPr>
            <a:r>
              <a:rPr lang="en-US" dirty="0" smtClean="0"/>
              <a:t>Deciding on where to focus </a:t>
            </a:r>
          </a:p>
          <a:p>
            <a:pPr marL="857250" lvl="1" indent="-457200">
              <a:buFont typeface="Arial" pitchFamily="34" charset="0"/>
              <a:buChar char="•"/>
            </a:pPr>
            <a:r>
              <a:rPr lang="en-US" dirty="0" smtClean="0"/>
              <a:t>Decision made where to focus change/intervention within the healthcare setting</a:t>
            </a:r>
          </a:p>
          <a:p>
            <a:pPr marL="457200" indent="-457200">
              <a:buAutoNum type="arabicPeriod"/>
            </a:pPr>
            <a:r>
              <a:rPr lang="en-US" dirty="0" smtClean="0"/>
              <a:t>Getting decision makers’ attention</a:t>
            </a:r>
          </a:p>
          <a:p>
            <a:pPr marL="857250" lvl="1" indent="-457200">
              <a:buFont typeface="Arial" pitchFamily="34" charset="0"/>
              <a:buChar char="•"/>
            </a:pPr>
            <a:r>
              <a:rPr lang="en-US" dirty="0" smtClean="0"/>
              <a:t>Checking if the context is open enough for an initiative</a:t>
            </a:r>
          </a:p>
          <a:p>
            <a:pPr marL="457200" indent="-457200">
              <a:buAutoNum type="arabicPeriod"/>
            </a:pPr>
            <a:r>
              <a:rPr lang="en-US" dirty="0" smtClean="0"/>
              <a:t>Developing a support base  </a:t>
            </a:r>
          </a:p>
          <a:p>
            <a:pPr marL="857250" lvl="1" indent="-457200">
              <a:buFont typeface="Arial" pitchFamily="34" charset="0"/>
              <a:buChar char="•"/>
            </a:pPr>
            <a:r>
              <a:rPr lang="en-US" dirty="0" smtClean="0"/>
              <a:t>Networks, coalitions, organizations</a:t>
            </a:r>
          </a:p>
          <a:p>
            <a:pPr marL="400050" lvl="1" indent="0">
              <a:buNone/>
            </a:pPr>
            <a:r>
              <a:rPr lang="en-US" sz="1600" dirty="0" smtClean="0"/>
              <a:t>	</a:t>
            </a:r>
            <a:endParaRPr lang="en-US" sz="1600" dirty="0"/>
          </a:p>
        </p:txBody>
      </p:sp>
    </p:spTree>
    <p:extLst>
      <p:ext uri="{BB962C8B-B14F-4D97-AF65-F5344CB8AC3E}">
        <p14:creationId xmlns:p14="http://schemas.microsoft.com/office/powerpoint/2010/main" val="221143382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838200"/>
          </a:xfrm>
        </p:spPr>
        <p:txBody>
          <a:bodyPr/>
          <a:lstStyle/>
          <a:p>
            <a:r>
              <a:rPr lang="en-US" dirty="0" smtClean="0"/>
              <a:t>Policy Practice Challenges 5-8</a:t>
            </a:r>
            <a:r>
              <a:rPr lang="en-US" baseline="30000" dirty="0"/>
              <a:t>8</a:t>
            </a:r>
            <a:r>
              <a:rPr lang="en-US" dirty="0" smtClean="0"/>
              <a:t> </a:t>
            </a:r>
            <a:br>
              <a:rPr lang="en-US" dirty="0" smtClean="0"/>
            </a:br>
            <a:endParaRPr lang="en-US" sz="1400" dirty="0"/>
          </a:p>
        </p:txBody>
      </p:sp>
      <p:sp>
        <p:nvSpPr>
          <p:cNvPr id="3" name="Content Placeholder 2"/>
          <p:cNvSpPr>
            <a:spLocks noGrp="1"/>
          </p:cNvSpPr>
          <p:nvPr>
            <p:ph idx="1"/>
          </p:nvPr>
        </p:nvSpPr>
        <p:spPr>
          <a:xfrm>
            <a:off x="685800" y="1752600"/>
            <a:ext cx="8001000" cy="3886200"/>
          </a:xfrm>
        </p:spPr>
        <p:txBody>
          <a:bodyPr>
            <a:normAutofit fontScale="92500" lnSpcReduction="10000"/>
          </a:bodyPr>
          <a:lstStyle/>
          <a:p>
            <a:pPr marL="457200" indent="-457200">
              <a:buAutoNum type="arabicPeriod" startAt="5"/>
            </a:pPr>
            <a:r>
              <a:rPr lang="en-US" dirty="0" smtClean="0"/>
              <a:t>Developing a proposal</a:t>
            </a:r>
          </a:p>
          <a:p>
            <a:pPr marL="857250" lvl="1" indent="-457200">
              <a:buFont typeface="Arial" pitchFamily="34" charset="0"/>
              <a:buChar char="•"/>
            </a:pPr>
            <a:r>
              <a:rPr lang="en-US" dirty="0" smtClean="0"/>
              <a:t>Solutions developed using policy analysis and put into appropriate format</a:t>
            </a:r>
          </a:p>
          <a:p>
            <a:pPr marL="457200" indent="-457200">
              <a:buAutoNum type="arabicPeriod" startAt="5"/>
            </a:pPr>
            <a:r>
              <a:rPr lang="en-US" dirty="0" smtClean="0"/>
              <a:t>Getting approval for the proposal</a:t>
            </a:r>
          </a:p>
          <a:p>
            <a:pPr marL="857250" lvl="1" indent="-457200">
              <a:buFont typeface="Arial" pitchFamily="34" charset="0"/>
              <a:buChar char="•"/>
            </a:pPr>
            <a:r>
              <a:rPr lang="en-US" dirty="0" smtClean="0"/>
              <a:t>Goals developed, proposal style chosen, influence resources used, assessment developed</a:t>
            </a:r>
          </a:p>
          <a:p>
            <a:pPr marL="457200" indent="-457200">
              <a:buAutoNum type="arabicPeriod" startAt="5"/>
            </a:pPr>
            <a:r>
              <a:rPr lang="en-US" dirty="0" smtClean="0"/>
              <a:t>Policy-implementing</a:t>
            </a:r>
          </a:p>
          <a:p>
            <a:pPr marL="857250" lvl="1" indent="-457200">
              <a:buFont typeface="Arial" pitchFamily="34" charset="0"/>
              <a:buChar char="•"/>
            </a:pPr>
            <a:r>
              <a:rPr lang="en-US" dirty="0" smtClean="0"/>
              <a:t>Ensuring that resources are in place for policy implementation</a:t>
            </a:r>
          </a:p>
          <a:p>
            <a:pPr marL="457200" indent="-457200">
              <a:buAutoNum type="arabicPeriod" startAt="5"/>
            </a:pPr>
            <a:r>
              <a:rPr lang="en-US" dirty="0" smtClean="0"/>
              <a:t>Policy-assessing</a:t>
            </a:r>
          </a:p>
          <a:p>
            <a:pPr marL="857250" lvl="1" indent="-457200">
              <a:buFont typeface="Arial" pitchFamily="34" charset="0"/>
              <a:buChar char="•"/>
            </a:pPr>
            <a:r>
              <a:rPr lang="en-US" dirty="0" smtClean="0"/>
              <a:t>Data gathered about the performance of the policy implementation; program evaluation</a:t>
            </a:r>
          </a:p>
        </p:txBody>
      </p:sp>
    </p:spTree>
    <p:extLst>
      <p:ext uri="{BB962C8B-B14F-4D97-AF65-F5344CB8AC3E}">
        <p14:creationId xmlns:p14="http://schemas.microsoft.com/office/powerpoint/2010/main" val="343706682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609600"/>
          </a:xfrm>
        </p:spPr>
        <p:txBody>
          <a:bodyPr/>
          <a:lstStyle/>
          <a:p>
            <a:pPr algn="ctr"/>
            <a:r>
              <a:rPr lang="en-US" sz="2400" dirty="0"/>
              <a:t>Examples of Policy </a:t>
            </a:r>
            <a:r>
              <a:rPr lang="en-US" sz="2400" dirty="0" smtClean="0"/>
              <a:t>Competencies</a:t>
            </a:r>
            <a:r>
              <a:rPr lang="en-US" sz="2400" baseline="30000" dirty="0"/>
              <a:t>9</a:t>
            </a:r>
            <a:r>
              <a:rPr lang="en-US" sz="2400" dirty="0" smtClean="0"/>
              <a:t> </a:t>
            </a:r>
            <a:r>
              <a:rPr lang="en-US" sz="2400" dirty="0"/>
              <a:t/>
            </a:r>
            <a:br>
              <a:rPr lang="en-US" sz="2400" dirty="0"/>
            </a:br>
            <a:r>
              <a:rPr lang="en-US" sz="2400" dirty="0"/>
              <a:t/>
            </a:r>
            <a:br>
              <a:rPr lang="en-US" sz="2400" dirty="0"/>
            </a:br>
            <a:endParaRPr lang="en-US" sz="1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26491574"/>
              </p:ext>
            </p:extLst>
          </p:nvPr>
        </p:nvGraphicFramePr>
        <p:xfrm>
          <a:off x="990600" y="1524000"/>
          <a:ext cx="7239000" cy="3773805"/>
        </p:xfrm>
        <a:graphic>
          <a:graphicData uri="http://schemas.openxmlformats.org/drawingml/2006/table">
            <a:tbl>
              <a:tblPr firstRow="1" bandRow="1">
                <a:tableStyleId>{8EC20E35-A176-4012-BC5E-935CFFF8708E}</a:tableStyleId>
              </a:tblPr>
              <a:tblGrid>
                <a:gridCol w="3438525"/>
                <a:gridCol w="3800475"/>
              </a:tblGrid>
              <a:tr h="447675">
                <a:tc>
                  <a:txBody>
                    <a:bodyPr/>
                    <a:lstStyle/>
                    <a:p>
                      <a:r>
                        <a:rPr lang="en-US" b="1" dirty="0" smtClean="0">
                          <a:solidFill>
                            <a:schemeClr val="tx1"/>
                          </a:solidFill>
                        </a:rPr>
                        <a:t>Political Competencies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dirty="0" smtClean="0">
                          <a:solidFill>
                            <a:schemeClr val="tx1"/>
                          </a:solidFill>
                        </a:rPr>
                        <a:t>Analytic Competencies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447675">
                <a:tc>
                  <a:txBody>
                    <a:bodyPr/>
                    <a:lstStyle/>
                    <a:p>
                      <a:r>
                        <a:rPr lang="en-US" sz="1800" dirty="0" smtClean="0"/>
                        <a:t>     Empowering others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chemeClr val="tx1"/>
                          </a:solidFill>
                        </a:rPr>
                        <a:t>     </a:t>
                      </a:r>
                      <a:r>
                        <a:rPr lang="en-US" sz="1800" dirty="0" smtClean="0"/>
                        <a:t>Using social science research</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7675">
                <a:tc>
                  <a:txBody>
                    <a:bodyPr/>
                    <a:lstStyle/>
                    <a:p>
                      <a:r>
                        <a:rPr lang="en-US" dirty="0" smtClean="0">
                          <a:solidFill>
                            <a:schemeClr val="tx1"/>
                          </a:solidFill>
                        </a:rPr>
                        <a:t>     </a:t>
                      </a:r>
                      <a:r>
                        <a:rPr lang="en-US" sz="1800" dirty="0" smtClean="0"/>
                        <a:t>Advocating for the needs of </a:t>
                      </a:r>
                    </a:p>
                    <a:p>
                      <a:r>
                        <a:rPr lang="en-US" sz="1800" dirty="0" smtClean="0"/>
                        <a:t>      a client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     </a:t>
                      </a:r>
                      <a:r>
                        <a:rPr lang="en-US" sz="1800" dirty="0" smtClean="0"/>
                        <a:t>Analyzing the context of policies</a:t>
                      </a:r>
                    </a:p>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       and issues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7675">
                <a:tc>
                  <a:txBody>
                    <a:bodyPr/>
                    <a:lstStyle/>
                    <a:p>
                      <a:r>
                        <a:rPr lang="en-US" dirty="0" smtClean="0">
                          <a:solidFill>
                            <a:schemeClr val="tx1"/>
                          </a:solidFill>
                        </a:rPr>
                        <a:t>     Taking a personal position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chemeClr val="tx1"/>
                          </a:solidFill>
                        </a:rPr>
                        <a:t>     Designing policy assessments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7675">
                <a:tc>
                  <a:txBody>
                    <a:bodyPr/>
                    <a:lstStyle/>
                    <a:p>
                      <a:r>
                        <a:rPr lang="en-US" b="1" dirty="0" smtClean="0"/>
                        <a:t>Interactional Competencies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dirty="0" smtClean="0"/>
                        <a:t>Value-clarifying Competency</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447675">
                <a:tc>
                  <a:txBody>
                    <a:bodyPr/>
                    <a:lstStyle/>
                    <a:p>
                      <a:r>
                        <a:rPr lang="en-US" dirty="0" smtClean="0">
                          <a:solidFill>
                            <a:schemeClr val="tx1"/>
                          </a:solidFill>
                        </a:rPr>
                        <a:t>     </a:t>
                      </a:r>
                      <a:r>
                        <a:rPr lang="en-US" sz="1800" dirty="0" smtClean="0"/>
                        <a:t>Coalition building</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     </a:t>
                      </a:r>
                      <a:r>
                        <a:rPr lang="en-US" sz="1800" dirty="0" smtClean="0"/>
                        <a:t>Engaging in ethical reasoning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7675">
                <a:tc>
                  <a:txBody>
                    <a:bodyPr/>
                    <a:lstStyle/>
                    <a:p>
                      <a:r>
                        <a:rPr lang="en-US" dirty="0" smtClean="0">
                          <a:solidFill>
                            <a:schemeClr val="tx1"/>
                          </a:solidFill>
                        </a:rPr>
                        <a:t>     </a:t>
                      </a:r>
                      <a:r>
                        <a:rPr lang="en-US" sz="1800" dirty="0" smtClean="0"/>
                        <a:t>Managing conflict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7675">
                <a:tc>
                  <a:txBody>
                    <a:bodyPr/>
                    <a:lstStyle/>
                    <a:p>
                      <a:r>
                        <a:rPr lang="en-US" dirty="0" smtClean="0">
                          <a:solidFill>
                            <a:schemeClr val="tx1"/>
                          </a:solidFill>
                        </a:rPr>
                        <a:t>     Making a presentation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561279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990600"/>
          </a:xfrm>
        </p:spPr>
        <p:txBody>
          <a:bodyPr/>
          <a:lstStyle/>
          <a:p>
            <a:r>
              <a:rPr lang="en-US" dirty="0" smtClean="0"/>
              <a:t>Case Study Challenges and Use of Competencies</a:t>
            </a:r>
            <a:endParaRPr lang="en-US" dirty="0"/>
          </a:p>
        </p:txBody>
      </p:sp>
      <p:sp>
        <p:nvSpPr>
          <p:cNvPr id="3" name="Content Placeholder 2"/>
          <p:cNvSpPr>
            <a:spLocks noGrp="1"/>
          </p:cNvSpPr>
          <p:nvPr>
            <p:ph idx="1"/>
          </p:nvPr>
        </p:nvSpPr>
        <p:spPr/>
        <p:txBody>
          <a:bodyPr/>
          <a:lstStyle/>
          <a:p>
            <a:r>
              <a:rPr lang="en-US" dirty="0" smtClean="0"/>
              <a:t>Going back to your health center’s integrated behavioral care committee – what challenges do you foresee facing and which competencies would you use to deal with these challenges?</a:t>
            </a:r>
            <a:endParaRPr lang="en-US" dirty="0"/>
          </a:p>
        </p:txBody>
      </p:sp>
    </p:spTree>
    <p:extLst>
      <p:ext uri="{BB962C8B-B14F-4D97-AF65-F5344CB8AC3E}">
        <p14:creationId xmlns:p14="http://schemas.microsoft.com/office/powerpoint/2010/main" val="172328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838200"/>
          </a:xfrm>
        </p:spPr>
        <p:txBody>
          <a:bodyPr/>
          <a:lstStyle/>
          <a:p>
            <a:r>
              <a:rPr lang="en-US" sz="2800" dirty="0" smtClean="0"/>
              <a:t>Global Policy Responses</a:t>
            </a:r>
            <a:r>
              <a:rPr lang="en-US" sz="2800" baseline="30000" dirty="0" smtClean="0"/>
              <a:t>10</a:t>
            </a:r>
            <a:endParaRPr lang="en-US" sz="2800" baseline="30000" dirty="0"/>
          </a:p>
        </p:txBody>
      </p:sp>
      <p:sp>
        <p:nvSpPr>
          <p:cNvPr id="3" name="Content Placeholder 2"/>
          <p:cNvSpPr>
            <a:spLocks noGrp="1"/>
          </p:cNvSpPr>
          <p:nvPr>
            <p:ph idx="1"/>
          </p:nvPr>
        </p:nvSpPr>
        <p:spPr>
          <a:xfrm>
            <a:off x="685800" y="2057400"/>
            <a:ext cx="8001000" cy="3733800"/>
          </a:xfrm>
        </p:spPr>
        <p:txBody>
          <a:bodyPr/>
          <a:lstStyle/>
          <a:p>
            <a:pPr>
              <a:buFont typeface="Arial" pitchFamily="34" charset="0"/>
              <a:buChar char="•"/>
            </a:pPr>
            <a:r>
              <a:rPr lang="en-US" sz="2200" dirty="0" smtClean="0"/>
              <a:t>The World Health Organization concluded that "integrating </a:t>
            </a:r>
            <a:r>
              <a:rPr lang="en-US" sz="2200" dirty="0"/>
              <a:t>mental health services into primary care is the most viable way of closing the treatment gap and ensuring that people get the mental health treatment they need." </a:t>
            </a:r>
            <a:endParaRPr lang="en-US" sz="2200" dirty="0" smtClean="0"/>
          </a:p>
          <a:p>
            <a:pPr marL="0" indent="0"/>
            <a:endParaRPr lang="en-US" sz="2200" dirty="0" smtClean="0"/>
          </a:p>
          <a:p>
            <a:pPr>
              <a:buFont typeface="Arial" pitchFamily="34" charset="0"/>
              <a:buChar char="•"/>
            </a:pPr>
            <a:r>
              <a:rPr lang="en-US" sz="2200" dirty="0" smtClean="0"/>
              <a:t>One of WHO’s key messages is:  “Integration is most successful when mental health is incorporated into health policy and legislative frameworks and supported by senior leadership, adequate resources, and ongoing governance.”</a:t>
            </a:r>
            <a:endParaRPr lang="en-US" sz="2000" dirty="0"/>
          </a:p>
          <a:p>
            <a:pPr>
              <a:buFont typeface="Arial" pitchFamily="34" charset="0"/>
              <a:buChar char="•"/>
            </a:pPr>
            <a:endParaRPr lang="en-US" sz="2300" dirty="0" smtClean="0"/>
          </a:p>
          <a:p>
            <a:pPr>
              <a:buFont typeface="Arial" pitchFamily="34" charset="0"/>
              <a:buChar char="•"/>
            </a:pPr>
            <a:endParaRPr lang="en-US" dirty="0" smtClean="0"/>
          </a:p>
        </p:txBody>
      </p:sp>
    </p:spTree>
    <p:extLst>
      <p:ext uri="{BB962C8B-B14F-4D97-AF65-F5344CB8AC3E}">
        <p14:creationId xmlns:p14="http://schemas.microsoft.com/office/powerpoint/2010/main" val="2569188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pPr algn="ctr"/>
            <a:r>
              <a:rPr lang="en-US" sz="2800" dirty="0" smtClean="0"/>
              <a:t>       WHO’s 10 Principles for IBHC</a:t>
            </a:r>
            <a:r>
              <a:rPr lang="en-US" sz="2800" baseline="30000" dirty="0" smtClean="0"/>
              <a:t>11</a:t>
            </a:r>
            <a:endParaRPr lang="en-US" sz="2800" baseline="30000" dirty="0"/>
          </a:p>
        </p:txBody>
      </p:sp>
      <p:sp>
        <p:nvSpPr>
          <p:cNvPr id="3" name="Content Placeholder 2"/>
          <p:cNvSpPr>
            <a:spLocks noGrp="1"/>
          </p:cNvSpPr>
          <p:nvPr>
            <p:ph idx="1"/>
          </p:nvPr>
        </p:nvSpPr>
        <p:spPr>
          <a:xfrm>
            <a:off x="685800" y="1981200"/>
            <a:ext cx="8001000" cy="3657600"/>
          </a:xfrm>
        </p:spPr>
        <p:txBody>
          <a:bodyPr>
            <a:normAutofit fontScale="70000" lnSpcReduction="20000"/>
          </a:bodyPr>
          <a:lstStyle/>
          <a:p>
            <a:pPr>
              <a:buFont typeface="Arial" pitchFamily="34" charset="0"/>
              <a:buChar char="•"/>
            </a:pPr>
            <a:r>
              <a:rPr lang="en-US" dirty="0" smtClean="0"/>
              <a:t>Policy </a:t>
            </a:r>
            <a:r>
              <a:rPr lang="en-US" dirty="0"/>
              <a:t>and plans need to incorporate primary care for mental health.</a:t>
            </a:r>
          </a:p>
          <a:p>
            <a:pPr>
              <a:buFont typeface="Arial" pitchFamily="34" charset="0"/>
              <a:buChar char="•"/>
            </a:pPr>
            <a:r>
              <a:rPr lang="en-US" dirty="0"/>
              <a:t>Advocacy is required to shift attitudes and behavior.</a:t>
            </a:r>
          </a:p>
          <a:p>
            <a:pPr>
              <a:buFont typeface="Arial" pitchFamily="34" charset="0"/>
              <a:buChar char="•"/>
            </a:pPr>
            <a:r>
              <a:rPr lang="en-US" dirty="0"/>
              <a:t>Adequate mental health training of primary care workers is required.</a:t>
            </a:r>
          </a:p>
          <a:p>
            <a:pPr>
              <a:buFont typeface="Arial" pitchFamily="34" charset="0"/>
              <a:buChar char="•"/>
            </a:pPr>
            <a:r>
              <a:rPr lang="en-US" dirty="0"/>
              <a:t>Primary care tasks must be limited and doable.</a:t>
            </a:r>
          </a:p>
          <a:p>
            <a:pPr>
              <a:buFont typeface="Arial" pitchFamily="34" charset="0"/>
              <a:buChar char="•"/>
            </a:pPr>
            <a:r>
              <a:rPr lang="en-US" dirty="0"/>
              <a:t>Specialist mental health professionals and facilities must be available to support primary care</a:t>
            </a:r>
            <a:r>
              <a:rPr lang="en-US" dirty="0" smtClean="0"/>
              <a:t>.</a:t>
            </a:r>
          </a:p>
          <a:p>
            <a:pPr>
              <a:buFont typeface="Arial" pitchFamily="34" charset="0"/>
              <a:buChar char="•"/>
            </a:pPr>
            <a:r>
              <a:rPr lang="en-US" dirty="0"/>
              <a:t>Patients must have access to essential psychotropic medication in primary care.</a:t>
            </a:r>
          </a:p>
          <a:p>
            <a:pPr>
              <a:buFont typeface="Arial" pitchFamily="34" charset="0"/>
              <a:buChar char="•"/>
            </a:pPr>
            <a:r>
              <a:rPr lang="en-US" dirty="0"/>
              <a:t>Integration is a process, not an event.</a:t>
            </a:r>
          </a:p>
          <a:p>
            <a:pPr>
              <a:buFont typeface="Arial" pitchFamily="34" charset="0"/>
              <a:buChar char="•"/>
            </a:pPr>
            <a:r>
              <a:rPr lang="en-US" dirty="0"/>
              <a:t>A mental health service coordinator is crucial.</a:t>
            </a:r>
          </a:p>
          <a:p>
            <a:pPr>
              <a:buFont typeface="Arial" pitchFamily="34" charset="0"/>
              <a:buChar char="•"/>
            </a:pPr>
            <a:r>
              <a:rPr lang="en-US" dirty="0"/>
              <a:t>Collaboration with other government non-health sectors, nongovernmental organizations, village and community health workers and volunteers is required.</a:t>
            </a:r>
          </a:p>
          <a:p>
            <a:pPr>
              <a:buFont typeface="Arial" pitchFamily="34" charset="0"/>
              <a:buChar char="•"/>
            </a:pPr>
            <a:r>
              <a:rPr lang="en-US" dirty="0"/>
              <a:t>Financial and human resources are needed</a:t>
            </a:r>
            <a:r>
              <a:rPr lang="en-US" dirty="0" smtClean="0"/>
              <a:t>.</a:t>
            </a:r>
            <a:endParaRPr lang="en-US" dirty="0"/>
          </a:p>
          <a:p>
            <a:endParaRPr lang="en-US" dirty="0"/>
          </a:p>
        </p:txBody>
      </p:sp>
      <p:pic>
        <p:nvPicPr>
          <p:cNvPr id="4" name="Picture 2" descr="WHO | World Health Organiz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838200"/>
            <a:ext cx="1619250" cy="5829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7868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Develop an understanding of the social worker’s role in the formation and implementation of policies within integrated behavioral health models</a:t>
            </a:r>
          </a:p>
          <a:p>
            <a:pPr marL="457200" indent="-457200">
              <a:buAutoNum type="arabicPeriod"/>
            </a:pPr>
            <a:r>
              <a:rPr lang="en-US" dirty="0" smtClean="0"/>
              <a:t>Demonstrate advocacy skills within systems that implement integrated behavioral health programs</a:t>
            </a:r>
            <a:endParaRPr lang="en-US" dirty="0"/>
          </a:p>
        </p:txBody>
      </p:sp>
    </p:spTree>
    <p:extLst>
      <p:ext uri="{BB962C8B-B14F-4D97-AF65-F5344CB8AC3E}">
        <p14:creationId xmlns:p14="http://schemas.microsoft.com/office/powerpoint/2010/main" val="360676167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Challenges and Opportunities for </a:t>
            </a:r>
            <a:br>
              <a:rPr lang="en-US" dirty="0" smtClean="0"/>
            </a:br>
            <a:r>
              <a:rPr lang="en-US" dirty="0" smtClean="0"/>
              <a:t>Policy Advocacy</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What is your role as a social worker and a policy practitioner (advocate) in shaping, implementing and evaluating policies in our changing healthcare system?</a:t>
            </a:r>
          </a:p>
          <a:p>
            <a:pPr lvl="1"/>
            <a:r>
              <a:rPr lang="en-US" dirty="0" smtClean="0"/>
              <a:t>Target organizational change</a:t>
            </a:r>
          </a:p>
          <a:p>
            <a:pPr lvl="1"/>
            <a:r>
              <a:rPr lang="en-US" dirty="0" smtClean="0"/>
              <a:t>Leadership</a:t>
            </a:r>
          </a:p>
          <a:p>
            <a:pPr lvl="1"/>
            <a:r>
              <a:rPr lang="en-US" dirty="0" smtClean="0"/>
              <a:t>Implementation science – your part in this challenge</a:t>
            </a:r>
          </a:p>
          <a:p>
            <a:pPr lvl="1"/>
            <a:r>
              <a:rPr lang="en-US" dirty="0" smtClean="0"/>
              <a:t>Continuous Quality Improvement at your agency</a:t>
            </a:r>
          </a:p>
          <a:p>
            <a:pPr lvl="2"/>
            <a:r>
              <a:rPr lang="en-US" dirty="0" smtClean="0"/>
              <a:t>Data and information analysis</a:t>
            </a:r>
          </a:p>
          <a:p>
            <a:pPr lvl="2"/>
            <a:r>
              <a:rPr lang="en-US" dirty="0" smtClean="0"/>
              <a:t>Health information technology</a:t>
            </a:r>
          </a:p>
          <a:p>
            <a:pPr lvl="1"/>
            <a:endParaRPr lang="en-US" dirty="0"/>
          </a:p>
        </p:txBody>
      </p:sp>
    </p:spTree>
    <p:extLst>
      <p:ext uri="{BB962C8B-B14F-4D97-AF65-F5344CB8AC3E}">
        <p14:creationId xmlns:p14="http://schemas.microsoft.com/office/powerpoint/2010/main" val="402210675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pPr algn="ctr"/>
            <a:r>
              <a:rPr lang="en-US" sz="4000" dirty="0" smtClean="0"/>
              <a:t>Do Something!</a:t>
            </a:r>
            <a:endParaRPr lang="en-US" sz="4000" dirty="0"/>
          </a:p>
        </p:txBody>
      </p:sp>
      <p:sp>
        <p:nvSpPr>
          <p:cNvPr id="4" name="Content Placeholder 3"/>
          <p:cNvSpPr>
            <a:spLocks noGrp="1"/>
          </p:cNvSpPr>
          <p:nvPr>
            <p:ph idx="1"/>
          </p:nvPr>
        </p:nvSpPr>
        <p:spPr>
          <a:xfrm>
            <a:off x="685800" y="1447800"/>
            <a:ext cx="8153400" cy="4191000"/>
          </a:xfrm>
        </p:spPr>
        <p:txBody>
          <a:bodyPr/>
          <a:lstStyle/>
          <a:p>
            <a:pPr marL="0" indent="0"/>
            <a:r>
              <a:rPr lang="en-US" dirty="0" smtClean="0"/>
              <a:t>OMH Consensus Statement</a:t>
            </a:r>
            <a:r>
              <a:rPr lang="en-US" baseline="30000" dirty="0"/>
              <a:t>12</a:t>
            </a:r>
            <a:endParaRPr lang="en-US" dirty="0" smtClean="0"/>
          </a:p>
          <a:p>
            <a:pPr>
              <a:buFont typeface="Arial" pitchFamily="34" charset="0"/>
              <a:buChar char="•"/>
            </a:pPr>
            <a:r>
              <a:rPr lang="en-US" dirty="0" smtClean="0"/>
              <a:t>What can you do?  Try </a:t>
            </a:r>
            <a:r>
              <a:rPr lang="en-US" dirty="0"/>
              <a:t>something different!</a:t>
            </a:r>
          </a:p>
          <a:p>
            <a:pPr>
              <a:buFont typeface="Arial" pitchFamily="34" charset="0"/>
              <a:buChar char="•"/>
            </a:pPr>
            <a:r>
              <a:rPr lang="en-US" dirty="0" smtClean="0"/>
              <a:t>Instead of just talking, do something, e.g.:</a:t>
            </a:r>
          </a:p>
          <a:p>
            <a:pPr>
              <a:buFont typeface="Arial" pitchFamily="34" charset="0"/>
              <a:buChar char="•"/>
            </a:pPr>
            <a:r>
              <a:rPr lang="en-US" dirty="0" smtClean="0"/>
              <a:t>Educate </a:t>
            </a:r>
            <a:r>
              <a:rPr lang="en-US" dirty="0"/>
              <a:t>the healthcare workforce </a:t>
            </a:r>
            <a:r>
              <a:rPr lang="en-US" dirty="0" smtClean="0"/>
              <a:t>on </a:t>
            </a:r>
            <a:r>
              <a:rPr lang="en-US" dirty="0"/>
              <a:t>the relationship between behavioral and physical </a:t>
            </a:r>
            <a:r>
              <a:rPr lang="en-US" dirty="0" smtClean="0"/>
              <a:t>health</a:t>
            </a:r>
          </a:p>
          <a:p>
            <a:pPr>
              <a:buFont typeface="Arial" pitchFamily="34" charset="0"/>
              <a:buChar char="•"/>
            </a:pPr>
            <a:r>
              <a:rPr lang="en-US" dirty="0"/>
              <a:t>Use community-based, consistent standards to assess quality of </a:t>
            </a:r>
            <a:r>
              <a:rPr lang="en-US" dirty="0" smtClean="0"/>
              <a:t>programs</a:t>
            </a:r>
          </a:p>
          <a:p>
            <a:pPr>
              <a:buFont typeface="Arial" pitchFamily="34" charset="0"/>
              <a:buChar char="•"/>
            </a:pPr>
            <a:r>
              <a:rPr lang="en-US" dirty="0" smtClean="0"/>
              <a:t>Make cultural and linguistic proficiency and cultural competence (sensitivity) requirements for licensure, accreditation of healthcare education programs, and certification of healthcare providers</a:t>
            </a:r>
          </a:p>
        </p:txBody>
      </p:sp>
    </p:spTree>
    <p:extLst>
      <p:ext uri="{BB962C8B-B14F-4D97-AF65-F5344CB8AC3E}">
        <p14:creationId xmlns:p14="http://schemas.microsoft.com/office/powerpoint/2010/main" val="138491269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838200"/>
          </a:xfrm>
        </p:spPr>
        <p:txBody>
          <a:bodyPr/>
          <a:lstStyle/>
          <a:p>
            <a:pPr algn="ctr"/>
            <a:r>
              <a:rPr lang="en-US" sz="3600" dirty="0" smtClean="0"/>
              <a:t>Do Something! </a:t>
            </a:r>
            <a:endParaRPr lang="en-US" sz="3600" dirty="0"/>
          </a:p>
        </p:txBody>
      </p:sp>
      <p:sp>
        <p:nvSpPr>
          <p:cNvPr id="3" name="Content Placeholder 2"/>
          <p:cNvSpPr>
            <a:spLocks noGrp="1"/>
          </p:cNvSpPr>
          <p:nvPr>
            <p:ph idx="1"/>
          </p:nvPr>
        </p:nvSpPr>
        <p:spPr>
          <a:xfrm>
            <a:off x="685800" y="1981200"/>
            <a:ext cx="8001000" cy="3886200"/>
          </a:xfrm>
        </p:spPr>
        <p:txBody>
          <a:bodyPr/>
          <a:lstStyle/>
          <a:p>
            <a:pPr>
              <a:buFont typeface="Arial" pitchFamily="34" charset="0"/>
              <a:buChar char="•"/>
            </a:pPr>
            <a:r>
              <a:rPr lang="en-US" dirty="0" smtClean="0"/>
              <a:t>Enforce existing civil and human rights law to address discrimination in the health care setting</a:t>
            </a:r>
          </a:p>
          <a:p>
            <a:pPr>
              <a:buFont typeface="Arial" pitchFamily="34" charset="0"/>
              <a:buChar char="•"/>
            </a:pPr>
            <a:r>
              <a:rPr lang="en-US" dirty="0" smtClean="0"/>
              <a:t>Initiate or improve data collection that shows if healthcare delivery is equitable</a:t>
            </a:r>
          </a:p>
          <a:p>
            <a:pPr>
              <a:buFont typeface="Arial" pitchFamily="34" charset="0"/>
              <a:buChar char="•"/>
            </a:pPr>
            <a:r>
              <a:rPr lang="en-US" dirty="0" smtClean="0"/>
              <a:t>For low-income healthcare consumers, offer healthcare professionals incentives for providing high quality care</a:t>
            </a:r>
          </a:p>
          <a:p>
            <a:pPr>
              <a:buFont typeface="Arial" pitchFamily="34" charset="0"/>
              <a:buChar char="•"/>
            </a:pPr>
            <a:r>
              <a:rPr lang="en-US" dirty="0" smtClean="0"/>
              <a:t>Keep reimbursement rates for Medicaid and Medicare equitable with other plans</a:t>
            </a:r>
          </a:p>
        </p:txBody>
      </p:sp>
    </p:spTree>
    <p:extLst>
      <p:ext uri="{BB962C8B-B14F-4D97-AF65-F5344CB8AC3E}">
        <p14:creationId xmlns:p14="http://schemas.microsoft.com/office/powerpoint/2010/main" val="411294772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Do Something!</a:t>
            </a:r>
            <a:endParaRPr lang="en-US" sz="3600" dirty="0"/>
          </a:p>
        </p:txBody>
      </p:sp>
      <p:sp>
        <p:nvSpPr>
          <p:cNvPr id="3" name="Content Placeholder 2"/>
          <p:cNvSpPr>
            <a:spLocks noGrp="1"/>
          </p:cNvSpPr>
          <p:nvPr>
            <p:ph idx="1"/>
          </p:nvPr>
        </p:nvSpPr>
        <p:spPr/>
        <p:txBody>
          <a:bodyPr/>
          <a:lstStyle/>
          <a:p>
            <a:pPr>
              <a:buFont typeface="Arial" pitchFamily="34" charset="0"/>
              <a:buChar char="•"/>
            </a:pPr>
            <a:r>
              <a:rPr lang="en-US" dirty="0"/>
              <a:t>Develop the ability to do same day billing for behavioral and physical health </a:t>
            </a:r>
            <a:r>
              <a:rPr lang="en-US" dirty="0" smtClean="0"/>
              <a:t>services</a:t>
            </a:r>
          </a:p>
          <a:p>
            <a:pPr>
              <a:buFont typeface="Arial" pitchFamily="34" charset="0"/>
              <a:buChar char="•"/>
            </a:pPr>
            <a:r>
              <a:rPr lang="en-US" dirty="0" smtClean="0"/>
              <a:t>Create 24/7 access to reduce use of ER for treatment</a:t>
            </a:r>
          </a:p>
          <a:p>
            <a:pPr>
              <a:buFont typeface="Arial" pitchFamily="34" charset="0"/>
              <a:buChar char="•"/>
            </a:pPr>
            <a:r>
              <a:rPr lang="en-US" dirty="0" smtClean="0"/>
              <a:t>Increase culturally and linguistically appropriate health information, education, and materials that reflect health literacy of the community served</a:t>
            </a:r>
          </a:p>
          <a:p>
            <a:pPr>
              <a:buFont typeface="Arial" pitchFamily="34" charset="0"/>
              <a:buChar char="•"/>
            </a:pPr>
            <a:r>
              <a:rPr lang="en-US" dirty="0" smtClean="0"/>
              <a:t>Use a life course approach to delivery of services that supports a prevention model of health care</a:t>
            </a:r>
          </a:p>
          <a:p>
            <a:pPr>
              <a:buFont typeface="Arial" pitchFamily="34" charset="0"/>
              <a:buChar char="•"/>
            </a:pPr>
            <a:endParaRPr lang="en-US" dirty="0"/>
          </a:p>
        </p:txBody>
      </p:sp>
    </p:spTree>
    <p:extLst>
      <p:ext uri="{BB962C8B-B14F-4D97-AF65-F5344CB8AC3E}">
        <p14:creationId xmlns:p14="http://schemas.microsoft.com/office/powerpoint/2010/main" val="409755458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001000" cy="838200"/>
          </a:xfrm>
        </p:spPr>
        <p:txBody>
          <a:bodyPr/>
          <a:lstStyle/>
          <a:p>
            <a:r>
              <a:rPr lang="en-US" dirty="0" smtClean="0"/>
              <a:t>References</a:t>
            </a:r>
            <a:endParaRPr lang="en-US" dirty="0"/>
          </a:p>
        </p:txBody>
      </p:sp>
      <p:sp>
        <p:nvSpPr>
          <p:cNvPr id="3" name="Content Placeholder 2"/>
          <p:cNvSpPr>
            <a:spLocks noGrp="1"/>
          </p:cNvSpPr>
          <p:nvPr>
            <p:ph idx="1"/>
          </p:nvPr>
        </p:nvSpPr>
        <p:spPr>
          <a:xfrm>
            <a:off x="685800" y="838200"/>
            <a:ext cx="8001000" cy="4648200"/>
          </a:xfrm>
        </p:spPr>
        <p:txBody>
          <a:bodyPr/>
          <a:lstStyle/>
          <a:p>
            <a:pPr>
              <a:buFont typeface="+mj-lt"/>
              <a:buAutoNum type="arabicPeriod"/>
            </a:pPr>
            <a:r>
              <a:rPr lang="en-US" sz="1200" dirty="0" err="1" smtClean="0"/>
              <a:t>Jansson</a:t>
            </a:r>
            <a:r>
              <a:rPr lang="en-US" sz="1200" dirty="0" smtClean="0"/>
              <a:t>, BS. (2010). </a:t>
            </a:r>
            <a:r>
              <a:rPr lang="en-US" sz="1200" i="1" dirty="0" smtClean="0"/>
              <a:t>Becoming an Effective Policy Advocate. </a:t>
            </a:r>
            <a:r>
              <a:rPr lang="en-US" sz="1200" dirty="0" smtClean="0"/>
              <a:t>Brooks Cole.</a:t>
            </a:r>
          </a:p>
          <a:p>
            <a:pPr>
              <a:buFont typeface="+mj-lt"/>
              <a:buAutoNum type="arabicPeriod"/>
            </a:pPr>
            <a:r>
              <a:rPr lang="en-US" sz="1200" dirty="0" smtClean="0"/>
              <a:t>Michigan Nonprofit Association (2012).  Staying legal for Michigan Nonprofits.  Retrieved </a:t>
            </a:r>
            <a:r>
              <a:rPr lang="en-US" sz="1200" dirty="0"/>
              <a:t>from </a:t>
            </a:r>
            <a:r>
              <a:rPr lang="en-US" sz="1200" dirty="0">
                <a:hlinkClick r:id="rId2"/>
              </a:rPr>
              <a:t>http://</a:t>
            </a:r>
            <a:r>
              <a:rPr lang="en-US" sz="1200" dirty="0" smtClean="0">
                <a:hlinkClick r:id="rId2"/>
              </a:rPr>
              <a:t>www.stayinglegalmi.org/lobbying_and_political_activity.html</a:t>
            </a:r>
            <a:r>
              <a:rPr lang="en-US" sz="1200" dirty="0" smtClean="0"/>
              <a:t>. </a:t>
            </a:r>
          </a:p>
          <a:p>
            <a:pPr>
              <a:buFont typeface="+mj-lt"/>
              <a:buAutoNum type="arabicPeriod"/>
            </a:pPr>
            <a:r>
              <a:rPr lang="en-US" sz="1200" dirty="0" smtClean="0"/>
              <a:t>Connecticut Association of Nonprofit Organizations (2003).  Advocacy vs. lobbying, coalition building and public engagement.  Retrieved </a:t>
            </a:r>
            <a:r>
              <a:rPr lang="en-US" sz="1200" dirty="0"/>
              <a:t>from:  </a:t>
            </a:r>
            <a:r>
              <a:rPr lang="en-US" sz="1200" dirty="0">
                <a:hlinkClick r:id="rId3"/>
              </a:rPr>
              <a:t>http://</a:t>
            </a:r>
            <a:r>
              <a:rPr lang="en-US" sz="1200" dirty="0" smtClean="0">
                <a:hlinkClick r:id="rId3"/>
              </a:rPr>
              <a:t>www.ctnonprofits.org/ctnonprofits/sites/default/files/fckeditor/file/policy/resources/AdvocacyVsLobbying.pdf</a:t>
            </a:r>
            <a:r>
              <a:rPr lang="en-US" sz="1200" dirty="0" smtClean="0"/>
              <a:t>. </a:t>
            </a:r>
          </a:p>
          <a:p>
            <a:pPr>
              <a:buFont typeface="+mj-lt"/>
              <a:buAutoNum type="arabicPeriod"/>
            </a:pPr>
            <a:r>
              <a:rPr lang="en-US" sz="1200" dirty="0" smtClean="0"/>
              <a:t>Center for Lobbying in the Public Interest (2012).  </a:t>
            </a:r>
            <a:r>
              <a:rPr lang="en-US" sz="1200" dirty="0"/>
              <a:t>Retrieved from:  </a:t>
            </a:r>
            <a:r>
              <a:rPr lang="en-US" sz="1200" dirty="0">
                <a:hlinkClick r:id="rId4"/>
              </a:rPr>
              <a:t>http://www.clpi.org</a:t>
            </a:r>
            <a:r>
              <a:rPr lang="en-US" sz="1200" dirty="0" smtClean="0">
                <a:hlinkClick r:id="rId4"/>
              </a:rPr>
              <a:t>/</a:t>
            </a:r>
            <a:r>
              <a:rPr lang="en-US" sz="1200" dirty="0" smtClean="0"/>
              <a:t>. </a:t>
            </a:r>
          </a:p>
          <a:p>
            <a:pPr>
              <a:buFont typeface="+mj-lt"/>
              <a:buAutoNum type="arabicPeriod"/>
            </a:pPr>
            <a:r>
              <a:rPr lang="en-US" sz="1200" dirty="0" smtClean="0"/>
              <a:t>State of California Fair Political Practices Commission (2012).  </a:t>
            </a:r>
            <a:r>
              <a:rPr lang="en-US" sz="1200" dirty="0"/>
              <a:t>Retrieved from:  </a:t>
            </a:r>
            <a:r>
              <a:rPr lang="en-US" sz="1200" dirty="0">
                <a:hlinkClick r:id="rId5"/>
              </a:rPr>
              <a:t>http://</a:t>
            </a:r>
            <a:r>
              <a:rPr lang="en-US" sz="1200" dirty="0" smtClean="0">
                <a:hlinkClick r:id="rId5"/>
              </a:rPr>
              <a:t>www.fppc.ca.gov/index.php?id=4</a:t>
            </a:r>
            <a:r>
              <a:rPr lang="en-US" sz="1200" dirty="0" smtClean="0"/>
              <a:t>. </a:t>
            </a:r>
          </a:p>
          <a:p>
            <a:pPr>
              <a:buFont typeface="+mj-lt"/>
              <a:buAutoNum type="arabicPeriod"/>
            </a:pPr>
            <a:r>
              <a:rPr lang="en-US" sz="1200" dirty="0" err="1" smtClean="0"/>
              <a:t>Overby</a:t>
            </a:r>
            <a:r>
              <a:rPr lang="en-US" sz="1200" dirty="0" smtClean="0"/>
              <a:t>, P.  (2011). Gingrich’s health care consultancy:  Is it lobbying?  </a:t>
            </a:r>
            <a:r>
              <a:rPr lang="en-US" sz="1200" dirty="0"/>
              <a:t>Retrieved from:  </a:t>
            </a:r>
            <a:r>
              <a:rPr lang="en-US" sz="1200" dirty="0">
                <a:hlinkClick r:id="rId6"/>
              </a:rPr>
              <a:t>http://</a:t>
            </a:r>
            <a:r>
              <a:rPr lang="en-US" sz="1200" dirty="0" smtClean="0">
                <a:hlinkClick r:id="rId6"/>
              </a:rPr>
              <a:t>www.npr.org/2011/12/05/143146399/gingrichs-health-care-consultancy-is-it-lobbying</a:t>
            </a:r>
            <a:r>
              <a:rPr lang="en-US" sz="1200" dirty="0" smtClean="0"/>
              <a:t> </a:t>
            </a:r>
          </a:p>
          <a:p>
            <a:pPr>
              <a:buFont typeface="+mj-lt"/>
              <a:buAutoNum type="arabicPeriod"/>
            </a:pPr>
            <a:r>
              <a:rPr lang="en-US" sz="1200" dirty="0" err="1" smtClean="0"/>
              <a:t>Lessig</a:t>
            </a:r>
            <a:r>
              <a:rPr lang="en-US" sz="1200" dirty="0" smtClean="0"/>
              <a:t>, L.  (2012).  The No Lobbying Pledge.  </a:t>
            </a:r>
            <a:r>
              <a:rPr lang="en-US" sz="1200" dirty="0"/>
              <a:t>Retrieved from:  </a:t>
            </a:r>
            <a:r>
              <a:rPr lang="en-US" sz="1200" dirty="0">
                <a:hlinkClick r:id="rId7"/>
              </a:rPr>
              <a:t>http://</a:t>
            </a:r>
            <a:r>
              <a:rPr lang="en-US" sz="1200" dirty="0" smtClean="0">
                <a:hlinkClick r:id="rId7"/>
              </a:rPr>
              <a:t>www.huffingtonpost.com/lawrence-lessig/the-no-lobbying-pledge_b_1875082.html</a:t>
            </a:r>
            <a:r>
              <a:rPr lang="en-US" sz="1200" dirty="0" smtClean="0"/>
              <a:t>. </a:t>
            </a:r>
            <a:endParaRPr lang="en-US" sz="1200" dirty="0"/>
          </a:p>
          <a:p>
            <a:pPr>
              <a:buFont typeface="+mj-lt"/>
              <a:buAutoNum type="arabicPeriod"/>
            </a:pPr>
            <a:r>
              <a:rPr lang="en-US" sz="1200" dirty="0" err="1" smtClean="0"/>
              <a:t>Jansson</a:t>
            </a:r>
            <a:r>
              <a:rPr lang="en-US" sz="1200" dirty="0" smtClean="0"/>
              <a:t>, BS. (2011). </a:t>
            </a:r>
            <a:r>
              <a:rPr lang="en-US" sz="1200" i="1" dirty="0" smtClean="0"/>
              <a:t>Improving healthcare through advocacy: A guide for the health and helping profession. </a:t>
            </a:r>
            <a:r>
              <a:rPr lang="en-US" sz="1200" dirty="0" smtClean="0"/>
              <a:t>John Wiley &amp; Sons.</a:t>
            </a:r>
          </a:p>
          <a:p>
            <a:pPr>
              <a:buFont typeface="+mj-lt"/>
              <a:buAutoNum type="arabicPeriod"/>
            </a:pPr>
            <a:r>
              <a:rPr lang="en-US" sz="1200" dirty="0" err="1"/>
              <a:t>Jansson</a:t>
            </a:r>
            <a:r>
              <a:rPr lang="en-US" sz="1200" dirty="0"/>
              <a:t>, BS. (2010). </a:t>
            </a:r>
            <a:r>
              <a:rPr lang="en-US" sz="1200" i="1" dirty="0"/>
              <a:t>Becoming an Effective Policy Advocate. </a:t>
            </a:r>
            <a:r>
              <a:rPr lang="en-US" sz="1200" dirty="0"/>
              <a:t>Brooks Cole</a:t>
            </a:r>
            <a:r>
              <a:rPr lang="en-US" sz="1200" dirty="0" smtClean="0"/>
              <a:t>.</a:t>
            </a:r>
          </a:p>
          <a:p>
            <a:pPr marL="228600" indent="-228600">
              <a:buAutoNum type="arabicPeriod" startAt="10"/>
            </a:pPr>
            <a:r>
              <a:rPr lang="en-US" sz="1200" dirty="0" smtClean="0"/>
              <a:t>  World </a:t>
            </a:r>
            <a:r>
              <a:rPr lang="en-US" sz="1200" dirty="0"/>
              <a:t>Health Organization and World Organization of Family Doctors. (2008). </a:t>
            </a:r>
            <a:r>
              <a:rPr lang="en-US" sz="1200" i="1" dirty="0"/>
              <a:t>Integrating  mental health into </a:t>
            </a:r>
            <a:r>
              <a:rPr lang="en-US" sz="1200" i="1" dirty="0" smtClean="0"/>
              <a:t> primary </a:t>
            </a:r>
            <a:r>
              <a:rPr lang="en-US" sz="1200" i="1" dirty="0"/>
              <a:t>care: A global perspective. </a:t>
            </a:r>
            <a:r>
              <a:rPr lang="en-US" sz="1200" dirty="0"/>
              <a:t>WHO Library Publication. Retrieved from </a:t>
            </a:r>
            <a:r>
              <a:rPr lang="en-US" sz="1200" dirty="0">
                <a:hlinkClick r:id="rId8"/>
              </a:rPr>
              <a:t>http://www.ibhp.org/uploads/file/WHO-IntegratingMentalHealthIntoPrimaryCare.pdf</a:t>
            </a:r>
            <a:r>
              <a:rPr lang="en-US" sz="1200" dirty="0"/>
              <a:t>.</a:t>
            </a:r>
          </a:p>
          <a:p>
            <a:pPr marL="228600" indent="-228600">
              <a:buAutoNum type="arabicPeriod" startAt="11"/>
            </a:pPr>
            <a:r>
              <a:rPr lang="en-US" sz="1200" dirty="0" smtClean="0"/>
              <a:t>World </a:t>
            </a:r>
            <a:r>
              <a:rPr lang="en-US" sz="1200" dirty="0"/>
              <a:t>Health Organization and World Organization of Family Doctors. (2008). </a:t>
            </a:r>
            <a:r>
              <a:rPr lang="en-US" sz="1200" i="1" dirty="0"/>
              <a:t>Integrating mental health into primary care: A global perspective. </a:t>
            </a:r>
            <a:r>
              <a:rPr lang="en-US" sz="1200" dirty="0"/>
              <a:t>WHO Library Publication. Retrieved from </a:t>
            </a:r>
            <a:r>
              <a:rPr lang="en-US" sz="1200" dirty="0">
                <a:hlinkClick r:id="rId8"/>
              </a:rPr>
              <a:t>http://www.ibhp.org/uploads/file/WHO-IntegratingMentalHealthIntoPrimaryCare.pdf</a:t>
            </a:r>
            <a:r>
              <a:rPr lang="en-US" sz="1200" dirty="0" smtClean="0"/>
              <a:t>.</a:t>
            </a:r>
          </a:p>
          <a:p>
            <a:pPr marL="228600" indent="-228600">
              <a:buAutoNum type="arabicPeriod" startAt="11"/>
            </a:pPr>
            <a:r>
              <a:rPr lang="en-US" sz="1200" dirty="0"/>
              <a:t> </a:t>
            </a:r>
            <a:r>
              <a:rPr lang="en-US" sz="1200" dirty="0" smtClean="0"/>
              <a:t>DHHS </a:t>
            </a:r>
            <a:r>
              <a:rPr lang="en-US" sz="1200" dirty="0"/>
              <a:t>Office of Minority Health. (2011). </a:t>
            </a:r>
            <a:r>
              <a:rPr lang="en-US" sz="1200" i="1" dirty="0"/>
              <a:t>Pathways to Integrated Health, Strategies for African American Communities and Organizations</a:t>
            </a:r>
            <a:r>
              <a:rPr lang="en-US" sz="1200" dirty="0"/>
              <a:t>, Consensus Statement and Recommendations.</a:t>
            </a:r>
          </a:p>
          <a:p>
            <a:endParaRPr lang="en-US" sz="1200" dirty="0"/>
          </a:p>
          <a:p>
            <a:pPr>
              <a:buFont typeface="+mj-lt"/>
              <a:buAutoNum type="arabicPeriod"/>
            </a:pPr>
            <a:endParaRPr lang="en-US" sz="1200" dirty="0"/>
          </a:p>
          <a:p>
            <a:pPr marL="0" indent="0"/>
            <a:endParaRPr lang="en-US" sz="1200" dirty="0" smtClean="0"/>
          </a:p>
          <a:p>
            <a:pPr>
              <a:buFont typeface="+mj-lt"/>
              <a:buAutoNum type="arabicPeriod"/>
            </a:pPr>
            <a:endParaRPr lang="en-US" sz="1200" dirty="0" smtClean="0"/>
          </a:p>
          <a:p>
            <a:pPr>
              <a:buFont typeface="+mj-lt"/>
              <a:buAutoNum type="arabicPeriod"/>
            </a:pPr>
            <a:endParaRPr lang="en-US" sz="1200" dirty="0"/>
          </a:p>
        </p:txBody>
      </p:sp>
    </p:spTree>
    <p:extLst>
      <p:ext uri="{BB962C8B-B14F-4D97-AF65-F5344CB8AC3E}">
        <p14:creationId xmlns:p14="http://schemas.microsoft.com/office/powerpoint/2010/main" val="1001415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Advocacy</a:t>
            </a:r>
            <a:r>
              <a:rPr lang="en-US" baseline="30000" dirty="0" smtClean="0"/>
              <a:t>1</a:t>
            </a:r>
            <a:r>
              <a:rPr lang="en-US" dirty="0" smtClean="0"/>
              <a:t/>
            </a:r>
            <a:br>
              <a:rPr lang="en-US" dirty="0" smtClean="0"/>
            </a:br>
            <a:endParaRPr lang="en-US" dirty="0"/>
          </a:p>
        </p:txBody>
      </p:sp>
      <p:sp>
        <p:nvSpPr>
          <p:cNvPr id="3" name="Content Placeholder 2"/>
          <p:cNvSpPr>
            <a:spLocks noGrp="1"/>
          </p:cNvSpPr>
          <p:nvPr>
            <p:ph idx="1"/>
          </p:nvPr>
        </p:nvSpPr>
        <p:spPr>
          <a:xfrm>
            <a:off x="685800" y="1905000"/>
            <a:ext cx="8001000" cy="3733800"/>
          </a:xfrm>
        </p:spPr>
        <p:txBody>
          <a:bodyPr/>
          <a:lstStyle/>
          <a:p>
            <a:pPr>
              <a:buFont typeface="Arial" pitchFamily="34" charset="0"/>
              <a:buChar char="•"/>
            </a:pPr>
            <a:r>
              <a:rPr lang="en-US" sz="2200" dirty="0" smtClean="0"/>
              <a:t>Policy practice is defined as:  “ . . . efforts to change policies in legislative, agency, and community settings by establishing new policies, improving existing ones, or defeating the policy initiatives of other people” </a:t>
            </a:r>
          </a:p>
          <a:p>
            <a:pPr>
              <a:buFont typeface="Arial" pitchFamily="34" charset="0"/>
              <a:buChar char="•"/>
            </a:pPr>
            <a:r>
              <a:rPr lang="en-US" sz="2200" dirty="0" smtClean="0"/>
              <a:t>Policy advocacy is policy practice aimed at helping powerless, vulnerable populations improve their living situations, access to resources, and increase their opportunities</a:t>
            </a:r>
          </a:p>
          <a:p>
            <a:pPr>
              <a:buFont typeface="Arial" pitchFamily="34" charset="0"/>
              <a:buChar char="•"/>
            </a:pPr>
            <a:r>
              <a:rPr lang="en-US" sz="2200" dirty="0" smtClean="0"/>
              <a:t>Social workers’ policy practice is considered policy advocacy because we work with vulnerable populations</a:t>
            </a:r>
          </a:p>
        </p:txBody>
      </p:sp>
    </p:spTree>
    <p:extLst>
      <p:ext uri="{BB962C8B-B14F-4D97-AF65-F5344CB8AC3E}">
        <p14:creationId xmlns:p14="http://schemas.microsoft.com/office/powerpoint/2010/main" val="40172464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685800"/>
          </a:xfrm>
        </p:spPr>
        <p:txBody>
          <a:bodyPr/>
          <a:lstStyle/>
          <a:p>
            <a:r>
              <a:rPr lang="en-US" sz="3000" dirty="0" smtClean="0"/>
              <a:t>Advocacy, Lobbying, and Political Activity</a:t>
            </a:r>
            <a:r>
              <a:rPr lang="en-US" sz="3000" baseline="30000" dirty="0" smtClean="0"/>
              <a:t>2</a:t>
            </a:r>
            <a:endParaRPr lang="en-US" sz="3000" dirty="0"/>
          </a:p>
        </p:txBody>
      </p:sp>
      <p:sp>
        <p:nvSpPr>
          <p:cNvPr id="3" name="Content Placeholder 2"/>
          <p:cNvSpPr>
            <a:spLocks noGrp="1"/>
          </p:cNvSpPr>
          <p:nvPr>
            <p:ph idx="1"/>
          </p:nvPr>
        </p:nvSpPr>
        <p:spPr>
          <a:xfrm>
            <a:off x="685800" y="1752600"/>
            <a:ext cx="8001000" cy="3810000"/>
          </a:xfrm>
        </p:spPr>
        <p:txBody>
          <a:bodyPr/>
          <a:lstStyle/>
          <a:p>
            <a:pPr>
              <a:buFont typeface="Arial" pitchFamily="34" charset="0"/>
              <a:buChar char="•"/>
            </a:pPr>
            <a:r>
              <a:rPr lang="en-US" sz="2200" dirty="0" smtClean="0"/>
              <a:t>“Advocacy” and “Lobbying” are terms that are sometimes used interchangeably, however, they are different</a:t>
            </a:r>
            <a:endParaRPr lang="en-US" sz="2200" dirty="0"/>
          </a:p>
          <a:p>
            <a:pPr>
              <a:buFont typeface="Arial" pitchFamily="34" charset="0"/>
              <a:buChar char="•"/>
            </a:pPr>
            <a:r>
              <a:rPr lang="en-US" sz="2200" dirty="0" smtClean="0"/>
              <a:t>Advocacy is a general term that can be simply supporting a cause or speaking up for something you believe in</a:t>
            </a:r>
          </a:p>
          <a:p>
            <a:pPr>
              <a:buFont typeface="Arial" pitchFamily="34" charset="0"/>
              <a:buChar char="•"/>
            </a:pPr>
            <a:r>
              <a:rPr lang="en-US" sz="2200" dirty="0" smtClean="0"/>
              <a:t>There is no legal definition used for “advocacy,” however, if an organization uses any funding for advocacy purposes, this must be reported to the IRS</a:t>
            </a:r>
          </a:p>
          <a:p>
            <a:pPr>
              <a:buFont typeface="Arial" pitchFamily="34" charset="0"/>
              <a:buChar char="•"/>
            </a:pPr>
            <a:r>
              <a:rPr lang="en-US" sz="2200" dirty="0" smtClean="0"/>
              <a:t>Political activity involves campaigning for a particular political party or candidate and is not allowed in 501(c)(3) (nonprofit) organizations</a:t>
            </a:r>
          </a:p>
          <a:p>
            <a:pPr>
              <a:buFont typeface="Arial" pitchFamily="34" charset="0"/>
              <a:buChar char="•"/>
            </a:pPr>
            <a:endParaRPr lang="en-US" sz="2200" dirty="0" smtClean="0"/>
          </a:p>
          <a:p>
            <a:pPr>
              <a:buFont typeface="Arial" pitchFamily="34" charset="0"/>
              <a:buChar char="•"/>
            </a:pPr>
            <a:endParaRPr lang="en-US" dirty="0" smtClean="0"/>
          </a:p>
          <a:p>
            <a:pPr>
              <a:buFont typeface="Arial" pitchFamily="34" charset="0"/>
              <a:buChar char="•"/>
            </a:pPr>
            <a:endParaRPr lang="en-US" dirty="0"/>
          </a:p>
        </p:txBody>
      </p:sp>
    </p:spTree>
    <p:extLst>
      <p:ext uri="{BB962C8B-B14F-4D97-AF65-F5344CB8AC3E}">
        <p14:creationId xmlns:p14="http://schemas.microsoft.com/office/powerpoint/2010/main" val="194172874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Lobbying</a:t>
            </a:r>
            <a:r>
              <a:rPr lang="en-US" baseline="30000" dirty="0" smtClean="0"/>
              <a:t>2,3,4</a:t>
            </a:r>
            <a:endParaRPr lang="en-US" dirty="0"/>
          </a:p>
        </p:txBody>
      </p:sp>
      <p:sp>
        <p:nvSpPr>
          <p:cNvPr id="3" name="Content Placeholder 2"/>
          <p:cNvSpPr>
            <a:spLocks noGrp="1"/>
          </p:cNvSpPr>
          <p:nvPr>
            <p:ph idx="1"/>
          </p:nvPr>
        </p:nvSpPr>
        <p:spPr>
          <a:xfrm>
            <a:off x="685800" y="1676400"/>
            <a:ext cx="8001000" cy="3962400"/>
          </a:xfrm>
        </p:spPr>
        <p:txBody>
          <a:bodyPr/>
          <a:lstStyle/>
          <a:p>
            <a:pPr>
              <a:buFont typeface="Arial" pitchFamily="34" charset="0"/>
              <a:buChar char="•"/>
            </a:pPr>
            <a:r>
              <a:rPr lang="en-US" dirty="0"/>
              <a:t>Lobbying is a form of policy advocacy, however, it is helpful (for legal reasons) to make a distinction between advocacy, lobbying, and political </a:t>
            </a:r>
            <a:r>
              <a:rPr lang="en-US" dirty="0" smtClean="0"/>
              <a:t>activity</a:t>
            </a:r>
          </a:p>
          <a:p>
            <a:pPr>
              <a:buFont typeface="Arial" pitchFamily="34" charset="0"/>
              <a:buChar char="•"/>
            </a:pPr>
            <a:r>
              <a:rPr lang="en-US" dirty="0" smtClean="0"/>
              <a:t>The Center for Lobbying in the Public Interest </a:t>
            </a:r>
            <a:r>
              <a:rPr lang="en-US" dirty="0"/>
              <a:t>defines lobbying as:  “attempts to influence specific legislation through direct or grassroots communications with legislators or their </a:t>
            </a:r>
            <a:r>
              <a:rPr lang="en-US" dirty="0" smtClean="0"/>
              <a:t>staff”</a:t>
            </a:r>
          </a:p>
          <a:p>
            <a:pPr>
              <a:buFont typeface="Arial" pitchFamily="34" charset="0"/>
              <a:buChar char="•"/>
            </a:pPr>
            <a:r>
              <a:rPr lang="en-US" dirty="0" smtClean="0"/>
              <a:t>Lobbying involves advocacy but advocacy does not always involve lobbying</a:t>
            </a:r>
          </a:p>
        </p:txBody>
      </p:sp>
    </p:spTree>
    <p:extLst>
      <p:ext uri="{BB962C8B-B14F-4D97-AF65-F5344CB8AC3E}">
        <p14:creationId xmlns:p14="http://schemas.microsoft.com/office/powerpoint/2010/main" val="338239567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“Lobbying” vs. “Grassroots Lobbying”</a:t>
            </a:r>
            <a:r>
              <a:rPr lang="en-US" baseline="30000" dirty="0" smtClean="0"/>
              <a:t>3</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A distinction is also made between lobbying and grassroots lobbying</a:t>
            </a:r>
          </a:p>
          <a:p>
            <a:pPr>
              <a:buFont typeface="Arial" pitchFamily="34" charset="0"/>
              <a:buChar char="•"/>
            </a:pPr>
            <a:r>
              <a:rPr lang="en-US" dirty="0" smtClean="0"/>
              <a:t>Grassroots lobbying refers to “appealing to the </a:t>
            </a:r>
            <a:r>
              <a:rPr lang="en-US" i="1" dirty="0" smtClean="0"/>
              <a:t>general </a:t>
            </a:r>
            <a:r>
              <a:rPr lang="en-US" dirty="0" smtClean="0"/>
              <a:t>public to contact the legislature about an issue”</a:t>
            </a:r>
            <a:r>
              <a:rPr lang="en-US" baseline="30000" dirty="0" smtClean="0"/>
              <a:t>3</a:t>
            </a:r>
            <a:endParaRPr lang="en-US" dirty="0" smtClean="0"/>
          </a:p>
          <a:p>
            <a:pPr>
              <a:buFont typeface="Arial" pitchFamily="34" charset="0"/>
              <a:buChar char="•"/>
            </a:pPr>
            <a:r>
              <a:rPr lang="en-US" dirty="0" smtClean="0"/>
              <a:t>Lobbying (“direct lobbying”) refers to directly contacting government officials or staff to influence legislation</a:t>
            </a:r>
          </a:p>
          <a:p>
            <a:pPr>
              <a:buFont typeface="Arial" pitchFamily="34" charset="0"/>
              <a:buChar char="•"/>
            </a:pPr>
            <a:r>
              <a:rPr lang="en-US" dirty="0" smtClean="0"/>
              <a:t>Appeals to the public related to a proposition, ballot initiative, or referendum is considered direct lobbying</a:t>
            </a:r>
            <a:endParaRPr lang="en-US" dirty="0"/>
          </a:p>
        </p:txBody>
      </p:sp>
    </p:spTree>
    <p:extLst>
      <p:ext uri="{BB962C8B-B14F-4D97-AF65-F5344CB8AC3E}">
        <p14:creationId xmlns:p14="http://schemas.microsoft.com/office/powerpoint/2010/main" val="10194378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Make a Distinction?</a:t>
            </a:r>
            <a:endParaRPr lang="en-US" dirty="0"/>
          </a:p>
        </p:txBody>
      </p:sp>
      <p:sp>
        <p:nvSpPr>
          <p:cNvPr id="3" name="Content Placeholder 2"/>
          <p:cNvSpPr>
            <a:spLocks noGrp="1"/>
          </p:cNvSpPr>
          <p:nvPr>
            <p:ph idx="1"/>
          </p:nvPr>
        </p:nvSpPr>
        <p:spPr>
          <a:xfrm>
            <a:off x="685800" y="1676400"/>
            <a:ext cx="8001000" cy="3962400"/>
          </a:xfrm>
        </p:spPr>
        <p:txBody>
          <a:bodyPr/>
          <a:lstStyle/>
          <a:p>
            <a:pPr>
              <a:buFont typeface="Arial" pitchFamily="34" charset="0"/>
              <a:buChar char="•"/>
            </a:pPr>
            <a:r>
              <a:rPr lang="en-US" dirty="0" smtClean="0"/>
              <a:t>It is important to make a distinction due to laws (1976 Lobby Law and 1990 IRS laws) related to direct lobbying</a:t>
            </a:r>
          </a:p>
          <a:p>
            <a:pPr>
              <a:buFont typeface="Arial" pitchFamily="34" charset="0"/>
              <a:buChar char="•"/>
            </a:pPr>
            <a:r>
              <a:rPr lang="en-US" dirty="0" smtClean="0"/>
              <a:t>The federal government supports nonprofit organizations lobbying and under the 1976 Lobby Law has specified conditions in which lobbying can occur</a:t>
            </a:r>
          </a:p>
          <a:p>
            <a:pPr>
              <a:buFont typeface="Arial" pitchFamily="34" charset="0"/>
              <a:buChar char="•"/>
            </a:pPr>
            <a:r>
              <a:rPr lang="en-US" dirty="0" smtClean="0"/>
              <a:t>Additional regulations may also be imposed, depending on type, size, and location of an organization </a:t>
            </a:r>
          </a:p>
          <a:p>
            <a:pPr marL="0" indent="0"/>
            <a:endParaRPr lang="en-US" dirty="0" smtClean="0"/>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endParaRPr lang="en-US" dirty="0"/>
          </a:p>
        </p:txBody>
      </p:sp>
    </p:spTree>
    <p:extLst>
      <p:ext uri="{BB962C8B-B14F-4D97-AF65-F5344CB8AC3E}">
        <p14:creationId xmlns:p14="http://schemas.microsoft.com/office/powerpoint/2010/main" val="646259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8001000" cy="609600"/>
          </a:xfrm>
        </p:spPr>
        <p:txBody>
          <a:bodyPr/>
          <a:lstStyle/>
          <a:p>
            <a:r>
              <a:rPr lang="en-US" dirty="0" smtClean="0"/>
              <a:t>Lobbying Laws</a:t>
            </a:r>
            <a:r>
              <a:rPr lang="en-US" baseline="30000" dirty="0" smtClean="0"/>
              <a:t>5</a:t>
            </a:r>
            <a:endParaRPr lang="en-US" dirty="0"/>
          </a:p>
        </p:txBody>
      </p:sp>
      <p:sp>
        <p:nvSpPr>
          <p:cNvPr id="3" name="Content Placeholder 2"/>
          <p:cNvSpPr>
            <a:spLocks noGrp="1"/>
          </p:cNvSpPr>
          <p:nvPr>
            <p:ph idx="1"/>
          </p:nvPr>
        </p:nvSpPr>
        <p:spPr>
          <a:xfrm>
            <a:off x="685800" y="1295400"/>
            <a:ext cx="8001000" cy="4343400"/>
          </a:xfrm>
        </p:spPr>
        <p:txBody>
          <a:bodyPr/>
          <a:lstStyle/>
          <a:p>
            <a:pPr>
              <a:buFont typeface="Arial" pitchFamily="34" charset="0"/>
              <a:buChar char="•"/>
            </a:pPr>
            <a:r>
              <a:rPr lang="en-US" dirty="0" smtClean="0"/>
              <a:t>States, counties, and other local entities such as cities and agencies may have their own employee lobbying regulations</a:t>
            </a:r>
          </a:p>
          <a:p>
            <a:pPr>
              <a:buFont typeface="Arial" pitchFamily="34" charset="0"/>
              <a:buChar char="•"/>
            </a:pPr>
            <a:r>
              <a:rPr lang="en-US" dirty="0" smtClean="0"/>
              <a:t>California’s Fair Political Practices Commission oversees lobbying activities (</a:t>
            </a:r>
            <a:r>
              <a:rPr lang="en-US" dirty="0"/>
              <a:t>See </a:t>
            </a:r>
            <a:r>
              <a:rPr lang="en-US" dirty="0">
                <a:hlinkClick r:id="rId3"/>
              </a:rPr>
              <a:t>http://www.fppc.ca.gov/index.php?id=4</a:t>
            </a:r>
            <a:r>
              <a:rPr lang="en-US" dirty="0"/>
              <a:t> for specific California laws and </a:t>
            </a:r>
            <a:r>
              <a:rPr lang="en-US" dirty="0" smtClean="0"/>
              <a:t>regulations)</a:t>
            </a:r>
          </a:p>
          <a:p>
            <a:pPr>
              <a:buFont typeface="Arial" pitchFamily="34" charset="0"/>
              <a:buChar char="•"/>
            </a:pPr>
            <a:r>
              <a:rPr lang="en-US" dirty="0" smtClean="0"/>
              <a:t>Examples of possible differences at the state level:  </a:t>
            </a:r>
          </a:p>
          <a:p>
            <a:pPr lvl="1">
              <a:buFont typeface="Arial" pitchFamily="34" charset="0"/>
              <a:buChar char="•"/>
            </a:pPr>
            <a:r>
              <a:rPr lang="en-US" dirty="0" smtClean="0"/>
              <a:t>Acceptance of gifts – limit on dollar value of gift</a:t>
            </a:r>
          </a:p>
          <a:p>
            <a:pPr lvl="1">
              <a:buFont typeface="Arial" pitchFamily="34" charset="0"/>
              <a:buChar char="•"/>
            </a:pPr>
            <a:r>
              <a:rPr lang="en-US" dirty="0" smtClean="0"/>
              <a:t>Ethics training – mandatory or not</a:t>
            </a:r>
          </a:p>
          <a:p>
            <a:pPr lvl="1">
              <a:buFont typeface="Arial" pitchFamily="34" charset="0"/>
              <a:buChar char="•"/>
            </a:pPr>
            <a:r>
              <a:rPr lang="en-US" dirty="0" smtClean="0"/>
              <a:t>Restrictions on post-employment</a:t>
            </a:r>
          </a:p>
          <a:p>
            <a:pPr>
              <a:buFont typeface="Arial" pitchFamily="34" charset="0"/>
              <a:buChar char="•"/>
            </a:pPr>
            <a:endParaRPr lang="en-US" dirty="0" smtClean="0"/>
          </a:p>
          <a:p>
            <a:pPr>
              <a:buFont typeface="Arial" pitchFamily="34" charset="0"/>
              <a:buChar char="•"/>
            </a:pPr>
            <a:endParaRPr lang="en-US" dirty="0"/>
          </a:p>
        </p:txBody>
      </p:sp>
    </p:spTree>
    <p:extLst>
      <p:ext uri="{BB962C8B-B14F-4D97-AF65-F5344CB8AC3E}">
        <p14:creationId xmlns:p14="http://schemas.microsoft.com/office/powerpoint/2010/main" val="414393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685800"/>
          </a:xfrm>
        </p:spPr>
        <p:txBody>
          <a:bodyPr/>
          <a:lstStyle/>
          <a:p>
            <a:r>
              <a:rPr lang="en-US" dirty="0" smtClean="0"/>
              <a:t>Lobbying Myths or Facts?</a:t>
            </a:r>
            <a:r>
              <a:rPr lang="en-US" baseline="30000" dirty="0" smtClean="0"/>
              <a:t>5,6,7</a:t>
            </a:r>
            <a:endParaRPr lang="en-US" dirty="0"/>
          </a:p>
        </p:txBody>
      </p:sp>
      <p:sp>
        <p:nvSpPr>
          <p:cNvPr id="3" name="Content Placeholder 2"/>
          <p:cNvSpPr>
            <a:spLocks noGrp="1"/>
          </p:cNvSpPr>
          <p:nvPr>
            <p:ph idx="1"/>
          </p:nvPr>
        </p:nvSpPr>
        <p:spPr>
          <a:xfrm>
            <a:off x="685800" y="1295400"/>
            <a:ext cx="8001000" cy="4343400"/>
          </a:xfrm>
        </p:spPr>
        <p:txBody>
          <a:bodyPr/>
          <a:lstStyle/>
          <a:p>
            <a:pPr marL="914400" lvl="1" indent="-457200">
              <a:buFont typeface="+mj-lt"/>
              <a:buAutoNum type="arabicPeriod"/>
            </a:pPr>
            <a:r>
              <a:rPr lang="en-US" sz="2200" dirty="0" smtClean="0"/>
              <a:t>You are employed by the State of California and you use your work computer to call your Assembly-person to ask him/her for support of a particular bill that will benefit you and your family – your co-workers say this is not lobbying -  true or false?</a:t>
            </a:r>
          </a:p>
          <a:p>
            <a:pPr marL="914400" lvl="1" indent="-457200">
              <a:buFont typeface="+mj-lt"/>
              <a:buAutoNum type="arabicPeriod"/>
            </a:pPr>
            <a:r>
              <a:rPr lang="en-US" sz="2200" dirty="0" smtClean="0"/>
              <a:t>Many members of Congress have taken the “No Lobbying Pledge” that states he/she will not become a lobbyist for 10 years after leaving office – true or false?</a:t>
            </a:r>
          </a:p>
          <a:p>
            <a:pPr marL="914400" lvl="1" indent="-457200">
              <a:buFont typeface="+mj-lt"/>
              <a:buAutoNum type="arabicPeriod"/>
            </a:pPr>
            <a:r>
              <a:rPr lang="en-US" sz="2200" dirty="0"/>
              <a:t>Newt Gingrich’s Center for Health </a:t>
            </a:r>
            <a:r>
              <a:rPr lang="en-US" sz="2200" dirty="0" smtClean="0"/>
              <a:t>Transformation – a lobbying organization – true or false?</a:t>
            </a:r>
            <a:endParaRPr lang="en-US" sz="2200" baseline="30000" dirty="0" smtClean="0"/>
          </a:p>
          <a:p>
            <a:pPr marL="914400" lvl="1" indent="-457200">
              <a:buFont typeface="+mj-lt"/>
              <a:buAutoNum type="arabicPeriod"/>
            </a:pPr>
            <a:r>
              <a:rPr lang="en-US" sz="2200" dirty="0" smtClean="0"/>
              <a:t>Your organization can spend 20% of its budget on lobbying if it makes less than $500,000 – true or false?</a:t>
            </a:r>
            <a:endParaRPr lang="en-US" sz="2200" dirty="0"/>
          </a:p>
          <a:p>
            <a:pPr lvl="1">
              <a:buFont typeface="Arial" pitchFamily="34" charset="0"/>
              <a:buChar char="•"/>
            </a:pPr>
            <a:endParaRPr lang="en-US" dirty="0" smtClean="0"/>
          </a:p>
          <a:p>
            <a:pPr lvl="1">
              <a:buFont typeface="Arial" pitchFamily="34" charset="0"/>
              <a:buChar char="•"/>
            </a:pPr>
            <a:endParaRPr lang="en-US" dirty="0" smtClean="0"/>
          </a:p>
          <a:p>
            <a:pPr lvl="1">
              <a:buFont typeface="Arial" pitchFamily="34" charset="0"/>
              <a:buChar char="•"/>
            </a:pPr>
            <a:endParaRPr lang="en-US" dirty="0" smtClean="0"/>
          </a:p>
          <a:p>
            <a:pPr lvl="1">
              <a:buFont typeface="Arial" pitchFamily="34" charset="0"/>
              <a:buChar char="•"/>
            </a:pPr>
            <a:endParaRPr lang="en-US" dirty="0"/>
          </a:p>
        </p:txBody>
      </p:sp>
    </p:spTree>
    <p:extLst>
      <p:ext uri="{BB962C8B-B14F-4D97-AF65-F5344CB8AC3E}">
        <p14:creationId xmlns:p14="http://schemas.microsoft.com/office/powerpoint/2010/main" val="4176245807"/>
      </p:ext>
    </p:extLst>
  </p:cSld>
  <p:clrMapOvr>
    <a:masterClrMapping/>
  </p:clrMapOvr>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4059</TotalTime>
  <Words>2472</Words>
  <Application>Microsoft Macintosh PowerPoint</Application>
  <PresentationFormat>On-screen Show (4:3)</PresentationFormat>
  <Paragraphs>191</Paragraphs>
  <Slides>24</Slides>
  <Notes>11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CIHS Powerpoint Template</vt:lpstr>
      <vt:lpstr>Policy Advocacy and  Integrated Behavioral Care</vt:lpstr>
      <vt:lpstr>Learning Objectives</vt:lpstr>
      <vt:lpstr>Policy Advocacy1 </vt:lpstr>
      <vt:lpstr>Advocacy, Lobbying, and Political Activity2</vt:lpstr>
      <vt:lpstr>Lobbying2,3,4</vt:lpstr>
      <vt:lpstr>“Lobbying” vs. “Grassroots Lobbying”3</vt:lpstr>
      <vt:lpstr>Why Make a Distinction?</vt:lpstr>
      <vt:lpstr>Lobbying Laws5</vt:lpstr>
      <vt:lpstr>Lobbying Myths or Facts?5,6,7</vt:lpstr>
      <vt:lpstr>Systemic Factors that Create the Need for Policy Advocacy  </vt:lpstr>
      <vt:lpstr>Four Basic Skills of a Policy Practitioner1   </vt:lpstr>
      <vt:lpstr>Using Policy Practitioner Skills</vt:lpstr>
      <vt:lpstr>Use of Policy Practitioner Skills:  Case Study</vt:lpstr>
      <vt:lpstr>Policy Practice Challenges 1-48  </vt:lpstr>
      <vt:lpstr>Policy Practice Challenges 5-88  </vt:lpstr>
      <vt:lpstr>Examples of Policy Competencies9   </vt:lpstr>
      <vt:lpstr>Case Study Challenges and Use of Competencies</vt:lpstr>
      <vt:lpstr>Global Policy Responses10</vt:lpstr>
      <vt:lpstr>       WHO’s 10 Principles for IBHC11</vt:lpstr>
      <vt:lpstr>Challenges and Opportunities for  Policy Advocacy</vt:lpstr>
      <vt:lpstr>Do Something!</vt:lpstr>
      <vt:lpstr>Do Something! </vt:lpstr>
      <vt:lpstr>Do Something!</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Lauren Schermerhorn</cp:lastModifiedBy>
  <cp:revision>82</cp:revision>
  <cp:lastPrinted>2012-09-24T21:39:50Z</cp:lastPrinted>
  <dcterms:created xsi:type="dcterms:W3CDTF">2012-02-08T16:22:52Z</dcterms:created>
  <dcterms:modified xsi:type="dcterms:W3CDTF">2015-01-19T18:19:52Z</dcterms:modified>
</cp:coreProperties>
</file>