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3"/>
  </p:notesMasterIdLst>
  <p:sldIdLst>
    <p:sldId id="261" r:id="rId2"/>
    <p:sldId id="291" r:id="rId3"/>
    <p:sldId id="262" r:id="rId4"/>
    <p:sldId id="263" r:id="rId5"/>
    <p:sldId id="264" r:id="rId6"/>
    <p:sldId id="265" r:id="rId7"/>
    <p:sldId id="266" r:id="rId8"/>
    <p:sldId id="267" r:id="rId9"/>
    <p:sldId id="268" r:id="rId10"/>
    <p:sldId id="269" r:id="rId11"/>
    <p:sldId id="270" r:id="rId12"/>
    <p:sldId id="271" r:id="rId13"/>
    <p:sldId id="272" r:id="rId14"/>
    <p:sldId id="273" r:id="rId15"/>
    <p:sldId id="288" r:id="rId16"/>
    <p:sldId id="275" r:id="rId17"/>
    <p:sldId id="276" r:id="rId18"/>
    <p:sldId id="277" r:id="rId19"/>
    <p:sldId id="278" r:id="rId20"/>
    <p:sldId id="292" r:id="rId21"/>
    <p:sldId id="286" r:id="rId22"/>
    <p:sldId id="279" r:id="rId23"/>
    <p:sldId id="280" r:id="rId24"/>
    <p:sldId id="281" r:id="rId25"/>
    <p:sldId id="282" r:id="rId26"/>
    <p:sldId id="283" r:id="rId27"/>
    <p:sldId id="284" r:id="rId28"/>
    <p:sldId id="285" r:id="rId29"/>
    <p:sldId id="287" r:id="rId30"/>
    <p:sldId id="289" r:id="rId31"/>
    <p:sldId id="290"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irley Porterfield" initials="SL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79276" autoAdjust="0"/>
  </p:normalViewPr>
  <p:slideViewPr>
    <p:cSldViewPr>
      <p:cViewPr>
        <p:scale>
          <a:sx n="75" d="100"/>
          <a:sy n="75" d="100"/>
        </p:scale>
        <p:origin x="-408" y="-80"/>
      </p:cViewPr>
      <p:guideLst>
        <p:guide orient="horz" pos="2160"/>
        <p:guide pos="2880"/>
      </p:guideLst>
    </p:cSldViewPr>
  </p:slideViewPr>
  <p:notesTextViewPr>
    <p:cViewPr>
      <p:scale>
        <a:sx n="1" d="1"/>
        <a:sy n="1" d="1"/>
      </p:scale>
      <p:origin x="0" y="0"/>
    </p:cViewPr>
  </p:notesTextViewPr>
  <p:sorterViewPr>
    <p:cViewPr>
      <p:scale>
        <a:sx n="100" d="100"/>
        <a:sy n="100" d="100"/>
      </p:scale>
      <p:origin x="0" y="3912"/>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6E4F1E-94F4-4F64-A5B8-6FB73E11903C}" type="datetimeFigureOut">
              <a:rPr lang="en-US" smtClean="0"/>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CB631A6-914A-49A4-8631-F6FACBD12166}" type="slidenum">
              <a:rPr lang="en-US" smtClean="0"/>
              <a:t>‹#›</a:t>
            </a:fld>
            <a:endParaRPr lang="en-US"/>
          </a:p>
        </p:txBody>
      </p:sp>
    </p:spTree>
    <p:extLst>
      <p:ext uri="{BB962C8B-B14F-4D97-AF65-F5344CB8AC3E}">
        <p14:creationId xmlns:p14="http://schemas.microsoft.com/office/powerpoint/2010/main" val="768774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pPr eaLnBrk="1" hangingPunct="1"/>
            <a:endParaRPr lang="en-US" smtClean="0">
              <a:ea typeface="ＭＳ Ｐゴシック" pitchFamily="34" charset="-128"/>
            </a:endParaRPr>
          </a:p>
        </p:txBody>
      </p:sp>
      <p:sp>
        <p:nvSpPr>
          <p:cNvPr id="50180" name="Slide Number Placeholder 3"/>
          <p:cNvSpPr>
            <a:spLocks noGrp="1"/>
          </p:cNvSpPr>
          <p:nvPr>
            <p:ph type="sldNum" sz="quarter" idx="5"/>
          </p:nvPr>
        </p:nvSpPr>
        <p:spPr>
          <a:noFill/>
        </p:spPr>
        <p:txBody>
          <a:bodyPr/>
          <a:lstStyle/>
          <a:p>
            <a:fld id="{45791D94-A495-497F-A0EB-E3DD66C7C72E}" type="slidenum">
              <a:rPr lang="en-US" smtClean="0">
                <a:ea typeface="ＭＳ Ｐゴシック" pitchFamily="34" charset="-128"/>
              </a:rPr>
              <a:pPr/>
              <a:t>3</a:t>
            </a:fld>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50180" name="Slide Number Placeholder 3"/>
          <p:cNvSpPr>
            <a:spLocks noGrp="1"/>
          </p:cNvSpPr>
          <p:nvPr>
            <p:ph type="sldNum" sz="quarter" idx="5"/>
          </p:nvPr>
        </p:nvSpPr>
        <p:spPr>
          <a:noFill/>
        </p:spPr>
        <p:txBody>
          <a:bodyPr/>
          <a:lstStyle/>
          <a:p>
            <a:fld id="{B5054173-9725-4378-9DE2-63A7906535C4}" type="slidenum">
              <a:rPr lang="en-US" smtClean="0">
                <a:ea typeface="ＭＳ Ｐゴシック" pitchFamily="34" charset="-128"/>
              </a:rPr>
              <a:pPr/>
              <a:t>10</a:t>
            </a:fld>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just a sample of government</a:t>
            </a:r>
            <a:r>
              <a:rPr lang="en-US" baseline="0" dirty="0" smtClean="0"/>
              <a:t> response to developing integrated behavioral healthcare – all stem from enacted health policies</a:t>
            </a:r>
            <a:endParaRPr lang="en-US" dirty="0"/>
          </a:p>
        </p:txBody>
      </p:sp>
      <p:sp>
        <p:nvSpPr>
          <p:cNvPr id="4" name="Slide Number Placeholder 3"/>
          <p:cNvSpPr>
            <a:spLocks noGrp="1"/>
          </p:cNvSpPr>
          <p:nvPr>
            <p:ph type="sldNum" sz="quarter" idx="10"/>
          </p:nvPr>
        </p:nvSpPr>
        <p:spPr/>
        <p:txBody>
          <a:bodyPr/>
          <a:lstStyle/>
          <a:p>
            <a:fld id="{AEB46C2A-72ED-4253-9FCA-B3A228FA56D2}" type="slidenum">
              <a:rPr lang="en-US" smtClean="0"/>
              <a:t>11</a:t>
            </a:fld>
            <a:endParaRPr lang="en-US"/>
          </a:p>
        </p:txBody>
      </p:sp>
    </p:spTree>
    <p:extLst>
      <p:ext uri="{BB962C8B-B14F-4D97-AF65-F5344CB8AC3E}">
        <p14:creationId xmlns:p14="http://schemas.microsoft.com/office/powerpoint/2010/main" val="1606759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B631A6-914A-49A4-8631-F6FACBD12166}" type="slidenum">
              <a:rPr lang="en-US" smtClean="0"/>
              <a:t>17</a:t>
            </a:fld>
            <a:endParaRPr lang="en-US"/>
          </a:p>
        </p:txBody>
      </p:sp>
    </p:spTree>
    <p:extLst>
      <p:ext uri="{BB962C8B-B14F-4D97-AF65-F5344CB8AC3E}">
        <p14:creationId xmlns:p14="http://schemas.microsoft.com/office/powerpoint/2010/main" val="2614415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CB631A6-914A-49A4-8631-F6FACBD12166}" type="slidenum">
              <a:rPr lang="en-US" smtClean="0"/>
              <a:t>20</a:t>
            </a:fld>
            <a:endParaRPr lang="en-US"/>
          </a:p>
        </p:txBody>
      </p:sp>
    </p:spTree>
    <p:extLst>
      <p:ext uri="{BB962C8B-B14F-4D97-AF65-F5344CB8AC3E}">
        <p14:creationId xmlns:p14="http://schemas.microsoft.com/office/powerpoint/2010/main" val="12427486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ea typeface="ＭＳ Ｐゴシック" pitchFamily="34" charset="-128"/>
            </a:endParaRPr>
          </a:p>
        </p:txBody>
      </p:sp>
      <p:sp>
        <p:nvSpPr>
          <p:cNvPr id="47108" name="Slide Number Placeholder 3"/>
          <p:cNvSpPr>
            <a:spLocks noGrp="1"/>
          </p:cNvSpPr>
          <p:nvPr>
            <p:ph type="sldNum" sz="quarter" idx="5"/>
          </p:nvPr>
        </p:nvSpPr>
        <p:spPr>
          <a:noFill/>
        </p:spPr>
        <p:txBody>
          <a:bodyPr/>
          <a:lstStyle/>
          <a:p>
            <a:fld id="{9F16F137-D769-42CD-9B69-67092CD6CB63}" type="slidenum">
              <a:rPr lang="en-US" smtClean="0">
                <a:ea typeface="ＭＳ Ｐゴシック" pitchFamily="34" charset="-128"/>
              </a:rPr>
              <a:pPr/>
              <a:t>28</a:t>
            </a:fld>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integration.samhsa.gov/"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ncqa.org/Programs/Recognition/PatientCenteredMedicalHomePCMH.asp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thenationalcouncil.org/cs/business_practice_areas/health_integration_and_wellness_promotion"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e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hyperlink" Target="http://www.cdc.gov/diabetes/projects/comm.htm" TargetMode="External"/><Relationship Id="rId4" Type="http://schemas.openxmlformats.org/officeDocument/2006/relationships/hyperlink" Target="http://www.chcs.org/usr_doc/ICRC_-_Low_Cost_Approaches_to_Integration_FINAL.pdf" TargetMode="External"/><Relationship Id="rId5" Type="http://schemas.openxmlformats.org/officeDocument/2006/relationships/hyperlink" Target="http://www.samhsa.gov/newsroom/advisories/1112223420.aspx" TargetMode="External"/><Relationship Id="rId1" Type="http://schemas.openxmlformats.org/officeDocument/2006/relationships/slideLayout" Target="../slideLayouts/slideLayout2.xml"/><Relationship Id="rId2" Type="http://schemas.openxmlformats.org/officeDocument/2006/relationships/hyperlink" Target="http://www.aa.org/pdf/products/p-15_Q&amp;AonSpon.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innovations.ahrq.gov/content.aspx?id=2905" TargetMode="External"/><Relationship Id="rId4" Type="http://schemas.openxmlformats.org/officeDocument/2006/relationships/hyperlink" Target="http://store.samhsa.gov/shin/content/SMA05-4129/SMA05-4129.pdf" TargetMode="External"/><Relationship Id="rId5" Type="http://schemas.openxmlformats.org/officeDocument/2006/relationships/hyperlink" Target="http://www.aecf.org/" TargetMode="External"/><Relationship Id="rId1" Type="http://schemas.openxmlformats.org/officeDocument/2006/relationships/slideLayout" Target="../slideLayouts/slideLayout2.xml"/><Relationship Id="rId2" Type="http://schemas.openxmlformats.org/officeDocument/2006/relationships/hyperlink" Target="http://partnersforrecovery.samhsa.gov/docs/Guiding_Principles_Whitepaper.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Patient Protection and </a:t>
            </a:r>
            <a:br>
              <a:rPr lang="en-US" dirty="0" smtClean="0"/>
            </a:br>
            <a:r>
              <a:rPr lang="en-US" dirty="0" smtClean="0"/>
              <a:t>Affordable Care Act </a:t>
            </a:r>
            <a:br>
              <a:rPr lang="en-US" dirty="0" smtClean="0"/>
            </a:br>
            <a:endParaRPr lang="en-US" dirty="0"/>
          </a:p>
        </p:txBody>
      </p:sp>
      <p:sp>
        <p:nvSpPr>
          <p:cNvPr id="3" name="Subtitle 2"/>
          <p:cNvSpPr>
            <a:spLocks noGrp="1"/>
          </p:cNvSpPr>
          <p:nvPr>
            <p:ph type="subTitle" idx="1"/>
          </p:nvPr>
        </p:nvSpPr>
        <p:spPr/>
        <p:txBody>
          <a:bodyPr/>
          <a:lstStyle/>
          <a:p>
            <a:r>
              <a:rPr lang="en-US" dirty="0" smtClean="0"/>
              <a:t>Module 4</a:t>
            </a:r>
          </a:p>
          <a:p>
            <a:r>
              <a:rPr lang="en-US" dirty="0" smtClean="0"/>
              <a:t>Victoria Stanhope, PhD</a:t>
            </a:r>
          </a:p>
          <a:p>
            <a:r>
              <a:rPr lang="en-US" dirty="0" smtClean="0"/>
              <a:t>New York University</a:t>
            </a:r>
            <a:endParaRPr lang="en-US" dirty="0"/>
          </a:p>
        </p:txBody>
      </p:sp>
    </p:spTree>
    <p:extLst>
      <p:ext uri="{BB962C8B-B14F-4D97-AF65-F5344CB8AC3E}">
        <p14:creationId xmlns:p14="http://schemas.microsoft.com/office/powerpoint/2010/main" val="42645612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p:txBody>
          <a:bodyPr>
            <a:normAutofit/>
          </a:bodyPr>
          <a:lstStyle/>
          <a:p>
            <a:r>
              <a:rPr lang="en-US" smtClean="0"/>
              <a:t>Get ready... it’s going to Happen</a:t>
            </a:r>
          </a:p>
        </p:txBody>
      </p:sp>
      <p:sp>
        <p:nvSpPr>
          <p:cNvPr id="5" name="Footer Placeholder 4"/>
          <p:cNvSpPr>
            <a:spLocks noGrp="1"/>
          </p:cNvSpPr>
          <p:nvPr>
            <p:ph type="ftr" sz="quarter" idx="4294967295"/>
          </p:nvPr>
        </p:nvSpPr>
        <p:spPr>
          <a:xfrm>
            <a:off x="5695950" y="1676400"/>
            <a:ext cx="2895600" cy="365125"/>
          </a:xfrm>
          <a:prstGeom prst="rect">
            <a:avLst/>
          </a:prstGeom>
        </p:spPr>
        <p:txBody>
          <a:bodyPr/>
          <a:lstStyle/>
          <a:p>
            <a:r>
              <a:rPr lang="en-US" sz="1200" dirty="0" smtClean="0"/>
              <a:t>Dale Jarvis:  National Council for Community Behavioral Healthcare</a:t>
            </a:r>
            <a:endParaRPr lang="en-US" sz="1200" dirty="0"/>
          </a:p>
        </p:txBody>
      </p:sp>
      <p:pic>
        <p:nvPicPr>
          <p:cNvPr id="25604" name="Picture 7"/>
          <p:cNvPicPr>
            <a:picLocks noChangeAspect="1" noChangeArrowheads="1"/>
          </p:cNvPicPr>
          <p:nvPr/>
        </p:nvPicPr>
        <p:blipFill>
          <a:blip r:embed="rId3" cstate="print"/>
          <a:srcRect/>
          <a:stretch>
            <a:fillRect/>
          </a:stretch>
        </p:blipFill>
        <p:spPr bwMode="auto">
          <a:xfrm>
            <a:off x="692150" y="2170113"/>
            <a:ext cx="7899400" cy="3438525"/>
          </a:xfrm>
          <a:prstGeom prst="rect">
            <a:avLst/>
          </a:prstGeom>
          <a:noFill/>
          <a:ln w="9525">
            <a:noFill/>
            <a:miter lim="800000"/>
            <a:headEnd/>
            <a:tailEnd/>
          </a:ln>
        </p:spPr>
      </p:pic>
    </p:spTree>
    <p:extLst>
      <p:ext uri="{BB962C8B-B14F-4D97-AF65-F5344CB8AC3E}">
        <p14:creationId xmlns:p14="http://schemas.microsoft.com/office/powerpoint/2010/main" val="39200587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Federal Support for Integration</a:t>
            </a:r>
            <a:endParaRPr lang="en-US" sz="2800" dirty="0"/>
          </a:p>
        </p:txBody>
      </p:sp>
      <p:sp>
        <p:nvSpPr>
          <p:cNvPr id="3" name="Content Placeholder 2"/>
          <p:cNvSpPr>
            <a:spLocks noGrp="1"/>
          </p:cNvSpPr>
          <p:nvPr>
            <p:ph idx="1"/>
          </p:nvPr>
        </p:nvSpPr>
        <p:spPr>
          <a:xfrm>
            <a:off x="457200" y="1981199"/>
            <a:ext cx="8229600" cy="3200401"/>
          </a:xfrm>
        </p:spPr>
        <p:txBody>
          <a:bodyPr/>
          <a:lstStyle/>
          <a:p>
            <a:pPr>
              <a:buFont typeface="Arial" pitchFamily="34" charset="0"/>
              <a:buChar char="•"/>
            </a:pPr>
            <a:r>
              <a:rPr lang="en-US" sz="2300" dirty="0" smtClean="0"/>
              <a:t>Establish The Center for Medicare and Medicaid Innovation that will </a:t>
            </a:r>
          </a:p>
          <a:p>
            <a:pPr lvl="1">
              <a:buFont typeface="Arial" pitchFamily="34" charset="0"/>
              <a:buChar char="•"/>
            </a:pPr>
            <a:r>
              <a:rPr lang="en-US" sz="1900" dirty="0" smtClean="0"/>
              <a:t>Awards $1 billion in grants to improve care coordination</a:t>
            </a:r>
          </a:p>
          <a:p>
            <a:pPr lvl="1">
              <a:buFont typeface="Arial" pitchFamily="34" charset="0"/>
              <a:buChar char="•"/>
            </a:pPr>
            <a:r>
              <a:rPr lang="en-US" sz="1900" dirty="0" smtClean="0"/>
              <a:t>The Center has a Comprehensive Primary Care Initiative that offers primary care physicians incentives for improving care coordination with their Medicare consumers</a:t>
            </a:r>
          </a:p>
          <a:p>
            <a:pPr>
              <a:buFont typeface="Arial" pitchFamily="34" charset="0"/>
              <a:buChar char="•"/>
            </a:pPr>
            <a:r>
              <a:rPr lang="en-US" sz="2300" dirty="0" smtClean="0"/>
              <a:t>SAMHSA and HRSA jointly sponsor the </a:t>
            </a:r>
            <a:r>
              <a:rPr lang="en-US" sz="2300" dirty="0" smtClean="0">
                <a:hlinkClick r:id="rId3"/>
              </a:rPr>
              <a:t>Center for Integrated Health </a:t>
            </a:r>
            <a:r>
              <a:rPr lang="en-US" sz="2300" dirty="0">
                <a:hlinkClick r:id="rId3"/>
              </a:rPr>
              <a:t>Solutions </a:t>
            </a:r>
            <a:r>
              <a:rPr lang="en-US" sz="1400" dirty="0" smtClean="0"/>
              <a:t> </a:t>
            </a:r>
            <a:endParaRPr lang="en-US" sz="1400" dirty="0"/>
          </a:p>
        </p:txBody>
      </p:sp>
    </p:spTree>
    <p:extLst>
      <p:ext uri="{BB962C8B-B14F-4D97-AF65-F5344CB8AC3E}">
        <p14:creationId xmlns:p14="http://schemas.microsoft.com/office/powerpoint/2010/main" val="99733350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rtl="0">
              <a:spcBef>
                <a:spcPct val="0"/>
              </a:spcBef>
            </a:pPr>
            <a:r>
              <a:rPr lang="en-US" sz="3200" dirty="0" smtClean="0"/>
              <a:t>Financial Incentives for Integration</a:t>
            </a:r>
            <a:r>
              <a:rPr lang="en-US" dirty="0" smtClean="0"/>
              <a:t/>
            </a:r>
            <a:br>
              <a:rPr lang="en-US" dirty="0" smtClean="0"/>
            </a:br>
            <a:endParaRPr lang="en-US" dirty="0"/>
          </a:p>
        </p:txBody>
      </p:sp>
      <p:sp>
        <p:nvSpPr>
          <p:cNvPr id="3" name="Content Placeholder 2"/>
          <p:cNvSpPr>
            <a:spLocks noGrp="1"/>
          </p:cNvSpPr>
          <p:nvPr>
            <p:ph idx="1"/>
          </p:nvPr>
        </p:nvSpPr>
        <p:spPr>
          <a:xfrm>
            <a:off x="685800" y="1981200"/>
            <a:ext cx="8001000" cy="4144963"/>
          </a:xfrm>
        </p:spPr>
        <p:txBody>
          <a:bodyPr>
            <a:normAutofit/>
          </a:bodyPr>
          <a:lstStyle/>
          <a:p>
            <a:r>
              <a:rPr lang="en-US" dirty="0" smtClean="0"/>
              <a:t>Medicare Shared Savings Program</a:t>
            </a:r>
          </a:p>
          <a:p>
            <a:pPr lvl="1"/>
            <a:r>
              <a:rPr lang="en-US" dirty="0" smtClean="0"/>
              <a:t>Provides financial incentives for networks (</a:t>
            </a:r>
            <a:r>
              <a:rPr lang="en-US" b="1" dirty="0" smtClean="0"/>
              <a:t>Accountable Care Organizations</a:t>
            </a:r>
            <a:r>
              <a:rPr lang="en-US" dirty="0" smtClean="0"/>
              <a:t>) of providers for reducing costs and improving quality </a:t>
            </a:r>
          </a:p>
          <a:p>
            <a:r>
              <a:rPr lang="en-US" dirty="0" smtClean="0"/>
              <a:t>Medicaid State Plan</a:t>
            </a:r>
          </a:p>
          <a:p>
            <a:pPr lvl="1"/>
            <a:r>
              <a:rPr lang="en-US" dirty="0" smtClean="0"/>
              <a:t>Permits </a:t>
            </a:r>
            <a:r>
              <a:rPr lang="en-US" dirty="0"/>
              <a:t>Medicaid enrollees with at least two chronic </a:t>
            </a:r>
            <a:r>
              <a:rPr lang="en-US" dirty="0" smtClean="0"/>
              <a:t>conditions, one </a:t>
            </a:r>
            <a:r>
              <a:rPr lang="en-US" dirty="0"/>
              <a:t>condition and risk of developing another, or at least one serious and persistent mental </a:t>
            </a:r>
            <a:r>
              <a:rPr lang="en-US" dirty="0" smtClean="0"/>
              <a:t>health condition </a:t>
            </a:r>
            <a:r>
              <a:rPr lang="en-US" dirty="0"/>
              <a:t>to designate a provider as a </a:t>
            </a:r>
            <a:r>
              <a:rPr lang="en-US" b="1" dirty="0"/>
              <a:t>H</a:t>
            </a:r>
            <a:r>
              <a:rPr lang="en-US" b="1" dirty="0" smtClean="0"/>
              <a:t>ealth Home</a:t>
            </a:r>
            <a:endParaRPr lang="en-US" dirty="0"/>
          </a:p>
        </p:txBody>
      </p:sp>
    </p:spTree>
    <p:extLst>
      <p:ext uri="{BB962C8B-B14F-4D97-AF65-F5344CB8AC3E}">
        <p14:creationId xmlns:p14="http://schemas.microsoft.com/office/powerpoint/2010/main" val="123479134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Accountable Care Organizations</a:t>
            </a:r>
            <a:endParaRPr lang="en-US" dirty="0"/>
          </a:p>
        </p:txBody>
      </p:sp>
      <p:sp>
        <p:nvSpPr>
          <p:cNvPr id="3" name="Content Placeholder 2"/>
          <p:cNvSpPr>
            <a:spLocks noGrp="1"/>
          </p:cNvSpPr>
          <p:nvPr>
            <p:ph idx="1"/>
          </p:nvPr>
        </p:nvSpPr>
        <p:spPr/>
        <p:txBody>
          <a:bodyPr>
            <a:normAutofit/>
          </a:bodyPr>
          <a:lstStyle/>
          <a:p>
            <a:r>
              <a:rPr lang="en-US" dirty="0" smtClean="0"/>
              <a:t>A network of providers receives financial incentives to take risk for the health care costs and needs of a defined population of Medicare recipients. </a:t>
            </a:r>
          </a:p>
          <a:p>
            <a:r>
              <a:rPr lang="en-US" dirty="0" smtClean="0"/>
              <a:t>ACOs would serve as both the “insurance” and provider for a group of people</a:t>
            </a:r>
          </a:p>
          <a:p>
            <a:pPr lvl="1"/>
            <a:r>
              <a:rPr lang="en-US" dirty="0" smtClean="0"/>
              <a:t>Similar to Kaiser Permanente, Intermountain Health</a:t>
            </a:r>
          </a:p>
          <a:p>
            <a:r>
              <a:rPr lang="en-US" dirty="0" smtClean="0"/>
              <a:t>ACOs organize care utilizing the </a:t>
            </a:r>
            <a:r>
              <a:rPr lang="en-US" b="1" dirty="0" smtClean="0"/>
              <a:t>Primary Care Medical Home </a:t>
            </a:r>
            <a:r>
              <a:rPr lang="en-US" dirty="0" smtClean="0"/>
              <a:t>model </a:t>
            </a:r>
          </a:p>
          <a:p>
            <a:pPr lvl="1"/>
            <a:endParaRPr lang="en-US" dirty="0"/>
          </a:p>
        </p:txBody>
      </p:sp>
    </p:spTree>
    <p:extLst>
      <p:ext uri="{BB962C8B-B14F-4D97-AF65-F5344CB8AC3E}">
        <p14:creationId xmlns:p14="http://schemas.microsoft.com/office/powerpoint/2010/main" val="18984564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Care Medical Homes </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What is a PCMH</a:t>
            </a:r>
            <a:r>
              <a:rPr lang="en-US" b="1" dirty="0" smtClean="0"/>
              <a:t>?</a:t>
            </a:r>
          </a:p>
          <a:p>
            <a:pPr>
              <a:buFont typeface="Arial" pitchFamily="34" charset="0"/>
              <a:buChar char="•"/>
            </a:pPr>
            <a:r>
              <a:rPr lang="en-US" dirty="0" smtClean="0">
                <a:hlinkClick r:id="rId2"/>
              </a:rPr>
              <a:t>Defining a PCMH</a:t>
            </a:r>
            <a:endParaRPr lang="en-US" dirty="0"/>
          </a:p>
          <a:p>
            <a:pPr>
              <a:buFont typeface="Arial" pitchFamily="34" charset="0"/>
              <a:buChar char="•"/>
            </a:pPr>
            <a:r>
              <a:rPr lang="en-US" dirty="0" smtClean="0"/>
              <a:t>Emerged as a model to address complex health needs of children</a:t>
            </a:r>
          </a:p>
          <a:p>
            <a:pPr>
              <a:buFont typeface="Arial" pitchFamily="34" charset="0"/>
              <a:buChar char="•"/>
            </a:pPr>
            <a:r>
              <a:rPr lang="en-US" dirty="0" smtClean="0"/>
              <a:t>PCMH is a major framework for improving healthcare of adults with chronic conditions – based on Chronic Care Model</a:t>
            </a:r>
          </a:p>
          <a:p>
            <a:pPr>
              <a:buFont typeface="Arial" pitchFamily="34" charset="0"/>
              <a:buChar char="•"/>
            </a:pPr>
            <a:r>
              <a:rPr lang="en-US" dirty="0" smtClean="0"/>
              <a:t>PCMH organize primary care to meet physical health, behavioral health and prevention needs</a:t>
            </a:r>
          </a:p>
          <a:p>
            <a:pPr>
              <a:buFont typeface="Arial" pitchFamily="34" charset="0"/>
              <a:buChar char="•"/>
            </a:pPr>
            <a:r>
              <a:rPr lang="en-US" dirty="0" smtClean="0"/>
              <a:t>The model has been funded by Medicaid, Medicare, and Private Pay and is now a key part of the ACA</a:t>
            </a:r>
          </a:p>
        </p:txBody>
      </p:sp>
    </p:spTree>
    <p:extLst>
      <p:ext uri="{BB962C8B-B14F-4D97-AF65-F5344CB8AC3E}">
        <p14:creationId xmlns:p14="http://schemas.microsoft.com/office/powerpoint/2010/main" val="203444002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HPB_09142010_Ex1.gif"/>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5800" y="914400"/>
            <a:ext cx="8001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8"/>
          <p:cNvSpPr>
            <a:spLocks noChangeArrowheads="1"/>
          </p:cNvSpPr>
          <p:nvPr/>
        </p:nvSpPr>
        <p:spPr bwMode="auto">
          <a:xfrm>
            <a:off x="2667000" y="5410200"/>
            <a:ext cx="57832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000" dirty="0"/>
              <a:t>“Health Policy Brief: Patient-Centered Medical Homes,” </a:t>
            </a:r>
            <a:r>
              <a:rPr lang="en-US" sz="1000" i="1" dirty="0"/>
              <a:t>Health Affairs</a:t>
            </a:r>
            <a:r>
              <a:rPr lang="en-US" sz="1000" dirty="0"/>
              <a:t>, September 14, 2010</a:t>
            </a:r>
            <a:br>
              <a:rPr lang="en-US" sz="1000" dirty="0"/>
            </a:br>
            <a:r>
              <a:rPr lang="en-US" sz="1000" dirty="0"/>
              <a:t> http://www.healthaffairs.org/healthpolicybriefs/</a:t>
            </a:r>
            <a:endParaRPr lang="en-US" sz="1200" dirty="0"/>
          </a:p>
        </p:txBody>
      </p:sp>
    </p:spTree>
    <p:extLst>
      <p:ext uri="{BB962C8B-B14F-4D97-AF65-F5344CB8AC3E}">
        <p14:creationId xmlns:p14="http://schemas.microsoft.com/office/powerpoint/2010/main" val="1295609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884237"/>
            <a:ext cx="6686436" cy="5440363"/>
          </a:xfrm>
          <a:prstGeom prst="rect">
            <a:avLst/>
          </a:prstGeom>
        </p:spPr>
      </p:pic>
      <p:sp>
        <p:nvSpPr>
          <p:cNvPr id="3" name="Rectangle 2"/>
          <p:cNvSpPr/>
          <p:nvPr/>
        </p:nvSpPr>
        <p:spPr>
          <a:xfrm>
            <a:off x="7143636" y="1748622"/>
            <a:ext cx="2000364" cy="1169551"/>
          </a:xfrm>
          <a:prstGeom prst="rect">
            <a:avLst/>
          </a:prstGeom>
        </p:spPr>
        <p:txBody>
          <a:bodyPr wrap="square">
            <a:spAutoFit/>
          </a:bodyPr>
          <a:lstStyle/>
          <a:p>
            <a:pPr lvl="0"/>
            <a:r>
              <a:rPr lang="en-US" sz="1400" dirty="0">
                <a:solidFill>
                  <a:srgbClr val="000000"/>
                </a:solidFill>
              </a:rPr>
              <a:t>The </a:t>
            </a:r>
            <a:r>
              <a:rPr lang="en-US" sz="1400" dirty="0" err="1">
                <a:solidFill>
                  <a:srgbClr val="000000"/>
                </a:solidFill>
              </a:rPr>
              <a:t>MacColl</a:t>
            </a:r>
            <a:r>
              <a:rPr lang="en-US" sz="1400" dirty="0">
                <a:solidFill>
                  <a:srgbClr val="000000"/>
                </a:solidFill>
              </a:rPr>
              <a:t> Institute for Healthcare Innovation, Group Health Cooperative </a:t>
            </a:r>
            <a:r>
              <a:rPr lang="en-US" sz="1400" dirty="0" smtClean="0">
                <a:solidFill>
                  <a:srgbClr val="000000"/>
                </a:solidFill>
              </a:rPr>
              <a:t>(2010)</a:t>
            </a:r>
            <a:endParaRPr lang="en-US" sz="1400" dirty="0">
              <a:solidFill>
                <a:srgbClr val="000000"/>
              </a:solidFill>
            </a:endParaRPr>
          </a:p>
        </p:txBody>
      </p:sp>
    </p:spTree>
    <p:extLst>
      <p:ext uri="{BB962C8B-B14F-4D97-AF65-F5344CB8AC3E}">
        <p14:creationId xmlns:p14="http://schemas.microsoft.com/office/powerpoint/2010/main" val="17012864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 Principles for PCMH</a:t>
            </a:r>
            <a:endParaRPr lang="en-US" dirty="0"/>
          </a:p>
        </p:txBody>
      </p:sp>
      <p:sp>
        <p:nvSpPr>
          <p:cNvPr id="3" name="Content Placeholder 2"/>
          <p:cNvSpPr>
            <a:spLocks noGrp="1"/>
          </p:cNvSpPr>
          <p:nvPr>
            <p:ph idx="1"/>
          </p:nvPr>
        </p:nvSpPr>
        <p:spPr/>
        <p:txBody>
          <a:bodyPr>
            <a:normAutofit/>
          </a:bodyPr>
          <a:lstStyle/>
          <a:p>
            <a:r>
              <a:rPr lang="en-US" dirty="0"/>
              <a:t>E</a:t>
            </a:r>
            <a:r>
              <a:rPr lang="en-US" dirty="0" smtClean="0"/>
              <a:t>ach </a:t>
            </a:r>
            <a:r>
              <a:rPr lang="en-US" dirty="0"/>
              <a:t>patient has an </a:t>
            </a:r>
            <a:r>
              <a:rPr lang="en-US" dirty="0" smtClean="0"/>
              <a:t>ongoing relationship </a:t>
            </a:r>
            <a:r>
              <a:rPr lang="en-US" dirty="0"/>
              <a:t>with a personal physician trained to </a:t>
            </a:r>
            <a:r>
              <a:rPr lang="en-US" dirty="0" smtClean="0"/>
              <a:t>provide first </a:t>
            </a:r>
            <a:r>
              <a:rPr lang="en-US" dirty="0"/>
              <a:t>contact, continuous and comprehensive </a:t>
            </a:r>
            <a:r>
              <a:rPr lang="en-US" dirty="0" smtClean="0"/>
              <a:t>care</a:t>
            </a:r>
          </a:p>
          <a:p>
            <a:r>
              <a:rPr lang="en-US" dirty="0"/>
              <a:t>T</a:t>
            </a:r>
            <a:r>
              <a:rPr lang="en-US" dirty="0" smtClean="0"/>
              <a:t>he personal physician </a:t>
            </a:r>
            <a:r>
              <a:rPr lang="en-US" dirty="0"/>
              <a:t>leads a team of individuals at the practice </a:t>
            </a:r>
            <a:r>
              <a:rPr lang="en-US" dirty="0" smtClean="0"/>
              <a:t>level who </a:t>
            </a:r>
            <a:r>
              <a:rPr lang="en-US" dirty="0"/>
              <a:t>collectively take responsibility for the ongoing </a:t>
            </a:r>
            <a:r>
              <a:rPr lang="en-US" dirty="0" smtClean="0"/>
              <a:t>care of patients</a:t>
            </a:r>
          </a:p>
          <a:p>
            <a:r>
              <a:rPr lang="en-US" dirty="0"/>
              <a:t>Whole person orientation—the personal physician </a:t>
            </a:r>
            <a:r>
              <a:rPr lang="en-US" dirty="0" smtClean="0"/>
              <a:t>is responsible </a:t>
            </a:r>
            <a:r>
              <a:rPr lang="en-US" dirty="0"/>
              <a:t>for providing for all the patient’s health </a:t>
            </a:r>
            <a:r>
              <a:rPr lang="en-US" dirty="0" smtClean="0"/>
              <a:t>care</a:t>
            </a:r>
            <a:endParaRPr lang="en-US" dirty="0"/>
          </a:p>
        </p:txBody>
      </p:sp>
    </p:spTree>
    <p:extLst>
      <p:ext uri="{BB962C8B-B14F-4D97-AF65-F5344CB8AC3E}">
        <p14:creationId xmlns:p14="http://schemas.microsoft.com/office/powerpoint/2010/main" val="2004677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Joint Principles for </a:t>
            </a:r>
            <a:r>
              <a:rPr lang="en-US" dirty="0" smtClean="0"/>
              <a:t>PCMH (cont.)</a:t>
            </a:r>
            <a:endParaRPr lang="en-US" dirty="0"/>
          </a:p>
        </p:txBody>
      </p:sp>
      <p:sp>
        <p:nvSpPr>
          <p:cNvPr id="3" name="Content Placeholder 2"/>
          <p:cNvSpPr>
            <a:spLocks noGrp="1"/>
          </p:cNvSpPr>
          <p:nvPr>
            <p:ph idx="1"/>
          </p:nvPr>
        </p:nvSpPr>
        <p:spPr/>
        <p:txBody>
          <a:bodyPr>
            <a:normAutofit/>
          </a:bodyPr>
          <a:lstStyle/>
          <a:p>
            <a:r>
              <a:rPr lang="en-US" dirty="0"/>
              <a:t>Care is coordinated and/or integrated across all </a:t>
            </a:r>
            <a:r>
              <a:rPr lang="en-US" dirty="0" smtClean="0"/>
              <a:t>elements of </a:t>
            </a:r>
            <a:r>
              <a:rPr lang="en-US" dirty="0"/>
              <a:t>the complex health care </a:t>
            </a:r>
            <a:r>
              <a:rPr lang="en-US" dirty="0" smtClean="0"/>
              <a:t>system</a:t>
            </a:r>
          </a:p>
          <a:p>
            <a:r>
              <a:rPr lang="en-US" dirty="0"/>
              <a:t>Quality and safety are hallmarks of the medical </a:t>
            </a:r>
            <a:r>
              <a:rPr lang="en-US" dirty="0" smtClean="0"/>
              <a:t>home</a:t>
            </a:r>
          </a:p>
          <a:p>
            <a:r>
              <a:rPr lang="en-US" dirty="0"/>
              <a:t>Enhanced access to care is available through </a:t>
            </a:r>
            <a:r>
              <a:rPr lang="en-US" dirty="0" smtClean="0"/>
              <a:t>systems such </a:t>
            </a:r>
            <a:r>
              <a:rPr lang="en-US" dirty="0"/>
              <a:t>as open scheduling, expanded hours and </a:t>
            </a:r>
            <a:r>
              <a:rPr lang="en-US" dirty="0" smtClean="0"/>
              <a:t>new options </a:t>
            </a:r>
            <a:r>
              <a:rPr lang="en-US" dirty="0"/>
              <a:t>for communication between patients, </a:t>
            </a:r>
            <a:r>
              <a:rPr lang="en-US" dirty="0" smtClean="0"/>
              <a:t>their personal </a:t>
            </a:r>
            <a:r>
              <a:rPr lang="en-US" dirty="0"/>
              <a:t>physician, and practice staff</a:t>
            </a:r>
            <a:r>
              <a:rPr lang="en-US" dirty="0" smtClean="0"/>
              <a:t>.</a:t>
            </a:r>
          </a:p>
          <a:p>
            <a:r>
              <a:rPr lang="en-US" dirty="0" smtClean="0"/>
              <a:t>Aligned payment methods </a:t>
            </a:r>
          </a:p>
        </p:txBody>
      </p:sp>
    </p:spTree>
    <p:extLst>
      <p:ext uri="{BB962C8B-B14F-4D97-AF65-F5344CB8AC3E}">
        <p14:creationId xmlns:p14="http://schemas.microsoft.com/office/powerpoint/2010/main" val="280525200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PCMH Model</a:t>
            </a:r>
            <a:endParaRPr lang="en-US" dirty="0"/>
          </a:p>
        </p:txBody>
      </p:sp>
      <p:sp>
        <p:nvSpPr>
          <p:cNvPr id="3" name="Content Placeholder 2"/>
          <p:cNvSpPr>
            <a:spLocks noGrp="1"/>
          </p:cNvSpPr>
          <p:nvPr>
            <p:ph idx="1"/>
          </p:nvPr>
        </p:nvSpPr>
        <p:spPr>
          <a:xfrm>
            <a:off x="609600" y="1676400"/>
            <a:ext cx="8001000" cy="3581400"/>
          </a:xfrm>
        </p:spPr>
        <p:txBody>
          <a:bodyPr/>
          <a:lstStyle/>
          <a:p>
            <a:r>
              <a:rPr lang="en-US" dirty="0" smtClean="0"/>
              <a:t>A designated primary care provider leads a team to coordinate care for client</a:t>
            </a:r>
          </a:p>
          <a:p>
            <a:endParaRPr lang="en-US" dirty="0" smtClean="0"/>
          </a:p>
          <a:p>
            <a:r>
              <a:rPr lang="en-US" dirty="0" smtClean="0"/>
              <a:t>PCMH utilizes </a:t>
            </a:r>
            <a:r>
              <a:rPr lang="en-US" dirty="0"/>
              <a:t>the following strategies:</a:t>
            </a:r>
          </a:p>
          <a:p>
            <a:pPr lvl="1"/>
            <a:r>
              <a:rPr lang="en-US" dirty="0"/>
              <a:t>Team approach</a:t>
            </a:r>
          </a:p>
          <a:p>
            <a:pPr lvl="1"/>
            <a:r>
              <a:rPr lang="en-US" dirty="0"/>
              <a:t>Collaboration with other providers</a:t>
            </a:r>
          </a:p>
          <a:p>
            <a:pPr lvl="1"/>
            <a:r>
              <a:rPr lang="en-US" dirty="0"/>
              <a:t>Care Coordination</a:t>
            </a:r>
          </a:p>
          <a:p>
            <a:pPr lvl="1"/>
            <a:r>
              <a:rPr lang="en-US" dirty="0"/>
              <a:t>Self-Management</a:t>
            </a:r>
          </a:p>
          <a:p>
            <a:pPr lvl="1"/>
            <a:r>
              <a:rPr lang="en-US" dirty="0"/>
              <a:t>Health Information Technology</a:t>
            </a:r>
          </a:p>
          <a:p>
            <a:endParaRPr lang="en-US" dirty="0"/>
          </a:p>
        </p:txBody>
      </p:sp>
    </p:spTree>
    <p:extLst>
      <p:ext uri="{BB962C8B-B14F-4D97-AF65-F5344CB8AC3E}">
        <p14:creationId xmlns:p14="http://schemas.microsoft.com/office/powerpoint/2010/main" val="420532467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Module Objectives</a:t>
            </a:r>
            <a:endParaRPr lang="en-US" dirty="0"/>
          </a:p>
        </p:txBody>
      </p:sp>
      <p:sp>
        <p:nvSpPr>
          <p:cNvPr id="3" name="Content Placeholder 2"/>
          <p:cNvSpPr>
            <a:spLocks noGrp="1"/>
          </p:cNvSpPr>
          <p:nvPr>
            <p:ph idx="1"/>
          </p:nvPr>
        </p:nvSpPr>
        <p:spPr/>
        <p:txBody>
          <a:bodyPr/>
          <a:lstStyle/>
          <a:p>
            <a:r>
              <a:rPr lang="en-US" dirty="0" smtClean="0"/>
              <a:t>To provide an understanding of the context for health </a:t>
            </a:r>
            <a:r>
              <a:rPr lang="en-US" dirty="0"/>
              <a:t>c</a:t>
            </a:r>
            <a:r>
              <a:rPr lang="en-US" dirty="0" smtClean="0"/>
              <a:t>are </a:t>
            </a:r>
            <a:r>
              <a:rPr lang="en-US" dirty="0"/>
              <a:t>r</a:t>
            </a:r>
            <a:r>
              <a:rPr lang="en-US" dirty="0" smtClean="0"/>
              <a:t>eform in the United States</a:t>
            </a:r>
          </a:p>
          <a:p>
            <a:r>
              <a:rPr lang="en-US" dirty="0" smtClean="0"/>
              <a:t>To provide an update on the legislative and legal status of the PPACA</a:t>
            </a:r>
          </a:p>
          <a:p>
            <a:r>
              <a:rPr lang="en-US" dirty="0" smtClean="0"/>
              <a:t>To describe the major provisions of the law related to primary and behavioral healthcare integration</a:t>
            </a:r>
          </a:p>
          <a:p>
            <a:r>
              <a:rPr lang="en-US" dirty="0" smtClean="0"/>
              <a:t>To provide an overview of legislation related to PPACA</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20179459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 Planning in PCMH Model</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Care Plan</a:t>
            </a:r>
          </a:p>
          <a:p>
            <a:r>
              <a:rPr lang="en-US" b="1" i="1" dirty="0"/>
              <a:t>	</a:t>
            </a:r>
            <a:r>
              <a:rPr lang="en-US" dirty="0"/>
              <a:t>C</a:t>
            </a:r>
            <a:r>
              <a:rPr lang="en-US" dirty="0" smtClean="0"/>
              <a:t>reated </a:t>
            </a:r>
            <a:r>
              <a:rPr lang="en-US" dirty="0"/>
              <a:t>and managed by patients and their families and their health care </a:t>
            </a:r>
            <a:r>
              <a:rPr lang="en-US" dirty="0" smtClean="0"/>
              <a:t>team</a:t>
            </a:r>
          </a:p>
          <a:p>
            <a:r>
              <a:rPr lang="en-US" dirty="0"/>
              <a:t>	</a:t>
            </a:r>
            <a:r>
              <a:rPr lang="en-US" dirty="0" smtClean="0"/>
              <a:t>Person centered focusing patient’s </a:t>
            </a:r>
            <a:r>
              <a:rPr lang="en-US" dirty="0"/>
              <a:t>current and long-term needs and goals for </a:t>
            </a:r>
            <a:r>
              <a:rPr lang="en-US" dirty="0" smtClean="0"/>
              <a:t>care</a:t>
            </a:r>
          </a:p>
          <a:p>
            <a:r>
              <a:rPr lang="en-US" b="1" dirty="0" smtClean="0"/>
              <a:t>Care Manager</a:t>
            </a:r>
          </a:p>
          <a:p>
            <a:r>
              <a:rPr lang="en-US" b="1" dirty="0"/>
              <a:t>	</a:t>
            </a:r>
            <a:r>
              <a:rPr lang="en-US" dirty="0" smtClean="0"/>
              <a:t>Functions are client activation and education, care coordination, monitoring participation response to treatment</a:t>
            </a:r>
          </a:p>
          <a:p>
            <a:r>
              <a:rPr lang="en-US" dirty="0"/>
              <a:t>	</a:t>
            </a:r>
            <a:r>
              <a:rPr lang="en-US" dirty="0" smtClean="0"/>
              <a:t>Social Workers have the skills to be care managers but some PCMH plans have restricted these positions to nurses </a:t>
            </a:r>
            <a:endParaRPr lang="en-US" dirty="0"/>
          </a:p>
        </p:txBody>
      </p:sp>
    </p:spTree>
    <p:extLst>
      <p:ext uri="{BB962C8B-B14F-4D97-AF65-F5344CB8AC3E}">
        <p14:creationId xmlns:p14="http://schemas.microsoft.com/office/powerpoint/2010/main" val="33954294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838200"/>
          </a:xfrm>
        </p:spPr>
        <p:txBody>
          <a:bodyPr/>
          <a:lstStyle/>
          <a:p>
            <a:r>
              <a:rPr lang="en-US" dirty="0" smtClean="0"/>
              <a:t>FQHCs Become PCMHs</a:t>
            </a:r>
            <a:endParaRPr lang="en-US" dirty="0"/>
          </a:p>
        </p:txBody>
      </p:sp>
      <p:sp>
        <p:nvSpPr>
          <p:cNvPr id="3" name="Content Placeholder 2"/>
          <p:cNvSpPr>
            <a:spLocks noGrp="1"/>
          </p:cNvSpPr>
          <p:nvPr>
            <p:ph idx="1"/>
          </p:nvPr>
        </p:nvSpPr>
        <p:spPr>
          <a:xfrm>
            <a:off x="685800" y="1676400"/>
            <a:ext cx="8001000" cy="3886200"/>
          </a:xfrm>
        </p:spPr>
        <p:txBody>
          <a:bodyPr>
            <a:normAutofit lnSpcReduction="10000"/>
          </a:bodyPr>
          <a:lstStyle/>
          <a:p>
            <a:pPr>
              <a:lnSpc>
                <a:spcPct val="120000"/>
              </a:lnSpc>
            </a:pPr>
            <a:r>
              <a:rPr lang="en-US" sz="1800" dirty="0" smtClean="0"/>
              <a:t>Federally Qualified Health Centers are </a:t>
            </a:r>
            <a:r>
              <a:rPr lang="en-US" sz="1800" dirty="0"/>
              <a:t>community-based organizations that provide </a:t>
            </a:r>
            <a:r>
              <a:rPr lang="en-US" sz="1800" dirty="0" smtClean="0"/>
              <a:t>comprehensive primary </a:t>
            </a:r>
            <a:r>
              <a:rPr lang="en-US" sz="1800" dirty="0"/>
              <a:t>care and preventive care, including health, oral, and mental health/substance abuse services to persons of all ages, regardless of their ability to pay or health insurance </a:t>
            </a:r>
            <a:r>
              <a:rPr lang="en-US" sz="1800" dirty="0" smtClean="0"/>
              <a:t>status</a:t>
            </a:r>
          </a:p>
          <a:p>
            <a:pPr>
              <a:lnSpc>
                <a:spcPct val="120000"/>
              </a:lnSpc>
            </a:pPr>
            <a:r>
              <a:rPr lang="en-US" sz="1800" dirty="0" smtClean="0"/>
              <a:t>Federally </a:t>
            </a:r>
            <a:r>
              <a:rPr lang="en-US" sz="1800" dirty="0"/>
              <a:t>Qualified Health Center Advanced Primary Care </a:t>
            </a:r>
            <a:r>
              <a:rPr lang="en-US" sz="1800" dirty="0" smtClean="0"/>
              <a:t>Practice </a:t>
            </a:r>
            <a:r>
              <a:rPr lang="en-US" sz="1800" dirty="0"/>
              <a:t>demonstration </a:t>
            </a:r>
            <a:r>
              <a:rPr lang="en-US" sz="1800" dirty="0" smtClean="0"/>
              <a:t>project</a:t>
            </a:r>
          </a:p>
          <a:p>
            <a:pPr lvl="1">
              <a:lnSpc>
                <a:spcPct val="120000"/>
              </a:lnSpc>
            </a:pPr>
            <a:r>
              <a:rPr lang="en-US" sz="1800" dirty="0" smtClean="0"/>
              <a:t>FQHCs who </a:t>
            </a:r>
            <a:r>
              <a:rPr lang="en-US" sz="1800" dirty="0"/>
              <a:t>adopt care coordination practices set by the National Committee for Quality Assurance (NCQA) </a:t>
            </a:r>
            <a:r>
              <a:rPr lang="en-US" sz="1800" dirty="0" smtClean="0"/>
              <a:t>can </a:t>
            </a:r>
            <a:r>
              <a:rPr lang="en-US" sz="1800" dirty="0"/>
              <a:t>achieve </a:t>
            </a:r>
            <a:r>
              <a:rPr lang="en-US" sz="1800" dirty="0" smtClean="0"/>
              <a:t>patient-centered </a:t>
            </a:r>
            <a:r>
              <a:rPr lang="en-US" sz="1800" dirty="0"/>
              <a:t>medical home </a:t>
            </a:r>
            <a:r>
              <a:rPr lang="en-US" sz="1800" dirty="0" smtClean="0"/>
              <a:t>recognition</a:t>
            </a:r>
            <a:endParaRPr lang="en-US" sz="1800" dirty="0"/>
          </a:p>
          <a:p>
            <a:pPr>
              <a:lnSpc>
                <a:spcPct val="120000"/>
              </a:lnSpc>
            </a:pPr>
            <a:r>
              <a:rPr lang="en-US" sz="1800" dirty="0" smtClean="0"/>
              <a:t>BHOs can also partner with FQHCs and then receive the designation </a:t>
            </a:r>
            <a:r>
              <a:rPr lang="en-US" sz="1800" dirty="0" smtClean="0">
                <a:hlinkClick r:id="rId2"/>
              </a:rPr>
              <a:t>FQHC </a:t>
            </a:r>
            <a:r>
              <a:rPr lang="en-US" sz="1800" dirty="0">
                <a:hlinkClick r:id="rId2"/>
              </a:rPr>
              <a:t>Look </a:t>
            </a:r>
            <a:r>
              <a:rPr lang="en-US" sz="1800" dirty="0" smtClean="0">
                <a:hlinkClick r:id="rId2"/>
              </a:rPr>
              <a:t>Alike</a:t>
            </a:r>
            <a:r>
              <a:rPr lang="en-US" sz="1800" dirty="0" smtClean="0"/>
              <a:t> giving them access to federal funds for integration </a:t>
            </a:r>
            <a:endParaRPr lang="en-US" sz="1800" dirty="0"/>
          </a:p>
          <a:p>
            <a:pPr lvl="1">
              <a:lnSpc>
                <a:spcPct val="120000"/>
              </a:lnSpc>
            </a:pPr>
            <a:endParaRPr lang="en-US" sz="1800" dirty="0" smtClean="0"/>
          </a:p>
        </p:txBody>
      </p:sp>
    </p:spTree>
    <p:extLst>
      <p:ext uri="{BB962C8B-B14F-4D97-AF65-F5344CB8AC3E}">
        <p14:creationId xmlns:p14="http://schemas.microsoft.com/office/powerpoint/2010/main" val="4509353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Homes</a:t>
            </a:r>
            <a:endParaRPr lang="en-US" dirty="0"/>
          </a:p>
        </p:txBody>
      </p:sp>
      <p:sp>
        <p:nvSpPr>
          <p:cNvPr id="3" name="Content Placeholder 2"/>
          <p:cNvSpPr>
            <a:spLocks noGrp="1"/>
          </p:cNvSpPr>
          <p:nvPr>
            <p:ph idx="1"/>
          </p:nvPr>
        </p:nvSpPr>
        <p:spPr/>
        <p:txBody>
          <a:bodyPr>
            <a:normAutofit fontScale="92500"/>
          </a:bodyPr>
          <a:lstStyle/>
          <a:p>
            <a:r>
              <a:rPr lang="en-US" dirty="0" smtClean="0"/>
              <a:t>Similar to PCMH but focuses on low-income and people with chronic conditions</a:t>
            </a:r>
          </a:p>
          <a:p>
            <a:r>
              <a:rPr lang="en-US" dirty="0" smtClean="0"/>
              <a:t>Network of Providers who receive payment to provide care management services to high cost Medicaid enrollees</a:t>
            </a:r>
          </a:p>
          <a:p>
            <a:r>
              <a:rPr lang="en-US" dirty="0" smtClean="0"/>
              <a:t>Eligible enrollees must have 2 chronic medical conditions or a serious mental illness or HIV</a:t>
            </a:r>
          </a:p>
          <a:p>
            <a:r>
              <a:rPr lang="en-US" dirty="0" smtClean="0"/>
              <a:t>Entities receiving grants from </a:t>
            </a:r>
            <a:r>
              <a:rPr lang="en-US" dirty="0"/>
              <a:t>SAMHSA’s Primary and Behavioral Health Care Integration </a:t>
            </a:r>
            <a:r>
              <a:rPr lang="en-US" dirty="0" smtClean="0"/>
              <a:t>Program started in 2009 will now be required to be Health Homes</a:t>
            </a:r>
          </a:p>
        </p:txBody>
      </p:sp>
    </p:spTree>
    <p:extLst>
      <p:ext uri="{BB962C8B-B14F-4D97-AF65-F5344CB8AC3E}">
        <p14:creationId xmlns:p14="http://schemas.microsoft.com/office/powerpoint/2010/main" val="2867596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14400"/>
            <a:ext cx="8001000" cy="838200"/>
          </a:xfrm>
        </p:spPr>
        <p:txBody>
          <a:bodyPr/>
          <a:lstStyle/>
          <a:p>
            <a:r>
              <a:rPr lang="en-US" dirty="0" smtClean="0"/>
              <a:t>Health Home Providers</a:t>
            </a:r>
            <a:endParaRPr lang="en-US" dirty="0"/>
          </a:p>
        </p:txBody>
      </p:sp>
      <p:sp>
        <p:nvSpPr>
          <p:cNvPr id="3" name="Content Placeholder 2"/>
          <p:cNvSpPr>
            <a:spLocks noGrp="1"/>
          </p:cNvSpPr>
          <p:nvPr>
            <p:ph idx="1"/>
          </p:nvPr>
        </p:nvSpPr>
        <p:spPr>
          <a:xfrm>
            <a:off x="685800" y="1600200"/>
            <a:ext cx="8001000" cy="4267200"/>
          </a:xfrm>
        </p:spPr>
        <p:txBody>
          <a:bodyPr>
            <a:normAutofit fontScale="92500" lnSpcReduction="20000"/>
          </a:bodyPr>
          <a:lstStyle/>
          <a:p>
            <a:pPr>
              <a:lnSpc>
                <a:spcPct val="110000"/>
              </a:lnSpc>
            </a:pPr>
            <a:r>
              <a:rPr lang="en-US" dirty="0"/>
              <a:t>States have </a:t>
            </a:r>
            <a:r>
              <a:rPr lang="en-US" dirty="0" smtClean="0"/>
              <a:t>flexibility, providers can be: </a:t>
            </a:r>
          </a:p>
          <a:p>
            <a:pPr lvl="1">
              <a:lnSpc>
                <a:spcPct val="110000"/>
              </a:lnSpc>
            </a:pPr>
            <a:r>
              <a:rPr lang="en-US" b="1" dirty="0" smtClean="0"/>
              <a:t>A </a:t>
            </a:r>
            <a:r>
              <a:rPr lang="en-US" b="1" dirty="0"/>
              <a:t>designated provider: </a:t>
            </a:r>
            <a:r>
              <a:rPr lang="en-US" dirty="0"/>
              <a:t>May be physician, clinical/group practice, rural health clinic, </a:t>
            </a:r>
            <a:r>
              <a:rPr lang="en-US" dirty="0" smtClean="0"/>
              <a:t>community health </a:t>
            </a:r>
            <a:r>
              <a:rPr lang="en-US" dirty="0"/>
              <a:t>center, community mental health center, home health agency, pediatrician, OB/GYN, </a:t>
            </a:r>
            <a:r>
              <a:rPr lang="en-US" dirty="0" smtClean="0"/>
              <a:t>other.</a:t>
            </a:r>
          </a:p>
          <a:p>
            <a:pPr lvl="1">
              <a:lnSpc>
                <a:spcPct val="110000"/>
              </a:lnSpc>
            </a:pPr>
            <a:r>
              <a:rPr lang="en-US" b="1" dirty="0" smtClean="0"/>
              <a:t>A </a:t>
            </a:r>
            <a:r>
              <a:rPr lang="en-US" b="1" dirty="0"/>
              <a:t>team of health professionals: </a:t>
            </a:r>
            <a:r>
              <a:rPr lang="en-US" dirty="0"/>
              <a:t>May include physician, nurse care coordinator, nutritionist, </a:t>
            </a:r>
            <a:r>
              <a:rPr lang="en-US" dirty="0" smtClean="0"/>
              <a:t>social worker</a:t>
            </a:r>
            <a:r>
              <a:rPr lang="en-US" dirty="0"/>
              <a:t>, behavioral health professional, and can be free standing, virtual, hospital-based, </a:t>
            </a:r>
            <a:r>
              <a:rPr lang="en-US" dirty="0" smtClean="0"/>
              <a:t>community mental </a:t>
            </a:r>
            <a:r>
              <a:rPr lang="en-US" dirty="0"/>
              <a:t>health centers, </a:t>
            </a:r>
            <a:r>
              <a:rPr lang="en-US" dirty="0" smtClean="0"/>
              <a:t>etc.</a:t>
            </a:r>
          </a:p>
          <a:p>
            <a:pPr lvl="1">
              <a:lnSpc>
                <a:spcPct val="110000"/>
              </a:lnSpc>
            </a:pPr>
            <a:r>
              <a:rPr lang="en-US" b="1" dirty="0" smtClean="0"/>
              <a:t>A </a:t>
            </a:r>
            <a:r>
              <a:rPr lang="en-US" b="1" dirty="0"/>
              <a:t>health team: </a:t>
            </a:r>
            <a:r>
              <a:rPr lang="en-US" dirty="0"/>
              <a:t>Must include medical specialists, nurses, pharmacists, nutritionists, dieticians, </a:t>
            </a:r>
            <a:r>
              <a:rPr lang="en-US" dirty="0" smtClean="0"/>
              <a:t>social workers</a:t>
            </a:r>
            <a:r>
              <a:rPr lang="en-US" dirty="0"/>
              <a:t>, behavioral health providers, </a:t>
            </a:r>
            <a:r>
              <a:rPr lang="en-US" dirty="0" err="1"/>
              <a:t>chiropractics</a:t>
            </a:r>
            <a:r>
              <a:rPr lang="en-US" dirty="0"/>
              <a:t>, licensed complementary and alternative </a:t>
            </a:r>
            <a:r>
              <a:rPr lang="en-US" dirty="0" smtClean="0"/>
              <a:t>medical practitioners</a:t>
            </a:r>
            <a:r>
              <a:rPr lang="en-US" dirty="0"/>
              <a:t>, physician </a:t>
            </a:r>
            <a:r>
              <a:rPr lang="en-US" dirty="0" smtClean="0"/>
              <a:t>assistants</a:t>
            </a:r>
          </a:p>
          <a:p>
            <a:pPr lvl="1">
              <a:lnSpc>
                <a:spcPct val="110000"/>
              </a:lnSpc>
            </a:pPr>
            <a:r>
              <a:rPr lang="en-US" b="1" dirty="0" smtClean="0"/>
              <a:t>Or a mix of the above  </a:t>
            </a:r>
            <a:r>
              <a:rPr lang="en-US" dirty="0" smtClean="0"/>
              <a:t>(Center for Health Care Strategies, 2011)</a:t>
            </a:r>
            <a:endParaRPr lang="en-US" dirty="0"/>
          </a:p>
        </p:txBody>
      </p:sp>
    </p:spTree>
    <p:extLst>
      <p:ext uri="{BB962C8B-B14F-4D97-AF65-F5344CB8AC3E}">
        <p14:creationId xmlns:p14="http://schemas.microsoft.com/office/powerpoint/2010/main" val="402350595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Homes Principles of Care</a:t>
            </a:r>
            <a:endParaRPr lang="en-US" dirty="0"/>
          </a:p>
        </p:txBody>
      </p:sp>
      <p:sp>
        <p:nvSpPr>
          <p:cNvPr id="3" name="Content Placeholder 2"/>
          <p:cNvSpPr>
            <a:spLocks noGrp="1"/>
          </p:cNvSpPr>
          <p:nvPr>
            <p:ph idx="1"/>
          </p:nvPr>
        </p:nvSpPr>
        <p:spPr/>
        <p:txBody>
          <a:bodyPr>
            <a:normAutofit lnSpcReduction="10000"/>
          </a:bodyPr>
          <a:lstStyle/>
          <a:p>
            <a:r>
              <a:rPr lang="en-US" dirty="0" smtClean="0"/>
              <a:t>Person-Centered Care</a:t>
            </a:r>
          </a:p>
          <a:p>
            <a:pPr lvl="1"/>
            <a:r>
              <a:rPr lang="en-US" dirty="0" smtClean="0"/>
              <a:t>Based on individual’s preferences, needs &amp; values</a:t>
            </a:r>
          </a:p>
          <a:p>
            <a:pPr lvl="1"/>
            <a:r>
              <a:rPr lang="en-US" dirty="0" smtClean="0"/>
              <a:t>Self-management support</a:t>
            </a:r>
          </a:p>
          <a:p>
            <a:pPr lvl="1"/>
            <a:r>
              <a:rPr lang="en-US" dirty="0" smtClean="0"/>
              <a:t>Shared Decision Making</a:t>
            </a:r>
          </a:p>
          <a:p>
            <a:r>
              <a:rPr lang="en-US" dirty="0" smtClean="0"/>
              <a:t>Population Based Care </a:t>
            </a:r>
          </a:p>
          <a:p>
            <a:pPr lvl="1"/>
            <a:r>
              <a:rPr lang="en-US" dirty="0" smtClean="0"/>
              <a:t>Optimizing health on a specific population</a:t>
            </a:r>
          </a:p>
          <a:p>
            <a:pPr lvl="1"/>
            <a:r>
              <a:rPr lang="en-US" dirty="0" smtClean="0"/>
              <a:t>Care management</a:t>
            </a:r>
          </a:p>
          <a:p>
            <a:r>
              <a:rPr lang="en-US" dirty="0" smtClean="0"/>
              <a:t>Data Driven Care</a:t>
            </a:r>
          </a:p>
          <a:p>
            <a:r>
              <a:rPr lang="en-US" dirty="0" smtClean="0"/>
              <a:t>Evidence Based Care</a:t>
            </a:r>
          </a:p>
        </p:txBody>
      </p:sp>
    </p:spTree>
    <p:extLst>
      <p:ext uri="{BB962C8B-B14F-4D97-AF65-F5344CB8AC3E}">
        <p14:creationId xmlns:p14="http://schemas.microsoft.com/office/powerpoint/2010/main" val="70309326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Homes Services</a:t>
            </a:r>
            <a:endParaRPr lang="en-US" dirty="0"/>
          </a:p>
        </p:txBody>
      </p:sp>
      <p:sp>
        <p:nvSpPr>
          <p:cNvPr id="3" name="Content Placeholder 2"/>
          <p:cNvSpPr>
            <a:spLocks noGrp="1"/>
          </p:cNvSpPr>
          <p:nvPr>
            <p:ph idx="1"/>
          </p:nvPr>
        </p:nvSpPr>
        <p:spPr/>
        <p:txBody>
          <a:bodyPr>
            <a:normAutofit/>
          </a:bodyPr>
          <a:lstStyle/>
          <a:p>
            <a:r>
              <a:rPr lang="en-US" dirty="0"/>
              <a:t>Comprehensive care </a:t>
            </a:r>
            <a:r>
              <a:rPr lang="en-US" dirty="0" smtClean="0"/>
              <a:t>management</a:t>
            </a:r>
            <a:endParaRPr lang="en-US" dirty="0"/>
          </a:p>
          <a:p>
            <a:r>
              <a:rPr lang="en-US" dirty="0" smtClean="0"/>
              <a:t>Care </a:t>
            </a:r>
            <a:r>
              <a:rPr lang="en-US" dirty="0"/>
              <a:t>coordination and health </a:t>
            </a:r>
            <a:r>
              <a:rPr lang="en-US" dirty="0" smtClean="0"/>
              <a:t>promotion</a:t>
            </a:r>
            <a:endParaRPr lang="en-US" dirty="0"/>
          </a:p>
          <a:p>
            <a:r>
              <a:rPr lang="en-US" dirty="0" smtClean="0"/>
              <a:t>Comprehensive </a:t>
            </a:r>
            <a:r>
              <a:rPr lang="en-US" dirty="0"/>
              <a:t>transitional </a:t>
            </a:r>
            <a:r>
              <a:rPr lang="en-US" dirty="0" smtClean="0"/>
              <a:t>care/follow-up</a:t>
            </a:r>
            <a:endParaRPr lang="en-US" dirty="0"/>
          </a:p>
          <a:p>
            <a:r>
              <a:rPr lang="en-US" dirty="0" smtClean="0"/>
              <a:t>Patient </a:t>
            </a:r>
            <a:r>
              <a:rPr lang="en-US" dirty="0"/>
              <a:t>and family </a:t>
            </a:r>
            <a:r>
              <a:rPr lang="en-US" dirty="0" smtClean="0"/>
              <a:t>support</a:t>
            </a:r>
            <a:endParaRPr lang="en-US" dirty="0"/>
          </a:p>
          <a:p>
            <a:r>
              <a:rPr lang="en-US" dirty="0" smtClean="0"/>
              <a:t>Referral </a:t>
            </a:r>
            <a:r>
              <a:rPr lang="en-US" dirty="0"/>
              <a:t>to community and social support </a:t>
            </a:r>
            <a:r>
              <a:rPr lang="en-US" dirty="0" smtClean="0"/>
              <a:t>services</a:t>
            </a:r>
            <a:endParaRPr lang="en-US" dirty="0"/>
          </a:p>
          <a:p>
            <a:r>
              <a:rPr lang="en-US" dirty="0" smtClean="0"/>
              <a:t>Use </a:t>
            </a:r>
            <a:r>
              <a:rPr lang="en-US" dirty="0"/>
              <a:t>of health information technology (HIT) </a:t>
            </a:r>
          </a:p>
        </p:txBody>
      </p:sp>
    </p:spTree>
    <p:extLst>
      <p:ext uri="{BB962C8B-B14F-4D97-AF65-F5344CB8AC3E}">
        <p14:creationId xmlns:p14="http://schemas.microsoft.com/office/powerpoint/2010/main" val="953298303"/>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Home Structure</a:t>
            </a:r>
            <a:endParaRPr lang="en-US" dirty="0"/>
          </a:p>
        </p:txBody>
      </p:sp>
      <p:sp>
        <p:nvSpPr>
          <p:cNvPr id="3" name="Content Placeholder 2"/>
          <p:cNvSpPr>
            <a:spLocks noGrp="1"/>
          </p:cNvSpPr>
          <p:nvPr>
            <p:ph idx="1"/>
          </p:nvPr>
        </p:nvSpPr>
        <p:spPr/>
        <p:txBody>
          <a:bodyPr>
            <a:normAutofit/>
          </a:bodyPr>
          <a:lstStyle/>
          <a:p>
            <a:r>
              <a:rPr lang="en-US" dirty="0" smtClean="0"/>
              <a:t>In House Model</a:t>
            </a:r>
          </a:p>
          <a:p>
            <a:pPr lvl="1"/>
            <a:r>
              <a:rPr lang="en-US" dirty="0" smtClean="0"/>
              <a:t>Behavioral Health Agency provides and owns all PC and BH services in one location</a:t>
            </a:r>
          </a:p>
          <a:p>
            <a:r>
              <a:rPr lang="en-US" dirty="0" smtClean="0"/>
              <a:t>Co-Located Partner Model</a:t>
            </a:r>
          </a:p>
          <a:p>
            <a:pPr lvl="1"/>
            <a:r>
              <a:rPr lang="en-US" dirty="0" smtClean="0"/>
              <a:t>BH agencies arranges for PC to be delivered onsite</a:t>
            </a:r>
          </a:p>
          <a:p>
            <a:r>
              <a:rPr lang="en-US" dirty="0" smtClean="0"/>
              <a:t>Facilitated Referral Model</a:t>
            </a:r>
          </a:p>
          <a:p>
            <a:pPr lvl="1"/>
            <a:r>
              <a:rPr lang="en-US" dirty="0" smtClean="0"/>
              <a:t>BH agency has processes that will coordinate care offsite (</a:t>
            </a:r>
            <a:r>
              <a:rPr lang="en-US" dirty="0" err="1" smtClean="0"/>
              <a:t>Druss</a:t>
            </a:r>
            <a:r>
              <a:rPr lang="en-US" dirty="0" smtClean="0"/>
              <a:t>, 2012)</a:t>
            </a:r>
            <a:endParaRPr lang="en-US" dirty="0"/>
          </a:p>
          <a:p>
            <a:pPr lvl="1"/>
            <a:endParaRPr lang="en-US" dirty="0" smtClean="0"/>
          </a:p>
        </p:txBody>
      </p:sp>
    </p:spTree>
    <p:extLst>
      <p:ext uri="{BB962C8B-B14F-4D97-AF65-F5344CB8AC3E}">
        <p14:creationId xmlns:p14="http://schemas.microsoft.com/office/powerpoint/2010/main" val="305640377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685800" y="2057400"/>
            <a:ext cx="8001000" cy="3733800"/>
          </a:xfrm>
        </p:spPr>
        <p:txBody>
          <a:bodyPr>
            <a:normAutofit/>
          </a:bodyPr>
          <a:lstStyle/>
          <a:p>
            <a:r>
              <a:rPr lang="en-US" dirty="0" smtClean="0"/>
              <a:t>ACOs</a:t>
            </a:r>
          </a:p>
          <a:p>
            <a:pPr lvl="1">
              <a:buFont typeface="Arial" pitchFamily="34" charset="0"/>
              <a:buChar char="•"/>
            </a:pPr>
            <a:r>
              <a:rPr lang="en-US" dirty="0" smtClean="0"/>
              <a:t>Community Care of North Carolina</a:t>
            </a:r>
          </a:p>
          <a:p>
            <a:pPr lvl="1">
              <a:buFont typeface="Arial" pitchFamily="34" charset="0"/>
              <a:buChar char="•"/>
            </a:pPr>
            <a:r>
              <a:rPr lang="en-US" dirty="0" smtClean="0"/>
              <a:t>Minnesota Senior Health Options</a:t>
            </a:r>
          </a:p>
          <a:p>
            <a:r>
              <a:rPr lang="en-US" dirty="0" smtClean="0"/>
              <a:t>Primary Care Medical Homes</a:t>
            </a:r>
          </a:p>
          <a:p>
            <a:pPr lvl="1">
              <a:buFont typeface="Arial" pitchFamily="34" charset="0"/>
              <a:buChar char="•"/>
            </a:pPr>
            <a:r>
              <a:rPr lang="en-US" dirty="0" smtClean="0"/>
              <a:t>Pilots and demonstrations</a:t>
            </a:r>
          </a:p>
          <a:p>
            <a:r>
              <a:rPr lang="en-US" dirty="0" smtClean="0"/>
              <a:t>Health Homes</a:t>
            </a:r>
          </a:p>
          <a:p>
            <a:pPr lvl="1">
              <a:buFont typeface="Arial" pitchFamily="34" charset="0"/>
              <a:buChar char="•"/>
            </a:pPr>
            <a:r>
              <a:rPr lang="en-US" dirty="0" smtClean="0"/>
              <a:t>New York State Health Home Program</a:t>
            </a:r>
          </a:p>
          <a:p>
            <a:pPr lvl="1">
              <a:buFont typeface="Arial" pitchFamily="34" charset="0"/>
              <a:buChar char="•"/>
            </a:pPr>
            <a:r>
              <a:rPr lang="en-US" dirty="0" smtClean="0"/>
              <a:t>Mental Health Integration Program</a:t>
            </a:r>
          </a:p>
          <a:p>
            <a:pPr lvl="1"/>
            <a:endParaRPr lang="en-US" dirty="0"/>
          </a:p>
          <a:p>
            <a:endParaRPr lang="en-US" dirty="0"/>
          </a:p>
        </p:txBody>
      </p:sp>
    </p:spTree>
    <p:extLst>
      <p:ext uri="{BB962C8B-B14F-4D97-AF65-F5344CB8AC3E}">
        <p14:creationId xmlns:p14="http://schemas.microsoft.com/office/powerpoint/2010/main" val="2265567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a:xfrm>
            <a:off x="685800" y="685800"/>
            <a:ext cx="8001000" cy="838200"/>
          </a:xfrm>
        </p:spPr>
        <p:txBody>
          <a:bodyPr>
            <a:normAutofit/>
          </a:bodyPr>
          <a:lstStyle/>
          <a:p>
            <a:r>
              <a:rPr lang="en-US" dirty="0" smtClean="0"/>
              <a:t>The Future</a:t>
            </a:r>
          </a:p>
        </p:txBody>
      </p:sp>
      <p:pic>
        <p:nvPicPr>
          <p:cNvPr id="22532" name="Picture 2"/>
          <p:cNvPicPr>
            <a:picLocks noChangeAspect="1" noChangeArrowheads="1"/>
          </p:cNvPicPr>
          <p:nvPr/>
        </p:nvPicPr>
        <p:blipFill>
          <a:blip r:embed="rId3" cstate="print"/>
          <a:srcRect/>
          <a:stretch>
            <a:fillRect/>
          </a:stretch>
        </p:blipFill>
        <p:spPr bwMode="auto">
          <a:xfrm>
            <a:off x="1227105" y="1192213"/>
            <a:ext cx="7002495" cy="4675187"/>
          </a:xfrm>
          <a:prstGeom prst="rect">
            <a:avLst/>
          </a:prstGeom>
          <a:noFill/>
          <a:ln w="9525">
            <a:noFill/>
            <a:miter lim="800000"/>
            <a:headEnd/>
            <a:tailEnd/>
          </a:ln>
        </p:spPr>
      </p:pic>
      <p:sp>
        <p:nvSpPr>
          <p:cNvPr id="2" name="TextBox 1"/>
          <p:cNvSpPr txBox="1"/>
          <p:nvPr/>
        </p:nvSpPr>
        <p:spPr>
          <a:xfrm>
            <a:off x="6629400" y="1192213"/>
            <a:ext cx="2286000" cy="400110"/>
          </a:xfrm>
          <a:prstGeom prst="rect">
            <a:avLst/>
          </a:prstGeom>
          <a:noFill/>
        </p:spPr>
        <p:txBody>
          <a:bodyPr wrap="square" rtlCol="0">
            <a:spAutoFit/>
          </a:bodyPr>
          <a:lstStyle/>
          <a:p>
            <a:r>
              <a:rPr lang="en-US" sz="1000" dirty="0" smtClean="0"/>
              <a:t>Source: The National Council for Community Behavioral Healthcare</a:t>
            </a:r>
            <a:endParaRPr lang="en-US" sz="1000" dirty="0"/>
          </a:p>
        </p:txBody>
      </p:sp>
    </p:spTree>
    <p:extLst>
      <p:ext uri="{BB962C8B-B14F-4D97-AF65-F5344CB8AC3E}">
        <p14:creationId xmlns:p14="http://schemas.microsoft.com/office/powerpoint/2010/main" val="132302890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Legislation</a:t>
            </a:r>
            <a:endParaRPr lang="en-US" dirty="0"/>
          </a:p>
        </p:txBody>
      </p:sp>
      <p:sp>
        <p:nvSpPr>
          <p:cNvPr id="3" name="Content Placeholder 2"/>
          <p:cNvSpPr>
            <a:spLocks noGrp="1"/>
          </p:cNvSpPr>
          <p:nvPr>
            <p:ph idx="1"/>
          </p:nvPr>
        </p:nvSpPr>
        <p:spPr/>
        <p:txBody>
          <a:bodyPr>
            <a:normAutofit fontScale="70000" lnSpcReduction="20000"/>
          </a:bodyPr>
          <a:lstStyle/>
          <a:p>
            <a:pPr>
              <a:lnSpc>
                <a:spcPct val="120000"/>
              </a:lnSpc>
            </a:pPr>
            <a:r>
              <a:rPr lang="en-US" b="1" dirty="0" smtClean="0"/>
              <a:t>Excellence </a:t>
            </a:r>
            <a:r>
              <a:rPr lang="en-US" b="1" dirty="0"/>
              <a:t>in Mental Health Act (H.R. 5989)</a:t>
            </a:r>
            <a:r>
              <a:rPr lang="en-US" dirty="0"/>
              <a:t> — Companion to S. 2257, this legislation will establish national standards and oversight for Federally Qualified Community Behavioral Health Centers (</a:t>
            </a:r>
            <a:r>
              <a:rPr lang="en-US" dirty="0" smtClean="0"/>
              <a:t>FQCBHCs)</a:t>
            </a:r>
          </a:p>
          <a:p>
            <a:pPr marL="57150" indent="0">
              <a:lnSpc>
                <a:spcPct val="120000"/>
              </a:lnSpc>
              <a:buNone/>
            </a:pPr>
            <a:endParaRPr lang="en-US" dirty="0" smtClean="0"/>
          </a:p>
          <a:p>
            <a:pPr>
              <a:lnSpc>
                <a:spcPct val="120000"/>
              </a:lnSpc>
            </a:pPr>
            <a:r>
              <a:rPr lang="en-US" b="1" dirty="0" smtClean="0"/>
              <a:t>Behavioral </a:t>
            </a:r>
            <a:r>
              <a:rPr lang="en-US" b="1" dirty="0"/>
              <a:t>Health Information Technology Act (H.R. 6043)</a:t>
            </a:r>
            <a:r>
              <a:rPr lang="en-US" dirty="0"/>
              <a:t> — L</a:t>
            </a:r>
            <a:r>
              <a:rPr lang="en-US" dirty="0" smtClean="0"/>
              <a:t>ike </a:t>
            </a:r>
            <a:r>
              <a:rPr lang="en-US" dirty="0"/>
              <a:t>its counterpart in the Senate (S.539), this bill will add community mental health centers, psychiatric hospitals, mental health treatment facilities, and substance abuse treatment facilities to the list of organizations eligible for federal incentive payments. Currently, you can receive incentive payments for the adoption of health information technology if you have a psychiatrist or nurse practitioner on staff. Both bills would extend incentive payments for electronic health records to certain types of behavioral health organizations that are not currently eligible.</a:t>
            </a:r>
          </a:p>
          <a:p>
            <a:endParaRPr lang="en-US" dirty="0"/>
          </a:p>
        </p:txBody>
      </p:sp>
    </p:spTree>
    <p:extLst>
      <p:ext uri="{BB962C8B-B14F-4D97-AF65-F5344CB8AC3E}">
        <p14:creationId xmlns:p14="http://schemas.microsoft.com/office/powerpoint/2010/main" val="53192325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838200"/>
            <a:ext cx="8229600" cy="684213"/>
          </a:xfrm>
        </p:spPr>
        <p:txBody>
          <a:bodyPr anchor="t">
            <a:noAutofit/>
          </a:bodyPr>
          <a:lstStyle/>
          <a:p>
            <a:pPr eaLnBrk="1" hangingPunct="1"/>
            <a:r>
              <a:rPr lang="en-US" sz="2600" dirty="0" smtClean="0"/>
              <a:t>National Healthcare Reform</a:t>
            </a:r>
            <a:br>
              <a:rPr lang="en-US" sz="2600" dirty="0" smtClean="0"/>
            </a:br>
            <a:r>
              <a:rPr lang="en-US" sz="2600" dirty="0" smtClean="0"/>
              <a:t>Four Key Strategies</a:t>
            </a:r>
          </a:p>
        </p:txBody>
      </p:sp>
      <p:sp>
        <p:nvSpPr>
          <p:cNvPr id="6" name="Footer Placeholder 5"/>
          <p:cNvSpPr>
            <a:spLocks noGrp="1"/>
          </p:cNvSpPr>
          <p:nvPr>
            <p:ph type="ftr" sz="quarter" idx="4294967295"/>
          </p:nvPr>
        </p:nvSpPr>
        <p:spPr>
          <a:xfrm>
            <a:off x="7467601" y="4583112"/>
            <a:ext cx="1600200" cy="1055688"/>
          </a:xfrm>
          <a:prstGeom prst="rect">
            <a:avLst/>
          </a:prstGeom>
        </p:spPr>
        <p:txBody>
          <a:bodyPr/>
          <a:lstStyle/>
          <a:p>
            <a:r>
              <a:rPr lang="en-US" sz="1200" dirty="0" smtClean="0"/>
              <a:t>Chuck Ingoglia: National Council for Community Behavioral Healthcare</a:t>
            </a:r>
            <a:endParaRPr lang="en-US" sz="1200" dirty="0"/>
          </a:p>
        </p:txBody>
      </p:sp>
      <p:pic>
        <p:nvPicPr>
          <p:cNvPr id="10245" name="Picture 7"/>
          <p:cNvPicPr>
            <a:picLocks noChangeAspect="1" noChangeArrowheads="1"/>
          </p:cNvPicPr>
          <p:nvPr/>
        </p:nvPicPr>
        <p:blipFill>
          <a:blip r:embed="rId3" cstate="print"/>
          <a:srcRect/>
          <a:stretch>
            <a:fillRect/>
          </a:stretch>
        </p:blipFill>
        <p:spPr bwMode="auto">
          <a:xfrm>
            <a:off x="533400" y="1762760"/>
            <a:ext cx="6577012" cy="3913187"/>
          </a:xfrm>
          <a:prstGeom prst="rect">
            <a:avLst/>
          </a:prstGeom>
          <a:noFill/>
          <a:ln w="9525">
            <a:noFill/>
            <a:miter lim="800000"/>
            <a:headEnd/>
            <a:tailEnd/>
          </a:ln>
        </p:spPr>
      </p:pic>
    </p:spTree>
    <p:extLst>
      <p:ext uri="{BB962C8B-B14F-4D97-AF65-F5344CB8AC3E}">
        <p14:creationId xmlns:p14="http://schemas.microsoft.com/office/powerpoint/2010/main" val="273458725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295400"/>
            <a:ext cx="8001000" cy="4876800"/>
          </a:xfrm>
        </p:spPr>
        <p:txBody>
          <a:bodyPr/>
          <a:lstStyle/>
          <a:p>
            <a:pPr>
              <a:buFont typeface="+mj-lt"/>
              <a:buAutoNum type="arabicPeriod"/>
            </a:pPr>
            <a:r>
              <a:rPr lang="en-US" sz="1200" dirty="0"/>
              <a:t>Alcoholics Anonymous World Services, Inc., </a:t>
            </a:r>
            <a:r>
              <a:rPr lang="en-US" sz="1200" i="1" dirty="0"/>
              <a:t>Questions and Answer on Sponsorship</a:t>
            </a:r>
            <a:r>
              <a:rPr lang="en-US" sz="1200" dirty="0"/>
              <a:t>, copyright 1976, 1983. </a:t>
            </a:r>
            <a:r>
              <a:rPr lang="en-US" sz="1200" dirty="0" smtClean="0"/>
              <a:t>Retrieved </a:t>
            </a:r>
            <a:r>
              <a:rPr lang="en-US" sz="1200" dirty="0"/>
              <a:t>from </a:t>
            </a:r>
            <a:r>
              <a:rPr lang="en-US" sz="1200" u="sng" dirty="0">
                <a:hlinkClick r:id="rId2"/>
              </a:rPr>
              <a:t>http://www.aa.org/pdf/products/p-15_Q&amp;AonSpon.pdf</a:t>
            </a:r>
            <a:endParaRPr lang="en-US" sz="1200" dirty="0"/>
          </a:p>
          <a:p>
            <a:pPr>
              <a:buFont typeface="+mj-lt"/>
              <a:buAutoNum type="arabicPeriod"/>
            </a:pPr>
            <a:r>
              <a:rPr lang="en-US" sz="1200" dirty="0"/>
              <a:t>Centers for Disease Control and </a:t>
            </a:r>
            <a:r>
              <a:rPr lang="en-US" sz="1200" dirty="0" smtClean="0"/>
              <a:t>Prevention. (2011, May). </a:t>
            </a:r>
            <a:r>
              <a:rPr lang="en-US" sz="1200" i="1" dirty="0"/>
              <a:t>Community Health Workers/</a:t>
            </a:r>
            <a:r>
              <a:rPr lang="en-US" sz="1200" i="1" dirty="0" err="1"/>
              <a:t>Promotores</a:t>
            </a:r>
            <a:r>
              <a:rPr lang="en-US" sz="1200" i="1" dirty="0"/>
              <a:t> de </a:t>
            </a:r>
            <a:r>
              <a:rPr lang="en-US" sz="1200" i="1" dirty="0" err="1"/>
              <a:t>Salud</a:t>
            </a:r>
            <a:r>
              <a:rPr lang="en-US" sz="1200" i="1" dirty="0"/>
              <a:t>: Critical Connections in </a:t>
            </a:r>
            <a:r>
              <a:rPr lang="en-US" sz="1200" i="1" dirty="0" smtClean="0"/>
              <a:t>Communities</a:t>
            </a:r>
            <a:r>
              <a:rPr lang="en-US" sz="1200" dirty="0" smtClean="0"/>
              <a:t>. Retrieved </a:t>
            </a:r>
            <a:r>
              <a:rPr lang="en-US" sz="1200" dirty="0"/>
              <a:t>from </a:t>
            </a:r>
            <a:r>
              <a:rPr lang="en-US" sz="1200" u="sng" dirty="0">
                <a:hlinkClick r:id="rId3"/>
              </a:rPr>
              <a:t>http://www.cdc.gov/diabetes/projects/comm.htm</a:t>
            </a:r>
            <a:endParaRPr lang="en-US" sz="1200" dirty="0"/>
          </a:p>
          <a:p>
            <a:pPr>
              <a:buFont typeface="+mj-lt"/>
              <a:buAutoNum type="arabicPeriod"/>
            </a:pPr>
            <a:r>
              <a:rPr lang="en-US" sz="1200" dirty="0"/>
              <a:t>Center for Substance Abuse </a:t>
            </a:r>
            <a:r>
              <a:rPr lang="en-US" sz="1200" dirty="0" smtClean="0"/>
              <a:t>Treatment</a:t>
            </a:r>
            <a:r>
              <a:rPr lang="en-US" sz="1200" i="1" dirty="0" smtClean="0"/>
              <a:t>. </a:t>
            </a:r>
            <a:r>
              <a:rPr lang="en-US" sz="1200" dirty="0" smtClean="0"/>
              <a:t>(2009).</a:t>
            </a:r>
            <a:r>
              <a:rPr lang="en-US" sz="1200" i="1" dirty="0" smtClean="0"/>
              <a:t> </a:t>
            </a:r>
            <a:r>
              <a:rPr lang="en-US" sz="1200" i="1" dirty="0"/>
              <a:t>What are </a:t>
            </a:r>
            <a:r>
              <a:rPr lang="en-US" sz="1200" i="1" dirty="0" smtClean="0"/>
              <a:t>peer recovery supports?</a:t>
            </a:r>
            <a:r>
              <a:rPr lang="en-US" sz="1200" dirty="0" smtClean="0"/>
              <a:t> </a:t>
            </a:r>
            <a:r>
              <a:rPr lang="en-US" sz="1200" dirty="0"/>
              <a:t>HHS Publication </a:t>
            </a:r>
            <a:r>
              <a:rPr lang="en-US" sz="1200" dirty="0" smtClean="0"/>
              <a:t>(number </a:t>
            </a:r>
            <a:r>
              <a:rPr lang="en-US" sz="1200" dirty="0"/>
              <a:t>(SMA) </a:t>
            </a:r>
            <a:r>
              <a:rPr lang="en-US" sz="1200" dirty="0" smtClean="0"/>
              <a:t>09-4454), </a:t>
            </a:r>
            <a:r>
              <a:rPr lang="en-US" sz="1200" dirty="0"/>
              <a:t>Rockville MD: Substance Abuse Mental Health Services </a:t>
            </a:r>
            <a:r>
              <a:rPr lang="en-US" sz="1200" dirty="0" smtClean="0"/>
              <a:t>Administration.</a:t>
            </a:r>
          </a:p>
          <a:p>
            <a:pPr>
              <a:buFont typeface="+mj-lt"/>
              <a:buAutoNum type="arabicPeriod"/>
            </a:pPr>
            <a:r>
              <a:rPr lang="en-US" sz="1200" dirty="0" smtClean="0"/>
              <a:t>Hill </a:t>
            </a:r>
            <a:r>
              <a:rPr lang="en-US" sz="1200" dirty="0"/>
              <a:t>MN, Bone LR, </a:t>
            </a:r>
            <a:r>
              <a:rPr lang="en-US" sz="1200" dirty="0" err="1"/>
              <a:t>Butz</a:t>
            </a:r>
            <a:r>
              <a:rPr lang="en-US" sz="1200" dirty="0"/>
              <a:t> AM. (1996). Enhancing the role of community-health workers in research. </a:t>
            </a:r>
            <a:r>
              <a:rPr lang="en-US" sz="1200" i="1" dirty="0"/>
              <a:t>Image </a:t>
            </a:r>
            <a:r>
              <a:rPr lang="en-US" sz="1200" dirty="0"/>
              <a:t>28, 221-226.</a:t>
            </a:r>
          </a:p>
          <a:p>
            <a:pPr>
              <a:buFont typeface="+mj-lt"/>
              <a:buAutoNum type="arabicPeriod"/>
            </a:pPr>
            <a:r>
              <a:rPr lang="en-US" sz="1200" dirty="0" err="1"/>
              <a:t>Lenninger</a:t>
            </a:r>
            <a:r>
              <a:rPr lang="en-US" sz="1200" dirty="0"/>
              <a:t>, M</a:t>
            </a:r>
            <a:r>
              <a:rPr lang="en-US" sz="1200" dirty="0" smtClean="0"/>
              <a:t>. and </a:t>
            </a:r>
            <a:r>
              <a:rPr lang="en-US" sz="1200" dirty="0"/>
              <a:t>McFarland, M. 2006. </a:t>
            </a:r>
            <a:r>
              <a:rPr lang="en-US" sz="1200" i="1" dirty="0"/>
              <a:t>Culture </a:t>
            </a:r>
            <a:r>
              <a:rPr lang="en-US" sz="1200" i="1" dirty="0" smtClean="0"/>
              <a:t>care diversity </a:t>
            </a:r>
            <a:r>
              <a:rPr lang="en-US" sz="1200" i="1" dirty="0"/>
              <a:t>and </a:t>
            </a:r>
            <a:r>
              <a:rPr lang="en-US" sz="1200" i="1" dirty="0" smtClean="0"/>
              <a:t>universality</a:t>
            </a:r>
            <a:r>
              <a:rPr lang="en-US" sz="1200" i="1" dirty="0"/>
              <a:t>: A </a:t>
            </a:r>
            <a:r>
              <a:rPr lang="en-US" sz="1200" i="1" dirty="0" smtClean="0"/>
              <a:t>worldwide nursing theory</a:t>
            </a:r>
            <a:r>
              <a:rPr lang="en-US" sz="1200" dirty="0"/>
              <a:t>, </a:t>
            </a:r>
            <a:r>
              <a:rPr lang="en-US" sz="1200" dirty="0" smtClean="0"/>
              <a:t>Sudbury, </a:t>
            </a:r>
            <a:r>
              <a:rPr lang="en-US" sz="1200" dirty="0"/>
              <a:t>MA, Jones and Bartlett Publishers.</a:t>
            </a:r>
          </a:p>
          <a:p>
            <a:pPr>
              <a:buFont typeface="+mj-lt"/>
              <a:buAutoNum type="arabicPeriod"/>
            </a:pPr>
            <a:r>
              <a:rPr lang="en-US" sz="1200" dirty="0"/>
              <a:t>Integrated Care Resource </a:t>
            </a:r>
            <a:r>
              <a:rPr lang="en-US" sz="1200" dirty="0" smtClean="0"/>
              <a:t>Center. (2012, June). </a:t>
            </a:r>
            <a:r>
              <a:rPr lang="en-US" sz="1200" i="1" dirty="0" smtClean="0"/>
              <a:t>Low </a:t>
            </a:r>
            <a:r>
              <a:rPr lang="en-US" sz="1200" i="1" dirty="0"/>
              <a:t>cost, low administrative burden ways to better integrate care for Medicare-Medicaid </a:t>
            </a:r>
            <a:r>
              <a:rPr lang="en-US" sz="1200" i="1" dirty="0" smtClean="0"/>
              <a:t>enrollees</a:t>
            </a:r>
            <a:r>
              <a:rPr lang="en-US" sz="1200" dirty="0" smtClean="0"/>
              <a:t>. </a:t>
            </a:r>
            <a:r>
              <a:rPr lang="en-US" sz="1200" dirty="0"/>
              <a:t>Technical Assistance </a:t>
            </a:r>
            <a:r>
              <a:rPr lang="en-US" sz="1200" dirty="0" smtClean="0"/>
              <a:t>Brief</a:t>
            </a:r>
            <a:r>
              <a:rPr lang="en-US" sz="1200" i="1" dirty="0" smtClean="0"/>
              <a:t>. </a:t>
            </a:r>
            <a:r>
              <a:rPr lang="en-US" sz="1200" dirty="0" smtClean="0"/>
              <a:t>Retrieved </a:t>
            </a:r>
            <a:r>
              <a:rPr lang="en-US" sz="1200" dirty="0"/>
              <a:t>from </a:t>
            </a:r>
            <a:r>
              <a:rPr lang="en-US" sz="1200" u="sng" dirty="0">
                <a:hlinkClick r:id="rId4"/>
              </a:rPr>
              <a:t>http://www.chcs.org/usr_doc/ICRC_-_Low_Cost_Approaches_to_Integration_FINAL.pdf</a:t>
            </a:r>
            <a:endParaRPr lang="en-US" sz="1200" dirty="0"/>
          </a:p>
          <a:p>
            <a:pPr>
              <a:buFont typeface="+mj-lt"/>
              <a:buAutoNum type="arabicPeriod"/>
            </a:pPr>
            <a:r>
              <a:rPr lang="en-US" sz="1200" dirty="0"/>
              <a:t>Klein, S., McCarthy, D</a:t>
            </a:r>
            <a:r>
              <a:rPr lang="en-US" sz="1200" dirty="0" smtClean="0"/>
              <a:t>. (2010, July). </a:t>
            </a:r>
            <a:r>
              <a:rPr lang="en-US" sz="1200" i="1" dirty="0"/>
              <a:t>Case s</a:t>
            </a:r>
            <a:r>
              <a:rPr lang="en-US" sz="1200" i="1" dirty="0" smtClean="0"/>
              <a:t>tudy: Organized healthcare delivery system.</a:t>
            </a:r>
            <a:r>
              <a:rPr lang="en-US" sz="1200" dirty="0" smtClean="0"/>
              <a:t> </a:t>
            </a:r>
            <a:r>
              <a:rPr lang="en-US" sz="1200" dirty="0"/>
              <a:t>The Commonwealth </a:t>
            </a:r>
            <a:r>
              <a:rPr lang="en-US" sz="1200" dirty="0" smtClean="0"/>
              <a:t>Fund</a:t>
            </a:r>
            <a:r>
              <a:rPr lang="en-US" sz="1200" dirty="0"/>
              <a:t>.</a:t>
            </a:r>
            <a:r>
              <a:rPr lang="en-US" sz="1200" dirty="0" smtClean="0"/>
              <a:t> </a:t>
            </a:r>
          </a:p>
          <a:p>
            <a:pPr>
              <a:buFont typeface="+mj-lt"/>
              <a:buAutoNum type="arabicPeriod"/>
            </a:pPr>
            <a:r>
              <a:rPr lang="en-US" sz="1200" dirty="0" err="1" smtClean="0"/>
              <a:t>Leninger</a:t>
            </a:r>
            <a:r>
              <a:rPr lang="en-US" sz="1200" dirty="0" smtClean="0"/>
              <a:t> </a:t>
            </a:r>
            <a:r>
              <a:rPr lang="en-US" sz="1200" dirty="0"/>
              <a:t>MM. (1991). </a:t>
            </a:r>
            <a:r>
              <a:rPr lang="en-US" sz="1200" i="1" dirty="0"/>
              <a:t>Culture Care Diversity and Universality: A Theory of Nursing</a:t>
            </a:r>
            <a:r>
              <a:rPr lang="en-US" sz="1200" dirty="0"/>
              <a:t>. New York: National League of Nursing.</a:t>
            </a:r>
          </a:p>
          <a:p>
            <a:pPr>
              <a:buFont typeface="+mj-lt"/>
              <a:buAutoNum type="arabicPeriod"/>
            </a:pPr>
            <a:r>
              <a:rPr lang="en-US" sz="1200" dirty="0" err="1"/>
              <a:t>McLellan</a:t>
            </a:r>
            <a:r>
              <a:rPr lang="en-US" sz="1200" dirty="0"/>
              <a:t>, A.T., Hagan, T.A., Levine, M., Gould, F., Meyers, K. and </a:t>
            </a:r>
            <a:r>
              <a:rPr lang="en-US" sz="1200" dirty="0" err="1"/>
              <a:t>Bencivengo</a:t>
            </a:r>
            <a:r>
              <a:rPr lang="en-US" sz="1200" dirty="0"/>
              <a:t>, M., et al. (1998). Research report: </a:t>
            </a:r>
            <a:r>
              <a:rPr lang="en-US" sz="1200" dirty="0" smtClean="0"/>
              <a:t>Supplemental </a:t>
            </a:r>
            <a:r>
              <a:rPr lang="en-US" sz="1200" dirty="0"/>
              <a:t>social services improve outcomes in public addiction treatment. </a:t>
            </a:r>
            <a:r>
              <a:rPr lang="en-US" sz="1200" i="1" dirty="0"/>
              <a:t>Addiction, 93(10)</a:t>
            </a:r>
            <a:r>
              <a:rPr lang="en-US" sz="1200" dirty="0"/>
              <a:t>, 1489-1499</a:t>
            </a:r>
            <a:r>
              <a:rPr lang="en-US" sz="1200" dirty="0" smtClean="0"/>
              <a:t>.</a:t>
            </a:r>
            <a:endParaRPr lang="en-US" sz="1200" dirty="0"/>
          </a:p>
          <a:p>
            <a:pPr>
              <a:buFont typeface="+mj-lt"/>
              <a:buAutoNum type="arabicPeriod"/>
            </a:pPr>
            <a:r>
              <a:rPr lang="en-US" sz="1200" dirty="0" smtClean="0"/>
              <a:t>SAMHSA. (2011, June). </a:t>
            </a:r>
            <a:r>
              <a:rPr lang="en-US" sz="1200" dirty="0"/>
              <a:t>News </a:t>
            </a:r>
            <a:r>
              <a:rPr lang="en-US" sz="1200" dirty="0" smtClean="0"/>
              <a:t>Release. Retrieved </a:t>
            </a:r>
            <a:r>
              <a:rPr lang="en-US" sz="1200" dirty="0"/>
              <a:t>from </a:t>
            </a:r>
            <a:r>
              <a:rPr lang="en-US" sz="1200" u="sng" dirty="0">
                <a:hlinkClick r:id="rId5"/>
              </a:rPr>
              <a:t>http://www.samhsa.gov/newsroom/advisories/1112223420.aspx</a:t>
            </a:r>
            <a:endParaRPr lang="en-US" sz="1200" dirty="0"/>
          </a:p>
          <a:p>
            <a:pPr>
              <a:buFont typeface="+mj-lt"/>
              <a:buAutoNum type="arabicPeriod"/>
            </a:pPr>
            <a:endParaRPr lang="en-US" sz="1200" dirty="0"/>
          </a:p>
        </p:txBody>
      </p:sp>
    </p:spTree>
    <p:extLst>
      <p:ext uri="{BB962C8B-B14F-4D97-AF65-F5344CB8AC3E}">
        <p14:creationId xmlns:p14="http://schemas.microsoft.com/office/powerpoint/2010/main" val="13620829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8001000" cy="838200"/>
          </a:xfrm>
        </p:spPr>
        <p:txBody>
          <a:bodyPr/>
          <a:lstStyle/>
          <a:p>
            <a:r>
              <a:rPr lang="en-US" dirty="0" smtClean="0"/>
              <a:t>References</a:t>
            </a:r>
            <a:endParaRPr lang="en-US" dirty="0"/>
          </a:p>
        </p:txBody>
      </p:sp>
      <p:sp>
        <p:nvSpPr>
          <p:cNvPr id="3" name="Content Placeholder 2"/>
          <p:cNvSpPr>
            <a:spLocks noGrp="1"/>
          </p:cNvSpPr>
          <p:nvPr>
            <p:ph idx="1"/>
          </p:nvPr>
        </p:nvSpPr>
        <p:spPr>
          <a:xfrm>
            <a:off x="685800" y="1219200"/>
            <a:ext cx="8001000" cy="4648200"/>
          </a:xfrm>
        </p:spPr>
        <p:txBody>
          <a:bodyPr/>
          <a:lstStyle/>
          <a:p>
            <a:pPr marL="228600" indent="-228600">
              <a:buFont typeface="+mj-lt"/>
              <a:buAutoNum type="arabicPeriod" startAt="11"/>
            </a:pPr>
            <a:r>
              <a:rPr lang="en-US" sz="1200" dirty="0" err="1" smtClean="0"/>
              <a:t>Sheedy</a:t>
            </a:r>
            <a:r>
              <a:rPr lang="en-US" sz="1200" dirty="0" smtClean="0"/>
              <a:t> </a:t>
            </a:r>
            <a:r>
              <a:rPr lang="en-US" sz="1200" dirty="0"/>
              <a:t>C. K., and </a:t>
            </a:r>
            <a:r>
              <a:rPr lang="en-US" sz="1200" dirty="0" err="1"/>
              <a:t>Whitter</a:t>
            </a:r>
            <a:r>
              <a:rPr lang="en-US" sz="1200" dirty="0"/>
              <a:t> M</a:t>
            </a:r>
            <a:r>
              <a:rPr lang="en-US" sz="1200" dirty="0" smtClean="0"/>
              <a:t>. </a:t>
            </a:r>
            <a:r>
              <a:rPr lang="en-US" sz="1200" i="1" dirty="0"/>
              <a:t>Guiding </a:t>
            </a:r>
            <a:r>
              <a:rPr lang="en-US" sz="1200" i="1" dirty="0" smtClean="0"/>
              <a:t>principles </a:t>
            </a:r>
            <a:r>
              <a:rPr lang="en-US" sz="1200" i="1" dirty="0"/>
              <a:t>and </a:t>
            </a:r>
            <a:r>
              <a:rPr lang="en-US" sz="1200" i="1" dirty="0" smtClean="0"/>
              <a:t>elements </a:t>
            </a:r>
            <a:r>
              <a:rPr lang="en-US" sz="1200" i="1" dirty="0"/>
              <a:t>of </a:t>
            </a:r>
            <a:r>
              <a:rPr lang="en-US" sz="1200" i="1" dirty="0" smtClean="0"/>
              <a:t>recovery-oriented systems </a:t>
            </a:r>
            <a:r>
              <a:rPr lang="en-US" sz="1200" i="1" dirty="0"/>
              <a:t>of </a:t>
            </a:r>
            <a:r>
              <a:rPr lang="en-US" sz="1200" i="1" dirty="0" smtClean="0"/>
              <a:t>care</a:t>
            </a:r>
            <a:r>
              <a:rPr lang="en-US" sz="1200" i="1" dirty="0"/>
              <a:t>: What </a:t>
            </a:r>
            <a:r>
              <a:rPr lang="en-US" sz="1200" i="1" dirty="0" smtClean="0"/>
              <a:t>do we know from </a:t>
            </a:r>
            <a:r>
              <a:rPr lang="en-US" sz="1200" i="1" dirty="0"/>
              <a:t>the </a:t>
            </a:r>
            <a:r>
              <a:rPr lang="en-US" sz="1200" i="1" dirty="0" smtClean="0"/>
              <a:t>research</a:t>
            </a:r>
            <a:r>
              <a:rPr lang="en-US" sz="1200" i="1" dirty="0"/>
              <a:t>?</a:t>
            </a:r>
            <a:r>
              <a:rPr lang="en-US" sz="1200" dirty="0"/>
              <a:t>  HHS Publication No. (SMA) 09-4439. Rockville</a:t>
            </a:r>
            <a:r>
              <a:rPr lang="en-US" sz="1200" dirty="0" smtClean="0"/>
              <a:t>, MD. Retrieved from </a:t>
            </a:r>
            <a:r>
              <a:rPr lang="en-US" sz="1200" u="sng" dirty="0" smtClean="0">
                <a:hlinkClick r:id="rId2"/>
              </a:rPr>
              <a:t>http</a:t>
            </a:r>
            <a:r>
              <a:rPr lang="en-US" sz="1200" u="sng" dirty="0">
                <a:hlinkClick r:id="rId2"/>
              </a:rPr>
              <a:t>://</a:t>
            </a:r>
            <a:r>
              <a:rPr lang="en-US" sz="1200" u="sng" dirty="0" smtClean="0">
                <a:hlinkClick r:id="rId2"/>
              </a:rPr>
              <a:t>partnersforrecovery.samhsa.gov/docs/Guiding_Principles_Whitepaper.pdf</a:t>
            </a:r>
            <a:endParaRPr lang="en-US" sz="1200" dirty="0"/>
          </a:p>
          <a:p>
            <a:pPr marL="228600" indent="-228600">
              <a:buFont typeface="+mj-lt"/>
              <a:buAutoNum type="arabicPeriod" startAt="11"/>
            </a:pPr>
            <a:r>
              <a:rPr lang="en-US" sz="1200" dirty="0" smtClean="0"/>
              <a:t>United </a:t>
            </a:r>
            <a:r>
              <a:rPr lang="en-US" sz="1200" dirty="0"/>
              <a:t>States Department of Health and Human Services, Agency for Healthcare Research and Quality (AHRQ</a:t>
            </a:r>
            <a:r>
              <a:rPr lang="en-US" sz="1200" dirty="0" smtClean="0"/>
              <a:t>). (2010, June). </a:t>
            </a:r>
            <a:r>
              <a:rPr lang="en-US" sz="1200" i="1" dirty="0"/>
              <a:t>Health </a:t>
            </a:r>
            <a:r>
              <a:rPr lang="en-US" sz="1200" i="1" dirty="0" smtClean="0"/>
              <a:t>navigators</a:t>
            </a:r>
            <a:r>
              <a:rPr lang="en-US" sz="1200" i="1" dirty="0"/>
              <a:t>, </a:t>
            </a:r>
            <a:r>
              <a:rPr lang="en-US" sz="1200" i="1" dirty="0" smtClean="0"/>
              <a:t>support self-management </a:t>
            </a:r>
            <a:r>
              <a:rPr lang="en-US" sz="1200" i="1" dirty="0"/>
              <a:t>with </a:t>
            </a:r>
            <a:r>
              <a:rPr lang="en-US" sz="1200" i="1" dirty="0" smtClean="0"/>
              <a:t>primary care patients</a:t>
            </a:r>
            <a:r>
              <a:rPr lang="en-US" sz="1200" i="1" dirty="0"/>
              <a:t>, </a:t>
            </a:r>
            <a:r>
              <a:rPr lang="en-US" sz="1200" i="1" dirty="0" smtClean="0"/>
              <a:t>leading </a:t>
            </a:r>
            <a:r>
              <a:rPr lang="en-US" sz="1200" i="1" dirty="0"/>
              <a:t>to </a:t>
            </a:r>
            <a:r>
              <a:rPr lang="en-US" sz="1200" i="1" dirty="0" smtClean="0"/>
              <a:t>improved </a:t>
            </a:r>
            <a:r>
              <a:rPr lang="en-US" sz="1200" i="1" dirty="0"/>
              <a:t>behaviors and lower </a:t>
            </a:r>
            <a:r>
              <a:rPr lang="en-US" sz="1200" i="1" dirty="0" smtClean="0"/>
              <a:t>utilization</a:t>
            </a:r>
            <a:r>
              <a:rPr lang="en-US" sz="1200" dirty="0" smtClean="0"/>
              <a:t>. </a:t>
            </a:r>
            <a:r>
              <a:rPr lang="en-US" sz="1200" dirty="0"/>
              <a:t>Retrieved from </a:t>
            </a:r>
            <a:r>
              <a:rPr lang="en-US" sz="1200" u="sng" dirty="0">
                <a:hlinkClick r:id="rId3"/>
              </a:rPr>
              <a:t>http://www.innovations.ahrq.gov/content.aspx?id=2905</a:t>
            </a:r>
            <a:endParaRPr lang="en-US" sz="1200" dirty="0"/>
          </a:p>
          <a:p>
            <a:pPr marL="228600" indent="-228600">
              <a:buFont typeface="+mj-lt"/>
              <a:buAutoNum type="arabicPeriod" startAt="11"/>
            </a:pPr>
            <a:r>
              <a:rPr lang="en-US" sz="1200" dirty="0" smtClean="0"/>
              <a:t>United </a:t>
            </a:r>
            <a:r>
              <a:rPr lang="en-US" sz="1200" dirty="0"/>
              <a:t>States Department of Health and Human Services, Substance Abuse Mental Health Services </a:t>
            </a:r>
            <a:r>
              <a:rPr lang="en-US" sz="1200" dirty="0" smtClean="0"/>
              <a:t>Administration. (2004). </a:t>
            </a:r>
            <a:r>
              <a:rPr lang="en-US" sz="1200" i="1" dirty="0"/>
              <a:t>National </a:t>
            </a:r>
            <a:r>
              <a:rPr lang="en-US" sz="1200" i="1" dirty="0" smtClean="0"/>
              <a:t>consensus statement </a:t>
            </a:r>
            <a:r>
              <a:rPr lang="en-US" sz="1200" i="1" dirty="0"/>
              <a:t>on </a:t>
            </a:r>
            <a:r>
              <a:rPr lang="en-US" sz="1200" i="1" dirty="0" smtClean="0"/>
              <a:t>mental health recovery.</a:t>
            </a:r>
            <a:r>
              <a:rPr lang="en-US" sz="1200" dirty="0" smtClean="0"/>
              <a:t> Retrieved </a:t>
            </a:r>
            <a:r>
              <a:rPr lang="en-US" sz="1200" dirty="0"/>
              <a:t>from </a:t>
            </a:r>
            <a:r>
              <a:rPr lang="en-US" sz="1200" u="sng" dirty="0">
                <a:hlinkClick r:id="rId4"/>
              </a:rPr>
              <a:t>http://store.samhsa.gov/shin/content//SMA05-4129/SMA05-4129.pdf</a:t>
            </a:r>
            <a:endParaRPr lang="en-US" sz="1200" dirty="0"/>
          </a:p>
          <a:p>
            <a:pPr marL="228600" indent="-228600">
              <a:buFont typeface="+mj-lt"/>
              <a:buAutoNum type="arabicPeriod" startAt="11"/>
            </a:pPr>
            <a:r>
              <a:rPr lang="en-US" sz="1200" dirty="0" smtClean="0"/>
              <a:t>University </a:t>
            </a:r>
            <a:r>
              <a:rPr lang="en-US" sz="1200" dirty="0"/>
              <a:t>of Arizona &amp; Annie </a:t>
            </a:r>
            <a:r>
              <a:rPr lang="en-US" sz="1200" dirty="0" err="1"/>
              <a:t>E.Casey</a:t>
            </a:r>
            <a:r>
              <a:rPr lang="en-US" sz="1200" dirty="0"/>
              <a:t> Foundation (1998). </a:t>
            </a:r>
            <a:r>
              <a:rPr lang="en-US" sz="1200" i="1" dirty="0"/>
              <a:t>The </a:t>
            </a:r>
            <a:r>
              <a:rPr lang="en-US" sz="1200" i="1" dirty="0" smtClean="0"/>
              <a:t>national community health:</a:t>
            </a:r>
            <a:r>
              <a:rPr lang="en-US" sz="1200" dirty="0" smtClean="0"/>
              <a:t> </a:t>
            </a:r>
            <a:r>
              <a:rPr lang="en-US" sz="1200" i="1" dirty="0" smtClean="0"/>
              <a:t>Advisor study</a:t>
            </a:r>
            <a:r>
              <a:rPr lang="en-US" sz="1200" i="1" dirty="0"/>
              <a:t>: </a:t>
            </a:r>
            <a:r>
              <a:rPr lang="en-US" sz="1200" i="1" dirty="0" smtClean="0"/>
              <a:t>weaving </a:t>
            </a:r>
            <a:r>
              <a:rPr lang="en-US" sz="1200" i="1" dirty="0"/>
              <a:t>the </a:t>
            </a:r>
            <a:r>
              <a:rPr lang="en-US" sz="1200" i="1" dirty="0" smtClean="0"/>
              <a:t>future</a:t>
            </a:r>
            <a:r>
              <a:rPr lang="en-US" sz="1200" i="1" dirty="0"/>
              <a:t>. </a:t>
            </a:r>
            <a:r>
              <a:rPr lang="en-US" sz="1200" dirty="0"/>
              <a:t>Tucson, Arizona: University of Arizona Press (</a:t>
            </a:r>
            <a:r>
              <a:rPr lang="en-US" sz="1200" dirty="0" smtClean="0"/>
              <a:t>410-223-2890). Retrieved from </a:t>
            </a:r>
            <a:r>
              <a:rPr lang="en-US" sz="1200" u="sng" dirty="0">
                <a:hlinkClick r:id="rId5"/>
              </a:rPr>
              <a:t>http://www.aecf.org</a:t>
            </a:r>
            <a:r>
              <a:rPr lang="en-US" sz="1200" dirty="0" smtClean="0"/>
              <a:t>.</a:t>
            </a:r>
            <a:endParaRPr lang="en-US" sz="1200" dirty="0"/>
          </a:p>
          <a:p>
            <a:pPr marL="228600" indent="-228600">
              <a:buFont typeface="+mj-lt"/>
              <a:buAutoNum type="arabicPeriod" startAt="11"/>
            </a:pPr>
            <a:r>
              <a:rPr lang="en-US" sz="1200" dirty="0" smtClean="0"/>
              <a:t>White</a:t>
            </a:r>
            <a:r>
              <a:rPr lang="en-US" sz="1200" dirty="0"/>
              <a:t>, W.L.  (2006</a:t>
            </a:r>
            <a:r>
              <a:rPr lang="en-US" sz="1200" dirty="0" smtClean="0"/>
              <a:t>). </a:t>
            </a:r>
            <a:r>
              <a:rPr lang="en-US" sz="1200" i="1" dirty="0"/>
              <a:t>Sponsor, </a:t>
            </a:r>
            <a:r>
              <a:rPr lang="en-US" sz="1200" i="1" dirty="0" smtClean="0"/>
              <a:t>recovery coach</a:t>
            </a:r>
            <a:r>
              <a:rPr lang="en-US" sz="1200" i="1" dirty="0"/>
              <a:t>, </a:t>
            </a:r>
            <a:r>
              <a:rPr lang="en-US" sz="1200" i="1" dirty="0" smtClean="0"/>
              <a:t>addiction counselor</a:t>
            </a:r>
            <a:r>
              <a:rPr lang="en-US" sz="1200" i="1" dirty="0"/>
              <a:t>: The </a:t>
            </a:r>
            <a:r>
              <a:rPr lang="en-US" sz="1200" i="1" dirty="0" smtClean="0"/>
              <a:t>importance </a:t>
            </a:r>
            <a:r>
              <a:rPr lang="en-US" sz="1200" i="1" dirty="0"/>
              <a:t>of </a:t>
            </a:r>
            <a:r>
              <a:rPr lang="en-US" sz="1200" i="1" dirty="0" smtClean="0"/>
              <a:t>role clarity </a:t>
            </a:r>
            <a:r>
              <a:rPr lang="en-US" sz="1200" i="1" dirty="0"/>
              <a:t>and </a:t>
            </a:r>
            <a:r>
              <a:rPr lang="en-US" sz="1200" i="1" dirty="0" smtClean="0"/>
              <a:t>role integrity</a:t>
            </a:r>
            <a:r>
              <a:rPr lang="en-US" sz="1200" dirty="0"/>
              <a:t>.  Philadelphia Department of Mental Health and Mental Retardation Services, Philadelphia, PA</a:t>
            </a:r>
            <a:r>
              <a:rPr lang="en-US" sz="1200" dirty="0" smtClean="0"/>
              <a:t>.</a:t>
            </a:r>
            <a:endParaRPr lang="en-US" sz="1200" dirty="0"/>
          </a:p>
          <a:p>
            <a:pPr marL="228600" indent="-228600">
              <a:buFont typeface="+mj-lt"/>
              <a:buAutoNum type="arabicPeriod" startAt="11"/>
            </a:pPr>
            <a:r>
              <a:rPr lang="en-US" sz="1200" dirty="0" smtClean="0"/>
              <a:t>White</a:t>
            </a:r>
            <a:r>
              <a:rPr lang="en-US" sz="1200" dirty="0"/>
              <a:t>, W.L., Kurtz, E., and Sanders, M. (2006</a:t>
            </a:r>
            <a:r>
              <a:rPr lang="en-US" sz="1200" dirty="0" smtClean="0"/>
              <a:t>).  </a:t>
            </a:r>
            <a:r>
              <a:rPr lang="en-US" sz="1200" i="1" dirty="0"/>
              <a:t>Recovery </a:t>
            </a:r>
            <a:r>
              <a:rPr lang="en-US" sz="1200" i="1" dirty="0" smtClean="0"/>
              <a:t>management</a:t>
            </a:r>
            <a:r>
              <a:rPr lang="en-US" sz="1200" dirty="0"/>
              <a:t>.  Great Lakes </a:t>
            </a:r>
            <a:r>
              <a:rPr lang="en-US" sz="1200" dirty="0" smtClean="0"/>
              <a:t>Addiction Technology </a:t>
            </a:r>
            <a:r>
              <a:rPr lang="en-US" sz="1200" dirty="0"/>
              <a:t>Transfer Center, Chicago, IL</a:t>
            </a:r>
            <a:r>
              <a:rPr lang="en-US" sz="1200" dirty="0" smtClean="0"/>
              <a:t>.</a:t>
            </a:r>
            <a:endParaRPr lang="en-US" sz="1200" dirty="0"/>
          </a:p>
          <a:p>
            <a:pPr marL="228600" indent="-228600">
              <a:buFont typeface="+mj-lt"/>
              <a:buAutoNum type="arabicPeriod" startAt="11"/>
            </a:pPr>
            <a:r>
              <a:rPr lang="en-US" sz="1200" dirty="0" smtClean="0"/>
              <a:t>White</a:t>
            </a:r>
            <a:r>
              <a:rPr lang="en-US" sz="1200" dirty="0"/>
              <a:t>, W.L. (2009</a:t>
            </a:r>
            <a:r>
              <a:rPr lang="en-US" sz="1200" dirty="0" smtClean="0"/>
              <a:t>). </a:t>
            </a:r>
            <a:r>
              <a:rPr lang="en-US" sz="1200" i="1" dirty="0"/>
              <a:t>Peer-based </a:t>
            </a:r>
            <a:r>
              <a:rPr lang="en-US" sz="1200" i="1" dirty="0" smtClean="0"/>
              <a:t>addiction recovery support</a:t>
            </a:r>
            <a:r>
              <a:rPr lang="en-US" sz="1200" i="1" dirty="0"/>
              <a:t>: History, </a:t>
            </a:r>
            <a:r>
              <a:rPr lang="en-US" sz="1200" i="1" dirty="0" smtClean="0"/>
              <a:t>theory</a:t>
            </a:r>
            <a:r>
              <a:rPr lang="en-US" sz="1200" i="1" dirty="0"/>
              <a:t>, </a:t>
            </a:r>
            <a:r>
              <a:rPr lang="en-US" sz="1200" i="1" dirty="0" smtClean="0"/>
              <a:t>practice</a:t>
            </a:r>
            <a:r>
              <a:rPr lang="en-US" sz="1200" i="1" dirty="0"/>
              <a:t>, and </a:t>
            </a:r>
            <a:r>
              <a:rPr lang="en-US" sz="1200" i="1" dirty="0" smtClean="0"/>
              <a:t>scientific</a:t>
            </a:r>
            <a:r>
              <a:rPr lang="en-US" sz="1200" dirty="0" smtClean="0"/>
              <a:t> e</a:t>
            </a:r>
            <a:r>
              <a:rPr lang="en-US" sz="1200" i="1" dirty="0" smtClean="0"/>
              <a:t>valuation</a:t>
            </a:r>
            <a:r>
              <a:rPr lang="en-US" sz="1200" dirty="0"/>
              <a:t>. Great Lakes </a:t>
            </a:r>
            <a:r>
              <a:rPr lang="en-US" sz="1200" dirty="0" smtClean="0"/>
              <a:t>Addiction Technology Transfer </a:t>
            </a:r>
            <a:r>
              <a:rPr lang="en-US" sz="1200" dirty="0"/>
              <a:t>Center, Chicago, IL.</a:t>
            </a:r>
          </a:p>
          <a:p>
            <a:endParaRPr lang="en-US" sz="1200" dirty="0"/>
          </a:p>
        </p:txBody>
      </p:sp>
    </p:spTree>
    <p:extLst>
      <p:ext uri="{BB962C8B-B14F-4D97-AF65-F5344CB8AC3E}">
        <p14:creationId xmlns:p14="http://schemas.microsoft.com/office/powerpoint/2010/main" val="18281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a:t>How is healthcare reform going to work?</a:t>
            </a:r>
          </a:p>
          <a:p>
            <a:r>
              <a:rPr lang="en-US" dirty="0" smtClean="0"/>
              <a:t>What is it going to do? </a:t>
            </a:r>
          </a:p>
          <a:p>
            <a:pPr lvl="1"/>
            <a:r>
              <a:rPr lang="en-US" dirty="0" smtClean="0"/>
              <a:t>Expand coverage</a:t>
            </a:r>
          </a:p>
          <a:p>
            <a:pPr lvl="1"/>
            <a:r>
              <a:rPr lang="en-US" dirty="0" smtClean="0"/>
              <a:t>Contain costs</a:t>
            </a:r>
          </a:p>
          <a:p>
            <a:pPr lvl="1"/>
            <a:r>
              <a:rPr lang="en-US" dirty="0" smtClean="0"/>
              <a:t>Improve quality and system </a:t>
            </a:r>
            <a:r>
              <a:rPr lang="en-US" dirty="0"/>
              <a:t>p</a:t>
            </a:r>
            <a:r>
              <a:rPr lang="en-US" dirty="0" smtClean="0"/>
              <a:t>erformance</a:t>
            </a:r>
          </a:p>
          <a:p>
            <a:pPr lvl="1"/>
            <a:r>
              <a:rPr lang="en-US" dirty="0" smtClean="0"/>
              <a:t>Promote prevention &amp; wellness</a:t>
            </a:r>
          </a:p>
          <a:p>
            <a:r>
              <a:rPr lang="en-US" dirty="0"/>
              <a:t>Who benefits</a:t>
            </a:r>
            <a:r>
              <a:rPr lang="en-US" dirty="0" smtClean="0"/>
              <a:t>? </a:t>
            </a:r>
          </a:p>
          <a:p>
            <a:r>
              <a:rPr lang="en-US" dirty="0" smtClean="0"/>
              <a:t>When is it going to happen?</a:t>
            </a:r>
            <a:endParaRPr lang="en-US" dirty="0"/>
          </a:p>
          <a:p>
            <a:pPr marL="457200" lvl="1" indent="0">
              <a:buNone/>
            </a:pP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4509330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Expanding Coverage</a:t>
            </a:r>
            <a:endParaRPr lang="en-US" dirty="0"/>
          </a:p>
        </p:txBody>
      </p:sp>
      <p:sp>
        <p:nvSpPr>
          <p:cNvPr id="3" name="Content Placeholder 2"/>
          <p:cNvSpPr>
            <a:spLocks noGrp="1"/>
          </p:cNvSpPr>
          <p:nvPr>
            <p:ph idx="1"/>
          </p:nvPr>
        </p:nvSpPr>
        <p:spPr>
          <a:xfrm>
            <a:off x="685800" y="2057400"/>
            <a:ext cx="8001000" cy="3810000"/>
          </a:xfrm>
        </p:spPr>
        <p:txBody>
          <a:bodyPr>
            <a:normAutofit fontScale="85000" lnSpcReduction="20000"/>
          </a:bodyPr>
          <a:lstStyle/>
          <a:p>
            <a:pPr>
              <a:lnSpc>
                <a:spcPct val="120000"/>
              </a:lnSpc>
            </a:pPr>
            <a:r>
              <a:rPr lang="en-US" dirty="0" smtClean="0"/>
              <a:t>The Individual Mandate</a:t>
            </a:r>
          </a:p>
          <a:p>
            <a:pPr lvl="1">
              <a:lnSpc>
                <a:spcPct val="120000"/>
              </a:lnSpc>
              <a:buFont typeface="Arial" pitchFamily="34" charset="0"/>
              <a:buChar char="•"/>
            </a:pPr>
            <a:r>
              <a:rPr lang="en-US" dirty="0" smtClean="0"/>
              <a:t>The requirement to buy coverage</a:t>
            </a:r>
          </a:p>
          <a:p>
            <a:pPr>
              <a:lnSpc>
                <a:spcPct val="120000"/>
              </a:lnSpc>
            </a:pPr>
            <a:r>
              <a:rPr lang="en-US" dirty="0" smtClean="0"/>
              <a:t>Employer subsidies</a:t>
            </a:r>
          </a:p>
          <a:p>
            <a:pPr lvl="1">
              <a:lnSpc>
                <a:spcPct val="120000"/>
              </a:lnSpc>
              <a:buFont typeface="Arial" pitchFamily="34" charset="0"/>
              <a:buChar char="•"/>
            </a:pPr>
            <a:r>
              <a:rPr lang="en-US" dirty="0" smtClean="0"/>
              <a:t>Play or pay provisions</a:t>
            </a:r>
          </a:p>
          <a:p>
            <a:pPr lvl="1">
              <a:lnSpc>
                <a:spcPct val="120000"/>
              </a:lnSpc>
              <a:buFont typeface="Arial" pitchFamily="34" charset="0"/>
              <a:buChar char="•"/>
            </a:pPr>
            <a:r>
              <a:rPr lang="en-US" dirty="0" smtClean="0"/>
              <a:t>50 or more employers</a:t>
            </a:r>
          </a:p>
          <a:p>
            <a:pPr>
              <a:lnSpc>
                <a:spcPct val="120000"/>
              </a:lnSpc>
            </a:pPr>
            <a:r>
              <a:rPr lang="en-US" dirty="0"/>
              <a:t>State Health Insurance </a:t>
            </a:r>
            <a:r>
              <a:rPr lang="en-US" dirty="0" smtClean="0"/>
              <a:t>Exchange</a:t>
            </a:r>
          </a:p>
          <a:p>
            <a:pPr lvl="1">
              <a:lnSpc>
                <a:spcPct val="120000"/>
              </a:lnSpc>
              <a:buFont typeface="Arial" pitchFamily="34" charset="0"/>
              <a:buChar char="•"/>
            </a:pPr>
            <a:r>
              <a:rPr lang="en-US" dirty="0" smtClean="0"/>
              <a:t>Individual and small businesses can purchase insurance through exchanges</a:t>
            </a:r>
          </a:p>
          <a:p>
            <a:pPr lvl="1">
              <a:lnSpc>
                <a:spcPct val="120000"/>
              </a:lnSpc>
              <a:buFont typeface="Arial" pitchFamily="34" charset="0"/>
              <a:buChar char="•"/>
            </a:pPr>
            <a:r>
              <a:rPr lang="en-US" dirty="0" smtClean="0"/>
              <a:t>No public option</a:t>
            </a:r>
          </a:p>
          <a:p>
            <a:pPr>
              <a:lnSpc>
                <a:spcPct val="120000"/>
              </a:lnSpc>
            </a:pPr>
            <a:r>
              <a:rPr lang="en-US" dirty="0" smtClean="0"/>
              <a:t>Medicaid expansion</a:t>
            </a:r>
          </a:p>
          <a:p>
            <a:pPr lvl="1">
              <a:lnSpc>
                <a:spcPct val="120000"/>
              </a:lnSpc>
              <a:buFont typeface="Arial" pitchFamily="34" charset="0"/>
              <a:buChar char="•"/>
            </a:pPr>
            <a:r>
              <a:rPr lang="en-US" dirty="0" smtClean="0"/>
              <a:t>To all non Medicare </a:t>
            </a:r>
            <a:r>
              <a:rPr lang="en-US" dirty="0" err="1" smtClean="0"/>
              <a:t>eligibles</a:t>
            </a:r>
            <a:r>
              <a:rPr lang="en-US" dirty="0" smtClean="0"/>
              <a:t> with incomes under 133% FPL </a:t>
            </a:r>
            <a:endParaRPr lang="en-US" dirty="0"/>
          </a:p>
        </p:txBody>
      </p:sp>
    </p:spTree>
    <p:extLst>
      <p:ext uri="{BB962C8B-B14F-4D97-AF65-F5344CB8AC3E}">
        <p14:creationId xmlns:p14="http://schemas.microsoft.com/office/powerpoint/2010/main" val="32604427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Dual </a:t>
            </a:r>
            <a:r>
              <a:rPr lang="en-US" dirty="0" err="1" smtClean="0"/>
              <a:t>Eligibles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Dual </a:t>
            </a:r>
            <a:r>
              <a:rPr lang="en-US" dirty="0" err="1" smtClean="0"/>
              <a:t>eligibles</a:t>
            </a:r>
            <a:r>
              <a:rPr lang="en-US" dirty="0" smtClean="0"/>
              <a:t> are people who quality for both Medicare (due to age or disability) and Medicaid (due to income)</a:t>
            </a:r>
          </a:p>
          <a:p>
            <a:r>
              <a:rPr lang="en-US" dirty="0" smtClean="0"/>
              <a:t>CMS created a Federal </a:t>
            </a:r>
            <a:r>
              <a:rPr lang="en-US" dirty="0"/>
              <a:t>Coordinated Health Care </a:t>
            </a:r>
            <a:r>
              <a:rPr lang="en-US" dirty="0" smtClean="0"/>
              <a:t>Office to improve </a:t>
            </a:r>
            <a:r>
              <a:rPr lang="en-US" dirty="0"/>
              <a:t>integration of benefits for dual </a:t>
            </a:r>
            <a:r>
              <a:rPr lang="en-US" dirty="0" err="1" smtClean="0"/>
              <a:t>eligibles</a:t>
            </a:r>
            <a:r>
              <a:rPr lang="en-US" dirty="0" smtClean="0"/>
              <a:t>   </a:t>
            </a:r>
          </a:p>
          <a:p>
            <a:pPr lvl="1"/>
            <a:r>
              <a:rPr lang="en-US" dirty="0" smtClean="0"/>
              <a:t>Provides </a:t>
            </a:r>
            <a:r>
              <a:rPr lang="en-US" dirty="0"/>
              <a:t>states, providers, and other relevant entities or individuals with the information and tools needed to develop programs that coordinate benefits </a:t>
            </a:r>
            <a:r>
              <a:rPr lang="en-US" dirty="0" smtClean="0"/>
              <a:t>for </a:t>
            </a:r>
            <a:r>
              <a:rPr lang="en-US" dirty="0"/>
              <a:t>dual </a:t>
            </a:r>
            <a:r>
              <a:rPr lang="en-US" dirty="0" err="1" smtClean="0"/>
              <a:t>eligibles</a:t>
            </a:r>
            <a:r>
              <a:rPr lang="en-US" dirty="0" smtClean="0"/>
              <a:t> </a:t>
            </a:r>
            <a:endParaRPr lang="en-US" dirty="0"/>
          </a:p>
          <a:p>
            <a:pPr lvl="1"/>
            <a:r>
              <a:rPr lang="en-US" dirty="0" smtClean="0"/>
              <a:t>Supports </a:t>
            </a:r>
            <a:r>
              <a:rPr lang="en-US" dirty="0"/>
              <a:t>state efforts to coordinate acute and long-term care services for dual </a:t>
            </a:r>
            <a:r>
              <a:rPr lang="en-US" dirty="0" err="1"/>
              <a:t>eligibles</a:t>
            </a:r>
            <a:r>
              <a:rPr lang="en-US" dirty="0"/>
              <a:t> with other benefits provided under </a:t>
            </a:r>
            <a:r>
              <a:rPr lang="en-US" dirty="0" smtClean="0"/>
              <a:t>Medicare</a:t>
            </a:r>
          </a:p>
          <a:p>
            <a:pPr lvl="1"/>
            <a:r>
              <a:rPr lang="en-US" dirty="0" smtClean="0"/>
              <a:t>Supports </a:t>
            </a:r>
            <a:r>
              <a:rPr lang="en-US" dirty="0"/>
              <a:t>coordination of contracting and oversight by states </a:t>
            </a:r>
            <a:r>
              <a:rPr lang="en-US" dirty="0" smtClean="0"/>
              <a:t> </a:t>
            </a:r>
            <a:endParaRPr lang="en-US" dirty="0"/>
          </a:p>
          <a:p>
            <a:endParaRPr lang="en-US" dirty="0"/>
          </a:p>
        </p:txBody>
      </p:sp>
    </p:spTree>
    <p:extLst>
      <p:ext uri="{BB962C8B-B14F-4D97-AF65-F5344CB8AC3E}">
        <p14:creationId xmlns:p14="http://schemas.microsoft.com/office/powerpoint/2010/main" val="32263645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Supreme Court Case</a:t>
            </a:r>
            <a:endParaRPr lang="en-US" dirty="0"/>
          </a:p>
        </p:txBody>
      </p:sp>
      <p:sp>
        <p:nvSpPr>
          <p:cNvPr id="3" name="Content Placeholder 2"/>
          <p:cNvSpPr>
            <a:spLocks noGrp="1"/>
          </p:cNvSpPr>
          <p:nvPr>
            <p:ph idx="1"/>
          </p:nvPr>
        </p:nvSpPr>
        <p:spPr/>
        <p:txBody>
          <a:bodyPr>
            <a:normAutofit fontScale="92500" lnSpcReduction="20000"/>
          </a:bodyPr>
          <a:lstStyle/>
          <a:p>
            <a:pPr>
              <a:lnSpc>
                <a:spcPct val="110000"/>
              </a:lnSpc>
            </a:pPr>
            <a:r>
              <a:rPr lang="en-US" dirty="0"/>
              <a:t>The Oran Arguments</a:t>
            </a:r>
          </a:p>
          <a:p>
            <a:pPr>
              <a:lnSpc>
                <a:spcPct val="110000"/>
              </a:lnSpc>
            </a:pPr>
            <a:r>
              <a:rPr lang="en-US" dirty="0" smtClean="0"/>
              <a:t>Supreme Court Decision (5-4 vote) </a:t>
            </a:r>
          </a:p>
          <a:p>
            <a:pPr lvl="1">
              <a:lnSpc>
                <a:spcPct val="110000"/>
              </a:lnSpc>
            </a:pPr>
            <a:r>
              <a:rPr lang="en-US" dirty="0" smtClean="0"/>
              <a:t>The </a:t>
            </a:r>
            <a:r>
              <a:rPr lang="en-US" dirty="0"/>
              <a:t>i</a:t>
            </a:r>
            <a:r>
              <a:rPr lang="en-US" dirty="0" smtClean="0"/>
              <a:t>ndividual mandate </a:t>
            </a:r>
            <a:r>
              <a:rPr lang="en-US" dirty="0"/>
              <a:t>is a </a:t>
            </a:r>
            <a:r>
              <a:rPr lang="en-US" u="sng" dirty="0"/>
              <a:t>c</a:t>
            </a:r>
            <a:r>
              <a:rPr lang="en-US" u="sng" dirty="0" smtClean="0"/>
              <a:t>onstitutional</a:t>
            </a:r>
            <a:r>
              <a:rPr lang="en-US" dirty="0" smtClean="0"/>
              <a:t> exercise </a:t>
            </a:r>
            <a:r>
              <a:rPr lang="en-US" dirty="0"/>
              <a:t>of </a:t>
            </a:r>
            <a:r>
              <a:rPr lang="en-US" dirty="0" smtClean="0"/>
              <a:t>Congress</a:t>
            </a:r>
            <a:r>
              <a:rPr lang="en-US" dirty="0"/>
              <a:t>’ </a:t>
            </a:r>
            <a:r>
              <a:rPr lang="en-US" dirty="0" smtClean="0"/>
              <a:t>power </a:t>
            </a:r>
            <a:r>
              <a:rPr lang="en-US" dirty="0"/>
              <a:t>to </a:t>
            </a:r>
            <a:r>
              <a:rPr lang="en-US" dirty="0" smtClean="0"/>
              <a:t>tax (therefore mandate IS a tax)</a:t>
            </a:r>
          </a:p>
          <a:p>
            <a:pPr lvl="1">
              <a:lnSpc>
                <a:spcPct val="110000"/>
              </a:lnSpc>
            </a:pPr>
            <a:r>
              <a:rPr lang="en-US" dirty="0" smtClean="0"/>
              <a:t>Medicaid expansion violates </a:t>
            </a:r>
            <a:r>
              <a:rPr lang="en-US" dirty="0"/>
              <a:t>Congress’ spending clause power as unconstitutionally coercive of states because all existing Medicaid funds </a:t>
            </a:r>
            <a:r>
              <a:rPr lang="en-US" dirty="0" smtClean="0"/>
              <a:t>are at </a:t>
            </a:r>
            <a:r>
              <a:rPr lang="en-US" dirty="0"/>
              <a:t>risk and states not given adequate notice to voluntarily </a:t>
            </a:r>
            <a:r>
              <a:rPr lang="en-US" dirty="0" smtClean="0"/>
              <a:t>consent</a:t>
            </a:r>
          </a:p>
          <a:p>
            <a:pPr lvl="1">
              <a:lnSpc>
                <a:spcPct val="110000"/>
              </a:lnSpc>
            </a:pPr>
            <a:r>
              <a:rPr lang="en-US" dirty="0" smtClean="0"/>
              <a:t>Remedy </a:t>
            </a:r>
            <a:r>
              <a:rPr lang="en-US" dirty="0"/>
              <a:t>is to limit </a:t>
            </a:r>
            <a:r>
              <a:rPr lang="en-US" dirty="0" smtClean="0"/>
              <a:t>HHS Secretary’s </a:t>
            </a:r>
            <a:r>
              <a:rPr lang="en-US" dirty="0"/>
              <a:t>power to withhold existing federal Medicaid funds for state non-compliance with Medicaid </a:t>
            </a:r>
            <a:r>
              <a:rPr lang="en-US" dirty="0" smtClean="0"/>
              <a:t>expansion </a:t>
            </a:r>
            <a:endParaRPr lang="en-US" dirty="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8571969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Stays the Same</a:t>
            </a:r>
            <a:endParaRPr lang="en-US" dirty="0"/>
          </a:p>
        </p:txBody>
      </p:sp>
      <p:sp>
        <p:nvSpPr>
          <p:cNvPr id="3" name="Content Placeholder 2"/>
          <p:cNvSpPr>
            <a:spLocks noGrp="1"/>
          </p:cNvSpPr>
          <p:nvPr>
            <p:ph idx="1"/>
          </p:nvPr>
        </p:nvSpPr>
        <p:spPr/>
        <p:txBody>
          <a:bodyPr>
            <a:normAutofit fontScale="92500" lnSpcReduction="20000"/>
          </a:bodyPr>
          <a:lstStyle/>
          <a:p>
            <a:pPr>
              <a:lnSpc>
                <a:spcPct val="110000"/>
              </a:lnSpc>
            </a:pPr>
            <a:r>
              <a:rPr lang="en-US" dirty="0" smtClean="0"/>
              <a:t>The following provisions remain:</a:t>
            </a:r>
          </a:p>
          <a:p>
            <a:pPr lvl="1">
              <a:lnSpc>
                <a:spcPct val="110000"/>
              </a:lnSpc>
            </a:pPr>
            <a:r>
              <a:rPr lang="en-US" dirty="0" smtClean="0"/>
              <a:t>Funding for </a:t>
            </a:r>
            <a:r>
              <a:rPr lang="en-US" dirty="0"/>
              <a:t>primary care and behavioral healthcare integration efforts to help improve deplorable mortality rates among Americans with behavioral health disorders and other chronic conditions</a:t>
            </a:r>
          </a:p>
          <a:p>
            <a:pPr lvl="1">
              <a:lnSpc>
                <a:spcPct val="110000"/>
              </a:lnSpc>
            </a:pPr>
            <a:r>
              <a:rPr lang="en-US" dirty="0"/>
              <a:t>Access to preventive services that ward off higher healthcare costs and unnecessary suffering</a:t>
            </a:r>
          </a:p>
          <a:p>
            <a:pPr lvl="1">
              <a:lnSpc>
                <a:spcPct val="110000"/>
              </a:lnSpc>
            </a:pPr>
            <a:r>
              <a:rPr lang="en-US" dirty="0"/>
              <a:t>Health </a:t>
            </a:r>
            <a:r>
              <a:rPr lang="en-US" dirty="0" smtClean="0"/>
              <a:t>exchanges</a:t>
            </a:r>
          </a:p>
          <a:p>
            <a:pPr lvl="1">
              <a:lnSpc>
                <a:spcPct val="110000"/>
              </a:lnSpc>
            </a:pPr>
            <a:r>
              <a:rPr lang="en-US" dirty="0" smtClean="0"/>
              <a:t>Plans will have essential </a:t>
            </a:r>
            <a:r>
              <a:rPr lang="en-US" dirty="0"/>
              <a:t>health </a:t>
            </a:r>
            <a:r>
              <a:rPr lang="en-US" dirty="0" smtClean="0"/>
              <a:t>benefits</a:t>
            </a:r>
          </a:p>
          <a:p>
            <a:pPr lvl="2">
              <a:lnSpc>
                <a:spcPct val="110000"/>
              </a:lnSpc>
            </a:pPr>
            <a:r>
              <a:rPr lang="en-US" dirty="0" smtClean="0"/>
              <a:t>Newly </a:t>
            </a:r>
            <a:r>
              <a:rPr lang="en-US" dirty="0"/>
              <a:t>insured individuals will have coverage that includes mental health and substance use treatment at parity with medical/surgical benefits</a:t>
            </a:r>
          </a:p>
          <a:p>
            <a:endParaRPr lang="en-US" dirty="0"/>
          </a:p>
        </p:txBody>
      </p:sp>
    </p:spTree>
    <p:extLst>
      <p:ext uri="{BB962C8B-B14F-4D97-AF65-F5344CB8AC3E}">
        <p14:creationId xmlns:p14="http://schemas.microsoft.com/office/powerpoint/2010/main" val="6984635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May Not Stay the Same</a:t>
            </a:r>
            <a:endParaRPr lang="en-US" dirty="0"/>
          </a:p>
        </p:txBody>
      </p:sp>
      <p:sp>
        <p:nvSpPr>
          <p:cNvPr id="3" name="Content Placeholder 2"/>
          <p:cNvSpPr>
            <a:spLocks noGrp="1"/>
          </p:cNvSpPr>
          <p:nvPr>
            <p:ph idx="1"/>
          </p:nvPr>
        </p:nvSpPr>
        <p:spPr/>
        <p:txBody>
          <a:bodyPr/>
          <a:lstStyle/>
          <a:p>
            <a:r>
              <a:rPr lang="en-US" dirty="0" smtClean="0"/>
              <a:t>Plan to expand Medicaid to cover up to 16 million people may be undermined</a:t>
            </a:r>
          </a:p>
          <a:p>
            <a:r>
              <a:rPr lang="en-US" dirty="0" smtClean="0"/>
              <a:t>States no longer have to lose Medicaid funds if they chose not to participate in expansion of Medicaid under ACA</a:t>
            </a:r>
          </a:p>
          <a:p>
            <a:pPr lvl="1">
              <a:buFont typeface="Arial" pitchFamily="34" charset="0"/>
              <a:buChar char="•"/>
            </a:pPr>
            <a:r>
              <a:rPr lang="en-US" dirty="0" smtClean="0"/>
              <a:t>What will be the impact?</a:t>
            </a:r>
          </a:p>
          <a:p>
            <a:r>
              <a:rPr lang="en-US" dirty="0" smtClean="0"/>
              <a:t>May threaten universal coverage promise of ACA </a:t>
            </a:r>
            <a:endParaRPr lang="en-US" dirty="0"/>
          </a:p>
        </p:txBody>
      </p:sp>
    </p:spTree>
    <p:extLst>
      <p:ext uri="{BB962C8B-B14F-4D97-AF65-F5344CB8AC3E}">
        <p14:creationId xmlns:p14="http://schemas.microsoft.com/office/powerpoint/2010/main" val="227029279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CIHS Powerpoint Template</Template>
  <TotalTime>1510</TotalTime>
  <Words>1972</Words>
  <Application>Microsoft Macintosh PowerPoint</Application>
  <PresentationFormat>On-screen Show (4:3)</PresentationFormat>
  <Paragraphs>191</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CIHS Powerpoint Template</vt:lpstr>
      <vt:lpstr>Patient Protection and  Affordable Care Act  </vt:lpstr>
      <vt:lpstr>Module Objectives</vt:lpstr>
      <vt:lpstr>National Healthcare Reform Four Key Strategies</vt:lpstr>
      <vt:lpstr>Overview</vt:lpstr>
      <vt:lpstr>Expanding Coverage</vt:lpstr>
      <vt:lpstr>Dual Eligibles</vt:lpstr>
      <vt:lpstr>Supreme Court Case</vt:lpstr>
      <vt:lpstr>What Stays the Same</vt:lpstr>
      <vt:lpstr>What May Not Stay the Same</vt:lpstr>
      <vt:lpstr>Get ready... it’s going to Happen</vt:lpstr>
      <vt:lpstr>Federal Support for Integration</vt:lpstr>
      <vt:lpstr>Financial Incentives for Integration </vt:lpstr>
      <vt:lpstr>Accountable Care Organizations</vt:lpstr>
      <vt:lpstr>Primary Care Medical Homes </vt:lpstr>
      <vt:lpstr>PowerPoint Presentation</vt:lpstr>
      <vt:lpstr>PowerPoint Presentation</vt:lpstr>
      <vt:lpstr>Joint Principles for PCMH</vt:lpstr>
      <vt:lpstr>Joint Principles for PCMH (cont.)</vt:lpstr>
      <vt:lpstr>The PCMH Model</vt:lpstr>
      <vt:lpstr>Care Planning in PCMH Model</vt:lpstr>
      <vt:lpstr>FQHCs Become PCMHs</vt:lpstr>
      <vt:lpstr>Health Homes</vt:lpstr>
      <vt:lpstr>Health Home Providers</vt:lpstr>
      <vt:lpstr>Health Homes Principles of Care</vt:lpstr>
      <vt:lpstr>Health Homes Services</vt:lpstr>
      <vt:lpstr>Health Home Structure</vt:lpstr>
      <vt:lpstr>Examples</vt:lpstr>
      <vt:lpstr>The Future</vt:lpstr>
      <vt:lpstr>Current Legislation</vt:lpstr>
      <vt:lpstr>References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46</cp:revision>
  <dcterms:created xsi:type="dcterms:W3CDTF">2012-02-08T16:22:52Z</dcterms:created>
  <dcterms:modified xsi:type="dcterms:W3CDTF">2015-01-19T18:16:04Z</dcterms:modified>
</cp:coreProperties>
</file>