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2.xml" ContentType="application/vnd.openxmlformats-officedocument.drawingml.chart+xml"/>
  <Override PartName="/ppt/comments/comment1.xml" ContentType="application/vnd.openxmlformats-officedocument.presentationml.comment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embeddings/oleObject1.bin" ContentType="application/vnd.openxmlformats-officedocument.oleObject"/>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5"/>
  </p:notesMasterIdLst>
  <p:sldIdLst>
    <p:sldId id="256" r:id="rId2"/>
    <p:sldId id="304" r:id="rId3"/>
    <p:sldId id="259" r:id="rId4"/>
    <p:sldId id="260" r:id="rId5"/>
    <p:sldId id="261" r:id="rId6"/>
    <p:sldId id="262" r:id="rId7"/>
    <p:sldId id="298" r:id="rId8"/>
    <p:sldId id="263" r:id="rId9"/>
    <p:sldId id="264" r:id="rId10"/>
    <p:sldId id="267" r:id="rId11"/>
    <p:sldId id="269" r:id="rId12"/>
    <p:sldId id="270" r:id="rId13"/>
    <p:sldId id="268" r:id="rId14"/>
    <p:sldId id="273" r:id="rId15"/>
    <p:sldId id="274" r:id="rId16"/>
    <p:sldId id="275" r:id="rId17"/>
    <p:sldId id="278" r:id="rId18"/>
    <p:sldId id="279" r:id="rId19"/>
    <p:sldId id="280" r:id="rId20"/>
    <p:sldId id="281" r:id="rId21"/>
    <p:sldId id="282" r:id="rId22"/>
    <p:sldId id="266" r:id="rId23"/>
    <p:sldId id="271" r:id="rId24"/>
    <p:sldId id="277" r:id="rId25"/>
    <p:sldId id="272" r:id="rId26"/>
    <p:sldId id="285" r:id="rId27"/>
    <p:sldId id="286" r:id="rId28"/>
    <p:sldId id="287" r:id="rId29"/>
    <p:sldId id="299" r:id="rId30"/>
    <p:sldId id="293" r:id="rId31"/>
    <p:sldId id="292" r:id="rId32"/>
    <p:sldId id="290" r:id="rId33"/>
    <p:sldId id="291" r:id="rId34"/>
    <p:sldId id="305" r:id="rId35"/>
    <p:sldId id="288" r:id="rId36"/>
    <p:sldId id="297" r:id="rId37"/>
    <p:sldId id="289" r:id="rId38"/>
    <p:sldId id="294" r:id="rId39"/>
    <p:sldId id="295" r:id="rId40"/>
    <p:sldId id="300" r:id="rId41"/>
    <p:sldId id="301" r:id="rId42"/>
    <p:sldId id="303" r:id="rId43"/>
    <p:sldId id="302" r:id="rId44"/>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ヒラギノ角ゴ Pro W3" charset="-128"/>
        <a:cs typeface="+mn-cs"/>
      </a:defRPr>
    </a:lvl5pPr>
    <a:lvl6pPr marL="2286000" algn="l" defTabSz="914400" rtl="0" eaLnBrk="1" latinLnBrk="0" hangingPunct="1">
      <a:defRPr sz="2400" kern="1200">
        <a:solidFill>
          <a:schemeClr val="tx1"/>
        </a:solidFill>
        <a:latin typeface="Arial" pitchFamily="34" charset="0"/>
        <a:ea typeface="ヒラギノ角ゴ Pro W3" charset="-128"/>
        <a:cs typeface="+mn-cs"/>
      </a:defRPr>
    </a:lvl6pPr>
    <a:lvl7pPr marL="2743200" algn="l" defTabSz="914400" rtl="0" eaLnBrk="1" latinLnBrk="0" hangingPunct="1">
      <a:defRPr sz="2400" kern="1200">
        <a:solidFill>
          <a:schemeClr val="tx1"/>
        </a:solidFill>
        <a:latin typeface="Arial" pitchFamily="34" charset="0"/>
        <a:ea typeface="ヒラギノ角ゴ Pro W3" charset="-128"/>
        <a:cs typeface="+mn-cs"/>
      </a:defRPr>
    </a:lvl7pPr>
    <a:lvl8pPr marL="3200400" algn="l" defTabSz="914400" rtl="0" eaLnBrk="1" latinLnBrk="0" hangingPunct="1">
      <a:defRPr sz="2400" kern="1200">
        <a:solidFill>
          <a:schemeClr val="tx1"/>
        </a:solidFill>
        <a:latin typeface="Arial" pitchFamily="34" charset="0"/>
        <a:ea typeface="ヒラギノ角ゴ Pro W3" charset="-128"/>
        <a:cs typeface="+mn-cs"/>
      </a:defRPr>
    </a:lvl8pPr>
    <a:lvl9pPr marL="3657600" algn="l" defTabSz="914400" rtl="0" eaLnBrk="1" latinLnBrk="0" hangingPunct="1">
      <a:defRPr sz="2400" kern="1200">
        <a:solidFill>
          <a:schemeClr val="tx1"/>
        </a:solidFill>
        <a:latin typeface="Arial" pitchFamily="34" charset="0"/>
        <a:ea typeface="ヒラギノ角ゴ Pro W3"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rterfield, Shirley"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52" autoAdjust="0"/>
    <p:restoredTop sz="76000" autoAdjust="0"/>
  </p:normalViewPr>
  <p:slideViewPr>
    <p:cSldViewPr>
      <p:cViewPr varScale="1">
        <p:scale>
          <a:sx n="70" d="100"/>
          <a:sy n="70" d="100"/>
        </p:scale>
        <p:origin x="-2200" y="-96"/>
      </p:cViewPr>
      <p:guideLst>
        <p:guide orient="horz" pos="2160"/>
        <p:guide pos="2880"/>
      </p:guideLst>
    </p:cSldViewPr>
  </p:slideViewPr>
  <p:notesTextViewPr>
    <p:cViewPr>
      <p:scale>
        <a:sx n="1" d="1"/>
        <a:sy n="1" d="1"/>
      </p:scale>
      <p:origin x="0" y="0"/>
    </p:cViewPr>
  </p:notesTextViewPr>
  <p:sorterViewPr>
    <p:cViewPr>
      <p:scale>
        <a:sx n="66" d="100"/>
        <a:sy n="66" d="100"/>
      </p:scale>
      <p:origin x="0" y="1356"/>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interSettings" Target="printerSettings/printerSettings1.bin"/><Relationship Id="rId47" Type="http://schemas.openxmlformats.org/officeDocument/2006/relationships/commentAuthors" Target="commentAuthors.xml"/><Relationship Id="rId48" Type="http://schemas.openxmlformats.org/officeDocument/2006/relationships/presProps" Target="presProps.xml"/><Relationship Id="rId49" Type="http://schemas.openxmlformats.org/officeDocument/2006/relationships/viewProps" Target="view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heme" Target="theme/theme1.xml"/><Relationship Id="rId5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2001" b="0" i="0" u="none" strike="noStrike" baseline="0">
                <a:solidFill>
                  <a:schemeClr val="tx1"/>
                </a:solidFill>
                <a:latin typeface="Arial"/>
                <a:ea typeface="Arial"/>
                <a:cs typeface="Arial"/>
              </a:defRPr>
            </a:pPr>
            <a:r>
              <a:rPr lang="en-US" baseline="0"/>
              <a:t>Odds of alcohol/drug problems</a:t>
            </a:r>
          </a:p>
        </c:rich>
      </c:tx>
      <c:layout>
        <c:manualLayout>
          <c:xMode val="edge"/>
          <c:yMode val="edge"/>
          <c:x val="0.249249249249249"/>
          <c:y val="0.0190677966101695"/>
        </c:manualLayout>
      </c:layout>
      <c:overlay val="0"/>
      <c:spPr>
        <a:noFill/>
        <a:ln w="23105">
          <a:noFill/>
        </a:ln>
      </c:spPr>
    </c:title>
    <c:autoTitleDeleted val="0"/>
    <c:view3D>
      <c:rotX val="7"/>
      <c:hPercent val="180"/>
      <c:rotY val="315"/>
      <c:depthPercent val="70"/>
      <c:rAngAx val="1"/>
    </c:view3D>
    <c:floor>
      <c:thickness val="0"/>
      <c:spPr>
        <a:solidFill>
          <a:srgbClr val="C0C0C0"/>
        </a:solidFill>
        <a:ln w="3175">
          <a:solidFill>
            <a:schemeClr val="tx1"/>
          </a:solidFill>
          <a:prstDash val="solid"/>
        </a:ln>
      </c:spPr>
    </c:floor>
    <c:sideWall>
      <c:thickness val="0"/>
      <c:spPr>
        <a:noFill/>
        <a:ln w="25400">
          <a:noFill/>
        </a:ln>
      </c:spPr>
    </c:sideWall>
    <c:backWall>
      <c:thickness val="0"/>
      <c:spPr>
        <a:noFill/>
        <a:ln w="25400">
          <a:noFill/>
        </a:ln>
      </c:spPr>
    </c:backWall>
    <c:plotArea>
      <c:layout>
        <c:manualLayout>
          <c:layoutTarget val="inner"/>
          <c:xMode val="edge"/>
          <c:yMode val="edge"/>
          <c:x val="0.0480480480480481"/>
          <c:y val="0.233050847457627"/>
          <c:w val="0.567567567567567"/>
          <c:h val="0.722457627118644"/>
        </c:manualLayout>
      </c:layout>
      <c:bar3DChart>
        <c:barDir val="col"/>
        <c:grouping val="clustered"/>
        <c:varyColors val="0"/>
        <c:ser>
          <c:idx val="0"/>
          <c:order val="0"/>
          <c:tx>
            <c:strRef>
              <c:f>Sheet1!$A$2</c:f>
              <c:strCache>
                <c:ptCount val="1"/>
                <c:pt idx="0">
                  <c:v>general</c:v>
                </c:pt>
              </c:strCache>
            </c:strRef>
          </c:tx>
          <c:spPr>
            <a:solidFill>
              <a:schemeClr val="accent1"/>
            </a:solidFill>
            <a:ln w="11553">
              <a:solidFill>
                <a:schemeClr val="tx1"/>
              </a:solidFill>
              <a:prstDash val="solid"/>
            </a:ln>
          </c:spPr>
          <c:invertIfNegative val="0"/>
          <c:dLbls>
            <c:spPr>
              <a:noFill/>
              <a:ln w="23105">
                <a:noFill/>
              </a:ln>
            </c:spPr>
            <c:txPr>
              <a:bodyPr/>
              <a:lstStyle/>
              <a:p>
                <a:pPr>
                  <a:defRPr sz="1410" b="1" i="0" u="none" strike="noStrike" baseline="0">
                    <a:solidFill>
                      <a:schemeClr val="tx1"/>
                    </a:solidFill>
                    <a:latin typeface="Times New Roman"/>
                    <a:ea typeface="Times New Roman"/>
                    <a:cs typeface="Times New Roman"/>
                  </a:defRPr>
                </a:pPr>
                <a:endParaRPr lang="en-US"/>
              </a:p>
            </c:txPr>
            <c:showLegendKey val="0"/>
            <c:showVal val="0"/>
            <c:showCatName val="1"/>
            <c:showSerName val="0"/>
            <c:showPercent val="0"/>
            <c:showBubbleSize val="0"/>
            <c:showLeaderLines val="0"/>
          </c:dLbls>
          <c:cat>
            <c:numRef>
              <c:f>Sheet1!$B$1:$E$1</c:f>
              <c:numCache>
                <c:formatCode>General</c:formatCode>
                <c:ptCount val="4"/>
              </c:numCache>
            </c:numRef>
          </c:cat>
          <c:val>
            <c:numRef>
              <c:f>Sheet1!$B$2:$E$2</c:f>
              <c:numCache>
                <c:formatCode>General</c:formatCode>
                <c:ptCount val="4"/>
                <c:pt idx="0">
                  <c:v>1.0</c:v>
                </c:pt>
              </c:numCache>
            </c:numRef>
          </c:val>
        </c:ser>
        <c:ser>
          <c:idx val="1"/>
          <c:order val="1"/>
          <c:tx>
            <c:strRef>
              <c:f>Sheet1!$A$3</c:f>
              <c:strCache>
                <c:ptCount val="1"/>
                <c:pt idx="0">
                  <c:v>if any MI</c:v>
                </c:pt>
              </c:strCache>
            </c:strRef>
          </c:tx>
          <c:spPr>
            <a:solidFill>
              <a:schemeClr val="accent2"/>
            </a:solidFill>
            <a:ln w="11553">
              <a:solidFill>
                <a:schemeClr val="tx1"/>
              </a:solidFill>
              <a:prstDash val="solid"/>
            </a:ln>
          </c:spPr>
          <c:invertIfNegative val="0"/>
          <c:dLbls>
            <c:spPr>
              <a:noFill/>
              <a:ln w="23105">
                <a:noFill/>
              </a:ln>
            </c:spPr>
            <c:txPr>
              <a:bodyPr/>
              <a:lstStyle/>
              <a:p>
                <a:pPr>
                  <a:defRPr sz="1410" b="1" i="0" u="none" strike="noStrike" baseline="0">
                    <a:solidFill>
                      <a:schemeClr val="tx1"/>
                    </a:solidFill>
                    <a:latin typeface="Times New Roman"/>
                    <a:ea typeface="Times New Roman"/>
                    <a:cs typeface="Times New Roman"/>
                  </a:defRPr>
                </a:pPr>
                <a:endParaRPr lang="en-US"/>
              </a:p>
            </c:txPr>
            <c:showLegendKey val="0"/>
            <c:showVal val="0"/>
            <c:showCatName val="1"/>
            <c:showSerName val="0"/>
            <c:showPercent val="0"/>
            <c:showBubbleSize val="0"/>
            <c:showLeaderLines val="0"/>
          </c:dLbls>
          <c:cat>
            <c:numRef>
              <c:f>Sheet1!$B$1:$E$1</c:f>
              <c:numCache>
                <c:formatCode>General</c:formatCode>
                <c:ptCount val="4"/>
              </c:numCache>
            </c:numRef>
          </c:cat>
          <c:val>
            <c:numRef>
              <c:f>Sheet1!$B$3:$E$3</c:f>
              <c:numCache>
                <c:formatCode>General</c:formatCode>
                <c:ptCount val="4"/>
                <c:pt idx="0">
                  <c:v>2.7</c:v>
                </c:pt>
              </c:numCache>
            </c:numRef>
          </c:val>
        </c:ser>
        <c:ser>
          <c:idx val="2"/>
          <c:order val="2"/>
          <c:tx>
            <c:strRef>
              <c:f>Sheet1!$A$4</c:f>
              <c:strCache>
                <c:ptCount val="1"/>
                <c:pt idx="0">
                  <c:v>if major MI</c:v>
                </c:pt>
              </c:strCache>
            </c:strRef>
          </c:tx>
          <c:spPr>
            <a:solidFill>
              <a:schemeClr val="hlink"/>
            </a:solidFill>
            <a:ln w="11553">
              <a:solidFill>
                <a:schemeClr val="tx1"/>
              </a:solidFill>
              <a:prstDash val="solid"/>
            </a:ln>
          </c:spPr>
          <c:invertIfNegative val="0"/>
          <c:dLbls>
            <c:spPr>
              <a:noFill/>
              <a:ln w="23105">
                <a:noFill/>
              </a:ln>
            </c:spPr>
            <c:txPr>
              <a:bodyPr/>
              <a:lstStyle/>
              <a:p>
                <a:pPr>
                  <a:defRPr sz="1410" b="1" i="0" u="none" strike="noStrike" baseline="0">
                    <a:solidFill>
                      <a:schemeClr val="tx1"/>
                    </a:solidFill>
                    <a:latin typeface="Times New Roman"/>
                    <a:ea typeface="Times New Roman"/>
                    <a:cs typeface="Times New Roman"/>
                  </a:defRPr>
                </a:pPr>
                <a:endParaRPr lang="en-US"/>
              </a:p>
            </c:txPr>
            <c:showLegendKey val="0"/>
            <c:showVal val="0"/>
            <c:showCatName val="1"/>
            <c:showSerName val="0"/>
            <c:showPercent val="0"/>
            <c:showBubbleSize val="0"/>
            <c:showLeaderLines val="0"/>
          </c:dLbls>
          <c:cat>
            <c:numRef>
              <c:f>Sheet1!$B$1:$E$1</c:f>
              <c:numCache>
                <c:formatCode>General</c:formatCode>
                <c:ptCount val="4"/>
              </c:numCache>
            </c:numRef>
          </c:cat>
          <c:val>
            <c:numRef>
              <c:f>Sheet1!$B$4:$E$4</c:f>
              <c:numCache>
                <c:formatCode>General</c:formatCode>
                <c:ptCount val="4"/>
                <c:pt idx="0">
                  <c:v>15.0</c:v>
                </c:pt>
              </c:numCache>
            </c:numRef>
          </c:val>
        </c:ser>
        <c:dLbls>
          <c:showLegendKey val="0"/>
          <c:showVal val="0"/>
          <c:showCatName val="1"/>
          <c:showSerName val="0"/>
          <c:showPercent val="0"/>
          <c:showBubbleSize val="0"/>
        </c:dLbls>
        <c:gapWidth val="0"/>
        <c:gapDepth val="0"/>
        <c:shape val="box"/>
        <c:axId val="-2133924760"/>
        <c:axId val="-2134631416"/>
        <c:axId val="0"/>
      </c:bar3DChart>
      <c:catAx>
        <c:axId val="-2133924760"/>
        <c:scaling>
          <c:orientation val="minMax"/>
        </c:scaling>
        <c:delete val="1"/>
        <c:axPos val="b"/>
        <c:numFmt formatCode="General" sourceLinked="1"/>
        <c:majorTickMark val="out"/>
        <c:minorTickMark val="none"/>
        <c:tickLblPos val="none"/>
        <c:crossAx val="-2134631416"/>
        <c:crosses val="autoZero"/>
        <c:auto val="1"/>
        <c:lblAlgn val="ctr"/>
        <c:lblOffset val="100"/>
        <c:noMultiLvlLbl val="0"/>
      </c:catAx>
      <c:valAx>
        <c:axId val="-2134631416"/>
        <c:scaling>
          <c:orientation val="minMax"/>
        </c:scaling>
        <c:delete val="1"/>
        <c:axPos val="r"/>
        <c:numFmt formatCode="General" sourceLinked="1"/>
        <c:majorTickMark val="out"/>
        <c:minorTickMark val="none"/>
        <c:tickLblPos val="none"/>
        <c:crossAx val="-2133924760"/>
        <c:crosses val="max"/>
        <c:crossBetween val="between"/>
      </c:valAx>
      <c:spPr>
        <a:noFill/>
        <a:ln w="23105">
          <a:noFill/>
        </a:ln>
      </c:spPr>
    </c:plotArea>
    <c:legend>
      <c:legendPos val="r"/>
      <c:legendEntry>
        <c:idx val="0"/>
        <c:txPr>
          <a:bodyPr/>
          <a:lstStyle/>
          <a:p>
            <a:pPr>
              <a:defRPr sz="1837" b="1" i="0" u="none" strike="noStrike" baseline="0">
                <a:solidFill>
                  <a:schemeClr val="tx1"/>
                </a:solidFill>
                <a:latin typeface="Times New Roman"/>
                <a:ea typeface="Times New Roman"/>
                <a:cs typeface="Times New Roman"/>
              </a:defRPr>
            </a:pPr>
            <a:endParaRPr lang="en-US"/>
          </a:p>
        </c:txPr>
      </c:legendEntry>
      <c:legendEntry>
        <c:idx val="1"/>
        <c:txPr>
          <a:bodyPr/>
          <a:lstStyle/>
          <a:p>
            <a:pPr>
              <a:defRPr sz="1837" b="1" i="0" u="none" strike="noStrike" baseline="0">
                <a:solidFill>
                  <a:schemeClr val="tx1"/>
                </a:solidFill>
                <a:latin typeface="Times New Roman"/>
                <a:ea typeface="Times New Roman"/>
                <a:cs typeface="Times New Roman"/>
              </a:defRPr>
            </a:pPr>
            <a:endParaRPr lang="en-US"/>
          </a:p>
        </c:txPr>
      </c:legendEntry>
      <c:legendEntry>
        <c:idx val="2"/>
        <c:txPr>
          <a:bodyPr/>
          <a:lstStyle/>
          <a:p>
            <a:pPr>
              <a:defRPr sz="1837" b="1" i="0" u="none" strike="noStrike" baseline="0">
                <a:solidFill>
                  <a:schemeClr val="tx1"/>
                </a:solidFill>
                <a:latin typeface="Times New Roman"/>
                <a:ea typeface="Times New Roman"/>
                <a:cs typeface="Times New Roman"/>
              </a:defRPr>
            </a:pPr>
            <a:endParaRPr lang="en-US"/>
          </a:p>
        </c:txPr>
      </c:legendEntry>
      <c:layout>
        <c:manualLayout>
          <c:xMode val="edge"/>
          <c:yMode val="edge"/>
          <c:x val="0.408408408408408"/>
          <c:y val="0.408898305084746"/>
          <c:w val="0.525525525525526"/>
          <c:h val="0.468220338983051"/>
        </c:manualLayout>
      </c:layout>
      <c:overlay val="0"/>
      <c:spPr>
        <a:noFill/>
        <a:ln w="2888">
          <a:solidFill>
            <a:schemeClr val="tx1"/>
          </a:solidFill>
          <a:prstDash val="solid"/>
        </a:ln>
      </c:spPr>
      <c:txPr>
        <a:bodyPr/>
        <a:lstStyle/>
        <a:p>
          <a:pPr>
            <a:defRPr sz="1274" b="1" i="0" u="none" strike="noStrike" baseline="0">
              <a:solidFill>
                <a:schemeClr val="tx1"/>
              </a:solidFill>
              <a:latin typeface="Times New Roman"/>
              <a:ea typeface="Times New Roman"/>
              <a:cs typeface="Times New Roman"/>
            </a:defRPr>
          </a:pPr>
          <a:endParaRPr lang="en-US"/>
        </a:p>
      </c:txPr>
    </c:legend>
    <c:plotVisOnly val="1"/>
    <c:dispBlanksAs val="gap"/>
    <c:showDLblsOverMax val="0"/>
  </c:chart>
  <c:spPr>
    <a:noFill/>
    <a:ln>
      <a:noFill/>
    </a:ln>
  </c:spPr>
  <c:txPr>
    <a:bodyPr/>
    <a:lstStyle/>
    <a:p>
      <a:pPr>
        <a:defRPr sz="1410"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smtClean="0"/>
              <a:t>Percent of Spending</a:t>
            </a:r>
            <a:r>
              <a:rPr lang="en-US" baseline="0" dirty="0" smtClean="0"/>
              <a:t> by Payer, 2005</a:t>
            </a:r>
            <a:endParaRPr lang="en-US" dirty="0"/>
          </a:p>
        </c:rich>
      </c:tx>
      <c:overlay val="0"/>
    </c:title>
    <c:autoTitleDeleted val="0"/>
    <c:plotArea>
      <c:layout/>
      <c:barChart>
        <c:barDir val="col"/>
        <c:grouping val="clustered"/>
        <c:varyColors val="0"/>
        <c:ser>
          <c:idx val="0"/>
          <c:order val="0"/>
          <c:tx>
            <c:strRef>
              <c:f>Sheet1!$B$1</c:f>
              <c:strCache>
                <c:ptCount val="1"/>
                <c:pt idx="0">
                  <c:v>Mental Health</c:v>
                </c:pt>
              </c:strCache>
            </c:strRef>
          </c:tx>
          <c:invertIfNegative val="0"/>
          <c:dLbls>
            <c:dLbl>
              <c:idx val="0"/>
              <c:layout>
                <c:manualLayout>
                  <c:x val="0.0132486900835815"/>
                  <c:y val="0.00650935664491699"/>
                </c:manualLayout>
              </c:layout>
              <c:showLegendKey val="0"/>
              <c:showVal val="1"/>
              <c:showCatName val="0"/>
              <c:showSerName val="0"/>
              <c:showPercent val="0"/>
              <c:showBubbleSize val="0"/>
            </c:dLbl>
            <c:txPr>
              <a:bodyPr/>
              <a:lstStyle/>
              <a:p>
                <a:pPr>
                  <a:defRPr sz="1400" baseline="0"/>
                </a:pPr>
                <a:endParaRPr lang="en-US"/>
              </a:p>
            </c:txPr>
            <c:showLegendKey val="0"/>
            <c:showVal val="1"/>
            <c:showCatName val="0"/>
            <c:showSerName val="0"/>
            <c:showPercent val="0"/>
            <c:showBubbleSize val="0"/>
            <c:showLeaderLines val="0"/>
          </c:dLbls>
          <c:cat>
            <c:strRef>
              <c:f>Sheet1!$A$2:$A$5</c:f>
              <c:strCache>
                <c:ptCount val="4"/>
                <c:pt idx="0">
                  <c:v>Private Insurance</c:v>
                </c:pt>
                <c:pt idx="1">
                  <c:v>Medicaid</c:v>
                </c:pt>
                <c:pt idx="2">
                  <c:v>State/Local Gov't</c:v>
                </c:pt>
                <c:pt idx="3">
                  <c:v>Out-of-Pocket</c:v>
                </c:pt>
              </c:strCache>
            </c:strRef>
          </c:cat>
          <c:val>
            <c:numRef>
              <c:f>Sheet1!$B$2:$B$5</c:f>
              <c:numCache>
                <c:formatCode>0%</c:formatCode>
                <c:ptCount val="4"/>
                <c:pt idx="0">
                  <c:v>0.27</c:v>
                </c:pt>
                <c:pt idx="1">
                  <c:v>0.28</c:v>
                </c:pt>
                <c:pt idx="2">
                  <c:v>0.18</c:v>
                </c:pt>
                <c:pt idx="3">
                  <c:v>0.122</c:v>
                </c:pt>
              </c:numCache>
            </c:numRef>
          </c:val>
        </c:ser>
        <c:ser>
          <c:idx val="1"/>
          <c:order val="1"/>
          <c:tx>
            <c:strRef>
              <c:f>Sheet1!$C$1</c:f>
              <c:strCache>
                <c:ptCount val="1"/>
                <c:pt idx="0">
                  <c:v>Substance Abuse</c:v>
                </c:pt>
              </c:strCache>
            </c:strRef>
          </c:tx>
          <c:invertIfNegative val="0"/>
          <c:dLbls>
            <c:dLbl>
              <c:idx val="0"/>
              <c:layout>
                <c:manualLayout>
                  <c:x val="0.0110405750696513"/>
                  <c:y val="0.00650935664491699"/>
                </c:manualLayout>
              </c:layout>
              <c:showLegendKey val="0"/>
              <c:showVal val="1"/>
              <c:showCatName val="0"/>
              <c:showSerName val="0"/>
              <c:showPercent val="0"/>
              <c:showBubbleSize val="0"/>
            </c:dLbl>
            <c:dLbl>
              <c:idx val="1"/>
              <c:layout>
                <c:manualLayout>
                  <c:x val="0.0132486900835815"/>
                  <c:y val="0.0"/>
                </c:manualLayout>
              </c:layout>
              <c:showLegendKey val="0"/>
              <c:showVal val="1"/>
              <c:showCatName val="0"/>
              <c:showSerName val="0"/>
              <c:showPercent val="0"/>
              <c:showBubbleSize val="0"/>
            </c:dLbl>
            <c:txPr>
              <a:bodyPr/>
              <a:lstStyle/>
              <a:p>
                <a:pPr>
                  <a:defRPr sz="1400" baseline="0"/>
                </a:pPr>
                <a:endParaRPr lang="en-US"/>
              </a:p>
            </c:txPr>
            <c:showLegendKey val="0"/>
            <c:showVal val="1"/>
            <c:showCatName val="0"/>
            <c:showSerName val="0"/>
            <c:showPercent val="0"/>
            <c:showBubbleSize val="0"/>
            <c:showLeaderLines val="0"/>
          </c:dLbls>
          <c:cat>
            <c:strRef>
              <c:f>Sheet1!$A$2:$A$5</c:f>
              <c:strCache>
                <c:ptCount val="4"/>
                <c:pt idx="0">
                  <c:v>Private Insurance</c:v>
                </c:pt>
                <c:pt idx="1">
                  <c:v>Medicaid</c:v>
                </c:pt>
                <c:pt idx="2">
                  <c:v>State/Local Gov't</c:v>
                </c:pt>
                <c:pt idx="3">
                  <c:v>Out-of-Pocket</c:v>
                </c:pt>
              </c:strCache>
            </c:strRef>
          </c:cat>
          <c:val>
            <c:numRef>
              <c:f>Sheet1!$C$2:$C$5</c:f>
              <c:numCache>
                <c:formatCode>0%</c:formatCode>
                <c:ptCount val="4"/>
                <c:pt idx="0">
                  <c:v>0.118</c:v>
                </c:pt>
                <c:pt idx="1">
                  <c:v>0.209</c:v>
                </c:pt>
                <c:pt idx="2">
                  <c:v>0.359</c:v>
                </c:pt>
                <c:pt idx="3">
                  <c:v>0.063</c:v>
                </c:pt>
              </c:numCache>
            </c:numRef>
          </c:val>
        </c:ser>
        <c:dLbls>
          <c:showLegendKey val="0"/>
          <c:showVal val="0"/>
          <c:showCatName val="0"/>
          <c:showSerName val="0"/>
          <c:showPercent val="0"/>
          <c:showBubbleSize val="0"/>
        </c:dLbls>
        <c:gapWidth val="150"/>
        <c:axId val="-2132596344"/>
        <c:axId val="-2132590552"/>
      </c:barChart>
      <c:catAx>
        <c:axId val="-2132596344"/>
        <c:scaling>
          <c:orientation val="minMax"/>
        </c:scaling>
        <c:delete val="0"/>
        <c:axPos val="b"/>
        <c:title>
          <c:tx>
            <c:rich>
              <a:bodyPr/>
              <a:lstStyle/>
              <a:p>
                <a:pPr>
                  <a:defRPr/>
                </a:pPr>
                <a:r>
                  <a:rPr lang="en-US" dirty="0" smtClean="0"/>
                  <a:t>Type</a:t>
                </a:r>
                <a:r>
                  <a:rPr lang="en-US" baseline="0" dirty="0" smtClean="0"/>
                  <a:t> of Payer</a:t>
                </a:r>
                <a:endParaRPr lang="en-US" dirty="0"/>
              </a:p>
            </c:rich>
          </c:tx>
          <c:overlay val="0"/>
        </c:title>
        <c:majorTickMark val="none"/>
        <c:minorTickMark val="none"/>
        <c:tickLblPos val="nextTo"/>
        <c:txPr>
          <a:bodyPr/>
          <a:lstStyle/>
          <a:p>
            <a:pPr>
              <a:defRPr sz="1600" baseline="0"/>
            </a:pPr>
            <a:endParaRPr lang="en-US"/>
          </a:p>
        </c:txPr>
        <c:crossAx val="-2132590552"/>
        <c:crosses val="autoZero"/>
        <c:auto val="1"/>
        <c:lblAlgn val="ctr"/>
        <c:lblOffset val="100"/>
        <c:noMultiLvlLbl val="0"/>
      </c:catAx>
      <c:valAx>
        <c:axId val="-2132590552"/>
        <c:scaling>
          <c:orientation val="minMax"/>
        </c:scaling>
        <c:delete val="0"/>
        <c:axPos val="l"/>
        <c:majorGridlines/>
        <c:title>
          <c:tx>
            <c:rich>
              <a:bodyPr/>
              <a:lstStyle/>
              <a:p>
                <a:pPr>
                  <a:defRPr/>
                </a:pPr>
                <a:r>
                  <a:rPr lang="en-US" sz="1600" baseline="0" dirty="0" smtClean="0"/>
                  <a:t>Percent of Total Spending* </a:t>
                </a:r>
                <a:endParaRPr lang="en-US" sz="1600" baseline="0" dirty="0"/>
              </a:p>
            </c:rich>
          </c:tx>
          <c:overlay val="0"/>
        </c:title>
        <c:numFmt formatCode="0%" sourceLinked="1"/>
        <c:majorTickMark val="out"/>
        <c:minorTickMark val="none"/>
        <c:tickLblPos val="nextTo"/>
        <c:txPr>
          <a:bodyPr/>
          <a:lstStyle/>
          <a:p>
            <a:pPr>
              <a:defRPr sz="1600" baseline="0"/>
            </a:pPr>
            <a:endParaRPr lang="en-US"/>
          </a:p>
        </c:txPr>
        <c:crossAx val="-2132596344"/>
        <c:crosses val="autoZero"/>
        <c:crossBetween val="between"/>
        <c:majorUnit val="0.1"/>
      </c:valAx>
    </c:plotArea>
    <c:legend>
      <c:legendPos val="t"/>
      <c:overlay val="0"/>
    </c:legend>
    <c:plotVisOnly val="1"/>
    <c:dispBlanksAs val="gap"/>
    <c:showDLblsOverMax val="0"/>
  </c:chart>
  <c:txPr>
    <a:bodyPr/>
    <a:lstStyle/>
    <a:p>
      <a:pPr>
        <a:defRPr sz="1800"/>
      </a:pPr>
      <a:endParaRPr lang="en-US"/>
    </a:p>
  </c:txPr>
  <c:externalData r:id="rId1">
    <c:autoUpdate val="0"/>
  </c:externalData>
</c:chartSpace>
</file>

<file path=ppt/comments/comment1.xml><?xml version="1.0" encoding="utf-8"?>
<p:cmLst xmlns:a="http://schemas.openxmlformats.org/drawingml/2006/main" xmlns:r="http://schemas.openxmlformats.org/officeDocument/2006/relationships" xmlns:p="http://schemas.openxmlformats.org/presentationml/2006/main">
  <p:cm authorId="0" dt="2012-07-03T11:20:43.045" idx="1">
    <p:pos x="10" y="10"/>
    <p:text>I need to decide which of these approaches works best, either the two slides showing change in payments from different sources over time, or this slide comparing who pays for mental health versus substance abuse services.</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039E4F-6821-42F4-8C40-6A0E783E912E}" type="datetimeFigureOut">
              <a:rPr lang="en-US" smtClean="0"/>
              <a:pPr/>
              <a:t>1/19/15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0255EC-87FC-4D2B-901C-4BEC01B4CC72}" type="slidenum">
              <a:rPr lang="en-US" smtClean="0"/>
              <a:pPr/>
              <a:t>‹#›</a:t>
            </a:fld>
            <a:endParaRPr lang="en-US"/>
          </a:p>
        </p:txBody>
      </p:sp>
    </p:spTree>
    <p:extLst>
      <p:ext uri="{BB962C8B-B14F-4D97-AF65-F5344CB8AC3E}">
        <p14:creationId xmlns:p14="http://schemas.microsoft.com/office/powerpoint/2010/main" val="762027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 Id="rId3" Type="http://schemas.openxmlformats.org/officeDocument/2006/relationships/hyperlink" Target="http://www.nimh.nih.gov/statistics/4CHANGE_PROV9303.shtml"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who.int/substance_abuse/terminology/who_lexicon/en/" TargetMode="External"/><Relationship Id="rId4" Type="http://schemas.openxmlformats.org/officeDocument/2006/relationships/hyperlink" Target="http://www.hhs.gov/od/about/fact_sheets/substanceabuse.html" TargetMode="External"/><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In practical terms this means the individual has a primary care team whose</a:t>
            </a:r>
            <a:r>
              <a:rPr lang="en-US" sz="1200" kern="1200" baseline="0" dirty="0" smtClean="0">
                <a:solidFill>
                  <a:schemeClr val="tx1"/>
                </a:solidFill>
                <a:latin typeface="+mn-lt"/>
                <a:ea typeface="+mn-ea"/>
                <a:cs typeface="+mn-cs"/>
              </a:rPr>
              <a:t> members are</a:t>
            </a:r>
            <a:r>
              <a:rPr lang="en-US" sz="1200" kern="1200" dirty="0" smtClean="0">
                <a:solidFill>
                  <a:schemeClr val="tx1"/>
                </a:solidFill>
                <a:latin typeface="+mn-lt"/>
                <a:ea typeface="+mn-ea"/>
                <a:cs typeface="+mn-cs"/>
              </a:rPr>
              <a:t> readily accessible, even after regular office hours, who coordinate specialist care, and who explain this care and results of any tests in an understandable way and in the</a:t>
            </a:r>
            <a:r>
              <a:rPr lang="en-US" sz="1200" kern="1200" baseline="0" dirty="0" smtClean="0">
                <a:solidFill>
                  <a:schemeClr val="tx1"/>
                </a:solidFill>
                <a:latin typeface="+mn-lt"/>
                <a:ea typeface="+mn-ea"/>
                <a:cs typeface="+mn-cs"/>
              </a:rPr>
              <a:t> individual’s</a:t>
            </a:r>
            <a:r>
              <a:rPr lang="en-US" sz="1200" kern="1200" dirty="0" smtClean="0">
                <a:solidFill>
                  <a:schemeClr val="tx1"/>
                </a:solidFill>
                <a:latin typeface="+mn-lt"/>
                <a:ea typeface="+mn-ea"/>
                <a:cs typeface="+mn-cs"/>
              </a:rPr>
              <a:t> native language.  Many patient-centered medical homes have adopted electronic medical records and electronic prescribing, use e-mail to enhance patient-physician communication, and employ a nurse or medical social worker as case manager for patients.  An</a:t>
            </a:r>
            <a:r>
              <a:rPr lang="en-US" sz="1200" kern="1200" baseline="0" dirty="0" smtClean="0">
                <a:solidFill>
                  <a:schemeClr val="tx1"/>
                </a:solidFill>
                <a:latin typeface="+mn-lt"/>
                <a:ea typeface="+mn-ea"/>
                <a:cs typeface="+mn-cs"/>
              </a:rPr>
              <a:t> excellent discussion of the forms this model may take is included in Graf, T.R., Bloom, F.J., </a:t>
            </a:r>
            <a:r>
              <a:rPr lang="en-US" sz="1200" kern="1200" baseline="0" dirty="0" err="1" smtClean="0">
                <a:solidFill>
                  <a:schemeClr val="tx1"/>
                </a:solidFill>
                <a:latin typeface="+mn-lt"/>
                <a:ea typeface="+mn-ea"/>
                <a:cs typeface="+mn-cs"/>
              </a:rPr>
              <a:t>Tomcavage</a:t>
            </a:r>
            <a:r>
              <a:rPr lang="en-US" sz="1200" kern="1200" baseline="0" dirty="0" smtClean="0">
                <a:solidFill>
                  <a:schemeClr val="tx1"/>
                </a:solidFill>
                <a:latin typeface="+mn-lt"/>
                <a:ea typeface="+mn-ea"/>
                <a:cs typeface="+mn-cs"/>
              </a:rPr>
              <a:t>, J., &amp; Davis, D.E.  2012.  Value-based reengineering: Twenty-first century chronic care models.  </a:t>
            </a:r>
            <a:r>
              <a:rPr lang="en-US" sz="1200" i="1" kern="1200" baseline="0" dirty="0" smtClean="0">
                <a:solidFill>
                  <a:schemeClr val="tx1"/>
                </a:solidFill>
                <a:latin typeface="+mn-lt"/>
                <a:ea typeface="+mn-ea"/>
                <a:cs typeface="+mn-cs"/>
              </a:rPr>
              <a:t>Prim Care </a:t>
            </a:r>
            <a:r>
              <a:rPr lang="en-US" sz="1200" i="1" kern="1200" baseline="0" dirty="0" err="1" smtClean="0">
                <a:solidFill>
                  <a:schemeClr val="tx1"/>
                </a:solidFill>
                <a:latin typeface="+mn-lt"/>
                <a:ea typeface="+mn-ea"/>
                <a:cs typeface="+mn-cs"/>
              </a:rPr>
              <a:t>Clin</a:t>
            </a:r>
            <a:r>
              <a:rPr lang="en-US" sz="1200" i="1" kern="1200" baseline="0" dirty="0" smtClean="0">
                <a:solidFill>
                  <a:schemeClr val="tx1"/>
                </a:solidFill>
                <a:latin typeface="+mn-lt"/>
                <a:ea typeface="+mn-ea"/>
                <a:cs typeface="+mn-cs"/>
              </a:rPr>
              <a:t> Office </a:t>
            </a:r>
            <a:r>
              <a:rPr lang="en-US" sz="1200" i="1" kern="1200" baseline="0" dirty="0" err="1" smtClean="0">
                <a:solidFill>
                  <a:schemeClr val="tx1"/>
                </a:solidFill>
                <a:latin typeface="+mn-lt"/>
                <a:ea typeface="+mn-ea"/>
                <a:cs typeface="+mn-cs"/>
              </a:rPr>
              <a:t>Pract</a:t>
            </a:r>
            <a:r>
              <a:rPr lang="en-US" sz="1200" i="0" kern="1200" baseline="0" dirty="0" smtClean="0">
                <a:solidFill>
                  <a:schemeClr val="tx1"/>
                </a:solidFill>
                <a:latin typeface="+mn-lt"/>
                <a:ea typeface="+mn-ea"/>
                <a:cs typeface="+mn-cs"/>
              </a:rPr>
              <a:t> 39: 221-240.  A description of the role of social workers within this care model can be found in Collins, S.  2011.  The medical home model: What is it and how do social workers fit in?  </a:t>
            </a:r>
            <a:r>
              <a:rPr lang="en-US" sz="1200" i="1" kern="1200" baseline="0" dirty="0" smtClean="0">
                <a:solidFill>
                  <a:schemeClr val="tx1"/>
                </a:solidFill>
                <a:latin typeface="+mn-lt"/>
                <a:ea typeface="+mn-ea"/>
                <a:cs typeface="+mn-cs"/>
              </a:rPr>
              <a:t>Practice Perspectives</a:t>
            </a:r>
            <a:r>
              <a:rPr lang="en-US" sz="1200" i="0" kern="1200" baseline="0" dirty="0" smtClean="0">
                <a:solidFill>
                  <a:schemeClr val="tx1"/>
                </a:solidFill>
                <a:latin typeface="+mn-lt"/>
                <a:ea typeface="+mn-ea"/>
                <a:cs typeface="+mn-cs"/>
              </a:rPr>
              <a:t>, issue 10, April, NASW, SocialWorkers.org.</a:t>
            </a:r>
            <a:endParaRPr lang="en-US" sz="12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46A66C33-4C70-469D-BC41-4DF5A7EE14A1}" type="slidenum">
              <a:rPr lang="en-US" smtClean="0"/>
              <a:pPr/>
              <a:t>5</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average $505 per month per person</a:t>
            </a:r>
            <a:r>
              <a:rPr lang="en-US" baseline="0" dirty="0" smtClean="0"/>
              <a:t> with comorbid medical condition and untreated depression and $651 per month per person with comorbid medical condition and untreated anxiety (search for keyword ‘comorbid’)</a:t>
            </a:r>
            <a:endParaRPr lang="en-US" dirty="0"/>
          </a:p>
        </p:txBody>
      </p:sp>
      <p:sp>
        <p:nvSpPr>
          <p:cNvPr id="4" name="Date Placeholder 3"/>
          <p:cNvSpPr>
            <a:spLocks noGrp="1"/>
          </p:cNvSpPr>
          <p:nvPr>
            <p:ph type="dt" idx="10"/>
          </p:nvPr>
        </p:nvSpPr>
        <p:spPr/>
        <p:txBody>
          <a:bodyPr/>
          <a:lstStyle/>
          <a:p>
            <a:pPr>
              <a:defRPr/>
            </a:pPr>
            <a:fld id="{37F0AD7B-109C-4F5B-8C03-675222102340}" type="datetime1">
              <a:rPr lang="en-US" smtClean="0"/>
              <a:pPr>
                <a:defRPr/>
              </a:pPr>
              <a:t>1/19/15</a:t>
            </a:fld>
            <a:endParaRPr lang="en-US"/>
          </a:p>
        </p:txBody>
      </p:sp>
      <p:sp>
        <p:nvSpPr>
          <p:cNvPr id="5" name="Footer Placeholder 4"/>
          <p:cNvSpPr>
            <a:spLocks noGrp="1"/>
          </p:cNvSpPr>
          <p:nvPr>
            <p:ph type="ftr" sz="quarter" idx="11"/>
          </p:nvPr>
        </p:nvSpPr>
        <p:spPr/>
        <p:txBody>
          <a:bodyPr/>
          <a:lstStyle/>
          <a:p>
            <a:pPr>
              <a:defRPr/>
            </a:pPr>
            <a:r>
              <a:rPr lang="en-US" smtClean="0"/>
              <a:t>SW 6443     Dr. Porterfield    </a:t>
            </a:r>
            <a:endParaRPr lang="en-US"/>
          </a:p>
        </p:txBody>
      </p:sp>
      <p:sp>
        <p:nvSpPr>
          <p:cNvPr id="6" name="Slide Number Placeholder 5"/>
          <p:cNvSpPr>
            <a:spLocks noGrp="1"/>
          </p:cNvSpPr>
          <p:nvPr>
            <p:ph type="sldNum" sz="quarter" idx="12"/>
          </p:nvPr>
        </p:nvSpPr>
        <p:spPr/>
        <p:txBody>
          <a:bodyPr/>
          <a:lstStyle/>
          <a:p>
            <a:pPr>
              <a:defRPr/>
            </a:pPr>
            <a:fld id="{B8E8F7BF-80F1-4F2F-A8EA-9DA8BDE49D2B}" type="slidenum">
              <a:rPr lang="en-US" smtClean="0"/>
              <a:pPr>
                <a:defRPr/>
              </a:pPr>
              <a:t>20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t>Approximately 5% of ambulatory care visits in 2007-2008 involved patients with a diagnosis of a mental health disorder</a:t>
            </a:r>
          </a:p>
        </p:txBody>
      </p:sp>
      <p:sp>
        <p:nvSpPr>
          <p:cNvPr id="4" name="Slide Number Placeholder 3"/>
          <p:cNvSpPr>
            <a:spLocks noGrp="1"/>
          </p:cNvSpPr>
          <p:nvPr>
            <p:ph type="sldNum" sz="quarter" idx="10"/>
          </p:nvPr>
        </p:nvSpPr>
        <p:spPr/>
        <p:txBody>
          <a:bodyPr/>
          <a:lstStyle/>
          <a:p>
            <a:fld id="{DD0255EC-87FC-4D2B-901C-4BEC01B4CC72}" type="slidenum">
              <a:rPr lang="en-US" smtClean="0"/>
              <a:pPr/>
              <a:t>22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Note:  The year over year estimates do not take inflation into account. </a:t>
            </a:r>
          </a:p>
          <a:p>
            <a:endParaRPr lang="en-US" sz="1200" dirty="0">
              <a:latin typeface="+mn-lt"/>
            </a:endParaRPr>
          </a:p>
        </p:txBody>
      </p:sp>
      <p:sp>
        <p:nvSpPr>
          <p:cNvPr id="4" name="Slide Number Placeholder 3"/>
          <p:cNvSpPr>
            <a:spLocks noGrp="1"/>
          </p:cNvSpPr>
          <p:nvPr>
            <p:ph type="sldNum" sz="quarter" idx="10"/>
          </p:nvPr>
        </p:nvSpPr>
        <p:spPr/>
        <p:txBody>
          <a:bodyPr/>
          <a:lstStyle/>
          <a:p>
            <a:fld id="{DD0255EC-87FC-4D2B-901C-4BEC01B4CC72}" type="slidenum">
              <a:rPr lang="en-US" smtClean="0"/>
              <a:pPr/>
              <a:t>23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ct val="50000"/>
              </a:spcBef>
            </a:pPr>
            <a:r>
              <a:rPr lang="en-US" dirty="0" smtClean="0">
                <a:solidFill>
                  <a:srgbClr val="33CC33"/>
                </a:solidFill>
                <a:latin typeface="Tahoma" pitchFamily="34" charset="0"/>
                <a:cs typeface="Arial" charset="0"/>
              </a:rPr>
              <a:t>Costs have doubled in the past 20 years mostly because we treat more people.  The percent of adults</a:t>
            </a:r>
            <a:r>
              <a:rPr lang="en-US" baseline="0" dirty="0" smtClean="0">
                <a:solidFill>
                  <a:srgbClr val="33CC33"/>
                </a:solidFill>
                <a:latin typeface="Tahoma" pitchFamily="34" charset="0"/>
                <a:cs typeface="Arial" charset="0"/>
              </a:rPr>
              <a:t> with SMI receiving treatment increased from 24% in 1990-92 to 41% in 2001-03.  The percent with any mental disorder receiving treatment grew from 12% to 20% (same time periods).  Source:  Kessler, et al.  2005.  Prevalence and treatment of mental disorders, 1990 to 2003.  </a:t>
            </a:r>
            <a:r>
              <a:rPr lang="en-US" i="1" baseline="0" dirty="0" smtClean="0">
                <a:solidFill>
                  <a:srgbClr val="33CC33"/>
                </a:solidFill>
                <a:latin typeface="Tahoma" pitchFamily="34" charset="0"/>
                <a:cs typeface="Arial" charset="0"/>
              </a:rPr>
              <a:t>New England Journal of Medicine</a:t>
            </a:r>
            <a:r>
              <a:rPr lang="en-US" i="0" baseline="0" dirty="0" smtClean="0">
                <a:solidFill>
                  <a:srgbClr val="33CC33"/>
                </a:solidFill>
                <a:latin typeface="Tahoma" pitchFamily="34" charset="0"/>
                <a:cs typeface="Arial" charset="0"/>
              </a:rPr>
              <a:t> 352, 24, 2515-23, as cited in Mark, T., et al. 2011.  Changes in US spending on mental health and substance abuse treatment, 1986-2005, and implications for policy.  </a:t>
            </a:r>
            <a:r>
              <a:rPr lang="en-US" i="1" baseline="0" dirty="0" smtClean="0">
                <a:solidFill>
                  <a:srgbClr val="33CC33"/>
                </a:solidFill>
                <a:latin typeface="Tahoma" pitchFamily="34" charset="0"/>
                <a:cs typeface="Arial" charset="0"/>
              </a:rPr>
              <a:t>Health Affairs</a:t>
            </a:r>
            <a:r>
              <a:rPr lang="en-US" i="0" baseline="0" dirty="0" smtClean="0">
                <a:solidFill>
                  <a:srgbClr val="33CC33"/>
                </a:solidFill>
                <a:latin typeface="Tahoma" pitchFamily="34" charset="0"/>
                <a:cs typeface="Arial" charset="0"/>
              </a:rPr>
              <a:t> 30, 2, 284-291.</a:t>
            </a:r>
            <a:endParaRPr lang="en-US" dirty="0">
              <a:solidFill>
                <a:srgbClr val="33CC33"/>
              </a:solidFill>
              <a:latin typeface="Tahoma" pitchFamily="34" charset="0"/>
              <a:cs typeface="Arial" charset="0"/>
            </a:endParaRPr>
          </a:p>
        </p:txBody>
      </p:sp>
      <p:sp>
        <p:nvSpPr>
          <p:cNvPr id="4" name="Date Placeholder 3"/>
          <p:cNvSpPr>
            <a:spLocks noGrp="1"/>
          </p:cNvSpPr>
          <p:nvPr>
            <p:ph type="dt" idx="10"/>
          </p:nvPr>
        </p:nvSpPr>
        <p:spPr/>
        <p:txBody>
          <a:bodyPr/>
          <a:lstStyle/>
          <a:p>
            <a:pPr>
              <a:defRPr/>
            </a:pPr>
            <a:fld id="{37F0AD7B-109C-4F5B-8C03-675222102340}" type="datetime1">
              <a:rPr lang="en-US" smtClean="0"/>
              <a:pPr>
                <a:defRPr/>
              </a:pPr>
              <a:t>1/19/15</a:t>
            </a:fld>
            <a:endParaRPr lang="en-US"/>
          </a:p>
        </p:txBody>
      </p:sp>
      <p:sp>
        <p:nvSpPr>
          <p:cNvPr id="5" name="Footer Placeholder 4"/>
          <p:cNvSpPr>
            <a:spLocks noGrp="1"/>
          </p:cNvSpPr>
          <p:nvPr>
            <p:ph type="ftr" sz="quarter" idx="11"/>
          </p:nvPr>
        </p:nvSpPr>
        <p:spPr/>
        <p:txBody>
          <a:bodyPr/>
          <a:lstStyle/>
          <a:p>
            <a:pPr>
              <a:defRPr/>
            </a:pPr>
            <a:r>
              <a:rPr lang="en-US" smtClean="0"/>
              <a:t>SW 6443     Dr. Porterfield    </a:t>
            </a:r>
            <a:endParaRPr lang="en-US"/>
          </a:p>
        </p:txBody>
      </p:sp>
      <p:sp>
        <p:nvSpPr>
          <p:cNvPr id="6" name="Slide Number Placeholder 5"/>
          <p:cNvSpPr>
            <a:spLocks noGrp="1"/>
          </p:cNvSpPr>
          <p:nvPr>
            <p:ph type="sldNum" sz="quarter" idx="12"/>
          </p:nvPr>
        </p:nvSpPr>
        <p:spPr/>
        <p:txBody>
          <a:bodyPr/>
          <a:lstStyle/>
          <a:p>
            <a:pPr>
              <a:defRPr/>
            </a:pPr>
            <a:fld id="{B8E8F7BF-80F1-4F2F-A8EA-9DA8BDE49D2B}" type="slidenum">
              <a:rPr lang="en-US" smtClean="0"/>
              <a:pPr>
                <a:defRPr/>
              </a:pPr>
              <a:t>25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fld id="{37F0AD7B-109C-4F5B-8C03-675222102340}" type="datetime1">
              <a:rPr lang="en-US" smtClean="0"/>
              <a:pPr>
                <a:defRPr/>
              </a:pPr>
              <a:t>1/19/15</a:t>
            </a:fld>
            <a:endParaRPr lang="en-US"/>
          </a:p>
        </p:txBody>
      </p:sp>
      <p:sp>
        <p:nvSpPr>
          <p:cNvPr id="5" name="Footer Placeholder 4"/>
          <p:cNvSpPr>
            <a:spLocks noGrp="1"/>
          </p:cNvSpPr>
          <p:nvPr>
            <p:ph type="ftr" sz="quarter" idx="11"/>
          </p:nvPr>
        </p:nvSpPr>
        <p:spPr/>
        <p:txBody>
          <a:bodyPr/>
          <a:lstStyle/>
          <a:p>
            <a:pPr>
              <a:defRPr/>
            </a:pPr>
            <a:r>
              <a:rPr lang="en-US" smtClean="0"/>
              <a:t>SW 6443     Dr. Porterfield    </a:t>
            </a:r>
            <a:endParaRPr lang="en-US"/>
          </a:p>
        </p:txBody>
      </p:sp>
      <p:sp>
        <p:nvSpPr>
          <p:cNvPr id="6" name="Slide Number Placeholder 5"/>
          <p:cNvSpPr>
            <a:spLocks noGrp="1"/>
          </p:cNvSpPr>
          <p:nvPr>
            <p:ph type="sldNum" sz="quarter" idx="12"/>
          </p:nvPr>
        </p:nvSpPr>
        <p:spPr/>
        <p:txBody>
          <a:bodyPr/>
          <a:lstStyle/>
          <a:p>
            <a:pPr>
              <a:defRPr/>
            </a:pPr>
            <a:fld id="{B8E8F7BF-80F1-4F2F-A8EA-9DA8BDE49D2B}" type="slidenum">
              <a:rPr lang="en-US" smtClean="0"/>
              <a:pPr>
                <a:defRPr/>
              </a:pPr>
              <a:t>26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663DB712-3160-4B97-8ED5-7FC56766D827}" type="slidenum">
              <a:rPr lang="en-US" smtClean="0"/>
              <a:pPr/>
              <a:t>27</a:t>
            </a:fld>
            <a:endParaRPr lang="en-US" smtClean="0"/>
          </a:p>
        </p:txBody>
      </p:sp>
      <p:sp>
        <p:nvSpPr>
          <p:cNvPr id="131075" name="Rectangle 2"/>
          <p:cNvSpPr>
            <a:spLocks noGrp="1" noRot="1" noChangeAspect="1" noChangeArrowheads="1" noTextEdit="1"/>
          </p:cNvSpPr>
          <p:nvPr>
            <p:ph type="sldImg"/>
          </p:nvPr>
        </p:nvSpPr>
        <p:spPr>
          <a:xfrm>
            <a:off x="1143000" y="687388"/>
            <a:ext cx="4572000" cy="3429000"/>
          </a:xfrm>
          <a:solidFill>
            <a:srgbClr val="FFFFFF"/>
          </a:solidFill>
          <a:ln/>
        </p:spPr>
      </p:sp>
      <p:sp>
        <p:nvSpPr>
          <p:cNvPr id="131076" name="Rectangle 3"/>
          <p:cNvSpPr>
            <a:spLocks noGrp="1" noChangeArrowheads="1"/>
          </p:cNvSpPr>
          <p:nvPr>
            <p:ph type="body" idx="1"/>
          </p:nvPr>
        </p:nvSpPr>
        <p:spPr>
          <a:solidFill>
            <a:srgbClr val="FFFFFF"/>
          </a:solidFill>
          <a:ln>
            <a:solidFill>
              <a:srgbClr val="000000"/>
            </a:solidFill>
          </a:ln>
        </p:spPr>
        <p:txBody>
          <a:bodyPr lIns="95747" tIns="47873" rIns="95747" bIns="47873"/>
          <a:lstStyle/>
          <a:p>
            <a:r>
              <a:rPr lang="en-US" smtClean="0">
                <a:cs typeface="Times New Roman" pitchFamily="18" charset="0"/>
              </a:rPr>
              <a:t> </a:t>
            </a:r>
          </a:p>
          <a:p>
            <a:endParaRPr lang="en-US" smtClean="0"/>
          </a:p>
        </p:txBody>
      </p:sp>
      <p:sp>
        <p:nvSpPr>
          <p:cNvPr id="131077" name="Date Placeholder 4"/>
          <p:cNvSpPr>
            <a:spLocks noGrp="1"/>
          </p:cNvSpPr>
          <p:nvPr>
            <p:ph type="dt" sz="quarter" idx="1"/>
          </p:nvPr>
        </p:nvSpPr>
        <p:spPr>
          <a:noFill/>
        </p:spPr>
        <p:txBody>
          <a:bodyPr/>
          <a:lstStyle/>
          <a:p>
            <a:fld id="{A29ECA5F-23A9-4FD2-88DF-69B6B6B21805}" type="datetime1">
              <a:rPr lang="en-US"/>
              <a:pPr/>
              <a:t>1/19/15</a:t>
            </a:fld>
            <a:endParaRPr lang="en-US"/>
          </a:p>
        </p:txBody>
      </p:sp>
      <p:sp>
        <p:nvSpPr>
          <p:cNvPr id="131078" name="Footer Placeholder 5"/>
          <p:cNvSpPr>
            <a:spLocks noGrp="1"/>
          </p:cNvSpPr>
          <p:nvPr>
            <p:ph type="ftr" sz="quarter" idx="4"/>
          </p:nvPr>
        </p:nvSpPr>
        <p:spPr>
          <a:noFill/>
        </p:spPr>
        <p:txBody>
          <a:bodyPr/>
          <a:lstStyle/>
          <a:p>
            <a:r>
              <a:rPr lang="en-US"/>
              <a:t>SW 6443     Dr. Porterfield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DA63691C-4A4B-4D17-AA23-50AA2CFA6EC2}" type="slidenum">
              <a:rPr lang="en-US" smtClean="0"/>
              <a:pPr/>
              <a:t>28</a:t>
            </a:fld>
            <a:endParaRPr lang="en-US" smtClean="0"/>
          </a:p>
        </p:txBody>
      </p:sp>
      <p:sp>
        <p:nvSpPr>
          <p:cNvPr id="132099" name="Rectangle 2"/>
          <p:cNvSpPr>
            <a:spLocks noGrp="1" noRot="1" noChangeAspect="1" noChangeArrowheads="1" noTextEdit="1"/>
          </p:cNvSpPr>
          <p:nvPr>
            <p:ph type="sldImg"/>
          </p:nvPr>
        </p:nvSpPr>
        <p:spPr>
          <a:xfrm>
            <a:off x="1143000" y="687388"/>
            <a:ext cx="4572000" cy="3429000"/>
          </a:xfrm>
          <a:solidFill>
            <a:srgbClr val="FFFFFF"/>
          </a:solidFill>
          <a:ln/>
        </p:spPr>
      </p:sp>
      <p:sp>
        <p:nvSpPr>
          <p:cNvPr id="132100" name="Rectangle 3"/>
          <p:cNvSpPr>
            <a:spLocks noGrp="1" noChangeArrowheads="1"/>
          </p:cNvSpPr>
          <p:nvPr>
            <p:ph type="body" idx="1"/>
          </p:nvPr>
        </p:nvSpPr>
        <p:spPr>
          <a:solidFill>
            <a:srgbClr val="FFFFFF"/>
          </a:solidFill>
          <a:ln>
            <a:solidFill>
              <a:srgbClr val="000000"/>
            </a:solidFill>
          </a:ln>
        </p:spPr>
        <p:txBody>
          <a:bodyPr lIns="95747" tIns="47873" rIns="95747" bIns="47873"/>
          <a:lstStyle/>
          <a:p>
            <a:endParaRPr lang="en-US" smtClean="0"/>
          </a:p>
        </p:txBody>
      </p:sp>
      <p:sp>
        <p:nvSpPr>
          <p:cNvPr id="132101" name="Date Placeholder 4"/>
          <p:cNvSpPr>
            <a:spLocks noGrp="1"/>
          </p:cNvSpPr>
          <p:nvPr>
            <p:ph type="dt" sz="quarter" idx="1"/>
          </p:nvPr>
        </p:nvSpPr>
        <p:spPr>
          <a:noFill/>
        </p:spPr>
        <p:txBody>
          <a:bodyPr/>
          <a:lstStyle/>
          <a:p>
            <a:fld id="{60B217EA-3A33-402F-8B3A-9EDC0543F367}" type="datetime1">
              <a:rPr lang="en-US"/>
              <a:pPr/>
              <a:t>1/19/15</a:t>
            </a:fld>
            <a:endParaRPr lang="en-US"/>
          </a:p>
        </p:txBody>
      </p:sp>
      <p:sp>
        <p:nvSpPr>
          <p:cNvPr id="132102" name="Footer Placeholder 5"/>
          <p:cNvSpPr>
            <a:spLocks noGrp="1"/>
          </p:cNvSpPr>
          <p:nvPr>
            <p:ph type="ftr" sz="quarter" idx="4"/>
          </p:nvPr>
        </p:nvSpPr>
        <p:spPr>
          <a:noFill/>
        </p:spPr>
        <p:txBody>
          <a:bodyPr/>
          <a:lstStyle/>
          <a:p>
            <a:r>
              <a:rPr lang="en-US"/>
              <a:t>SW 6443     Dr. Porterfield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ln/>
        </p:spPr>
      </p:sp>
      <p:sp>
        <p:nvSpPr>
          <p:cNvPr id="29699" name="Notes Placeholder 2"/>
          <p:cNvSpPr>
            <a:spLocks noGrp="1"/>
          </p:cNvSpPr>
          <p:nvPr>
            <p:ph type="body" idx="1"/>
          </p:nvPr>
        </p:nvSpPr>
        <p:spPr>
          <a:noFill/>
          <a:ln/>
        </p:spPr>
        <p:txBody>
          <a:bodyPr/>
          <a:lstStyle/>
          <a:p>
            <a:endParaRPr lang="en-US" smtClean="0">
              <a:latin typeface="Arial" charset="0"/>
              <a:ea typeface="ＭＳ Ｐゴシック" pitchFamily="34" charset="-128"/>
            </a:endParaRPr>
          </a:p>
        </p:txBody>
      </p:sp>
      <p:sp>
        <p:nvSpPr>
          <p:cNvPr id="29700" name="Slide Number Placeholder 3"/>
          <p:cNvSpPr>
            <a:spLocks noGrp="1"/>
          </p:cNvSpPr>
          <p:nvPr>
            <p:ph type="sldNum" sz="quarter" idx="5"/>
          </p:nvPr>
        </p:nvSpPr>
        <p:spPr>
          <a:noFill/>
        </p:spPr>
        <p:txBody>
          <a:bodyPr/>
          <a:lstStyle/>
          <a:p>
            <a:fld id="{AF3AB1B1-7A88-490A-8860-92FA424813EB}" type="slidenum">
              <a:rPr lang="en-US" smtClean="0"/>
              <a:pPr/>
              <a:t>30</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mn-lt"/>
              </a:rPr>
              <a:t>Source:  Williams, J.W.  2012.  </a:t>
            </a:r>
            <a:r>
              <a:rPr lang="en-US" sz="1200" i="1" dirty="0" smtClean="0">
                <a:latin typeface="+mn-lt"/>
              </a:rPr>
              <a:t>NCMJ</a:t>
            </a:r>
            <a:r>
              <a:rPr lang="en-US" sz="1200" dirty="0" smtClean="0">
                <a:latin typeface="+mn-lt"/>
              </a:rPr>
              <a:t> 73, 3, 205-206; Bower et al., 2006.  </a:t>
            </a:r>
            <a:r>
              <a:rPr lang="en-US" sz="1200" i="1" dirty="0" smtClean="0">
                <a:latin typeface="+mn-lt"/>
              </a:rPr>
              <a:t>British Journal of Psychiatry</a:t>
            </a:r>
            <a:r>
              <a:rPr lang="en-US" sz="1200" dirty="0" smtClean="0">
                <a:latin typeface="+mn-lt"/>
              </a:rPr>
              <a:t> 189, 6, 484-493.</a:t>
            </a:r>
            <a:endParaRPr lang="en-US" sz="1200" dirty="0">
              <a:latin typeface="+mn-lt"/>
            </a:endParaRPr>
          </a:p>
        </p:txBody>
      </p:sp>
      <p:sp>
        <p:nvSpPr>
          <p:cNvPr id="4" name="Slide Number Placeholder 3"/>
          <p:cNvSpPr>
            <a:spLocks noGrp="1"/>
          </p:cNvSpPr>
          <p:nvPr>
            <p:ph type="sldNum" sz="quarter" idx="10"/>
          </p:nvPr>
        </p:nvSpPr>
        <p:spPr/>
        <p:txBody>
          <a:bodyPr/>
          <a:lstStyle/>
          <a:p>
            <a:fld id="{DD0255EC-87FC-4D2B-901C-4BEC01B4CC72}" type="slidenum">
              <a:rPr lang="en-US" smtClean="0"/>
              <a:pPr/>
              <a:t>31</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32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dirty="0">
              <a:latin typeface="+mn-lt"/>
            </a:endParaRPr>
          </a:p>
        </p:txBody>
      </p:sp>
      <p:sp>
        <p:nvSpPr>
          <p:cNvPr id="4" name="Slide Number Placeholder 3"/>
          <p:cNvSpPr>
            <a:spLocks noGrp="1"/>
          </p:cNvSpPr>
          <p:nvPr>
            <p:ph type="sldNum" sz="quarter" idx="10"/>
          </p:nvPr>
        </p:nvSpPr>
        <p:spPr/>
        <p:txBody>
          <a:bodyPr/>
          <a:lstStyle/>
          <a:p>
            <a:fld id="{DD0255EC-87FC-4D2B-901C-4BEC01B4CC72}" type="slidenum">
              <a:rPr lang="en-US" smtClean="0"/>
              <a:pPr/>
              <a:t>33</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I’ve</a:t>
            </a:r>
            <a:r>
              <a:rPr lang="en-US" baseline="0" dirty="0" smtClean="0"/>
              <a:t> provided one case study here, with reference to a few others.  There are good websites that should be incorporated as well, including:</a:t>
            </a:r>
          </a:p>
          <a:p>
            <a:endParaRPr lang="en-US" baseline="0" dirty="0" smtClean="0"/>
          </a:p>
          <a:p>
            <a:r>
              <a:rPr lang="en-US" baseline="0" dirty="0" smtClean="0"/>
              <a:t>National Committee for Quality Assurance (NCQA – this organization provides a certification process for the patient-centered medical home)    http://www.ncqa.org/tabid/631/default.aspx</a:t>
            </a:r>
          </a:p>
          <a:p>
            <a:endParaRPr lang="en-US" baseline="0" dirty="0" smtClean="0"/>
          </a:p>
          <a:p>
            <a:r>
              <a:rPr lang="en-US" baseline="0" dirty="0" smtClean="0"/>
              <a:t>Patient Centered Primary Care Collaborative  http://www.pcpcc.net/content/examples-successful-integrated-models </a:t>
            </a:r>
          </a:p>
          <a:p>
            <a:endParaRPr lang="en-US" baseline="0" dirty="0" smtClean="0"/>
          </a:p>
          <a:p>
            <a:r>
              <a:rPr lang="en-US" baseline="0" dirty="0" smtClean="0"/>
              <a:t>Commonwealth Fund    http://www.commonwealthfund.org/From-the-President/2009/Can-Patient-Centered-Medical-Homes-Transform-Health-Care-Delivery.aspx</a:t>
            </a:r>
          </a:p>
          <a:p>
            <a:endParaRPr lang="en-US" baseline="0" dirty="0" smtClean="0"/>
          </a:p>
          <a:p>
            <a:r>
              <a:rPr lang="en-US" dirty="0" smtClean="0"/>
              <a:t>One exercise</a:t>
            </a:r>
            <a:r>
              <a:rPr lang="en-US" baseline="0" dirty="0" smtClean="0"/>
              <a:t> might be to assign teams of 2-3 students to find a good example of a Behavioral Health Home and report back to the class.  Another might be to assign students to find the NCQA certified medical home practices in their community and to research whether or not there are behavioral health specialists as part of each practice.</a:t>
            </a:r>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34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Results found in this study</a:t>
            </a:r>
            <a:r>
              <a:rPr lang="en-US" baseline="0" dirty="0" smtClean="0"/>
              <a:t> mimic those found in several other studies.  </a:t>
            </a:r>
            <a:endParaRPr lang="en-US" dirty="0"/>
          </a:p>
        </p:txBody>
      </p:sp>
      <p:sp>
        <p:nvSpPr>
          <p:cNvPr id="4" name="Date Placeholder 3"/>
          <p:cNvSpPr>
            <a:spLocks noGrp="1"/>
          </p:cNvSpPr>
          <p:nvPr>
            <p:ph type="dt" idx="10"/>
          </p:nvPr>
        </p:nvSpPr>
        <p:spPr/>
        <p:txBody>
          <a:bodyPr/>
          <a:lstStyle/>
          <a:p>
            <a:pPr>
              <a:defRPr/>
            </a:pPr>
            <a:fld id="{37F0AD7B-109C-4F5B-8C03-675222102340}" type="datetime1">
              <a:rPr lang="en-US" smtClean="0"/>
              <a:pPr>
                <a:defRPr/>
              </a:pPr>
              <a:t>1/19/15</a:t>
            </a:fld>
            <a:endParaRPr lang="en-US"/>
          </a:p>
        </p:txBody>
      </p:sp>
      <p:sp>
        <p:nvSpPr>
          <p:cNvPr id="5" name="Footer Placeholder 4"/>
          <p:cNvSpPr>
            <a:spLocks noGrp="1"/>
          </p:cNvSpPr>
          <p:nvPr>
            <p:ph type="ftr" sz="quarter" idx="11"/>
          </p:nvPr>
        </p:nvSpPr>
        <p:spPr/>
        <p:txBody>
          <a:bodyPr/>
          <a:lstStyle/>
          <a:p>
            <a:pPr>
              <a:defRPr/>
            </a:pPr>
            <a:r>
              <a:rPr lang="en-US" smtClean="0"/>
              <a:t>SW 6443     Dr. Porterfield    </a:t>
            </a:r>
            <a:endParaRPr lang="en-US"/>
          </a:p>
        </p:txBody>
      </p:sp>
      <p:sp>
        <p:nvSpPr>
          <p:cNvPr id="6" name="Slide Number Placeholder 5"/>
          <p:cNvSpPr>
            <a:spLocks noGrp="1"/>
          </p:cNvSpPr>
          <p:nvPr>
            <p:ph type="sldNum" sz="quarter" idx="12"/>
          </p:nvPr>
        </p:nvSpPr>
        <p:spPr/>
        <p:txBody>
          <a:bodyPr/>
          <a:lstStyle/>
          <a:p>
            <a:pPr>
              <a:defRPr/>
            </a:pPr>
            <a:fld id="{B8E8F7BF-80F1-4F2F-A8EA-9DA8BDE49D2B}" type="slidenum">
              <a:rPr lang="en-US" smtClean="0"/>
              <a:pPr>
                <a:defRPr/>
              </a:pPr>
              <a:t>35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600"/>
              </a:spcBef>
            </a:pPr>
            <a:endParaRPr lang="en-US" sz="1200" dirty="0" smtClean="0"/>
          </a:p>
        </p:txBody>
      </p:sp>
      <p:sp>
        <p:nvSpPr>
          <p:cNvPr id="4" name="Slide Number Placeholder 3"/>
          <p:cNvSpPr>
            <a:spLocks noGrp="1"/>
          </p:cNvSpPr>
          <p:nvPr>
            <p:ph type="sldNum" sz="quarter" idx="10"/>
          </p:nvPr>
        </p:nvSpPr>
        <p:spPr/>
        <p:txBody>
          <a:bodyPr/>
          <a:lstStyle/>
          <a:p>
            <a:fld id="{DD0255EC-87FC-4D2B-901C-4BEC01B4CC72}" type="slidenum">
              <a:rPr lang="en-US" smtClean="0"/>
              <a:pPr/>
              <a:t>36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spcBef>
                <a:spcPts val="600"/>
              </a:spcBef>
            </a:pPr>
            <a:endParaRPr lang="en-US" sz="1200" dirty="0" smtClean="0"/>
          </a:p>
        </p:txBody>
      </p:sp>
      <p:sp>
        <p:nvSpPr>
          <p:cNvPr id="4" name="Slide Number Placeholder 3"/>
          <p:cNvSpPr>
            <a:spLocks noGrp="1"/>
          </p:cNvSpPr>
          <p:nvPr>
            <p:ph type="sldNum" sz="quarter" idx="10"/>
          </p:nvPr>
        </p:nvSpPr>
        <p:spPr/>
        <p:txBody>
          <a:bodyPr/>
          <a:lstStyle/>
          <a:p>
            <a:fld id="{DD0255EC-87FC-4D2B-901C-4BEC01B4CC72}" type="slidenum">
              <a:rPr lang="en-US" smtClean="0"/>
              <a:pPr/>
              <a:t>37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38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dirty="0" smtClean="0">
                <a:latin typeface="+mn-lt"/>
              </a:rPr>
              <a:t>Source:  http://www.nimh.nih.gov/statistics/SMI_AASR.shtml</a:t>
            </a:r>
            <a:endParaRPr lang="en-US" sz="1200" dirty="0">
              <a:latin typeface="+mn-lt"/>
            </a:endParaRPr>
          </a:p>
        </p:txBody>
      </p:sp>
      <p:sp>
        <p:nvSpPr>
          <p:cNvPr id="4" name="Slide Number Placeholder 3"/>
          <p:cNvSpPr>
            <a:spLocks noGrp="1"/>
          </p:cNvSpPr>
          <p:nvPr>
            <p:ph type="sldNum" sz="quarter" idx="10"/>
          </p:nvPr>
        </p:nvSpPr>
        <p:spPr/>
        <p:txBody>
          <a:bodyPr/>
          <a:lstStyle/>
          <a:p>
            <a:fld id="{DD0255EC-87FC-4D2B-901C-4BEC01B4CC72}" type="slidenum">
              <a:rPr lang="en-US" smtClean="0"/>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Source:  http://www.nimh.nih.gov/statistics/2CDNC.shtml</a:t>
            </a:r>
          </a:p>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12</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hlinkClick r:id="rId3"/>
              </a:rPr>
              <a:t>http://www.nimh.nih.gov/statistics/4CHANGE_PROV9303.shtml</a:t>
            </a:r>
            <a:endParaRPr lang="en-US" sz="12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14</a:t>
            </a:fld>
            <a:endParaRPr lang="en-US"/>
          </a:p>
        </p:txBody>
      </p:sp>
    </p:spTree>
    <p:extLst>
      <p:ext uri="{BB962C8B-B14F-4D97-AF65-F5344CB8AC3E}">
        <p14:creationId xmlns:p14="http://schemas.microsoft.com/office/powerpoint/2010/main" val="34087472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mn-lt"/>
              </a:rPr>
              <a:t>Sources: </a:t>
            </a:r>
            <a:r>
              <a:rPr lang="en-US" sz="1200" u="sng" dirty="0" smtClean="0">
                <a:latin typeface="+mn-lt"/>
                <a:hlinkClick r:id="rId3"/>
              </a:rPr>
              <a:t>http://www.who.int/substance_abuse/terminology/who_lexicon/en/</a:t>
            </a:r>
            <a:r>
              <a:rPr lang="en-US" sz="1200" u="sng" dirty="0" smtClean="0">
                <a:latin typeface="+mn-lt"/>
              </a:rPr>
              <a:t>; </a:t>
            </a:r>
            <a:r>
              <a:rPr lang="en-US" sz="1200" u="sng" dirty="0" smtClean="0">
                <a:latin typeface="+mn-lt"/>
                <a:hlinkClick r:id="rId4"/>
              </a:rPr>
              <a:t>http://www.hhs.gov/od/about/fact_sheets/substanceabuse.html</a:t>
            </a:r>
            <a:endParaRPr lang="en-US" sz="1200" dirty="0" smtClean="0">
              <a:latin typeface="+mn-lt"/>
            </a:endParaRPr>
          </a:p>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16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17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2BB85D97-605D-419C-87EF-13A30344526F}" type="slidenum">
              <a:rPr lang="en-US" smtClean="0"/>
              <a:pPr/>
              <a:t>18</a:t>
            </a:fld>
            <a:endParaRPr lang="en-US" smtClean="0"/>
          </a:p>
        </p:txBody>
      </p:sp>
      <p:sp>
        <p:nvSpPr>
          <p:cNvPr id="92163" name="Rectangle 2"/>
          <p:cNvSpPr>
            <a:spLocks noGrp="1" noRot="1" noChangeAspect="1" noChangeArrowheads="1" noTextEdit="1"/>
          </p:cNvSpPr>
          <p:nvPr>
            <p:ph type="sldImg"/>
          </p:nvPr>
        </p:nvSpPr>
        <p:spPr>
          <a:ln/>
        </p:spPr>
      </p:sp>
      <p:sp>
        <p:nvSpPr>
          <p:cNvPr id="92164" name="Rectangle 3"/>
          <p:cNvSpPr>
            <a:spLocks noChangeArrowheads="1"/>
          </p:cNvSpPr>
          <p:nvPr/>
        </p:nvSpPr>
        <p:spPr bwMode="auto">
          <a:xfrm>
            <a:off x="686028" y="4572001"/>
            <a:ext cx="5485946" cy="3898647"/>
          </a:xfrm>
          <a:prstGeom prst="rect">
            <a:avLst/>
          </a:prstGeom>
          <a:noFill/>
          <a:ln w="12700">
            <a:noFill/>
            <a:miter lim="800000"/>
            <a:headEnd/>
            <a:tailEnd/>
          </a:ln>
        </p:spPr>
        <p:txBody>
          <a:bodyPr lIns="96661" tIns="48331" rIns="96661" bIns="48331">
            <a:spAutoFit/>
          </a:bodyPr>
          <a:lstStyle/>
          <a:p>
            <a:pPr defTabSz="966788"/>
            <a:r>
              <a:rPr lang="en-US" sz="1300" b="1">
                <a:latin typeface="Arial Unicode MS" pitchFamily="34" charset="-128"/>
                <a:cs typeface="Times New Roman" pitchFamily="18" charset="0"/>
              </a:rPr>
              <a:t>[Slide 8] </a:t>
            </a:r>
            <a:r>
              <a:rPr lang="en-US" sz="1300">
                <a:latin typeface="Times New Roman" pitchFamily="18" charset="0"/>
                <a:cs typeface="Times New Roman" pitchFamily="18" charset="0"/>
              </a:rPr>
              <a:t>An important statistic related to comorbidity is the “odds ratio” which shows the extent to which a given factor increases the risk of developing an illness or disorder. The odds ratio is derived from a comparison of rates of the illness among individuals who do and do not also exhibit the factor of interest. A statistically significant odds ratio (significantly different from 1.00 at the .05 level) indicates an appreciable risk associated with a particular factor. For example, an odds ratio of 2.00 indicates a doubled risk of the illness/disorder appearing; an odds ratio of 1.30 indicates a 30% increase in risk.</a:t>
            </a:r>
          </a:p>
          <a:p>
            <a:pPr defTabSz="966788"/>
            <a:endParaRPr lang="en-US" sz="1300">
              <a:latin typeface="Times New Roman" pitchFamily="18" charset="0"/>
              <a:cs typeface="Times New Roman" pitchFamily="18" charset="0"/>
            </a:endParaRPr>
          </a:p>
          <a:p>
            <a:pPr defTabSz="966788"/>
            <a:r>
              <a:rPr lang="en-US" sz="1300">
                <a:latin typeface="Times New Roman" pitchFamily="18" charset="0"/>
                <a:cs typeface="Times New Roman" pitchFamily="18" charset="0"/>
              </a:rPr>
              <a:t>The odds ratio of lifetime alcohol or drug disorders increases to 2.7 times the normal risk when any mental disorder is present. This jumps to 10-20 times greater than expected when the disorders are schizophrenia, mania, or an antisocial personality disorder. For example, the co-occurrence of schizophrenia and substance abuse or dependence appears to be substantial affecting approximately 50% of individuals with schizophrenia (Swofford, Scheller-Gilkey, Miller, Woolwine, &amp; Mance, 2000). Still more dramatic are the proportions of comorbid disorders observed among individuals seeking treatment (as opposed to the rates above that are based on the general population).</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0255EC-87FC-4D2B-901C-4BEC01B4CC72}" type="slidenum">
              <a:rPr lang="en-US" smtClean="0"/>
              <a:pPr/>
              <a:t>19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SAMHSA_presentation_cover_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3"/>
          <p:cNvSpPr>
            <a:spLocks noGrp="1" noChangeArrowheads="1"/>
          </p:cNvSpPr>
          <p:nvPr>
            <p:ph type="ctrTitle"/>
          </p:nvPr>
        </p:nvSpPr>
        <p:spPr>
          <a:xfrm>
            <a:off x="685800" y="3124200"/>
            <a:ext cx="7772400" cy="1143000"/>
          </a:xfrm>
        </p:spPr>
        <p:txBody>
          <a:bodyPr anchor="ctr"/>
          <a:lstStyle>
            <a:lvl1pPr algn="ctr">
              <a:defRPr sz="3600"/>
            </a:lvl1pPr>
          </a:lstStyle>
          <a:p>
            <a:pPr lvl="0"/>
            <a:r>
              <a:rPr lang="en-US" noProof="0" smtClean="0"/>
              <a:t>Click to edit Master title style</a:t>
            </a:r>
          </a:p>
        </p:txBody>
      </p:sp>
      <p:sp>
        <p:nvSpPr>
          <p:cNvPr id="13316" name="Rectangle 4"/>
          <p:cNvSpPr>
            <a:spLocks noGrp="1" noChangeArrowheads="1"/>
          </p:cNvSpPr>
          <p:nvPr>
            <p:ph type="subTitle" idx="1"/>
          </p:nvPr>
        </p:nvSpPr>
        <p:spPr>
          <a:xfrm>
            <a:off x="1371600" y="4267200"/>
            <a:ext cx="6400800" cy="1295400"/>
          </a:xfrm>
        </p:spPr>
        <p:txBody>
          <a:bodyPr anchor="ctr"/>
          <a:lstStyle>
            <a:lvl1pPr marL="0" indent="0" algn="ctr">
              <a:defRPr/>
            </a:lvl1pPr>
          </a:lstStyle>
          <a:p>
            <a:pPr lvl="0"/>
            <a:r>
              <a:rPr lang="en-US" noProof="0" smtClean="0"/>
              <a:t>Click to edit Master subtitle style</a:t>
            </a:r>
          </a:p>
        </p:txBody>
      </p:sp>
    </p:spTree>
    <p:extLst>
      <p:ext uri="{BB962C8B-B14F-4D97-AF65-F5344CB8AC3E}">
        <p14:creationId xmlns:p14="http://schemas.microsoft.com/office/powerpoint/2010/main" val="490693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58682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1066800"/>
            <a:ext cx="2000250" cy="4572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066800"/>
            <a:ext cx="584835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13106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hart">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2954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719263"/>
            <a:ext cx="4038600" cy="44116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hart Placeholder 3"/>
          <p:cNvSpPr>
            <a:spLocks noGrp="1"/>
          </p:cNvSpPr>
          <p:nvPr>
            <p:ph type="chart" sz="half" idx="2"/>
          </p:nvPr>
        </p:nvSpPr>
        <p:spPr>
          <a:xfrm>
            <a:off x="4648200" y="1719263"/>
            <a:ext cx="4038600" cy="4411662"/>
          </a:xfrm>
        </p:spPr>
        <p:txBody>
          <a:bodyPr/>
          <a:lstStyle/>
          <a:p>
            <a:pPr lvl="0"/>
            <a:endParaRPr lang="en-US" noProof="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0517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69091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2500" y="2057400"/>
            <a:ext cx="3924300" cy="3581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00948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5319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001963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943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0720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96804386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SAMHSA_presentation_4.jpg"/>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685800" y="1066800"/>
            <a:ext cx="8001000" cy="83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685800" y="2057400"/>
            <a:ext cx="8001000" cy="3581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4" r:id="rId12"/>
  </p:sldLayoutIdLst>
  <p:txStyles>
    <p:titleStyle>
      <a:lvl1pPr algn="l" rtl="0" eaLnBrk="1" fontAlgn="base" hangingPunct="1">
        <a:spcBef>
          <a:spcPct val="0"/>
        </a:spcBef>
        <a:spcAft>
          <a:spcPct val="0"/>
        </a:spcAft>
        <a:defRPr sz="3200">
          <a:solidFill>
            <a:schemeClr val="tx1"/>
          </a:solidFill>
          <a:latin typeface="+mj-lt"/>
          <a:ea typeface="+mj-ea"/>
          <a:cs typeface="+mj-cs"/>
        </a:defRPr>
      </a:lvl1pPr>
      <a:lvl2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2pPr>
      <a:lvl3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3pPr>
      <a:lvl4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4pPr>
      <a:lvl5pPr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5pPr>
      <a:lvl6pPr marL="4572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6pPr>
      <a:lvl7pPr marL="9144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7pPr>
      <a:lvl8pPr marL="13716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8pPr>
      <a:lvl9pPr marL="1828800" algn="l" rtl="0" eaLnBrk="1" fontAlgn="base" hangingPunct="1">
        <a:spcBef>
          <a:spcPct val="0"/>
        </a:spcBef>
        <a:spcAft>
          <a:spcPct val="0"/>
        </a:spcAft>
        <a:defRPr sz="3200">
          <a:solidFill>
            <a:schemeClr val="tx1"/>
          </a:solidFill>
          <a:latin typeface="Arial Bold" charset="0"/>
          <a:ea typeface="ヒラギノ角ゴ Pro W3" charset="0"/>
          <a:cs typeface="ヒラギノ角ゴ Pro W3" charset="0"/>
        </a:defRPr>
      </a:lvl9pPr>
    </p:titleStyle>
    <p:bodyStyle>
      <a:lvl1pPr marL="342900" indent="-342900" algn="l" rtl="0" eaLnBrk="1" fontAlgn="base" hangingPunct="1">
        <a:spcBef>
          <a:spcPct val="20000"/>
        </a:spcBef>
        <a:spcAft>
          <a:spcPct val="0"/>
        </a:spcAft>
        <a:buClr>
          <a:srgbClr val="16A21F"/>
        </a:buClr>
        <a:buFont typeface="Wingdings" pitchFamily="2" charset="2"/>
        <a:defRPr sz="2400">
          <a:solidFill>
            <a:schemeClr val="tx1"/>
          </a:solidFill>
          <a:latin typeface="+mn-lt"/>
          <a:ea typeface="+mn-ea"/>
          <a:cs typeface="+mn-cs"/>
        </a:defRPr>
      </a:lvl1pPr>
      <a:lvl2pPr marL="742950" indent="-285750" algn="l" rtl="0" eaLnBrk="1" fontAlgn="base" hangingPunct="1">
        <a:spcBef>
          <a:spcPct val="20000"/>
        </a:spcBef>
        <a:spcAft>
          <a:spcPct val="0"/>
        </a:spcAft>
        <a:buClr>
          <a:schemeClr val="bg2"/>
        </a:buClr>
        <a:buFont typeface="Wingdings" pitchFamily="2" charset="2"/>
        <a:buChar char="l"/>
        <a:defRPr sz="2000">
          <a:solidFill>
            <a:schemeClr val="tx1"/>
          </a:solidFill>
          <a:latin typeface="+mn-lt"/>
          <a:ea typeface="+mn-ea"/>
          <a:cs typeface="+mn-cs"/>
        </a:defRPr>
      </a:lvl2pPr>
      <a:lvl3pPr marL="1143000" indent="-228600" algn="l" rtl="0" eaLnBrk="1" fontAlgn="base" hangingPunct="1">
        <a:spcBef>
          <a:spcPct val="20000"/>
        </a:spcBef>
        <a:spcAft>
          <a:spcPct val="0"/>
        </a:spcAft>
        <a:buClr>
          <a:schemeClr val="bg2"/>
        </a:buClr>
        <a:buChar char="–"/>
        <a:defRPr>
          <a:solidFill>
            <a:schemeClr val="tx1"/>
          </a:solidFill>
          <a:latin typeface="+mn-lt"/>
          <a:ea typeface="+mn-ea"/>
          <a:cs typeface="+mn-cs"/>
        </a:defRPr>
      </a:lvl3pPr>
      <a:lvl4pPr marL="1600200" indent="-228600" algn="l" rtl="0" eaLnBrk="1" fontAlgn="base" hangingPunct="1">
        <a:spcBef>
          <a:spcPct val="20000"/>
        </a:spcBef>
        <a:spcAft>
          <a:spcPct val="0"/>
        </a:spcAft>
        <a:buClr>
          <a:schemeClr val="bg2"/>
        </a:buClr>
        <a:buFont typeface="Times" charset="0"/>
        <a:buChar char="•"/>
        <a:defRPr sz="1600">
          <a:solidFill>
            <a:schemeClr val="tx1"/>
          </a:solidFill>
          <a:latin typeface="+mn-lt"/>
          <a:ea typeface="+mn-ea"/>
          <a:cs typeface="+mn-cs"/>
        </a:defRPr>
      </a:lvl4pPr>
      <a:lvl5pPr marL="20574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5pPr>
      <a:lvl6pPr marL="25146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Clr>
          <a:schemeClr val="bg2"/>
        </a:buClr>
        <a:buChar char="»"/>
        <a:defRPr sz="16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oas.samhsa.gov/nsduh.htm" TargetMode="External"/><Relationship Id="rId4" Type="http://schemas.openxmlformats.org/officeDocument/2006/relationships/image" Target="../media/image3.jpeg"/><Relationship Id="rId1" Type="http://schemas.openxmlformats.org/officeDocument/2006/relationships/slideLayout" Target="../slideLayouts/slideLayout4.xml"/><Relationship Id="rId2" Type="http://schemas.openxmlformats.org/officeDocument/2006/relationships/notesSlide" Target="../notesSlides/notesSlid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4.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5.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6.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hyperlink" Target="http://www.rwjf.org/"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8.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4" Type="http://schemas.openxmlformats.org/officeDocument/2006/relationships/comments" Target="../comments/comment1.xml"/><Relationship Id="rId1" Type="http://schemas.openxmlformats.org/officeDocument/2006/relationships/slideLayout" Target="../slideLayouts/slideLayout8.xml"/><Relationship Id="rId2" Type="http://schemas.openxmlformats.org/officeDocument/2006/relationships/notesSlide" Target="../notesSlides/not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1.bin"/><Relationship Id="rId5" Type="http://schemas.openxmlformats.org/officeDocument/2006/relationships/image" Target="../media/image9.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cdc.gov/mmwr/preview/mmwrhtml/su6003a1.htm?s_cid=su6003a1_w" TargetMode="External"/><Relationship Id="rId4" Type="http://schemas.openxmlformats.org/officeDocument/2006/relationships/hyperlink" Target="http://publications.milliman.com/research/health-rr/pdfs/chronic-conditions-and-comorbid-RR07-01-08.pdf" TargetMode="External"/><Relationship Id="rId5" Type="http://schemas.openxmlformats.org/officeDocument/2006/relationships/hyperlink" Target="http://www.nimh.nih.gov/statistics/SMI_AASR.shtml" TargetMode="External"/><Relationship Id="rId6" Type="http://schemas.openxmlformats.org/officeDocument/2006/relationships/hyperlink" Target="http://www.nimh.nih.gov/statistics/2CDNC.shtml" TargetMode="External"/><Relationship Id="rId7" Type="http://schemas.openxmlformats.org/officeDocument/2006/relationships/hyperlink" Target="http://www.nimh.nih.gov/statistics/4CHANGE_PROV9303.shtml" TargetMode="External"/><Relationship Id="rId8" Type="http://schemas.openxmlformats.org/officeDocument/2006/relationships/hyperlink" Target="http://www.who.int/substance_abuse/terminology/who_lexicon/en/" TargetMode="External"/><Relationship Id="rId1" Type="http://schemas.openxmlformats.org/officeDocument/2006/relationships/slideLayout" Target="../slideLayouts/slideLayout2.xml"/><Relationship Id="rId2" Type="http://schemas.openxmlformats.org/officeDocument/2006/relationships/hyperlink" Target="http://www.aafp.org/fpm/2007/0900/p38.html"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www.rwjf.org/files/research/71883.mentalhealth.brief.pdf" TargetMode="External"/><Relationship Id="rId4" Type="http://schemas.openxmlformats.org/officeDocument/2006/relationships/hyperlink" Target="http://publications.milliman.com/research/health-rr/pdfs/chronic-conditions-and-comorbid-RR07-01-08.pdf" TargetMode="External"/><Relationship Id="rId5" Type="http://schemas.openxmlformats.org/officeDocument/2006/relationships/hyperlink" Target="http://www.cdc.gov/mmwr/preview/mmwrhtml/su6003a1.htm?s_cid=su6003a1_w" TargetMode="External"/><Relationship Id="rId6" Type="http://schemas.openxmlformats.org/officeDocument/2006/relationships/hyperlink" Target="http://www.nimh.nih.gov/statistics/4MH_AM9603.shtml" TargetMode="External"/><Relationship Id="rId7" Type="http://schemas.openxmlformats.org/officeDocument/2006/relationships/hyperlink" Target="http://meps.ahrq.gov/mepsweb/data_files/publications/st318/stat318.pdf" TargetMode="External"/><Relationship Id="rId8" Type="http://schemas.openxmlformats.org/officeDocument/2006/relationships/hyperlink" Target="http://www.drugabuse.gov/publications/drugfacts/understanding-drug-abuse-addiction" TargetMode="External"/><Relationship Id="rId1" Type="http://schemas.openxmlformats.org/officeDocument/2006/relationships/slideLayout" Target="../slideLayouts/slideLayout2.xml"/><Relationship Id="rId2" Type="http://schemas.openxmlformats.org/officeDocument/2006/relationships/hyperlink" Target="http://www.hhs.gov/od/about/fact_sheets/substanceabuse.html"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www.commonwealthfund.org/Surveys/2011/Apr/Survey-of-Public-Views.aspx" TargetMode="External"/><Relationship Id="rId4" Type="http://schemas.openxmlformats.org/officeDocument/2006/relationships/hyperlink" Target="http://www.rwjf.org/pr/product.jsp?id=52372" TargetMode="External"/><Relationship Id="rId1" Type="http://schemas.openxmlformats.org/officeDocument/2006/relationships/slideLayout" Target="../slideLayouts/slideLayout2.xml"/><Relationship Id="rId2" Type="http://schemas.openxmlformats.org/officeDocument/2006/relationships/hyperlink" Target="http://www.familiesusa.org/resources/publications/reports/hidden-health-tax.htm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rwjf.org/pr/product.jsp?id=71883"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4"/>
          <p:cNvSpPr>
            <a:spLocks noGrp="1" noChangeArrowheads="1"/>
          </p:cNvSpPr>
          <p:nvPr>
            <p:ph type="ctrTitle"/>
          </p:nvPr>
        </p:nvSpPr>
        <p:spPr/>
        <p:txBody>
          <a:bodyPr/>
          <a:lstStyle/>
          <a:p>
            <a:r>
              <a:rPr lang="en-US" dirty="0" smtClean="0"/>
              <a:t>The Need for Integrated Behavioral Health Care in the US</a:t>
            </a:r>
          </a:p>
        </p:txBody>
      </p:sp>
      <p:sp>
        <p:nvSpPr>
          <p:cNvPr id="3074" name="Rectangle 5"/>
          <p:cNvSpPr>
            <a:spLocks noGrp="1" noChangeArrowheads="1"/>
          </p:cNvSpPr>
          <p:nvPr>
            <p:ph type="subTitle" idx="1"/>
          </p:nvPr>
        </p:nvSpPr>
        <p:spPr>
          <a:xfrm>
            <a:off x="1371600" y="4267200"/>
            <a:ext cx="6400800" cy="1752600"/>
          </a:xfrm>
        </p:spPr>
        <p:txBody>
          <a:bodyPr/>
          <a:lstStyle/>
          <a:p>
            <a:r>
              <a:rPr lang="en-US" sz="2000" dirty="0" smtClean="0"/>
              <a:t>Module 1</a:t>
            </a:r>
          </a:p>
          <a:p>
            <a:r>
              <a:rPr lang="en-US" sz="2000" dirty="0" smtClean="0"/>
              <a:t>Shirley Porterfield, PhD</a:t>
            </a:r>
          </a:p>
          <a:p>
            <a:r>
              <a:rPr lang="en-US" sz="2000" dirty="0" smtClean="0"/>
              <a:t>School of Social Work</a:t>
            </a:r>
          </a:p>
          <a:p>
            <a:r>
              <a:rPr lang="en-US" sz="2000" dirty="0" smtClean="0"/>
              <a:t>University of Missouri - St. Louis</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457200"/>
            <a:ext cx="4495800" cy="1066800"/>
          </a:xfrm>
        </p:spPr>
        <p:txBody>
          <a:bodyPr/>
          <a:lstStyle/>
          <a:p>
            <a:r>
              <a:rPr lang="en-US" dirty="0" smtClean="0"/>
              <a:t>Serious Mental Illness</a:t>
            </a:r>
            <a:br>
              <a:rPr lang="en-US" dirty="0" smtClean="0"/>
            </a:br>
            <a:r>
              <a:rPr lang="en-US" dirty="0" smtClean="0"/>
              <a:t> (SMI)</a:t>
            </a:r>
            <a:r>
              <a:rPr lang="en-US" baseline="30000" dirty="0" smtClean="0"/>
              <a:t>9</a:t>
            </a:r>
            <a:endParaRPr lang="en-US" baseline="30000" dirty="0"/>
          </a:p>
        </p:txBody>
      </p:sp>
      <p:sp>
        <p:nvSpPr>
          <p:cNvPr id="7" name="Content Placeholder 6"/>
          <p:cNvSpPr>
            <a:spLocks noGrp="1"/>
          </p:cNvSpPr>
          <p:nvPr>
            <p:ph sz="half" idx="1"/>
          </p:nvPr>
        </p:nvSpPr>
        <p:spPr>
          <a:xfrm>
            <a:off x="440267" y="1676400"/>
            <a:ext cx="4055533" cy="4267200"/>
          </a:xfrm>
        </p:spPr>
        <p:txBody>
          <a:bodyPr>
            <a:normAutofit fontScale="92500" lnSpcReduction="20000"/>
          </a:bodyPr>
          <a:lstStyle/>
          <a:p>
            <a:pPr>
              <a:buNone/>
            </a:pPr>
            <a:r>
              <a:rPr lang="en-US" sz="2000" dirty="0" smtClean="0"/>
              <a:t>The </a:t>
            </a:r>
            <a:r>
              <a:rPr lang="en-US" sz="2000" dirty="0" smtClean="0">
                <a:hlinkClick r:id="rId3"/>
              </a:rPr>
              <a:t>National Survey on Drug Use and Health</a:t>
            </a:r>
            <a:r>
              <a:rPr lang="en-US" sz="2000" dirty="0" smtClean="0"/>
              <a:t> (NSDUH) defines SMI as: </a:t>
            </a:r>
          </a:p>
          <a:p>
            <a:pPr marL="457200" lvl="1"/>
            <a:r>
              <a:rPr lang="en-US" sz="1800" dirty="0" smtClean="0"/>
              <a:t>A mental, behavioral, or emotional disorder (excluding developmental and substance use disorders) </a:t>
            </a:r>
          </a:p>
          <a:p>
            <a:pPr marL="457200" lvl="1"/>
            <a:r>
              <a:rPr lang="en-US" sz="1800" dirty="0" smtClean="0"/>
              <a:t>Diagnosable currently or within the past year </a:t>
            </a:r>
          </a:p>
          <a:p>
            <a:pPr marL="457200" lvl="1"/>
            <a:r>
              <a:rPr lang="en-US" sz="1800" dirty="0" smtClean="0"/>
              <a:t>Of sufficient duration to meet diagnostic criteria specified within the 4th edition of the </a:t>
            </a:r>
            <a:r>
              <a:rPr lang="en-US" sz="1800" i="1" dirty="0" smtClean="0"/>
              <a:t>Diagnostic and Statistical Manual of Mental Disorders </a:t>
            </a:r>
            <a:r>
              <a:rPr lang="en-US" sz="1800" dirty="0" smtClean="0"/>
              <a:t>(DSM-IV) </a:t>
            </a:r>
          </a:p>
          <a:p>
            <a:pPr marL="457200" lvl="1"/>
            <a:r>
              <a:rPr lang="en-US" sz="1800" dirty="0" smtClean="0"/>
              <a:t>Resulting in serious functional impairment, which substantially interferes with or limits one or more major life activities</a:t>
            </a:r>
            <a:r>
              <a:rPr lang="en-US" sz="2000" dirty="0" smtClean="0"/>
              <a:t>.</a:t>
            </a:r>
            <a:endParaRPr lang="en-US" sz="1800" dirty="0" smtClean="0"/>
          </a:p>
        </p:txBody>
      </p:sp>
      <p:pic>
        <p:nvPicPr>
          <p:cNvPr id="215042" name="Picture 2" descr="Prevalence of serious mental illness among U.S. adults by sex, age, and race in 2008."/>
          <p:cNvPicPr>
            <a:picLocks noChangeAspect="1" noChangeArrowheads="1"/>
          </p:cNvPicPr>
          <p:nvPr/>
        </p:nvPicPr>
        <p:blipFill>
          <a:blip r:embed="rId4" cstate="print"/>
          <a:srcRect/>
          <a:stretch>
            <a:fillRect/>
          </a:stretch>
        </p:blipFill>
        <p:spPr bwMode="auto">
          <a:xfrm>
            <a:off x="4953000" y="914400"/>
            <a:ext cx="4009862" cy="4952999"/>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2514600" cy="838200"/>
          </a:xfrm>
        </p:spPr>
        <p:txBody>
          <a:bodyPr/>
          <a:lstStyle/>
          <a:p>
            <a:r>
              <a:rPr lang="en-US" sz="3600" dirty="0" smtClean="0"/>
              <a:t>Impact</a:t>
            </a:r>
            <a:r>
              <a:rPr lang="en-US" sz="3600" baseline="30000" dirty="0" smtClean="0"/>
              <a:t>10</a:t>
            </a:r>
            <a:endParaRPr lang="en-US" sz="3600" baseline="30000" dirty="0"/>
          </a:p>
        </p:txBody>
      </p:sp>
      <p:sp>
        <p:nvSpPr>
          <p:cNvPr id="3" name="Content Placeholder 2"/>
          <p:cNvSpPr>
            <a:spLocks noGrp="1"/>
          </p:cNvSpPr>
          <p:nvPr>
            <p:ph idx="1"/>
          </p:nvPr>
        </p:nvSpPr>
        <p:spPr>
          <a:xfrm>
            <a:off x="609600" y="1219200"/>
            <a:ext cx="8001000" cy="4267200"/>
          </a:xfrm>
        </p:spPr>
        <p:txBody>
          <a:bodyPr>
            <a:normAutofit/>
          </a:bodyPr>
          <a:lstStyle/>
          <a:p>
            <a:r>
              <a:rPr lang="en-US" sz="2800" dirty="0" smtClean="0"/>
              <a:t>Mental disorders are disabling and can affect all aspects of life:</a:t>
            </a:r>
          </a:p>
          <a:p>
            <a:pPr lvl="1"/>
            <a:r>
              <a:rPr lang="en-US" sz="2400" dirty="0" smtClean="0"/>
              <a:t>Physical health</a:t>
            </a:r>
          </a:p>
          <a:p>
            <a:pPr lvl="1"/>
            <a:r>
              <a:rPr lang="en-US" sz="2400" dirty="0" smtClean="0"/>
              <a:t>Parenting</a:t>
            </a:r>
          </a:p>
          <a:p>
            <a:pPr lvl="1"/>
            <a:r>
              <a:rPr lang="en-US" sz="2400" dirty="0" smtClean="0"/>
              <a:t>Work</a:t>
            </a:r>
          </a:p>
          <a:p>
            <a:pPr lvl="1"/>
            <a:r>
              <a:rPr lang="en-US" sz="2400" dirty="0" smtClean="0"/>
              <a:t>Finances</a:t>
            </a:r>
          </a:p>
          <a:p>
            <a:pPr lvl="1"/>
            <a:r>
              <a:rPr lang="en-US" sz="2400" dirty="0" smtClean="0"/>
              <a:t>Care giving</a:t>
            </a:r>
          </a:p>
          <a:p>
            <a:pPr lvl="1"/>
            <a:r>
              <a:rPr lang="en-US" sz="2400" dirty="0" smtClean="0"/>
              <a:t>Relationships with family and friends</a:t>
            </a:r>
          </a:p>
          <a:p>
            <a:pPr lvl="1"/>
            <a:r>
              <a:rPr lang="en-US" sz="2400" dirty="0" smtClean="0"/>
              <a:t>Common daily activities</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457200" y="381000"/>
            <a:ext cx="4495800" cy="609600"/>
          </a:xfrm>
        </p:spPr>
        <p:txBody>
          <a:bodyPr>
            <a:normAutofit fontScale="90000"/>
          </a:bodyPr>
          <a:lstStyle/>
          <a:p>
            <a:r>
              <a:rPr lang="en-US" sz="4000" dirty="0" smtClean="0"/>
              <a:t>Burden of Disease:</a:t>
            </a:r>
            <a:endParaRPr lang="en-US" sz="4000" dirty="0"/>
          </a:p>
        </p:txBody>
      </p:sp>
      <p:sp>
        <p:nvSpPr>
          <p:cNvPr id="3" name="Text Placeholder 2"/>
          <p:cNvSpPr>
            <a:spLocks noGrp="1"/>
          </p:cNvSpPr>
          <p:nvPr>
            <p:ph sz="half" idx="1"/>
          </p:nvPr>
        </p:nvSpPr>
        <p:spPr>
          <a:xfrm>
            <a:off x="457200" y="1524001"/>
            <a:ext cx="4191000" cy="4267200"/>
          </a:xfrm>
        </p:spPr>
        <p:txBody>
          <a:bodyPr/>
          <a:lstStyle/>
          <a:p>
            <a:r>
              <a:rPr lang="en-US" sz="2000" dirty="0" smtClean="0"/>
              <a:t>DALYs represent the total number of years lost to illness, disability, or premature death within a given population. </a:t>
            </a:r>
          </a:p>
          <a:p>
            <a:pPr lvl="1"/>
            <a:r>
              <a:rPr lang="en-US" sz="1600" dirty="0" smtClean="0"/>
              <a:t>They are calculated by adding the number of years of life lost to the number of years lived with disability for a certain disease or disorder. </a:t>
            </a:r>
            <a:endParaRPr lang="en-US" sz="900" dirty="0" smtClean="0"/>
          </a:p>
          <a:p>
            <a:r>
              <a:rPr lang="en-US" sz="2000" dirty="0" smtClean="0"/>
              <a:t>Neuropsychiatric disorders are the leading contributor to DALYs in the US &amp; Canada, and they contribute nearly twice as many DALYS as cardiovascular diseases and cancers.</a:t>
            </a:r>
            <a:endParaRPr lang="en-US" sz="2000" dirty="0"/>
          </a:p>
        </p:txBody>
      </p:sp>
      <p:pic>
        <p:nvPicPr>
          <p:cNvPr id="231426" name="Picture 2" descr="Disorders within the neuropsychiatric category.  Burden of disease in terms of percent of total disability-adjusted life years (DALYs) in U.S. and Canada"/>
          <p:cNvPicPr>
            <a:picLocks noChangeAspect="1" noChangeArrowheads="1"/>
          </p:cNvPicPr>
          <p:nvPr/>
        </p:nvPicPr>
        <p:blipFill>
          <a:blip r:embed="rId3" cstate="print"/>
          <a:srcRect/>
          <a:stretch>
            <a:fillRect/>
          </a:stretch>
        </p:blipFill>
        <p:spPr bwMode="auto">
          <a:xfrm>
            <a:off x="4800600" y="1600200"/>
            <a:ext cx="4175655" cy="3975513"/>
          </a:xfrm>
          <a:prstGeom prst="rect">
            <a:avLst/>
          </a:prstGeom>
          <a:noFill/>
        </p:spPr>
      </p:pic>
      <p:sp>
        <p:nvSpPr>
          <p:cNvPr id="9" name="TextBox 8"/>
          <p:cNvSpPr txBox="1"/>
          <p:nvPr/>
        </p:nvSpPr>
        <p:spPr>
          <a:xfrm>
            <a:off x="457200" y="914400"/>
            <a:ext cx="8153400" cy="523220"/>
          </a:xfrm>
          <a:prstGeom prst="rect">
            <a:avLst/>
          </a:prstGeom>
          <a:noFill/>
        </p:spPr>
        <p:txBody>
          <a:bodyPr wrap="square" rtlCol="0">
            <a:spAutoFit/>
          </a:bodyPr>
          <a:lstStyle/>
          <a:p>
            <a:r>
              <a:rPr lang="en-US" sz="2800" b="1" dirty="0" smtClean="0"/>
              <a:t>Disability-Adjusted Life Years (DALYs)</a:t>
            </a:r>
            <a:r>
              <a:rPr lang="en-US" sz="2800" b="1" baseline="30000" dirty="0" smtClean="0"/>
              <a:t>11</a:t>
            </a:r>
            <a:endParaRPr lang="en-US" sz="2800" b="1" baseline="30000"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4267198" cy="685800"/>
          </a:xfrm>
        </p:spPr>
        <p:txBody>
          <a:bodyPr>
            <a:normAutofit/>
          </a:bodyPr>
          <a:lstStyle/>
          <a:p>
            <a:r>
              <a:rPr lang="en-US" sz="3600" dirty="0" smtClean="0"/>
              <a:t>Treatment </a:t>
            </a:r>
            <a:endParaRPr lang="en-US" sz="3600" dirty="0"/>
          </a:p>
        </p:txBody>
      </p:sp>
      <p:sp>
        <p:nvSpPr>
          <p:cNvPr id="3" name="Text Placeholder 2"/>
          <p:cNvSpPr>
            <a:spLocks noGrp="1"/>
          </p:cNvSpPr>
          <p:nvPr>
            <p:ph type="body" sz="half" idx="2"/>
          </p:nvPr>
        </p:nvSpPr>
        <p:spPr>
          <a:xfrm>
            <a:off x="533400" y="1143000"/>
            <a:ext cx="4038600" cy="4648200"/>
          </a:xfrm>
        </p:spPr>
        <p:txBody>
          <a:bodyPr/>
          <a:lstStyle/>
          <a:p>
            <a:r>
              <a:rPr lang="en-US" sz="2000" dirty="0" smtClean="0"/>
              <a:t>In 2008,13.4 percent of adults in the United States received treatment for a mental health problem.  </a:t>
            </a:r>
          </a:p>
          <a:p>
            <a:pPr>
              <a:spcBef>
                <a:spcPts val="1200"/>
              </a:spcBef>
            </a:pPr>
            <a:r>
              <a:rPr lang="en-US" sz="2000" dirty="0" smtClean="0"/>
              <a:t>Just over half (58.7 percent) of adults in the United States with a serious mental illness (SMI) received treatment for a mental health problem.</a:t>
            </a:r>
          </a:p>
          <a:p>
            <a:pPr>
              <a:spcBef>
                <a:spcPts val="1200"/>
              </a:spcBef>
            </a:pPr>
            <a:r>
              <a:rPr lang="en-US" sz="2000" dirty="0" smtClean="0"/>
              <a:t>Treatment rates for SMI differed across age groups, and the most common types of treatment were outpatient services and prescription medication. </a:t>
            </a:r>
            <a:endParaRPr lang="en-US" sz="2000" dirty="0"/>
          </a:p>
        </p:txBody>
      </p:sp>
      <p:pic>
        <p:nvPicPr>
          <p:cNvPr id="230402" name="Picture 2" descr="Use of mental health services and treatment among adults. Service use/treatment of serious mental illness among U.S. adults by age and type of care (2008)."/>
          <p:cNvPicPr>
            <a:picLocks noChangeAspect="1" noChangeArrowheads="1"/>
          </p:cNvPicPr>
          <p:nvPr/>
        </p:nvPicPr>
        <p:blipFill>
          <a:blip r:embed="rId2" cstate="print"/>
          <a:srcRect/>
          <a:stretch>
            <a:fillRect/>
          </a:stretch>
        </p:blipFill>
        <p:spPr bwMode="auto">
          <a:xfrm>
            <a:off x="4800600" y="838200"/>
            <a:ext cx="4148667" cy="501015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Changing Service Patterns</a:t>
            </a:r>
            <a:r>
              <a:rPr lang="en-US" baseline="30000" dirty="0" smtClean="0"/>
              <a:t>12</a:t>
            </a:r>
            <a:endParaRPr lang="en-US" baseline="30000" dirty="0"/>
          </a:p>
        </p:txBody>
      </p:sp>
      <p:sp>
        <p:nvSpPr>
          <p:cNvPr id="9" name="Content Placeholder 8"/>
          <p:cNvSpPr>
            <a:spLocks noGrp="1"/>
          </p:cNvSpPr>
          <p:nvPr>
            <p:ph sz="half" idx="1"/>
          </p:nvPr>
        </p:nvSpPr>
        <p:spPr>
          <a:xfrm>
            <a:off x="685800" y="2057400"/>
            <a:ext cx="2895600" cy="3581400"/>
          </a:xfrm>
        </p:spPr>
        <p:txBody>
          <a:bodyPr/>
          <a:lstStyle/>
          <a:p>
            <a:r>
              <a:rPr lang="en-US" dirty="0" smtClean="0"/>
              <a:t>More drugs prescribed</a:t>
            </a:r>
          </a:p>
          <a:p>
            <a:endParaRPr lang="en-US" dirty="0"/>
          </a:p>
          <a:p>
            <a:r>
              <a:rPr lang="en-US" dirty="0" smtClean="0"/>
              <a:t>Shorter hospital stays</a:t>
            </a:r>
            <a:endParaRPr lang="en-US" dirty="0"/>
          </a:p>
        </p:txBody>
      </p:sp>
      <p:sp>
        <p:nvSpPr>
          <p:cNvPr id="10" name="Content Placeholder 9"/>
          <p:cNvSpPr>
            <a:spLocks noGrp="1"/>
          </p:cNvSpPr>
          <p:nvPr>
            <p:ph sz="half" idx="2"/>
          </p:nvPr>
        </p:nvSpPr>
        <p:spPr/>
        <p:txBody>
          <a:bodyPr/>
          <a:lstStyle/>
          <a:p>
            <a:endParaRPr lang="en-US"/>
          </a:p>
        </p:txBody>
      </p:sp>
      <p:pic>
        <p:nvPicPr>
          <p:cNvPr id="234498" name="Picture 2" descr="Change in Mental Health Payments by Provider (1993 vs. 2003) as an Approximate Percent of Mental Health Expenditures."/>
          <p:cNvPicPr>
            <a:picLocks noChangeAspect="1" noChangeArrowheads="1"/>
          </p:cNvPicPr>
          <p:nvPr/>
        </p:nvPicPr>
        <p:blipFill>
          <a:blip r:embed="rId3" cstate="print"/>
          <a:srcRect/>
          <a:stretch>
            <a:fillRect/>
          </a:stretch>
        </p:blipFill>
        <p:spPr bwMode="auto">
          <a:xfrm>
            <a:off x="3505200" y="1757065"/>
            <a:ext cx="5200305" cy="40386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substance Use and co-occurring disorders</a:t>
            </a:r>
            <a:endParaRPr lang="en-US" dirty="0"/>
          </a:p>
        </p:txBody>
      </p:sp>
      <p:sp>
        <p:nvSpPr>
          <p:cNvPr id="3" name="TextBox 2"/>
          <p:cNvSpPr txBox="1"/>
          <p:nvPr/>
        </p:nvSpPr>
        <p:spPr>
          <a:xfrm>
            <a:off x="2667000" y="990600"/>
            <a:ext cx="6172200" cy="2308324"/>
          </a:xfrm>
          <a:prstGeom prst="rect">
            <a:avLst/>
          </a:prstGeom>
          <a:noFill/>
        </p:spPr>
        <p:txBody>
          <a:bodyPr wrap="square" rtlCol="0">
            <a:spAutoFit/>
          </a:bodyPr>
          <a:lstStyle/>
          <a:p>
            <a:r>
              <a:rPr lang="en-US" dirty="0" smtClean="0">
                <a:solidFill>
                  <a:schemeClr val="bg2"/>
                </a:solidFill>
              </a:rPr>
              <a:t>How prevalent are substance abuse</a:t>
            </a:r>
          </a:p>
          <a:p>
            <a:r>
              <a:rPr lang="en-US" dirty="0" smtClean="0">
                <a:solidFill>
                  <a:schemeClr val="bg2"/>
                </a:solidFill>
              </a:rPr>
              <a:t>   disorders?</a:t>
            </a:r>
          </a:p>
          <a:p>
            <a:r>
              <a:rPr lang="en-US" dirty="0" smtClean="0">
                <a:solidFill>
                  <a:schemeClr val="bg2"/>
                </a:solidFill>
              </a:rPr>
              <a:t>What are </a:t>
            </a:r>
            <a:r>
              <a:rPr lang="en-US" dirty="0" err="1" smtClean="0">
                <a:solidFill>
                  <a:schemeClr val="bg2"/>
                </a:solidFill>
              </a:rPr>
              <a:t>comorbid</a:t>
            </a:r>
            <a:r>
              <a:rPr lang="en-US" dirty="0" smtClean="0">
                <a:solidFill>
                  <a:schemeClr val="bg2"/>
                </a:solidFill>
              </a:rPr>
              <a:t> conditions and how </a:t>
            </a:r>
          </a:p>
          <a:p>
            <a:r>
              <a:rPr lang="en-US" dirty="0" smtClean="0">
                <a:solidFill>
                  <a:schemeClr val="bg2"/>
                </a:solidFill>
              </a:rPr>
              <a:t>   prevalent are they?</a:t>
            </a:r>
          </a:p>
          <a:p>
            <a:pPr indent="-182880"/>
            <a:r>
              <a:rPr lang="en-US" dirty="0" smtClean="0">
                <a:solidFill>
                  <a:schemeClr val="bg2"/>
                </a:solidFill>
              </a:rPr>
              <a:t>In what setting are mental health and/or</a:t>
            </a:r>
          </a:p>
          <a:p>
            <a:pPr indent="-182880"/>
            <a:r>
              <a:rPr lang="en-US" dirty="0" smtClean="0">
                <a:solidFill>
                  <a:schemeClr val="bg2"/>
                </a:solidFill>
              </a:rPr>
              <a:t>   addiction issues typically treated?</a:t>
            </a:r>
            <a:endParaRPr lang="en-US" dirty="0">
              <a:solidFill>
                <a:schemeClr val="bg2"/>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4495800" cy="685800"/>
          </a:xfrm>
        </p:spPr>
        <p:txBody>
          <a:bodyPr/>
          <a:lstStyle/>
          <a:p>
            <a:r>
              <a:rPr lang="en-US" dirty="0" smtClean="0"/>
              <a:t>Substance Use/Abuse</a:t>
            </a:r>
            <a:endParaRPr lang="en-US" dirty="0"/>
          </a:p>
        </p:txBody>
      </p:sp>
      <p:sp>
        <p:nvSpPr>
          <p:cNvPr id="3" name="Content Placeholder 2"/>
          <p:cNvSpPr>
            <a:spLocks noGrp="1"/>
          </p:cNvSpPr>
          <p:nvPr>
            <p:ph idx="1"/>
          </p:nvPr>
        </p:nvSpPr>
        <p:spPr>
          <a:xfrm>
            <a:off x="533400" y="1143001"/>
            <a:ext cx="8305800" cy="4572000"/>
          </a:xfrm>
        </p:spPr>
        <p:txBody>
          <a:bodyPr>
            <a:normAutofit fontScale="92500"/>
          </a:bodyPr>
          <a:lstStyle/>
          <a:p>
            <a:r>
              <a:rPr lang="en-US" dirty="0" smtClean="0"/>
              <a:t>Defined as the “use </a:t>
            </a:r>
            <a:r>
              <a:rPr lang="en-US" dirty="0"/>
              <a:t>of a </a:t>
            </a:r>
            <a:r>
              <a:rPr lang="en-US" dirty="0" smtClean="0"/>
              <a:t>substance (drugs and/or alcohol) </a:t>
            </a:r>
            <a:r>
              <a:rPr lang="en-US" dirty="0"/>
              <a:t>for a purpose not consistent with legal or medical </a:t>
            </a:r>
            <a:r>
              <a:rPr lang="en-US" dirty="0" smtClean="0"/>
              <a:t>guidelines”</a:t>
            </a:r>
            <a:r>
              <a:rPr lang="en-US" baseline="30000" dirty="0" smtClean="0"/>
              <a:t>13, 14</a:t>
            </a:r>
          </a:p>
          <a:p>
            <a:pPr lvl="1">
              <a:spcBef>
                <a:spcPts val="600"/>
              </a:spcBef>
            </a:pPr>
            <a:r>
              <a:rPr lang="en-US" dirty="0" smtClean="0"/>
              <a:t>Labeled “addiction” when “the user (referred to as an addict) is periodically or chronically intoxicated, shows a compulsion to take the preferred substance (or substances), has great difficulty in voluntarily ceasing or modifying substance use, and exhibits determination to obtain psychoactive substances by almost any means”</a:t>
            </a:r>
          </a:p>
          <a:p>
            <a:pPr>
              <a:spcBef>
                <a:spcPts val="1200"/>
              </a:spcBef>
            </a:pPr>
            <a:r>
              <a:rPr lang="en-US" dirty="0" smtClean="0"/>
              <a:t>Approximately 10% of the general population are addicted to alcohol, while another 5% are addicted to drugs</a:t>
            </a:r>
          </a:p>
          <a:p>
            <a:pPr>
              <a:spcBef>
                <a:spcPts val="1200"/>
              </a:spcBef>
            </a:pPr>
            <a:r>
              <a:rPr lang="en-US" dirty="0" smtClean="0"/>
              <a:t>Substance </a:t>
            </a:r>
            <a:r>
              <a:rPr lang="en-US" dirty="0"/>
              <a:t>abuse </a:t>
            </a:r>
            <a:r>
              <a:rPr lang="en-US" dirty="0" smtClean="0"/>
              <a:t>prevalence </a:t>
            </a:r>
            <a:r>
              <a:rPr lang="en-US" dirty="0"/>
              <a:t>rates </a:t>
            </a:r>
            <a:r>
              <a:rPr lang="en-US" dirty="0" smtClean="0"/>
              <a:t>are higher among persons </a:t>
            </a:r>
            <a:r>
              <a:rPr lang="en-US" dirty="0"/>
              <a:t>with </a:t>
            </a:r>
            <a:r>
              <a:rPr lang="en-US" dirty="0" smtClean="0"/>
              <a:t>mental illness, traumatic </a:t>
            </a:r>
            <a:r>
              <a:rPr lang="en-US" dirty="0"/>
              <a:t>brain injuries, spinal cord injuries, </a:t>
            </a:r>
            <a:r>
              <a:rPr lang="en-US" dirty="0" smtClean="0"/>
              <a:t>and many chronic health conditions (see slide 19).</a:t>
            </a: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886200" cy="1143000"/>
          </a:xfrm>
        </p:spPr>
        <p:txBody>
          <a:bodyPr/>
          <a:lstStyle/>
          <a:p>
            <a:r>
              <a:rPr lang="en-US" dirty="0" smtClean="0"/>
              <a:t>Epidemiology of Co-morbidity</a:t>
            </a:r>
            <a:r>
              <a:rPr lang="en-US" baseline="30000" dirty="0" smtClean="0"/>
              <a:t>15, 16</a:t>
            </a:r>
            <a:endParaRPr lang="en-US" baseline="30000" dirty="0"/>
          </a:p>
        </p:txBody>
      </p:sp>
      <p:sp>
        <p:nvSpPr>
          <p:cNvPr id="7" name="Content Placeholder 6"/>
          <p:cNvSpPr>
            <a:spLocks noGrp="1"/>
          </p:cNvSpPr>
          <p:nvPr>
            <p:ph sz="half" idx="1"/>
          </p:nvPr>
        </p:nvSpPr>
        <p:spPr>
          <a:xfrm>
            <a:off x="533400" y="1676400"/>
            <a:ext cx="2762248" cy="3886199"/>
          </a:xfrm>
        </p:spPr>
        <p:txBody>
          <a:bodyPr>
            <a:normAutofit fontScale="85000" lnSpcReduction="20000"/>
          </a:bodyPr>
          <a:lstStyle/>
          <a:p>
            <a:pPr marL="182880" indent="-182880"/>
            <a:r>
              <a:rPr lang="en-US" dirty="0" smtClean="0"/>
              <a:t>16.8% of the US adult population has both a mental disorder and a medical condition</a:t>
            </a:r>
          </a:p>
          <a:p>
            <a:pPr marL="182880" indent="-182880">
              <a:spcBef>
                <a:spcPts val="1800"/>
              </a:spcBef>
            </a:pPr>
            <a:r>
              <a:rPr lang="en-US" dirty="0" smtClean="0"/>
              <a:t>30% of adults with a chronic medical condition have a co-morbid mental health condition</a:t>
            </a:r>
            <a:endParaRPr lang="en-US" dirty="0"/>
          </a:p>
        </p:txBody>
      </p:sp>
      <p:pic>
        <p:nvPicPr>
          <p:cNvPr id="222210" name="Picture 2"/>
          <p:cNvPicPr>
            <a:picLocks noChangeAspect="1" noChangeArrowheads="1"/>
          </p:cNvPicPr>
          <p:nvPr/>
        </p:nvPicPr>
        <p:blipFill>
          <a:blip r:embed="rId3" cstate="print"/>
          <a:srcRect/>
          <a:stretch>
            <a:fillRect/>
          </a:stretch>
        </p:blipFill>
        <p:spPr bwMode="auto">
          <a:xfrm>
            <a:off x="3886200" y="914400"/>
            <a:ext cx="5054599" cy="4953000"/>
          </a:xfrm>
          <a:prstGeom prst="rect">
            <a:avLst/>
          </a:prstGeom>
          <a:noFill/>
          <a:ln w="9525">
            <a:noFill/>
            <a:miter lim="800000"/>
            <a:headEnd/>
            <a:tailEnd/>
          </a:ln>
        </p:spPr>
      </p:pic>
      <p:sp>
        <p:nvSpPr>
          <p:cNvPr id="6" name="TextBox 5"/>
          <p:cNvSpPr txBox="1"/>
          <p:nvPr/>
        </p:nvSpPr>
        <p:spPr>
          <a:xfrm>
            <a:off x="533400" y="5562600"/>
            <a:ext cx="2895600" cy="276999"/>
          </a:xfrm>
          <a:prstGeom prst="rect">
            <a:avLst/>
          </a:prstGeom>
          <a:noFill/>
        </p:spPr>
        <p:txBody>
          <a:bodyPr wrap="square" rtlCol="0">
            <a:spAutoFit/>
          </a:bodyPr>
          <a:lstStyle/>
          <a:p>
            <a:r>
              <a:rPr lang="en-US" sz="1200" dirty="0" smtClean="0">
                <a:latin typeface="+mn-lt"/>
              </a:rPr>
              <a:t>Source:  </a:t>
            </a:r>
            <a:r>
              <a:rPr lang="en-US" sz="1200" dirty="0" smtClean="0">
                <a:latin typeface="+mn-lt"/>
                <a:hlinkClick r:id="rId4"/>
              </a:rPr>
              <a:t>http://www.rwjf.org</a:t>
            </a:r>
            <a:r>
              <a:rPr lang="en-US" sz="1200" dirty="0" smtClean="0">
                <a:latin typeface="+mn-lt"/>
              </a:rPr>
              <a:t> </a:t>
            </a:r>
            <a:endParaRPr lang="en-US" sz="1200" dirty="0">
              <a:latin typeface="+mn-lt"/>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Rectangle 2"/>
          <p:cNvSpPr>
            <a:spLocks noGrp="1" noChangeArrowheads="1"/>
          </p:cNvSpPr>
          <p:nvPr>
            <p:ph type="title"/>
          </p:nvPr>
        </p:nvSpPr>
        <p:spPr>
          <a:xfrm>
            <a:off x="457200" y="457200"/>
            <a:ext cx="4114800" cy="1295400"/>
          </a:xfrm>
        </p:spPr>
        <p:txBody>
          <a:bodyPr/>
          <a:lstStyle/>
          <a:p>
            <a:pPr eaLnBrk="1" hangingPunct="1"/>
            <a:r>
              <a:rPr lang="en-US" dirty="0" smtClean="0"/>
              <a:t>Epidemiology of Co-morbidity</a:t>
            </a:r>
            <a:r>
              <a:rPr lang="en-US" baseline="30000" dirty="0" smtClean="0"/>
              <a:t>17</a:t>
            </a:r>
            <a:endParaRPr lang="en-US" sz="3000" baseline="30000" dirty="0" smtClean="0"/>
          </a:p>
        </p:txBody>
      </p:sp>
      <p:sp>
        <p:nvSpPr>
          <p:cNvPr id="5126" name="Rectangle 3"/>
          <p:cNvSpPr>
            <a:spLocks noGrp="1" noChangeArrowheads="1"/>
          </p:cNvSpPr>
          <p:nvPr>
            <p:ph type="body" sz="half" idx="1"/>
          </p:nvPr>
        </p:nvSpPr>
        <p:spPr>
          <a:xfrm>
            <a:off x="533400" y="2209800"/>
            <a:ext cx="4724400" cy="4152900"/>
          </a:xfrm>
        </p:spPr>
        <p:txBody>
          <a:bodyPr/>
          <a:lstStyle/>
          <a:p>
            <a:pPr eaLnBrk="1" hangingPunct="1">
              <a:lnSpc>
                <a:spcPct val="90000"/>
              </a:lnSpc>
              <a:spcBef>
                <a:spcPct val="30000"/>
              </a:spcBef>
            </a:pPr>
            <a:r>
              <a:rPr lang="en-US" dirty="0" smtClean="0"/>
              <a:t>Odds ratio of alcohol/ drug disorders is 2.7 times more if any mental disorder exists</a:t>
            </a:r>
          </a:p>
          <a:p>
            <a:pPr eaLnBrk="1" hangingPunct="1">
              <a:lnSpc>
                <a:spcPct val="90000"/>
              </a:lnSpc>
              <a:spcBef>
                <a:spcPct val="30000"/>
              </a:spcBef>
            </a:pPr>
            <a:r>
              <a:rPr lang="en-US" dirty="0" smtClean="0"/>
              <a:t>This is 10-20 times greater than expected for schizophrenia, mania, antisocial personality disorder</a:t>
            </a:r>
            <a:endParaRPr lang="en-US" sz="2600" dirty="0" smtClean="0"/>
          </a:p>
        </p:txBody>
      </p:sp>
      <p:graphicFrame>
        <p:nvGraphicFramePr>
          <p:cNvPr id="8" name="Object 4"/>
          <p:cNvGraphicFramePr>
            <a:graphicFrameLocks noGrp="1" noChangeAspect="1"/>
          </p:cNvGraphicFramePr>
          <p:nvPr>
            <p:ph type="chart" sz="half" idx="2"/>
          </p:nvPr>
        </p:nvGraphicFramePr>
        <p:xfrm>
          <a:off x="5486400" y="1066800"/>
          <a:ext cx="3149600" cy="431006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09"/>
          <p:cNvGrpSpPr>
            <a:grpSpLocks/>
          </p:cNvGrpSpPr>
          <p:nvPr/>
        </p:nvGrpSpPr>
        <p:grpSpPr bwMode="auto">
          <a:xfrm>
            <a:off x="715686" y="2106480"/>
            <a:ext cx="8149195" cy="3610301"/>
            <a:chOff x="0" y="2057400"/>
            <a:chExt cx="8712482" cy="3962400"/>
          </a:xfrm>
        </p:grpSpPr>
        <p:sp>
          <p:nvSpPr>
            <p:cNvPr id="25609" name="Rectangle 204"/>
            <p:cNvSpPr>
              <a:spLocks noChangeArrowheads="1"/>
            </p:cNvSpPr>
            <p:nvPr/>
          </p:nvSpPr>
          <p:spPr bwMode="auto">
            <a:xfrm>
              <a:off x="0" y="2057400"/>
              <a:ext cx="8675411" cy="3962400"/>
            </a:xfrm>
            <a:prstGeom prst="rect">
              <a:avLst/>
            </a:prstGeom>
            <a:solidFill>
              <a:srgbClr val="FFFFFF"/>
            </a:solidFill>
            <a:ln w="9525">
              <a:noFill/>
              <a:miter lim="800000"/>
              <a:headEnd/>
              <a:tailEnd/>
            </a:ln>
          </p:spPr>
          <p:txBody>
            <a:bodyPr/>
            <a:lstStyle/>
            <a:p>
              <a:pPr eaLnBrk="0" hangingPunct="0"/>
              <a:endParaRPr lang="en-US" sz="1000"/>
            </a:p>
          </p:txBody>
        </p:sp>
        <p:sp>
          <p:nvSpPr>
            <p:cNvPr id="25610" name="Rectangle 205"/>
            <p:cNvSpPr>
              <a:spLocks noChangeArrowheads="1"/>
            </p:cNvSpPr>
            <p:nvPr/>
          </p:nvSpPr>
          <p:spPr bwMode="auto">
            <a:xfrm>
              <a:off x="2362200" y="2209800"/>
              <a:ext cx="1507400" cy="184666"/>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200" b="1">
                  <a:solidFill>
                    <a:srgbClr val="000000"/>
                  </a:solidFill>
                  <a:latin typeface="Calibri" pitchFamily="34" charset="0"/>
                </a:rPr>
                <a:t>Prior Diagnostic History</a:t>
              </a:r>
              <a:endParaRPr lang="en-US" sz="1200"/>
            </a:p>
          </p:txBody>
        </p:sp>
        <p:sp>
          <p:nvSpPr>
            <p:cNvPr id="25611" name="Rectangle 206"/>
            <p:cNvSpPr>
              <a:spLocks noChangeArrowheads="1"/>
            </p:cNvSpPr>
            <p:nvPr/>
          </p:nvSpPr>
          <p:spPr bwMode="auto">
            <a:xfrm>
              <a:off x="2223517" y="2409499"/>
              <a:ext cx="1928092" cy="184666"/>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200" b="1">
                  <a:solidFill>
                    <a:srgbClr val="000000"/>
                  </a:solidFill>
                  <a:latin typeface="Calibri" pitchFamily="34" charset="0"/>
                </a:rPr>
                <a:t>Patients with Risk Scores 50+*</a:t>
              </a:r>
              <a:endParaRPr lang="en-US" sz="1200"/>
            </a:p>
          </p:txBody>
        </p:sp>
        <p:sp>
          <p:nvSpPr>
            <p:cNvPr id="25612" name="Rectangle 207"/>
            <p:cNvSpPr>
              <a:spLocks noChangeArrowheads="1"/>
            </p:cNvSpPr>
            <p:nvPr/>
          </p:nvSpPr>
          <p:spPr bwMode="auto">
            <a:xfrm>
              <a:off x="2610088" y="2610217"/>
              <a:ext cx="908839" cy="184666"/>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200" b="1">
                  <a:solidFill>
                    <a:srgbClr val="000000"/>
                  </a:solidFill>
                  <a:latin typeface="Calibri" pitchFamily="34" charset="0"/>
                </a:rPr>
                <a:t>NYC Residents</a:t>
              </a:r>
              <a:endParaRPr lang="en-US" sz="1200"/>
            </a:p>
          </p:txBody>
        </p:sp>
        <p:sp>
          <p:nvSpPr>
            <p:cNvPr id="25613" name="Rectangle 208"/>
            <p:cNvSpPr>
              <a:spLocks noChangeArrowheads="1"/>
            </p:cNvSpPr>
            <p:nvPr/>
          </p:nvSpPr>
          <p:spPr bwMode="auto">
            <a:xfrm>
              <a:off x="4096183" y="2908591"/>
              <a:ext cx="25503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Percent of Patients with Co-Occurring Condition</a:t>
              </a:r>
              <a:endParaRPr lang="en-US" sz="1000"/>
            </a:p>
          </p:txBody>
        </p:sp>
        <p:sp>
          <p:nvSpPr>
            <p:cNvPr id="25614" name="Rectangle 209"/>
            <p:cNvSpPr>
              <a:spLocks noChangeArrowheads="1"/>
            </p:cNvSpPr>
            <p:nvPr/>
          </p:nvSpPr>
          <p:spPr bwMode="auto">
            <a:xfrm>
              <a:off x="1658841" y="3287612"/>
              <a:ext cx="22281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CVD</a:t>
              </a:r>
              <a:endParaRPr lang="en-US" sz="1000"/>
            </a:p>
          </p:txBody>
        </p:sp>
        <p:sp>
          <p:nvSpPr>
            <p:cNvPr id="25615" name="Rectangle 210"/>
            <p:cNvSpPr>
              <a:spLocks noChangeArrowheads="1"/>
            </p:cNvSpPr>
            <p:nvPr/>
          </p:nvSpPr>
          <p:spPr bwMode="auto">
            <a:xfrm>
              <a:off x="2224963" y="3287612"/>
              <a:ext cx="22281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AMI</a:t>
              </a:r>
              <a:endParaRPr lang="en-US" sz="1000"/>
            </a:p>
          </p:txBody>
        </p:sp>
        <p:sp>
          <p:nvSpPr>
            <p:cNvPr id="25616" name="Rectangle 211"/>
            <p:cNvSpPr>
              <a:spLocks noChangeArrowheads="1"/>
            </p:cNvSpPr>
            <p:nvPr/>
          </p:nvSpPr>
          <p:spPr bwMode="auto">
            <a:xfrm>
              <a:off x="2675852" y="3206102"/>
              <a:ext cx="460062"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Ischemic</a:t>
              </a:r>
              <a:endParaRPr lang="en-US" sz="1000"/>
            </a:p>
          </p:txBody>
        </p:sp>
        <p:sp>
          <p:nvSpPr>
            <p:cNvPr id="25617" name="Rectangle 212"/>
            <p:cNvSpPr>
              <a:spLocks noChangeArrowheads="1"/>
            </p:cNvSpPr>
            <p:nvPr/>
          </p:nvSpPr>
          <p:spPr bwMode="auto">
            <a:xfrm>
              <a:off x="2670492" y="3370140"/>
              <a:ext cx="488916"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Heart Dis</a:t>
              </a:r>
              <a:endParaRPr lang="en-US" sz="1000"/>
            </a:p>
          </p:txBody>
        </p:sp>
        <p:sp>
          <p:nvSpPr>
            <p:cNvPr id="25618" name="Rectangle 213"/>
            <p:cNvSpPr>
              <a:spLocks noChangeArrowheads="1"/>
            </p:cNvSpPr>
            <p:nvPr/>
          </p:nvSpPr>
          <p:spPr bwMode="auto">
            <a:xfrm>
              <a:off x="3324380" y="3287612"/>
              <a:ext cx="20678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CHF</a:t>
              </a:r>
              <a:endParaRPr lang="en-US" sz="1000"/>
            </a:p>
          </p:txBody>
        </p:sp>
        <p:sp>
          <p:nvSpPr>
            <p:cNvPr id="25619" name="Rectangle 214"/>
            <p:cNvSpPr>
              <a:spLocks noChangeArrowheads="1"/>
            </p:cNvSpPr>
            <p:nvPr/>
          </p:nvSpPr>
          <p:spPr bwMode="auto">
            <a:xfrm>
              <a:off x="3832216" y="3206102"/>
              <a:ext cx="35747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Hyper-</a:t>
              </a:r>
              <a:endParaRPr lang="en-US" sz="1000"/>
            </a:p>
          </p:txBody>
        </p:sp>
        <p:sp>
          <p:nvSpPr>
            <p:cNvPr id="25620" name="Rectangle 215"/>
            <p:cNvSpPr>
              <a:spLocks noChangeArrowheads="1"/>
            </p:cNvSpPr>
            <p:nvPr/>
          </p:nvSpPr>
          <p:spPr bwMode="auto">
            <a:xfrm>
              <a:off x="3814797" y="3370140"/>
              <a:ext cx="39914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tension</a:t>
              </a:r>
              <a:endParaRPr lang="en-US" sz="1000"/>
            </a:p>
          </p:txBody>
        </p:sp>
        <p:sp>
          <p:nvSpPr>
            <p:cNvPr id="25621" name="Rectangle 216"/>
            <p:cNvSpPr>
              <a:spLocks noChangeArrowheads="1"/>
            </p:cNvSpPr>
            <p:nvPr/>
          </p:nvSpPr>
          <p:spPr bwMode="auto">
            <a:xfrm>
              <a:off x="4343401" y="3287612"/>
              <a:ext cx="468077"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Diabetes</a:t>
              </a:r>
              <a:endParaRPr lang="en-US" sz="1000"/>
            </a:p>
          </p:txBody>
        </p:sp>
        <p:sp>
          <p:nvSpPr>
            <p:cNvPr id="25622" name="Rectangle 217"/>
            <p:cNvSpPr>
              <a:spLocks noChangeArrowheads="1"/>
            </p:cNvSpPr>
            <p:nvPr/>
          </p:nvSpPr>
          <p:spPr bwMode="auto">
            <a:xfrm>
              <a:off x="4918903" y="3287612"/>
              <a:ext cx="408766"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Asthma</a:t>
              </a:r>
              <a:endParaRPr lang="en-US" sz="1000"/>
            </a:p>
          </p:txBody>
        </p:sp>
        <p:sp>
          <p:nvSpPr>
            <p:cNvPr id="25623" name="Rectangle 218"/>
            <p:cNvSpPr>
              <a:spLocks noChangeArrowheads="1"/>
            </p:cNvSpPr>
            <p:nvPr/>
          </p:nvSpPr>
          <p:spPr bwMode="auto">
            <a:xfrm>
              <a:off x="5506465" y="3287612"/>
              <a:ext cx="30296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COPD</a:t>
              </a:r>
              <a:endParaRPr lang="en-US" sz="1000"/>
            </a:p>
          </p:txBody>
        </p:sp>
        <p:sp>
          <p:nvSpPr>
            <p:cNvPr id="25624" name="Rectangle 219"/>
            <p:cNvSpPr>
              <a:spLocks noChangeArrowheads="1"/>
            </p:cNvSpPr>
            <p:nvPr/>
          </p:nvSpPr>
          <p:spPr bwMode="auto">
            <a:xfrm>
              <a:off x="6067898" y="3206102"/>
              <a:ext cx="299762"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Renal</a:t>
              </a:r>
              <a:endParaRPr lang="en-US" sz="1000"/>
            </a:p>
          </p:txBody>
        </p:sp>
        <p:sp>
          <p:nvSpPr>
            <p:cNvPr id="25625" name="Rectangle 220"/>
            <p:cNvSpPr>
              <a:spLocks noChangeArrowheads="1"/>
            </p:cNvSpPr>
            <p:nvPr/>
          </p:nvSpPr>
          <p:spPr bwMode="auto">
            <a:xfrm>
              <a:off x="6023010" y="3370140"/>
              <a:ext cx="40556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Disease</a:t>
              </a:r>
              <a:endParaRPr lang="en-US" sz="1000"/>
            </a:p>
          </p:txBody>
        </p:sp>
        <p:sp>
          <p:nvSpPr>
            <p:cNvPr id="25626" name="Rectangle 221"/>
            <p:cNvSpPr>
              <a:spLocks noChangeArrowheads="1"/>
            </p:cNvSpPr>
            <p:nvPr/>
          </p:nvSpPr>
          <p:spPr bwMode="auto">
            <a:xfrm>
              <a:off x="6615261" y="3206102"/>
              <a:ext cx="30296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Sickle</a:t>
              </a:r>
              <a:endParaRPr lang="en-US" sz="1000"/>
            </a:p>
          </p:txBody>
        </p:sp>
        <p:sp>
          <p:nvSpPr>
            <p:cNvPr id="25627" name="Rectangle 222"/>
            <p:cNvSpPr>
              <a:spLocks noChangeArrowheads="1"/>
            </p:cNvSpPr>
            <p:nvPr/>
          </p:nvSpPr>
          <p:spPr bwMode="auto">
            <a:xfrm>
              <a:off x="6660149" y="3370140"/>
              <a:ext cx="195566"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Cell</a:t>
              </a:r>
              <a:endParaRPr lang="en-US" sz="1000"/>
            </a:p>
          </p:txBody>
        </p:sp>
        <p:sp>
          <p:nvSpPr>
            <p:cNvPr id="25628" name="Rectangle 223"/>
            <p:cNvSpPr>
              <a:spLocks noChangeArrowheads="1"/>
            </p:cNvSpPr>
            <p:nvPr/>
          </p:nvSpPr>
          <p:spPr bwMode="auto">
            <a:xfrm>
              <a:off x="7096298" y="3206102"/>
              <a:ext cx="51135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Alc/Subst</a:t>
              </a:r>
              <a:endParaRPr lang="en-US" sz="1000"/>
            </a:p>
          </p:txBody>
        </p:sp>
        <p:sp>
          <p:nvSpPr>
            <p:cNvPr id="25629" name="Rectangle 224"/>
            <p:cNvSpPr>
              <a:spLocks noChangeArrowheads="1"/>
            </p:cNvSpPr>
            <p:nvPr/>
          </p:nvSpPr>
          <p:spPr bwMode="auto">
            <a:xfrm>
              <a:off x="7162625" y="3370140"/>
              <a:ext cx="330219"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Abuse</a:t>
              </a:r>
              <a:endParaRPr lang="en-US" sz="1000"/>
            </a:p>
          </p:txBody>
        </p:sp>
        <p:sp>
          <p:nvSpPr>
            <p:cNvPr id="25630" name="Rectangle 225"/>
            <p:cNvSpPr>
              <a:spLocks noChangeArrowheads="1"/>
            </p:cNvSpPr>
            <p:nvPr/>
          </p:nvSpPr>
          <p:spPr bwMode="auto">
            <a:xfrm>
              <a:off x="7711998" y="3206102"/>
              <a:ext cx="38472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Mental</a:t>
              </a:r>
              <a:endParaRPr lang="en-US" sz="1000"/>
            </a:p>
          </p:txBody>
        </p:sp>
        <p:sp>
          <p:nvSpPr>
            <p:cNvPr id="25631" name="Rectangle 226"/>
            <p:cNvSpPr>
              <a:spLocks noChangeArrowheads="1"/>
            </p:cNvSpPr>
            <p:nvPr/>
          </p:nvSpPr>
          <p:spPr bwMode="auto">
            <a:xfrm>
              <a:off x="7714678" y="3370140"/>
              <a:ext cx="333425"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Illness</a:t>
              </a:r>
              <a:endParaRPr lang="en-US" sz="1000"/>
            </a:p>
          </p:txBody>
        </p:sp>
        <p:sp>
          <p:nvSpPr>
            <p:cNvPr id="25632" name="Rectangle 227"/>
            <p:cNvSpPr>
              <a:spLocks noChangeArrowheads="1"/>
            </p:cNvSpPr>
            <p:nvPr/>
          </p:nvSpPr>
          <p:spPr bwMode="auto">
            <a:xfrm>
              <a:off x="8217154" y="3287612"/>
              <a:ext cx="49532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HIV/AIDS</a:t>
              </a:r>
              <a:endParaRPr lang="en-US" sz="1000"/>
            </a:p>
          </p:txBody>
        </p:sp>
        <p:sp>
          <p:nvSpPr>
            <p:cNvPr id="25633" name="Rectangle 228"/>
            <p:cNvSpPr>
              <a:spLocks noChangeArrowheads="1"/>
            </p:cNvSpPr>
            <p:nvPr/>
          </p:nvSpPr>
          <p:spPr bwMode="auto">
            <a:xfrm>
              <a:off x="86427" y="3652368"/>
              <a:ext cx="761427"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Cereb Vasc Dis</a:t>
              </a:r>
              <a:endParaRPr lang="en-US" sz="1000"/>
            </a:p>
          </p:txBody>
        </p:sp>
        <p:sp>
          <p:nvSpPr>
            <p:cNvPr id="25634" name="Rectangle 229"/>
            <p:cNvSpPr>
              <a:spLocks noChangeArrowheads="1"/>
            </p:cNvSpPr>
            <p:nvPr/>
          </p:nvSpPr>
          <p:spPr bwMode="auto">
            <a:xfrm>
              <a:off x="1187854" y="3652368"/>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5.0%</a:t>
              </a:r>
              <a:endParaRPr lang="en-US" sz="1000"/>
            </a:p>
          </p:txBody>
        </p:sp>
        <p:sp>
          <p:nvSpPr>
            <p:cNvPr id="25635" name="Rectangle 230"/>
            <p:cNvSpPr>
              <a:spLocks noChangeArrowheads="1"/>
            </p:cNvSpPr>
            <p:nvPr/>
          </p:nvSpPr>
          <p:spPr bwMode="auto">
            <a:xfrm>
              <a:off x="1648791" y="3649312"/>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636" name="Rectangle 231"/>
            <p:cNvSpPr>
              <a:spLocks noChangeArrowheads="1"/>
            </p:cNvSpPr>
            <p:nvPr/>
          </p:nvSpPr>
          <p:spPr bwMode="auto">
            <a:xfrm>
              <a:off x="2249082"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15.0%</a:t>
              </a:r>
              <a:endParaRPr lang="en-US" sz="1000"/>
            </a:p>
          </p:txBody>
        </p:sp>
        <p:sp>
          <p:nvSpPr>
            <p:cNvPr id="25637" name="Rectangle 232"/>
            <p:cNvSpPr>
              <a:spLocks noChangeArrowheads="1"/>
            </p:cNvSpPr>
            <p:nvPr/>
          </p:nvSpPr>
          <p:spPr bwMode="auto">
            <a:xfrm>
              <a:off x="2803816"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49.5%</a:t>
              </a:r>
              <a:endParaRPr lang="en-US" sz="1000"/>
            </a:p>
          </p:txBody>
        </p:sp>
        <p:sp>
          <p:nvSpPr>
            <p:cNvPr id="25638" name="Rectangle 233"/>
            <p:cNvSpPr>
              <a:spLocks noChangeArrowheads="1"/>
            </p:cNvSpPr>
            <p:nvPr/>
          </p:nvSpPr>
          <p:spPr bwMode="auto">
            <a:xfrm>
              <a:off x="3357879"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36.2%</a:t>
              </a:r>
              <a:endParaRPr lang="en-US" sz="1000"/>
            </a:p>
          </p:txBody>
        </p:sp>
        <p:sp>
          <p:nvSpPr>
            <p:cNvPr id="25639" name="Rectangle 234"/>
            <p:cNvSpPr>
              <a:spLocks noChangeArrowheads="1"/>
            </p:cNvSpPr>
            <p:nvPr/>
          </p:nvSpPr>
          <p:spPr bwMode="auto">
            <a:xfrm>
              <a:off x="3911942"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81.6%</a:t>
              </a:r>
              <a:endParaRPr lang="en-US" sz="1000"/>
            </a:p>
          </p:txBody>
        </p:sp>
        <p:sp>
          <p:nvSpPr>
            <p:cNvPr id="25640" name="Rectangle 235"/>
            <p:cNvSpPr>
              <a:spLocks noChangeArrowheads="1"/>
            </p:cNvSpPr>
            <p:nvPr/>
          </p:nvSpPr>
          <p:spPr bwMode="auto">
            <a:xfrm>
              <a:off x="4466675"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51.7%</a:t>
              </a:r>
              <a:endParaRPr lang="en-US" sz="1000"/>
            </a:p>
          </p:txBody>
        </p:sp>
        <p:sp>
          <p:nvSpPr>
            <p:cNvPr id="25641" name="Rectangle 236"/>
            <p:cNvSpPr>
              <a:spLocks noChangeArrowheads="1"/>
            </p:cNvSpPr>
            <p:nvPr/>
          </p:nvSpPr>
          <p:spPr bwMode="auto">
            <a:xfrm>
              <a:off x="5020738"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35.3%</a:t>
              </a:r>
              <a:endParaRPr lang="en-US" sz="1000"/>
            </a:p>
          </p:txBody>
        </p:sp>
        <p:sp>
          <p:nvSpPr>
            <p:cNvPr id="25642" name="Rectangle 237"/>
            <p:cNvSpPr>
              <a:spLocks noChangeArrowheads="1"/>
            </p:cNvSpPr>
            <p:nvPr/>
          </p:nvSpPr>
          <p:spPr bwMode="auto">
            <a:xfrm>
              <a:off x="5575471"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24.8%</a:t>
              </a:r>
              <a:endParaRPr lang="en-US" sz="1000"/>
            </a:p>
          </p:txBody>
        </p:sp>
        <p:sp>
          <p:nvSpPr>
            <p:cNvPr id="25643" name="Rectangle 238"/>
            <p:cNvSpPr>
              <a:spLocks noChangeArrowheads="1"/>
            </p:cNvSpPr>
            <p:nvPr/>
          </p:nvSpPr>
          <p:spPr bwMode="auto">
            <a:xfrm>
              <a:off x="6129535"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13.7%</a:t>
              </a:r>
              <a:endParaRPr lang="en-US" sz="1000"/>
            </a:p>
          </p:txBody>
        </p:sp>
        <p:sp>
          <p:nvSpPr>
            <p:cNvPr id="25644" name="Rectangle 239"/>
            <p:cNvSpPr>
              <a:spLocks noChangeArrowheads="1"/>
            </p:cNvSpPr>
            <p:nvPr/>
          </p:nvSpPr>
          <p:spPr bwMode="auto">
            <a:xfrm>
              <a:off x="6731166" y="3652368"/>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2.9%</a:t>
              </a:r>
              <a:endParaRPr lang="en-US" sz="1000"/>
            </a:p>
          </p:txBody>
        </p:sp>
        <p:sp>
          <p:nvSpPr>
            <p:cNvPr id="25645" name="Rectangle 240"/>
            <p:cNvSpPr>
              <a:spLocks noChangeArrowheads="1"/>
            </p:cNvSpPr>
            <p:nvPr/>
          </p:nvSpPr>
          <p:spPr bwMode="auto">
            <a:xfrm>
              <a:off x="7238331"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56.4%</a:t>
              </a:r>
              <a:endParaRPr lang="en-US" sz="1000"/>
            </a:p>
          </p:txBody>
        </p:sp>
        <p:sp>
          <p:nvSpPr>
            <p:cNvPr id="25646" name="Rectangle 241"/>
            <p:cNvSpPr>
              <a:spLocks noChangeArrowheads="1"/>
            </p:cNvSpPr>
            <p:nvPr/>
          </p:nvSpPr>
          <p:spPr bwMode="auto">
            <a:xfrm>
              <a:off x="7793064"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62.7%</a:t>
              </a:r>
              <a:endParaRPr lang="en-US" sz="1000"/>
            </a:p>
          </p:txBody>
        </p:sp>
        <p:sp>
          <p:nvSpPr>
            <p:cNvPr id="25647" name="Rectangle 242"/>
            <p:cNvSpPr>
              <a:spLocks noChangeArrowheads="1"/>
            </p:cNvSpPr>
            <p:nvPr/>
          </p:nvSpPr>
          <p:spPr bwMode="auto">
            <a:xfrm>
              <a:off x="8347127" y="365236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13.7%</a:t>
              </a:r>
              <a:endParaRPr lang="en-US" sz="1000"/>
            </a:p>
          </p:txBody>
        </p:sp>
        <p:sp>
          <p:nvSpPr>
            <p:cNvPr id="25648" name="Rectangle 243"/>
            <p:cNvSpPr>
              <a:spLocks noChangeArrowheads="1"/>
            </p:cNvSpPr>
            <p:nvPr/>
          </p:nvSpPr>
          <p:spPr bwMode="auto">
            <a:xfrm>
              <a:off x="86427" y="3813351"/>
              <a:ext cx="214802"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AMI</a:t>
              </a:r>
              <a:endParaRPr lang="en-US" sz="1000"/>
            </a:p>
          </p:txBody>
        </p:sp>
        <p:sp>
          <p:nvSpPr>
            <p:cNvPr id="25649" name="Rectangle 244"/>
            <p:cNvSpPr>
              <a:spLocks noChangeArrowheads="1"/>
            </p:cNvSpPr>
            <p:nvPr/>
          </p:nvSpPr>
          <p:spPr bwMode="auto">
            <a:xfrm>
              <a:off x="1187854" y="3813351"/>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6.0%</a:t>
              </a:r>
              <a:endParaRPr lang="en-US" sz="1000"/>
            </a:p>
          </p:txBody>
        </p:sp>
        <p:sp>
          <p:nvSpPr>
            <p:cNvPr id="25650" name="Rectangle 245"/>
            <p:cNvSpPr>
              <a:spLocks noChangeArrowheads="1"/>
            </p:cNvSpPr>
            <p:nvPr/>
          </p:nvSpPr>
          <p:spPr bwMode="auto">
            <a:xfrm>
              <a:off x="1695019"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12.5%</a:t>
              </a:r>
              <a:endParaRPr lang="en-US" sz="1000"/>
            </a:p>
          </p:txBody>
        </p:sp>
        <p:sp>
          <p:nvSpPr>
            <p:cNvPr id="25651" name="Rectangle 246"/>
            <p:cNvSpPr>
              <a:spLocks noChangeArrowheads="1"/>
            </p:cNvSpPr>
            <p:nvPr/>
          </p:nvSpPr>
          <p:spPr bwMode="auto">
            <a:xfrm>
              <a:off x="2203524" y="3810294"/>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652" name="Rectangle 247"/>
            <p:cNvSpPr>
              <a:spLocks noChangeArrowheads="1"/>
            </p:cNvSpPr>
            <p:nvPr/>
          </p:nvSpPr>
          <p:spPr bwMode="auto">
            <a:xfrm>
              <a:off x="2803816"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80.9%</a:t>
              </a:r>
              <a:endParaRPr lang="en-US" sz="1000"/>
            </a:p>
          </p:txBody>
        </p:sp>
        <p:sp>
          <p:nvSpPr>
            <p:cNvPr id="25653" name="Rectangle 248"/>
            <p:cNvSpPr>
              <a:spLocks noChangeArrowheads="1"/>
            </p:cNvSpPr>
            <p:nvPr/>
          </p:nvSpPr>
          <p:spPr bwMode="auto">
            <a:xfrm>
              <a:off x="3357879"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53.3%</a:t>
              </a:r>
              <a:endParaRPr lang="en-US" sz="1000"/>
            </a:p>
          </p:txBody>
        </p:sp>
        <p:sp>
          <p:nvSpPr>
            <p:cNvPr id="25654" name="Rectangle 249"/>
            <p:cNvSpPr>
              <a:spLocks noChangeArrowheads="1"/>
            </p:cNvSpPr>
            <p:nvPr/>
          </p:nvSpPr>
          <p:spPr bwMode="auto">
            <a:xfrm>
              <a:off x="3911942"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90.1%</a:t>
              </a:r>
              <a:endParaRPr lang="en-US" sz="1000"/>
            </a:p>
          </p:txBody>
        </p:sp>
        <p:sp>
          <p:nvSpPr>
            <p:cNvPr id="25655" name="Rectangle 250"/>
            <p:cNvSpPr>
              <a:spLocks noChangeArrowheads="1"/>
            </p:cNvSpPr>
            <p:nvPr/>
          </p:nvSpPr>
          <p:spPr bwMode="auto">
            <a:xfrm>
              <a:off x="4466675"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56.6%</a:t>
              </a:r>
              <a:endParaRPr lang="en-US" sz="1000"/>
            </a:p>
          </p:txBody>
        </p:sp>
        <p:sp>
          <p:nvSpPr>
            <p:cNvPr id="25656" name="Rectangle 251"/>
            <p:cNvSpPr>
              <a:spLocks noChangeArrowheads="1"/>
            </p:cNvSpPr>
            <p:nvPr/>
          </p:nvSpPr>
          <p:spPr bwMode="auto">
            <a:xfrm>
              <a:off x="5020738"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40.4%</a:t>
              </a:r>
              <a:endParaRPr lang="en-US" sz="1000"/>
            </a:p>
          </p:txBody>
        </p:sp>
        <p:sp>
          <p:nvSpPr>
            <p:cNvPr id="25657" name="Rectangle 252"/>
            <p:cNvSpPr>
              <a:spLocks noChangeArrowheads="1"/>
            </p:cNvSpPr>
            <p:nvPr/>
          </p:nvSpPr>
          <p:spPr bwMode="auto">
            <a:xfrm>
              <a:off x="5575471"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31.5%</a:t>
              </a:r>
              <a:endParaRPr lang="en-US" sz="1000"/>
            </a:p>
          </p:txBody>
        </p:sp>
        <p:sp>
          <p:nvSpPr>
            <p:cNvPr id="25658" name="Rectangle 253"/>
            <p:cNvSpPr>
              <a:spLocks noChangeArrowheads="1"/>
            </p:cNvSpPr>
            <p:nvPr/>
          </p:nvSpPr>
          <p:spPr bwMode="auto">
            <a:xfrm>
              <a:off x="6129535"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17.4%</a:t>
              </a:r>
              <a:endParaRPr lang="en-US" sz="1000"/>
            </a:p>
          </p:txBody>
        </p:sp>
        <p:sp>
          <p:nvSpPr>
            <p:cNvPr id="25659" name="Rectangle 254"/>
            <p:cNvSpPr>
              <a:spLocks noChangeArrowheads="1"/>
            </p:cNvSpPr>
            <p:nvPr/>
          </p:nvSpPr>
          <p:spPr bwMode="auto">
            <a:xfrm>
              <a:off x="6731166" y="3813351"/>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2.1%</a:t>
              </a:r>
              <a:endParaRPr lang="en-US" sz="1000"/>
            </a:p>
          </p:txBody>
        </p:sp>
        <p:sp>
          <p:nvSpPr>
            <p:cNvPr id="25660" name="Rectangle 255"/>
            <p:cNvSpPr>
              <a:spLocks noChangeArrowheads="1"/>
            </p:cNvSpPr>
            <p:nvPr/>
          </p:nvSpPr>
          <p:spPr bwMode="auto">
            <a:xfrm>
              <a:off x="7238331"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55.2%</a:t>
              </a:r>
              <a:endParaRPr lang="en-US" sz="1000"/>
            </a:p>
          </p:txBody>
        </p:sp>
        <p:sp>
          <p:nvSpPr>
            <p:cNvPr id="25661" name="Rectangle 256"/>
            <p:cNvSpPr>
              <a:spLocks noChangeArrowheads="1"/>
            </p:cNvSpPr>
            <p:nvPr/>
          </p:nvSpPr>
          <p:spPr bwMode="auto">
            <a:xfrm>
              <a:off x="7793064"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56.2%</a:t>
              </a:r>
              <a:endParaRPr lang="en-US" sz="1000"/>
            </a:p>
          </p:txBody>
        </p:sp>
        <p:sp>
          <p:nvSpPr>
            <p:cNvPr id="25662" name="Rectangle 257"/>
            <p:cNvSpPr>
              <a:spLocks noChangeArrowheads="1"/>
            </p:cNvSpPr>
            <p:nvPr/>
          </p:nvSpPr>
          <p:spPr bwMode="auto">
            <a:xfrm>
              <a:off x="8347127" y="3813351"/>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13.5%</a:t>
              </a:r>
              <a:endParaRPr lang="en-US" sz="1000"/>
            </a:p>
          </p:txBody>
        </p:sp>
        <p:sp>
          <p:nvSpPr>
            <p:cNvPr id="25663" name="Rectangle 258"/>
            <p:cNvSpPr>
              <a:spLocks noChangeArrowheads="1"/>
            </p:cNvSpPr>
            <p:nvPr/>
          </p:nvSpPr>
          <p:spPr bwMode="auto">
            <a:xfrm>
              <a:off x="86427" y="3974333"/>
              <a:ext cx="961802"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Ischemic Heart Dis</a:t>
              </a:r>
              <a:endParaRPr lang="en-US" sz="1000"/>
            </a:p>
          </p:txBody>
        </p:sp>
        <p:sp>
          <p:nvSpPr>
            <p:cNvPr id="25664" name="Rectangle 259"/>
            <p:cNvSpPr>
              <a:spLocks noChangeArrowheads="1"/>
            </p:cNvSpPr>
            <p:nvPr/>
          </p:nvSpPr>
          <p:spPr bwMode="auto">
            <a:xfrm>
              <a:off x="1140286"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22.4%</a:t>
              </a:r>
              <a:endParaRPr lang="en-US" sz="1000"/>
            </a:p>
          </p:txBody>
        </p:sp>
        <p:sp>
          <p:nvSpPr>
            <p:cNvPr id="25665" name="Rectangle 260"/>
            <p:cNvSpPr>
              <a:spLocks noChangeArrowheads="1"/>
            </p:cNvSpPr>
            <p:nvPr/>
          </p:nvSpPr>
          <p:spPr bwMode="auto">
            <a:xfrm>
              <a:off x="1695019"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11.1%</a:t>
              </a:r>
              <a:endParaRPr lang="en-US" sz="1000"/>
            </a:p>
          </p:txBody>
        </p:sp>
        <p:sp>
          <p:nvSpPr>
            <p:cNvPr id="25666" name="Rectangle 261"/>
            <p:cNvSpPr>
              <a:spLocks noChangeArrowheads="1"/>
            </p:cNvSpPr>
            <p:nvPr/>
          </p:nvSpPr>
          <p:spPr bwMode="auto">
            <a:xfrm>
              <a:off x="2249082"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21.7%</a:t>
              </a:r>
              <a:endParaRPr lang="en-US" sz="1000"/>
            </a:p>
          </p:txBody>
        </p:sp>
        <p:sp>
          <p:nvSpPr>
            <p:cNvPr id="25667" name="Rectangle 262"/>
            <p:cNvSpPr>
              <a:spLocks noChangeArrowheads="1"/>
            </p:cNvSpPr>
            <p:nvPr/>
          </p:nvSpPr>
          <p:spPr bwMode="auto">
            <a:xfrm>
              <a:off x="2757588" y="3971276"/>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668" name="Rectangle 263"/>
            <p:cNvSpPr>
              <a:spLocks noChangeArrowheads="1"/>
            </p:cNvSpPr>
            <p:nvPr/>
          </p:nvSpPr>
          <p:spPr bwMode="auto">
            <a:xfrm>
              <a:off x="3357879"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45.3%</a:t>
              </a:r>
              <a:endParaRPr lang="en-US" sz="1000"/>
            </a:p>
          </p:txBody>
        </p:sp>
        <p:sp>
          <p:nvSpPr>
            <p:cNvPr id="25669" name="Rectangle 264"/>
            <p:cNvSpPr>
              <a:spLocks noChangeArrowheads="1"/>
            </p:cNvSpPr>
            <p:nvPr/>
          </p:nvSpPr>
          <p:spPr bwMode="auto">
            <a:xfrm>
              <a:off x="3911942"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86.9%</a:t>
              </a:r>
              <a:endParaRPr lang="en-US" sz="1000"/>
            </a:p>
          </p:txBody>
        </p:sp>
        <p:sp>
          <p:nvSpPr>
            <p:cNvPr id="25670" name="Rectangle 265"/>
            <p:cNvSpPr>
              <a:spLocks noChangeArrowheads="1"/>
            </p:cNvSpPr>
            <p:nvPr/>
          </p:nvSpPr>
          <p:spPr bwMode="auto">
            <a:xfrm>
              <a:off x="4466675"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54.0%</a:t>
              </a:r>
              <a:endParaRPr lang="en-US" sz="1000"/>
            </a:p>
          </p:txBody>
        </p:sp>
        <p:sp>
          <p:nvSpPr>
            <p:cNvPr id="25671" name="Rectangle 266"/>
            <p:cNvSpPr>
              <a:spLocks noChangeArrowheads="1"/>
            </p:cNvSpPr>
            <p:nvPr/>
          </p:nvSpPr>
          <p:spPr bwMode="auto">
            <a:xfrm>
              <a:off x="5020738"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42.0%</a:t>
              </a:r>
              <a:endParaRPr lang="en-US" sz="1000"/>
            </a:p>
          </p:txBody>
        </p:sp>
        <p:sp>
          <p:nvSpPr>
            <p:cNvPr id="25672" name="Rectangle 267"/>
            <p:cNvSpPr>
              <a:spLocks noChangeArrowheads="1"/>
            </p:cNvSpPr>
            <p:nvPr/>
          </p:nvSpPr>
          <p:spPr bwMode="auto">
            <a:xfrm>
              <a:off x="5575471"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30.2%</a:t>
              </a:r>
              <a:endParaRPr lang="en-US" sz="1000"/>
            </a:p>
          </p:txBody>
        </p:sp>
        <p:sp>
          <p:nvSpPr>
            <p:cNvPr id="25673" name="Rectangle 268"/>
            <p:cNvSpPr>
              <a:spLocks noChangeArrowheads="1"/>
            </p:cNvSpPr>
            <p:nvPr/>
          </p:nvSpPr>
          <p:spPr bwMode="auto">
            <a:xfrm>
              <a:off x="6129535"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13.2%</a:t>
              </a:r>
              <a:endParaRPr lang="en-US" sz="1000"/>
            </a:p>
          </p:txBody>
        </p:sp>
        <p:sp>
          <p:nvSpPr>
            <p:cNvPr id="25674" name="Rectangle 269"/>
            <p:cNvSpPr>
              <a:spLocks noChangeArrowheads="1"/>
            </p:cNvSpPr>
            <p:nvPr/>
          </p:nvSpPr>
          <p:spPr bwMode="auto">
            <a:xfrm>
              <a:off x="6731166" y="3974333"/>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2.1%</a:t>
              </a:r>
              <a:endParaRPr lang="en-US" sz="1000"/>
            </a:p>
          </p:txBody>
        </p:sp>
        <p:sp>
          <p:nvSpPr>
            <p:cNvPr id="25675" name="Rectangle 270"/>
            <p:cNvSpPr>
              <a:spLocks noChangeArrowheads="1"/>
            </p:cNvSpPr>
            <p:nvPr/>
          </p:nvSpPr>
          <p:spPr bwMode="auto">
            <a:xfrm>
              <a:off x="7238331"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53.5%</a:t>
              </a:r>
              <a:endParaRPr lang="en-US" sz="1000"/>
            </a:p>
          </p:txBody>
        </p:sp>
        <p:sp>
          <p:nvSpPr>
            <p:cNvPr id="25676" name="Rectangle 271"/>
            <p:cNvSpPr>
              <a:spLocks noChangeArrowheads="1"/>
            </p:cNvSpPr>
            <p:nvPr/>
          </p:nvSpPr>
          <p:spPr bwMode="auto">
            <a:xfrm>
              <a:off x="7793064"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58.4%</a:t>
              </a:r>
              <a:endParaRPr lang="en-US" sz="1000"/>
            </a:p>
          </p:txBody>
        </p:sp>
        <p:sp>
          <p:nvSpPr>
            <p:cNvPr id="25677" name="Rectangle 272"/>
            <p:cNvSpPr>
              <a:spLocks noChangeArrowheads="1"/>
            </p:cNvSpPr>
            <p:nvPr/>
          </p:nvSpPr>
          <p:spPr bwMode="auto">
            <a:xfrm>
              <a:off x="8347127" y="3974333"/>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14.0%</a:t>
              </a:r>
              <a:endParaRPr lang="en-US" sz="1000"/>
            </a:p>
          </p:txBody>
        </p:sp>
        <p:sp>
          <p:nvSpPr>
            <p:cNvPr id="25678" name="Rectangle 273"/>
            <p:cNvSpPr>
              <a:spLocks noChangeArrowheads="1"/>
            </p:cNvSpPr>
            <p:nvPr/>
          </p:nvSpPr>
          <p:spPr bwMode="auto">
            <a:xfrm>
              <a:off x="86427" y="4136334"/>
              <a:ext cx="20839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CHF</a:t>
              </a:r>
              <a:endParaRPr lang="en-US" sz="1000"/>
            </a:p>
          </p:txBody>
        </p:sp>
        <p:sp>
          <p:nvSpPr>
            <p:cNvPr id="25679" name="Rectangle 274"/>
            <p:cNvSpPr>
              <a:spLocks noChangeArrowheads="1"/>
            </p:cNvSpPr>
            <p:nvPr/>
          </p:nvSpPr>
          <p:spPr bwMode="auto">
            <a:xfrm>
              <a:off x="1140286"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16.2%</a:t>
              </a:r>
              <a:endParaRPr lang="en-US" sz="1000"/>
            </a:p>
          </p:txBody>
        </p:sp>
        <p:sp>
          <p:nvSpPr>
            <p:cNvPr id="25680" name="Rectangle 275"/>
            <p:cNvSpPr>
              <a:spLocks noChangeArrowheads="1"/>
            </p:cNvSpPr>
            <p:nvPr/>
          </p:nvSpPr>
          <p:spPr bwMode="auto">
            <a:xfrm>
              <a:off x="1695019"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11.2%</a:t>
              </a:r>
              <a:endParaRPr lang="en-US" sz="1000"/>
            </a:p>
          </p:txBody>
        </p:sp>
        <p:sp>
          <p:nvSpPr>
            <p:cNvPr id="25681" name="Rectangle 276"/>
            <p:cNvSpPr>
              <a:spLocks noChangeArrowheads="1"/>
            </p:cNvSpPr>
            <p:nvPr/>
          </p:nvSpPr>
          <p:spPr bwMode="auto">
            <a:xfrm>
              <a:off x="2249082"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19.8%</a:t>
              </a:r>
              <a:endParaRPr lang="en-US" sz="1000"/>
            </a:p>
          </p:txBody>
        </p:sp>
        <p:sp>
          <p:nvSpPr>
            <p:cNvPr id="25682" name="Rectangle 277"/>
            <p:cNvSpPr>
              <a:spLocks noChangeArrowheads="1"/>
            </p:cNvSpPr>
            <p:nvPr/>
          </p:nvSpPr>
          <p:spPr bwMode="auto">
            <a:xfrm>
              <a:off x="2803816"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62.8%</a:t>
              </a:r>
              <a:endParaRPr lang="en-US" sz="1000"/>
            </a:p>
          </p:txBody>
        </p:sp>
        <p:sp>
          <p:nvSpPr>
            <p:cNvPr id="25683" name="Rectangle 278"/>
            <p:cNvSpPr>
              <a:spLocks noChangeArrowheads="1"/>
            </p:cNvSpPr>
            <p:nvPr/>
          </p:nvSpPr>
          <p:spPr bwMode="auto">
            <a:xfrm>
              <a:off x="3312321" y="4133277"/>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684" name="Rectangle 279"/>
            <p:cNvSpPr>
              <a:spLocks noChangeArrowheads="1"/>
            </p:cNvSpPr>
            <p:nvPr/>
          </p:nvSpPr>
          <p:spPr bwMode="auto">
            <a:xfrm>
              <a:off x="3911942"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89.5%</a:t>
              </a:r>
              <a:endParaRPr lang="en-US" sz="1000"/>
            </a:p>
          </p:txBody>
        </p:sp>
        <p:sp>
          <p:nvSpPr>
            <p:cNvPr id="25685" name="Rectangle 280"/>
            <p:cNvSpPr>
              <a:spLocks noChangeArrowheads="1"/>
            </p:cNvSpPr>
            <p:nvPr/>
          </p:nvSpPr>
          <p:spPr bwMode="auto">
            <a:xfrm>
              <a:off x="4466675"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56.9%</a:t>
              </a:r>
              <a:endParaRPr lang="en-US" sz="1000"/>
            </a:p>
          </p:txBody>
        </p:sp>
        <p:sp>
          <p:nvSpPr>
            <p:cNvPr id="25686" name="Rectangle 281"/>
            <p:cNvSpPr>
              <a:spLocks noChangeArrowheads="1"/>
            </p:cNvSpPr>
            <p:nvPr/>
          </p:nvSpPr>
          <p:spPr bwMode="auto">
            <a:xfrm>
              <a:off x="5020738"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42.7%</a:t>
              </a:r>
              <a:endParaRPr lang="en-US" sz="1000"/>
            </a:p>
          </p:txBody>
        </p:sp>
        <p:sp>
          <p:nvSpPr>
            <p:cNvPr id="25687" name="Rectangle 282"/>
            <p:cNvSpPr>
              <a:spLocks noChangeArrowheads="1"/>
            </p:cNvSpPr>
            <p:nvPr/>
          </p:nvSpPr>
          <p:spPr bwMode="auto">
            <a:xfrm>
              <a:off x="5575471"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34.9%</a:t>
              </a:r>
              <a:endParaRPr lang="en-US" sz="1000"/>
            </a:p>
          </p:txBody>
        </p:sp>
        <p:sp>
          <p:nvSpPr>
            <p:cNvPr id="25688" name="Rectangle 283"/>
            <p:cNvSpPr>
              <a:spLocks noChangeArrowheads="1"/>
            </p:cNvSpPr>
            <p:nvPr/>
          </p:nvSpPr>
          <p:spPr bwMode="auto">
            <a:xfrm>
              <a:off x="6129535"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20.7%</a:t>
              </a:r>
              <a:endParaRPr lang="en-US" sz="1000"/>
            </a:p>
          </p:txBody>
        </p:sp>
        <p:sp>
          <p:nvSpPr>
            <p:cNvPr id="25689" name="Rectangle 284"/>
            <p:cNvSpPr>
              <a:spLocks noChangeArrowheads="1"/>
            </p:cNvSpPr>
            <p:nvPr/>
          </p:nvSpPr>
          <p:spPr bwMode="auto">
            <a:xfrm>
              <a:off x="6731166" y="4136334"/>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2.7%</a:t>
              </a:r>
              <a:endParaRPr lang="en-US" sz="1000"/>
            </a:p>
          </p:txBody>
        </p:sp>
        <p:sp>
          <p:nvSpPr>
            <p:cNvPr id="25690" name="Rectangle 285"/>
            <p:cNvSpPr>
              <a:spLocks noChangeArrowheads="1"/>
            </p:cNvSpPr>
            <p:nvPr/>
          </p:nvSpPr>
          <p:spPr bwMode="auto">
            <a:xfrm>
              <a:off x="7238331"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48.4%</a:t>
              </a:r>
              <a:endParaRPr lang="en-US" sz="1000"/>
            </a:p>
          </p:txBody>
        </p:sp>
        <p:sp>
          <p:nvSpPr>
            <p:cNvPr id="25691" name="Rectangle 286"/>
            <p:cNvSpPr>
              <a:spLocks noChangeArrowheads="1"/>
            </p:cNvSpPr>
            <p:nvPr/>
          </p:nvSpPr>
          <p:spPr bwMode="auto">
            <a:xfrm>
              <a:off x="7793064"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48.0%</a:t>
              </a:r>
              <a:endParaRPr lang="en-US" sz="1000"/>
            </a:p>
          </p:txBody>
        </p:sp>
        <p:sp>
          <p:nvSpPr>
            <p:cNvPr id="25692" name="Rectangle 287"/>
            <p:cNvSpPr>
              <a:spLocks noChangeArrowheads="1"/>
            </p:cNvSpPr>
            <p:nvPr/>
          </p:nvSpPr>
          <p:spPr bwMode="auto">
            <a:xfrm>
              <a:off x="8347127" y="413633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13.4%</a:t>
              </a:r>
              <a:endParaRPr lang="en-US" sz="1000"/>
            </a:p>
          </p:txBody>
        </p:sp>
        <p:sp>
          <p:nvSpPr>
            <p:cNvPr id="25693" name="Rectangle 288"/>
            <p:cNvSpPr>
              <a:spLocks noChangeArrowheads="1"/>
            </p:cNvSpPr>
            <p:nvPr/>
          </p:nvSpPr>
          <p:spPr bwMode="auto">
            <a:xfrm>
              <a:off x="86427" y="4297316"/>
              <a:ext cx="702115"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Hypertension</a:t>
              </a:r>
              <a:endParaRPr lang="en-US" sz="1000"/>
            </a:p>
          </p:txBody>
        </p:sp>
        <p:sp>
          <p:nvSpPr>
            <p:cNvPr id="25694" name="Rectangle 289"/>
            <p:cNvSpPr>
              <a:spLocks noChangeArrowheads="1"/>
            </p:cNvSpPr>
            <p:nvPr/>
          </p:nvSpPr>
          <p:spPr bwMode="auto">
            <a:xfrm>
              <a:off x="1140286"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50.9%</a:t>
              </a:r>
              <a:endParaRPr lang="en-US" sz="1000"/>
            </a:p>
          </p:txBody>
        </p:sp>
        <p:sp>
          <p:nvSpPr>
            <p:cNvPr id="25695" name="Rectangle 290"/>
            <p:cNvSpPr>
              <a:spLocks noChangeArrowheads="1"/>
            </p:cNvSpPr>
            <p:nvPr/>
          </p:nvSpPr>
          <p:spPr bwMode="auto">
            <a:xfrm>
              <a:off x="1741917" y="4297316"/>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8.0%</a:t>
              </a:r>
              <a:endParaRPr lang="en-US" sz="1000"/>
            </a:p>
          </p:txBody>
        </p:sp>
        <p:sp>
          <p:nvSpPr>
            <p:cNvPr id="25696" name="Rectangle 291"/>
            <p:cNvSpPr>
              <a:spLocks noChangeArrowheads="1"/>
            </p:cNvSpPr>
            <p:nvPr/>
          </p:nvSpPr>
          <p:spPr bwMode="auto">
            <a:xfrm>
              <a:off x="2249082"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10.6%</a:t>
              </a:r>
              <a:endParaRPr lang="en-US" sz="1000"/>
            </a:p>
          </p:txBody>
        </p:sp>
        <p:sp>
          <p:nvSpPr>
            <p:cNvPr id="25697" name="Rectangle 292"/>
            <p:cNvSpPr>
              <a:spLocks noChangeArrowheads="1"/>
            </p:cNvSpPr>
            <p:nvPr/>
          </p:nvSpPr>
          <p:spPr bwMode="auto">
            <a:xfrm>
              <a:off x="2803816"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38.3%</a:t>
              </a:r>
              <a:endParaRPr lang="en-US" sz="1000"/>
            </a:p>
          </p:txBody>
        </p:sp>
        <p:sp>
          <p:nvSpPr>
            <p:cNvPr id="25698" name="Rectangle 293"/>
            <p:cNvSpPr>
              <a:spLocks noChangeArrowheads="1"/>
            </p:cNvSpPr>
            <p:nvPr/>
          </p:nvSpPr>
          <p:spPr bwMode="auto">
            <a:xfrm>
              <a:off x="3357879"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28.4%</a:t>
              </a:r>
              <a:endParaRPr lang="en-US" sz="1000"/>
            </a:p>
          </p:txBody>
        </p:sp>
        <p:sp>
          <p:nvSpPr>
            <p:cNvPr id="25699" name="Rectangle 294"/>
            <p:cNvSpPr>
              <a:spLocks noChangeArrowheads="1"/>
            </p:cNvSpPr>
            <p:nvPr/>
          </p:nvSpPr>
          <p:spPr bwMode="auto">
            <a:xfrm>
              <a:off x="3866384" y="4294259"/>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00" name="Rectangle 295"/>
            <p:cNvSpPr>
              <a:spLocks noChangeArrowheads="1"/>
            </p:cNvSpPr>
            <p:nvPr/>
          </p:nvSpPr>
          <p:spPr bwMode="auto">
            <a:xfrm>
              <a:off x="4466675"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46.2%</a:t>
              </a:r>
              <a:endParaRPr lang="en-US" sz="1000"/>
            </a:p>
          </p:txBody>
        </p:sp>
        <p:sp>
          <p:nvSpPr>
            <p:cNvPr id="25701" name="Rectangle 296"/>
            <p:cNvSpPr>
              <a:spLocks noChangeArrowheads="1"/>
            </p:cNvSpPr>
            <p:nvPr/>
          </p:nvSpPr>
          <p:spPr bwMode="auto">
            <a:xfrm>
              <a:off x="5020738"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41.0%</a:t>
              </a:r>
              <a:endParaRPr lang="en-US" sz="1000"/>
            </a:p>
          </p:txBody>
        </p:sp>
        <p:sp>
          <p:nvSpPr>
            <p:cNvPr id="25702" name="Rectangle 297"/>
            <p:cNvSpPr>
              <a:spLocks noChangeArrowheads="1"/>
            </p:cNvSpPr>
            <p:nvPr/>
          </p:nvSpPr>
          <p:spPr bwMode="auto">
            <a:xfrm>
              <a:off x="5575471"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25.4%</a:t>
              </a:r>
              <a:endParaRPr lang="en-US" sz="1000"/>
            </a:p>
          </p:txBody>
        </p:sp>
        <p:sp>
          <p:nvSpPr>
            <p:cNvPr id="25703" name="Rectangle 298"/>
            <p:cNvSpPr>
              <a:spLocks noChangeArrowheads="1"/>
            </p:cNvSpPr>
            <p:nvPr/>
          </p:nvSpPr>
          <p:spPr bwMode="auto">
            <a:xfrm>
              <a:off x="6129535"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11.6%</a:t>
              </a:r>
              <a:endParaRPr lang="en-US" sz="1000"/>
            </a:p>
          </p:txBody>
        </p:sp>
        <p:sp>
          <p:nvSpPr>
            <p:cNvPr id="25704" name="Rectangle 299"/>
            <p:cNvSpPr>
              <a:spLocks noChangeArrowheads="1"/>
            </p:cNvSpPr>
            <p:nvPr/>
          </p:nvSpPr>
          <p:spPr bwMode="auto">
            <a:xfrm>
              <a:off x="6731166" y="4297316"/>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1.8%</a:t>
              </a:r>
              <a:endParaRPr lang="en-US" sz="1000"/>
            </a:p>
          </p:txBody>
        </p:sp>
        <p:sp>
          <p:nvSpPr>
            <p:cNvPr id="25705" name="Rectangle 300"/>
            <p:cNvSpPr>
              <a:spLocks noChangeArrowheads="1"/>
            </p:cNvSpPr>
            <p:nvPr/>
          </p:nvSpPr>
          <p:spPr bwMode="auto">
            <a:xfrm>
              <a:off x="7238331"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63.1%</a:t>
              </a:r>
              <a:endParaRPr lang="en-US" sz="1000"/>
            </a:p>
          </p:txBody>
        </p:sp>
        <p:sp>
          <p:nvSpPr>
            <p:cNvPr id="25706" name="Rectangle 301"/>
            <p:cNvSpPr>
              <a:spLocks noChangeArrowheads="1"/>
            </p:cNvSpPr>
            <p:nvPr/>
          </p:nvSpPr>
          <p:spPr bwMode="auto">
            <a:xfrm>
              <a:off x="7793064"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62.9%</a:t>
              </a:r>
              <a:endParaRPr lang="en-US" sz="1000"/>
            </a:p>
          </p:txBody>
        </p:sp>
        <p:sp>
          <p:nvSpPr>
            <p:cNvPr id="25707" name="Rectangle 302"/>
            <p:cNvSpPr>
              <a:spLocks noChangeArrowheads="1"/>
            </p:cNvSpPr>
            <p:nvPr/>
          </p:nvSpPr>
          <p:spPr bwMode="auto">
            <a:xfrm>
              <a:off x="8347127" y="429731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20.0%</a:t>
              </a:r>
              <a:endParaRPr lang="en-US" sz="1000"/>
            </a:p>
          </p:txBody>
        </p:sp>
        <p:sp>
          <p:nvSpPr>
            <p:cNvPr id="25708" name="Rectangle 303"/>
            <p:cNvSpPr>
              <a:spLocks noChangeArrowheads="1"/>
            </p:cNvSpPr>
            <p:nvPr/>
          </p:nvSpPr>
          <p:spPr bwMode="auto">
            <a:xfrm>
              <a:off x="86427" y="4458298"/>
              <a:ext cx="456856"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Diabetes</a:t>
              </a:r>
              <a:endParaRPr lang="en-US" sz="1000"/>
            </a:p>
          </p:txBody>
        </p:sp>
        <p:sp>
          <p:nvSpPr>
            <p:cNvPr id="25709" name="Rectangle 304"/>
            <p:cNvSpPr>
              <a:spLocks noChangeArrowheads="1"/>
            </p:cNvSpPr>
            <p:nvPr/>
          </p:nvSpPr>
          <p:spPr bwMode="auto">
            <a:xfrm>
              <a:off x="1140286"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29.0%</a:t>
              </a:r>
              <a:endParaRPr lang="en-US" sz="1000"/>
            </a:p>
          </p:txBody>
        </p:sp>
        <p:sp>
          <p:nvSpPr>
            <p:cNvPr id="25710" name="Rectangle 305"/>
            <p:cNvSpPr>
              <a:spLocks noChangeArrowheads="1"/>
            </p:cNvSpPr>
            <p:nvPr/>
          </p:nvSpPr>
          <p:spPr bwMode="auto">
            <a:xfrm>
              <a:off x="1741917" y="4458298"/>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8.9%</a:t>
              </a:r>
              <a:endParaRPr lang="en-US" sz="1000"/>
            </a:p>
          </p:txBody>
        </p:sp>
        <p:sp>
          <p:nvSpPr>
            <p:cNvPr id="25711" name="Rectangle 306"/>
            <p:cNvSpPr>
              <a:spLocks noChangeArrowheads="1"/>
            </p:cNvSpPr>
            <p:nvPr/>
          </p:nvSpPr>
          <p:spPr bwMode="auto">
            <a:xfrm>
              <a:off x="2249082"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11.7%</a:t>
              </a:r>
              <a:endParaRPr lang="en-US" sz="1000"/>
            </a:p>
          </p:txBody>
        </p:sp>
        <p:sp>
          <p:nvSpPr>
            <p:cNvPr id="25712" name="Rectangle 307"/>
            <p:cNvSpPr>
              <a:spLocks noChangeArrowheads="1"/>
            </p:cNvSpPr>
            <p:nvPr/>
          </p:nvSpPr>
          <p:spPr bwMode="auto">
            <a:xfrm>
              <a:off x="2803816"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41.8%</a:t>
              </a:r>
              <a:endParaRPr lang="en-US" sz="1000"/>
            </a:p>
          </p:txBody>
        </p:sp>
        <p:sp>
          <p:nvSpPr>
            <p:cNvPr id="25713" name="Rectangle 308"/>
            <p:cNvSpPr>
              <a:spLocks noChangeArrowheads="1"/>
            </p:cNvSpPr>
            <p:nvPr/>
          </p:nvSpPr>
          <p:spPr bwMode="auto">
            <a:xfrm>
              <a:off x="3357879"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31.7%</a:t>
              </a:r>
              <a:endParaRPr lang="en-US" sz="1000"/>
            </a:p>
          </p:txBody>
        </p:sp>
        <p:sp>
          <p:nvSpPr>
            <p:cNvPr id="25714" name="Rectangle 309"/>
            <p:cNvSpPr>
              <a:spLocks noChangeArrowheads="1"/>
            </p:cNvSpPr>
            <p:nvPr/>
          </p:nvSpPr>
          <p:spPr bwMode="auto">
            <a:xfrm>
              <a:off x="3911942"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81.3%</a:t>
              </a:r>
              <a:endParaRPr lang="en-US" sz="1000"/>
            </a:p>
          </p:txBody>
        </p:sp>
        <p:sp>
          <p:nvSpPr>
            <p:cNvPr id="25715" name="Rectangle 310"/>
            <p:cNvSpPr>
              <a:spLocks noChangeArrowheads="1"/>
            </p:cNvSpPr>
            <p:nvPr/>
          </p:nvSpPr>
          <p:spPr bwMode="auto">
            <a:xfrm>
              <a:off x="4421117" y="4455241"/>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16" name="Rectangle 311"/>
            <p:cNvSpPr>
              <a:spLocks noChangeArrowheads="1"/>
            </p:cNvSpPr>
            <p:nvPr/>
          </p:nvSpPr>
          <p:spPr bwMode="auto">
            <a:xfrm>
              <a:off x="5020738"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41.2%</a:t>
              </a:r>
              <a:endParaRPr lang="en-US" sz="1000"/>
            </a:p>
          </p:txBody>
        </p:sp>
        <p:sp>
          <p:nvSpPr>
            <p:cNvPr id="25717" name="Rectangle 312"/>
            <p:cNvSpPr>
              <a:spLocks noChangeArrowheads="1"/>
            </p:cNvSpPr>
            <p:nvPr/>
          </p:nvSpPr>
          <p:spPr bwMode="auto">
            <a:xfrm>
              <a:off x="5575471"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23.9%</a:t>
              </a:r>
              <a:endParaRPr lang="en-US" sz="1000"/>
            </a:p>
          </p:txBody>
        </p:sp>
        <p:sp>
          <p:nvSpPr>
            <p:cNvPr id="25718" name="Rectangle 313"/>
            <p:cNvSpPr>
              <a:spLocks noChangeArrowheads="1"/>
            </p:cNvSpPr>
            <p:nvPr/>
          </p:nvSpPr>
          <p:spPr bwMode="auto">
            <a:xfrm>
              <a:off x="6129535"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13.0%</a:t>
              </a:r>
              <a:endParaRPr lang="en-US" sz="1000"/>
            </a:p>
          </p:txBody>
        </p:sp>
        <p:sp>
          <p:nvSpPr>
            <p:cNvPr id="25719" name="Rectangle 314"/>
            <p:cNvSpPr>
              <a:spLocks noChangeArrowheads="1"/>
            </p:cNvSpPr>
            <p:nvPr/>
          </p:nvSpPr>
          <p:spPr bwMode="auto">
            <a:xfrm>
              <a:off x="6731166" y="4458298"/>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1.4%</a:t>
              </a:r>
              <a:endParaRPr lang="en-US" sz="1000"/>
            </a:p>
          </p:txBody>
        </p:sp>
        <p:sp>
          <p:nvSpPr>
            <p:cNvPr id="25720" name="Rectangle 315"/>
            <p:cNvSpPr>
              <a:spLocks noChangeArrowheads="1"/>
            </p:cNvSpPr>
            <p:nvPr/>
          </p:nvSpPr>
          <p:spPr bwMode="auto">
            <a:xfrm>
              <a:off x="7238331"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55.4%</a:t>
              </a:r>
              <a:endParaRPr lang="en-US" sz="1000"/>
            </a:p>
          </p:txBody>
        </p:sp>
        <p:sp>
          <p:nvSpPr>
            <p:cNvPr id="25721" name="Rectangle 316"/>
            <p:cNvSpPr>
              <a:spLocks noChangeArrowheads="1"/>
            </p:cNvSpPr>
            <p:nvPr/>
          </p:nvSpPr>
          <p:spPr bwMode="auto">
            <a:xfrm>
              <a:off x="7793064"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62.7%</a:t>
              </a:r>
              <a:endParaRPr lang="en-US" sz="1000"/>
            </a:p>
          </p:txBody>
        </p:sp>
        <p:sp>
          <p:nvSpPr>
            <p:cNvPr id="25722" name="Rectangle 317"/>
            <p:cNvSpPr>
              <a:spLocks noChangeArrowheads="1"/>
            </p:cNvSpPr>
            <p:nvPr/>
          </p:nvSpPr>
          <p:spPr bwMode="auto">
            <a:xfrm>
              <a:off x="8347127" y="4458298"/>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15.6%</a:t>
              </a:r>
              <a:endParaRPr lang="en-US" sz="1000"/>
            </a:p>
          </p:txBody>
        </p:sp>
        <p:sp>
          <p:nvSpPr>
            <p:cNvPr id="25723" name="Rectangle 318"/>
            <p:cNvSpPr>
              <a:spLocks noChangeArrowheads="1"/>
            </p:cNvSpPr>
            <p:nvPr/>
          </p:nvSpPr>
          <p:spPr bwMode="auto">
            <a:xfrm>
              <a:off x="86427" y="4619280"/>
              <a:ext cx="397545"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Asthma</a:t>
              </a:r>
              <a:endParaRPr lang="en-US" sz="1000"/>
            </a:p>
          </p:txBody>
        </p:sp>
        <p:sp>
          <p:nvSpPr>
            <p:cNvPr id="25724" name="Rectangle 319"/>
            <p:cNvSpPr>
              <a:spLocks noChangeArrowheads="1"/>
            </p:cNvSpPr>
            <p:nvPr/>
          </p:nvSpPr>
          <p:spPr bwMode="auto">
            <a:xfrm>
              <a:off x="1140286"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36.3%</a:t>
              </a:r>
              <a:endParaRPr lang="en-US" sz="1000"/>
            </a:p>
          </p:txBody>
        </p:sp>
        <p:sp>
          <p:nvSpPr>
            <p:cNvPr id="25725" name="Rectangle 320"/>
            <p:cNvSpPr>
              <a:spLocks noChangeArrowheads="1"/>
            </p:cNvSpPr>
            <p:nvPr/>
          </p:nvSpPr>
          <p:spPr bwMode="auto">
            <a:xfrm>
              <a:off x="1741917" y="4619280"/>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4.9%</a:t>
              </a:r>
              <a:endParaRPr lang="en-US" sz="1000"/>
            </a:p>
          </p:txBody>
        </p:sp>
        <p:sp>
          <p:nvSpPr>
            <p:cNvPr id="25726" name="Rectangle 321"/>
            <p:cNvSpPr>
              <a:spLocks noChangeArrowheads="1"/>
            </p:cNvSpPr>
            <p:nvPr/>
          </p:nvSpPr>
          <p:spPr bwMode="auto">
            <a:xfrm>
              <a:off x="2296650" y="4619280"/>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6.7%</a:t>
              </a:r>
              <a:endParaRPr lang="en-US" sz="1000"/>
            </a:p>
          </p:txBody>
        </p:sp>
        <p:sp>
          <p:nvSpPr>
            <p:cNvPr id="25727" name="Rectangle 322"/>
            <p:cNvSpPr>
              <a:spLocks noChangeArrowheads="1"/>
            </p:cNvSpPr>
            <p:nvPr/>
          </p:nvSpPr>
          <p:spPr bwMode="auto">
            <a:xfrm>
              <a:off x="2803816"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25.9%</a:t>
              </a:r>
              <a:endParaRPr lang="en-US" sz="1000"/>
            </a:p>
          </p:txBody>
        </p:sp>
        <p:sp>
          <p:nvSpPr>
            <p:cNvPr id="25728" name="Rectangle 323"/>
            <p:cNvSpPr>
              <a:spLocks noChangeArrowheads="1"/>
            </p:cNvSpPr>
            <p:nvPr/>
          </p:nvSpPr>
          <p:spPr bwMode="auto">
            <a:xfrm>
              <a:off x="3357879"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19.0%</a:t>
              </a:r>
              <a:endParaRPr lang="en-US" sz="1000"/>
            </a:p>
          </p:txBody>
        </p:sp>
        <p:sp>
          <p:nvSpPr>
            <p:cNvPr id="25729" name="Rectangle 324"/>
            <p:cNvSpPr>
              <a:spLocks noChangeArrowheads="1"/>
            </p:cNvSpPr>
            <p:nvPr/>
          </p:nvSpPr>
          <p:spPr bwMode="auto">
            <a:xfrm>
              <a:off x="3911942"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57.5%</a:t>
              </a:r>
              <a:endParaRPr lang="en-US" sz="1000"/>
            </a:p>
          </p:txBody>
        </p:sp>
        <p:sp>
          <p:nvSpPr>
            <p:cNvPr id="25730" name="Rectangle 325"/>
            <p:cNvSpPr>
              <a:spLocks noChangeArrowheads="1"/>
            </p:cNvSpPr>
            <p:nvPr/>
          </p:nvSpPr>
          <p:spPr bwMode="auto">
            <a:xfrm>
              <a:off x="4466675"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32.9%</a:t>
              </a:r>
              <a:endParaRPr lang="en-US" sz="1000"/>
            </a:p>
          </p:txBody>
        </p:sp>
        <p:sp>
          <p:nvSpPr>
            <p:cNvPr id="25731" name="Rectangle 326"/>
            <p:cNvSpPr>
              <a:spLocks noChangeArrowheads="1"/>
            </p:cNvSpPr>
            <p:nvPr/>
          </p:nvSpPr>
          <p:spPr bwMode="auto">
            <a:xfrm>
              <a:off x="4975180" y="4616223"/>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32" name="Rectangle 327"/>
            <p:cNvSpPr>
              <a:spLocks noChangeArrowheads="1"/>
            </p:cNvSpPr>
            <p:nvPr/>
          </p:nvSpPr>
          <p:spPr bwMode="auto">
            <a:xfrm>
              <a:off x="5575471"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32.5%</a:t>
              </a:r>
              <a:endParaRPr lang="en-US" sz="1000"/>
            </a:p>
          </p:txBody>
        </p:sp>
        <p:sp>
          <p:nvSpPr>
            <p:cNvPr id="25733" name="Rectangle 328"/>
            <p:cNvSpPr>
              <a:spLocks noChangeArrowheads="1"/>
            </p:cNvSpPr>
            <p:nvPr/>
          </p:nvSpPr>
          <p:spPr bwMode="auto">
            <a:xfrm>
              <a:off x="6177102" y="4619280"/>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4.3%</a:t>
              </a:r>
              <a:endParaRPr lang="en-US" sz="1000"/>
            </a:p>
          </p:txBody>
        </p:sp>
        <p:sp>
          <p:nvSpPr>
            <p:cNvPr id="25734" name="Rectangle 329"/>
            <p:cNvSpPr>
              <a:spLocks noChangeArrowheads="1"/>
            </p:cNvSpPr>
            <p:nvPr/>
          </p:nvSpPr>
          <p:spPr bwMode="auto">
            <a:xfrm>
              <a:off x="6731166" y="4619280"/>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2.3%</a:t>
              </a:r>
              <a:endParaRPr lang="en-US" sz="1000"/>
            </a:p>
          </p:txBody>
        </p:sp>
        <p:sp>
          <p:nvSpPr>
            <p:cNvPr id="25735" name="Rectangle 330"/>
            <p:cNvSpPr>
              <a:spLocks noChangeArrowheads="1"/>
            </p:cNvSpPr>
            <p:nvPr/>
          </p:nvSpPr>
          <p:spPr bwMode="auto">
            <a:xfrm>
              <a:off x="7238331"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72.9%</a:t>
              </a:r>
              <a:endParaRPr lang="en-US" sz="1000"/>
            </a:p>
          </p:txBody>
        </p:sp>
        <p:sp>
          <p:nvSpPr>
            <p:cNvPr id="25736" name="Rectangle 331"/>
            <p:cNvSpPr>
              <a:spLocks noChangeArrowheads="1"/>
            </p:cNvSpPr>
            <p:nvPr/>
          </p:nvSpPr>
          <p:spPr bwMode="auto">
            <a:xfrm>
              <a:off x="7793064"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70.0%</a:t>
              </a:r>
              <a:endParaRPr lang="en-US" sz="1000"/>
            </a:p>
          </p:txBody>
        </p:sp>
        <p:sp>
          <p:nvSpPr>
            <p:cNvPr id="25737" name="Rectangle 332"/>
            <p:cNvSpPr>
              <a:spLocks noChangeArrowheads="1"/>
            </p:cNvSpPr>
            <p:nvPr/>
          </p:nvSpPr>
          <p:spPr bwMode="auto">
            <a:xfrm>
              <a:off x="8347127" y="4619280"/>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29.6%</a:t>
              </a:r>
              <a:endParaRPr lang="en-US" sz="1000"/>
            </a:p>
          </p:txBody>
        </p:sp>
        <p:sp>
          <p:nvSpPr>
            <p:cNvPr id="25738" name="Rectangle 333"/>
            <p:cNvSpPr>
              <a:spLocks noChangeArrowheads="1"/>
            </p:cNvSpPr>
            <p:nvPr/>
          </p:nvSpPr>
          <p:spPr bwMode="auto">
            <a:xfrm>
              <a:off x="86427" y="4780262"/>
              <a:ext cx="298159"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COPD</a:t>
              </a:r>
              <a:endParaRPr lang="en-US" sz="1000"/>
            </a:p>
          </p:txBody>
        </p:sp>
        <p:sp>
          <p:nvSpPr>
            <p:cNvPr id="25739" name="Rectangle 334"/>
            <p:cNvSpPr>
              <a:spLocks noChangeArrowheads="1"/>
            </p:cNvSpPr>
            <p:nvPr/>
          </p:nvSpPr>
          <p:spPr bwMode="auto">
            <a:xfrm>
              <a:off x="1140286"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20.8%</a:t>
              </a:r>
              <a:endParaRPr lang="en-US" sz="1000"/>
            </a:p>
          </p:txBody>
        </p:sp>
        <p:sp>
          <p:nvSpPr>
            <p:cNvPr id="25740" name="Rectangle 335"/>
            <p:cNvSpPr>
              <a:spLocks noChangeArrowheads="1"/>
            </p:cNvSpPr>
            <p:nvPr/>
          </p:nvSpPr>
          <p:spPr bwMode="auto">
            <a:xfrm>
              <a:off x="1741917" y="4780262"/>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6.0%</a:t>
              </a:r>
              <a:endParaRPr lang="en-US" sz="1000"/>
            </a:p>
          </p:txBody>
        </p:sp>
        <p:sp>
          <p:nvSpPr>
            <p:cNvPr id="25741" name="Rectangle 336"/>
            <p:cNvSpPr>
              <a:spLocks noChangeArrowheads="1"/>
            </p:cNvSpPr>
            <p:nvPr/>
          </p:nvSpPr>
          <p:spPr bwMode="auto">
            <a:xfrm>
              <a:off x="2296650" y="4780262"/>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9.1%</a:t>
              </a:r>
              <a:endParaRPr lang="en-US" sz="1000"/>
            </a:p>
          </p:txBody>
        </p:sp>
        <p:sp>
          <p:nvSpPr>
            <p:cNvPr id="25742" name="Rectangle 337"/>
            <p:cNvSpPr>
              <a:spLocks noChangeArrowheads="1"/>
            </p:cNvSpPr>
            <p:nvPr/>
          </p:nvSpPr>
          <p:spPr bwMode="auto">
            <a:xfrm>
              <a:off x="2803816"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32.5%</a:t>
              </a:r>
              <a:endParaRPr lang="en-US" sz="1000"/>
            </a:p>
          </p:txBody>
        </p:sp>
        <p:sp>
          <p:nvSpPr>
            <p:cNvPr id="25743" name="Rectangle 338"/>
            <p:cNvSpPr>
              <a:spLocks noChangeArrowheads="1"/>
            </p:cNvSpPr>
            <p:nvPr/>
          </p:nvSpPr>
          <p:spPr bwMode="auto">
            <a:xfrm>
              <a:off x="3357879"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27.2%</a:t>
              </a:r>
              <a:endParaRPr lang="en-US" sz="1000"/>
            </a:p>
          </p:txBody>
        </p:sp>
        <p:sp>
          <p:nvSpPr>
            <p:cNvPr id="25744" name="Rectangle 339"/>
            <p:cNvSpPr>
              <a:spLocks noChangeArrowheads="1"/>
            </p:cNvSpPr>
            <p:nvPr/>
          </p:nvSpPr>
          <p:spPr bwMode="auto">
            <a:xfrm>
              <a:off x="3911942"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62.2%</a:t>
              </a:r>
              <a:endParaRPr lang="en-US" sz="1000"/>
            </a:p>
          </p:txBody>
        </p:sp>
        <p:sp>
          <p:nvSpPr>
            <p:cNvPr id="25745" name="Rectangle 340"/>
            <p:cNvSpPr>
              <a:spLocks noChangeArrowheads="1"/>
            </p:cNvSpPr>
            <p:nvPr/>
          </p:nvSpPr>
          <p:spPr bwMode="auto">
            <a:xfrm>
              <a:off x="4466675"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33.3%</a:t>
              </a:r>
              <a:endParaRPr lang="en-US" sz="1000"/>
            </a:p>
          </p:txBody>
        </p:sp>
        <p:sp>
          <p:nvSpPr>
            <p:cNvPr id="25746" name="Rectangle 341"/>
            <p:cNvSpPr>
              <a:spLocks noChangeArrowheads="1"/>
            </p:cNvSpPr>
            <p:nvPr/>
          </p:nvSpPr>
          <p:spPr bwMode="auto">
            <a:xfrm>
              <a:off x="5020738"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56.7%</a:t>
              </a:r>
              <a:endParaRPr lang="en-US" sz="1000"/>
            </a:p>
          </p:txBody>
        </p:sp>
        <p:sp>
          <p:nvSpPr>
            <p:cNvPr id="25747" name="Rectangle 342"/>
            <p:cNvSpPr>
              <a:spLocks noChangeArrowheads="1"/>
            </p:cNvSpPr>
            <p:nvPr/>
          </p:nvSpPr>
          <p:spPr bwMode="auto">
            <a:xfrm>
              <a:off x="5529244" y="4777205"/>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48" name="Rectangle 343"/>
            <p:cNvSpPr>
              <a:spLocks noChangeArrowheads="1"/>
            </p:cNvSpPr>
            <p:nvPr/>
          </p:nvSpPr>
          <p:spPr bwMode="auto">
            <a:xfrm>
              <a:off x="6177102" y="4780262"/>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6.0%</a:t>
              </a:r>
              <a:endParaRPr lang="en-US" sz="1000"/>
            </a:p>
          </p:txBody>
        </p:sp>
        <p:sp>
          <p:nvSpPr>
            <p:cNvPr id="25749" name="Rectangle 344"/>
            <p:cNvSpPr>
              <a:spLocks noChangeArrowheads="1"/>
            </p:cNvSpPr>
            <p:nvPr/>
          </p:nvSpPr>
          <p:spPr bwMode="auto">
            <a:xfrm>
              <a:off x="6731166" y="4780262"/>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1.7%</a:t>
              </a:r>
              <a:endParaRPr lang="en-US" sz="1000"/>
            </a:p>
          </p:txBody>
        </p:sp>
        <p:sp>
          <p:nvSpPr>
            <p:cNvPr id="25750" name="Rectangle 345"/>
            <p:cNvSpPr>
              <a:spLocks noChangeArrowheads="1"/>
            </p:cNvSpPr>
            <p:nvPr/>
          </p:nvSpPr>
          <p:spPr bwMode="auto">
            <a:xfrm>
              <a:off x="7238331"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74.2%</a:t>
              </a:r>
              <a:endParaRPr lang="en-US" sz="1000"/>
            </a:p>
          </p:txBody>
        </p:sp>
        <p:sp>
          <p:nvSpPr>
            <p:cNvPr id="25751" name="Rectangle 346"/>
            <p:cNvSpPr>
              <a:spLocks noChangeArrowheads="1"/>
            </p:cNvSpPr>
            <p:nvPr/>
          </p:nvSpPr>
          <p:spPr bwMode="auto">
            <a:xfrm>
              <a:off x="7793064"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65.6%</a:t>
              </a:r>
              <a:endParaRPr lang="en-US" sz="1000"/>
            </a:p>
          </p:txBody>
        </p:sp>
        <p:sp>
          <p:nvSpPr>
            <p:cNvPr id="25752" name="Rectangle 347"/>
            <p:cNvSpPr>
              <a:spLocks noChangeArrowheads="1"/>
            </p:cNvSpPr>
            <p:nvPr/>
          </p:nvSpPr>
          <p:spPr bwMode="auto">
            <a:xfrm>
              <a:off x="8347127" y="4780262"/>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29.9%</a:t>
              </a:r>
              <a:endParaRPr lang="en-US" sz="1000"/>
            </a:p>
          </p:txBody>
        </p:sp>
        <p:sp>
          <p:nvSpPr>
            <p:cNvPr id="25753" name="Rectangle 348"/>
            <p:cNvSpPr>
              <a:spLocks noChangeArrowheads="1"/>
            </p:cNvSpPr>
            <p:nvPr/>
          </p:nvSpPr>
          <p:spPr bwMode="auto">
            <a:xfrm>
              <a:off x="86427" y="4941244"/>
              <a:ext cx="714939"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Renal Disease</a:t>
              </a:r>
              <a:endParaRPr lang="en-US" sz="1000"/>
            </a:p>
          </p:txBody>
        </p:sp>
        <p:sp>
          <p:nvSpPr>
            <p:cNvPr id="25754" name="Rectangle 349"/>
            <p:cNvSpPr>
              <a:spLocks noChangeArrowheads="1"/>
            </p:cNvSpPr>
            <p:nvPr/>
          </p:nvSpPr>
          <p:spPr bwMode="auto">
            <a:xfrm>
              <a:off x="1187854" y="4941244"/>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6.3%</a:t>
              </a:r>
              <a:endParaRPr lang="en-US" sz="1000"/>
            </a:p>
          </p:txBody>
        </p:sp>
        <p:sp>
          <p:nvSpPr>
            <p:cNvPr id="25755" name="Rectangle 350"/>
            <p:cNvSpPr>
              <a:spLocks noChangeArrowheads="1"/>
            </p:cNvSpPr>
            <p:nvPr/>
          </p:nvSpPr>
          <p:spPr bwMode="auto">
            <a:xfrm>
              <a:off x="1695019"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10.8%</a:t>
              </a:r>
              <a:endParaRPr lang="en-US" sz="1000"/>
            </a:p>
          </p:txBody>
        </p:sp>
        <p:sp>
          <p:nvSpPr>
            <p:cNvPr id="25756" name="Rectangle 351"/>
            <p:cNvSpPr>
              <a:spLocks noChangeArrowheads="1"/>
            </p:cNvSpPr>
            <p:nvPr/>
          </p:nvSpPr>
          <p:spPr bwMode="auto">
            <a:xfrm>
              <a:off x="2249082"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16.5%</a:t>
              </a:r>
              <a:endParaRPr lang="en-US" sz="1000"/>
            </a:p>
          </p:txBody>
        </p:sp>
        <p:sp>
          <p:nvSpPr>
            <p:cNvPr id="25757" name="Rectangle 352"/>
            <p:cNvSpPr>
              <a:spLocks noChangeArrowheads="1"/>
            </p:cNvSpPr>
            <p:nvPr/>
          </p:nvSpPr>
          <p:spPr bwMode="auto">
            <a:xfrm>
              <a:off x="2803816"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46.7%</a:t>
              </a:r>
              <a:endParaRPr lang="en-US" sz="1000"/>
            </a:p>
          </p:txBody>
        </p:sp>
        <p:sp>
          <p:nvSpPr>
            <p:cNvPr id="25758" name="Rectangle 353"/>
            <p:cNvSpPr>
              <a:spLocks noChangeArrowheads="1"/>
            </p:cNvSpPr>
            <p:nvPr/>
          </p:nvSpPr>
          <p:spPr bwMode="auto">
            <a:xfrm>
              <a:off x="3357879"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52.8%</a:t>
              </a:r>
              <a:endParaRPr lang="en-US" sz="1000"/>
            </a:p>
          </p:txBody>
        </p:sp>
        <p:sp>
          <p:nvSpPr>
            <p:cNvPr id="25759" name="Rectangle 354"/>
            <p:cNvSpPr>
              <a:spLocks noChangeArrowheads="1"/>
            </p:cNvSpPr>
            <p:nvPr/>
          </p:nvSpPr>
          <p:spPr bwMode="auto">
            <a:xfrm>
              <a:off x="3911942"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93.3%</a:t>
              </a:r>
              <a:endParaRPr lang="en-US" sz="1000"/>
            </a:p>
          </p:txBody>
        </p:sp>
        <p:sp>
          <p:nvSpPr>
            <p:cNvPr id="25760" name="Rectangle 355"/>
            <p:cNvSpPr>
              <a:spLocks noChangeArrowheads="1"/>
            </p:cNvSpPr>
            <p:nvPr/>
          </p:nvSpPr>
          <p:spPr bwMode="auto">
            <a:xfrm>
              <a:off x="4466675"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59.6%</a:t>
              </a:r>
              <a:endParaRPr lang="en-US" sz="1000"/>
            </a:p>
          </p:txBody>
        </p:sp>
        <p:sp>
          <p:nvSpPr>
            <p:cNvPr id="25761" name="Rectangle 356"/>
            <p:cNvSpPr>
              <a:spLocks noChangeArrowheads="1"/>
            </p:cNvSpPr>
            <p:nvPr/>
          </p:nvSpPr>
          <p:spPr bwMode="auto">
            <a:xfrm>
              <a:off x="5020738"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24.3%</a:t>
              </a:r>
              <a:endParaRPr lang="en-US" sz="1000"/>
            </a:p>
          </p:txBody>
        </p:sp>
        <p:sp>
          <p:nvSpPr>
            <p:cNvPr id="25762" name="Rectangle 357"/>
            <p:cNvSpPr>
              <a:spLocks noChangeArrowheads="1"/>
            </p:cNvSpPr>
            <p:nvPr/>
          </p:nvSpPr>
          <p:spPr bwMode="auto">
            <a:xfrm>
              <a:off x="5575471"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19.8%</a:t>
              </a:r>
              <a:endParaRPr lang="en-US" sz="1000"/>
            </a:p>
          </p:txBody>
        </p:sp>
        <p:sp>
          <p:nvSpPr>
            <p:cNvPr id="25763" name="Rectangle 358"/>
            <p:cNvSpPr>
              <a:spLocks noChangeArrowheads="1"/>
            </p:cNvSpPr>
            <p:nvPr/>
          </p:nvSpPr>
          <p:spPr bwMode="auto">
            <a:xfrm>
              <a:off x="6083977" y="4938187"/>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64" name="Rectangle 359"/>
            <p:cNvSpPr>
              <a:spLocks noChangeArrowheads="1"/>
            </p:cNvSpPr>
            <p:nvPr/>
          </p:nvSpPr>
          <p:spPr bwMode="auto">
            <a:xfrm>
              <a:off x="6731166" y="4941244"/>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2.2%</a:t>
              </a:r>
              <a:endParaRPr lang="en-US" sz="1000"/>
            </a:p>
          </p:txBody>
        </p:sp>
        <p:sp>
          <p:nvSpPr>
            <p:cNvPr id="25765" name="Rectangle 360"/>
            <p:cNvSpPr>
              <a:spLocks noChangeArrowheads="1"/>
            </p:cNvSpPr>
            <p:nvPr/>
          </p:nvSpPr>
          <p:spPr bwMode="auto">
            <a:xfrm>
              <a:off x="7238331"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36.6%</a:t>
              </a:r>
              <a:endParaRPr lang="en-US" sz="1000"/>
            </a:p>
          </p:txBody>
        </p:sp>
        <p:sp>
          <p:nvSpPr>
            <p:cNvPr id="25766" name="Rectangle 361"/>
            <p:cNvSpPr>
              <a:spLocks noChangeArrowheads="1"/>
            </p:cNvSpPr>
            <p:nvPr/>
          </p:nvSpPr>
          <p:spPr bwMode="auto">
            <a:xfrm>
              <a:off x="7793064"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37.4%</a:t>
              </a:r>
              <a:endParaRPr lang="en-US" sz="1000"/>
            </a:p>
          </p:txBody>
        </p:sp>
        <p:sp>
          <p:nvSpPr>
            <p:cNvPr id="25767" name="Rectangle 362"/>
            <p:cNvSpPr>
              <a:spLocks noChangeArrowheads="1"/>
            </p:cNvSpPr>
            <p:nvPr/>
          </p:nvSpPr>
          <p:spPr bwMode="auto">
            <a:xfrm>
              <a:off x="8347127" y="4941244"/>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18.0%</a:t>
              </a:r>
              <a:endParaRPr lang="en-US" sz="1000"/>
            </a:p>
          </p:txBody>
        </p:sp>
        <p:sp>
          <p:nvSpPr>
            <p:cNvPr id="25768" name="Rectangle 363"/>
            <p:cNvSpPr>
              <a:spLocks noChangeArrowheads="1"/>
            </p:cNvSpPr>
            <p:nvPr/>
          </p:nvSpPr>
          <p:spPr bwMode="auto">
            <a:xfrm>
              <a:off x="86427" y="5102226"/>
              <a:ext cx="51296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Sickle Cell</a:t>
              </a:r>
              <a:endParaRPr lang="en-US" sz="1000"/>
            </a:p>
          </p:txBody>
        </p:sp>
        <p:sp>
          <p:nvSpPr>
            <p:cNvPr id="25769" name="Rectangle 364"/>
            <p:cNvSpPr>
              <a:spLocks noChangeArrowheads="1"/>
            </p:cNvSpPr>
            <p:nvPr/>
          </p:nvSpPr>
          <p:spPr bwMode="auto">
            <a:xfrm>
              <a:off x="1187854" y="5102226"/>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2.9%</a:t>
              </a:r>
              <a:endParaRPr lang="en-US" sz="1000"/>
            </a:p>
          </p:txBody>
        </p:sp>
        <p:sp>
          <p:nvSpPr>
            <p:cNvPr id="25770" name="Rectangle 365"/>
            <p:cNvSpPr>
              <a:spLocks noChangeArrowheads="1"/>
            </p:cNvSpPr>
            <p:nvPr/>
          </p:nvSpPr>
          <p:spPr bwMode="auto">
            <a:xfrm>
              <a:off x="1741917" y="5102226"/>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5.0%</a:t>
              </a:r>
              <a:endParaRPr lang="en-US" sz="1000"/>
            </a:p>
          </p:txBody>
        </p:sp>
        <p:sp>
          <p:nvSpPr>
            <p:cNvPr id="25771" name="Rectangle 366"/>
            <p:cNvSpPr>
              <a:spLocks noChangeArrowheads="1"/>
            </p:cNvSpPr>
            <p:nvPr/>
          </p:nvSpPr>
          <p:spPr bwMode="auto">
            <a:xfrm>
              <a:off x="2296650" y="5102226"/>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4.2%</a:t>
              </a:r>
              <a:endParaRPr lang="en-US" sz="1000"/>
            </a:p>
          </p:txBody>
        </p:sp>
        <p:sp>
          <p:nvSpPr>
            <p:cNvPr id="25772" name="Rectangle 367"/>
            <p:cNvSpPr>
              <a:spLocks noChangeArrowheads="1"/>
            </p:cNvSpPr>
            <p:nvPr/>
          </p:nvSpPr>
          <p:spPr bwMode="auto">
            <a:xfrm>
              <a:off x="2803816"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15.7%</a:t>
              </a:r>
              <a:endParaRPr lang="en-US" sz="1000"/>
            </a:p>
          </p:txBody>
        </p:sp>
        <p:sp>
          <p:nvSpPr>
            <p:cNvPr id="25773" name="Rectangle 368"/>
            <p:cNvSpPr>
              <a:spLocks noChangeArrowheads="1"/>
            </p:cNvSpPr>
            <p:nvPr/>
          </p:nvSpPr>
          <p:spPr bwMode="auto">
            <a:xfrm>
              <a:off x="3357879"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14.9%</a:t>
              </a:r>
              <a:endParaRPr lang="en-US" sz="1000"/>
            </a:p>
          </p:txBody>
        </p:sp>
        <p:sp>
          <p:nvSpPr>
            <p:cNvPr id="25774" name="Rectangle 369"/>
            <p:cNvSpPr>
              <a:spLocks noChangeArrowheads="1"/>
            </p:cNvSpPr>
            <p:nvPr/>
          </p:nvSpPr>
          <p:spPr bwMode="auto">
            <a:xfrm>
              <a:off x="3911942"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31.3%</a:t>
              </a:r>
              <a:endParaRPr lang="en-US" sz="1000"/>
            </a:p>
          </p:txBody>
        </p:sp>
        <p:sp>
          <p:nvSpPr>
            <p:cNvPr id="25775" name="Rectangle 370"/>
            <p:cNvSpPr>
              <a:spLocks noChangeArrowheads="1"/>
            </p:cNvSpPr>
            <p:nvPr/>
          </p:nvSpPr>
          <p:spPr bwMode="auto">
            <a:xfrm>
              <a:off x="4466675"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14.0%</a:t>
              </a:r>
              <a:endParaRPr lang="en-US" sz="1000"/>
            </a:p>
          </p:txBody>
        </p:sp>
        <p:sp>
          <p:nvSpPr>
            <p:cNvPr id="25776" name="Rectangle 371"/>
            <p:cNvSpPr>
              <a:spLocks noChangeArrowheads="1"/>
            </p:cNvSpPr>
            <p:nvPr/>
          </p:nvSpPr>
          <p:spPr bwMode="auto">
            <a:xfrm>
              <a:off x="5020738"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28.2%</a:t>
              </a:r>
              <a:endParaRPr lang="en-US" sz="1000"/>
            </a:p>
          </p:txBody>
        </p:sp>
        <p:sp>
          <p:nvSpPr>
            <p:cNvPr id="25777" name="Rectangle 372"/>
            <p:cNvSpPr>
              <a:spLocks noChangeArrowheads="1"/>
            </p:cNvSpPr>
            <p:nvPr/>
          </p:nvSpPr>
          <p:spPr bwMode="auto">
            <a:xfrm>
              <a:off x="5575471"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12.3%</a:t>
              </a:r>
              <a:endParaRPr lang="en-US" sz="1000"/>
            </a:p>
          </p:txBody>
        </p:sp>
        <p:sp>
          <p:nvSpPr>
            <p:cNvPr id="25778" name="Rectangle 373"/>
            <p:cNvSpPr>
              <a:spLocks noChangeArrowheads="1"/>
            </p:cNvSpPr>
            <p:nvPr/>
          </p:nvSpPr>
          <p:spPr bwMode="auto">
            <a:xfrm>
              <a:off x="6177102" y="5102226"/>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4.7%</a:t>
              </a:r>
              <a:endParaRPr lang="en-US" sz="1000"/>
            </a:p>
          </p:txBody>
        </p:sp>
        <p:sp>
          <p:nvSpPr>
            <p:cNvPr id="25779" name="Rectangle 374"/>
            <p:cNvSpPr>
              <a:spLocks noChangeArrowheads="1"/>
            </p:cNvSpPr>
            <p:nvPr/>
          </p:nvSpPr>
          <p:spPr bwMode="auto">
            <a:xfrm>
              <a:off x="6638040" y="5099169"/>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80" name="Rectangle 375"/>
            <p:cNvSpPr>
              <a:spLocks noChangeArrowheads="1"/>
            </p:cNvSpPr>
            <p:nvPr/>
          </p:nvSpPr>
          <p:spPr bwMode="auto">
            <a:xfrm>
              <a:off x="7238331"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48.9%</a:t>
              </a:r>
              <a:endParaRPr lang="en-US" sz="1000"/>
            </a:p>
          </p:txBody>
        </p:sp>
        <p:sp>
          <p:nvSpPr>
            <p:cNvPr id="25781" name="Rectangle 376"/>
            <p:cNvSpPr>
              <a:spLocks noChangeArrowheads="1"/>
            </p:cNvSpPr>
            <p:nvPr/>
          </p:nvSpPr>
          <p:spPr bwMode="auto">
            <a:xfrm>
              <a:off x="7793064"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50.7%</a:t>
              </a:r>
              <a:endParaRPr lang="en-US" sz="1000"/>
            </a:p>
          </p:txBody>
        </p:sp>
        <p:sp>
          <p:nvSpPr>
            <p:cNvPr id="25782" name="Rectangle 377"/>
            <p:cNvSpPr>
              <a:spLocks noChangeArrowheads="1"/>
            </p:cNvSpPr>
            <p:nvPr/>
          </p:nvSpPr>
          <p:spPr bwMode="auto">
            <a:xfrm>
              <a:off x="8347127" y="5102226"/>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15.0%</a:t>
              </a:r>
              <a:endParaRPr lang="en-US" sz="1000"/>
            </a:p>
          </p:txBody>
        </p:sp>
        <p:sp>
          <p:nvSpPr>
            <p:cNvPr id="25783" name="Rectangle 378"/>
            <p:cNvSpPr>
              <a:spLocks noChangeArrowheads="1"/>
            </p:cNvSpPr>
            <p:nvPr/>
          </p:nvSpPr>
          <p:spPr bwMode="auto">
            <a:xfrm>
              <a:off x="86427" y="5264227"/>
              <a:ext cx="844783"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Alc/Subst Abuse</a:t>
              </a:r>
              <a:endParaRPr lang="en-US" sz="1000"/>
            </a:p>
          </p:txBody>
        </p:sp>
        <p:sp>
          <p:nvSpPr>
            <p:cNvPr id="25784" name="Rectangle 379"/>
            <p:cNvSpPr>
              <a:spLocks noChangeArrowheads="1"/>
            </p:cNvSpPr>
            <p:nvPr/>
          </p:nvSpPr>
          <p:spPr bwMode="auto">
            <a:xfrm>
              <a:off x="1140286"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72.8%</a:t>
              </a:r>
              <a:endParaRPr lang="en-US" sz="1000"/>
            </a:p>
          </p:txBody>
        </p:sp>
        <p:sp>
          <p:nvSpPr>
            <p:cNvPr id="25785" name="Rectangle 380"/>
            <p:cNvSpPr>
              <a:spLocks noChangeArrowheads="1"/>
            </p:cNvSpPr>
            <p:nvPr/>
          </p:nvSpPr>
          <p:spPr bwMode="auto">
            <a:xfrm>
              <a:off x="1741917" y="5264227"/>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3.9%</a:t>
              </a:r>
              <a:endParaRPr lang="en-US" sz="1000"/>
            </a:p>
          </p:txBody>
        </p:sp>
        <p:sp>
          <p:nvSpPr>
            <p:cNvPr id="25786" name="Rectangle 381"/>
            <p:cNvSpPr>
              <a:spLocks noChangeArrowheads="1"/>
            </p:cNvSpPr>
            <p:nvPr/>
          </p:nvSpPr>
          <p:spPr bwMode="auto">
            <a:xfrm>
              <a:off x="2296650" y="5264227"/>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4.5%</a:t>
              </a:r>
              <a:endParaRPr lang="en-US" sz="1000"/>
            </a:p>
          </p:txBody>
        </p:sp>
        <p:sp>
          <p:nvSpPr>
            <p:cNvPr id="25787" name="Rectangle 382"/>
            <p:cNvSpPr>
              <a:spLocks noChangeArrowheads="1"/>
            </p:cNvSpPr>
            <p:nvPr/>
          </p:nvSpPr>
          <p:spPr bwMode="auto">
            <a:xfrm>
              <a:off x="2803816"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16.5%</a:t>
              </a:r>
              <a:endParaRPr lang="en-US" sz="1000"/>
            </a:p>
          </p:txBody>
        </p:sp>
        <p:sp>
          <p:nvSpPr>
            <p:cNvPr id="25788" name="Rectangle 383"/>
            <p:cNvSpPr>
              <a:spLocks noChangeArrowheads="1"/>
            </p:cNvSpPr>
            <p:nvPr/>
          </p:nvSpPr>
          <p:spPr bwMode="auto">
            <a:xfrm>
              <a:off x="3357879"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10.7%</a:t>
              </a:r>
              <a:endParaRPr lang="en-US" sz="1000"/>
            </a:p>
          </p:txBody>
        </p:sp>
        <p:sp>
          <p:nvSpPr>
            <p:cNvPr id="25789" name="Rectangle 384"/>
            <p:cNvSpPr>
              <a:spLocks noChangeArrowheads="1"/>
            </p:cNvSpPr>
            <p:nvPr/>
          </p:nvSpPr>
          <p:spPr bwMode="auto">
            <a:xfrm>
              <a:off x="3911942"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44.1%</a:t>
              </a:r>
              <a:endParaRPr lang="en-US" sz="1000"/>
            </a:p>
          </p:txBody>
        </p:sp>
        <p:sp>
          <p:nvSpPr>
            <p:cNvPr id="25790" name="Rectangle 385"/>
            <p:cNvSpPr>
              <a:spLocks noChangeArrowheads="1"/>
            </p:cNvSpPr>
            <p:nvPr/>
          </p:nvSpPr>
          <p:spPr bwMode="auto">
            <a:xfrm>
              <a:off x="4466675"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22.0%</a:t>
              </a:r>
              <a:endParaRPr lang="en-US" sz="1000"/>
            </a:p>
          </p:txBody>
        </p:sp>
        <p:sp>
          <p:nvSpPr>
            <p:cNvPr id="25791" name="Rectangle 386"/>
            <p:cNvSpPr>
              <a:spLocks noChangeArrowheads="1"/>
            </p:cNvSpPr>
            <p:nvPr/>
          </p:nvSpPr>
          <p:spPr bwMode="auto">
            <a:xfrm>
              <a:off x="5020738"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36.4%</a:t>
              </a:r>
              <a:endParaRPr lang="en-US" sz="1000"/>
            </a:p>
          </p:txBody>
        </p:sp>
        <p:sp>
          <p:nvSpPr>
            <p:cNvPr id="25792" name="Rectangle 387"/>
            <p:cNvSpPr>
              <a:spLocks noChangeArrowheads="1"/>
            </p:cNvSpPr>
            <p:nvPr/>
          </p:nvSpPr>
          <p:spPr bwMode="auto">
            <a:xfrm>
              <a:off x="5575471"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21.2%</a:t>
              </a:r>
              <a:endParaRPr lang="en-US" sz="1000"/>
            </a:p>
          </p:txBody>
        </p:sp>
        <p:sp>
          <p:nvSpPr>
            <p:cNvPr id="25793" name="Rectangle 388"/>
            <p:cNvSpPr>
              <a:spLocks noChangeArrowheads="1"/>
            </p:cNvSpPr>
            <p:nvPr/>
          </p:nvSpPr>
          <p:spPr bwMode="auto">
            <a:xfrm>
              <a:off x="6177102" y="5264227"/>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3.2%</a:t>
              </a:r>
              <a:endParaRPr lang="en-US" sz="1000"/>
            </a:p>
          </p:txBody>
        </p:sp>
        <p:sp>
          <p:nvSpPr>
            <p:cNvPr id="25794" name="Rectangle 389"/>
            <p:cNvSpPr>
              <a:spLocks noChangeArrowheads="1"/>
            </p:cNvSpPr>
            <p:nvPr/>
          </p:nvSpPr>
          <p:spPr bwMode="auto">
            <a:xfrm>
              <a:off x="6731166" y="5264227"/>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2.0%</a:t>
              </a:r>
              <a:endParaRPr lang="en-US" sz="1000"/>
            </a:p>
          </p:txBody>
        </p:sp>
        <p:sp>
          <p:nvSpPr>
            <p:cNvPr id="25795" name="Rectangle 390"/>
            <p:cNvSpPr>
              <a:spLocks noChangeArrowheads="1"/>
            </p:cNvSpPr>
            <p:nvPr/>
          </p:nvSpPr>
          <p:spPr bwMode="auto">
            <a:xfrm>
              <a:off x="7192773" y="5260151"/>
              <a:ext cx="389530"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b="1">
                  <a:solidFill>
                    <a:srgbClr val="000000"/>
                  </a:solidFill>
                  <a:latin typeface="Calibri" pitchFamily="34" charset="0"/>
                </a:rPr>
                <a:t>100.0%</a:t>
              </a:r>
              <a:endParaRPr lang="en-US" sz="1000"/>
            </a:p>
          </p:txBody>
        </p:sp>
        <p:sp>
          <p:nvSpPr>
            <p:cNvPr id="25796" name="Rectangle 391"/>
            <p:cNvSpPr>
              <a:spLocks noChangeArrowheads="1"/>
            </p:cNvSpPr>
            <p:nvPr/>
          </p:nvSpPr>
          <p:spPr bwMode="auto">
            <a:xfrm>
              <a:off x="7793064"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70.9%</a:t>
              </a:r>
              <a:endParaRPr lang="en-US" sz="1000"/>
            </a:p>
          </p:txBody>
        </p:sp>
        <p:sp>
          <p:nvSpPr>
            <p:cNvPr id="25797" name="Rectangle 392"/>
            <p:cNvSpPr>
              <a:spLocks noChangeArrowheads="1"/>
            </p:cNvSpPr>
            <p:nvPr/>
          </p:nvSpPr>
          <p:spPr bwMode="auto">
            <a:xfrm>
              <a:off x="8347127" y="5264227"/>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33.4%</a:t>
              </a:r>
              <a:endParaRPr lang="en-US" sz="1000"/>
            </a:p>
          </p:txBody>
        </p:sp>
        <p:sp>
          <p:nvSpPr>
            <p:cNvPr id="25798" name="Rectangle 393"/>
            <p:cNvSpPr>
              <a:spLocks noChangeArrowheads="1"/>
            </p:cNvSpPr>
            <p:nvPr/>
          </p:nvSpPr>
          <p:spPr bwMode="auto">
            <a:xfrm>
              <a:off x="86427" y="5425209"/>
              <a:ext cx="722955"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Mental Illness</a:t>
              </a:r>
              <a:endParaRPr lang="en-US" sz="1000"/>
            </a:p>
          </p:txBody>
        </p:sp>
        <p:sp>
          <p:nvSpPr>
            <p:cNvPr id="25799" name="Rectangle 394"/>
            <p:cNvSpPr>
              <a:spLocks noChangeArrowheads="1"/>
            </p:cNvSpPr>
            <p:nvPr/>
          </p:nvSpPr>
          <p:spPr bwMode="auto">
            <a:xfrm>
              <a:off x="1140286"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66.2%</a:t>
              </a:r>
              <a:endParaRPr lang="en-US" sz="1000"/>
            </a:p>
          </p:txBody>
        </p:sp>
        <p:sp>
          <p:nvSpPr>
            <p:cNvPr id="25800" name="Rectangle 395"/>
            <p:cNvSpPr>
              <a:spLocks noChangeArrowheads="1"/>
            </p:cNvSpPr>
            <p:nvPr/>
          </p:nvSpPr>
          <p:spPr bwMode="auto">
            <a:xfrm>
              <a:off x="1741917" y="5425209"/>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4.7%</a:t>
              </a:r>
              <a:endParaRPr lang="en-US" sz="1000"/>
            </a:p>
          </p:txBody>
        </p:sp>
        <p:sp>
          <p:nvSpPr>
            <p:cNvPr id="25801" name="Rectangle 396"/>
            <p:cNvSpPr>
              <a:spLocks noChangeArrowheads="1"/>
            </p:cNvSpPr>
            <p:nvPr/>
          </p:nvSpPr>
          <p:spPr bwMode="auto">
            <a:xfrm>
              <a:off x="2296650" y="5425209"/>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5.1%</a:t>
              </a:r>
              <a:endParaRPr lang="en-US" sz="1000"/>
            </a:p>
          </p:txBody>
        </p:sp>
        <p:sp>
          <p:nvSpPr>
            <p:cNvPr id="25802" name="Rectangle 397"/>
            <p:cNvSpPr>
              <a:spLocks noChangeArrowheads="1"/>
            </p:cNvSpPr>
            <p:nvPr/>
          </p:nvSpPr>
          <p:spPr bwMode="auto">
            <a:xfrm>
              <a:off x="2803816"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19.7%</a:t>
              </a:r>
              <a:endParaRPr lang="en-US" sz="1000"/>
            </a:p>
          </p:txBody>
        </p:sp>
        <p:sp>
          <p:nvSpPr>
            <p:cNvPr id="25803" name="Rectangle 398"/>
            <p:cNvSpPr>
              <a:spLocks noChangeArrowheads="1"/>
            </p:cNvSpPr>
            <p:nvPr/>
          </p:nvSpPr>
          <p:spPr bwMode="auto">
            <a:xfrm>
              <a:off x="3357879"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11.7%</a:t>
              </a:r>
              <a:endParaRPr lang="en-US" sz="1000"/>
            </a:p>
          </p:txBody>
        </p:sp>
        <p:sp>
          <p:nvSpPr>
            <p:cNvPr id="25804" name="Rectangle 399"/>
            <p:cNvSpPr>
              <a:spLocks noChangeArrowheads="1"/>
            </p:cNvSpPr>
            <p:nvPr/>
          </p:nvSpPr>
          <p:spPr bwMode="auto">
            <a:xfrm>
              <a:off x="3911942"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48.3%</a:t>
              </a:r>
              <a:endParaRPr lang="en-US" sz="1000"/>
            </a:p>
          </p:txBody>
        </p:sp>
        <p:sp>
          <p:nvSpPr>
            <p:cNvPr id="25805" name="Rectangle 400"/>
            <p:cNvSpPr>
              <a:spLocks noChangeArrowheads="1"/>
            </p:cNvSpPr>
            <p:nvPr/>
          </p:nvSpPr>
          <p:spPr bwMode="auto">
            <a:xfrm>
              <a:off x="4466675"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27.4%</a:t>
              </a:r>
              <a:endParaRPr lang="en-US" sz="1000"/>
            </a:p>
          </p:txBody>
        </p:sp>
        <p:sp>
          <p:nvSpPr>
            <p:cNvPr id="25806" name="Rectangle 401"/>
            <p:cNvSpPr>
              <a:spLocks noChangeArrowheads="1"/>
            </p:cNvSpPr>
            <p:nvPr/>
          </p:nvSpPr>
          <p:spPr bwMode="auto">
            <a:xfrm>
              <a:off x="5020738"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38.4%</a:t>
              </a:r>
              <a:endParaRPr lang="en-US" sz="1000"/>
            </a:p>
          </p:txBody>
        </p:sp>
        <p:sp>
          <p:nvSpPr>
            <p:cNvPr id="25807" name="Rectangle 402"/>
            <p:cNvSpPr>
              <a:spLocks noChangeArrowheads="1"/>
            </p:cNvSpPr>
            <p:nvPr/>
          </p:nvSpPr>
          <p:spPr bwMode="auto">
            <a:xfrm>
              <a:off x="5575471" y="5425209"/>
              <a:ext cx="320601"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20.6%</a:t>
              </a:r>
              <a:endParaRPr lang="en-US" sz="1000"/>
            </a:p>
          </p:txBody>
        </p:sp>
        <p:sp>
          <p:nvSpPr>
            <p:cNvPr id="25808" name="Rectangle 403"/>
            <p:cNvSpPr>
              <a:spLocks noChangeArrowheads="1"/>
            </p:cNvSpPr>
            <p:nvPr/>
          </p:nvSpPr>
          <p:spPr bwMode="auto">
            <a:xfrm>
              <a:off x="6177102" y="5425209"/>
              <a:ext cx="254878" cy="153888"/>
            </a:xfrm>
            <a:prstGeom prst="rect">
              <a:avLst/>
            </a:prstGeom>
            <a:noFill/>
            <a:ln w="9525">
              <a:noFill/>
              <a:miter lim="800000"/>
              <a:headEnd/>
              <a:tailEnd/>
            </a:ln>
          </p:spPr>
          <p:txBody>
            <a:bodyPr wrap="none" lIns="0" tIns="0" rIns="0" bIns="0">
              <a:spAutoFit/>
            </a:bodyPr>
            <a:lstStyle/>
            <a:p>
              <a:pPr eaLnBrk="0" hangingPunct="0">
                <a:spcAft>
                  <a:spcPts val="1000"/>
                </a:spcAft>
              </a:pPr>
              <a:r>
                <a:rPr lang="en-US" sz="1000">
                  <a:solidFill>
                    <a:srgbClr val="000000"/>
                  </a:solidFill>
                  <a:latin typeface="Calibri" pitchFamily="34" charset="0"/>
                </a:rPr>
                <a:t>3.6%</a:t>
              </a:r>
              <a:endParaRPr lang="en-US" sz="1000"/>
            </a:p>
          </p:txBody>
        </p:sp>
      </p:grpSp>
      <p:sp>
        <p:nvSpPr>
          <p:cNvPr id="24579" name="Rectangle 405"/>
          <p:cNvSpPr>
            <a:spLocks noChangeArrowheads="1"/>
          </p:cNvSpPr>
          <p:nvPr/>
        </p:nvSpPr>
        <p:spPr bwMode="auto">
          <a:xfrm>
            <a:off x="4267200" y="5029200"/>
            <a:ext cx="2057400" cy="304800"/>
          </a:xfrm>
          <a:prstGeom prst="rect">
            <a:avLst/>
          </a:prstGeom>
          <a:solidFill>
            <a:schemeClr val="accent2">
              <a:lumMod val="40000"/>
              <a:lumOff val="60000"/>
              <a:alpha val="27843"/>
            </a:schemeClr>
          </a:solidFill>
          <a:ln w="9525">
            <a:solidFill>
              <a:schemeClr val="tx1"/>
            </a:solidFill>
            <a:round/>
            <a:headEnd/>
            <a:tailEnd/>
          </a:ln>
        </p:spPr>
        <p:txBody>
          <a:bodyPr/>
          <a:lstStyle/>
          <a:p>
            <a:pPr eaLnBrk="0" hangingPunct="0">
              <a:defRPr/>
            </a:pPr>
            <a:endParaRPr lang="en-US" sz="1000">
              <a:latin typeface="Arial" pitchFamily="34" charset="0"/>
            </a:endParaRPr>
          </a:p>
        </p:txBody>
      </p:sp>
      <p:sp>
        <p:nvSpPr>
          <p:cNvPr id="24580" name="Rectangle 406"/>
          <p:cNvSpPr>
            <a:spLocks noChangeArrowheads="1"/>
          </p:cNvSpPr>
          <p:nvPr/>
        </p:nvSpPr>
        <p:spPr bwMode="auto">
          <a:xfrm flipV="1">
            <a:off x="7315200" y="3505200"/>
            <a:ext cx="1143000" cy="1219200"/>
          </a:xfrm>
          <a:prstGeom prst="rect">
            <a:avLst/>
          </a:prstGeom>
          <a:solidFill>
            <a:schemeClr val="accent2">
              <a:lumMod val="40000"/>
              <a:lumOff val="60000"/>
              <a:alpha val="27843"/>
            </a:schemeClr>
          </a:solidFill>
          <a:ln w="9525">
            <a:solidFill>
              <a:schemeClr val="tx1"/>
            </a:solidFill>
            <a:round/>
            <a:headEnd/>
            <a:tailEnd/>
          </a:ln>
        </p:spPr>
        <p:txBody>
          <a:bodyPr/>
          <a:lstStyle/>
          <a:p>
            <a:pPr eaLnBrk="0" hangingPunct="0">
              <a:defRPr/>
            </a:pPr>
            <a:endParaRPr lang="en-US" sz="1000">
              <a:latin typeface="Arial" pitchFamily="34" charset="0"/>
            </a:endParaRPr>
          </a:p>
        </p:txBody>
      </p:sp>
      <p:sp>
        <p:nvSpPr>
          <p:cNvPr id="24581" name="Rectangle 407"/>
          <p:cNvSpPr>
            <a:spLocks noChangeArrowheads="1"/>
          </p:cNvSpPr>
          <p:nvPr/>
        </p:nvSpPr>
        <p:spPr bwMode="auto">
          <a:xfrm>
            <a:off x="7924800" y="5029200"/>
            <a:ext cx="457200" cy="228600"/>
          </a:xfrm>
          <a:prstGeom prst="rect">
            <a:avLst/>
          </a:prstGeom>
          <a:solidFill>
            <a:schemeClr val="accent2">
              <a:lumMod val="60000"/>
              <a:lumOff val="40000"/>
              <a:alpha val="27843"/>
            </a:schemeClr>
          </a:solidFill>
          <a:ln w="9525">
            <a:solidFill>
              <a:schemeClr val="tx1"/>
            </a:solidFill>
            <a:round/>
            <a:headEnd/>
            <a:tailEnd/>
          </a:ln>
        </p:spPr>
        <p:txBody>
          <a:bodyPr/>
          <a:lstStyle/>
          <a:p>
            <a:pPr eaLnBrk="0" hangingPunct="0">
              <a:defRPr/>
            </a:pPr>
            <a:endParaRPr lang="en-US" sz="1000">
              <a:latin typeface="Arial" pitchFamily="34" charset="0"/>
            </a:endParaRPr>
          </a:p>
        </p:txBody>
      </p:sp>
      <p:sp>
        <p:nvSpPr>
          <p:cNvPr id="24582" name="Rectangle 408"/>
          <p:cNvSpPr>
            <a:spLocks noChangeArrowheads="1"/>
          </p:cNvSpPr>
          <p:nvPr/>
        </p:nvSpPr>
        <p:spPr bwMode="auto">
          <a:xfrm>
            <a:off x="1676400" y="5029200"/>
            <a:ext cx="457200" cy="304800"/>
          </a:xfrm>
          <a:prstGeom prst="rect">
            <a:avLst/>
          </a:prstGeom>
          <a:solidFill>
            <a:schemeClr val="accent2">
              <a:lumMod val="60000"/>
              <a:lumOff val="40000"/>
              <a:alpha val="27843"/>
            </a:schemeClr>
          </a:solidFill>
          <a:ln w="9525">
            <a:solidFill>
              <a:schemeClr val="tx1"/>
            </a:solidFill>
            <a:round/>
            <a:headEnd/>
            <a:tailEnd/>
          </a:ln>
        </p:spPr>
        <p:txBody>
          <a:bodyPr/>
          <a:lstStyle/>
          <a:p>
            <a:pPr eaLnBrk="0" hangingPunct="0">
              <a:defRPr/>
            </a:pPr>
            <a:endParaRPr lang="en-US" sz="1000">
              <a:latin typeface="Arial" pitchFamily="34" charset="0"/>
            </a:endParaRPr>
          </a:p>
        </p:txBody>
      </p:sp>
      <p:sp>
        <p:nvSpPr>
          <p:cNvPr id="25607" name="Text Box 404"/>
          <p:cNvSpPr txBox="1">
            <a:spLocks noChangeArrowheads="1"/>
          </p:cNvSpPr>
          <p:nvPr/>
        </p:nvSpPr>
        <p:spPr bwMode="auto">
          <a:xfrm>
            <a:off x="6019800" y="5562600"/>
            <a:ext cx="2387192" cy="338554"/>
          </a:xfrm>
          <a:prstGeom prst="rect">
            <a:avLst/>
          </a:prstGeom>
          <a:noFill/>
          <a:ln w="9525">
            <a:noFill/>
            <a:miter lim="800000"/>
            <a:headEnd/>
            <a:tailEnd/>
          </a:ln>
        </p:spPr>
        <p:txBody>
          <a:bodyPr wrap="none">
            <a:spAutoFit/>
          </a:bodyPr>
          <a:lstStyle/>
          <a:p>
            <a:r>
              <a:rPr lang="en-US" sz="800" dirty="0">
                <a:ea typeface="ＭＳ Ｐゴシック"/>
                <a:cs typeface="ＭＳ Ｐゴシック"/>
              </a:rPr>
              <a:t>* High Risk of Future Inpatient Admission</a:t>
            </a:r>
          </a:p>
          <a:p>
            <a:r>
              <a:rPr lang="en-US" sz="800" dirty="0">
                <a:ea typeface="ＭＳ Ｐゴシック"/>
                <a:cs typeface="ＭＳ Ｐゴシック"/>
              </a:rPr>
              <a:t>Source: NYU Wagner School, NYS OHIP, 2009.</a:t>
            </a:r>
            <a:endParaRPr lang="en-US" dirty="0">
              <a:ea typeface="ＭＳ Ｐゴシック"/>
              <a:cs typeface="ＭＳ Ｐゴシック"/>
            </a:endParaRPr>
          </a:p>
        </p:txBody>
      </p:sp>
      <p:sp>
        <p:nvSpPr>
          <p:cNvPr id="211" name="TextBox 210"/>
          <p:cNvSpPr txBox="1"/>
          <p:nvPr/>
        </p:nvSpPr>
        <p:spPr>
          <a:xfrm>
            <a:off x="457200" y="1115347"/>
            <a:ext cx="8686800" cy="584775"/>
          </a:xfrm>
          <a:prstGeom prst="rect">
            <a:avLst/>
          </a:prstGeom>
          <a:noFill/>
        </p:spPr>
        <p:txBody>
          <a:bodyPr wrap="square" rtlCol="0">
            <a:spAutoFit/>
          </a:bodyPr>
          <a:lstStyle/>
          <a:p>
            <a:r>
              <a:rPr lang="en-US" sz="3200" b="1" dirty="0" smtClean="0"/>
              <a:t>Co-morbidity &amp; Chronic </a:t>
            </a:r>
            <a:r>
              <a:rPr lang="en-US" sz="3200" b="1" dirty="0"/>
              <a:t>H</a:t>
            </a:r>
            <a:r>
              <a:rPr lang="en-US" sz="3200" b="1" dirty="0" smtClean="0"/>
              <a:t>ealth Conditions</a:t>
            </a:r>
            <a:r>
              <a:rPr lang="en-US" sz="3200" b="1" baseline="30000" dirty="0" smtClean="0"/>
              <a:t>18</a:t>
            </a:r>
            <a:endParaRPr lang="en-US" sz="3200" b="1" baseline="300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8001000" cy="838200"/>
          </a:xfrm>
        </p:spPr>
        <p:txBody>
          <a:bodyPr/>
          <a:lstStyle/>
          <a:p>
            <a:r>
              <a:rPr lang="en-US" dirty="0" smtClean="0"/>
              <a:t>Overview</a:t>
            </a:r>
            <a:endParaRPr lang="en-US" dirty="0"/>
          </a:p>
        </p:txBody>
      </p:sp>
      <p:sp>
        <p:nvSpPr>
          <p:cNvPr id="3" name="Content Placeholder 2"/>
          <p:cNvSpPr>
            <a:spLocks noGrp="1"/>
          </p:cNvSpPr>
          <p:nvPr>
            <p:ph idx="1"/>
          </p:nvPr>
        </p:nvSpPr>
        <p:spPr>
          <a:xfrm>
            <a:off x="685800" y="1524000"/>
            <a:ext cx="8153400" cy="4114800"/>
          </a:xfrm>
        </p:spPr>
        <p:txBody>
          <a:bodyPr/>
          <a:lstStyle/>
          <a:p>
            <a:r>
              <a:rPr lang="en-US" dirty="0" smtClean="0"/>
              <a:t>Integrated Behavioral Health, including models and origins, is defined</a:t>
            </a:r>
          </a:p>
          <a:p>
            <a:pPr>
              <a:spcBef>
                <a:spcPts val="1200"/>
              </a:spcBef>
            </a:pPr>
            <a:r>
              <a:rPr lang="en-US" dirty="0" smtClean="0"/>
              <a:t>There is a high prevalence of mental health and substance abuse disorders that are </a:t>
            </a:r>
            <a:r>
              <a:rPr lang="en-US" dirty="0" err="1" smtClean="0"/>
              <a:t>comorbid</a:t>
            </a:r>
            <a:r>
              <a:rPr lang="en-US" dirty="0" smtClean="0"/>
              <a:t> with physical health conditions.</a:t>
            </a:r>
          </a:p>
          <a:p>
            <a:pPr>
              <a:spcBef>
                <a:spcPts val="1200"/>
              </a:spcBef>
            </a:pPr>
            <a:r>
              <a:rPr lang="en-US" dirty="0" smtClean="0"/>
              <a:t>Health care costs are high and expected to continue to rise over the foreseeable future</a:t>
            </a:r>
          </a:p>
          <a:p>
            <a:pPr>
              <a:spcBef>
                <a:spcPts val="1200"/>
              </a:spcBef>
            </a:pPr>
            <a:r>
              <a:rPr lang="en-US" dirty="0" smtClean="0"/>
              <a:t>Studies suggest that many patients served in integrated behavioral health systems receive more effective treatment at a lower cost</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838200"/>
          </a:xfrm>
        </p:spPr>
        <p:txBody>
          <a:bodyPr/>
          <a:lstStyle/>
          <a:p>
            <a:r>
              <a:rPr lang="en-US" dirty="0" smtClean="0"/>
              <a:t>Treatment</a:t>
            </a:r>
            <a:r>
              <a:rPr lang="en-US" baseline="30000" dirty="0" smtClean="0"/>
              <a:t>19</a:t>
            </a:r>
            <a:endParaRPr lang="en-US" baseline="30000" dirty="0"/>
          </a:p>
        </p:txBody>
      </p:sp>
      <p:sp>
        <p:nvSpPr>
          <p:cNvPr id="3" name="Content Placeholder 2"/>
          <p:cNvSpPr>
            <a:spLocks noGrp="1"/>
          </p:cNvSpPr>
          <p:nvPr>
            <p:ph idx="1"/>
          </p:nvPr>
        </p:nvSpPr>
        <p:spPr>
          <a:xfrm>
            <a:off x="685800" y="1752600"/>
            <a:ext cx="8001000" cy="3733800"/>
          </a:xfrm>
        </p:spPr>
        <p:txBody>
          <a:bodyPr>
            <a:normAutofit/>
          </a:bodyPr>
          <a:lstStyle/>
          <a:p>
            <a:r>
              <a:rPr lang="en-US" dirty="0" smtClean="0"/>
              <a:t>Two thirds of adults with mental disorders and/or addictive disorders are treated for these conditions in a general medical setting</a:t>
            </a:r>
          </a:p>
          <a:p>
            <a:pPr lvl="1"/>
            <a:r>
              <a:rPr lang="en-US" dirty="0" smtClean="0"/>
              <a:t>Nearly 70% receive no mental health treatment</a:t>
            </a:r>
          </a:p>
          <a:p>
            <a:pPr>
              <a:spcBef>
                <a:spcPts val="1800"/>
              </a:spcBef>
            </a:pPr>
            <a:r>
              <a:rPr lang="en-US" dirty="0" smtClean="0"/>
              <a:t>Adults with co-morbid conditions whose mental health conditions are untreated incur higher medical costs</a:t>
            </a:r>
          </a:p>
          <a:p>
            <a:pPr lvl="1"/>
            <a:r>
              <a:rPr lang="en-US" dirty="0" smtClean="0"/>
              <a:t>Less likely to undertake beneficial self care activities</a:t>
            </a:r>
          </a:p>
          <a:p>
            <a:pPr lvl="1"/>
            <a:r>
              <a:rPr lang="en-US" dirty="0" smtClean="0"/>
              <a:t>Less likely to adhere to treatment regime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800600"/>
            <a:ext cx="7772400" cy="838200"/>
          </a:xfrm>
        </p:spPr>
        <p:txBody>
          <a:bodyPr/>
          <a:lstStyle/>
          <a:p>
            <a:r>
              <a:rPr lang="en-US" dirty="0" smtClean="0"/>
              <a:t> health CARE COSTS</a:t>
            </a:r>
            <a:endParaRPr lang="en-US" dirty="0"/>
          </a:p>
        </p:txBody>
      </p:sp>
      <p:sp>
        <p:nvSpPr>
          <p:cNvPr id="3" name="TextBox 2"/>
          <p:cNvSpPr txBox="1"/>
          <p:nvPr/>
        </p:nvSpPr>
        <p:spPr>
          <a:xfrm>
            <a:off x="1905000" y="990600"/>
            <a:ext cx="7010400" cy="2677656"/>
          </a:xfrm>
          <a:prstGeom prst="rect">
            <a:avLst/>
          </a:prstGeom>
          <a:noFill/>
        </p:spPr>
        <p:txBody>
          <a:bodyPr wrap="square" rtlCol="0">
            <a:spAutoFit/>
          </a:bodyPr>
          <a:lstStyle/>
          <a:p>
            <a:pPr indent="-457200"/>
            <a:r>
              <a:rPr lang="en-US" dirty="0" smtClean="0">
                <a:solidFill>
                  <a:schemeClr val="bg2"/>
                </a:solidFill>
              </a:rPr>
              <a:t>Why do we spend so much on health care?</a:t>
            </a:r>
          </a:p>
          <a:p>
            <a:pPr indent="-457200"/>
            <a:r>
              <a:rPr lang="en-US" dirty="0" smtClean="0">
                <a:solidFill>
                  <a:schemeClr val="bg2"/>
                </a:solidFill>
              </a:rPr>
              <a:t>What role does government play in this system?</a:t>
            </a:r>
          </a:p>
          <a:p>
            <a:pPr indent="-457200"/>
            <a:r>
              <a:rPr lang="en-US" dirty="0" smtClean="0">
                <a:solidFill>
                  <a:schemeClr val="bg2"/>
                </a:solidFill>
              </a:rPr>
              <a:t>If government reduces its reimbursement rates,</a:t>
            </a:r>
          </a:p>
          <a:p>
            <a:pPr indent="-457200"/>
            <a:r>
              <a:rPr lang="en-US" dirty="0" smtClean="0">
                <a:solidFill>
                  <a:schemeClr val="bg2"/>
                </a:solidFill>
              </a:rPr>
              <a:t>   who wins and who loses?</a:t>
            </a:r>
          </a:p>
          <a:p>
            <a:pPr indent="-457200"/>
            <a:r>
              <a:rPr lang="en-US" dirty="0" smtClean="0">
                <a:solidFill>
                  <a:schemeClr val="bg2"/>
                </a:solidFill>
              </a:rPr>
              <a:t>Can you think of policy changes that might lead to</a:t>
            </a:r>
          </a:p>
          <a:p>
            <a:pPr indent="-457200"/>
            <a:r>
              <a:rPr lang="en-US" dirty="0" smtClean="0">
                <a:solidFill>
                  <a:schemeClr val="bg2"/>
                </a:solidFill>
              </a:rPr>
              <a:t>   lower costs without lowering reimbursement  </a:t>
            </a:r>
          </a:p>
          <a:p>
            <a:pPr indent="-457200"/>
            <a:r>
              <a:rPr lang="en-US" dirty="0" smtClean="0">
                <a:solidFill>
                  <a:schemeClr val="bg2"/>
                </a:solidFill>
              </a:rPr>
              <a:t>   rates?</a:t>
            </a:r>
            <a:endParaRPr lang="en-US" dirty="0">
              <a:solidFill>
                <a:schemeClr val="bg2"/>
              </a:solidFill>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4267200" cy="609600"/>
          </a:xfrm>
        </p:spPr>
        <p:txBody>
          <a:bodyPr/>
          <a:lstStyle/>
          <a:p>
            <a:r>
              <a:rPr lang="en-US" sz="3600" dirty="0" smtClean="0"/>
              <a:t>Costs of MI</a:t>
            </a:r>
            <a:endParaRPr lang="en-US" sz="3600" dirty="0"/>
          </a:p>
        </p:txBody>
      </p:sp>
      <p:sp>
        <p:nvSpPr>
          <p:cNvPr id="3" name="Content Placeholder 2"/>
          <p:cNvSpPr>
            <a:spLocks noGrp="1"/>
          </p:cNvSpPr>
          <p:nvPr>
            <p:ph idx="1"/>
          </p:nvPr>
        </p:nvSpPr>
        <p:spPr>
          <a:xfrm>
            <a:off x="457200" y="1219199"/>
            <a:ext cx="8229600" cy="4191001"/>
          </a:xfrm>
        </p:spPr>
        <p:txBody>
          <a:bodyPr>
            <a:normAutofit/>
          </a:bodyPr>
          <a:lstStyle/>
          <a:p>
            <a:r>
              <a:rPr lang="en-US" sz="2800" dirty="0" smtClean="0"/>
              <a:t>Mental illness cost the United States an estimated $300 billion annually (2002-2003)</a:t>
            </a:r>
            <a:r>
              <a:rPr lang="en-US" sz="2800" baseline="30000" dirty="0" smtClean="0"/>
              <a:t>20</a:t>
            </a:r>
          </a:p>
          <a:p>
            <a:pPr lvl="1"/>
            <a:r>
              <a:rPr lang="en-US" dirty="0" smtClean="0"/>
              <a:t>Direct costs</a:t>
            </a:r>
          </a:p>
          <a:p>
            <a:pPr lvl="2"/>
            <a:r>
              <a:rPr lang="en-US" dirty="0" smtClean="0"/>
              <a:t>Health care, care giving, and specialized equipment</a:t>
            </a:r>
          </a:p>
          <a:p>
            <a:pPr lvl="1"/>
            <a:r>
              <a:rPr lang="en-US" dirty="0" smtClean="0"/>
              <a:t>Indirect costs</a:t>
            </a:r>
          </a:p>
          <a:p>
            <a:pPr lvl="2"/>
            <a:r>
              <a:rPr lang="en-US" dirty="0" smtClean="0"/>
              <a:t>Decreased productivity</a:t>
            </a:r>
          </a:p>
          <a:p>
            <a:pPr lvl="2"/>
            <a:r>
              <a:rPr lang="en-US" dirty="0" smtClean="0"/>
              <a:t>Absenteeism</a:t>
            </a:r>
          </a:p>
          <a:p>
            <a:pPr lvl="2"/>
            <a:r>
              <a:rPr lang="en-US" dirty="0" smtClean="0"/>
              <a:t>Lost jobs and wages</a:t>
            </a:r>
          </a:p>
          <a:p>
            <a:pPr lvl="2"/>
            <a:r>
              <a:rPr lang="en-US" dirty="0" smtClean="0"/>
              <a:t>Pain and suffering</a:t>
            </a:r>
          </a:p>
          <a:p>
            <a:pPr lvl="2"/>
            <a:r>
              <a:rPr lang="en-US" dirty="0" smtClean="0"/>
              <a:t>Unraveling of families and friendships</a:t>
            </a:r>
          </a:p>
          <a:p>
            <a:pPr lvl="2"/>
            <a:r>
              <a:rPr lang="en-US" dirty="0" smtClean="0"/>
              <a:t>Suicide </a:t>
            </a: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Costs Over Time</a:t>
            </a:r>
            <a:endParaRPr lang="en-US" dirty="0"/>
          </a:p>
        </p:txBody>
      </p:sp>
      <p:sp>
        <p:nvSpPr>
          <p:cNvPr id="3" name="Content Placeholder 2"/>
          <p:cNvSpPr>
            <a:spLocks noGrp="1"/>
          </p:cNvSpPr>
          <p:nvPr>
            <p:ph sz="half" idx="2"/>
          </p:nvPr>
        </p:nvSpPr>
        <p:spPr>
          <a:xfrm>
            <a:off x="457200" y="1600200"/>
            <a:ext cx="4040188" cy="3951288"/>
          </a:xfrm>
        </p:spPr>
        <p:txBody>
          <a:bodyPr>
            <a:normAutofit fontScale="92500"/>
          </a:bodyPr>
          <a:lstStyle/>
          <a:p>
            <a:r>
              <a:rPr lang="en-US" dirty="0"/>
              <a:t>Over the 1996-2006 decade, Americans paying for mental health services increased 87.6 percent and total expenditures increased 63.4 percent. </a:t>
            </a:r>
          </a:p>
          <a:p>
            <a:pPr>
              <a:spcBef>
                <a:spcPts val="1200"/>
              </a:spcBef>
            </a:pPr>
            <a:r>
              <a:rPr lang="en-US" dirty="0"/>
              <a:t>The average cost per person for mental health services slightly decreased during this period. </a:t>
            </a:r>
          </a:p>
          <a:p>
            <a:endParaRPr lang="en-US" dirty="0"/>
          </a:p>
        </p:txBody>
      </p:sp>
      <p:sp>
        <p:nvSpPr>
          <p:cNvPr id="4" name="Text Placeholder 3"/>
          <p:cNvSpPr>
            <a:spLocks noGrp="1"/>
          </p:cNvSpPr>
          <p:nvPr>
            <p:ph type="body" sz="quarter" idx="3"/>
          </p:nvPr>
        </p:nvSpPr>
        <p:spPr/>
        <p:txBody>
          <a:bodyPr/>
          <a:lstStyle/>
          <a:p>
            <a:endParaRPr lang="en-US"/>
          </a:p>
        </p:txBody>
      </p:sp>
      <p:sp>
        <p:nvSpPr>
          <p:cNvPr id="5" name="Content Placeholder 4"/>
          <p:cNvSpPr>
            <a:spLocks noGrp="1"/>
          </p:cNvSpPr>
          <p:nvPr>
            <p:ph sz="quarter" idx="4"/>
          </p:nvPr>
        </p:nvSpPr>
        <p:spPr/>
        <p:txBody>
          <a:bodyPr/>
          <a:lstStyle/>
          <a:p>
            <a:endParaRPr lang="en-US"/>
          </a:p>
        </p:txBody>
      </p:sp>
      <p:pic>
        <p:nvPicPr>
          <p:cNvPr id="233474" name="Picture 2" descr="Mental Healthcare Costs for All Americans (1996, 2002, 2004 and 2006). Total Expenditures (in billions)."/>
          <p:cNvPicPr>
            <a:picLocks noChangeAspect="1" noChangeArrowheads="1"/>
          </p:cNvPicPr>
          <p:nvPr/>
        </p:nvPicPr>
        <p:blipFill>
          <a:blip r:embed="rId3" cstate="print"/>
          <a:srcRect/>
          <a:stretch>
            <a:fillRect/>
          </a:stretch>
        </p:blipFill>
        <p:spPr bwMode="auto">
          <a:xfrm>
            <a:off x="4724400" y="914400"/>
            <a:ext cx="4209392" cy="4959191"/>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4419600" cy="609600"/>
          </a:xfrm>
        </p:spPr>
        <p:txBody>
          <a:bodyPr/>
          <a:lstStyle/>
          <a:p>
            <a:r>
              <a:rPr lang="en-US" dirty="0" smtClean="0"/>
              <a:t>Costs of SA </a:t>
            </a:r>
            <a:endParaRPr lang="en-US" dirty="0"/>
          </a:p>
        </p:txBody>
      </p:sp>
      <p:sp>
        <p:nvSpPr>
          <p:cNvPr id="3" name="Content Placeholder 2"/>
          <p:cNvSpPr>
            <a:spLocks noGrp="1"/>
          </p:cNvSpPr>
          <p:nvPr>
            <p:ph idx="1"/>
          </p:nvPr>
        </p:nvSpPr>
        <p:spPr>
          <a:xfrm>
            <a:off x="685800" y="1752600"/>
            <a:ext cx="8001000" cy="3886200"/>
          </a:xfrm>
        </p:spPr>
        <p:txBody>
          <a:bodyPr>
            <a:normAutofit/>
          </a:bodyPr>
          <a:lstStyle/>
          <a:p>
            <a:r>
              <a:rPr lang="en-US" dirty="0" smtClean="0"/>
              <a:t>An average physician office visit in 2008 cost $199, compared to $922 for an Emergency Department visit (median was $89 for doctor's visit, vs. $422 for ED)</a:t>
            </a:r>
            <a:r>
              <a:rPr lang="en-US" baseline="30000" dirty="0" smtClean="0"/>
              <a:t>22</a:t>
            </a:r>
            <a:r>
              <a:rPr lang="en-US" dirty="0" smtClean="0"/>
              <a:t> </a:t>
            </a:r>
            <a:endParaRPr lang="en-US" sz="1200" dirty="0"/>
          </a:p>
          <a:p>
            <a:r>
              <a:rPr lang="en-US" dirty="0" smtClean="0"/>
              <a:t>Estimates of the total overall costs of addiction in the United States, including productivity and health- and crime-related costs, exceed $600 billion annually. This includes approximately $181 billion for illicit drugs (2002),</a:t>
            </a:r>
            <a:r>
              <a:rPr lang="en-US" baseline="30000" dirty="0" smtClean="0"/>
              <a:t> </a:t>
            </a:r>
            <a:r>
              <a:rPr lang="en-US" dirty="0" smtClean="0"/>
              <a:t>$193 billion for tobacco (2007), and $235 billion for alcohol (2003)</a:t>
            </a:r>
            <a:r>
              <a:rPr lang="en-US" baseline="30000" dirty="0" smtClean="0"/>
              <a:t>23</a:t>
            </a:r>
            <a:r>
              <a:rPr lang="en-US" dirty="0" smtClean="0"/>
              <a:t> </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762000"/>
            <a:ext cx="8382000" cy="1066800"/>
          </a:xfrm>
        </p:spPr>
        <p:txBody>
          <a:bodyPr/>
          <a:lstStyle/>
          <a:p>
            <a:r>
              <a:rPr lang="en-US" sz="3600" dirty="0" smtClean="0"/>
              <a:t>Why Do </a:t>
            </a:r>
            <a:r>
              <a:rPr lang="en-US" sz="3600" dirty="0"/>
              <a:t>W</a:t>
            </a:r>
            <a:r>
              <a:rPr lang="en-US" sz="3600" dirty="0" smtClean="0"/>
              <a:t>e </a:t>
            </a:r>
            <a:r>
              <a:rPr lang="en-US" sz="3600" dirty="0"/>
              <a:t>S</a:t>
            </a:r>
            <a:r>
              <a:rPr lang="en-US" sz="3600" dirty="0" smtClean="0"/>
              <a:t>pend </a:t>
            </a:r>
            <a:r>
              <a:rPr lang="en-US" sz="3600" dirty="0"/>
              <a:t>S</a:t>
            </a:r>
            <a:r>
              <a:rPr lang="en-US" sz="3600" dirty="0" smtClean="0"/>
              <a:t>o </a:t>
            </a:r>
            <a:r>
              <a:rPr lang="en-US" sz="3600" dirty="0"/>
              <a:t>M</a:t>
            </a:r>
            <a:r>
              <a:rPr lang="en-US" sz="3600" dirty="0" smtClean="0"/>
              <a:t>uch on </a:t>
            </a:r>
            <a:r>
              <a:rPr lang="en-US" sz="3600" dirty="0"/>
              <a:t>M</a:t>
            </a:r>
            <a:r>
              <a:rPr lang="en-US" sz="3600" dirty="0" smtClean="0"/>
              <a:t>edical Care?</a:t>
            </a:r>
            <a:r>
              <a:rPr lang="en-US" sz="3600" baseline="30000" dirty="0" smtClean="0"/>
              <a:t>24, 25</a:t>
            </a:r>
          </a:p>
        </p:txBody>
      </p:sp>
      <p:sp>
        <p:nvSpPr>
          <p:cNvPr id="36867" name="Rectangle 3"/>
          <p:cNvSpPr>
            <a:spLocks noGrp="1" noChangeArrowheads="1"/>
          </p:cNvSpPr>
          <p:nvPr>
            <p:ph idx="1"/>
          </p:nvPr>
        </p:nvSpPr>
        <p:spPr>
          <a:xfrm>
            <a:off x="533400" y="2057400"/>
            <a:ext cx="8229599" cy="3810000"/>
          </a:xfrm>
        </p:spPr>
        <p:txBody>
          <a:bodyPr>
            <a:normAutofit lnSpcReduction="10000"/>
          </a:bodyPr>
          <a:lstStyle/>
          <a:p>
            <a:pPr marL="320040" indent="-320040" fontAlgn="auto">
              <a:lnSpc>
                <a:spcPct val="90000"/>
              </a:lnSpc>
              <a:spcAft>
                <a:spcPts val="0"/>
              </a:spcAft>
              <a:defRPr/>
            </a:pPr>
            <a:r>
              <a:rPr lang="en-US" sz="2800" dirty="0" smtClean="0"/>
              <a:t>Because we can</a:t>
            </a:r>
          </a:p>
          <a:p>
            <a:pPr marL="640080" lvl="1" indent="-274320" fontAlgn="auto">
              <a:lnSpc>
                <a:spcPct val="90000"/>
              </a:lnSpc>
              <a:spcAft>
                <a:spcPts val="0"/>
              </a:spcAft>
              <a:buSzPct val="125000"/>
              <a:buFont typeface="Arial" pitchFamily="34" charset="0"/>
              <a:buChar char="•"/>
              <a:defRPr/>
            </a:pPr>
            <a:r>
              <a:rPr lang="en-US" sz="2400" dirty="0" smtClean="0"/>
              <a:t>Price increases are a small part of the story</a:t>
            </a:r>
          </a:p>
          <a:p>
            <a:pPr marL="640080" lvl="1" indent="-274320" fontAlgn="auto">
              <a:lnSpc>
                <a:spcPct val="90000"/>
              </a:lnSpc>
              <a:spcAft>
                <a:spcPts val="0"/>
              </a:spcAft>
              <a:buSzPct val="125000"/>
              <a:buFont typeface="Arial" pitchFamily="34" charset="0"/>
              <a:buChar char="•"/>
              <a:defRPr/>
            </a:pPr>
            <a:r>
              <a:rPr lang="en-US" sz="2400" dirty="0" smtClean="0"/>
              <a:t>Quantity and quality increases are a large part</a:t>
            </a:r>
          </a:p>
          <a:p>
            <a:pPr marL="320040" indent="-320040" fontAlgn="auto">
              <a:lnSpc>
                <a:spcPct val="90000"/>
              </a:lnSpc>
              <a:spcBef>
                <a:spcPts val="1200"/>
              </a:spcBef>
              <a:spcAft>
                <a:spcPts val="0"/>
              </a:spcAft>
              <a:defRPr/>
            </a:pPr>
            <a:r>
              <a:rPr lang="en-US" sz="2800" dirty="0"/>
              <a:t>Example: Changes in Medical Care for People with Depression</a:t>
            </a:r>
            <a:endParaRPr lang="en-US" sz="2800" dirty="0" smtClean="0"/>
          </a:p>
          <a:p>
            <a:pPr marL="720090" lvl="1" indent="-320040">
              <a:defRPr/>
            </a:pPr>
            <a:r>
              <a:rPr lang="en-US" dirty="0"/>
              <a:t>1950 Standard</a:t>
            </a:r>
          </a:p>
          <a:p>
            <a:pPr marL="1040130" lvl="2" indent="-274320">
              <a:defRPr/>
            </a:pPr>
            <a:r>
              <a:rPr lang="en-US" dirty="0"/>
              <a:t>Mental institutions for very ill; little for others</a:t>
            </a:r>
          </a:p>
          <a:p>
            <a:pPr marL="1040130" lvl="2" indent="-274320">
              <a:defRPr/>
            </a:pPr>
            <a:r>
              <a:rPr lang="en-US" dirty="0"/>
              <a:t>Lobotomy, ECT, Insulin </a:t>
            </a:r>
            <a:r>
              <a:rPr lang="en-US" dirty="0" smtClean="0"/>
              <a:t>therapy</a:t>
            </a:r>
          </a:p>
          <a:p>
            <a:pPr marL="720090" lvl="1" indent="-320040">
              <a:defRPr/>
            </a:pPr>
            <a:r>
              <a:rPr lang="en-US" dirty="0"/>
              <a:t>Today’s Standard</a:t>
            </a:r>
          </a:p>
          <a:p>
            <a:pPr marL="1040130" lvl="2" indent="-274320">
              <a:defRPr/>
            </a:pPr>
            <a:r>
              <a:rPr lang="en-US" dirty="0" smtClean="0"/>
              <a:t>SSRIs; various types of therapy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3505200" cy="1295400"/>
          </a:xfrm>
        </p:spPr>
        <p:txBody>
          <a:bodyPr>
            <a:noAutofit/>
          </a:bodyPr>
          <a:lstStyle/>
          <a:p>
            <a:r>
              <a:rPr lang="en-US" sz="3600" b="0" dirty="0" smtClean="0"/>
              <a:t>Who </a:t>
            </a:r>
            <a:r>
              <a:rPr lang="en-US" sz="3600" b="0" dirty="0"/>
              <a:t>P</a:t>
            </a:r>
            <a:r>
              <a:rPr lang="en-US" sz="3600" b="0" dirty="0" smtClean="0"/>
              <a:t>ays for Treatment?</a:t>
            </a:r>
            <a:r>
              <a:rPr lang="en-US" sz="3600" b="0" baseline="30000" dirty="0" smtClean="0"/>
              <a:t>26</a:t>
            </a:r>
            <a:endParaRPr lang="en-US" sz="3600" b="0" baseline="30000" dirty="0"/>
          </a:p>
        </p:txBody>
      </p:sp>
      <p:graphicFrame>
        <p:nvGraphicFramePr>
          <p:cNvPr id="7" name="Content Placeholder 6"/>
          <p:cNvGraphicFramePr>
            <a:graphicFrameLocks noGrp="1"/>
          </p:cNvGraphicFramePr>
          <p:nvPr>
            <p:ph idx="1"/>
          </p:nvPr>
        </p:nvGraphicFramePr>
        <p:xfrm>
          <a:off x="3657600" y="838201"/>
          <a:ext cx="5264855" cy="50292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 Placeholder 5"/>
          <p:cNvSpPr>
            <a:spLocks noGrp="1"/>
          </p:cNvSpPr>
          <p:nvPr>
            <p:ph type="body" sz="half" idx="2"/>
          </p:nvPr>
        </p:nvSpPr>
        <p:spPr>
          <a:xfrm>
            <a:off x="533400" y="1828800"/>
            <a:ext cx="3048000" cy="2971800"/>
          </a:xfrm>
          <a:solidFill>
            <a:schemeClr val="accent1">
              <a:alpha val="20000"/>
            </a:schemeClr>
          </a:solidFill>
        </p:spPr>
        <p:txBody>
          <a:bodyPr>
            <a:normAutofit fontScale="92500"/>
          </a:bodyPr>
          <a:lstStyle/>
          <a:p>
            <a:pPr>
              <a:lnSpc>
                <a:spcPct val="90000"/>
              </a:lnSpc>
            </a:pPr>
            <a:r>
              <a:rPr lang="en-US" sz="2800" dirty="0" smtClean="0"/>
              <a:t>4.9 million uninsured with SMI</a:t>
            </a:r>
          </a:p>
          <a:p>
            <a:pPr>
              <a:lnSpc>
                <a:spcPct val="90000"/>
              </a:lnSpc>
              <a:spcBef>
                <a:spcPts val="1800"/>
              </a:spcBef>
            </a:pPr>
            <a:r>
              <a:rPr lang="en-US" sz="2800" dirty="0" smtClean="0"/>
              <a:t>5.5 million uninsured with addiction and/or substance use disorders</a:t>
            </a:r>
          </a:p>
        </p:txBody>
      </p:sp>
      <p:sp>
        <p:nvSpPr>
          <p:cNvPr id="9" name="TextBox 8"/>
          <p:cNvSpPr txBox="1"/>
          <p:nvPr/>
        </p:nvSpPr>
        <p:spPr>
          <a:xfrm>
            <a:off x="457200" y="4876800"/>
            <a:ext cx="3352800" cy="738664"/>
          </a:xfrm>
          <a:prstGeom prst="rect">
            <a:avLst/>
          </a:prstGeom>
          <a:noFill/>
        </p:spPr>
        <p:txBody>
          <a:bodyPr wrap="square" rtlCol="0">
            <a:spAutoFit/>
          </a:bodyPr>
          <a:lstStyle/>
          <a:p>
            <a:r>
              <a:rPr lang="en-US" sz="1400" dirty="0" smtClean="0">
                <a:latin typeface="+mn-lt"/>
              </a:rPr>
              <a:t>* Figures do not add to 100% as some payer categories are not included in this chart.</a:t>
            </a: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a:xfrm>
            <a:off x="533400" y="1752600"/>
            <a:ext cx="7924801" cy="3657600"/>
          </a:xfrm>
        </p:spPr>
        <p:txBody>
          <a:bodyPr/>
          <a:lstStyle/>
          <a:p>
            <a:pPr>
              <a:buFontTx/>
              <a:buNone/>
            </a:pPr>
            <a:r>
              <a:rPr lang="en-US" sz="2800" dirty="0" smtClean="0">
                <a:cs typeface="Times New Roman" pitchFamily="18" charset="0"/>
              </a:rPr>
              <a:t>	In 2008 doctors, hospitals, and other providers incurred $42.7 billion for patients who did not pay their bills</a:t>
            </a:r>
          </a:p>
          <a:p>
            <a:pPr>
              <a:buFontTx/>
              <a:buNone/>
            </a:pPr>
            <a:endParaRPr lang="en-US" dirty="0" smtClean="0">
              <a:cs typeface="Times New Roman" pitchFamily="18" charset="0"/>
            </a:endParaRPr>
          </a:p>
          <a:p>
            <a:pPr>
              <a:spcBef>
                <a:spcPct val="0"/>
              </a:spcBef>
              <a:buFontTx/>
              <a:buNone/>
            </a:pPr>
            <a:r>
              <a:rPr lang="en-US" dirty="0" smtClean="0">
                <a:cs typeface="Times New Roman" pitchFamily="18" charset="0"/>
              </a:rPr>
              <a:t>	</a:t>
            </a:r>
            <a:r>
              <a:rPr lang="en-US" sz="2800" dirty="0" smtClean="0">
                <a:cs typeface="Times New Roman" pitchFamily="18" charset="0"/>
              </a:rPr>
              <a:t>The uninsured pay on average 37% </a:t>
            </a:r>
          </a:p>
          <a:p>
            <a:pPr>
              <a:spcBef>
                <a:spcPct val="0"/>
              </a:spcBef>
              <a:buFontTx/>
              <a:buNone/>
            </a:pPr>
            <a:r>
              <a:rPr lang="en-US" sz="2800" dirty="0">
                <a:cs typeface="Times New Roman" pitchFamily="18" charset="0"/>
              </a:rPr>
              <a:t>	</a:t>
            </a:r>
            <a:r>
              <a:rPr lang="en-US" sz="2800" dirty="0" smtClean="0">
                <a:cs typeface="Times New Roman" pitchFamily="18" charset="0"/>
              </a:rPr>
              <a:t>of their costs</a:t>
            </a:r>
          </a:p>
          <a:p>
            <a:pPr>
              <a:spcBef>
                <a:spcPts val="1800"/>
              </a:spcBef>
              <a:buFontTx/>
              <a:buNone/>
            </a:pPr>
            <a:r>
              <a:rPr lang="en-US" sz="2800" dirty="0" smtClean="0">
                <a:cs typeface="Times New Roman" pitchFamily="18" charset="0"/>
              </a:rPr>
              <a:t>	Gov’t programs and charities pay</a:t>
            </a:r>
          </a:p>
          <a:p>
            <a:pPr>
              <a:spcBef>
                <a:spcPct val="0"/>
              </a:spcBef>
              <a:buFontTx/>
              <a:buNone/>
            </a:pPr>
            <a:r>
              <a:rPr lang="en-US" sz="2800" dirty="0" smtClean="0">
                <a:cs typeface="Times New Roman" pitchFamily="18" charset="0"/>
              </a:rPr>
              <a:t>	another 26%</a:t>
            </a:r>
          </a:p>
          <a:p>
            <a:pPr>
              <a:buFontTx/>
              <a:buNone/>
            </a:pPr>
            <a:endParaRPr lang="en-US" dirty="0" smtClean="0"/>
          </a:p>
        </p:txBody>
      </p:sp>
      <p:sp>
        <p:nvSpPr>
          <p:cNvPr id="8" name="TextBox 7"/>
          <p:cNvSpPr txBox="1"/>
          <p:nvPr/>
        </p:nvSpPr>
        <p:spPr>
          <a:xfrm>
            <a:off x="457200" y="914400"/>
            <a:ext cx="7239000" cy="646331"/>
          </a:xfrm>
          <a:prstGeom prst="rect">
            <a:avLst/>
          </a:prstGeom>
          <a:noFill/>
        </p:spPr>
        <p:txBody>
          <a:bodyPr wrap="square" rtlCol="0">
            <a:spAutoFit/>
          </a:bodyPr>
          <a:lstStyle/>
          <a:p>
            <a:r>
              <a:rPr lang="en-US" sz="3600" b="1" dirty="0" smtClean="0"/>
              <a:t>Uncompensated Care</a:t>
            </a:r>
            <a:r>
              <a:rPr lang="en-US" sz="3600" b="1" baseline="30000" dirty="0" smtClean="0"/>
              <a:t>27</a:t>
            </a:r>
            <a:endParaRPr lang="en-US" sz="3600" b="1" baseline="30000" dirty="0"/>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533400" y="762000"/>
            <a:ext cx="4495800" cy="755650"/>
          </a:xfrm>
        </p:spPr>
        <p:txBody>
          <a:bodyPr>
            <a:normAutofit fontScale="90000"/>
          </a:bodyPr>
          <a:lstStyle/>
          <a:p>
            <a:r>
              <a:rPr lang="en-US" sz="3600" dirty="0" smtClean="0"/>
              <a:t>Hidden </a:t>
            </a:r>
            <a:r>
              <a:rPr lang="en-US" sz="3600" dirty="0"/>
              <a:t>H</a:t>
            </a:r>
            <a:r>
              <a:rPr lang="en-US" sz="3600" dirty="0" smtClean="0"/>
              <a:t>ealth Tax</a:t>
            </a:r>
            <a:r>
              <a:rPr lang="en-US" sz="3600" baseline="30000" dirty="0" smtClean="0"/>
              <a:t>27</a:t>
            </a:r>
            <a:endParaRPr lang="en-US" sz="4000" dirty="0" smtClean="0"/>
          </a:p>
        </p:txBody>
      </p:sp>
      <p:sp>
        <p:nvSpPr>
          <p:cNvPr id="86019" name="Rectangle 3"/>
          <p:cNvSpPr>
            <a:spLocks noGrp="1" noChangeArrowheads="1"/>
          </p:cNvSpPr>
          <p:nvPr>
            <p:ph idx="1"/>
          </p:nvPr>
        </p:nvSpPr>
        <p:spPr>
          <a:xfrm>
            <a:off x="457200" y="1524000"/>
            <a:ext cx="8517466" cy="4191000"/>
          </a:xfrm>
        </p:spPr>
        <p:txBody>
          <a:bodyPr/>
          <a:lstStyle/>
          <a:p>
            <a:pPr>
              <a:lnSpc>
                <a:spcPct val="90000"/>
              </a:lnSpc>
              <a:spcBef>
                <a:spcPts val="1800"/>
              </a:spcBef>
            </a:pPr>
            <a:r>
              <a:rPr lang="en-US" sz="2800" dirty="0" smtClean="0">
                <a:cs typeface="Times New Roman" pitchFamily="18" charset="0"/>
              </a:rPr>
              <a:t>Providers must recoup the costs of caring for the uninsured from their paying customers in the form of higher insurance premiums and taxes</a:t>
            </a:r>
          </a:p>
          <a:p>
            <a:pPr>
              <a:lnSpc>
                <a:spcPct val="90000"/>
              </a:lnSpc>
              <a:spcBef>
                <a:spcPts val="1800"/>
              </a:spcBef>
            </a:pPr>
            <a:r>
              <a:rPr lang="en-US" sz="2800" dirty="0" smtClean="0">
                <a:cs typeface="Times New Roman" pitchFamily="18" charset="0"/>
              </a:rPr>
              <a:t>Premium increases make it harder for businesses to initiate or continue health insurance, as a result adding to the number of uninsured</a:t>
            </a:r>
          </a:p>
          <a:p>
            <a:pPr>
              <a:lnSpc>
                <a:spcPct val="90000"/>
              </a:lnSpc>
              <a:spcBef>
                <a:spcPts val="1800"/>
              </a:spcBef>
            </a:pPr>
            <a:r>
              <a:rPr lang="en-US" sz="2800" dirty="0" smtClean="0"/>
              <a:t>In 2008, insured persons paid a "hidden health tax" for family and individual coverage of $1,017 and $368 respectively</a:t>
            </a:r>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3200" dirty="0" smtClean="0"/>
              <a:t>THE RATIONALE FOR INTEGRATED BEHAVIORAL HEALTH </a:t>
            </a:r>
            <a:endParaRPr lang="en-US" sz="3200" dirty="0"/>
          </a:p>
        </p:txBody>
      </p:sp>
      <p:sp>
        <p:nvSpPr>
          <p:cNvPr id="3" name="TextBox 2"/>
          <p:cNvSpPr txBox="1"/>
          <p:nvPr/>
        </p:nvSpPr>
        <p:spPr>
          <a:xfrm>
            <a:off x="3200400" y="990600"/>
            <a:ext cx="5715000" cy="2677656"/>
          </a:xfrm>
          <a:prstGeom prst="rect">
            <a:avLst/>
          </a:prstGeom>
          <a:noFill/>
        </p:spPr>
        <p:txBody>
          <a:bodyPr wrap="square" rtlCol="0">
            <a:spAutoFit/>
          </a:bodyPr>
          <a:lstStyle/>
          <a:p>
            <a:pPr indent="-274320"/>
            <a:r>
              <a:rPr lang="en-US" dirty="0" smtClean="0">
                <a:solidFill>
                  <a:schemeClr val="bg2"/>
                </a:solidFill>
              </a:rPr>
              <a:t>Why might it be cost effective to treat all</a:t>
            </a:r>
          </a:p>
          <a:p>
            <a:pPr indent="-274320"/>
            <a:r>
              <a:rPr lang="en-US" dirty="0" smtClean="0">
                <a:solidFill>
                  <a:schemeClr val="bg2"/>
                </a:solidFill>
              </a:rPr>
              <a:t>   health conditions in the same setting </a:t>
            </a:r>
          </a:p>
          <a:p>
            <a:pPr indent="-274320"/>
            <a:r>
              <a:rPr lang="en-US" dirty="0" smtClean="0">
                <a:solidFill>
                  <a:schemeClr val="bg2"/>
                </a:solidFill>
              </a:rPr>
              <a:t>   and with the same team of health </a:t>
            </a:r>
          </a:p>
          <a:p>
            <a:pPr indent="-274320"/>
            <a:r>
              <a:rPr lang="en-US" dirty="0" smtClean="0">
                <a:solidFill>
                  <a:schemeClr val="bg2"/>
                </a:solidFill>
              </a:rPr>
              <a:t>   professionals?</a:t>
            </a:r>
          </a:p>
          <a:p>
            <a:pPr indent="-274320"/>
            <a:r>
              <a:rPr lang="en-US" dirty="0" smtClean="0">
                <a:solidFill>
                  <a:schemeClr val="bg2"/>
                </a:solidFill>
              </a:rPr>
              <a:t>Is this model cost effective for everyone,</a:t>
            </a:r>
          </a:p>
          <a:p>
            <a:pPr indent="-274320"/>
            <a:r>
              <a:rPr lang="en-US" dirty="0" smtClean="0">
                <a:solidFill>
                  <a:schemeClr val="bg2"/>
                </a:solidFill>
              </a:rPr>
              <a:t>   or only for people with certain </a:t>
            </a:r>
          </a:p>
          <a:p>
            <a:pPr indent="-274320"/>
            <a:r>
              <a:rPr lang="en-US" dirty="0" smtClean="0">
                <a:solidFill>
                  <a:schemeClr val="bg2"/>
                </a:solidFill>
              </a:rPr>
              <a:t>   conditions?</a:t>
            </a:r>
            <a:endParaRPr lang="en-US" dirty="0">
              <a:solidFill>
                <a:schemeClr val="bg2"/>
              </a:solidFill>
            </a:endParaRPr>
          </a:p>
        </p:txBody>
      </p:sp>
    </p:spTree>
    <p:extLst>
      <p:ext uri="{BB962C8B-B14F-4D97-AF65-F5344CB8AC3E}">
        <p14:creationId xmlns:p14="http://schemas.microsoft.com/office/powerpoint/2010/main" val="339613541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Integrated Behavioral Health?</a:t>
            </a:r>
            <a:endParaRPr lang="en-US" dirty="0"/>
          </a:p>
        </p:txBody>
      </p:sp>
      <p:sp>
        <p:nvSpPr>
          <p:cNvPr id="3" name="Content Placeholder 2"/>
          <p:cNvSpPr>
            <a:spLocks noGrp="1"/>
          </p:cNvSpPr>
          <p:nvPr>
            <p:ph idx="1"/>
          </p:nvPr>
        </p:nvSpPr>
        <p:spPr>
          <a:xfrm>
            <a:off x="685800" y="1905000"/>
            <a:ext cx="8001000" cy="3733800"/>
          </a:xfrm>
        </p:spPr>
        <p:txBody>
          <a:bodyPr>
            <a:normAutofit lnSpcReduction="10000"/>
          </a:bodyPr>
          <a:lstStyle/>
          <a:p>
            <a:r>
              <a:rPr lang="en-US" dirty="0" smtClean="0"/>
              <a:t>Integrated behavioral health (IBH) care occurs when primary medical care and mental and/or substance use disorders treatment coexist in the same health services setting</a:t>
            </a:r>
          </a:p>
          <a:p>
            <a:pPr lvl="1"/>
            <a:r>
              <a:rPr lang="en-US" dirty="0" smtClean="0"/>
              <a:t>Primary care and mental health practitioners work together to provide care, and to coordinate care from other medical specialists</a:t>
            </a:r>
          </a:p>
          <a:p>
            <a:pPr>
              <a:spcBef>
                <a:spcPts val="1800"/>
              </a:spcBef>
            </a:pPr>
            <a:r>
              <a:rPr lang="en-US" dirty="0" smtClean="0"/>
              <a:t>The integrated behavioral health model reflects the ecological framework and strengths perspective inherent in social work practice</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Text Box 4"/>
          <p:cNvSpPr txBox="1">
            <a:spLocks noChangeArrowheads="1"/>
          </p:cNvSpPr>
          <p:nvPr/>
        </p:nvSpPr>
        <p:spPr bwMode="auto">
          <a:xfrm>
            <a:off x="457200" y="5486400"/>
            <a:ext cx="8458200" cy="253916"/>
          </a:xfrm>
          <a:prstGeom prst="rect">
            <a:avLst/>
          </a:prstGeom>
          <a:noFill/>
          <a:ln w="9525">
            <a:noFill/>
            <a:miter lim="800000"/>
            <a:headEnd/>
            <a:tailEnd/>
          </a:ln>
        </p:spPr>
        <p:txBody>
          <a:bodyPr wrap="square">
            <a:spAutoFit/>
          </a:bodyPr>
          <a:lstStyle/>
          <a:p>
            <a:r>
              <a:rPr lang="en-US" sz="1050" u="none" dirty="0"/>
              <a:t>NE=Northeast; NC=North–Central; Dem=Democrat; Rep=Republican; </a:t>
            </a:r>
            <a:r>
              <a:rPr lang="en-US" sz="1050" u="none" dirty="0" err="1"/>
              <a:t>Ind</a:t>
            </a:r>
            <a:r>
              <a:rPr lang="en-US" sz="1050" u="none" dirty="0"/>
              <a:t>=Independent</a:t>
            </a:r>
            <a:r>
              <a:rPr lang="en-US" sz="1050" u="none" dirty="0" smtClean="0"/>
              <a:t>.</a:t>
            </a:r>
            <a:endParaRPr lang="en-US" sz="1050" u="none" dirty="0"/>
          </a:p>
        </p:txBody>
      </p:sp>
      <p:graphicFrame>
        <p:nvGraphicFramePr>
          <p:cNvPr id="6146" name="Object 2"/>
          <p:cNvGraphicFramePr>
            <a:graphicFrameLocks noChangeAspect="1"/>
          </p:cNvGraphicFramePr>
          <p:nvPr/>
        </p:nvGraphicFramePr>
        <p:xfrm>
          <a:off x="1371600" y="1524000"/>
          <a:ext cx="7467600" cy="3672427"/>
        </p:xfrm>
        <a:graphic>
          <a:graphicData uri="http://schemas.openxmlformats.org/presentationml/2006/ole">
            <mc:AlternateContent xmlns:mc="http://schemas.openxmlformats.org/markup-compatibility/2006">
              <mc:Choice xmlns:v="urn:schemas-microsoft-com:vml" Requires="v">
                <p:oleObj spid="_x0000_s2078" name="Chart" r:id="rId4" imgW="9039317" imgH="4895937" progId="MSGraph.Chart.8">
                  <p:embed followColorScheme="full"/>
                </p:oleObj>
              </mc:Choice>
              <mc:Fallback>
                <p:oleObj name="Chart" r:id="rId4" imgW="9039317" imgH="4895937" progId="MSGraph.Chart.8">
                  <p:embed followColorScheme="full"/>
                  <p:pic>
                    <p:nvPicPr>
                      <p:cNvPr id="0" name="Picture 2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1524000"/>
                        <a:ext cx="7467600" cy="367242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149" name="Text Box 17"/>
          <p:cNvSpPr txBox="1">
            <a:spLocks noChangeArrowheads="1"/>
          </p:cNvSpPr>
          <p:nvPr/>
        </p:nvSpPr>
        <p:spPr bwMode="auto">
          <a:xfrm>
            <a:off x="762000" y="1371600"/>
            <a:ext cx="5791200" cy="584200"/>
          </a:xfrm>
          <a:prstGeom prst="rect">
            <a:avLst/>
          </a:prstGeom>
          <a:noFill/>
          <a:ln w="9525">
            <a:noFill/>
            <a:miter lim="800000"/>
            <a:headEnd/>
            <a:tailEnd/>
          </a:ln>
        </p:spPr>
        <p:txBody>
          <a:bodyPr wrap="square">
            <a:spAutoFit/>
          </a:bodyPr>
          <a:lstStyle/>
          <a:p>
            <a:r>
              <a:rPr lang="en-US" sz="1600" b="1" u="none" dirty="0">
                <a:cs typeface="Arial" charset="0"/>
              </a:rPr>
              <a:t>Percent reporting importance of having one place/doctor </a:t>
            </a:r>
            <a:br>
              <a:rPr lang="en-US" sz="1600" b="1" u="none" dirty="0">
                <a:cs typeface="Arial" charset="0"/>
              </a:rPr>
            </a:br>
            <a:r>
              <a:rPr lang="en-US" sz="1600" b="1" u="none" dirty="0">
                <a:cs typeface="Arial" charset="0"/>
              </a:rPr>
              <a:t>responsible for primary care and coordinating care</a:t>
            </a:r>
          </a:p>
        </p:txBody>
      </p:sp>
      <p:sp>
        <p:nvSpPr>
          <p:cNvPr id="6150" name="TextBox 8"/>
          <p:cNvSpPr txBox="1">
            <a:spLocks noChangeArrowheads="1"/>
          </p:cNvSpPr>
          <p:nvPr/>
        </p:nvSpPr>
        <p:spPr bwMode="auto">
          <a:xfrm>
            <a:off x="2971800" y="5105400"/>
            <a:ext cx="3048000" cy="400110"/>
          </a:xfrm>
          <a:prstGeom prst="rect">
            <a:avLst/>
          </a:prstGeom>
          <a:noFill/>
          <a:ln w="9525">
            <a:noFill/>
            <a:miter lim="800000"/>
            <a:headEnd/>
            <a:tailEnd/>
          </a:ln>
        </p:spPr>
        <p:txBody>
          <a:bodyPr wrap="square">
            <a:spAutoFit/>
          </a:bodyPr>
          <a:lstStyle/>
          <a:p>
            <a:pPr algn="ctr"/>
            <a:r>
              <a:rPr lang="en-US" sz="2000" b="1" u="none" dirty="0"/>
              <a:t>U.S. region</a:t>
            </a:r>
          </a:p>
        </p:txBody>
      </p:sp>
      <p:sp>
        <p:nvSpPr>
          <p:cNvPr id="6151" name="TextBox 9"/>
          <p:cNvSpPr txBox="1">
            <a:spLocks noChangeArrowheads="1"/>
          </p:cNvSpPr>
          <p:nvPr/>
        </p:nvSpPr>
        <p:spPr bwMode="auto">
          <a:xfrm>
            <a:off x="6096000" y="5105400"/>
            <a:ext cx="2768600" cy="400110"/>
          </a:xfrm>
          <a:prstGeom prst="rect">
            <a:avLst/>
          </a:prstGeom>
          <a:noFill/>
          <a:ln w="9525">
            <a:noFill/>
            <a:miter lim="800000"/>
            <a:headEnd/>
            <a:tailEnd/>
          </a:ln>
        </p:spPr>
        <p:txBody>
          <a:bodyPr>
            <a:spAutoFit/>
          </a:bodyPr>
          <a:lstStyle/>
          <a:p>
            <a:pPr algn="ctr"/>
            <a:r>
              <a:rPr lang="en-US" sz="2000" b="1" u="none" dirty="0"/>
              <a:t>Political affiliation</a:t>
            </a:r>
          </a:p>
        </p:txBody>
      </p:sp>
      <p:sp>
        <p:nvSpPr>
          <p:cNvPr id="6152" name="Text Box 5"/>
          <p:cNvSpPr txBox="1">
            <a:spLocks noChangeArrowheads="1"/>
          </p:cNvSpPr>
          <p:nvPr/>
        </p:nvSpPr>
        <p:spPr bwMode="auto">
          <a:xfrm>
            <a:off x="21336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93</a:t>
            </a:r>
          </a:p>
        </p:txBody>
      </p:sp>
      <p:sp>
        <p:nvSpPr>
          <p:cNvPr id="6153" name="Text Box 5"/>
          <p:cNvSpPr txBox="1">
            <a:spLocks noChangeArrowheads="1"/>
          </p:cNvSpPr>
          <p:nvPr/>
        </p:nvSpPr>
        <p:spPr bwMode="auto">
          <a:xfrm>
            <a:off x="29718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93</a:t>
            </a:r>
          </a:p>
        </p:txBody>
      </p:sp>
      <p:sp>
        <p:nvSpPr>
          <p:cNvPr id="6154" name="Text Box 5"/>
          <p:cNvSpPr txBox="1">
            <a:spLocks noChangeArrowheads="1"/>
          </p:cNvSpPr>
          <p:nvPr/>
        </p:nvSpPr>
        <p:spPr bwMode="auto">
          <a:xfrm>
            <a:off x="38100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93</a:t>
            </a:r>
          </a:p>
        </p:txBody>
      </p:sp>
      <p:sp>
        <p:nvSpPr>
          <p:cNvPr id="6155" name="Text Box 5"/>
          <p:cNvSpPr txBox="1">
            <a:spLocks noChangeArrowheads="1"/>
          </p:cNvSpPr>
          <p:nvPr/>
        </p:nvSpPr>
        <p:spPr bwMode="auto">
          <a:xfrm>
            <a:off x="54864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93</a:t>
            </a:r>
          </a:p>
        </p:txBody>
      </p:sp>
      <p:sp>
        <p:nvSpPr>
          <p:cNvPr id="6156" name="Text Box 5"/>
          <p:cNvSpPr txBox="1">
            <a:spLocks noChangeArrowheads="1"/>
          </p:cNvSpPr>
          <p:nvPr/>
        </p:nvSpPr>
        <p:spPr bwMode="auto">
          <a:xfrm>
            <a:off x="46482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92</a:t>
            </a:r>
          </a:p>
        </p:txBody>
      </p:sp>
      <p:sp>
        <p:nvSpPr>
          <p:cNvPr id="6157" name="Text Box 5"/>
          <p:cNvSpPr txBox="1">
            <a:spLocks noChangeArrowheads="1"/>
          </p:cNvSpPr>
          <p:nvPr/>
        </p:nvSpPr>
        <p:spPr bwMode="auto">
          <a:xfrm>
            <a:off x="64008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94</a:t>
            </a:r>
          </a:p>
        </p:txBody>
      </p:sp>
      <p:sp>
        <p:nvSpPr>
          <p:cNvPr id="6158" name="Text Box 5"/>
          <p:cNvSpPr txBox="1">
            <a:spLocks noChangeArrowheads="1"/>
          </p:cNvSpPr>
          <p:nvPr/>
        </p:nvSpPr>
        <p:spPr bwMode="auto">
          <a:xfrm>
            <a:off x="8077200" y="19812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94</a:t>
            </a:r>
          </a:p>
        </p:txBody>
      </p:sp>
      <p:sp>
        <p:nvSpPr>
          <p:cNvPr id="6159" name="Text Box 5"/>
          <p:cNvSpPr txBox="1">
            <a:spLocks noChangeArrowheads="1"/>
          </p:cNvSpPr>
          <p:nvPr/>
        </p:nvSpPr>
        <p:spPr bwMode="auto">
          <a:xfrm>
            <a:off x="7239000" y="2057400"/>
            <a:ext cx="441146" cy="369332"/>
          </a:xfrm>
          <a:prstGeom prst="rect">
            <a:avLst/>
          </a:prstGeom>
          <a:noFill/>
          <a:ln w="9525">
            <a:noFill/>
            <a:miter lim="800000"/>
            <a:headEnd/>
            <a:tailEnd/>
          </a:ln>
        </p:spPr>
        <p:txBody>
          <a:bodyPr wrap="none">
            <a:spAutoFit/>
          </a:bodyPr>
          <a:lstStyle/>
          <a:p>
            <a:pPr algn="ctr"/>
            <a:r>
              <a:rPr lang="en-US" sz="1800" b="1" u="none" dirty="0">
                <a:cs typeface="Arial" charset="0"/>
              </a:rPr>
              <a:t>89</a:t>
            </a:r>
          </a:p>
        </p:txBody>
      </p:sp>
      <p:cxnSp>
        <p:nvCxnSpPr>
          <p:cNvPr id="6160" name="Straight Connector 18"/>
          <p:cNvCxnSpPr>
            <a:cxnSpLocks noChangeShapeType="1"/>
          </p:cNvCxnSpPr>
          <p:nvPr/>
        </p:nvCxnSpPr>
        <p:spPr bwMode="auto">
          <a:xfrm>
            <a:off x="2971800" y="5486400"/>
            <a:ext cx="3048000" cy="0"/>
          </a:xfrm>
          <a:prstGeom prst="line">
            <a:avLst/>
          </a:prstGeom>
          <a:noFill/>
          <a:ln w="9525" algn="ctr">
            <a:solidFill>
              <a:schemeClr val="tx1"/>
            </a:solidFill>
            <a:round/>
            <a:headEnd/>
            <a:tailEnd/>
          </a:ln>
        </p:spPr>
      </p:cxnSp>
      <p:cxnSp>
        <p:nvCxnSpPr>
          <p:cNvPr id="6161" name="Straight Connector 19"/>
          <p:cNvCxnSpPr>
            <a:cxnSpLocks noChangeShapeType="1"/>
          </p:cNvCxnSpPr>
          <p:nvPr/>
        </p:nvCxnSpPr>
        <p:spPr bwMode="auto">
          <a:xfrm>
            <a:off x="6400800" y="5486400"/>
            <a:ext cx="2133600" cy="0"/>
          </a:xfrm>
          <a:prstGeom prst="line">
            <a:avLst/>
          </a:prstGeom>
          <a:noFill/>
          <a:ln w="9525" algn="ctr">
            <a:solidFill>
              <a:schemeClr val="tx1"/>
            </a:solidFill>
            <a:round/>
            <a:headEnd/>
            <a:tailEnd/>
          </a:ln>
        </p:spPr>
      </p:cxnSp>
      <p:sp>
        <p:nvSpPr>
          <p:cNvPr id="18" name="TextBox 17"/>
          <p:cNvSpPr txBox="1"/>
          <p:nvPr/>
        </p:nvSpPr>
        <p:spPr>
          <a:xfrm>
            <a:off x="457200" y="838200"/>
            <a:ext cx="8458200" cy="461665"/>
          </a:xfrm>
          <a:prstGeom prst="rect">
            <a:avLst/>
          </a:prstGeom>
          <a:noFill/>
        </p:spPr>
        <p:txBody>
          <a:bodyPr wrap="square" rtlCol="0">
            <a:spAutoFit/>
          </a:bodyPr>
          <a:lstStyle/>
          <a:p>
            <a:r>
              <a:rPr lang="en-US" b="1" dirty="0" smtClean="0">
                <a:ea typeface="ＭＳ Ｐゴシック" pitchFamily="34" charset="-128"/>
                <a:cs typeface="Arial" charset="0"/>
              </a:rPr>
              <a:t>Health Care is Important To Americans</a:t>
            </a:r>
            <a:r>
              <a:rPr lang="en-US" b="1" baseline="30000" dirty="0" smtClean="0">
                <a:ea typeface="ＭＳ Ｐゴシック" pitchFamily="34" charset="-128"/>
                <a:cs typeface="Arial" charset="0"/>
              </a:rPr>
              <a:t>28</a:t>
            </a:r>
            <a:endParaRPr lang="en-US" b="1" baseline="30000" dirty="0"/>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5943600" cy="685800"/>
          </a:xfrm>
        </p:spPr>
        <p:txBody>
          <a:bodyPr>
            <a:noAutofit/>
          </a:bodyPr>
          <a:lstStyle/>
          <a:p>
            <a:r>
              <a:rPr lang="en-US" sz="3600" dirty="0" smtClean="0"/>
              <a:t>The Model Matters</a:t>
            </a:r>
            <a:r>
              <a:rPr lang="en-US" sz="3600" baseline="30000" dirty="0" smtClean="0"/>
              <a:t>29, 30</a:t>
            </a:r>
            <a:endParaRPr lang="en-US" sz="3600" baseline="30000" dirty="0"/>
          </a:p>
        </p:txBody>
      </p:sp>
      <p:sp>
        <p:nvSpPr>
          <p:cNvPr id="3" name="Content Placeholder 2"/>
          <p:cNvSpPr>
            <a:spLocks noGrp="1"/>
          </p:cNvSpPr>
          <p:nvPr>
            <p:ph idx="1"/>
          </p:nvPr>
        </p:nvSpPr>
        <p:spPr>
          <a:xfrm>
            <a:off x="533400" y="1447800"/>
            <a:ext cx="8382000" cy="4495800"/>
          </a:xfrm>
        </p:spPr>
        <p:txBody>
          <a:bodyPr>
            <a:normAutofit/>
          </a:bodyPr>
          <a:lstStyle/>
          <a:p>
            <a:pPr>
              <a:lnSpc>
                <a:spcPct val="90000"/>
              </a:lnSpc>
            </a:pPr>
            <a:r>
              <a:rPr lang="en-US" dirty="0" smtClean="0"/>
              <a:t>Outcomes are poor if behavioral health care is provided solely by a primary care clinician</a:t>
            </a:r>
          </a:p>
          <a:p>
            <a:pPr lvl="1"/>
            <a:r>
              <a:rPr lang="en-US" dirty="0" smtClean="0"/>
              <a:t>Problems with diagnosis, dosage, duration of treatment, lack of follow-up treatment</a:t>
            </a:r>
          </a:p>
          <a:p>
            <a:pPr lvl="1"/>
            <a:r>
              <a:rPr lang="en-US" dirty="0" smtClean="0"/>
              <a:t>Outcomes worse for minority and lower-income patients</a:t>
            </a:r>
          </a:p>
          <a:p>
            <a:pPr>
              <a:lnSpc>
                <a:spcPct val="90000"/>
              </a:lnSpc>
              <a:spcBef>
                <a:spcPts val="1800"/>
              </a:spcBef>
            </a:pPr>
            <a:r>
              <a:rPr lang="en-US" dirty="0" smtClean="0"/>
              <a:t>The model has to include a team approach, incorporating a variety of medical professionals</a:t>
            </a:r>
          </a:p>
          <a:p>
            <a:pPr lvl="1"/>
            <a:r>
              <a:rPr lang="en-US" dirty="0" smtClean="0"/>
              <a:t>Must include systematic screening and coordination of care by a care manager with a specific mental health background</a:t>
            </a:r>
          </a:p>
          <a:p>
            <a:pPr lvl="1"/>
            <a:r>
              <a:rPr lang="en-US" dirty="0" smtClean="0"/>
              <a:t>Must include frequent follow up for chronic conditions</a:t>
            </a:r>
          </a:p>
          <a:p>
            <a:pPr lvl="1"/>
            <a:r>
              <a:rPr lang="en-US" dirty="0" smtClean="0"/>
              <a:t>Must include education to empower patients to aid in medical decision making and self care</a:t>
            </a:r>
          </a:p>
          <a:p>
            <a:pPr lvl="1"/>
            <a:endParaRPr lang="en-US" dirty="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15962"/>
          </a:xfrm>
        </p:spPr>
        <p:txBody>
          <a:bodyPr>
            <a:normAutofit fontScale="90000"/>
          </a:bodyPr>
          <a:lstStyle/>
          <a:p>
            <a:r>
              <a:rPr lang="en-US" dirty="0" smtClean="0"/>
              <a:t>Outcomes in an Integrated Care Model</a:t>
            </a:r>
            <a:r>
              <a:rPr lang="en-US" baseline="30000" dirty="0" smtClean="0"/>
              <a:t>31, 32</a:t>
            </a:r>
            <a:endParaRPr lang="en-US" baseline="30000" dirty="0"/>
          </a:p>
        </p:txBody>
      </p:sp>
      <p:sp>
        <p:nvSpPr>
          <p:cNvPr id="3" name="Content Placeholder 2"/>
          <p:cNvSpPr>
            <a:spLocks noGrp="1"/>
          </p:cNvSpPr>
          <p:nvPr>
            <p:ph idx="1"/>
          </p:nvPr>
        </p:nvSpPr>
        <p:spPr>
          <a:xfrm>
            <a:off x="457200" y="1752600"/>
            <a:ext cx="8229600" cy="3657600"/>
          </a:xfrm>
        </p:spPr>
        <p:txBody>
          <a:bodyPr>
            <a:normAutofit/>
          </a:bodyPr>
          <a:lstStyle/>
          <a:p>
            <a:pPr>
              <a:lnSpc>
                <a:spcPct val="90000"/>
              </a:lnSpc>
              <a:spcBef>
                <a:spcPts val="1800"/>
              </a:spcBef>
            </a:pPr>
            <a:r>
              <a:rPr lang="en-US" dirty="0" smtClean="0"/>
              <a:t>Outcomes are significantly better if care is provided by a team of health professionals that includes a mental health/addictive disorders professional (integrated care)</a:t>
            </a:r>
          </a:p>
          <a:p>
            <a:pPr lvl="1">
              <a:lnSpc>
                <a:spcPct val="90000"/>
              </a:lnSpc>
            </a:pPr>
            <a:r>
              <a:rPr lang="en-US" dirty="0" smtClean="0"/>
              <a:t>Medication adherence significantly improved</a:t>
            </a:r>
          </a:p>
          <a:p>
            <a:pPr lvl="1">
              <a:lnSpc>
                <a:spcPct val="90000"/>
              </a:lnSpc>
            </a:pPr>
            <a:r>
              <a:rPr lang="en-US" dirty="0" smtClean="0"/>
              <a:t>Outcomes for minority and lower-income patients the same or better than those for white, higher-income patients</a:t>
            </a:r>
          </a:p>
          <a:p>
            <a:pPr lvl="1">
              <a:lnSpc>
                <a:spcPct val="90000"/>
              </a:lnSpc>
            </a:pPr>
            <a:r>
              <a:rPr lang="en-US" dirty="0" smtClean="0"/>
              <a:t>For patients with co-morbid chronic health conditions and depression, overall health improves when both conditions are treated in an integrated care environment</a:t>
            </a:r>
          </a:p>
          <a:p>
            <a:pPr>
              <a:spcBef>
                <a:spcPts val="1800"/>
              </a:spcBef>
            </a:pPr>
            <a:r>
              <a:rPr lang="en-US" dirty="0" smtClean="0"/>
              <a:t>Patient satisfaction with care is higher</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7772400" cy="609600"/>
          </a:xfrm>
        </p:spPr>
        <p:txBody>
          <a:bodyPr>
            <a:normAutofit/>
          </a:bodyPr>
          <a:lstStyle/>
          <a:p>
            <a:r>
              <a:rPr lang="en-US" dirty="0" smtClean="0"/>
              <a:t>Cost Evidence is Mixed</a:t>
            </a:r>
            <a:r>
              <a:rPr lang="en-US" baseline="30000" dirty="0" smtClean="0"/>
              <a:t>33, 34, 35, 36, 37</a:t>
            </a:r>
            <a:endParaRPr lang="en-US" baseline="30000" dirty="0"/>
          </a:p>
        </p:txBody>
      </p:sp>
      <p:sp>
        <p:nvSpPr>
          <p:cNvPr id="3" name="Content Placeholder 2"/>
          <p:cNvSpPr>
            <a:spLocks noGrp="1"/>
          </p:cNvSpPr>
          <p:nvPr>
            <p:ph idx="1"/>
          </p:nvPr>
        </p:nvSpPr>
        <p:spPr>
          <a:xfrm>
            <a:off x="533400" y="1600200"/>
            <a:ext cx="8458200" cy="3962399"/>
          </a:xfrm>
        </p:spPr>
        <p:txBody>
          <a:bodyPr>
            <a:normAutofit fontScale="92500"/>
          </a:bodyPr>
          <a:lstStyle/>
          <a:p>
            <a:r>
              <a:rPr lang="en-US" dirty="0" smtClean="0"/>
              <a:t>Most studies examine co-morbid depression/anxiety (rather than SMI or addiction) with chronic health conditions</a:t>
            </a:r>
          </a:p>
          <a:p>
            <a:pPr>
              <a:spcBef>
                <a:spcPts val="1200"/>
              </a:spcBef>
            </a:pPr>
            <a:r>
              <a:rPr lang="en-US" dirty="0" smtClean="0"/>
              <a:t>Screening for mental health disorders, such as depression, increases the duration (and cost) of primary care physician visits </a:t>
            </a:r>
          </a:p>
          <a:p>
            <a:pPr>
              <a:spcBef>
                <a:spcPts val="1200"/>
              </a:spcBef>
            </a:pPr>
            <a:r>
              <a:rPr lang="en-US" dirty="0" smtClean="0"/>
              <a:t>Care management is expensive, but costs are offset by reduced hospitalizations and emergency department visits</a:t>
            </a:r>
          </a:p>
          <a:p>
            <a:pPr>
              <a:spcBef>
                <a:spcPts val="1200"/>
              </a:spcBef>
            </a:pPr>
            <a:r>
              <a:rPr lang="en-US" dirty="0" smtClean="0"/>
              <a:t>Cost savings tend to accrue to payers rather than primary care providers (clinics and physicians)</a:t>
            </a:r>
          </a:p>
          <a:p>
            <a:pPr lvl="1">
              <a:buSzPct val="100000"/>
              <a:buFont typeface="Wingdings" pitchFamily="2" charset="2"/>
              <a:buChar char=""/>
            </a:pPr>
            <a:r>
              <a:rPr lang="en-US" dirty="0" smtClean="0"/>
              <a:t>Important to pay attention to incentives inherent in this system of care</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Intermountain Health</a:t>
            </a:r>
            <a:endParaRPr lang="en-US" dirty="0"/>
          </a:p>
        </p:txBody>
      </p:sp>
      <p:sp>
        <p:nvSpPr>
          <p:cNvPr id="3" name="Text Placeholder 2"/>
          <p:cNvSpPr>
            <a:spLocks noGrp="1"/>
          </p:cNvSpPr>
          <p:nvPr>
            <p:ph type="body" idx="1"/>
          </p:nvPr>
        </p:nvSpPr>
        <p:spPr>
          <a:xfrm>
            <a:off x="3048000" y="1066800"/>
            <a:ext cx="5867400" cy="1600200"/>
          </a:xfrm>
        </p:spPr>
        <p:txBody>
          <a:bodyPr/>
          <a:lstStyle/>
          <a:p>
            <a:pPr indent="-274320">
              <a:spcBef>
                <a:spcPts val="0"/>
              </a:spcBef>
            </a:pPr>
            <a:r>
              <a:rPr lang="en-US" sz="2400" dirty="0" smtClean="0">
                <a:solidFill>
                  <a:schemeClr val="bg2"/>
                </a:solidFill>
              </a:rPr>
              <a:t>Is this a model that could easily be </a:t>
            </a:r>
          </a:p>
          <a:p>
            <a:pPr indent="-274320">
              <a:spcBef>
                <a:spcPts val="0"/>
              </a:spcBef>
            </a:pPr>
            <a:r>
              <a:rPr lang="en-US" sz="2400" dirty="0" smtClean="0">
                <a:solidFill>
                  <a:schemeClr val="bg2"/>
                </a:solidFill>
              </a:rPr>
              <a:t>   replicated elsewhere?  Why or why not?  </a:t>
            </a:r>
          </a:p>
          <a:p>
            <a:pPr indent="-274320">
              <a:spcBef>
                <a:spcPts val="0"/>
              </a:spcBef>
            </a:pPr>
            <a:r>
              <a:rPr lang="en-US" sz="2400" dirty="0" smtClean="0">
                <a:solidFill>
                  <a:schemeClr val="bg2"/>
                </a:solidFill>
              </a:rPr>
              <a:t>What are the main elements of the</a:t>
            </a:r>
          </a:p>
          <a:p>
            <a:pPr indent="-274320">
              <a:spcBef>
                <a:spcPts val="0"/>
              </a:spcBef>
            </a:pPr>
            <a:r>
              <a:rPr lang="en-US" sz="2400" dirty="0" smtClean="0">
                <a:solidFill>
                  <a:schemeClr val="bg2"/>
                </a:solidFill>
              </a:rPr>
              <a:t>   medical home model in this case study?</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2667000" cy="685800"/>
          </a:xfrm>
        </p:spPr>
        <p:txBody>
          <a:bodyPr/>
          <a:lstStyle/>
          <a:p>
            <a:r>
              <a:rPr lang="en-US" dirty="0" smtClean="0"/>
              <a:t>Case Study:</a:t>
            </a:r>
            <a:endParaRPr lang="en-US" dirty="0"/>
          </a:p>
        </p:txBody>
      </p:sp>
      <p:sp>
        <p:nvSpPr>
          <p:cNvPr id="3" name="Content Placeholder 2"/>
          <p:cNvSpPr>
            <a:spLocks noGrp="1"/>
          </p:cNvSpPr>
          <p:nvPr>
            <p:ph idx="1"/>
          </p:nvPr>
        </p:nvSpPr>
        <p:spPr>
          <a:xfrm>
            <a:off x="533400" y="1600201"/>
            <a:ext cx="8153400" cy="4114800"/>
          </a:xfrm>
        </p:spPr>
        <p:txBody>
          <a:bodyPr>
            <a:normAutofit/>
          </a:bodyPr>
          <a:lstStyle/>
          <a:p>
            <a:r>
              <a:rPr lang="en-US" dirty="0" smtClean="0"/>
              <a:t>Nonprofit, integrated health system with 22 hospital facilities and 130 ambulatory clinics, operating in both rural and urban areas within Utah and Idaho, with a mix of commercial, Medicare, Medicaid and uninsured/self-pay patients</a:t>
            </a:r>
          </a:p>
          <a:p>
            <a:pPr>
              <a:spcBef>
                <a:spcPts val="1800"/>
              </a:spcBef>
            </a:pPr>
            <a:r>
              <a:rPr lang="en-US" dirty="0" smtClean="0"/>
              <a:t>Mental Health Integration (MHI) program implemented in 69 clinics, and in 4 uninsured school-based clinics</a:t>
            </a:r>
          </a:p>
          <a:p>
            <a:pPr lvl="1"/>
            <a:r>
              <a:rPr lang="en-US" dirty="0" smtClean="0"/>
              <a:t>Team-based approach including primary care physicians and their staff, mental health professionals, care management, community resources, and the patient and his/her family</a:t>
            </a:r>
          </a:p>
        </p:txBody>
      </p:sp>
      <p:sp>
        <p:nvSpPr>
          <p:cNvPr id="7" name="TextBox 6"/>
          <p:cNvSpPr txBox="1"/>
          <p:nvPr/>
        </p:nvSpPr>
        <p:spPr>
          <a:xfrm>
            <a:off x="457200" y="914400"/>
            <a:ext cx="7696200" cy="523220"/>
          </a:xfrm>
          <a:prstGeom prst="rect">
            <a:avLst/>
          </a:prstGeom>
          <a:noFill/>
        </p:spPr>
        <p:txBody>
          <a:bodyPr wrap="square" rtlCol="0">
            <a:spAutoFit/>
          </a:bodyPr>
          <a:lstStyle/>
          <a:p>
            <a:r>
              <a:rPr lang="en-US" sz="2800" b="1" dirty="0" smtClean="0"/>
              <a:t>Intermountain Healthcare</a:t>
            </a:r>
            <a:r>
              <a:rPr lang="en-US" sz="2800" b="1" baseline="30000" dirty="0" smtClean="0"/>
              <a:t>37, 38, 39</a:t>
            </a:r>
            <a:endParaRPr lang="en-US" sz="2800" b="1" baseline="30000" dirty="0"/>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4114800" cy="533400"/>
          </a:xfrm>
        </p:spPr>
        <p:txBody>
          <a:bodyPr/>
          <a:lstStyle/>
          <a:p>
            <a:r>
              <a:rPr lang="en-US" dirty="0" smtClean="0"/>
              <a:t>Case Study:</a:t>
            </a:r>
            <a:endParaRPr lang="en-US" dirty="0"/>
          </a:p>
        </p:txBody>
      </p:sp>
      <p:sp>
        <p:nvSpPr>
          <p:cNvPr id="3" name="Content Placeholder 2"/>
          <p:cNvSpPr>
            <a:spLocks noGrp="1"/>
          </p:cNvSpPr>
          <p:nvPr>
            <p:ph idx="1"/>
          </p:nvPr>
        </p:nvSpPr>
        <p:spPr>
          <a:xfrm>
            <a:off x="685800" y="1676400"/>
            <a:ext cx="8001000" cy="3962400"/>
          </a:xfrm>
        </p:spPr>
        <p:txBody>
          <a:bodyPr/>
          <a:lstStyle/>
          <a:p>
            <a:r>
              <a:rPr lang="en-US" sz="2800" dirty="0" smtClean="0"/>
              <a:t>Study design</a:t>
            </a:r>
          </a:p>
          <a:p>
            <a:pPr lvl="1"/>
            <a:r>
              <a:rPr lang="en-US" sz="2400" dirty="0" smtClean="0"/>
              <a:t>Compare outcomes in MHI (n=5) </a:t>
            </a:r>
            <a:r>
              <a:rPr lang="en-US" sz="2400" dirty="0" err="1" smtClean="0"/>
              <a:t>vs</a:t>
            </a:r>
            <a:r>
              <a:rPr lang="en-US" sz="2400" dirty="0" smtClean="0"/>
              <a:t> matched non-MHI (n=8) clinics, adults with depression only, no Medicare patients</a:t>
            </a:r>
          </a:p>
          <a:p>
            <a:pPr lvl="1"/>
            <a:r>
              <a:rPr lang="en-US" sz="2400" dirty="0" smtClean="0"/>
              <a:t>Follow patients and compare costs from 12 months pre to 12 months post diagnosis with depression</a:t>
            </a:r>
          </a:p>
          <a:p>
            <a:endParaRPr lang="en-US" dirty="0"/>
          </a:p>
        </p:txBody>
      </p:sp>
      <p:sp>
        <p:nvSpPr>
          <p:cNvPr id="4" name="TextBox 3"/>
          <p:cNvSpPr txBox="1"/>
          <p:nvPr/>
        </p:nvSpPr>
        <p:spPr>
          <a:xfrm>
            <a:off x="457200" y="990600"/>
            <a:ext cx="6934200" cy="523220"/>
          </a:xfrm>
          <a:prstGeom prst="rect">
            <a:avLst/>
          </a:prstGeom>
          <a:noFill/>
        </p:spPr>
        <p:txBody>
          <a:bodyPr wrap="square" rtlCol="0">
            <a:spAutoFit/>
          </a:bodyPr>
          <a:lstStyle/>
          <a:p>
            <a:r>
              <a:rPr lang="en-US" sz="2800" b="1" dirty="0" smtClean="0"/>
              <a:t>Intermountain Healthcare</a:t>
            </a:r>
            <a:r>
              <a:rPr lang="en-US" sz="2800" b="1" baseline="30000" dirty="0" smtClean="0"/>
              <a:t>40</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77200" cy="1219200"/>
          </a:xfrm>
        </p:spPr>
        <p:txBody>
          <a:bodyPr/>
          <a:lstStyle/>
          <a:p>
            <a:r>
              <a:rPr lang="en-US" dirty="0" smtClean="0"/>
              <a:t>Case Study:</a:t>
            </a:r>
            <a:br>
              <a:rPr lang="en-US" dirty="0" smtClean="0"/>
            </a:br>
            <a:r>
              <a:rPr lang="en-US" sz="2800" dirty="0" smtClean="0"/>
              <a:t>Intermountain Healthcare</a:t>
            </a:r>
            <a:r>
              <a:rPr lang="en-US" sz="2800" baseline="30000" dirty="0" smtClean="0"/>
              <a:t>41</a:t>
            </a:r>
            <a:endParaRPr lang="en-US" sz="2800" baseline="30000" dirty="0"/>
          </a:p>
        </p:txBody>
      </p:sp>
      <p:sp>
        <p:nvSpPr>
          <p:cNvPr id="3" name="Content Placeholder 2"/>
          <p:cNvSpPr>
            <a:spLocks noGrp="1"/>
          </p:cNvSpPr>
          <p:nvPr>
            <p:ph idx="1"/>
          </p:nvPr>
        </p:nvSpPr>
        <p:spPr>
          <a:xfrm>
            <a:off x="533400" y="1524001"/>
            <a:ext cx="8153400" cy="4267200"/>
          </a:xfrm>
        </p:spPr>
        <p:txBody>
          <a:bodyPr>
            <a:normAutofit fontScale="92500"/>
          </a:bodyPr>
          <a:lstStyle/>
          <a:p>
            <a:r>
              <a:rPr lang="en-US" dirty="0" smtClean="0"/>
              <a:t>Results</a:t>
            </a:r>
          </a:p>
          <a:p>
            <a:r>
              <a:rPr lang="en-US" dirty="0" smtClean="0"/>
              <a:t>Patients in MHI treatment group had overall average annual per-patient charges in 2005 that were $667 lower than those in the usual care group</a:t>
            </a:r>
          </a:p>
          <a:p>
            <a:pPr lvl="1"/>
            <a:r>
              <a:rPr lang="en-US" dirty="0" smtClean="0"/>
              <a:t>Largest cost savings were reductions in inpatient, emergency department, and office visits for treatment of medical conditions</a:t>
            </a:r>
          </a:p>
          <a:p>
            <a:pPr lvl="2"/>
            <a:r>
              <a:rPr lang="en-US" dirty="0" smtClean="0"/>
              <a:t>Patients with depression treated in an MHI clinic were 54% less likely to have an ED visit and half as likely to use inpatient psychiatry than similar patients treated in non-MHI clinics</a:t>
            </a:r>
          </a:p>
          <a:p>
            <a:pPr lvl="1"/>
            <a:r>
              <a:rPr lang="en-US" dirty="0" smtClean="0"/>
              <a:t>Lower rate of growth in costs of all service lines except outpatient psychiatry/counseling and antidepressant prescriptions</a:t>
            </a:r>
          </a:p>
          <a:p>
            <a:pPr lvl="1"/>
            <a:r>
              <a:rPr lang="en-US" dirty="0" smtClean="0"/>
              <a:t>Largest savings seen among those with depression and one or more co-morbid conditions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8001000" cy="609600"/>
          </a:xfrm>
        </p:spPr>
        <p:txBody>
          <a:bodyPr/>
          <a:lstStyle/>
          <a:p>
            <a:r>
              <a:rPr lang="en-US" sz="2800" dirty="0"/>
              <a:t>N</a:t>
            </a:r>
            <a:r>
              <a:rPr lang="en-US" sz="2800" dirty="0" smtClean="0"/>
              <a:t>eed </a:t>
            </a:r>
            <a:r>
              <a:rPr lang="en-US" sz="2800" dirty="0"/>
              <a:t>F</a:t>
            </a:r>
            <a:r>
              <a:rPr lang="en-US" sz="2800" dirty="0" smtClean="0"/>
              <a:t>or </a:t>
            </a:r>
            <a:r>
              <a:rPr lang="en-US" sz="2800" dirty="0"/>
              <a:t>M</a:t>
            </a:r>
            <a:r>
              <a:rPr lang="en-US" sz="2800" dirty="0" smtClean="0"/>
              <a:t>ore Evidence</a:t>
            </a:r>
            <a:endParaRPr lang="en-US" sz="2800" dirty="0"/>
          </a:p>
        </p:txBody>
      </p:sp>
      <p:sp>
        <p:nvSpPr>
          <p:cNvPr id="3" name="Content Placeholder 2"/>
          <p:cNvSpPr>
            <a:spLocks noGrp="1"/>
          </p:cNvSpPr>
          <p:nvPr>
            <p:ph idx="1"/>
          </p:nvPr>
        </p:nvSpPr>
        <p:spPr>
          <a:xfrm>
            <a:off x="685800" y="1600200"/>
            <a:ext cx="8001000" cy="4038600"/>
          </a:xfrm>
        </p:spPr>
        <p:txBody>
          <a:bodyPr/>
          <a:lstStyle/>
          <a:p>
            <a:r>
              <a:rPr lang="en-US" dirty="0" smtClean="0"/>
              <a:t>Few studies examine the impact of integrated behavioral health services on those with serious mental illness or substance abuse disorders</a:t>
            </a:r>
          </a:p>
          <a:p>
            <a:pPr lvl="1"/>
            <a:r>
              <a:rPr lang="en-US" dirty="0" smtClean="0"/>
              <a:t>Examples of programs that have adopted this model and have been subjects of study include</a:t>
            </a:r>
          </a:p>
          <a:p>
            <a:pPr lvl="2"/>
            <a:r>
              <a:rPr lang="en-US" dirty="0" smtClean="0"/>
              <a:t>Pathways to Housing, Inc (New York &amp; Philadelphia)</a:t>
            </a:r>
          </a:p>
          <a:p>
            <a:pPr lvl="2"/>
            <a:r>
              <a:rPr lang="en-US" dirty="0" smtClean="0"/>
              <a:t>Paxton House (Chicago)</a:t>
            </a:r>
          </a:p>
          <a:p>
            <a:pPr>
              <a:spcBef>
                <a:spcPts val="1200"/>
              </a:spcBef>
            </a:pPr>
            <a:r>
              <a:rPr lang="en-US" dirty="0" smtClean="0"/>
              <a:t>Still need to know </a:t>
            </a:r>
            <a:r>
              <a:rPr lang="en-US" dirty="0"/>
              <a:t>w</a:t>
            </a:r>
            <a:r>
              <a:rPr lang="en-US" dirty="0" smtClean="0"/>
              <a:t>hich payment structures for physicians and clinics are supportive of this care model</a:t>
            </a:r>
          </a:p>
          <a:p>
            <a:pPr lvl="1">
              <a:spcBef>
                <a:spcPts val="600"/>
              </a:spcBef>
              <a:buFont typeface="Wingdings" pitchFamily="2" charset="2"/>
              <a:buChar char=""/>
            </a:pPr>
            <a:r>
              <a:rPr lang="en-US" dirty="0" smtClean="0"/>
              <a:t>Important to consider incentives for all participants</a:t>
            </a:r>
          </a:p>
          <a:p>
            <a:pPr marL="342900" lvl="1" indent="-342900">
              <a:buClr>
                <a:srgbClr val="16A21F"/>
              </a:buClr>
              <a:buNone/>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4038600" cy="639762"/>
          </a:xfrm>
        </p:spPr>
        <p:txBody>
          <a:bodyPr/>
          <a:lstStyle/>
          <a:p>
            <a:r>
              <a:rPr lang="en-US" sz="3600" dirty="0" smtClean="0"/>
              <a:t>Conclusions</a:t>
            </a:r>
            <a:endParaRPr lang="en-US" sz="3600" dirty="0"/>
          </a:p>
        </p:txBody>
      </p:sp>
      <p:sp>
        <p:nvSpPr>
          <p:cNvPr id="3" name="Content Placeholder 2"/>
          <p:cNvSpPr>
            <a:spLocks noGrp="1"/>
          </p:cNvSpPr>
          <p:nvPr>
            <p:ph idx="1"/>
          </p:nvPr>
        </p:nvSpPr>
        <p:spPr>
          <a:xfrm>
            <a:off x="609600" y="1219200"/>
            <a:ext cx="8305800" cy="4572000"/>
          </a:xfrm>
        </p:spPr>
        <p:txBody>
          <a:bodyPr>
            <a:noAutofit/>
          </a:bodyPr>
          <a:lstStyle/>
          <a:p>
            <a:r>
              <a:rPr lang="en-US" sz="2200" dirty="0" smtClean="0"/>
              <a:t>Mental health issues represent a significant problem in the US, affecting more than a quarter of adults </a:t>
            </a:r>
          </a:p>
          <a:p>
            <a:r>
              <a:rPr lang="en-US" sz="2200" dirty="0" smtClean="0"/>
              <a:t>Substance use disorders affect at least 15% of the population of adults in the US</a:t>
            </a:r>
          </a:p>
          <a:p>
            <a:pPr>
              <a:lnSpc>
                <a:spcPct val="90000"/>
              </a:lnSpc>
              <a:spcBef>
                <a:spcPts val="1800"/>
              </a:spcBef>
            </a:pPr>
            <a:r>
              <a:rPr lang="en-US" sz="2200" dirty="0" smtClean="0"/>
              <a:t>Quality of care, medical and mental health outcomes, and patient satisfaction are improved in an integrated behavioral health system</a:t>
            </a:r>
          </a:p>
          <a:p>
            <a:pPr lvl="1"/>
            <a:r>
              <a:rPr lang="en-US" sz="2200" dirty="0" smtClean="0"/>
              <a:t>Many studies also show lower costs with this care model</a:t>
            </a:r>
          </a:p>
          <a:p>
            <a:pPr>
              <a:lnSpc>
                <a:spcPct val="90000"/>
              </a:lnSpc>
              <a:spcBef>
                <a:spcPts val="1800"/>
              </a:spcBef>
            </a:pPr>
            <a:r>
              <a:rPr lang="en-US" sz="2200" dirty="0" smtClean="0"/>
              <a:t>Successful integrated behavioral health care includes patient education, follow-up, and coordination of care by a care manager with a specific mental health and/or addictions background</a:t>
            </a:r>
            <a:endParaRPr lang="en-US" sz="2200"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4191000" cy="838200"/>
          </a:xfrm>
        </p:spPr>
        <p:txBody>
          <a:bodyPr/>
          <a:lstStyle/>
          <a:p>
            <a:r>
              <a:rPr lang="en-US" dirty="0" smtClean="0"/>
              <a:t>IBH Models</a:t>
            </a:r>
            <a:endParaRPr lang="en-US" dirty="0"/>
          </a:p>
        </p:txBody>
      </p:sp>
      <p:sp>
        <p:nvSpPr>
          <p:cNvPr id="3" name="Content Placeholder 2"/>
          <p:cNvSpPr>
            <a:spLocks noGrp="1"/>
          </p:cNvSpPr>
          <p:nvPr>
            <p:ph idx="1"/>
          </p:nvPr>
        </p:nvSpPr>
        <p:spPr>
          <a:xfrm>
            <a:off x="609600" y="1066800"/>
            <a:ext cx="8161867" cy="4952999"/>
          </a:xfrm>
        </p:spPr>
        <p:txBody>
          <a:bodyPr>
            <a:normAutofit fontScale="92500" lnSpcReduction="10000"/>
          </a:bodyPr>
          <a:lstStyle/>
          <a:p>
            <a:pPr>
              <a:lnSpc>
                <a:spcPct val="110000"/>
              </a:lnSpc>
            </a:pPr>
            <a:r>
              <a:rPr lang="en-US" dirty="0" smtClean="0"/>
              <a:t>Integrated behavioral health occurs when</a:t>
            </a:r>
          </a:p>
          <a:p>
            <a:pPr lvl="1">
              <a:lnSpc>
                <a:spcPct val="110000"/>
              </a:lnSpc>
            </a:pPr>
            <a:r>
              <a:rPr lang="en-US" dirty="0" smtClean="0"/>
              <a:t>Behavioral health services are added into the primary care setting, or</a:t>
            </a:r>
          </a:p>
          <a:p>
            <a:pPr lvl="1">
              <a:lnSpc>
                <a:spcPct val="110000"/>
              </a:lnSpc>
            </a:pPr>
            <a:r>
              <a:rPr lang="en-US" dirty="0" smtClean="0"/>
              <a:t>Primary health care services are added into the behavioral health setting</a:t>
            </a:r>
          </a:p>
          <a:p>
            <a:pPr>
              <a:lnSpc>
                <a:spcPct val="110000"/>
              </a:lnSpc>
              <a:spcBef>
                <a:spcPts val="1800"/>
              </a:spcBef>
            </a:pPr>
            <a:r>
              <a:rPr lang="en-US" dirty="0" smtClean="0"/>
              <a:t>Most patients with serious mental illness (SMI) or addictions are treated by behavioral health specialists in a psychiatric or community setting so adding primary care services to this setting makes sense for these patients</a:t>
            </a:r>
          </a:p>
          <a:p>
            <a:pPr>
              <a:lnSpc>
                <a:spcPct val="110000"/>
              </a:lnSpc>
              <a:spcBef>
                <a:spcPts val="1800"/>
              </a:spcBef>
            </a:pPr>
            <a:r>
              <a:rPr lang="en-US" dirty="0" smtClean="0"/>
              <a:t>Most patients with less serious mental illness or substance use disorders are treated by generalist physicians in a primary care setting so adding behavioral health services to this setting makes sense for these patients</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8001000" cy="838200"/>
          </a:xfrm>
        </p:spPr>
        <p:txBody>
          <a:bodyPr/>
          <a:lstStyle/>
          <a:p>
            <a:r>
              <a:rPr lang="en-US" dirty="0" smtClean="0"/>
              <a:t>Reference</a:t>
            </a:r>
            <a:endParaRPr lang="en-US" dirty="0"/>
          </a:p>
        </p:txBody>
      </p:sp>
      <p:sp>
        <p:nvSpPr>
          <p:cNvPr id="3" name="Content Placeholder 2"/>
          <p:cNvSpPr>
            <a:spLocks noGrp="1"/>
          </p:cNvSpPr>
          <p:nvPr>
            <p:ph idx="1"/>
          </p:nvPr>
        </p:nvSpPr>
        <p:spPr>
          <a:xfrm>
            <a:off x="457200" y="838200"/>
            <a:ext cx="8458200" cy="4953000"/>
          </a:xfrm>
        </p:spPr>
        <p:txBody>
          <a:bodyPr/>
          <a:lstStyle/>
          <a:p>
            <a:pPr marL="457200" indent="-457200">
              <a:buAutoNum type="arabicPeriod"/>
            </a:pPr>
            <a:r>
              <a:rPr lang="en-US" sz="1100" dirty="0" smtClean="0"/>
              <a:t>Backer. (2007). The medical home: An idea whose time has come again. </a:t>
            </a:r>
            <a:r>
              <a:rPr lang="en-US" sz="1100" i="1" dirty="0" smtClean="0"/>
              <a:t>Family Practice Management. </a:t>
            </a:r>
            <a:r>
              <a:rPr lang="en-US" sz="1100" dirty="0" smtClean="0"/>
              <a:t>American Academy of Family Physicians. Retrieved from </a:t>
            </a:r>
            <a:r>
              <a:rPr lang="en-US" sz="1100" u="sng" dirty="0">
                <a:hlinkClick r:id="rId2"/>
              </a:rPr>
              <a:t>http://www.aafp.org/fpm/2007/0900/p38.html</a:t>
            </a:r>
            <a:endParaRPr lang="en-US" sz="1100" dirty="0" smtClean="0"/>
          </a:p>
          <a:p>
            <a:pPr marL="457200" indent="-457200">
              <a:buAutoNum type="arabicPeriod"/>
            </a:pPr>
            <a:r>
              <a:rPr lang="en-US" sz="1100" dirty="0" smtClean="0"/>
              <a:t>Porterfield, SL and </a:t>
            </a:r>
            <a:r>
              <a:rPr lang="en-US" sz="1100" dirty="0" err="1" smtClean="0"/>
              <a:t>DeRigne</a:t>
            </a:r>
            <a:r>
              <a:rPr lang="en-US" sz="1100" dirty="0" smtClean="0"/>
              <a:t> L. (2011). Medical home and out-of-pocket medical costs for children with special health care needs. </a:t>
            </a:r>
            <a:r>
              <a:rPr lang="en-US" sz="1100" i="1" dirty="0" smtClean="0"/>
              <a:t>Pediatrics, </a:t>
            </a:r>
            <a:r>
              <a:rPr lang="en-US" sz="1100" dirty="0" smtClean="0"/>
              <a:t>128(5): 892-900.</a:t>
            </a:r>
          </a:p>
          <a:p>
            <a:pPr marL="457200" indent="-457200">
              <a:buAutoNum type="arabicPeriod"/>
            </a:pPr>
            <a:r>
              <a:rPr lang="en-US" sz="1100" dirty="0" err="1"/>
              <a:t>Kogan</a:t>
            </a:r>
            <a:r>
              <a:rPr lang="en-US" sz="1100" dirty="0"/>
              <a:t>, M.D., Strickland, B., </a:t>
            </a:r>
            <a:r>
              <a:rPr lang="en-US" sz="1100" dirty="0" err="1"/>
              <a:t>Newacheck</a:t>
            </a:r>
            <a:r>
              <a:rPr lang="en-US" sz="1100" dirty="0"/>
              <a:t>, P.W</a:t>
            </a:r>
            <a:r>
              <a:rPr lang="en-US" sz="1100" dirty="0" smtClean="0"/>
              <a:t>. (2009). Building systems of care: Findings from the national survey of children with special health care needs. </a:t>
            </a:r>
            <a:r>
              <a:rPr lang="en-US" sz="1100" i="1" dirty="0" smtClean="0"/>
              <a:t>Pediatrics</a:t>
            </a:r>
            <a:r>
              <a:rPr lang="en-US" sz="1100" dirty="0" smtClean="0"/>
              <a:t>, 124, S333-S336.</a:t>
            </a:r>
          </a:p>
          <a:p>
            <a:pPr marL="457200" indent="-457200">
              <a:buAutoNum type="arabicPeriod"/>
            </a:pPr>
            <a:r>
              <a:rPr lang="en-US" sz="1100" dirty="0" err="1" smtClean="0"/>
              <a:t>Looman</a:t>
            </a:r>
            <a:r>
              <a:rPr lang="en-US" sz="1100" dirty="0" smtClean="0"/>
              <a:t>, W., O’Connor-Von, S., </a:t>
            </a:r>
            <a:r>
              <a:rPr lang="en-US" sz="1100" dirty="0" err="1" smtClean="0"/>
              <a:t>Ferski</a:t>
            </a:r>
            <a:r>
              <a:rPr lang="en-US" sz="1100" dirty="0" smtClean="0"/>
              <a:t>, G., and </a:t>
            </a:r>
            <a:r>
              <a:rPr lang="en-US" sz="1100" dirty="0" err="1" smtClean="0"/>
              <a:t>Hildenbrand</a:t>
            </a:r>
            <a:r>
              <a:rPr lang="en-US" sz="1100" dirty="0" smtClean="0"/>
              <a:t>, D. (2009). Financial employment problems in families of children with special health care needs: Implications for research and practice. </a:t>
            </a:r>
            <a:r>
              <a:rPr lang="en-US" sz="1100" i="1" dirty="0" smtClean="0"/>
              <a:t>Journal of Pediatric Health Care., 23, </a:t>
            </a:r>
            <a:r>
              <a:rPr lang="en-US" sz="1100" dirty="0" smtClean="0"/>
              <a:t>117-125.</a:t>
            </a:r>
          </a:p>
          <a:p>
            <a:pPr marL="457200" indent="-457200">
              <a:buAutoNum type="arabicPeriod"/>
            </a:pPr>
            <a:r>
              <a:rPr lang="en-US" sz="1100" dirty="0" smtClean="0"/>
              <a:t>Reeves, et al. (2011, September 2). Mental illness surveillance among adults in the United States. </a:t>
            </a:r>
            <a:r>
              <a:rPr lang="en-US" sz="1100" i="1" dirty="0" smtClean="0"/>
              <a:t>Morbidity and Mortality Weekly Report. </a:t>
            </a:r>
            <a:r>
              <a:rPr lang="en-US" sz="1100" dirty="0" smtClean="0"/>
              <a:t>Centers for Disease Control and Prevention</a:t>
            </a:r>
            <a:r>
              <a:rPr lang="en-US" sz="1100" i="1" dirty="0" smtClean="0"/>
              <a:t>. </a:t>
            </a:r>
            <a:r>
              <a:rPr lang="en-US" sz="1100" dirty="0" smtClean="0"/>
              <a:t>Retrieved from </a:t>
            </a:r>
            <a:r>
              <a:rPr lang="en-US" sz="1100" dirty="0">
                <a:hlinkClick r:id="rId3"/>
              </a:rPr>
              <a:t>http://</a:t>
            </a:r>
            <a:r>
              <a:rPr lang="en-US" sz="1100" dirty="0" smtClean="0">
                <a:hlinkClick r:id="rId3"/>
              </a:rPr>
              <a:t>www.cdc.gov/mmwr/preview/mmwrhtml/su6003a1.htm?s_cid=su6003a1_w</a:t>
            </a:r>
            <a:r>
              <a:rPr lang="en-US" sz="1100" dirty="0" smtClean="0"/>
              <a:t>.</a:t>
            </a:r>
          </a:p>
          <a:p>
            <a:pPr marL="457200" indent="-457200">
              <a:buAutoNum type="arabicPeriod"/>
            </a:pPr>
            <a:r>
              <a:rPr lang="en-US" sz="1100" dirty="0" err="1" smtClean="0"/>
              <a:t>Melek</a:t>
            </a:r>
            <a:r>
              <a:rPr lang="en-US" sz="1100" dirty="0" smtClean="0"/>
              <a:t>, Steve and Norris, Doug. (2008, July). Chronic conditions and comorbid psychological disorders. </a:t>
            </a:r>
            <a:r>
              <a:rPr lang="en-US" sz="1100" i="1" dirty="0" err="1" smtClean="0"/>
              <a:t>Milliman</a:t>
            </a:r>
            <a:r>
              <a:rPr lang="en-US" sz="1100" i="1" dirty="0" smtClean="0"/>
              <a:t> Research Report. Retrieved from </a:t>
            </a:r>
            <a:r>
              <a:rPr lang="en-US" sz="1100" dirty="0">
                <a:hlinkClick r:id="rId4"/>
              </a:rPr>
              <a:t>http://</a:t>
            </a:r>
            <a:r>
              <a:rPr lang="en-US" sz="1100" dirty="0" smtClean="0">
                <a:hlinkClick r:id="rId4"/>
              </a:rPr>
              <a:t>publications.milliman.com/research/health-rr/pdfs/chronic-conditions-and-comorbid-RR07-01-08.pdf</a:t>
            </a:r>
            <a:r>
              <a:rPr lang="en-US" sz="1100" dirty="0" smtClean="0"/>
              <a:t>.</a:t>
            </a:r>
          </a:p>
          <a:p>
            <a:pPr marL="457200" indent="-457200">
              <a:buFont typeface="Wingdings" pitchFamily="2" charset="2"/>
              <a:buAutoNum type="arabicPeriod"/>
            </a:pPr>
            <a:r>
              <a:rPr lang="en-US" sz="1100" dirty="0" err="1"/>
              <a:t>Galson</a:t>
            </a:r>
            <a:r>
              <a:rPr lang="en-US" sz="1100" dirty="0"/>
              <a:t>, S.K. </a:t>
            </a:r>
            <a:r>
              <a:rPr lang="en-US" sz="1100" dirty="0" smtClean="0"/>
              <a:t>(2009). Mental </a:t>
            </a:r>
            <a:r>
              <a:rPr lang="en-US" sz="1100" dirty="0"/>
              <a:t>health matters.  </a:t>
            </a:r>
            <a:r>
              <a:rPr lang="en-US" sz="1100" i="1" dirty="0"/>
              <a:t>Public Health Reports </a:t>
            </a:r>
            <a:r>
              <a:rPr lang="en-US" sz="1100" i="1" dirty="0" smtClean="0"/>
              <a:t>,</a:t>
            </a:r>
            <a:r>
              <a:rPr lang="en-US" sz="1100" dirty="0" smtClean="0"/>
              <a:t>124</a:t>
            </a:r>
            <a:r>
              <a:rPr lang="en-US" sz="1100" dirty="0" smtClean="0">
                <a:sym typeface="Wingdings" pitchFamily="2" charset="2"/>
              </a:rPr>
              <a:t> </a:t>
            </a:r>
            <a:r>
              <a:rPr lang="en-US" sz="1100" dirty="0">
                <a:sym typeface="Wingdings" pitchFamily="2" charset="2"/>
              </a:rPr>
              <a:t>(March/April), 189-191</a:t>
            </a:r>
            <a:r>
              <a:rPr lang="en-US" sz="1100" dirty="0" smtClean="0">
                <a:sym typeface="Wingdings" pitchFamily="2" charset="2"/>
              </a:rPr>
              <a:t>.</a:t>
            </a:r>
          </a:p>
          <a:p>
            <a:pPr marL="457200" indent="-457200">
              <a:buFont typeface="Wingdings" pitchFamily="2" charset="2"/>
              <a:buAutoNum type="arabicPeriod"/>
            </a:pPr>
            <a:r>
              <a:rPr lang="en-US" sz="1100" dirty="0"/>
              <a:t>Kessler, R.C., Crum, R.M., Warner, L.A., et al. (1997). Lifetime co–occurrence of DSM–III–R alcohol abuse and dependence with other psychiatric disorders in the National Comorbidity Survey. </a:t>
            </a:r>
            <a:r>
              <a:rPr lang="en-US" sz="1100" i="1" dirty="0"/>
              <a:t>Archives of General Psychiatry,</a:t>
            </a:r>
            <a:r>
              <a:rPr lang="en-US" sz="1100" dirty="0"/>
              <a:t> 43, 313–321</a:t>
            </a:r>
            <a:r>
              <a:rPr lang="en-US" sz="1100" dirty="0" smtClean="0"/>
              <a:t>.</a:t>
            </a:r>
            <a:endParaRPr lang="en-US" sz="1100" b="1" dirty="0" smtClean="0"/>
          </a:p>
          <a:p>
            <a:pPr marL="457200" indent="-457200">
              <a:buFont typeface="Wingdings" pitchFamily="2" charset="2"/>
              <a:buAutoNum type="arabicPeriod"/>
            </a:pPr>
            <a:r>
              <a:rPr lang="en-US" sz="1100" dirty="0" smtClean="0"/>
              <a:t>National Institute of Mental Health. (2009). Prevalence of serious mental illness among U.S. adults by age, sex, and race. Retrieved from </a:t>
            </a:r>
            <a:r>
              <a:rPr lang="en-US" sz="1100" dirty="0">
                <a:hlinkClick r:id="rId5"/>
              </a:rPr>
              <a:t>http://</a:t>
            </a:r>
            <a:r>
              <a:rPr lang="en-US" sz="1100" dirty="0" smtClean="0">
                <a:hlinkClick r:id="rId5"/>
              </a:rPr>
              <a:t>www.nimh.nih.gov/statistics/SMI_AASR.shtml</a:t>
            </a:r>
            <a:r>
              <a:rPr lang="en-US" sz="1100" dirty="0" smtClean="0"/>
              <a:t>.</a:t>
            </a:r>
          </a:p>
          <a:p>
            <a:pPr marL="457200" indent="-457200">
              <a:buFont typeface="Wingdings" pitchFamily="2" charset="2"/>
              <a:buAutoNum type="arabicPeriod"/>
            </a:pPr>
            <a:r>
              <a:rPr lang="en-US" sz="1100" dirty="0" err="1"/>
              <a:t>Galson</a:t>
            </a:r>
            <a:r>
              <a:rPr lang="en-US" sz="1100" dirty="0"/>
              <a:t>, S.K. 2009.  Mental health matters.  </a:t>
            </a:r>
            <a:r>
              <a:rPr lang="en-US" sz="1100" i="1" dirty="0"/>
              <a:t>Public Health Reports </a:t>
            </a:r>
            <a:r>
              <a:rPr lang="en-US" sz="1100" dirty="0"/>
              <a:t>124</a:t>
            </a:r>
            <a:r>
              <a:rPr lang="en-US" sz="1100" dirty="0">
                <a:sym typeface="Wingdings" pitchFamily="2" charset="2"/>
              </a:rPr>
              <a:t> (March/April), 189-191</a:t>
            </a:r>
            <a:r>
              <a:rPr lang="en-US" sz="1100" dirty="0" smtClean="0">
                <a:sym typeface="Wingdings" pitchFamily="2" charset="2"/>
              </a:rPr>
              <a:t>.</a:t>
            </a:r>
          </a:p>
          <a:p>
            <a:pPr marL="457200" indent="-457200">
              <a:buFont typeface="Wingdings" pitchFamily="2" charset="2"/>
              <a:buAutoNum type="arabicPeriod"/>
            </a:pPr>
            <a:r>
              <a:rPr lang="en-US" sz="1100" dirty="0" smtClean="0">
                <a:sym typeface="Wingdings" pitchFamily="2" charset="2"/>
              </a:rPr>
              <a:t>National Institute of Mental Health. (2012). </a:t>
            </a:r>
            <a:r>
              <a:rPr lang="en-US" sz="1100" dirty="0" err="1" smtClean="0">
                <a:sym typeface="Wingdings" pitchFamily="2" charset="2"/>
              </a:rPr>
              <a:t>Disoders</a:t>
            </a:r>
            <a:r>
              <a:rPr lang="en-US" sz="1100" dirty="0" smtClean="0">
                <a:sym typeface="Wingdings" pitchFamily="2" charset="2"/>
              </a:rPr>
              <a:t> within the neuropsychiatric category. Retrieved from </a:t>
            </a:r>
            <a:r>
              <a:rPr lang="en-US" sz="1100" dirty="0">
                <a:hlinkClick r:id="rId6"/>
              </a:rPr>
              <a:t>http://</a:t>
            </a:r>
            <a:r>
              <a:rPr lang="en-US" sz="1100" dirty="0" smtClean="0">
                <a:hlinkClick r:id="rId6"/>
              </a:rPr>
              <a:t>www.nimh.nih.gov/statistics/2CDNC.shtml</a:t>
            </a:r>
            <a:r>
              <a:rPr lang="en-US" sz="1100" dirty="0" smtClean="0"/>
              <a:t>,</a:t>
            </a:r>
          </a:p>
          <a:p>
            <a:pPr marL="457200" indent="-457200">
              <a:buFont typeface="Wingdings" pitchFamily="2" charset="2"/>
              <a:buAutoNum type="arabicPeriod"/>
            </a:pPr>
            <a:r>
              <a:rPr lang="en-US" sz="1100" dirty="0" smtClean="0"/>
              <a:t>National Institute of Mental Health. Change in mental health payments by provider (1993 vs. 2003). Retrieved from </a:t>
            </a:r>
            <a:r>
              <a:rPr lang="en-US" sz="1100" dirty="0">
                <a:hlinkClick r:id="rId7"/>
              </a:rPr>
              <a:t>http://</a:t>
            </a:r>
            <a:r>
              <a:rPr lang="en-US" sz="1100" dirty="0" smtClean="0">
                <a:hlinkClick r:id="rId7"/>
              </a:rPr>
              <a:t>www.nimh.nih.gov/statistics/4CHANGE_PROV9303.shtml</a:t>
            </a:r>
            <a:r>
              <a:rPr lang="en-US" sz="1100" dirty="0" smtClean="0"/>
              <a:t>.</a:t>
            </a:r>
          </a:p>
          <a:p>
            <a:pPr marL="457200" indent="-457200">
              <a:buFont typeface="Wingdings" pitchFamily="2" charset="2"/>
              <a:buAutoNum type="arabicPeriod"/>
            </a:pPr>
            <a:r>
              <a:rPr lang="en-US" sz="1100" dirty="0" smtClean="0"/>
              <a:t>World Health Organization. (2012). Lexicon of alcohol and drug terms. Retrieved from </a:t>
            </a:r>
            <a:r>
              <a:rPr lang="en-US" sz="1100" u="sng" dirty="0">
                <a:hlinkClick r:id="rId8"/>
              </a:rPr>
              <a:t>http://www.who.int/substance_abuse/terminology/who_lexicon/en</a:t>
            </a:r>
            <a:r>
              <a:rPr lang="en-US" sz="1100" u="sng" dirty="0" smtClean="0">
                <a:hlinkClick r:id="rId8"/>
              </a:rPr>
              <a:t>/</a:t>
            </a:r>
            <a:r>
              <a:rPr lang="en-US" sz="1100" u="sng" dirty="0" smtClean="0"/>
              <a:t>.</a:t>
            </a:r>
            <a:endParaRPr lang="en-US" sz="1200" b="1" dirty="0" smtClean="0"/>
          </a:p>
          <a:p>
            <a:pPr marL="457200" indent="-457200">
              <a:buAutoNum type="arabicPeriod"/>
            </a:pPr>
            <a:endParaRPr lang="en-US" sz="1200" b="1" dirty="0" smtClean="0"/>
          </a:p>
          <a:p>
            <a:pPr marL="457200" indent="-457200">
              <a:buAutoNum type="arabicPeriod"/>
            </a:pPr>
            <a:endParaRPr lang="en-US" sz="1200" dirty="0"/>
          </a:p>
        </p:txBody>
      </p:sp>
    </p:spTree>
    <p:extLst>
      <p:ext uri="{BB962C8B-B14F-4D97-AF65-F5344CB8AC3E}">
        <p14:creationId xmlns:p14="http://schemas.microsoft.com/office/powerpoint/2010/main" val="40081785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8001000" cy="838200"/>
          </a:xfrm>
        </p:spPr>
        <p:txBody>
          <a:bodyPr/>
          <a:lstStyle/>
          <a:p>
            <a:r>
              <a:rPr lang="en-US" dirty="0" smtClean="0"/>
              <a:t>Reference</a:t>
            </a:r>
            <a:endParaRPr lang="en-US" dirty="0"/>
          </a:p>
        </p:txBody>
      </p:sp>
      <p:sp>
        <p:nvSpPr>
          <p:cNvPr id="3" name="Content Placeholder 2"/>
          <p:cNvSpPr>
            <a:spLocks noGrp="1"/>
          </p:cNvSpPr>
          <p:nvPr>
            <p:ph idx="1"/>
          </p:nvPr>
        </p:nvSpPr>
        <p:spPr>
          <a:xfrm>
            <a:off x="685800" y="1066800"/>
            <a:ext cx="8001000" cy="4800600"/>
          </a:xfrm>
        </p:spPr>
        <p:txBody>
          <a:bodyPr/>
          <a:lstStyle/>
          <a:p>
            <a:pPr marL="0" indent="0"/>
            <a:r>
              <a:rPr lang="en-US" sz="1200" dirty="0" smtClean="0"/>
              <a:t>14. U.S. Department of Health and Human Services. Office on Disability, Substance Abuse and Disability. Retrieved August 1, 2012, from </a:t>
            </a:r>
            <a:r>
              <a:rPr lang="en-US" sz="1200" dirty="0">
                <a:hlinkClick r:id="rId2"/>
              </a:rPr>
              <a:t>http://</a:t>
            </a:r>
            <a:r>
              <a:rPr lang="en-US" sz="1200" dirty="0" smtClean="0">
                <a:hlinkClick r:id="rId2"/>
              </a:rPr>
              <a:t>www.hhs.gov/od/about/fact_sheets/substanceabuse.html</a:t>
            </a:r>
            <a:endParaRPr lang="en-US" sz="1200" dirty="0" smtClean="0"/>
          </a:p>
          <a:p>
            <a:pPr marL="0" indent="0"/>
            <a:r>
              <a:rPr lang="en-US" sz="1200" dirty="0" smtClean="0"/>
              <a:t>15. Robert Wood Johnson Foundation. (2011, February). Mental disorders and medical comorbidity. </a:t>
            </a:r>
            <a:r>
              <a:rPr lang="en-US" sz="1200" i="1" dirty="0" smtClean="0"/>
              <a:t>The Synthesis Project. </a:t>
            </a:r>
            <a:r>
              <a:rPr lang="en-US" sz="1200" dirty="0" smtClean="0"/>
              <a:t>Retrieved August 1, 2012, from </a:t>
            </a:r>
            <a:r>
              <a:rPr lang="en-US" sz="1200" dirty="0">
                <a:hlinkClick r:id="rId3"/>
              </a:rPr>
              <a:t>http://</a:t>
            </a:r>
            <a:r>
              <a:rPr lang="en-US" sz="1200" dirty="0" smtClean="0">
                <a:hlinkClick r:id="rId3"/>
              </a:rPr>
              <a:t>www.rwjf.org/files/research/71883.mentalhealth.brief.pdf</a:t>
            </a:r>
            <a:endParaRPr lang="en-US" sz="1200" dirty="0" smtClean="0"/>
          </a:p>
          <a:p>
            <a:pPr marL="0" indent="0"/>
            <a:r>
              <a:rPr lang="en-US" sz="1200" dirty="0" smtClean="0"/>
              <a:t>16. </a:t>
            </a:r>
            <a:r>
              <a:rPr lang="en-US" sz="1200" dirty="0" err="1" smtClean="0"/>
              <a:t>Kathol</a:t>
            </a:r>
            <a:r>
              <a:rPr lang="en-US" sz="1200" dirty="0" smtClean="0"/>
              <a:t>, R., Butler, M, </a:t>
            </a:r>
            <a:r>
              <a:rPr lang="en-US" sz="1200" dirty="0" err="1" smtClean="0"/>
              <a:t>McAlpine</a:t>
            </a:r>
            <a:r>
              <a:rPr lang="en-US" sz="1200" dirty="0" smtClean="0"/>
              <a:t> DD., Kane RL. (2010). Barriers to physical and mental condition integrated service delivery. </a:t>
            </a:r>
            <a:r>
              <a:rPr lang="en-US" sz="1200" i="1" dirty="0" smtClean="0"/>
              <a:t>Psychosomatic Medicine, 72.</a:t>
            </a:r>
          </a:p>
          <a:p>
            <a:pPr marL="0" indent="0"/>
            <a:r>
              <a:rPr lang="en-US" sz="1200" dirty="0" smtClean="0"/>
              <a:t>17. Kessler, </a:t>
            </a:r>
            <a:r>
              <a:rPr lang="en-US" sz="1200" dirty="0"/>
              <a:t>R.C</a:t>
            </a:r>
            <a:r>
              <a:rPr lang="en-US" sz="1200" dirty="0" smtClean="0"/>
              <a:t>., Crum, </a:t>
            </a:r>
            <a:r>
              <a:rPr lang="en-US" sz="1200" dirty="0"/>
              <a:t>R.M</a:t>
            </a:r>
            <a:r>
              <a:rPr lang="en-US" sz="1200" dirty="0" smtClean="0"/>
              <a:t>., Warner, </a:t>
            </a:r>
            <a:r>
              <a:rPr lang="en-US" sz="1200" dirty="0"/>
              <a:t>L.A</a:t>
            </a:r>
            <a:r>
              <a:rPr lang="en-US" sz="1200" dirty="0" smtClean="0"/>
              <a:t>., </a:t>
            </a:r>
            <a:r>
              <a:rPr lang="en-US" sz="1200" dirty="0"/>
              <a:t>et al</a:t>
            </a:r>
            <a:r>
              <a:rPr lang="en-US" sz="1200" dirty="0" smtClean="0"/>
              <a:t>. (1997). </a:t>
            </a:r>
            <a:r>
              <a:rPr lang="en-US" sz="1200" dirty="0"/>
              <a:t>Lifetime co–occurrence of DSM–III–R alcohol abuse and dependence with other psychiatric disorders in the National Comorbidity Survey. </a:t>
            </a:r>
            <a:r>
              <a:rPr lang="en-US" sz="1200" i="1" dirty="0"/>
              <a:t>Archives of General </a:t>
            </a:r>
            <a:r>
              <a:rPr lang="en-US" sz="1200" i="1" dirty="0" smtClean="0"/>
              <a:t>Psychiatry,</a:t>
            </a:r>
            <a:r>
              <a:rPr lang="en-US" sz="1200" dirty="0"/>
              <a:t> </a:t>
            </a:r>
            <a:r>
              <a:rPr lang="en-US" sz="1200" dirty="0" smtClean="0"/>
              <a:t>43, 313–321.</a:t>
            </a:r>
          </a:p>
          <a:p>
            <a:pPr marL="0" indent="0"/>
            <a:r>
              <a:rPr lang="en-US" sz="1200" dirty="0" smtClean="0"/>
              <a:t>18. </a:t>
            </a:r>
            <a:r>
              <a:rPr lang="en-US" sz="1200" dirty="0" err="1" smtClean="0"/>
              <a:t>Cleek</a:t>
            </a:r>
            <a:r>
              <a:rPr lang="en-US" sz="1200" dirty="0" smtClean="0"/>
              <a:t> </a:t>
            </a:r>
            <a:r>
              <a:rPr lang="en-US" sz="1200" dirty="0"/>
              <a:t>&amp; </a:t>
            </a:r>
            <a:r>
              <a:rPr lang="en-US" sz="1200" dirty="0" smtClean="0"/>
              <a:t>Salerno. (2012, March 26). NYU </a:t>
            </a:r>
            <a:r>
              <a:rPr lang="en-US" sz="1200" dirty="0"/>
              <a:t>School of Social Work Curriculum Renewal Day, Affordable Care </a:t>
            </a:r>
            <a:r>
              <a:rPr lang="en-US" sz="1200" dirty="0" err="1" smtClean="0"/>
              <a:t>powerpoint</a:t>
            </a:r>
            <a:r>
              <a:rPr lang="en-US" sz="1200" dirty="0" smtClean="0"/>
              <a:t>, New York University School of Social Work.</a:t>
            </a:r>
          </a:p>
          <a:p>
            <a:pPr marL="0" indent="0"/>
            <a:r>
              <a:rPr lang="en-US" sz="1200" dirty="0" smtClean="0"/>
              <a:t>19. </a:t>
            </a:r>
            <a:r>
              <a:rPr lang="en-US" sz="1200" dirty="0" err="1" smtClean="0"/>
              <a:t>Melek</a:t>
            </a:r>
            <a:r>
              <a:rPr lang="en-US" sz="1200" dirty="0"/>
              <a:t>, Steve and Norris, Doug. (2008, July). Chronic conditions and comorbid psychological disorders. </a:t>
            </a:r>
            <a:r>
              <a:rPr lang="en-US" sz="1200" i="1" dirty="0" err="1"/>
              <a:t>Milliman</a:t>
            </a:r>
            <a:r>
              <a:rPr lang="en-US" sz="1200" i="1" dirty="0"/>
              <a:t> Research Report. Retrieved from </a:t>
            </a:r>
            <a:r>
              <a:rPr lang="en-US" sz="1200" dirty="0">
                <a:hlinkClick r:id="rId4"/>
              </a:rPr>
              <a:t>http://publications.milliman.com/research/health-rr/pdfs/chronic-conditions-and-comorbid-RR07-01-08.pdf</a:t>
            </a:r>
            <a:r>
              <a:rPr lang="en-US" sz="1200" dirty="0" smtClean="0"/>
              <a:t>.</a:t>
            </a:r>
          </a:p>
          <a:p>
            <a:pPr marL="0" indent="0"/>
            <a:r>
              <a:rPr lang="en-US" sz="1200" dirty="0" smtClean="0"/>
              <a:t>20. </a:t>
            </a:r>
            <a:r>
              <a:rPr lang="en-US" sz="1200" dirty="0" err="1"/>
              <a:t>Galson</a:t>
            </a:r>
            <a:r>
              <a:rPr lang="en-US" sz="1200" dirty="0"/>
              <a:t>, S.K. </a:t>
            </a:r>
            <a:r>
              <a:rPr lang="en-US" sz="1200" dirty="0" smtClean="0"/>
              <a:t>(2009).  </a:t>
            </a:r>
            <a:r>
              <a:rPr lang="en-US" sz="1200" dirty="0"/>
              <a:t>Mental health matters.  </a:t>
            </a:r>
            <a:r>
              <a:rPr lang="en-US" sz="1200" i="1" dirty="0"/>
              <a:t>Public Health </a:t>
            </a:r>
            <a:r>
              <a:rPr lang="en-US" sz="1200" i="1" dirty="0" smtClean="0"/>
              <a:t>Reports, </a:t>
            </a:r>
            <a:r>
              <a:rPr lang="en-US" sz="1200" dirty="0" smtClean="0"/>
              <a:t>124</a:t>
            </a:r>
            <a:r>
              <a:rPr lang="en-US" sz="1200" dirty="0" smtClean="0">
                <a:sym typeface="Wingdings" pitchFamily="2" charset="2"/>
              </a:rPr>
              <a:t>, 189-191. Retrieved from </a:t>
            </a:r>
            <a:r>
              <a:rPr lang="en-US" sz="1200" dirty="0" smtClean="0">
                <a:hlinkClick r:id="rId5"/>
              </a:rPr>
              <a:t>http</a:t>
            </a:r>
            <a:r>
              <a:rPr lang="en-US" sz="1200" dirty="0">
                <a:hlinkClick r:id="rId5"/>
              </a:rPr>
              <a:t>://www.cdc.gov/mmwr/preview/mmwrhtml/su6003a1.htm?s_cid=su6003a1_w</a:t>
            </a:r>
            <a:r>
              <a:rPr lang="en-US" sz="1200" dirty="0"/>
              <a:t> </a:t>
            </a:r>
            <a:endParaRPr lang="en-US" sz="1200" dirty="0" smtClean="0"/>
          </a:p>
          <a:p>
            <a:pPr marL="0" indent="0"/>
            <a:r>
              <a:rPr lang="en-US" sz="1200" dirty="0" smtClean="0"/>
              <a:t>21. National Institute of Mental Health. Mental Healthcare Costs for All Americans (1996-2006). Retrieved from </a:t>
            </a:r>
            <a:r>
              <a:rPr lang="en-US" sz="1200" dirty="0">
                <a:hlinkClick r:id="rId6"/>
              </a:rPr>
              <a:t>http://</a:t>
            </a:r>
            <a:r>
              <a:rPr lang="en-US" sz="1200" dirty="0" smtClean="0">
                <a:hlinkClick r:id="rId6"/>
              </a:rPr>
              <a:t>www.nimh.nih.gov/statistics/4MH_AM9603.shtml</a:t>
            </a:r>
            <a:endParaRPr lang="en-US" sz="1200" dirty="0" smtClean="0"/>
          </a:p>
          <a:p>
            <a:pPr marL="0" indent="0"/>
            <a:r>
              <a:rPr lang="en-US" sz="1200" dirty="0" smtClean="0"/>
              <a:t>22. Agency for Healthcare Research and Quality. (2011, March). Expenses and characteristics of physicians visits in different ambulatory care settings, 2008. </a:t>
            </a:r>
            <a:r>
              <a:rPr lang="en-US" sz="1200" i="1" dirty="0" smtClean="0"/>
              <a:t>Medical Expenditure Panel Survey Statistical Brief #318. </a:t>
            </a:r>
            <a:r>
              <a:rPr lang="en-US" sz="1200" dirty="0" smtClean="0"/>
              <a:t>Retrieved from </a:t>
            </a:r>
            <a:r>
              <a:rPr lang="en-US" sz="1200" dirty="0">
                <a:hlinkClick r:id="rId7"/>
              </a:rPr>
              <a:t>http://meps.ahrq.gov/mepsweb/data_files/publications/st318/stat318.pdf</a:t>
            </a:r>
            <a:endParaRPr lang="en-US" sz="1200" i="1" dirty="0" smtClean="0"/>
          </a:p>
          <a:p>
            <a:pPr marL="0" indent="0"/>
            <a:r>
              <a:rPr lang="en-US" sz="1200" dirty="0" smtClean="0"/>
              <a:t>23. National Institute on Drug Abuse. (2011, March). </a:t>
            </a:r>
            <a:r>
              <a:rPr lang="en-US" sz="1200" dirty="0" err="1" smtClean="0"/>
              <a:t>DrugFacts</a:t>
            </a:r>
            <a:r>
              <a:rPr lang="en-US" sz="1200" dirty="0" smtClean="0"/>
              <a:t>: Understanding drug abuse and addiction. Retrieved August 1, 2012, from </a:t>
            </a:r>
            <a:r>
              <a:rPr lang="en-US" sz="1200" u="sng" dirty="0">
                <a:hlinkClick r:id="rId8"/>
              </a:rPr>
              <a:t>http://</a:t>
            </a:r>
            <a:r>
              <a:rPr lang="en-US" sz="1200" u="sng" dirty="0" smtClean="0">
                <a:hlinkClick r:id="rId8"/>
              </a:rPr>
              <a:t>www.drugabuse.gov/publications/drugfacts/understanding-drug-abuse-addiction</a:t>
            </a:r>
            <a:r>
              <a:rPr lang="en-US" sz="1200" dirty="0" smtClean="0"/>
              <a:t> </a:t>
            </a:r>
            <a:endParaRPr lang="en-US" sz="1200" b="1" dirty="0" smtClean="0"/>
          </a:p>
          <a:p>
            <a:pPr marL="457200" indent="-457200">
              <a:buAutoNum type="arabicPeriod"/>
            </a:pPr>
            <a:endParaRPr lang="en-US" sz="1200" b="1" dirty="0" smtClean="0"/>
          </a:p>
          <a:p>
            <a:pPr marL="457200" indent="-457200">
              <a:buAutoNum type="arabicPeriod"/>
            </a:pPr>
            <a:endParaRPr lang="en-US" sz="1200" dirty="0"/>
          </a:p>
        </p:txBody>
      </p:sp>
    </p:spTree>
    <p:extLst>
      <p:ext uri="{BB962C8B-B14F-4D97-AF65-F5344CB8AC3E}">
        <p14:creationId xmlns:p14="http://schemas.microsoft.com/office/powerpoint/2010/main" val="9799332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01000" cy="838200"/>
          </a:xfrm>
        </p:spPr>
        <p:txBody>
          <a:bodyPr/>
          <a:lstStyle/>
          <a:p>
            <a:r>
              <a:rPr lang="en-US" dirty="0" smtClean="0"/>
              <a:t>Reference</a:t>
            </a:r>
            <a:endParaRPr lang="en-US" dirty="0"/>
          </a:p>
        </p:txBody>
      </p:sp>
      <p:sp>
        <p:nvSpPr>
          <p:cNvPr id="3" name="Content Placeholder 2"/>
          <p:cNvSpPr>
            <a:spLocks noGrp="1"/>
          </p:cNvSpPr>
          <p:nvPr>
            <p:ph idx="1"/>
          </p:nvPr>
        </p:nvSpPr>
        <p:spPr>
          <a:xfrm>
            <a:off x="685800" y="990600"/>
            <a:ext cx="8001000" cy="5257800"/>
          </a:xfrm>
        </p:spPr>
        <p:txBody>
          <a:bodyPr/>
          <a:lstStyle/>
          <a:p>
            <a:pPr marL="0" indent="0"/>
            <a:r>
              <a:rPr lang="en-US" sz="1200" dirty="0" smtClean="0"/>
              <a:t>24. </a:t>
            </a:r>
            <a:r>
              <a:rPr lang="en-US" sz="1200" dirty="0" smtClean="0">
                <a:latin typeface="Tahoma" pitchFamily="34" charset="0"/>
                <a:cs typeface="Arial" charset="0"/>
              </a:rPr>
              <a:t>Kessler, RC, </a:t>
            </a:r>
            <a:r>
              <a:rPr lang="en-US" sz="1200" dirty="0" err="1" smtClean="0">
                <a:latin typeface="Tahoma" pitchFamily="34" charset="0"/>
                <a:cs typeface="Arial" charset="0"/>
              </a:rPr>
              <a:t>Demler</a:t>
            </a:r>
            <a:r>
              <a:rPr lang="en-US" sz="1200" dirty="0" smtClean="0">
                <a:latin typeface="Tahoma" pitchFamily="34" charset="0"/>
                <a:cs typeface="Arial" charset="0"/>
              </a:rPr>
              <a:t>, O, Frank, RG, </a:t>
            </a:r>
            <a:r>
              <a:rPr lang="en-US" sz="1200" dirty="0" err="1" smtClean="0">
                <a:latin typeface="Tahoma" pitchFamily="34" charset="0"/>
                <a:cs typeface="Arial" charset="0"/>
              </a:rPr>
              <a:t>Pincus</a:t>
            </a:r>
            <a:r>
              <a:rPr lang="en-US" sz="1200" dirty="0" smtClean="0">
                <a:latin typeface="Tahoma" pitchFamily="34" charset="0"/>
                <a:cs typeface="Arial" charset="0"/>
              </a:rPr>
              <a:t>, HA, et al. (2005).  </a:t>
            </a:r>
            <a:r>
              <a:rPr lang="en-US" sz="1200" dirty="0">
                <a:latin typeface="Tahoma" pitchFamily="34" charset="0"/>
                <a:cs typeface="Arial" charset="0"/>
              </a:rPr>
              <a:t>Prevalence and treatment of mental disorders, 1990 to 2003.  </a:t>
            </a:r>
            <a:r>
              <a:rPr lang="en-US" sz="1200" i="1" dirty="0">
                <a:latin typeface="Tahoma" pitchFamily="34" charset="0"/>
                <a:cs typeface="Arial" charset="0"/>
              </a:rPr>
              <a:t>New England Journal of Medicine</a:t>
            </a:r>
            <a:r>
              <a:rPr lang="en-US" sz="1200" dirty="0">
                <a:latin typeface="Tahoma" pitchFamily="34" charset="0"/>
                <a:cs typeface="Arial" charset="0"/>
              </a:rPr>
              <a:t> 352, 24, 2515-23, as cited in Mark, T., et al. </a:t>
            </a:r>
            <a:r>
              <a:rPr lang="en-US" sz="1200" dirty="0" smtClean="0">
                <a:latin typeface="Tahoma" pitchFamily="34" charset="0"/>
                <a:cs typeface="Arial" charset="0"/>
              </a:rPr>
              <a:t>(2011).  </a:t>
            </a:r>
            <a:r>
              <a:rPr lang="en-US" sz="1200" dirty="0">
                <a:latin typeface="Tahoma" pitchFamily="34" charset="0"/>
                <a:cs typeface="Arial" charset="0"/>
              </a:rPr>
              <a:t>Changes in US spending on mental health and substance abuse treatment, 1986-2005, and implications for policy.  </a:t>
            </a:r>
            <a:r>
              <a:rPr lang="en-US" sz="1200" i="1" dirty="0">
                <a:latin typeface="Tahoma" pitchFamily="34" charset="0"/>
                <a:cs typeface="Arial" charset="0"/>
              </a:rPr>
              <a:t>Health Affairs</a:t>
            </a:r>
            <a:r>
              <a:rPr lang="en-US" sz="1200" dirty="0">
                <a:latin typeface="Tahoma" pitchFamily="34" charset="0"/>
                <a:cs typeface="Arial" charset="0"/>
              </a:rPr>
              <a:t> 30, 2, </a:t>
            </a:r>
            <a:r>
              <a:rPr lang="en-US" sz="1200" dirty="0" smtClean="0">
                <a:latin typeface="Tahoma" pitchFamily="34" charset="0"/>
                <a:cs typeface="Arial" charset="0"/>
              </a:rPr>
              <a:t>284-291.</a:t>
            </a:r>
          </a:p>
          <a:p>
            <a:pPr marL="0" indent="0"/>
            <a:r>
              <a:rPr lang="en-US" sz="1200" dirty="0" smtClean="0">
                <a:latin typeface="Tahoma" pitchFamily="34" charset="0"/>
                <a:cs typeface="Arial" charset="0"/>
              </a:rPr>
              <a:t>25. Cutler, DM. (2005). </a:t>
            </a:r>
            <a:r>
              <a:rPr lang="en-US" sz="1200" i="1" dirty="0" smtClean="0">
                <a:latin typeface="Tahoma" pitchFamily="34" charset="0"/>
                <a:cs typeface="Arial" charset="0"/>
              </a:rPr>
              <a:t>Your money or your life: Strong medicine for America’s health care system</a:t>
            </a:r>
            <a:r>
              <a:rPr lang="en-US" sz="1200" dirty="0" smtClean="0">
                <a:latin typeface="Tahoma" pitchFamily="34" charset="0"/>
                <a:cs typeface="Arial" charset="0"/>
              </a:rPr>
              <a:t>. Oxford University Press.</a:t>
            </a:r>
          </a:p>
          <a:p>
            <a:pPr marL="0" indent="0"/>
            <a:r>
              <a:rPr lang="en-US" sz="1200" dirty="0" smtClean="0">
                <a:latin typeface="Tahoma" pitchFamily="34" charset="0"/>
                <a:cs typeface="Arial" charset="0"/>
              </a:rPr>
              <a:t>26. </a:t>
            </a:r>
            <a:r>
              <a:rPr lang="en-US" sz="1200" dirty="0"/>
              <a:t>Mark, et al., </a:t>
            </a:r>
            <a:r>
              <a:rPr lang="en-US" sz="1200" i="1" dirty="0"/>
              <a:t>Health Affairs,</a:t>
            </a:r>
            <a:r>
              <a:rPr lang="en-US" sz="1200" dirty="0"/>
              <a:t> 2011</a:t>
            </a:r>
            <a:endParaRPr lang="en-US" sz="1200" dirty="0" smtClean="0"/>
          </a:p>
          <a:p>
            <a:pPr marL="0" indent="0"/>
            <a:r>
              <a:rPr lang="en-US" sz="1200" dirty="0" smtClean="0"/>
              <a:t>27. </a:t>
            </a:r>
            <a:r>
              <a:rPr lang="en-US" sz="1200" dirty="0" err="1" smtClean="0"/>
              <a:t>FamiliesUSA</a:t>
            </a:r>
            <a:r>
              <a:rPr lang="en-US" sz="1200" dirty="0" smtClean="0"/>
              <a:t>. (2009, May). </a:t>
            </a:r>
            <a:r>
              <a:rPr lang="en-US" sz="1200" i="1" dirty="0" smtClean="0"/>
              <a:t>Hidden health tax: Americans pay a premium. </a:t>
            </a:r>
            <a:r>
              <a:rPr lang="en-US" sz="1200" dirty="0" smtClean="0"/>
              <a:t>Retrieved August 1, 2012 from </a:t>
            </a:r>
            <a:r>
              <a:rPr lang="en-US" sz="1200" dirty="0">
                <a:hlinkClick r:id="rId2"/>
              </a:rPr>
              <a:t>http://</a:t>
            </a:r>
            <a:r>
              <a:rPr lang="en-US" sz="1200" dirty="0" smtClean="0">
                <a:hlinkClick r:id="rId2"/>
              </a:rPr>
              <a:t>www.familiesusa.org/resources/publications/reports/hidden-health-tax.html</a:t>
            </a:r>
            <a:endParaRPr lang="en-US" sz="1200" dirty="0" smtClean="0"/>
          </a:p>
          <a:p>
            <a:pPr marL="0" indent="0"/>
            <a:r>
              <a:rPr lang="en-US" sz="1200" dirty="0" smtClean="0"/>
              <a:t>28. The Commonwealth Fund. (2011, February). </a:t>
            </a:r>
            <a:r>
              <a:rPr lang="en-US" sz="1200" i="1" dirty="0" smtClean="0"/>
              <a:t>The 2011 Commonwealth fund survey of public views of the health system. </a:t>
            </a:r>
            <a:r>
              <a:rPr lang="en-US" sz="1200" dirty="0" smtClean="0"/>
              <a:t>Retrieved from </a:t>
            </a:r>
            <a:r>
              <a:rPr lang="en-US" sz="1200" dirty="0">
                <a:hlinkClick r:id="rId3"/>
              </a:rPr>
              <a:t>http://</a:t>
            </a:r>
            <a:r>
              <a:rPr lang="en-US" sz="1200" dirty="0" smtClean="0">
                <a:hlinkClick r:id="rId3"/>
              </a:rPr>
              <a:t>www.commonwealthfund.org/Surveys/2011/Apr/Survey-of-Public-Views.aspx</a:t>
            </a:r>
            <a:endParaRPr lang="en-US" sz="1200" dirty="0"/>
          </a:p>
          <a:p>
            <a:pPr marL="0" indent="0"/>
            <a:r>
              <a:rPr lang="en-US" sz="1200" dirty="0" smtClean="0"/>
              <a:t>29. </a:t>
            </a:r>
            <a:r>
              <a:rPr lang="en-US" sz="1200" dirty="0"/>
              <a:t>Williams, J.W.  2012.  </a:t>
            </a:r>
            <a:r>
              <a:rPr lang="en-US" sz="1200" i="1" dirty="0"/>
              <a:t>NCMJ</a:t>
            </a:r>
            <a:r>
              <a:rPr lang="en-US" sz="1200" dirty="0"/>
              <a:t> 73, 3, </a:t>
            </a:r>
            <a:r>
              <a:rPr lang="en-US" sz="1200" dirty="0" smtClean="0"/>
              <a:t>205-206</a:t>
            </a:r>
          </a:p>
          <a:p>
            <a:pPr marL="0" indent="0"/>
            <a:r>
              <a:rPr lang="en-US" sz="1200" dirty="0" smtClean="0"/>
              <a:t>30.</a:t>
            </a:r>
            <a:r>
              <a:rPr lang="en-US" sz="1200" dirty="0"/>
              <a:t> Bower et al., 2006.  </a:t>
            </a:r>
            <a:r>
              <a:rPr lang="en-US" sz="1200" i="1" dirty="0"/>
              <a:t>British Journal of Psychiatry</a:t>
            </a:r>
            <a:r>
              <a:rPr lang="en-US" sz="1200" dirty="0"/>
              <a:t> 189, 6, </a:t>
            </a:r>
            <a:r>
              <a:rPr lang="en-US" sz="1200" dirty="0" smtClean="0"/>
              <a:t>484-493</a:t>
            </a:r>
          </a:p>
          <a:p>
            <a:pPr marL="0" indent="0"/>
            <a:r>
              <a:rPr lang="en-US" sz="1200" dirty="0" smtClean="0"/>
              <a:t>31. </a:t>
            </a:r>
            <a:r>
              <a:rPr lang="en-US" sz="1200" dirty="0"/>
              <a:t>Williams, J.W. </a:t>
            </a:r>
            <a:r>
              <a:rPr lang="en-US" sz="1200" dirty="0" smtClean="0"/>
              <a:t>(2012). Integrative care: What the research shows. </a:t>
            </a:r>
            <a:r>
              <a:rPr lang="en-US" sz="1200" i="1" dirty="0"/>
              <a:t>NCMJ</a:t>
            </a:r>
            <a:r>
              <a:rPr lang="en-US" sz="1200" dirty="0"/>
              <a:t> 73, 3, </a:t>
            </a:r>
            <a:r>
              <a:rPr lang="en-US" sz="1200" dirty="0" smtClean="0"/>
              <a:t>205-206.</a:t>
            </a:r>
          </a:p>
          <a:p>
            <a:pPr marL="0" indent="0"/>
            <a:r>
              <a:rPr lang="en-US" sz="1200" dirty="0" smtClean="0"/>
              <a:t>32. </a:t>
            </a:r>
            <a:r>
              <a:rPr lang="en-US" sz="1200" dirty="0" err="1"/>
              <a:t>Katon</a:t>
            </a:r>
            <a:r>
              <a:rPr lang="en-US" sz="1200" dirty="0"/>
              <a:t>, W.J., </a:t>
            </a:r>
            <a:r>
              <a:rPr lang="en-US" sz="1200" dirty="0" smtClean="0"/>
              <a:t>Lin, EHB, Von </a:t>
            </a:r>
            <a:r>
              <a:rPr lang="en-US" sz="1200" dirty="0" err="1" smtClean="0"/>
              <a:t>Korff</a:t>
            </a:r>
            <a:r>
              <a:rPr lang="en-US" sz="1200" dirty="0" smtClean="0"/>
              <a:t>, M, </a:t>
            </a:r>
            <a:r>
              <a:rPr lang="en-US" sz="1200" dirty="0" err="1" smtClean="0"/>
              <a:t>Ciechanowski</a:t>
            </a:r>
            <a:r>
              <a:rPr lang="en-US" sz="1200" dirty="0" smtClean="0"/>
              <a:t>, P., et al. (2010). Collaborative care for patient with depression and chronic illnesses. </a:t>
            </a:r>
            <a:r>
              <a:rPr lang="en-US" sz="1200" i="1" dirty="0" smtClean="0"/>
              <a:t>NEJM,</a:t>
            </a:r>
            <a:r>
              <a:rPr lang="en-US" sz="1200" dirty="0" smtClean="0"/>
              <a:t> </a:t>
            </a:r>
            <a:r>
              <a:rPr lang="en-US" sz="1200" dirty="0"/>
              <a:t>363, 27, 2611-2620</a:t>
            </a:r>
            <a:r>
              <a:rPr lang="en-US" sz="1200" dirty="0" smtClean="0"/>
              <a:t>.</a:t>
            </a:r>
          </a:p>
          <a:p>
            <a:pPr marL="0" indent="0"/>
            <a:r>
              <a:rPr lang="en-US" sz="1200" dirty="0" smtClean="0"/>
              <a:t>33. Schmitt MR, Miller, MJ, Harrison, DL, </a:t>
            </a:r>
            <a:r>
              <a:rPr lang="en-US" sz="1200" dirty="0" err="1" smtClean="0"/>
              <a:t>Touchet</a:t>
            </a:r>
            <a:r>
              <a:rPr lang="en-US" sz="1200" dirty="0" smtClean="0"/>
              <a:t>, BK. (2010). Relationship of depression screening and physician office visit duration in a national sample. </a:t>
            </a:r>
            <a:r>
              <a:rPr lang="en-US" sz="1200" i="1" dirty="0" smtClean="0"/>
              <a:t>Psychiatric Services, 61, </a:t>
            </a:r>
            <a:r>
              <a:rPr lang="en-US" sz="1200" dirty="0" smtClean="0"/>
              <a:t>11, 1126-1131.</a:t>
            </a:r>
          </a:p>
          <a:p>
            <a:pPr marL="0" indent="0"/>
            <a:r>
              <a:rPr lang="en-US" sz="1200" dirty="0" smtClean="0"/>
              <a:t>34. </a:t>
            </a:r>
            <a:r>
              <a:rPr lang="en-US" sz="1200" dirty="0" err="1" smtClean="0"/>
              <a:t>Bodenheimer</a:t>
            </a:r>
            <a:r>
              <a:rPr lang="en-US" sz="1200" dirty="0" smtClean="0"/>
              <a:t>, TS and Berry-Millett, R. (2009). Care management of patients with complex health care needs. </a:t>
            </a:r>
            <a:r>
              <a:rPr lang="en-US" sz="1200" i="1" dirty="0" smtClean="0"/>
              <a:t>Robert Wood Johnson Foundation The Synthesis Project, 19. </a:t>
            </a:r>
            <a:r>
              <a:rPr lang="en-US" sz="1200" dirty="0" smtClean="0"/>
              <a:t>Retrieved from </a:t>
            </a:r>
            <a:r>
              <a:rPr lang="en-US" sz="1200" dirty="0">
                <a:hlinkClick r:id="rId4"/>
              </a:rPr>
              <a:t>http://www.rwjf.org/pr/product.jsp?id=52372</a:t>
            </a:r>
            <a:endParaRPr lang="en-US" sz="1200" i="1" dirty="0" smtClean="0"/>
          </a:p>
          <a:p>
            <a:pPr marL="0" indent="0"/>
            <a:r>
              <a:rPr lang="en-US" sz="1200" dirty="0" smtClean="0"/>
              <a:t>35. </a:t>
            </a:r>
            <a:r>
              <a:rPr lang="en-US" sz="1200" dirty="0"/>
              <a:t>Reiss-Brennan et al., 2010, </a:t>
            </a:r>
            <a:r>
              <a:rPr lang="en-US" sz="1200" i="1" dirty="0"/>
              <a:t>Journal of Healthcare Management</a:t>
            </a:r>
            <a:r>
              <a:rPr lang="en-US" sz="1200" dirty="0"/>
              <a:t> 55, 2, </a:t>
            </a:r>
            <a:r>
              <a:rPr lang="en-US" sz="1200" dirty="0" smtClean="0"/>
              <a:t>97-114.</a:t>
            </a:r>
          </a:p>
          <a:p>
            <a:pPr marL="0" indent="0"/>
            <a:r>
              <a:rPr lang="en-US" sz="1200" dirty="0" smtClean="0"/>
              <a:t>36. </a:t>
            </a:r>
            <a:r>
              <a:rPr lang="en-US" sz="1200" dirty="0" err="1"/>
              <a:t>Katon</a:t>
            </a:r>
            <a:r>
              <a:rPr lang="en-US" sz="1200" dirty="0"/>
              <a:t> et al., </a:t>
            </a:r>
            <a:r>
              <a:rPr lang="en-US" sz="1200" dirty="0" smtClean="0"/>
              <a:t>Russo J., Lin EHB, </a:t>
            </a:r>
            <a:r>
              <a:rPr lang="en-US" sz="1200" dirty="0" err="1" smtClean="0"/>
              <a:t>Schmittdiel</a:t>
            </a:r>
            <a:r>
              <a:rPr lang="en-US" sz="1200" dirty="0" smtClean="0"/>
              <a:t> J, et al. (2012). Cost-effectiveness of a </a:t>
            </a:r>
            <a:r>
              <a:rPr lang="en-US" sz="1200" dirty="0" err="1" smtClean="0"/>
              <a:t>multicondition</a:t>
            </a:r>
            <a:r>
              <a:rPr lang="en-US" sz="1200" dirty="0" smtClean="0"/>
              <a:t> collaborative care intervention: A randomized controlled trial. </a:t>
            </a:r>
            <a:r>
              <a:rPr lang="en-US" sz="1200" i="1" dirty="0" smtClean="0"/>
              <a:t>Arch </a:t>
            </a:r>
            <a:r>
              <a:rPr lang="en-US" sz="1200" i="1" dirty="0"/>
              <a:t>Gen Psychiatry</a:t>
            </a:r>
            <a:r>
              <a:rPr lang="en-US" sz="1200" dirty="0"/>
              <a:t> 69, 5, </a:t>
            </a:r>
            <a:r>
              <a:rPr lang="en-US" sz="1200" dirty="0" smtClean="0"/>
              <a:t>506-514.</a:t>
            </a:r>
          </a:p>
        </p:txBody>
      </p:sp>
    </p:spTree>
    <p:extLst>
      <p:ext uri="{BB962C8B-B14F-4D97-AF65-F5344CB8AC3E}">
        <p14:creationId xmlns:p14="http://schemas.microsoft.com/office/powerpoint/2010/main" val="126824000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001000" cy="838200"/>
          </a:xfrm>
        </p:spPr>
        <p:txBody>
          <a:bodyPr/>
          <a:lstStyle/>
          <a:p>
            <a:r>
              <a:rPr lang="en-US" dirty="0" smtClean="0"/>
              <a:t>Reference</a:t>
            </a:r>
            <a:endParaRPr lang="en-US" dirty="0"/>
          </a:p>
        </p:txBody>
      </p:sp>
      <p:sp>
        <p:nvSpPr>
          <p:cNvPr id="3" name="Content Placeholder 2"/>
          <p:cNvSpPr>
            <a:spLocks noGrp="1"/>
          </p:cNvSpPr>
          <p:nvPr>
            <p:ph idx="1"/>
          </p:nvPr>
        </p:nvSpPr>
        <p:spPr>
          <a:xfrm>
            <a:off x="685800" y="990600"/>
            <a:ext cx="8001000" cy="5257800"/>
          </a:xfrm>
        </p:spPr>
        <p:txBody>
          <a:bodyPr/>
          <a:lstStyle/>
          <a:p>
            <a:pPr marL="0" indent="0"/>
            <a:r>
              <a:rPr lang="en-US" sz="1200" dirty="0" smtClean="0"/>
              <a:t>37. </a:t>
            </a:r>
            <a:r>
              <a:rPr lang="en-US" sz="1200" dirty="0"/>
              <a:t>Reiss-Brennan, B., </a:t>
            </a:r>
            <a:r>
              <a:rPr lang="en-US" sz="1200" dirty="0" err="1"/>
              <a:t>Briot</a:t>
            </a:r>
            <a:r>
              <a:rPr lang="en-US" sz="1200" dirty="0"/>
              <a:t>, P.C., </a:t>
            </a:r>
            <a:r>
              <a:rPr lang="en-US" sz="1200" dirty="0" err="1"/>
              <a:t>Savitz</a:t>
            </a:r>
            <a:r>
              <a:rPr lang="en-US" sz="1200" dirty="0"/>
              <a:t>, L.A., Cannon, W., &amp; </a:t>
            </a:r>
            <a:r>
              <a:rPr lang="en-US" sz="1200" dirty="0" err="1"/>
              <a:t>Staheli</a:t>
            </a:r>
            <a:r>
              <a:rPr lang="en-US" sz="1200" dirty="0"/>
              <a:t>, R.  </a:t>
            </a:r>
            <a:r>
              <a:rPr lang="en-US" sz="1200" dirty="0" smtClean="0"/>
              <a:t>(2010).  </a:t>
            </a:r>
            <a:r>
              <a:rPr lang="en-US" sz="1200" dirty="0"/>
              <a:t>Cost of quality impact of </a:t>
            </a:r>
            <a:r>
              <a:rPr lang="en-US" sz="1200" dirty="0" err="1"/>
              <a:t>Intermountain’s</a:t>
            </a:r>
            <a:r>
              <a:rPr lang="en-US" sz="1200" dirty="0"/>
              <a:t> mental health integration program.  </a:t>
            </a:r>
            <a:r>
              <a:rPr lang="en-US" sz="1200" i="1" dirty="0"/>
              <a:t>Journal of Healthcare Management</a:t>
            </a:r>
            <a:r>
              <a:rPr lang="en-US" sz="1200" dirty="0"/>
              <a:t> 55(2): </a:t>
            </a:r>
            <a:r>
              <a:rPr lang="en-US" sz="1200" dirty="0" smtClean="0"/>
              <a:t>97-114.</a:t>
            </a:r>
          </a:p>
          <a:p>
            <a:pPr marL="0" indent="0"/>
            <a:r>
              <a:rPr lang="en-US" sz="1200" dirty="0" smtClean="0"/>
              <a:t>38. </a:t>
            </a:r>
            <a:r>
              <a:rPr lang="en-US" sz="1200" dirty="0" err="1"/>
              <a:t>Druss</a:t>
            </a:r>
            <a:r>
              <a:rPr lang="en-US" sz="1200" dirty="0"/>
              <a:t>, B.G. &amp; </a:t>
            </a:r>
            <a:r>
              <a:rPr lang="en-US" sz="1200" dirty="0" err="1"/>
              <a:t>Reisinger</a:t>
            </a:r>
            <a:r>
              <a:rPr lang="en-US" sz="1200" dirty="0"/>
              <a:t> Walker, </a:t>
            </a:r>
            <a:r>
              <a:rPr lang="en-US" sz="1200" dirty="0" smtClean="0"/>
              <a:t>E. (2011). </a:t>
            </a:r>
            <a:r>
              <a:rPr lang="en-US" sz="1200" dirty="0"/>
              <a:t>Mental disorders and medical </a:t>
            </a:r>
            <a:r>
              <a:rPr lang="en-US" sz="1200" dirty="0" smtClean="0"/>
              <a:t>comorbidity. </a:t>
            </a:r>
            <a:r>
              <a:rPr lang="en-US" sz="1200" i="1" dirty="0"/>
              <a:t>Research Synthesis Report No. </a:t>
            </a:r>
            <a:r>
              <a:rPr lang="en-US" sz="1200" i="1" dirty="0" smtClean="0"/>
              <a:t>21.</a:t>
            </a:r>
            <a:r>
              <a:rPr lang="en-US" sz="1200" dirty="0" smtClean="0"/>
              <a:t> </a:t>
            </a:r>
            <a:r>
              <a:rPr lang="en-US" sz="1200" dirty="0"/>
              <a:t>Robert Wood Johnson </a:t>
            </a:r>
            <a:r>
              <a:rPr lang="en-US" sz="1200" dirty="0" smtClean="0"/>
              <a:t>Foundation. Retrieved from </a:t>
            </a:r>
            <a:r>
              <a:rPr lang="en-US" sz="1200" dirty="0">
                <a:hlinkClick r:id="rId2"/>
              </a:rPr>
              <a:t>http://</a:t>
            </a:r>
            <a:r>
              <a:rPr lang="en-US" sz="1200" dirty="0" smtClean="0">
                <a:hlinkClick r:id="rId2"/>
              </a:rPr>
              <a:t>www.rwjf.org/pr/product.jsp?id=71883</a:t>
            </a:r>
            <a:endParaRPr lang="en-US" sz="1200" dirty="0" smtClean="0"/>
          </a:p>
          <a:p>
            <a:pPr marL="0" indent="0"/>
            <a:r>
              <a:rPr lang="en-US" sz="1200" dirty="0" smtClean="0"/>
              <a:t>39. </a:t>
            </a:r>
            <a:r>
              <a:rPr lang="en-US" sz="1200" dirty="0" err="1"/>
              <a:t>Katon</a:t>
            </a:r>
            <a:r>
              <a:rPr lang="en-US" sz="1200" dirty="0"/>
              <a:t>, W.J. et al</a:t>
            </a:r>
            <a:r>
              <a:rPr lang="en-US" sz="1200" dirty="0" smtClean="0"/>
              <a:t>. (2010). </a:t>
            </a:r>
            <a:r>
              <a:rPr lang="en-US" sz="1200" dirty="0"/>
              <a:t>Collaborative care for patients with depression and chronic illness, </a:t>
            </a:r>
            <a:r>
              <a:rPr lang="en-US" sz="1200" i="1" dirty="0"/>
              <a:t>New England Journal of Medicine</a:t>
            </a:r>
            <a:r>
              <a:rPr lang="en-US" sz="1200" dirty="0"/>
              <a:t>, 363, 27, </a:t>
            </a:r>
            <a:r>
              <a:rPr lang="en-US" sz="1200" dirty="0" smtClean="0"/>
              <a:t>2611-2620.</a:t>
            </a:r>
          </a:p>
          <a:p>
            <a:pPr marL="0" indent="0"/>
            <a:r>
              <a:rPr lang="en-US" sz="1200" dirty="0" smtClean="0"/>
              <a:t>40.</a:t>
            </a:r>
            <a:r>
              <a:rPr lang="en-US" sz="1200" dirty="0"/>
              <a:t> Reiss-Brennan, B., </a:t>
            </a:r>
            <a:r>
              <a:rPr lang="en-US" sz="1200" dirty="0" err="1"/>
              <a:t>Briot</a:t>
            </a:r>
            <a:r>
              <a:rPr lang="en-US" sz="1200" dirty="0"/>
              <a:t>, P.C., </a:t>
            </a:r>
            <a:r>
              <a:rPr lang="en-US" sz="1200" dirty="0" err="1"/>
              <a:t>Savitz</a:t>
            </a:r>
            <a:r>
              <a:rPr lang="en-US" sz="1200" dirty="0"/>
              <a:t>, L.A., Cannon, W., &amp; </a:t>
            </a:r>
            <a:r>
              <a:rPr lang="en-US" sz="1200" dirty="0" err="1"/>
              <a:t>Staheli</a:t>
            </a:r>
            <a:r>
              <a:rPr lang="en-US" sz="1200" dirty="0"/>
              <a:t>, R.  </a:t>
            </a:r>
            <a:r>
              <a:rPr lang="en-US" sz="1200" dirty="0" smtClean="0"/>
              <a:t>(2010).  </a:t>
            </a:r>
            <a:r>
              <a:rPr lang="en-US" sz="1200" dirty="0"/>
              <a:t>Cost of quality impact of </a:t>
            </a:r>
            <a:r>
              <a:rPr lang="en-US" sz="1200" dirty="0" err="1"/>
              <a:t>Intermountain’s</a:t>
            </a:r>
            <a:r>
              <a:rPr lang="en-US" sz="1200" dirty="0"/>
              <a:t> mental health integration program.  </a:t>
            </a:r>
            <a:r>
              <a:rPr lang="en-US" sz="1200" i="1" dirty="0"/>
              <a:t>Journal of Healthcare Management</a:t>
            </a:r>
            <a:r>
              <a:rPr lang="en-US" sz="1200" dirty="0"/>
              <a:t> 55(2): 97-114.</a:t>
            </a:r>
          </a:p>
          <a:p>
            <a:pPr marL="0" indent="0"/>
            <a:r>
              <a:rPr lang="en-US" sz="1200" dirty="0" smtClean="0"/>
              <a:t>41. </a:t>
            </a:r>
            <a:r>
              <a:rPr lang="en-US" sz="1200" dirty="0"/>
              <a:t>Reiss-Brennan, B., </a:t>
            </a:r>
            <a:r>
              <a:rPr lang="en-US" sz="1200" dirty="0" err="1"/>
              <a:t>Briot</a:t>
            </a:r>
            <a:r>
              <a:rPr lang="en-US" sz="1200" dirty="0"/>
              <a:t>, P.C., </a:t>
            </a:r>
            <a:r>
              <a:rPr lang="en-US" sz="1200" dirty="0" err="1"/>
              <a:t>Savitz</a:t>
            </a:r>
            <a:r>
              <a:rPr lang="en-US" sz="1200" dirty="0"/>
              <a:t>, L.A., Cannon, W., &amp; </a:t>
            </a:r>
            <a:r>
              <a:rPr lang="en-US" sz="1200" dirty="0" err="1"/>
              <a:t>Staheli</a:t>
            </a:r>
            <a:r>
              <a:rPr lang="en-US" sz="1200" dirty="0"/>
              <a:t>, R.  </a:t>
            </a:r>
            <a:r>
              <a:rPr lang="en-US" sz="1200" dirty="0" smtClean="0"/>
              <a:t>(2010).  </a:t>
            </a:r>
            <a:r>
              <a:rPr lang="en-US" sz="1200" dirty="0"/>
              <a:t>Cost of quality impact of </a:t>
            </a:r>
            <a:r>
              <a:rPr lang="en-US" sz="1200" dirty="0" err="1"/>
              <a:t>Intermountain’s</a:t>
            </a:r>
            <a:r>
              <a:rPr lang="en-US" sz="1200" dirty="0"/>
              <a:t> mental health integration program.  </a:t>
            </a:r>
            <a:r>
              <a:rPr lang="en-US" sz="1200" i="1" dirty="0"/>
              <a:t>Journal of Healthcare Management</a:t>
            </a:r>
            <a:r>
              <a:rPr lang="en-US" sz="1200" dirty="0"/>
              <a:t> 55(2): 97-114.</a:t>
            </a:r>
          </a:p>
          <a:p>
            <a:pPr marL="0" indent="0"/>
            <a:r>
              <a:rPr lang="en-US" sz="1200" dirty="0" smtClean="0"/>
              <a:t>42. </a:t>
            </a:r>
            <a:r>
              <a:rPr lang="en-US" sz="1200" dirty="0" err="1"/>
              <a:t>Henwood</a:t>
            </a:r>
            <a:r>
              <a:rPr lang="en-US" sz="1200" dirty="0"/>
              <a:t>, Weinstein, &amp; </a:t>
            </a:r>
            <a:r>
              <a:rPr lang="en-US" sz="1200" dirty="0" err="1"/>
              <a:t>Tsemberis</a:t>
            </a:r>
            <a:r>
              <a:rPr lang="en-US" sz="1200" dirty="0"/>
              <a:t>, 2011, </a:t>
            </a:r>
            <a:r>
              <a:rPr lang="en-US" sz="1200" i="1" dirty="0"/>
              <a:t>Psychiatric Services</a:t>
            </a:r>
            <a:r>
              <a:rPr lang="en-US" sz="1200" dirty="0"/>
              <a:t> 62, 5, </a:t>
            </a:r>
            <a:r>
              <a:rPr lang="en-US" sz="1200" dirty="0" smtClean="0"/>
              <a:t>561.</a:t>
            </a:r>
          </a:p>
          <a:p>
            <a:pPr marL="0" indent="0"/>
            <a:r>
              <a:rPr lang="en-US" sz="1200" dirty="0" smtClean="0"/>
              <a:t>43. </a:t>
            </a:r>
            <a:r>
              <a:rPr lang="en-US" sz="1200" dirty="0" err="1"/>
              <a:t>Teachout</a:t>
            </a:r>
            <a:r>
              <a:rPr lang="en-US" sz="1200" dirty="0"/>
              <a:t>, A., Kaiser, S.M., </a:t>
            </a:r>
            <a:r>
              <a:rPr lang="en-US" sz="1200" dirty="0" err="1"/>
              <a:t>Wilkniss</a:t>
            </a:r>
            <a:r>
              <a:rPr lang="en-US" sz="1200" dirty="0"/>
              <a:t>, S.M., &amp; Moore, H.  2011.  Paxton House: Integrating mental health and diabetes care for people with serious mental illnesses in a residential setting.  </a:t>
            </a:r>
            <a:r>
              <a:rPr lang="en-US" sz="1200" i="1" dirty="0"/>
              <a:t>Psychiatric Rehabilitation Journal</a:t>
            </a:r>
            <a:r>
              <a:rPr lang="en-US" sz="1200" dirty="0"/>
              <a:t> 34(4): </a:t>
            </a:r>
            <a:r>
              <a:rPr lang="en-US" sz="1200" dirty="0" smtClean="0"/>
              <a:t>324-327.</a:t>
            </a:r>
          </a:p>
          <a:p>
            <a:pPr marL="0" indent="0"/>
            <a:r>
              <a:rPr lang="en-US" sz="1200" dirty="0" smtClean="0"/>
              <a:t>44.</a:t>
            </a:r>
            <a:r>
              <a:rPr lang="en-US" sz="1200" dirty="0"/>
              <a:t> </a:t>
            </a:r>
            <a:r>
              <a:rPr lang="en-US" sz="1200" dirty="0" err="1"/>
              <a:t>Alakeson</a:t>
            </a:r>
            <a:r>
              <a:rPr lang="en-US" sz="1200" dirty="0"/>
              <a:t>, V., Frank, R.G., &amp; Katz, R.E.  2010.  Specialty care medical homes for people with severe, persistent mental disorders.  </a:t>
            </a:r>
            <a:r>
              <a:rPr lang="en-US" sz="1200" i="1" dirty="0"/>
              <a:t>Health Affairs</a:t>
            </a:r>
            <a:r>
              <a:rPr lang="en-US" sz="1200" dirty="0"/>
              <a:t> 29(5): 867-873</a:t>
            </a:r>
            <a:r>
              <a:rPr lang="en-US" sz="1200" dirty="0" smtClean="0"/>
              <a:t>.</a:t>
            </a:r>
          </a:p>
        </p:txBody>
      </p:sp>
    </p:spTree>
    <p:extLst>
      <p:ext uri="{BB962C8B-B14F-4D97-AF65-F5344CB8AC3E}">
        <p14:creationId xmlns:p14="http://schemas.microsoft.com/office/powerpoint/2010/main" val="3301194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4114800" cy="838200"/>
          </a:xfrm>
        </p:spPr>
        <p:txBody>
          <a:bodyPr>
            <a:normAutofit/>
          </a:bodyPr>
          <a:lstStyle/>
          <a:p>
            <a:r>
              <a:rPr lang="en-US" dirty="0" smtClean="0"/>
              <a:t>IBH Origins </a:t>
            </a:r>
            <a:endParaRPr lang="en-US" dirty="0"/>
          </a:p>
        </p:txBody>
      </p:sp>
      <p:sp>
        <p:nvSpPr>
          <p:cNvPr id="3" name="Content Placeholder 2"/>
          <p:cNvSpPr>
            <a:spLocks noGrp="1"/>
          </p:cNvSpPr>
          <p:nvPr>
            <p:ph idx="1"/>
          </p:nvPr>
        </p:nvSpPr>
        <p:spPr>
          <a:xfrm>
            <a:off x="609600" y="1371601"/>
            <a:ext cx="8077200" cy="4419600"/>
          </a:xfrm>
        </p:spPr>
        <p:txBody>
          <a:bodyPr>
            <a:normAutofit/>
          </a:bodyPr>
          <a:lstStyle/>
          <a:p>
            <a:r>
              <a:rPr lang="en-US" dirty="0" smtClean="0"/>
              <a:t>The concept of the Patient-Centered Medical Home (PCMH) originated with the American Academy of Pediatrics in 1967</a:t>
            </a:r>
          </a:p>
          <a:p>
            <a:pPr>
              <a:spcBef>
                <a:spcPts val="1800"/>
              </a:spcBef>
            </a:pPr>
            <a:r>
              <a:rPr lang="en-US" dirty="0" smtClean="0"/>
              <a:t>Defined as care that is accessible, family-centered, coordinated, comprehensive, continuous, compassionate, and culturally effective</a:t>
            </a:r>
            <a:r>
              <a:rPr lang="en-US" baseline="30000" dirty="0" smtClean="0"/>
              <a:t>1</a:t>
            </a:r>
            <a:r>
              <a:rPr lang="en-US" dirty="0" smtClean="0"/>
              <a:t> </a:t>
            </a:r>
            <a:endParaRPr lang="en-US" sz="1400" dirty="0" smtClean="0"/>
          </a:p>
          <a:p>
            <a:pPr>
              <a:spcBef>
                <a:spcPts val="1800"/>
              </a:spcBef>
            </a:pPr>
            <a:r>
              <a:rPr lang="en-US" dirty="0" smtClean="0"/>
              <a:t>Research on the PCMH finds the care coordination piece is critical for better health outcomes, lower overall and out-of pocket costs, and reduced family impacts</a:t>
            </a:r>
            <a:r>
              <a:rPr lang="en-US" baseline="30000" dirty="0" smtClean="0"/>
              <a:t>23</a:t>
            </a:r>
            <a:r>
              <a:rPr lang="en-US" baseline="30000" dirty="0"/>
              <a:t>4</a:t>
            </a:r>
            <a:r>
              <a:rPr lang="en-US" dirty="0" smtClean="0"/>
              <a:t> </a:t>
            </a:r>
            <a:endParaRPr lang="en-US" sz="3600" dirty="0" smtClean="0"/>
          </a:p>
        </p:txBody>
      </p:sp>
    </p:spTree>
    <p:extLst>
      <p:ext uri="{BB962C8B-B14F-4D97-AF65-F5344CB8AC3E}">
        <p14:creationId xmlns:p14="http://schemas.microsoft.com/office/powerpoint/2010/main" val="92412045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Integrated Behavioral Health Services?</a:t>
            </a:r>
            <a:endParaRPr lang="en-US" dirty="0"/>
          </a:p>
        </p:txBody>
      </p:sp>
      <p:sp>
        <p:nvSpPr>
          <p:cNvPr id="3" name="Content Placeholder 2"/>
          <p:cNvSpPr>
            <a:spLocks noGrp="1"/>
          </p:cNvSpPr>
          <p:nvPr>
            <p:ph idx="1"/>
          </p:nvPr>
        </p:nvSpPr>
        <p:spPr/>
        <p:txBody>
          <a:bodyPr/>
          <a:lstStyle/>
          <a:p>
            <a:r>
              <a:rPr lang="en-US" dirty="0" smtClean="0"/>
              <a:t>Prevalence of mental disorders and substance use disorders</a:t>
            </a:r>
          </a:p>
          <a:p>
            <a:pPr lvl="1"/>
            <a:r>
              <a:rPr lang="en-US" dirty="0" smtClean="0"/>
              <a:t>Incidence of co-morbid conditions</a:t>
            </a:r>
          </a:p>
          <a:p>
            <a:pPr>
              <a:spcBef>
                <a:spcPts val="1200"/>
              </a:spcBef>
            </a:pPr>
            <a:r>
              <a:rPr lang="en-US" dirty="0" smtClean="0"/>
              <a:t>Costs associated with these two conditions in particular</a:t>
            </a:r>
          </a:p>
          <a:p>
            <a:pPr>
              <a:spcBef>
                <a:spcPts val="1200"/>
              </a:spcBef>
            </a:pPr>
            <a:r>
              <a:rPr lang="en-US" dirty="0" smtClean="0"/>
              <a:t>Costs of treatment</a:t>
            </a:r>
          </a:p>
          <a:p>
            <a:pPr>
              <a:spcBef>
                <a:spcPts val="1200"/>
              </a:spcBef>
            </a:pPr>
            <a:r>
              <a:rPr lang="en-US" dirty="0" smtClean="0"/>
              <a:t>Improved outcomes and cost savings with integrated health services</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Mental Disorders</a:t>
            </a:r>
            <a:endParaRPr lang="en-US" dirty="0"/>
          </a:p>
        </p:txBody>
      </p:sp>
      <p:sp>
        <p:nvSpPr>
          <p:cNvPr id="3" name="TextBox 2"/>
          <p:cNvSpPr txBox="1"/>
          <p:nvPr/>
        </p:nvSpPr>
        <p:spPr>
          <a:xfrm>
            <a:off x="3429000" y="1600200"/>
            <a:ext cx="5257800" cy="1200329"/>
          </a:xfrm>
          <a:prstGeom prst="rect">
            <a:avLst/>
          </a:prstGeom>
          <a:noFill/>
        </p:spPr>
        <p:txBody>
          <a:bodyPr wrap="square" rtlCol="0">
            <a:spAutoFit/>
          </a:bodyPr>
          <a:lstStyle/>
          <a:p>
            <a:r>
              <a:rPr lang="en-US" dirty="0" smtClean="0">
                <a:solidFill>
                  <a:schemeClr val="bg2"/>
                </a:solidFill>
              </a:rPr>
              <a:t>How prevalent are mental disorders?</a:t>
            </a:r>
          </a:p>
          <a:p>
            <a:pPr indent="-182880"/>
            <a:r>
              <a:rPr lang="en-US" dirty="0" smtClean="0">
                <a:solidFill>
                  <a:schemeClr val="bg2"/>
                </a:solidFill>
              </a:rPr>
              <a:t>How are mental health issues</a:t>
            </a:r>
          </a:p>
          <a:p>
            <a:pPr indent="-182880"/>
            <a:r>
              <a:rPr lang="en-US" dirty="0" smtClean="0">
                <a:solidFill>
                  <a:schemeClr val="bg2"/>
                </a:solidFill>
              </a:rPr>
              <a:t>  typically treated?</a:t>
            </a:r>
            <a:endParaRPr lang="en-US" dirty="0">
              <a:solidFill>
                <a:schemeClr val="bg2"/>
              </a:solidFill>
            </a:endParaRPr>
          </a:p>
        </p:txBody>
      </p:sp>
    </p:spTree>
    <p:extLst>
      <p:ext uri="{BB962C8B-B14F-4D97-AF65-F5344CB8AC3E}">
        <p14:creationId xmlns:p14="http://schemas.microsoft.com/office/powerpoint/2010/main" val="29213726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Rectangle 2"/>
          <p:cNvSpPr>
            <a:spLocks noGrp="1" noChangeArrowheads="1"/>
          </p:cNvSpPr>
          <p:nvPr>
            <p:ph type="title"/>
          </p:nvPr>
        </p:nvSpPr>
        <p:spPr>
          <a:xfrm>
            <a:off x="457200" y="457200"/>
            <a:ext cx="4495800" cy="685800"/>
          </a:xfrm>
        </p:spPr>
        <p:txBody>
          <a:bodyPr>
            <a:normAutofit fontScale="90000"/>
          </a:bodyPr>
          <a:lstStyle/>
          <a:p>
            <a:pPr eaLnBrk="1" hangingPunct="1"/>
            <a:r>
              <a:rPr lang="en-US" b="0" dirty="0" smtClean="0"/>
              <a:t>Defining Mental Illness</a:t>
            </a:r>
          </a:p>
        </p:txBody>
      </p:sp>
      <p:sp>
        <p:nvSpPr>
          <p:cNvPr id="53253" name="Rectangle 3"/>
          <p:cNvSpPr>
            <a:spLocks noGrp="1" noChangeArrowheads="1"/>
          </p:cNvSpPr>
          <p:nvPr>
            <p:ph idx="1"/>
          </p:nvPr>
        </p:nvSpPr>
        <p:spPr>
          <a:xfrm>
            <a:off x="609600" y="1371600"/>
            <a:ext cx="8077200" cy="3810000"/>
          </a:xfrm>
        </p:spPr>
        <p:txBody>
          <a:bodyPr>
            <a:normAutofit/>
          </a:bodyPr>
          <a:lstStyle/>
          <a:p>
            <a:pPr>
              <a:lnSpc>
                <a:spcPct val="90000"/>
              </a:lnSpc>
            </a:pPr>
            <a:r>
              <a:rPr lang="en-US" sz="2800" dirty="0" smtClean="0"/>
              <a:t>Mental illness (MI) is “characterized by sustained, abnormal alterations in thinking, mood, or behavior associated with distress and impaired functioning”</a:t>
            </a:r>
            <a:r>
              <a:rPr lang="en-US" sz="2800" baseline="30000" dirty="0" smtClean="0"/>
              <a:t>5,6</a:t>
            </a:r>
          </a:p>
          <a:p>
            <a:pPr marL="742950" lvl="2" indent="-342900">
              <a:lnSpc>
                <a:spcPct val="90000"/>
              </a:lnSpc>
              <a:spcBef>
                <a:spcPts val="600"/>
              </a:spcBef>
              <a:buFont typeface="Arial" pitchFamily="34" charset="0"/>
              <a:buChar char="•"/>
            </a:pPr>
            <a:r>
              <a:rPr lang="en-US" sz="2400" dirty="0" smtClean="0"/>
              <a:t>Mental disorders are more disabling than any other group of illnesses, including cancer and heart disease (MI is the 3</a:t>
            </a:r>
            <a:r>
              <a:rPr lang="en-US" sz="2400" baseline="30000" dirty="0" smtClean="0"/>
              <a:t>rd</a:t>
            </a:r>
            <a:r>
              <a:rPr lang="en-US" sz="2400" dirty="0" smtClean="0"/>
              <a:t> or 4</a:t>
            </a:r>
            <a:r>
              <a:rPr lang="en-US" sz="2400" baseline="30000" dirty="0" smtClean="0"/>
              <a:t>th</a:t>
            </a:r>
            <a:r>
              <a:rPr lang="en-US" sz="2400" dirty="0" smtClean="0"/>
              <a:t> most costly condition)</a:t>
            </a:r>
          </a:p>
          <a:p>
            <a:pPr eaLnBrk="1" hangingPunct="1">
              <a:lnSpc>
                <a:spcPct val="90000"/>
              </a:lnSpc>
              <a:spcBef>
                <a:spcPts val="1200"/>
              </a:spcBef>
            </a:pPr>
            <a:r>
              <a:rPr lang="en-US" sz="2800" dirty="0" smtClean="0"/>
              <a:t>Many mental and physical health disorders co-exist (called co-morbidity)</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Prevalence of Mental Disorders</a:t>
            </a:r>
            <a:r>
              <a:rPr lang="en-US" baseline="30000" dirty="0" smtClean="0"/>
              <a:t>7</a:t>
            </a:r>
            <a:endParaRPr lang="en-US" baseline="30000" dirty="0"/>
          </a:p>
        </p:txBody>
      </p:sp>
      <p:sp>
        <p:nvSpPr>
          <p:cNvPr id="2" name="Content Placeholder 1"/>
          <p:cNvSpPr>
            <a:spLocks noGrp="1"/>
          </p:cNvSpPr>
          <p:nvPr>
            <p:ph idx="1"/>
          </p:nvPr>
        </p:nvSpPr>
        <p:spPr/>
        <p:txBody>
          <a:bodyPr>
            <a:normAutofit fontScale="92500"/>
          </a:bodyPr>
          <a:lstStyle/>
          <a:p>
            <a:r>
              <a:rPr lang="en-US" dirty="0"/>
              <a:t>46.4% of Americans will experience some form of mental illness in their </a:t>
            </a:r>
            <a:r>
              <a:rPr lang="en-US" dirty="0" smtClean="0"/>
              <a:t>lifetime</a:t>
            </a:r>
            <a:r>
              <a:rPr lang="en-US" baseline="30000" dirty="0" smtClean="0"/>
              <a:t>8</a:t>
            </a:r>
            <a:r>
              <a:rPr lang="en-US" dirty="0" smtClean="0"/>
              <a:t> </a:t>
            </a:r>
            <a:endParaRPr lang="en-US" sz="1100" dirty="0" smtClean="0"/>
          </a:p>
          <a:p>
            <a:pPr marL="0" lvl="1" indent="0" fontAlgn="auto">
              <a:spcBef>
                <a:spcPts val="0"/>
              </a:spcBef>
              <a:spcAft>
                <a:spcPts val="0"/>
              </a:spcAft>
              <a:buClrTx/>
              <a:buNone/>
              <a:defRPr/>
            </a:pPr>
            <a:endParaRPr lang="en-US" dirty="0" smtClean="0"/>
          </a:p>
          <a:p>
            <a:pPr marL="0" lvl="1" indent="0" fontAlgn="auto">
              <a:spcBef>
                <a:spcPts val="0"/>
              </a:spcBef>
              <a:spcAft>
                <a:spcPts val="0"/>
              </a:spcAft>
              <a:buClrTx/>
              <a:buNone/>
              <a:defRPr/>
            </a:pPr>
            <a:r>
              <a:rPr lang="en-US" dirty="0" smtClean="0"/>
              <a:t>20</a:t>
            </a:r>
            <a:r>
              <a:rPr lang="en-US" dirty="0"/>
              <a:t>% of women and 13% of men are affected by major depressive disorder each year;</a:t>
            </a:r>
          </a:p>
          <a:p>
            <a:pPr marL="0" lvl="1" indent="0" fontAlgn="auto">
              <a:spcBef>
                <a:spcPts val="0"/>
              </a:spcBef>
              <a:spcAft>
                <a:spcPts val="0"/>
              </a:spcAft>
              <a:buClrTx/>
              <a:buNone/>
              <a:defRPr/>
            </a:pPr>
            <a:endParaRPr lang="en-US" dirty="0" smtClean="0"/>
          </a:p>
          <a:p>
            <a:pPr marL="0" lvl="1" indent="0" fontAlgn="auto">
              <a:spcBef>
                <a:spcPts val="0"/>
              </a:spcBef>
              <a:spcAft>
                <a:spcPts val="0"/>
              </a:spcAft>
              <a:buClrTx/>
              <a:buNone/>
              <a:defRPr/>
            </a:pPr>
            <a:r>
              <a:rPr lang="en-US" dirty="0" smtClean="0"/>
              <a:t>6</a:t>
            </a:r>
            <a:r>
              <a:rPr lang="en-US" dirty="0"/>
              <a:t>% of women and 3% of men are diagnosed with panic disorder; </a:t>
            </a:r>
          </a:p>
          <a:p>
            <a:pPr marL="0" lvl="1" indent="0" fontAlgn="auto">
              <a:spcBef>
                <a:spcPts val="0"/>
              </a:spcBef>
              <a:spcAft>
                <a:spcPts val="0"/>
              </a:spcAft>
              <a:buClrTx/>
              <a:buNone/>
              <a:defRPr/>
            </a:pPr>
            <a:endParaRPr lang="en-US" dirty="0" smtClean="0"/>
          </a:p>
          <a:p>
            <a:pPr marL="0" lvl="1" indent="0" fontAlgn="auto">
              <a:spcBef>
                <a:spcPts val="0"/>
              </a:spcBef>
              <a:spcAft>
                <a:spcPts val="0"/>
              </a:spcAft>
              <a:buClrTx/>
              <a:buNone/>
              <a:defRPr/>
            </a:pPr>
            <a:r>
              <a:rPr lang="en-US" dirty="0" smtClean="0"/>
              <a:t>9.7</a:t>
            </a:r>
            <a:r>
              <a:rPr lang="en-US" dirty="0"/>
              <a:t>% of women and 3.6% of men are diagnosed with </a:t>
            </a:r>
            <a:r>
              <a:rPr lang="en-US" dirty="0" smtClean="0"/>
              <a:t>PTSD</a:t>
            </a:r>
          </a:p>
          <a:p>
            <a:r>
              <a:rPr lang="en-US" dirty="0" smtClean="0"/>
              <a:t>Men </a:t>
            </a:r>
            <a:r>
              <a:rPr lang="en-US" dirty="0"/>
              <a:t>have higher rates of impulse-control disorders, substance </a:t>
            </a:r>
            <a:r>
              <a:rPr lang="en-US" dirty="0" smtClean="0"/>
              <a:t>use disorders</a:t>
            </a:r>
            <a:r>
              <a:rPr lang="en-US" dirty="0"/>
              <a:t>, and suicide completion than women</a:t>
            </a:r>
          </a:p>
          <a:p>
            <a:endParaRPr 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IHS Powerpoint Template">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Bold"/>
        <a:ea typeface="ヒラギノ角ゴ Pro W3"/>
        <a:cs typeface="ヒラギノ角ゴ Pro W3"/>
      </a:majorFont>
      <a:minorFont>
        <a:latin typeface="Arial"/>
        <a:ea typeface="ヒラギノ角ゴ Pro W3"/>
        <a:cs typeface="ヒラギノ角ゴ Pro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ヒラギノ角ゴ Pro W3" charset="0"/>
            <a:cs typeface="ヒラギノ角ゴ Pro W3" charset="0"/>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TotalTime>
  <Words>5333</Words>
  <Application>Microsoft Macintosh PowerPoint</Application>
  <PresentationFormat>On-screen Show (4:3)</PresentationFormat>
  <Paragraphs>541</Paragraphs>
  <Slides>43</Slides>
  <Notes>25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CIHS Powerpoint Template</vt:lpstr>
      <vt:lpstr>Chart</vt:lpstr>
      <vt:lpstr>The Need for Integrated Behavioral Health Care in the US</vt:lpstr>
      <vt:lpstr>Overview</vt:lpstr>
      <vt:lpstr>What is Integrated Behavioral Health?</vt:lpstr>
      <vt:lpstr>IBH Models</vt:lpstr>
      <vt:lpstr>IBH Origins </vt:lpstr>
      <vt:lpstr>Why Integrated Behavioral Health Services?</vt:lpstr>
      <vt:lpstr>Mental Disorders</vt:lpstr>
      <vt:lpstr>Defining Mental Illness</vt:lpstr>
      <vt:lpstr>Prevalence of Mental Disorders7</vt:lpstr>
      <vt:lpstr>Serious Mental Illness  (SMI)9</vt:lpstr>
      <vt:lpstr>Impact10</vt:lpstr>
      <vt:lpstr>Burden of Disease:</vt:lpstr>
      <vt:lpstr>Treatment </vt:lpstr>
      <vt:lpstr>Changing Service Patterns12</vt:lpstr>
      <vt:lpstr>substance Use and co-occurring disorders</vt:lpstr>
      <vt:lpstr>Substance Use/Abuse</vt:lpstr>
      <vt:lpstr>Epidemiology of Co-morbidity15, 16</vt:lpstr>
      <vt:lpstr>Epidemiology of Co-morbidity17</vt:lpstr>
      <vt:lpstr>PowerPoint Presentation</vt:lpstr>
      <vt:lpstr>Treatment19</vt:lpstr>
      <vt:lpstr> health CARE COSTS</vt:lpstr>
      <vt:lpstr>Costs of MI</vt:lpstr>
      <vt:lpstr> Costs Over Time</vt:lpstr>
      <vt:lpstr>Costs of SA </vt:lpstr>
      <vt:lpstr>Why Do We Spend So Much on Medical Care?24, 25</vt:lpstr>
      <vt:lpstr>Who Pays for Treatment?26</vt:lpstr>
      <vt:lpstr>PowerPoint Presentation</vt:lpstr>
      <vt:lpstr>Hidden Health Tax27</vt:lpstr>
      <vt:lpstr>THE RATIONALE FOR INTEGRATED BEHAVIORAL HEALTH </vt:lpstr>
      <vt:lpstr>PowerPoint Presentation</vt:lpstr>
      <vt:lpstr>The Model Matters29, 30</vt:lpstr>
      <vt:lpstr>Outcomes in an Integrated Care Model31, 32</vt:lpstr>
      <vt:lpstr>Cost Evidence is Mixed33, 34, 35, 36, 37</vt:lpstr>
      <vt:lpstr>Case Study:  Intermountain Health</vt:lpstr>
      <vt:lpstr>Case Study:</vt:lpstr>
      <vt:lpstr>Case Study:</vt:lpstr>
      <vt:lpstr>Case Study: Intermountain Healthcare41</vt:lpstr>
      <vt:lpstr>Need For More Evidence</vt:lpstr>
      <vt:lpstr>Conclusions</vt:lpstr>
      <vt:lpstr>Reference</vt:lpstr>
      <vt:lpstr>Reference</vt:lpstr>
      <vt:lpstr>Reference</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Cobb</dc:creator>
  <cp:lastModifiedBy>Lauren Schermerhorn</cp:lastModifiedBy>
  <cp:revision>60</cp:revision>
  <dcterms:created xsi:type="dcterms:W3CDTF">2012-02-08T16:22:52Z</dcterms:created>
  <dcterms:modified xsi:type="dcterms:W3CDTF">2015-01-19T18:13:07Z</dcterms:modified>
</cp:coreProperties>
</file>