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6"/>
  </p:notesMasterIdLst>
  <p:handoutMasterIdLst>
    <p:handoutMasterId r:id="rId67"/>
  </p:handoutMasterIdLst>
  <p:sldIdLst>
    <p:sldId id="256" r:id="rId2"/>
    <p:sldId id="257" r:id="rId3"/>
    <p:sldId id="266" r:id="rId4"/>
    <p:sldId id="346" r:id="rId5"/>
    <p:sldId id="353" r:id="rId6"/>
    <p:sldId id="347" r:id="rId7"/>
    <p:sldId id="348" r:id="rId8"/>
    <p:sldId id="349" r:id="rId9"/>
    <p:sldId id="350" r:id="rId10"/>
    <p:sldId id="351" r:id="rId11"/>
    <p:sldId id="267" r:id="rId12"/>
    <p:sldId id="282" r:id="rId13"/>
    <p:sldId id="277" r:id="rId14"/>
    <p:sldId id="366" r:id="rId15"/>
    <p:sldId id="278" r:id="rId16"/>
    <p:sldId id="279" r:id="rId17"/>
    <p:sldId id="280" r:id="rId18"/>
    <p:sldId id="281" r:id="rId19"/>
    <p:sldId id="268" r:id="rId20"/>
    <p:sldId id="335" r:id="rId21"/>
    <p:sldId id="336" r:id="rId22"/>
    <p:sldId id="269" r:id="rId23"/>
    <p:sldId id="307" r:id="rId24"/>
    <p:sldId id="308" r:id="rId25"/>
    <p:sldId id="309" r:id="rId26"/>
    <p:sldId id="310" r:id="rId27"/>
    <p:sldId id="311" r:id="rId28"/>
    <p:sldId id="344" r:id="rId29"/>
    <p:sldId id="271" r:id="rId30"/>
    <p:sldId id="320" r:id="rId31"/>
    <p:sldId id="321" r:id="rId32"/>
    <p:sldId id="322" r:id="rId33"/>
    <p:sldId id="323" r:id="rId34"/>
    <p:sldId id="367" r:id="rId35"/>
    <p:sldId id="324" r:id="rId36"/>
    <p:sldId id="325" r:id="rId37"/>
    <p:sldId id="326" r:id="rId38"/>
    <p:sldId id="345" r:id="rId39"/>
    <p:sldId id="327" r:id="rId40"/>
    <p:sldId id="337" r:id="rId41"/>
    <p:sldId id="339" r:id="rId42"/>
    <p:sldId id="340" r:id="rId43"/>
    <p:sldId id="368" r:id="rId44"/>
    <p:sldId id="341" r:id="rId45"/>
    <p:sldId id="343" r:id="rId46"/>
    <p:sldId id="270" r:id="rId47"/>
    <p:sldId id="356" r:id="rId48"/>
    <p:sldId id="358" r:id="rId49"/>
    <p:sldId id="359" r:id="rId50"/>
    <p:sldId id="272" r:id="rId51"/>
    <p:sldId id="355" r:id="rId52"/>
    <p:sldId id="363" r:id="rId53"/>
    <p:sldId id="361" r:id="rId54"/>
    <p:sldId id="362" r:id="rId55"/>
    <p:sldId id="376" r:id="rId56"/>
    <p:sldId id="370" r:id="rId57"/>
    <p:sldId id="371" r:id="rId58"/>
    <p:sldId id="378" r:id="rId59"/>
    <p:sldId id="273" r:id="rId60"/>
    <p:sldId id="364" r:id="rId61"/>
    <p:sldId id="365" r:id="rId62"/>
    <p:sldId id="274" r:id="rId63"/>
    <p:sldId id="352" r:id="rId64"/>
    <p:sldId id="369" r:id="rId6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E7124"/>
    <a:srgbClr val="8EB149"/>
    <a:srgbClr val="95B3D7"/>
    <a:srgbClr val="FAD58A"/>
    <a:srgbClr val="77D1F1"/>
    <a:srgbClr val="F7EA8D"/>
    <a:srgbClr val="8DC73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6" autoAdjust="0"/>
    <p:restoredTop sz="97410" autoAdjust="0"/>
  </p:normalViewPr>
  <p:slideViewPr>
    <p:cSldViewPr>
      <p:cViewPr varScale="1">
        <p:scale>
          <a:sx n="91" d="100"/>
          <a:sy n="91" d="100"/>
        </p:scale>
        <p:origin x="-1280" y="-104"/>
      </p:cViewPr>
      <p:guideLst>
        <p:guide orient="horz" pos="2160"/>
        <p:guide pos="2880"/>
      </p:guideLst>
    </p:cSldViewPr>
  </p:slideViewPr>
  <p:notesTextViewPr>
    <p:cViewPr>
      <p:scale>
        <a:sx n="1" d="1"/>
        <a:sy n="1" d="1"/>
      </p:scale>
      <p:origin x="0" y="0"/>
    </p:cViewPr>
  </p:notesTextViewPr>
  <p:sorterViewPr>
    <p:cViewPr>
      <p:scale>
        <a:sx n="66" d="100"/>
        <a:sy n="66" d="100"/>
      </p:scale>
      <p:origin x="0" y="5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handoutMaster" Target="handoutMasters/handoutMaster1.xml"/><Relationship Id="rId68" Type="http://schemas.openxmlformats.org/officeDocument/2006/relationships/printerSettings" Target="printerSettings/printerSettings1.bin"/><Relationship Id="rId6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86F0A0-D0A6-4A24-8C2D-6CAF2D4B9D3B}" type="datetimeFigureOut">
              <a:rPr lang="en-US" smtClean="0"/>
              <a:pPr/>
              <a:t>1/19/15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FF0B4D-1EFF-4CD1-AC59-A77683823096}" type="slidenum">
              <a:rPr lang="en-US" smtClean="0"/>
              <a:pPr/>
              <a:t>‹#›</a:t>
            </a:fld>
            <a:endParaRPr lang="en-US" dirty="0"/>
          </a:p>
        </p:txBody>
      </p:sp>
    </p:spTree>
    <p:extLst>
      <p:ext uri="{BB962C8B-B14F-4D97-AF65-F5344CB8AC3E}">
        <p14:creationId xmlns:p14="http://schemas.microsoft.com/office/powerpoint/2010/main" val="1669891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9F8AC-0FA5-4AFF-A269-58E60E8B2AE6}" type="datetimeFigureOut">
              <a:rPr lang="en-US" smtClean="0"/>
              <a:pPr/>
              <a:t>1/19/15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AAA90A-800B-4614-BA85-BB2DDAD9D6BB}" type="slidenum">
              <a:rPr lang="en-US" smtClean="0"/>
              <a:pPr/>
              <a:t>‹#›</a:t>
            </a:fld>
            <a:endParaRPr lang="en-US" dirty="0"/>
          </a:p>
        </p:txBody>
      </p:sp>
    </p:spTree>
    <p:extLst>
      <p:ext uri="{BB962C8B-B14F-4D97-AF65-F5344CB8AC3E}">
        <p14:creationId xmlns:p14="http://schemas.microsoft.com/office/powerpoint/2010/main" val="1814990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27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90468" name="Slide Number Placeholder 3"/>
          <p:cNvSpPr>
            <a:spLocks noGrp="1"/>
          </p:cNvSpPr>
          <p:nvPr>
            <p:ph type="sldNum" sz="quarter" idx="5"/>
          </p:nvPr>
        </p:nvSpPr>
        <p:spPr bwMode="auto">
          <a:noFill/>
          <a:ln>
            <a:miter lim="800000"/>
            <a:headEnd/>
            <a:tailEnd/>
          </a:ln>
        </p:spPr>
        <p:txBody>
          <a:bodyPr/>
          <a:lstStyle/>
          <a:p>
            <a:fld id="{BB6E7083-FE02-454B-BCB2-C2C95A2ED33C}" type="slidenum">
              <a:rPr lang="en-US" smtClean="0">
                <a:latin typeface="Calibri" pitchFamily="34" charset="0"/>
                <a:ea typeface="ＭＳ Ｐゴシック" pitchFamily="34" charset="-128"/>
              </a:rPr>
              <a:pPr/>
              <a:t>28</a:t>
            </a:fld>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p:spPr>
      </p:sp>
      <p:sp>
        <p:nvSpPr>
          <p:cNvPr id="174083"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74084" name="Slide Number Placeholder 3"/>
          <p:cNvSpPr>
            <a:spLocks noGrp="1"/>
          </p:cNvSpPr>
          <p:nvPr>
            <p:ph type="sldNum" sz="quarter" idx="5"/>
          </p:nvPr>
        </p:nvSpPr>
        <p:spPr bwMode="auto">
          <a:noFill/>
          <a:ln>
            <a:miter lim="800000"/>
            <a:headEnd/>
            <a:tailEnd/>
          </a:ln>
        </p:spPr>
        <p:txBody>
          <a:bodyPr/>
          <a:lstStyle/>
          <a:p>
            <a:fld id="{807ECDE9-2DBD-430C-BAB7-FEBFF1AC63D0}" type="slidenum">
              <a:rPr lang="en-US" smtClean="0">
                <a:latin typeface="Calibri" pitchFamily="34" charset="0"/>
                <a:ea typeface="ＭＳ Ｐゴシック" pitchFamily="34" charset="-128"/>
              </a:rPr>
              <a:pPr/>
              <a:t>31</a:t>
            </a:fld>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pPr eaLnBrk="1" hangingPunct="1">
              <a:lnSpc>
                <a:spcPct val="90000"/>
              </a:lnSpc>
              <a:spcBef>
                <a:spcPct val="0"/>
              </a:spcBef>
            </a:pPr>
            <a:endParaRPr lang="en-US"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p:spPr>
      </p:sp>
      <p:sp>
        <p:nvSpPr>
          <p:cNvPr id="17715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77156" name="Slide Number Placeholder 3"/>
          <p:cNvSpPr>
            <a:spLocks noGrp="1"/>
          </p:cNvSpPr>
          <p:nvPr>
            <p:ph type="sldNum" sz="quarter" idx="5"/>
          </p:nvPr>
        </p:nvSpPr>
        <p:spPr bwMode="auto">
          <a:noFill/>
          <a:ln>
            <a:miter lim="800000"/>
            <a:headEnd/>
            <a:tailEnd/>
          </a:ln>
        </p:spPr>
        <p:txBody>
          <a:bodyPr/>
          <a:lstStyle/>
          <a:p>
            <a:fld id="{966EAC49-2345-4D40-8D8C-B77B437AE75A}" type="slidenum">
              <a:rPr lang="en-US" smtClean="0">
                <a:latin typeface="Calibri" pitchFamily="34" charset="0"/>
                <a:ea typeface="ＭＳ Ｐゴシック" pitchFamily="34" charset="-128"/>
              </a:rPr>
              <a:pPr/>
              <a:t>35</a:t>
            </a:fld>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308986-5445-4ABB-85E7-72AA11BAD8AB}" type="slidenum">
              <a:rPr lang="en-US" smtClean="0"/>
              <a:pPr/>
              <a:t>36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bwMode="auto">
          <a:noFill/>
          <a:ln>
            <a:solidFill>
              <a:srgbClr val="000000"/>
            </a:solidFill>
            <a:miter lim="800000"/>
            <a:headEnd/>
            <a:tailEnd/>
          </a:ln>
        </p:spPr>
      </p:sp>
      <p:sp>
        <p:nvSpPr>
          <p:cNvPr id="178179"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78180" name="Slide Number Placeholder 3"/>
          <p:cNvSpPr>
            <a:spLocks noGrp="1"/>
          </p:cNvSpPr>
          <p:nvPr>
            <p:ph type="sldNum" sz="quarter" idx="5"/>
          </p:nvPr>
        </p:nvSpPr>
        <p:spPr bwMode="auto">
          <a:noFill/>
          <a:ln>
            <a:miter lim="800000"/>
            <a:headEnd/>
            <a:tailEnd/>
          </a:ln>
        </p:spPr>
        <p:txBody>
          <a:bodyPr/>
          <a:lstStyle/>
          <a:p>
            <a:fld id="{BDD161B1-2F38-4081-9635-704DB80E2571}" type="slidenum">
              <a:rPr lang="en-US" smtClean="0">
                <a:latin typeface="Calibri" pitchFamily="34" charset="0"/>
                <a:ea typeface="ＭＳ Ｐゴシック" pitchFamily="34" charset="-128"/>
              </a:rPr>
              <a:pPr/>
              <a:t>37</a:t>
            </a:fld>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p:spPr>
      </p:sp>
      <p:sp>
        <p:nvSpPr>
          <p:cNvPr id="176131"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76132" name="Slide Number Placeholder 3"/>
          <p:cNvSpPr>
            <a:spLocks noGrp="1"/>
          </p:cNvSpPr>
          <p:nvPr>
            <p:ph type="sldNum" sz="quarter" idx="5"/>
          </p:nvPr>
        </p:nvSpPr>
        <p:spPr bwMode="auto">
          <a:noFill/>
          <a:ln>
            <a:miter lim="800000"/>
            <a:headEnd/>
            <a:tailEnd/>
          </a:ln>
        </p:spPr>
        <p:txBody>
          <a:bodyPr/>
          <a:lstStyle/>
          <a:p>
            <a:fld id="{AD312798-1D2A-4906-8FDC-0B658B5BFE60}" type="slidenum">
              <a:rPr lang="en-US" smtClean="0">
                <a:latin typeface="Calibri" pitchFamily="34" charset="0"/>
                <a:ea typeface="ＭＳ Ｐゴシック" pitchFamily="34" charset="-128"/>
              </a:rPr>
              <a:pPr/>
              <a:t>39</a:t>
            </a:fld>
            <a:endParaRPr lang="en-US" dirty="0" smtClean="0">
              <a:latin typeface="Calibri"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p:spPr>
      </p:sp>
      <p:sp>
        <p:nvSpPr>
          <p:cNvPr id="181251"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81252" name="Slide Number Placeholder 3"/>
          <p:cNvSpPr>
            <a:spLocks noGrp="1"/>
          </p:cNvSpPr>
          <p:nvPr>
            <p:ph type="sldNum" sz="quarter" idx="5"/>
          </p:nvPr>
        </p:nvSpPr>
        <p:spPr bwMode="auto">
          <a:noFill/>
          <a:ln>
            <a:miter lim="800000"/>
            <a:headEnd/>
            <a:tailEnd/>
          </a:ln>
        </p:spPr>
        <p:txBody>
          <a:bodyPr/>
          <a:lstStyle/>
          <a:p>
            <a:fld id="{2B839382-6584-4F7E-8B1D-FF99B93A4C08}" type="slidenum">
              <a:rPr lang="en-US" smtClean="0">
                <a:latin typeface="Calibri" pitchFamily="34" charset="0"/>
                <a:ea typeface="ＭＳ Ｐゴシック" pitchFamily="34" charset="-128"/>
              </a:rPr>
              <a:pPr/>
              <a:t>40</a:t>
            </a:fld>
            <a:endParaRPr lang="en-US" dirty="0" smtClean="0">
              <a:latin typeface="Calibri"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685800" y="4267200"/>
            <a:ext cx="5486400" cy="4114800"/>
          </a:xfrm>
        </p:spPr>
        <p:txBody>
          <a:bodyPr>
            <a:normAutofit/>
          </a:bodyPr>
          <a:lstStyle/>
          <a:p>
            <a:pPr eaLnBrk="1" hangingPunct="1">
              <a:lnSpc>
                <a:spcPct val="90000"/>
              </a:lnSpc>
              <a:spcBef>
                <a:spcPct val="0"/>
              </a:spcBef>
              <a:defRPr/>
            </a:pPr>
            <a:endParaRPr lang="en-US" sz="1100" dirty="0"/>
          </a:p>
        </p:txBody>
      </p:sp>
      <p:sp>
        <p:nvSpPr>
          <p:cNvPr id="186372" name="Slide Number Placeholder 3"/>
          <p:cNvSpPr>
            <a:spLocks noGrp="1"/>
          </p:cNvSpPr>
          <p:nvPr>
            <p:ph type="sldNum" sz="quarter" idx="5"/>
          </p:nvPr>
        </p:nvSpPr>
        <p:spPr bwMode="auto">
          <a:noFill/>
          <a:ln>
            <a:miter lim="800000"/>
            <a:headEnd/>
            <a:tailEnd/>
          </a:ln>
        </p:spPr>
        <p:txBody>
          <a:bodyPr/>
          <a:lstStyle/>
          <a:p>
            <a:fld id="{B47F9FF7-C695-421B-8297-8545870FA3A4}" type="slidenum">
              <a:rPr lang="en-US" smtClean="0">
                <a:latin typeface="Calibri" pitchFamily="34" charset="0"/>
                <a:ea typeface="ＭＳ Ｐゴシック" pitchFamily="34" charset="-128"/>
              </a:rPr>
              <a:pPr/>
              <a:t>41</a:t>
            </a:fld>
            <a:endParaRPr lang="en-US" dirty="0" smtClean="0">
              <a:latin typeface="Calibri"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a:normAutofit/>
          </a:bodyPr>
          <a:lstStyle/>
          <a:p>
            <a:endParaRPr lang="en-US" dirty="0" smtClean="0">
              <a:ea typeface="ＭＳ Ｐゴシック" pitchFamily="34" charset="-128"/>
            </a:endParaRPr>
          </a:p>
        </p:txBody>
      </p:sp>
      <p:sp>
        <p:nvSpPr>
          <p:cNvPr id="187396" name="Slide Number Placeholder 3"/>
          <p:cNvSpPr>
            <a:spLocks noGrp="1"/>
          </p:cNvSpPr>
          <p:nvPr>
            <p:ph type="sldNum" sz="quarter" idx="5"/>
          </p:nvPr>
        </p:nvSpPr>
        <p:spPr bwMode="auto">
          <a:noFill/>
          <a:ln>
            <a:miter lim="800000"/>
            <a:headEnd/>
            <a:tailEnd/>
          </a:ln>
        </p:spPr>
        <p:txBody>
          <a:bodyPr/>
          <a:lstStyle/>
          <a:p>
            <a:fld id="{0007D4CE-F84A-4919-B78B-16612B270C67}" type="slidenum">
              <a:rPr lang="en-US" smtClean="0">
                <a:latin typeface="Calibri" pitchFamily="34" charset="0"/>
                <a:ea typeface="ＭＳ Ｐゴシック" pitchFamily="34" charset="-128"/>
              </a:rPr>
              <a:pPr/>
              <a:t>42</a:t>
            </a:fld>
            <a:endParaRPr lang="en-US" dirty="0" smtClean="0">
              <a:latin typeface="Calibri"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a:normAutofit/>
          </a:bodyPr>
          <a:lstStyle/>
          <a:p>
            <a:endParaRPr lang="en-US" dirty="0" smtClean="0">
              <a:ea typeface="ＭＳ Ｐゴシック" pitchFamily="34" charset="-128"/>
            </a:endParaRPr>
          </a:p>
        </p:txBody>
      </p:sp>
      <p:sp>
        <p:nvSpPr>
          <p:cNvPr id="187396" name="Slide Number Placeholder 3"/>
          <p:cNvSpPr>
            <a:spLocks noGrp="1"/>
          </p:cNvSpPr>
          <p:nvPr>
            <p:ph type="sldNum" sz="quarter" idx="5"/>
          </p:nvPr>
        </p:nvSpPr>
        <p:spPr bwMode="auto">
          <a:noFill/>
          <a:ln>
            <a:miter lim="800000"/>
            <a:headEnd/>
            <a:tailEnd/>
          </a:ln>
        </p:spPr>
        <p:txBody>
          <a:bodyPr/>
          <a:lstStyle/>
          <a:p>
            <a:fld id="{0007D4CE-F84A-4919-B78B-16612B270C67}" type="slidenum">
              <a:rPr lang="en-US" smtClean="0">
                <a:latin typeface="Calibri" pitchFamily="34" charset="0"/>
                <a:ea typeface="ＭＳ Ｐゴシック" pitchFamily="34" charset="-128"/>
              </a:rPr>
              <a:pPr/>
              <a:t>43</a:t>
            </a:fld>
            <a:endParaRPr lang="en-US" dirty="0" smtClean="0">
              <a:latin typeface="Calibri"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89444" name="Slide Number Placeholder 3"/>
          <p:cNvSpPr>
            <a:spLocks noGrp="1"/>
          </p:cNvSpPr>
          <p:nvPr>
            <p:ph type="sldNum" sz="quarter" idx="5"/>
          </p:nvPr>
        </p:nvSpPr>
        <p:spPr bwMode="auto">
          <a:noFill/>
          <a:ln>
            <a:miter lim="800000"/>
            <a:headEnd/>
            <a:tailEnd/>
          </a:ln>
        </p:spPr>
        <p:txBody>
          <a:bodyPr/>
          <a:lstStyle/>
          <a:p>
            <a:fld id="{1ED1FC6F-918A-4542-B74F-C82A47130EF3}" type="slidenum">
              <a:rPr lang="en-US" smtClean="0">
                <a:latin typeface="Calibri" pitchFamily="34" charset="0"/>
                <a:ea typeface="ＭＳ Ｐゴシック" pitchFamily="34" charset="-128"/>
              </a:rPr>
              <a:pPr/>
              <a:t>44</a:t>
            </a:fld>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188420" name="Slide Number Placeholder 3"/>
          <p:cNvSpPr>
            <a:spLocks noGrp="1"/>
          </p:cNvSpPr>
          <p:nvPr>
            <p:ph type="sldNum" sz="quarter" idx="5"/>
          </p:nvPr>
        </p:nvSpPr>
        <p:spPr bwMode="auto">
          <a:noFill/>
          <a:ln>
            <a:miter lim="800000"/>
            <a:headEnd/>
            <a:tailEnd/>
          </a:ln>
        </p:spPr>
        <p:txBody>
          <a:bodyPr/>
          <a:lstStyle/>
          <a:p>
            <a:fld id="{668D2DCA-DBFC-4C55-8C9E-8BBE4D649178}" type="slidenum">
              <a:rPr lang="en-US" smtClean="0">
                <a:latin typeface="Calibri" pitchFamily="34" charset="0"/>
                <a:ea typeface="ＭＳ Ｐゴシック" pitchFamily="34" charset="-128"/>
              </a:rPr>
              <a:pPr/>
              <a:t>45</a:t>
            </a:fld>
            <a:endParaRPr lang="en-US" dirty="0" smtClean="0">
              <a:latin typeface="Calibri"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a:normAutofit/>
          </a:bodyPr>
          <a:lstStyle/>
          <a:p>
            <a:pPr eaLnBrk="1" hangingPunct="1">
              <a:spcBef>
                <a:spcPct val="0"/>
              </a:spcBef>
            </a:pPr>
            <a:endParaRPr lang="en-US" dirty="0" smtClean="0">
              <a:ea typeface="ＭＳ Ｐゴシック" pitchFamily="34" charset="-128"/>
            </a:endParaRPr>
          </a:p>
        </p:txBody>
      </p:sp>
      <p:sp>
        <p:nvSpPr>
          <p:cNvPr id="5" name="Slide Image Placeholder 1"/>
          <p:cNvSpPr txBox="1">
            <a:spLocks noRot="1" noChangeAspect="1" noTextEdit="1"/>
          </p:cNvSpPr>
          <p:nvPr/>
        </p:nvSpPr>
        <p:spPr bwMode="auto">
          <a:xfrm>
            <a:off x="1143000" y="685800"/>
            <a:ext cx="4572000" cy="3429000"/>
          </a:xfrm>
          <a:prstGeom prst="rect">
            <a:avLst/>
          </a:prstGeom>
          <a:noFill/>
          <a:ln w="12700">
            <a:solidFill>
              <a:srgbClr val="000000"/>
            </a:solidFill>
            <a:miter lim="800000"/>
            <a:headEnd/>
            <a:tailEnd/>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Slide Image Placeholder 1"/>
          <p:cNvSpPr>
            <a:spLocks noGrp="1" noRot="1" noChangeAspect="1" noTextEdit="1"/>
          </p:cNvSpPr>
          <p:nvPr>
            <p:ph type="sldImg"/>
          </p:nvPr>
        </p:nvSpPr>
        <p:spPr bwMode="auto">
          <a:noFill/>
          <a:ln>
            <a:solidFill>
              <a:srgbClr val="000000"/>
            </a:solidFill>
            <a:miter lim="800000"/>
            <a:headEnd/>
            <a:tailEnd/>
          </a:ln>
        </p:spPr>
      </p:sp>
      <p:sp>
        <p:nvSpPr>
          <p:cNvPr id="25907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206852" name="Slide Number Placeholder 3"/>
          <p:cNvSpPr>
            <a:spLocks noGrp="1"/>
          </p:cNvSpPr>
          <p:nvPr>
            <p:ph type="sldNum" sz="quarter" idx="5"/>
          </p:nvPr>
        </p:nvSpPr>
        <p:spPr bwMode="auto">
          <a:noFill/>
          <a:ln>
            <a:miter lim="800000"/>
            <a:headEnd/>
            <a:tailEnd/>
          </a:ln>
        </p:spPr>
        <p:txBody>
          <a:bodyPr/>
          <a:lstStyle/>
          <a:p>
            <a:fld id="{519C018B-9847-4E46-BDDE-DCD2CF4A3202}" type="slidenum">
              <a:rPr lang="en-US" smtClean="0">
                <a:latin typeface="Calibri" pitchFamily="34" charset="0"/>
                <a:ea typeface="ＭＳ Ｐゴシック" pitchFamily="34" charset="-128"/>
              </a:rPr>
              <a:pPr/>
              <a:t>53</a:t>
            </a:fld>
            <a:endParaRPr lang="en-US" dirty="0" smtClean="0">
              <a:latin typeface="Calibri"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p:spPr>
      </p:sp>
      <p:sp>
        <p:nvSpPr>
          <p:cNvPr id="207875"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
        <p:nvSpPr>
          <p:cNvPr id="207876" name="Slide Number Placeholder 3"/>
          <p:cNvSpPr>
            <a:spLocks noGrp="1"/>
          </p:cNvSpPr>
          <p:nvPr>
            <p:ph type="sldNum" sz="quarter" idx="5"/>
          </p:nvPr>
        </p:nvSpPr>
        <p:spPr bwMode="auto">
          <a:noFill/>
          <a:ln>
            <a:miter lim="800000"/>
            <a:headEnd/>
            <a:tailEnd/>
          </a:ln>
        </p:spPr>
        <p:txBody>
          <a:bodyPr/>
          <a:lstStyle/>
          <a:p>
            <a:fld id="{B7D4FC96-FE3F-4A64-94ED-31ABDEF8128E}" type="slidenum">
              <a:rPr lang="en-US" smtClean="0">
                <a:latin typeface="Calibri" pitchFamily="34" charset="0"/>
                <a:ea typeface="ＭＳ Ｐゴシック" pitchFamily="34" charset="-128"/>
              </a:rPr>
              <a:pPr/>
              <a:t>54</a:t>
            </a:fld>
            <a:endParaRPr lang="en-US" dirty="0" smtClean="0">
              <a:latin typeface="Calibri"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B78615C-CE86-4050-A700-AEDED296A75A}" type="slidenum">
              <a:rPr lang="en-US" smtClean="0">
                <a:solidFill>
                  <a:prstClr val="black"/>
                </a:solidFill>
              </a:rPr>
              <a:pPr/>
              <a:t>56</a:t>
            </a:fld>
            <a:endParaRPr lang="en-US" smtClean="0">
              <a:solidFill>
                <a:prstClr val="black"/>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305601" y="4344029"/>
            <a:ext cx="6237395" cy="4408490"/>
          </a:xfrm>
          <a:noFill/>
          <a:ln/>
        </p:spPr>
        <p:txBody>
          <a:bodyPr/>
          <a:lstStyle/>
          <a:p>
            <a:pPr eaLnBrk="1" hangingPunct="1"/>
            <a:endParaRPr lang="en-US" sz="800" dirty="0" smtClean="0">
              <a:latin typeface="Times New Roman" pitchFamily="18" charset="0"/>
              <a:cs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0CA509E-1860-4C5A-AE50-F5131B65EBAE}" type="slidenum">
              <a:rPr lang="en-US" smtClean="0">
                <a:solidFill>
                  <a:prstClr val="black"/>
                </a:solidFill>
              </a:rPr>
              <a:pPr/>
              <a:t>57</a:t>
            </a:fld>
            <a:endParaRPr lang="en-US" smtClean="0">
              <a:solidFill>
                <a:prstClr val="black"/>
              </a:solidFill>
            </a:endParaRPr>
          </a:p>
        </p:txBody>
      </p:sp>
      <p:sp>
        <p:nvSpPr>
          <p:cNvPr id="61443" name="Rectangle 2"/>
          <p:cNvSpPr>
            <a:spLocks noGrp="1" noRot="1" noChangeAspect="1" noChangeArrowheads="1" noTextEdit="1"/>
          </p:cNvSpPr>
          <p:nvPr>
            <p:ph type="sldImg"/>
          </p:nvPr>
        </p:nvSpPr>
        <p:spPr>
          <a:solidFill>
            <a:srgbClr val="FFFFFF"/>
          </a:solidFill>
          <a:ln/>
        </p:spPr>
      </p:sp>
      <p:sp>
        <p:nvSpPr>
          <p:cNvPr id="61444" name="Rectangle 3"/>
          <p:cNvSpPr>
            <a:spLocks noGrp="1" noChangeArrowheads="1"/>
          </p:cNvSpPr>
          <p:nvPr>
            <p:ph type="body" idx="1"/>
          </p:nvPr>
        </p:nvSpPr>
        <p:spPr>
          <a:xfrm>
            <a:off x="305601" y="4344029"/>
            <a:ext cx="6237395" cy="4408490"/>
          </a:xfrm>
          <a:solidFill>
            <a:srgbClr val="FFFFFF"/>
          </a:solidFill>
          <a:ln>
            <a:solidFill>
              <a:srgbClr val="000000"/>
            </a:solidFill>
          </a:ln>
        </p:spPr>
        <p:txBody>
          <a:bodyPr lIns="89530" tIns="44765" rIns="89530" bIns="44765"/>
          <a:lstStyle/>
          <a:p>
            <a:pPr eaLnBrk="1" hangingPunct="1"/>
            <a:endParaRPr lang="en-US" sz="800" dirty="0" smtClean="0">
              <a:latin typeface="Times New Roman" pitchFamily="18" charset="0"/>
              <a:cs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E002E68B-66CA-4E53-84DA-C08AB42E94DA}" type="slidenum">
              <a:rPr lang="en-US"/>
              <a:pPr/>
              <a:t>58</a:t>
            </a:fld>
            <a:endParaRPr lang="en-US"/>
          </a:p>
        </p:txBody>
      </p:sp>
      <p:sp>
        <p:nvSpPr>
          <p:cNvPr id="95235" name="Rectangle 2"/>
          <p:cNvSpPr>
            <a:spLocks noGrp="1" noRot="1" noChangeAspect="1" noChangeArrowheads="1" noTextEdit="1"/>
          </p:cNvSpPr>
          <p:nvPr>
            <p:ph type="sldImg"/>
          </p:nvPr>
        </p:nvSpPr>
        <p:spPr>
          <a:solidFill>
            <a:srgbClr val="FFFFFF"/>
          </a:solidFill>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AAA90A-800B-4614-BA85-BB2DDAD9D6BB}" type="slidenum">
              <a:rPr lang="en-US" smtClean="0"/>
              <a:pPr/>
              <a:t>60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xfrm>
            <a:off x="1143000" y="727075"/>
            <a:ext cx="4572000" cy="3429000"/>
          </a:xfrm>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a:normAutofit/>
          </a:bodyPr>
          <a:lstStyle/>
          <a:p>
            <a:pPr eaLnBrk="1" hangingPunct="1">
              <a:spcBef>
                <a:spcPct val="0"/>
              </a:spcBef>
            </a:pPr>
            <a:endParaRPr lang="en-US" sz="1100" b="1" dirty="0" smtClean="0">
              <a:ea typeface="ＭＳ Ｐゴシック" pitchFamily="34" charset="-128"/>
            </a:endParaRPr>
          </a:p>
        </p:txBody>
      </p:sp>
      <p:sp>
        <p:nvSpPr>
          <p:cNvPr id="2" name="Footer Placeholder 1"/>
          <p:cNvSpPr>
            <a:spLocks noGrp="1"/>
          </p:cNvSpPr>
          <p:nvPr>
            <p:ph type="ftr" sz="quarter" idx="10"/>
          </p:nvPr>
        </p:nvSpPr>
        <p:spPr/>
        <p:txBody>
          <a:bodyPr/>
          <a:lstStyle/>
          <a:p>
            <a:r>
              <a:rPr lang="en-US" dirty="0" smtClean="0"/>
              <a:t>©2011 Edington Associates, LLC</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Slide Image Placeholder 1"/>
          <p:cNvSpPr>
            <a:spLocks noGrp="1" noRot="1" noChangeAspect="1" noTextEdit="1"/>
          </p:cNvSpPr>
          <p:nvPr>
            <p:ph type="sldImg"/>
          </p:nvPr>
        </p:nvSpPr>
        <p:spPr bwMode="auto">
          <a:noFill/>
          <a:ln>
            <a:solidFill>
              <a:srgbClr val="000000"/>
            </a:solidFill>
            <a:miter lim="800000"/>
            <a:headEnd/>
            <a:tailEnd/>
          </a:ln>
        </p:spPr>
      </p:sp>
      <p:sp>
        <p:nvSpPr>
          <p:cNvPr id="267267" name="Notes Placeholder 2"/>
          <p:cNvSpPr>
            <a:spLocks noGrp="1"/>
          </p:cNvSpPr>
          <p:nvPr>
            <p:ph type="body" idx="1"/>
          </p:nvPr>
        </p:nvSpPr>
        <p:spPr bwMode="auto">
          <a:noFill/>
        </p:spPr>
        <p:txBody>
          <a:bodyPr/>
          <a:lstStyle/>
          <a:p>
            <a:pPr eaLnBrk="1" hangingPunct="1">
              <a:spcBef>
                <a:spcPct val="0"/>
              </a:spcBef>
            </a:pPr>
            <a:endParaRPr lang="en-US" dirty="0"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a:xfrm>
            <a:off x="685800" y="2057400"/>
            <a:ext cx="80010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hyperlink" Target="http://www.youtube.com/watch?v=XqWXUciFbDg&amp;feature=related"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http://www.youtube.com/watch?v=uxEZqQBVAXA&amp;feature=related" TargetMode="External"/><Relationship Id="rId4"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685800" y="2819400"/>
            <a:ext cx="7772400" cy="1143000"/>
          </a:xfrm>
        </p:spPr>
        <p:txBody>
          <a:bodyPr/>
          <a:lstStyle/>
          <a:p>
            <a:pPr eaLnBrk="1" hangingPunct="1"/>
            <a:r>
              <a:rPr lang="en-US" sz="3400" dirty="0" smtClean="0"/>
              <a:t/>
            </a:r>
            <a:br>
              <a:rPr lang="en-US" sz="3400" dirty="0" smtClean="0"/>
            </a:br>
            <a:r>
              <a:rPr lang="en-US" sz="3400" dirty="0" smtClean="0"/>
              <a:t>Engagement and Relationship Building in Integrated Health</a:t>
            </a:r>
          </a:p>
        </p:txBody>
      </p:sp>
      <p:sp>
        <p:nvSpPr>
          <p:cNvPr id="5" name="Rectangle 5"/>
          <p:cNvSpPr>
            <a:spLocks noGrp="1" noChangeArrowheads="1"/>
          </p:cNvSpPr>
          <p:nvPr>
            <p:ph type="subTitle" idx="1"/>
          </p:nvPr>
        </p:nvSpPr>
        <p:spPr/>
        <p:txBody>
          <a:bodyPr/>
          <a:lstStyle/>
          <a:p>
            <a:pPr eaLnBrk="1" hangingPunct="1"/>
            <a:r>
              <a:rPr lang="en-US" b="1" dirty="0" smtClean="0">
                <a:solidFill>
                  <a:srgbClr val="CE7124"/>
                </a:solidFill>
              </a:rPr>
              <a:t>Module 4</a:t>
            </a:r>
          </a:p>
          <a:p>
            <a:pPr eaLnBrk="1" hangingPunct="1">
              <a:spcBef>
                <a:spcPts val="1200"/>
              </a:spcBef>
            </a:pPr>
            <a:r>
              <a:rPr lang="en-US" sz="2000" dirty="0" smtClean="0"/>
              <a:t>Judith Anne DeBonis PhD</a:t>
            </a:r>
          </a:p>
          <a:p>
            <a:pPr eaLnBrk="1" hangingPunct="1"/>
            <a:r>
              <a:rPr lang="en-US" sz="1600" dirty="0" smtClean="0"/>
              <a:t>Department of Social Work</a:t>
            </a:r>
          </a:p>
          <a:p>
            <a:pPr eaLnBrk="1" hangingPunct="1"/>
            <a:r>
              <a:rPr lang="en-US" sz="1600" dirty="0" smtClean="0"/>
              <a:t>California State University Northridge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treatment is not effective—focus on the alliance</a:t>
            </a:r>
            <a:r>
              <a:rPr lang="en-US" baseline="30000" dirty="0"/>
              <a:t>3</a:t>
            </a:r>
          </a:p>
        </p:txBody>
      </p:sp>
      <p:sp>
        <p:nvSpPr>
          <p:cNvPr id="10" name="Content Placeholder 2"/>
          <p:cNvSpPr txBox="1">
            <a:spLocks/>
          </p:cNvSpPr>
          <p:nvPr/>
        </p:nvSpPr>
        <p:spPr bwMode="auto">
          <a:xfrm>
            <a:off x="1298448" y="2057400"/>
            <a:ext cx="7162800" cy="3581400"/>
          </a:xfrm>
          <a:prstGeom prst="rect">
            <a:avLst/>
          </a:prstGeom>
          <a:noFill/>
          <a:ln w="28575">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spcBef>
                <a:spcPts val="1200"/>
              </a:spcBef>
            </a:pPr>
            <a:r>
              <a:rPr lang="en-US" sz="2000" b="1" dirty="0">
                <a:solidFill>
                  <a:srgbClr val="CE7124"/>
                </a:solidFill>
              </a:rPr>
              <a:t>Duncan and Miller (2008) provide tips for increasing one’s therapeutic effectiveness when the desired change does not occur:</a:t>
            </a:r>
          </a:p>
          <a:p>
            <a:pPr>
              <a:spcBef>
                <a:spcPts val="600"/>
              </a:spcBef>
              <a:buClr>
                <a:schemeClr val="bg2"/>
              </a:buClr>
              <a:buFont typeface="+mj-lt"/>
              <a:buAutoNum type="arabicPeriod"/>
            </a:pPr>
            <a:r>
              <a:rPr lang="en-US" sz="1800" b="1" dirty="0"/>
              <a:t>Immediate client-feedback within the session:  </a:t>
            </a:r>
            <a:r>
              <a:rPr lang="en-US" sz="1800" b="1" dirty="0" smtClean="0"/>
              <a:t/>
            </a:r>
            <a:br>
              <a:rPr lang="en-US" sz="1800" b="1" dirty="0" smtClean="0"/>
            </a:br>
            <a:r>
              <a:rPr lang="en-US" sz="1600" dirty="0" smtClean="0"/>
              <a:t>Client/therapist </a:t>
            </a:r>
            <a:r>
              <a:rPr lang="en-US" sz="1600" dirty="0"/>
              <a:t>develop and use of a scale to measure and use findings to increase understanding about the alliance and possible directions for improvement:</a:t>
            </a:r>
          </a:p>
          <a:p>
            <a:pPr>
              <a:spcBef>
                <a:spcPts val="600"/>
              </a:spcBef>
              <a:buClr>
                <a:schemeClr val="bg2"/>
              </a:buClr>
              <a:buFont typeface="+mj-lt"/>
              <a:buAutoNum type="arabicPeriod"/>
            </a:pPr>
            <a:r>
              <a:rPr lang="en-US" sz="1800" b="1" dirty="0" smtClean="0"/>
              <a:t>Therapist </a:t>
            </a:r>
            <a:r>
              <a:rPr lang="en-US" sz="1800" b="1" dirty="0"/>
              <a:t>and client may implement a change: </a:t>
            </a:r>
            <a:r>
              <a:rPr lang="en-US" sz="1800" b="1" dirty="0" smtClean="0"/>
              <a:t> </a:t>
            </a:r>
            <a:br>
              <a:rPr lang="en-US" sz="1800" b="1" dirty="0" smtClean="0"/>
            </a:br>
            <a:r>
              <a:rPr lang="en-US" sz="1600" dirty="0" smtClean="0"/>
              <a:t>Incorporate </a:t>
            </a:r>
            <a:r>
              <a:rPr lang="en-US" sz="1600" dirty="0"/>
              <a:t>other aspects of the client’s support system, use a team or other professional, use a different approach, supplement with a support group, etc.</a:t>
            </a:r>
          </a:p>
          <a:p>
            <a:pPr>
              <a:spcBef>
                <a:spcPts val="600"/>
              </a:spcBef>
              <a:buClr>
                <a:schemeClr val="bg2"/>
              </a:buClr>
              <a:buFont typeface="+mj-lt"/>
              <a:buAutoNum type="arabicPeriod"/>
            </a:pPr>
            <a:r>
              <a:rPr lang="en-US" sz="1800" b="1" dirty="0"/>
              <a:t>Frank discussion about referral and other available options</a:t>
            </a:r>
          </a:p>
        </p:txBody>
      </p:sp>
    </p:spTree>
    <p:extLst>
      <p:ext uri="{BB962C8B-B14F-4D97-AF65-F5344CB8AC3E}">
        <p14:creationId xmlns:p14="http://schemas.microsoft.com/office/powerpoint/2010/main" val="33028910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124200"/>
            <a:ext cx="7391400" cy="1447800"/>
          </a:xfrm>
        </p:spPr>
        <p:txBody>
          <a:bodyPr/>
          <a:lstStyle/>
          <a:p>
            <a:pPr marL="0" indent="0"/>
            <a:r>
              <a:rPr lang="en-US" sz="3200" b="1" dirty="0" smtClean="0"/>
              <a:t>Building Alliance—Review of Skills You Already Know and Use</a:t>
            </a:r>
          </a:p>
          <a:p>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787400" y="1962090"/>
            <a:ext cx="8051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A Health Coach Model Can Offer Value Across the Health Continuum</a:t>
            </a:r>
            <a:endParaRPr lang="en-US" sz="2000" dirty="0">
              <a:solidFill>
                <a:schemeClr val="bg1"/>
              </a:solidFill>
              <a:latin typeface="Arial" pitchFamily="34" charset="0"/>
              <a:cs typeface="Arial" pitchFamily="34" charset="0"/>
            </a:endParaRPr>
          </a:p>
        </p:txBody>
      </p:sp>
      <p:sp>
        <p:nvSpPr>
          <p:cNvPr id="5" name="Rectangle 4"/>
          <p:cNvSpPr/>
          <p:nvPr/>
        </p:nvSpPr>
        <p:spPr>
          <a:xfrm>
            <a:off x="5181600" y="2667000"/>
            <a:ext cx="3462528" cy="1831271"/>
          </a:xfrm>
          <a:prstGeom prst="rect">
            <a:avLst/>
          </a:prstGeom>
          <a:solidFill>
            <a:srgbClr val="95B3D7"/>
          </a:solidFill>
          <a:ln w="19050">
            <a:solidFill>
              <a:schemeClr val="bg1"/>
            </a:solidFill>
          </a:ln>
        </p:spPr>
        <p:txBody>
          <a:bodyPr wrap="square">
            <a:spAutoFit/>
          </a:bodyPr>
          <a:lstStyle/>
          <a:p>
            <a:r>
              <a:rPr lang="en-US" sz="1800" b="1" dirty="0">
                <a:solidFill>
                  <a:schemeClr val="bg1"/>
                </a:solidFill>
                <a:latin typeface="Arial" pitchFamily="34" charset="0"/>
                <a:cs typeface="Arial" pitchFamily="34" charset="0"/>
              </a:rPr>
              <a:t>Coaching helps people to: </a:t>
            </a:r>
          </a:p>
          <a:p>
            <a:pPr marL="111125">
              <a:spcBef>
                <a:spcPts val="600"/>
              </a:spcBef>
            </a:pPr>
            <a:r>
              <a:rPr lang="en-US" sz="1600" dirty="0">
                <a:latin typeface="Arial" pitchFamily="34" charset="0"/>
                <a:cs typeface="Arial" pitchFamily="34" charset="0"/>
              </a:rPr>
              <a:t>Think more </a:t>
            </a:r>
            <a:r>
              <a:rPr lang="en-US" sz="1600" dirty="0" smtClean="0">
                <a:latin typeface="Arial" pitchFamily="34" charset="0"/>
                <a:cs typeface="Arial" pitchFamily="34" charset="0"/>
              </a:rPr>
              <a:t>deeply</a:t>
            </a:r>
            <a:endParaRPr lang="en-US" sz="1600" dirty="0">
              <a:latin typeface="Arial" pitchFamily="34" charset="0"/>
              <a:cs typeface="Arial" pitchFamily="34" charset="0"/>
            </a:endParaRPr>
          </a:p>
          <a:p>
            <a:pPr marL="111125">
              <a:spcBef>
                <a:spcPts val="600"/>
              </a:spcBef>
            </a:pPr>
            <a:r>
              <a:rPr lang="en-US" sz="1600" dirty="0">
                <a:latin typeface="Arial" pitchFamily="34" charset="0"/>
                <a:cs typeface="Arial" pitchFamily="34" charset="0"/>
              </a:rPr>
              <a:t>Tap into  their own inner resources to take </a:t>
            </a:r>
            <a:r>
              <a:rPr lang="en-US" sz="1600" dirty="0" smtClean="0">
                <a:latin typeface="Arial" pitchFamily="34" charset="0"/>
                <a:cs typeface="Arial" pitchFamily="34" charset="0"/>
              </a:rPr>
              <a:t>action </a:t>
            </a:r>
            <a:endParaRPr lang="en-US" sz="1600" dirty="0">
              <a:latin typeface="Arial" pitchFamily="34" charset="0"/>
              <a:cs typeface="Arial" pitchFamily="34" charset="0"/>
            </a:endParaRPr>
          </a:p>
          <a:p>
            <a:pPr marL="111125">
              <a:spcBef>
                <a:spcPts val="600"/>
              </a:spcBef>
            </a:pPr>
            <a:r>
              <a:rPr lang="en-US" sz="1600" dirty="0">
                <a:latin typeface="Arial" pitchFamily="34" charset="0"/>
                <a:cs typeface="Arial" pitchFamily="34" charset="0"/>
              </a:rPr>
              <a:t>Meet a challenge and enhance </a:t>
            </a:r>
            <a:r>
              <a:rPr lang="en-US" sz="1600" dirty="0" smtClean="0">
                <a:latin typeface="Arial" pitchFamily="34" charset="0"/>
                <a:cs typeface="Arial" pitchFamily="34" charset="0"/>
              </a:rPr>
              <a:t>performance</a:t>
            </a:r>
            <a:endParaRPr lang="en-US" sz="1600" dirty="0">
              <a:latin typeface="Arial" pitchFamily="34" charset="0"/>
              <a:cs typeface="Arial" pitchFamily="34" charset="0"/>
            </a:endParaRPr>
          </a:p>
        </p:txBody>
      </p:sp>
      <p:cxnSp>
        <p:nvCxnSpPr>
          <p:cNvPr id="9" name="Straight Connector 8"/>
          <p:cNvCxnSpPr/>
          <p:nvPr/>
        </p:nvCxnSpPr>
        <p:spPr>
          <a:xfrm>
            <a:off x="5715292" y="4668162"/>
            <a:ext cx="2248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15292" y="5247282"/>
            <a:ext cx="2248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Content Placeholder 14"/>
          <p:cNvSpPr txBox="1">
            <a:spLocks/>
          </p:cNvSpPr>
          <p:nvPr/>
        </p:nvSpPr>
        <p:spPr>
          <a:xfrm>
            <a:off x="533400" y="2950885"/>
            <a:ext cx="4114800" cy="2410916"/>
          </a:xfrm>
          <a:prstGeom prst="rect">
            <a:avLst/>
          </a:prstGeom>
          <a:noFill/>
          <a:ln w="9525">
            <a:noFill/>
            <a:miter lim="800000"/>
            <a:headEnd/>
            <a:tailEnd/>
          </a:ln>
        </p:spPr>
        <p:txBody>
          <a:bodyPr wrap="square">
            <a:spAutoFit/>
          </a:bodyPr>
          <a:lstStyle/>
          <a:p>
            <a:pPr marL="517525" marR="0" lvl="1" indent="-284163" algn="l" defTabSz="914400" rtl="0" eaLnBrk="0" fontAlgn="base" latinLnBrk="0" hangingPunct="0">
              <a:lnSpc>
                <a:spcPct val="100000"/>
              </a:lnSpc>
              <a:spcBef>
                <a:spcPts val="800"/>
              </a:spcBef>
              <a:spcAft>
                <a:spcPct val="0"/>
              </a:spcAft>
              <a:buClr>
                <a:schemeClr val="bg2"/>
              </a:buClr>
              <a:buSzTx/>
              <a:buFont typeface="Wingdings" pitchFamily="2" charset="2"/>
              <a:buChar char="l"/>
              <a:tabLst/>
              <a:defRPr/>
            </a:pPr>
            <a:r>
              <a:rPr kumimoji="0" lang="en-US" sz="1800" b="0" i="0" u="none" strike="noStrike" kern="1200" cap="none" spc="0" normalizeH="0" baseline="0" noProof="0" dirty="0" smtClean="0">
                <a:ln>
                  <a:noFill/>
                </a:ln>
                <a:solidFill>
                  <a:schemeClr val="tx1"/>
                </a:solidFill>
                <a:effectLst/>
                <a:uLnTx/>
                <a:uFillTx/>
                <a:latin typeface="Arial" pitchFamily="34" charset="0"/>
                <a:ea typeface="ヒラギノ角ゴ Pro W3" charset="-128"/>
                <a:cs typeface="Arial" pitchFamily="34" charset="0"/>
              </a:rPr>
              <a:t>Since 1830, first used at Oxford to refer to a tutor who “carries” a student through an exam.</a:t>
            </a:r>
          </a:p>
          <a:p>
            <a:pPr marL="517525" marR="0" lvl="1" indent="-284163" algn="l" defTabSz="914400" rtl="0" eaLnBrk="0" fontAlgn="base" latinLnBrk="0" hangingPunct="0">
              <a:lnSpc>
                <a:spcPct val="100000"/>
              </a:lnSpc>
              <a:spcBef>
                <a:spcPts val="800"/>
              </a:spcBef>
              <a:spcAft>
                <a:spcPct val="0"/>
              </a:spcAft>
              <a:buClr>
                <a:schemeClr val="bg2"/>
              </a:buClr>
              <a:buSzTx/>
              <a:buFont typeface="Wingdings" pitchFamily="2" charset="2"/>
              <a:buChar char="l"/>
              <a:tabLst/>
              <a:defRPr/>
            </a:pPr>
            <a:r>
              <a:rPr kumimoji="0" lang="en-US" sz="1800" b="0" i="0" u="none" strike="noStrike" kern="1200" cap="none" spc="0" normalizeH="0" baseline="0" noProof="0" dirty="0" smtClean="0">
                <a:ln>
                  <a:noFill/>
                </a:ln>
                <a:solidFill>
                  <a:schemeClr val="tx1"/>
                </a:solidFill>
                <a:effectLst/>
                <a:uLnTx/>
                <a:uFillTx/>
                <a:latin typeface="Arial" pitchFamily="34" charset="0"/>
                <a:ea typeface="ヒラギノ角ゴ Pro W3" charset="-128"/>
                <a:cs typeface="Arial" pitchFamily="34" charset="0"/>
              </a:rPr>
              <a:t>Today “coaching” is applied broadly to sports,</a:t>
            </a:r>
            <a:r>
              <a:rPr kumimoji="0" lang="en-US" sz="1800" b="0" i="0" u="none" strike="noStrike" kern="1200" cap="none" spc="0" normalizeH="0" noProof="0" dirty="0" smtClean="0">
                <a:ln>
                  <a:noFill/>
                </a:ln>
                <a:solidFill>
                  <a:schemeClr val="tx1"/>
                </a:solidFill>
                <a:effectLst/>
                <a:uLnTx/>
                <a:uFillTx/>
                <a:latin typeface="Arial" pitchFamily="34" charset="0"/>
                <a:ea typeface="ヒラギノ角ゴ Pro W3" charset="-128"/>
                <a:cs typeface="Arial" pitchFamily="34" charset="0"/>
              </a:rPr>
              <a:t> </a:t>
            </a:r>
            <a:r>
              <a:rPr kumimoji="0" lang="en-US" sz="1800" b="0" i="0" u="none" strike="noStrike" kern="1200" cap="none" spc="0" normalizeH="0" baseline="0" noProof="0" dirty="0" smtClean="0">
                <a:ln>
                  <a:noFill/>
                </a:ln>
                <a:solidFill>
                  <a:schemeClr val="tx1"/>
                </a:solidFill>
                <a:effectLst/>
                <a:uLnTx/>
                <a:uFillTx/>
                <a:latin typeface="Arial" pitchFamily="34" charset="0"/>
                <a:ea typeface="ヒラギノ角ゴ Pro W3" charset="-128"/>
                <a:cs typeface="Arial" pitchFamily="34" charset="0"/>
              </a:rPr>
              <a:t>health, education, psychology, organization and leadership theories. </a:t>
            </a:r>
            <a:endParaRPr kumimoji="0" lang="en-US" sz="1800" b="1" i="0" u="none" strike="noStrike" kern="1200" cap="none" spc="0" normalizeH="0" baseline="0" noProof="0" dirty="0">
              <a:ln>
                <a:noFill/>
              </a:ln>
              <a:solidFill>
                <a:srgbClr val="D3650B"/>
              </a:solidFill>
              <a:effectLst/>
              <a:uLnTx/>
              <a:uFillTx/>
              <a:latin typeface="Arial" pitchFamily="34" charset="0"/>
              <a:ea typeface="ヒラギノ角ゴ Pro W3" charset="-128"/>
              <a:cs typeface="Arial" pitchFamily="34" charset="0"/>
            </a:endParaRPr>
          </a:p>
        </p:txBody>
      </p:sp>
      <p:sp>
        <p:nvSpPr>
          <p:cNvPr id="15" name="Title 4"/>
          <p:cNvSpPr>
            <a:spLocks noGrp="1"/>
          </p:cNvSpPr>
          <p:nvPr>
            <p:ph type="title"/>
          </p:nvPr>
        </p:nvSpPr>
        <p:spPr/>
        <p:txBody>
          <a:bodyPr/>
          <a:lstStyle/>
          <a:p>
            <a:r>
              <a:rPr lang="en-US" dirty="0" smtClean="0"/>
              <a:t>Health Coaches Work Collaboratively with Teams</a:t>
            </a:r>
            <a:r>
              <a:rPr lang="en-US" baseline="30000" dirty="0"/>
              <a:t>4</a:t>
            </a:r>
          </a:p>
        </p:txBody>
      </p:sp>
      <p:sp>
        <p:nvSpPr>
          <p:cNvPr id="17" name="Rectangle 16"/>
          <p:cNvSpPr/>
          <p:nvPr/>
        </p:nvSpPr>
        <p:spPr>
          <a:xfrm>
            <a:off x="5960364" y="4675017"/>
            <a:ext cx="1905000" cy="1015663"/>
          </a:xfrm>
          <a:prstGeom prst="rect">
            <a:avLst/>
          </a:prstGeom>
          <a:noFill/>
          <a:effectLst/>
        </p:spPr>
        <p:txBody>
          <a:bodyPr wrap="square" lIns="182880">
            <a:spAutoFit/>
          </a:bodyPr>
          <a:lstStyle/>
          <a:p>
            <a:r>
              <a:rPr lang="en-US" sz="2000" b="1" dirty="0" smtClean="0">
                <a:solidFill>
                  <a:srgbClr val="4F81BD"/>
                </a:solidFill>
                <a:cs typeface="Arial" pitchFamily="34" charset="0"/>
              </a:rPr>
              <a:t>Learning is at the heart of coaching</a:t>
            </a:r>
            <a:r>
              <a:rPr lang="en-US" sz="2000" b="1" baseline="30000" dirty="0" smtClean="0">
                <a:solidFill>
                  <a:srgbClr val="4F81BD"/>
                </a:solidFill>
                <a:cs typeface="Arial" pitchFamily="34" charset="0"/>
              </a:rPr>
              <a:t>6</a:t>
            </a:r>
            <a:endParaRPr lang="en-US" sz="2000" b="1" dirty="0">
              <a:solidFill>
                <a:srgbClr val="4F81BD"/>
              </a:solidFill>
              <a:cs typeface="Arial" pitchFamily="34" charset="0"/>
            </a:endParaRPr>
          </a:p>
        </p:txBody>
      </p:sp>
      <p:sp>
        <p:nvSpPr>
          <p:cNvPr id="2" name="Rectangle 1"/>
          <p:cNvSpPr/>
          <p:nvPr/>
        </p:nvSpPr>
        <p:spPr>
          <a:xfrm>
            <a:off x="787400" y="2576830"/>
            <a:ext cx="4572000" cy="369332"/>
          </a:xfrm>
          <a:prstGeom prst="rect">
            <a:avLst/>
          </a:prstGeom>
        </p:spPr>
        <p:txBody>
          <a:bodyPr>
            <a:spAutoFit/>
          </a:bodyPr>
          <a:lstStyle/>
          <a:p>
            <a:r>
              <a:rPr lang="en-US" sz="1800" b="1" dirty="0">
                <a:solidFill>
                  <a:srgbClr val="CE7124"/>
                </a:solidFill>
              </a:rPr>
              <a:t>The Origins of the Term “Coaching”</a:t>
            </a:r>
            <a:r>
              <a:rPr lang="en-US" sz="1800" b="1" baseline="30000" dirty="0">
                <a:solidFill>
                  <a:srgbClr val="CE7124"/>
                </a:solidFill>
              </a:rPr>
              <a:t>5</a:t>
            </a:r>
          </a:p>
        </p:txBody>
      </p:sp>
    </p:spTree>
    <p:extLst>
      <p:ext uri="{BB962C8B-B14F-4D97-AF65-F5344CB8AC3E}">
        <p14:creationId xmlns:p14="http://schemas.microsoft.com/office/powerpoint/2010/main" val="26180326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How is Coaching Defined Today?</a:t>
            </a:r>
            <a:r>
              <a:rPr lang="en-US" baseline="30000" dirty="0" smtClean="0"/>
              <a:t>7</a:t>
            </a:r>
            <a:endParaRPr lang="en-US" dirty="0"/>
          </a:p>
        </p:txBody>
      </p:sp>
      <p:sp>
        <p:nvSpPr>
          <p:cNvPr id="7175" name="TextBox 5"/>
          <p:cNvSpPr txBox="1">
            <a:spLocks noChangeArrowheads="1"/>
          </p:cNvSpPr>
          <p:nvPr/>
        </p:nvSpPr>
        <p:spPr bwMode="auto">
          <a:xfrm>
            <a:off x="4838700" y="2329388"/>
            <a:ext cx="3962400" cy="2990562"/>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91440" rIns="91440" bIns="45720" numCol="1" anchor="t" anchorCtr="0" compatLnSpc="1">
            <a:prstTxWarp prst="textNoShape">
              <a:avLst/>
            </a:prstTxWarp>
            <a:spAutoFit/>
          </a:bodyPr>
          <a:lstStyle>
            <a:lvl1pPr marL="342900" indent="-342900" eaLnBrk="1" hangingPunct="1">
              <a:spcBef>
                <a:spcPct val="20000"/>
              </a:spcBef>
              <a:buClr>
                <a:srgbClr val="16A21F"/>
              </a:buClr>
              <a:buFont typeface="Wingdings" pitchFamily="2" charset="2"/>
              <a:defRPr>
                <a:latin typeface="+mn-lt"/>
                <a:ea typeface="+mn-ea"/>
              </a:defRPr>
            </a:lvl1pPr>
            <a:lvl2pPr marL="517525" lvl="1" indent="-284163">
              <a:spcBef>
                <a:spcPts val="800"/>
              </a:spcBef>
              <a:buClr>
                <a:schemeClr val="bg2"/>
              </a:buClr>
              <a:buFont typeface="Wingdings" pitchFamily="2" charset="2"/>
              <a:buChar char="l"/>
              <a:defRPr sz="1600">
                <a:cs typeface="Arial" pitchFamily="34" charset="0"/>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r>
              <a:rPr lang="en-US" sz="2000" b="1" dirty="0">
                <a:solidFill>
                  <a:srgbClr val="CE7124"/>
                </a:solidFill>
              </a:rPr>
              <a:t>Coaching is not managing</a:t>
            </a:r>
            <a:br>
              <a:rPr lang="en-US" sz="2000" b="1" dirty="0">
                <a:solidFill>
                  <a:srgbClr val="CE7124"/>
                </a:solidFill>
              </a:rPr>
            </a:br>
            <a:r>
              <a:rPr lang="en-US" dirty="0"/>
              <a:t>(Managing is making sure people do what they know how to do)</a:t>
            </a:r>
          </a:p>
          <a:p>
            <a:pPr lvl="1"/>
            <a:r>
              <a:rPr lang="en-US" sz="2000" b="1" dirty="0">
                <a:solidFill>
                  <a:srgbClr val="CE7124"/>
                </a:solidFill>
              </a:rPr>
              <a:t>Coaching is not training</a:t>
            </a:r>
            <a:br>
              <a:rPr lang="en-US" sz="2000" b="1" dirty="0">
                <a:solidFill>
                  <a:srgbClr val="CE7124"/>
                </a:solidFill>
              </a:rPr>
            </a:br>
            <a:r>
              <a:rPr lang="en-US" dirty="0"/>
              <a:t>(Training is teaching people to do what they don’t know)</a:t>
            </a:r>
          </a:p>
          <a:p>
            <a:pPr lvl="1"/>
            <a:r>
              <a:rPr lang="en-US" sz="2000" b="1" dirty="0">
                <a:solidFill>
                  <a:srgbClr val="CE7124"/>
                </a:solidFill>
              </a:rPr>
              <a:t>Coaching is not mentoring</a:t>
            </a:r>
            <a:r>
              <a:rPr lang="en-US" sz="1800" dirty="0"/>
              <a:t/>
            </a:r>
            <a:br>
              <a:rPr lang="en-US" sz="1800" dirty="0"/>
            </a:br>
            <a:r>
              <a:rPr lang="en-US" dirty="0"/>
              <a:t>(Mentoring is showing people how the people who are really good at doing something do it)</a:t>
            </a:r>
          </a:p>
        </p:txBody>
      </p:sp>
      <p:sp>
        <p:nvSpPr>
          <p:cNvPr id="9" name="TextBox 8"/>
          <p:cNvSpPr txBox="1"/>
          <p:nvPr/>
        </p:nvSpPr>
        <p:spPr>
          <a:xfrm>
            <a:off x="838200" y="2227788"/>
            <a:ext cx="3657600" cy="3370153"/>
          </a:xfrm>
          <a:prstGeom prst="rect">
            <a:avLst/>
          </a:prstGeom>
          <a:noFill/>
        </p:spPr>
        <p:txBody>
          <a:bodyPr wrap="square" tIns="91440" rtlCol="0" anchor="t" anchorCtr="0">
            <a:spAutoFit/>
          </a:bodyPr>
          <a:lstStyle/>
          <a:p>
            <a:pPr>
              <a:lnSpc>
                <a:spcPct val="150000"/>
              </a:lnSpc>
            </a:pPr>
            <a:r>
              <a:rPr lang="en-US" sz="2000" b="1" dirty="0" smtClean="0">
                <a:solidFill>
                  <a:srgbClr val="4F81BD"/>
                </a:solidFill>
                <a:latin typeface="Arial" pitchFamily="34" charset="0"/>
                <a:cs typeface="Arial" pitchFamily="34" charset="0"/>
              </a:rPr>
              <a:t>Coaching is a process that helps identify the skills and capabilities that are within a person, supporting the person to use these strengths to become the best possible.</a:t>
            </a:r>
            <a:endParaRPr lang="en-US" sz="2000" b="1" dirty="0">
              <a:solidFill>
                <a:srgbClr val="4F81BD"/>
              </a:solidFill>
              <a:latin typeface="Arial" pitchFamily="34" charset="0"/>
              <a:cs typeface="Arial" pitchFamily="34" charset="0"/>
            </a:endParaRPr>
          </a:p>
        </p:txBody>
      </p:sp>
      <p:sp>
        <p:nvSpPr>
          <p:cNvPr id="11" name="Rectangle 10"/>
          <p:cNvSpPr/>
          <p:nvPr/>
        </p:nvSpPr>
        <p:spPr>
          <a:xfrm>
            <a:off x="800100" y="1919586"/>
            <a:ext cx="3771900" cy="356890"/>
          </a:xfrm>
          <a:prstGeom prst="rect">
            <a:avLst/>
          </a:prstGeom>
          <a:solidFill>
            <a:srgbClr val="4F81BD"/>
          </a:solidFill>
          <a:ln w="28575">
            <a:noFill/>
          </a:ln>
          <a:effectLst>
            <a:outerShdw blurRad="50800" dist="38100" dir="2700000" algn="tl" rotWithShape="0">
              <a:prstClr val="black">
                <a:alpha val="40000"/>
              </a:prstClr>
            </a:outerShdw>
          </a:effectLst>
        </p:spPr>
        <p:txBody>
          <a:bodyPr wrap="square" anchor="ctr" anchorCtr="0">
            <a:noAutofit/>
          </a:bodyPr>
          <a:lstStyle/>
          <a:p>
            <a:pPr algn="ctr"/>
            <a:r>
              <a:rPr lang="en-US" sz="2400" b="1" dirty="0" smtClean="0">
                <a:solidFill>
                  <a:schemeClr val="bg1"/>
                </a:solidFill>
                <a:latin typeface="Arial" pitchFamily="34" charset="0"/>
                <a:cs typeface="Arial" pitchFamily="34" charset="0"/>
              </a:rPr>
              <a:t>Is</a:t>
            </a:r>
            <a:endParaRPr lang="en-US" sz="2400" b="1" dirty="0">
              <a:solidFill>
                <a:schemeClr val="bg1"/>
              </a:solidFill>
              <a:latin typeface="Arial" pitchFamily="34" charset="0"/>
              <a:cs typeface="Arial" pitchFamily="34" charset="0"/>
            </a:endParaRPr>
          </a:p>
        </p:txBody>
      </p:sp>
      <p:sp>
        <p:nvSpPr>
          <p:cNvPr id="12" name="Rectangle 11"/>
          <p:cNvSpPr/>
          <p:nvPr/>
        </p:nvSpPr>
        <p:spPr>
          <a:xfrm>
            <a:off x="5010150" y="1919586"/>
            <a:ext cx="3771900" cy="356890"/>
          </a:xfrm>
          <a:prstGeom prst="rect">
            <a:avLst/>
          </a:prstGeom>
          <a:solidFill>
            <a:srgbClr val="CE7124"/>
          </a:solidFill>
          <a:ln w="28575">
            <a:noFill/>
          </a:ln>
          <a:effectLst>
            <a:outerShdw blurRad="50800" dist="38100" dir="2700000" algn="tl" rotWithShape="0">
              <a:prstClr val="black">
                <a:alpha val="40000"/>
              </a:prstClr>
            </a:outerShdw>
          </a:effectLst>
        </p:spPr>
        <p:txBody>
          <a:bodyPr wrap="square" anchor="ctr" anchorCtr="0">
            <a:noAutofit/>
          </a:bodyPr>
          <a:lstStyle/>
          <a:p>
            <a:pPr algn="ctr"/>
            <a:r>
              <a:rPr lang="en-US" sz="2400" b="1" dirty="0" smtClean="0">
                <a:solidFill>
                  <a:schemeClr val="bg1"/>
                </a:solidFill>
                <a:latin typeface="Arial" pitchFamily="34" charset="0"/>
                <a:cs typeface="Arial" pitchFamily="34" charset="0"/>
              </a:rPr>
              <a:t>Is Not</a:t>
            </a:r>
            <a:endParaRPr lang="en-US" sz="2400" b="1" dirty="0">
              <a:solidFill>
                <a:schemeClr val="bg1"/>
              </a:solidFill>
              <a:latin typeface="Arial" pitchFamily="34" charset="0"/>
              <a:cs typeface="Arial" pitchFamily="34" charset="0"/>
            </a:endParaRPr>
          </a:p>
        </p:txBody>
      </p:sp>
      <p:sp>
        <p:nvSpPr>
          <p:cNvPr id="6" name="Rectangle 5"/>
          <p:cNvSpPr/>
          <p:nvPr/>
        </p:nvSpPr>
        <p:spPr>
          <a:xfrm>
            <a:off x="685800" y="1819275"/>
            <a:ext cx="4000500" cy="3781187"/>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895850" y="1819275"/>
            <a:ext cx="4000500" cy="3781187"/>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54367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Coaching Works</a:t>
            </a:r>
            <a:endParaRPr lang="en-US" dirty="0"/>
          </a:p>
        </p:txBody>
      </p:sp>
      <p:sp>
        <p:nvSpPr>
          <p:cNvPr id="5125" name="TextBox 5"/>
          <p:cNvSpPr txBox="1">
            <a:spLocks noChangeArrowheads="1"/>
          </p:cNvSpPr>
          <p:nvPr/>
        </p:nvSpPr>
        <p:spPr bwMode="auto">
          <a:xfrm>
            <a:off x="3733800" y="2286000"/>
            <a:ext cx="4419600" cy="302647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a:spcBef>
                <a:spcPts val="1200"/>
              </a:spcBef>
              <a:buClr>
                <a:schemeClr val="bg2"/>
              </a:buClr>
              <a:buFont typeface="Wingdings" pitchFamily="2" charset="2"/>
              <a:buChar char="l"/>
              <a:defRPr sz="1600" b="1">
                <a:solidFill>
                  <a:srgbClr val="D3650B"/>
                </a:solidFill>
                <a:cs typeface="Arial" pitchFamily="34" charset="0"/>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sz="2000" b="1" dirty="0">
                <a:solidFill>
                  <a:srgbClr val="CE7124"/>
                </a:solidFill>
              </a:rPr>
              <a:t>Group questions about the film</a:t>
            </a:r>
          </a:p>
          <a:p>
            <a:pPr marL="517525" lvl="1" indent="-284163">
              <a:spcBef>
                <a:spcPts val="800"/>
              </a:spcBef>
            </a:pPr>
            <a:r>
              <a:rPr lang="en-US" b="0" dirty="0">
                <a:solidFill>
                  <a:schemeClr val="tx1"/>
                </a:solidFill>
              </a:rPr>
              <a:t>What does the film tell us about the role of the coach?  </a:t>
            </a:r>
          </a:p>
          <a:p>
            <a:pPr marL="517525" lvl="1" indent="-284163">
              <a:spcBef>
                <a:spcPts val="800"/>
              </a:spcBef>
            </a:pPr>
            <a:r>
              <a:rPr lang="en-US" b="0" dirty="0">
                <a:solidFill>
                  <a:schemeClr val="tx1"/>
                </a:solidFill>
              </a:rPr>
              <a:t>What is the role of the person being coached?  </a:t>
            </a:r>
          </a:p>
          <a:p>
            <a:pPr marL="517525" lvl="1" indent="-284163">
              <a:spcBef>
                <a:spcPts val="800"/>
              </a:spcBef>
            </a:pPr>
            <a:r>
              <a:rPr lang="en-US" b="0" dirty="0">
                <a:solidFill>
                  <a:schemeClr val="tx1"/>
                </a:solidFill>
              </a:rPr>
              <a:t>How does this depiction fit with what you see as your </a:t>
            </a:r>
            <a:r>
              <a:rPr lang="en-US" b="0" dirty="0" smtClean="0">
                <a:solidFill>
                  <a:schemeClr val="tx1"/>
                </a:solidFill>
              </a:rPr>
              <a:t>role?</a:t>
            </a:r>
            <a:endParaRPr lang="en-US" b="0" dirty="0">
              <a:solidFill>
                <a:schemeClr val="tx1"/>
              </a:solidFill>
            </a:endParaRPr>
          </a:p>
          <a:p>
            <a:pPr marL="517525" lvl="1" indent="-284163">
              <a:spcBef>
                <a:spcPts val="800"/>
              </a:spcBef>
            </a:pPr>
            <a:r>
              <a:rPr lang="en-US" b="0" dirty="0" smtClean="0">
                <a:solidFill>
                  <a:schemeClr val="tx1"/>
                </a:solidFill>
              </a:rPr>
              <a:t>Considering an Integrated Health frame, how well does the coach role align with those values, goals?</a:t>
            </a:r>
            <a:endParaRPr lang="en-US" b="0" dirty="0">
              <a:solidFill>
                <a:schemeClr val="tx1"/>
              </a:solidFill>
            </a:endParaRPr>
          </a:p>
        </p:txBody>
      </p:sp>
      <p:pic>
        <p:nvPicPr>
          <p:cNvPr id="5126" name="Picture 7" descr="coach.tif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2374333"/>
            <a:ext cx="2362200" cy="2759075"/>
          </a:xfrm>
          <a:prstGeom prst="rect">
            <a:avLst/>
          </a:prstGeom>
          <a:ln>
            <a:noFill/>
          </a:ln>
          <a:effectLst>
            <a:outerShdw blurRad="292100" dist="139700" dir="2700000" algn="tl" rotWithShape="0">
              <a:srgbClr val="333333">
                <a:alpha val="65000"/>
              </a:srgbClr>
            </a:outerShdw>
          </a:effectLst>
        </p:spPr>
      </p:pic>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A Short Movie</a:t>
            </a:r>
            <a:endParaRPr lang="en-US" sz="2000" dirty="0">
              <a:solidFill>
                <a:schemeClr val="bg1"/>
              </a:solidFill>
              <a:latin typeface="Arial" pitchFamily="34" charset="0"/>
              <a:cs typeface="Arial" pitchFamily="34" charset="0"/>
            </a:endParaRPr>
          </a:p>
        </p:txBody>
      </p:sp>
      <p:sp>
        <p:nvSpPr>
          <p:cNvPr id="14" name="Rectangle 13"/>
          <p:cNvSpPr/>
          <p:nvPr/>
        </p:nvSpPr>
        <p:spPr>
          <a:xfrm>
            <a:off x="1676400" y="5476240"/>
            <a:ext cx="6400800" cy="338554"/>
          </a:xfrm>
          <a:prstGeom prst="rect">
            <a:avLst/>
          </a:prstGeom>
          <a:noFill/>
          <a:ln>
            <a:noFill/>
          </a:ln>
        </p:spPr>
        <p:txBody>
          <a:bodyPr wrap="square">
            <a:spAutoFit/>
          </a:bodyPr>
          <a:lstStyle/>
          <a:p>
            <a:pPr algn="ctr"/>
            <a:r>
              <a:rPr lang="en-US" sz="1600" u="sng" dirty="0">
                <a:solidFill>
                  <a:srgbClr val="4F81BD"/>
                </a:solidFill>
              </a:rPr>
              <a:t>http://www.youtube.com/watch?v=UY75MQte4RU&amp;feature=related</a:t>
            </a:r>
          </a:p>
        </p:txBody>
      </p:sp>
    </p:spTree>
    <p:extLst>
      <p:ext uri="{BB962C8B-B14F-4D97-AF65-F5344CB8AC3E}">
        <p14:creationId xmlns:p14="http://schemas.microsoft.com/office/powerpoint/2010/main" val="38892332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Essentials of Coaching</a:t>
            </a:r>
            <a:r>
              <a:rPr lang="en-US" baseline="30000" dirty="0" smtClean="0"/>
              <a:t>6</a:t>
            </a:r>
            <a:r>
              <a:rPr lang="en-US" dirty="0" smtClean="0"/>
              <a:t> </a:t>
            </a:r>
            <a:endParaRPr lang="en-US" dirty="0"/>
          </a:p>
        </p:txBody>
      </p:sp>
      <p:sp>
        <p:nvSpPr>
          <p:cNvPr id="18" name="Content Placeholder 17"/>
          <p:cNvSpPr>
            <a:spLocks noGrp="1"/>
          </p:cNvSpPr>
          <p:nvPr>
            <p:ph sz="half" idx="4294967295"/>
          </p:nvPr>
        </p:nvSpPr>
        <p:spPr>
          <a:xfrm>
            <a:off x="1066800" y="2286000"/>
            <a:ext cx="3581400" cy="461962"/>
          </a:xfr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231775" lvl="1" indent="-231775" eaLnBrk="0" hangingPunct="0">
              <a:spcBef>
                <a:spcPts val="1800"/>
              </a:spcBef>
              <a:buNone/>
            </a:pPr>
            <a:r>
              <a:rPr lang="en-US" sz="2400" b="1" kern="1200" dirty="0">
                <a:solidFill>
                  <a:srgbClr val="CE7124"/>
                </a:solidFill>
              </a:rPr>
              <a:t>The Big </a:t>
            </a:r>
            <a:r>
              <a:rPr lang="en-US" sz="2400" b="1" kern="1200" dirty="0" smtClean="0">
                <a:solidFill>
                  <a:srgbClr val="CE7124"/>
                </a:solidFill>
              </a:rPr>
              <a:t>3</a:t>
            </a:r>
            <a:endParaRPr lang="en-US" sz="2400" b="1" kern="1200" dirty="0">
              <a:solidFill>
                <a:srgbClr val="CE7124"/>
              </a:solidFill>
            </a:endParaRPr>
          </a:p>
        </p:txBody>
      </p:sp>
      <p:sp>
        <p:nvSpPr>
          <p:cNvPr id="6151" name="TextBox 7"/>
          <p:cNvSpPr txBox="1">
            <a:spLocks noChangeArrowheads="1"/>
          </p:cNvSpPr>
          <p:nvPr/>
        </p:nvSpPr>
        <p:spPr bwMode="auto">
          <a:xfrm>
            <a:off x="5410200" y="2919918"/>
            <a:ext cx="2819400" cy="1575882"/>
          </a:xfrm>
          <a:prstGeom prst="rect">
            <a:avLst/>
          </a:prstGeom>
          <a:solidFill>
            <a:srgbClr val="4F81BD"/>
          </a:solidFill>
          <a:ln w="19050">
            <a:solidFill>
              <a:schemeClr val="bg1"/>
            </a:solidFill>
            <a:miter lim="800000"/>
            <a:headEnd/>
            <a:tailEnd/>
          </a:ln>
        </p:spPr>
        <p:txBody>
          <a:bodyPr wrap="square" lIns="0" rIns="0">
            <a:noAutofit/>
          </a:bodyPr>
          <a:lstStyle/>
          <a:p>
            <a:pPr algn="ctr"/>
            <a:endParaRPr lang="en-US" sz="1800" b="1" dirty="0" smtClean="0">
              <a:solidFill>
                <a:schemeClr val="bg1"/>
              </a:solidFill>
              <a:latin typeface="Arial" pitchFamily="34" charset="0"/>
              <a:cs typeface="Arial" pitchFamily="34" charset="0"/>
            </a:endParaRPr>
          </a:p>
          <a:p>
            <a:pPr algn="ctr"/>
            <a:r>
              <a:rPr lang="en-US" sz="1800" b="1" dirty="0" smtClean="0">
                <a:solidFill>
                  <a:schemeClr val="bg1"/>
                </a:solidFill>
                <a:latin typeface="Arial" pitchFamily="34" charset="0"/>
                <a:cs typeface="Arial" pitchFamily="34" charset="0"/>
              </a:rPr>
              <a:t>Coaching </a:t>
            </a:r>
            <a:r>
              <a:rPr lang="en-US" sz="1800" b="1" dirty="0">
                <a:solidFill>
                  <a:schemeClr val="bg1"/>
                </a:solidFill>
                <a:latin typeface="Arial" pitchFamily="34" charset="0"/>
                <a:cs typeface="Arial" pitchFamily="34" charset="0"/>
              </a:rPr>
              <a:t>is a </a:t>
            </a:r>
            <a:r>
              <a:rPr lang="en-US" sz="1800" b="1" dirty="0" smtClean="0">
                <a:solidFill>
                  <a:schemeClr val="bg1"/>
                </a:solidFill>
                <a:latin typeface="Arial" pitchFamily="34" charset="0"/>
                <a:cs typeface="Arial" pitchFamily="34" charset="0"/>
              </a:rPr>
              <a:t/>
            </a:r>
            <a:br>
              <a:rPr lang="en-US" sz="1800" b="1" dirty="0" smtClean="0">
                <a:solidFill>
                  <a:schemeClr val="bg1"/>
                </a:solidFill>
                <a:latin typeface="Arial" pitchFamily="34" charset="0"/>
                <a:cs typeface="Arial" pitchFamily="34" charset="0"/>
              </a:rPr>
            </a:br>
            <a:r>
              <a:rPr lang="en-US" sz="1800" b="1" dirty="0" smtClean="0">
                <a:solidFill>
                  <a:schemeClr val="bg1"/>
                </a:solidFill>
                <a:latin typeface="Arial" pitchFamily="34" charset="0"/>
                <a:cs typeface="Arial" pitchFamily="34" charset="0"/>
              </a:rPr>
              <a:t>conversation that </a:t>
            </a:r>
            <a:r>
              <a:rPr lang="en-US" sz="1800" b="1" dirty="0">
                <a:solidFill>
                  <a:schemeClr val="bg1"/>
                </a:solidFill>
                <a:latin typeface="Arial" pitchFamily="34" charset="0"/>
                <a:cs typeface="Arial" pitchFamily="34" charset="0"/>
              </a:rPr>
              <a:t>can </a:t>
            </a:r>
            <a:r>
              <a:rPr lang="en-US" sz="1800" b="1" dirty="0" smtClean="0">
                <a:solidFill>
                  <a:schemeClr val="bg1"/>
                </a:solidFill>
                <a:latin typeface="Arial" pitchFamily="34" charset="0"/>
                <a:cs typeface="Arial" pitchFamily="34" charset="0"/>
              </a:rPr>
              <a:t/>
            </a:r>
            <a:br>
              <a:rPr lang="en-US" sz="1800" b="1" dirty="0" smtClean="0">
                <a:solidFill>
                  <a:schemeClr val="bg1"/>
                </a:solidFill>
                <a:latin typeface="Arial" pitchFamily="34" charset="0"/>
                <a:cs typeface="Arial" pitchFamily="34" charset="0"/>
              </a:rPr>
            </a:br>
            <a:r>
              <a:rPr lang="en-US" sz="1800" b="1" dirty="0" smtClean="0">
                <a:solidFill>
                  <a:schemeClr val="bg1"/>
                </a:solidFill>
                <a:latin typeface="Arial" pitchFamily="34" charset="0"/>
                <a:cs typeface="Arial" pitchFamily="34" charset="0"/>
              </a:rPr>
              <a:t>move a </a:t>
            </a:r>
            <a:r>
              <a:rPr lang="en-US" sz="1800" b="1" dirty="0">
                <a:solidFill>
                  <a:schemeClr val="bg1"/>
                </a:solidFill>
                <a:latin typeface="Arial" pitchFamily="34" charset="0"/>
                <a:cs typeface="Arial" pitchFamily="34" charset="0"/>
              </a:rPr>
              <a:t>person </a:t>
            </a:r>
            <a:r>
              <a:rPr lang="en-US" sz="1800" b="1" dirty="0" smtClean="0">
                <a:solidFill>
                  <a:schemeClr val="bg1"/>
                </a:solidFill>
                <a:latin typeface="Arial" pitchFamily="34" charset="0"/>
                <a:cs typeface="Arial" pitchFamily="34" charset="0"/>
              </a:rPr>
              <a:t>forward </a:t>
            </a:r>
            <a:endParaRPr lang="en-US" sz="1800" b="1" dirty="0">
              <a:solidFill>
                <a:schemeClr val="bg1"/>
              </a:solidFill>
              <a:latin typeface="Arial" pitchFamily="34" charset="0"/>
              <a:cs typeface="Arial" pitchFamily="34" charset="0"/>
            </a:endParaRPr>
          </a:p>
        </p:txBody>
      </p:sp>
      <p:sp>
        <p:nvSpPr>
          <p:cNvPr id="7" name="Content Placeholder 17"/>
          <p:cNvSpPr txBox="1">
            <a:spLocks/>
          </p:cNvSpPr>
          <p:nvPr/>
        </p:nvSpPr>
        <p:spPr bwMode="auto">
          <a:xfrm>
            <a:off x="838200" y="2895600"/>
            <a:ext cx="4419600" cy="1877437"/>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568325" lvl="1" indent="-334963" eaLnBrk="0" hangingPunct="0">
              <a:spcBef>
                <a:spcPts val="600"/>
              </a:spcBef>
            </a:pPr>
            <a:r>
              <a:rPr lang="en-US" sz="1800" kern="1200" dirty="0" smtClean="0">
                <a:latin typeface="Arial" pitchFamily="34" charset="0"/>
                <a:ea typeface="ヒラギノ角ゴ Pro W3" charset="-128"/>
                <a:cs typeface="Arial" pitchFamily="34" charset="0"/>
              </a:rPr>
              <a:t>Being an </a:t>
            </a:r>
            <a:r>
              <a:rPr lang="en-US" sz="2200" b="1" kern="1200" dirty="0" smtClean="0">
                <a:solidFill>
                  <a:srgbClr val="4F81BD"/>
                </a:solidFill>
                <a:latin typeface="Arial" pitchFamily="34" charset="0"/>
                <a:ea typeface="ヒラギノ角ゴ Pro W3" charset="-128"/>
                <a:cs typeface="Arial" pitchFamily="34" charset="0"/>
              </a:rPr>
              <a:t>active</a:t>
            </a:r>
            <a:r>
              <a:rPr lang="en-US" sz="1800" kern="1200" dirty="0" smtClean="0">
                <a:latin typeface="Arial" pitchFamily="34" charset="0"/>
                <a:ea typeface="ヒラギノ角ゴ Pro W3" charset="-128"/>
                <a:cs typeface="Arial" pitchFamily="34" charset="0"/>
              </a:rPr>
              <a:t> and engaged </a:t>
            </a:r>
            <a:r>
              <a:rPr lang="en-US" sz="2200" b="1" dirty="0">
                <a:solidFill>
                  <a:srgbClr val="4F81BD"/>
                </a:solidFill>
                <a:latin typeface="Arial" pitchFamily="34" charset="0"/>
                <a:ea typeface="ヒラギノ角ゴ Pro W3" charset="-128"/>
                <a:cs typeface="Arial" pitchFamily="34" charset="0"/>
              </a:rPr>
              <a:t>listener</a:t>
            </a:r>
          </a:p>
          <a:p>
            <a:pPr marL="568325" lvl="1" indent="-334963" eaLnBrk="0" hangingPunct="0">
              <a:spcBef>
                <a:spcPts val="600"/>
              </a:spcBef>
            </a:pPr>
            <a:r>
              <a:rPr lang="en-US" sz="1800" kern="1200" dirty="0" smtClean="0">
                <a:latin typeface="Arial" pitchFamily="34" charset="0"/>
                <a:ea typeface="ヒラギノ角ゴ Pro W3" charset="-128"/>
                <a:cs typeface="Arial" pitchFamily="34" charset="0"/>
              </a:rPr>
              <a:t>Asking </a:t>
            </a:r>
            <a:r>
              <a:rPr lang="en-US" sz="2200" b="1" dirty="0">
                <a:solidFill>
                  <a:srgbClr val="4F81BD"/>
                </a:solidFill>
                <a:latin typeface="Arial" pitchFamily="34" charset="0"/>
                <a:ea typeface="ヒラギノ角ゴ Pro W3" charset="-128"/>
                <a:cs typeface="Arial" pitchFamily="34" charset="0"/>
              </a:rPr>
              <a:t>powerful questions</a:t>
            </a:r>
          </a:p>
          <a:p>
            <a:pPr marL="568325" lvl="1" indent="-334963" eaLnBrk="0" hangingPunct="0">
              <a:spcBef>
                <a:spcPts val="600"/>
              </a:spcBef>
            </a:pPr>
            <a:r>
              <a:rPr lang="en-US" sz="1800" kern="1200" dirty="0" smtClean="0">
                <a:latin typeface="Arial" pitchFamily="34" charset="0"/>
                <a:ea typeface="ヒラギノ角ゴ Pro W3" charset="-128"/>
                <a:cs typeface="Arial" pitchFamily="34" charset="0"/>
              </a:rPr>
              <a:t>Using </a:t>
            </a:r>
            <a:r>
              <a:rPr lang="en-US" sz="2200" b="1" dirty="0">
                <a:solidFill>
                  <a:srgbClr val="4F81BD"/>
                </a:solidFill>
                <a:latin typeface="Arial" pitchFamily="34" charset="0"/>
                <a:ea typeface="ヒラギノ角ゴ Pro W3" charset="-128"/>
                <a:cs typeface="Arial" pitchFamily="34" charset="0"/>
              </a:rPr>
              <a:t>suggestions</a:t>
            </a:r>
            <a:r>
              <a:rPr lang="en-US" sz="1800" kern="1200" dirty="0" smtClean="0">
                <a:latin typeface="Arial" pitchFamily="34" charset="0"/>
                <a:ea typeface="ヒラギノ角ゴ Pro W3" charset="-128"/>
                <a:cs typeface="Arial" pitchFamily="34" charset="0"/>
              </a:rPr>
              <a:t> and discoveries rather than directions</a:t>
            </a:r>
            <a:endParaRPr lang="en-US" sz="1800" kern="1200" dirty="0">
              <a:latin typeface="Arial" pitchFamily="34" charset="0"/>
              <a:ea typeface="ヒラギノ角ゴ Pro W3" charset="-128"/>
              <a:cs typeface="Arial" pitchFamily="34" charset="0"/>
            </a:endParaRP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Three Essential Techniques that are Useful for Integrated Health</a:t>
            </a:r>
          </a:p>
        </p:txBody>
      </p:sp>
    </p:spTree>
    <p:extLst>
      <p:ext uri="{BB962C8B-B14F-4D97-AF65-F5344CB8AC3E}">
        <p14:creationId xmlns:p14="http://schemas.microsoft.com/office/powerpoint/2010/main" val="30260014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Essentials of Coaching</a:t>
            </a:r>
            <a:r>
              <a:rPr lang="en-US" baseline="30000" dirty="0" smtClean="0"/>
              <a:t>6</a:t>
            </a:r>
            <a:endParaRPr lang="en-US" dirty="0"/>
          </a:p>
        </p:txBody>
      </p:sp>
      <p:sp>
        <p:nvSpPr>
          <p:cNvPr id="7" name="Rectangle 6"/>
          <p:cNvSpPr>
            <a:spLocks noChangeArrowheads="1"/>
          </p:cNvSpPr>
          <p:nvPr/>
        </p:nvSpPr>
        <p:spPr bwMode="auto">
          <a:xfrm>
            <a:off x="990600" y="2113280"/>
            <a:ext cx="7239000" cy="3400423"/>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a:ea typeface="ＭＳ Ｐゴシック" pitchFamily="34" charset="-128"/>
                <a:cs typeface="Arial" pitchFamily="34" charset="0"/>
              </a:rPr>
              <a:t>This is listening that is focused and picks up on feelings as well as words.  Through active listening the coach is able to shine a light on what is said, allowing the person to really “hear.”  </a:t>
            </a:r>
          </a:p>
          <a:p>
            <a:pPr>
              <a:lnSpc>
                <a:spcPts val="2500"/>
              </a:lnSpc>
              <a:spcBef>
                <a:spcPts val="600"/>
              </a:spcBef>
            </a:pPr>
            <a:r>
              <a:rPr lang="en-US" sz="2000" dirty="0">
                <a:ea typeface="ＭＳ Ｐゴシック" pitchFamily="34" charset="-128"/>
                <a:cs typeface="Arial" pitchFamily="34" charset="0"/>
              </a:rPr>
              <a:t>By acknowledging the efforts that the person is making, the coach encourages a deeper and expansive thinking around a situation or problem.  This can empower the person to engage more fully</a:t>
            </a:r>
            <a:r>
              <a:rPr lang="en-US" sz="2000" dirty="0" smtClean="0">
                <a:ea typeface="ＭＳ Ｐゴシック" pitchFamily="34" charset="-128"/>
                <a:cs typeface="Arial" pitchFamily="34" charset="0"/>
              </a:rPr>
              <a:t>. </a:t>
            </a:r>
            <a:endParaRPr lang="en-US" sz="2000" dirty="0">
              <a:ea typeface="ＭＳ Ｐゴシック" pitchFamily="34" charset="-128"/>
              <a:cs typeface="Arial" pitchFamily="34" charset="0"/>
            </a:endParaRPr>
          </a:p>
        </p:txBody>
      </p:sp>
      <p:sp>
        <p:nvSpPr>
          <p:cNvPr id="8" name="Rectangle 7"/>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Active Engaged Listening</a:t>
            </a:r>
            <a:endParaRPr lang="en-US" sz="2000" dirty="0">
              <a:solidFill>
                <a:schemeClr val="bg1"/>
              </a:solidFill>
              <a:latin typeface="Arial" pitchFamily="34" charset="0"/>
              <a:cs typeface="Arial" pitchFamily="34" charset="0"/>
            </a:endParaRPr>
          </a:p>
        </p:txBody>
      </p:sp>
      <p:sp>
        <p:nvSpPr>
          <p:cNvPr id="9" name="Oval 8"/>
          <p:cNvSpPr/>
          <p:nvPr/>
        </p:nvSpPr>
        <p:spPr>
          <a:xfrm>
            <a:off x="787400" y="304800"/>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Arial" pitchFamily="34" charset="0"/>
                <a:cs typeface="Arial" pitchFamily="34" charset="0"/>
              </a:rPr>
              <a:t>1</a:t>
            </a:r>
            <a:endParaRPr lang="en-US" sz="3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9699293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Essentials of Coaching</a:t>
            </a:r>
            <a:r>
              <a:rPr lang="en-US" baseline="30000" dirty="0" smtClean="0"/>
              <a:t>6</a:t>
            </a:r>
            <a:endParaRPr lang="en-US" dirty="0"/>
          </a:p>
        </p:txBody>
      </p:sp>
      <p:sp>
        <p:nvSpPr>
          <p:cNvPr id="17" name="Rectangle 16"/>
          <p:cNvSpPr>
            <a:spLocks noChangeArrowheads="1"/>
          </p:cNvSpPr>
          <p:nvPr/>
        </p:nvSpPr>
        <p:spPr bwMode="auto">
          <a:xfrm>
            <a:off x="1600200" y="2495552"/>
            <a:ext cx="5562600" cy="2533648"/>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a:ea typeface="ＭＳ Ｐゴシック" pitchFamily="34" charset="-128"/>
                <a:cs typeface="Arial" pitchFamily="34" charset="0"/>
              </a:rPr>
              <a:t>By asking the right question, new ideas can be generated and different thinking can be triggered…“what might happen if you do nothing?”  “Hmm, I hadn’t considered that!”  The more the person talks, the more discoveries can be made. </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Asking Powerful Questions</a:t>
            </a:r>
            <a:endParaRPr lang="en-US" sz="2000" dirty="0">
              <a:solidFill>
                <a:schemeClr val="bg1"/>
              </a:solidFill>
              <a:latin typeface="Arial" pitchFamily="34" charset="0"/>
              <a:cs typeface="Arial" pitchFamily="34" charset="0"/>
            </a:endParaRPr>
          </a:p>
        </p:txBody>
      </p:sp>
      <p:sp>
        <p:nvSpPr>
          <p:cNvPr id="10" name="Oval 9"/>
          <p:cNvSpPr/>
          <p:nvPr/>
        </p:nvSpPr>
        <p:spPr>
          <a:xfrm>
            <a:off x="787400" y="304800"/>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Arial" pitchFamily="34" charset="0"/>
                <a:cs typeface="Arial" pitchFamily="34" charset="0"/>
              </a:rPr>
              <a:t>2</a:t>
            </a:r>
            <a:endParaRPr lang="en-US" sz="3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1459584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Essentials of Coaching</a:t>
            </a:r>
            <a:r>
              <a:rPr lang="en-US" baseline="30000" dirty="0" smtClean="0"/>
              <a:t>6</a:t>
            </a:r>
            <a:endParaRPr lang="en-US" dirty="0"/>
          </a:p>
        </p:txBody>
      </p:sp>
      <p:sp>
        <p:nvSpPr>
          <p:cNvPr id="12" name="Oval 11"/>
          <p:cNvSpPr/>
          <p:nvPr/>
        </p:nvSpPr>
        <p:spPr>
          <a:xfrm>
            <a:off x="787400" y="304800"/>
            <a:ext cx="559832" cy="559832"/>
          </a:xfrm>
          <a:prstGeom prst="ellipse">
            <a:avLst/>
          </a:prstGeom>
          <a:solidFill>
            <a:schemeClr val="bg1"/>
          </a:solidFill>
          <a:ln w="57150">
            <a:solidFill>
              <a:srgbClr val="4F81B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Arial" pitchFamily="34" charset="0"/>
                <a:cs typeface="Arial" pitchFamily="34" charset="0"/>
              </a:rPr>
              <a:t>3</a:t>
            </a:r>
            <a:endParaRPr lang="en-US" sz="3600" b="1" dirty="0">
              <a:solidFill>
                <a:schemeClr val="tx1"/>
              </a:solidFill>
              <a:latin typeface="Arial" pitchFamily="34" charset="0"/>
              <a:cs typeface="Arial" pitchFamily="34" charset="0"/>
            </a:endParaRPr>
          </a:p>
        </p:txBody>
      </p:sp>
      <p:sp>
        <p:nvSpPr>
          <p:cNvPr id="13" name="Rectangle 12"/>
          <p:cNvSpPr>
            <a:spLocks noChangeArrowheads="1"/>
          </p:cNvSpPr>
          <p:nvPr/>
        </p:nvSpPr>
        <p:spPr bwMode="auto">
          <a:xfrm>
            <a:off x="990600" y="2286000"/>
            <a:ext cx="7162800" cy="3598545"/>
          </a:xfrm>
          <a:prstGeom prst="rect">
            <a:avLst/>
          </a:prstGeom>
          <a:noFill/>
          <a:ln w="9525">
            <a:noFill/>
            <a:miter lim="800000"/>
            <a:headEnd/>
            <a:tailEnd/>
          </a:ln>
          <a:effectLst/>
        </p:spPr>
        <p:txBody>
          <a:bodyPr lIns="182880" tIns="182880" rIns="45720" anchor="t" anchorCtr="0"/>
          <a:lstStyle/>
          <a:p>
            <a:pPr>
              <a:lnSpc>
                <a:spcPts val="2500"/>
              </a:lnSpc>
              <a:spcBef>
                <a:spcPts val="600"/>
              </a:spcBef>
            </a:pPr>
            <a:r>
              <a:rPr lang="en-US" sz="2000" dirty="0" smtClean="0">
                <a:latin typeface="Arial" pitchFamily="34" charset="0"/>
                <a:ea typeface="ＭＳ Ｐゴシック" pitchFamily="34" charset="-128"/>
                <a:cs typeface="Arial" pitchFamily="34" charset="0"/>
              </a:rPr>
              <a:t>Working </a:t>
            </a:r>
            <a:r>
              <a:rPr lang="en-US" sz="2000" dirty="0">
                <a:latin typeface="Arial" pitchFamily="34" charset="0"/>
                <a:ea typeface="ＭＳ Ｐゴシック" pitchFamily="34" charset="-128"/>
                <a:cs typeface="Arial" pitchFamily="34" charset="0"/>
              </a:rPr>
              <a:t>with another person to discover suggestions for </a:t>
            </a:r>
            <a:r>
              <a:rPr lang="en-US" sz="2000" dirty="0" smtClean="0">
                <a:latin typeface="Arial" pitchFamily="34" charset="0"/>
                <a:ea typeface="ＭＳ Ｐゴシック" pitchFamily="34" charset="-128"/>
                <a:cs typeface="Arial" pitchFamily="34" charset="0"/>
              </a:rPr>
              <a:t>how </a:t>
            </a:r>
            <a:r>
              <a:rPr lang="en-US" sz="2000" dirty="0">
                <a:latin typeface="Arial" pitchFamily="34" charset="0"/>
                <a:ea typeface="ＭＳ Ｐゴシック" pitchFamily="34" charset="-128"/>
                <a:cs typeface="Arial" pitchFamily="34" charset="0"/>
              </a:rPr>
              <a:t>to approach a situation or </a:t>
            </a:r>
            <a:r>
              <a:rPr lang="en-US" sz="2000" dirty="0" smtClean="0">
                <a:latin typeface="Arial" pitchFamily="34" charset="0"/>
                <a:ea typeface="ＭＳ Ｐゴシック" pitchFamily="34" charset="-128"/>
                <a:cs typeface="Arial" pitchFamily="34" charset="0"/>
              </a:rPr>
              <a:t>problem offers </a:t>
            </a:r>
            <a:r>
              <a:rPr lang="en-US" sz="2000" dirty="0">
                <a:latin typeface="Arial" pitchFamily="34" charset="0"/>
                <a:ea typeface="ＭＳ Ｐゴシック" pitchFamily="34" charset="-128"/>
                <a:cs typeface="Arial" pitchFamily="34" charset="0"/>
              </a:rPr>
              <a:t>ideas to consider that are not direct orders.  The ideas generated can help the person to </a:t>
            </a:r>
            <a:r>
              <a:rPr lang="en-US" sz="2000" dirty="0" smtClean="0">
                <a:latin typeface="Arial" pitchFamily="34" charset="0"/>
                <a:ea typeface="ＭＳ Ｐゴシック" pitchFamily="34" charset="-128"/>
                <a:cs typeface="Arial" pitchFamily="34" charset="0"/>
              </a:rPr>
              <a:t>examine things </a:t>
            </a:r>
            <a:r>
              <a:rPr lang="en-US" sz="2000" dirty="0">
                <a:latin typeface="Arial" pitchFamily="34" charset="0"/>
                <a:ea typeface="ＭＳ Ｐゴシック" pitchFamily="34" charset="-128"/>
                <a:cs typeface="Arial" pitchFamily="34" charset="0"/>
              </a:rPr>
              <a:t>in a different light, to explore, to have new insights. </a:t>
            </a:r>
            <a:r>
              <a:rPr lang="en-US" sz="2000" dirty="0" smtClean="0">
                <a:latin typeface="Arial" pitchFamily="34" charset="0"/>
                <a:ea typeface="ＭＳ Ｐゴシック" pitchFamily="34" charset="-128"/>
                <a:cs typeface="Arial" pitchFamily="34" charset="0"/>
              </a:rPr>
              <a:t>There can be huge payoffs. Even </a:t>
            </a:r>
            <a:r>
              <a:rPr lang="en-US" sz="2000" dirty="0">
                <a:latin typeface="Arial" pitchFamily="34" charset="0"/>
                <a:ea typeface="ＭＳ Ｐゴシック" pitchFamily="34" charset="-128"/>
                <a:cs typeface="Arial" pitchFamily="34" charset="0"/>
              </a:rPr>
              <a:t>if the discovery is not followed immediately, it might result in an insight and change in an unexpected way.  </a:t>
            </a:r>
            <a:r>
              <a:rPr lang="en-US" sz="2000" dirty="0" smtClean="0">
                <a:latin typeface="Arial" pitchFamily="34" charset="0"/>
                <a:ea typeface="ＭＳ Ｐゴシック" pitchFamily="34" charset="-128"/>
                <a:cs typeface="Arial" pitchFamily="34" charset="0"/>
              </a:rPr>
              <a:t>(Remember that </a:t>
            </a:r>
            <a:r>
              <a:rPr lang="en-US" sz="2000" dirty="0">
                <a:latin typeface="Arial" pitchFamily="34" charset="0"/>
                <a:ea typeface="ＭＳ Ｐゴシック" pitchFamily="34" charset="-128"/>
                <a:cs typeface="Arial" pitchFamily="34" charset="0"/>
              </a:rPr>
              <a:t>change can occur as a result of many different </a:t>
            </a:r>
            <a:r>
              <a:rPr lang="en-US" sz="2000" dirty="0" smtClean="0">
                <a:latin typeface="Arial" pitchFamily="34" charset="0"/>
                <a:ea typeface="ＭＳ Ｐゴシック" pitchFamily="34" charset="-128"/>
                <a:cs typeface="Arial" pitchFamily="34" charset="0"/>
              </a:rPr>
              <a:t>things – not </a:t>
            </a:r>
            <a:r>
              <a:rPr lang="en-US" sz="2000" dirty="0">
                <a:latin typeface="Arial" pitchFamily="34" charset="0"/>
                <a:ea typeface="ＭＳ Ｐゴシック" pitchFamily="34" charset="-128"/>
                <a:cs typeface="Arial" pitchFamily="34" charset="0"/>
              </a:rPr>
              <a:t>just as a result of our interaction with the person). </a:t>
            </a:r>
            <a:r>
              <a:rPr lang="en-US" sz="2000" dirty="0" smtClean="0">
                <a:latin typeface="Arial" pitchFamily="34" charset="0"/>
                <a:ea typeface="ＭＳ Ｐゴシック" pitchFamily="34" charset="-128"/>
                <a:cs typeface="Arial" pitchFamily="34" charset="0"/>
              </a:rPr>
              <a:t> </a:t>
            </a:r>
            <a:endParaRPr lang="en-US" sz="2000" dirty="0">
              <a:latin typeface="Arial" pitchFamily="34" charset="0"/>
              <a:ea typeface="ＭＳ Ｐゴシック" pitchFamily="34" charset="-128"/>
              <a:cs typeface="Arial" pitchFamily="34" charset="0"/>
            </a:endParaRP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pPr lvl="0"/>
            <a:r>
              <a:rPr lang="en-US" sz="2000" dirty="0">
                <a:solidFill>
                  <a:srgbClr val="FFFFFF"/>
                </a:solidFill>
                <a:cs typeface="Arial" pitchFamily="34" charset="0"/>
              </a:rPr>
              <a:t>Using Suggestions and Discoveries Rather Than Directions</a:t>
            </a:r>
          </a:p>
        </p:txBody>
      </p:sp>
    </p:spTree>
    <p:extLst>
      <p:ext uri="{BB962C8B-B14F-4D97-AF65-F5344CB8AC3E}">
        <p14:creationId xmlns:p14="http://schemas.microsoft.com/office/powerpoint/2010/main" val="3098717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124200"/>
            <a:ext cx="7162800" cy="838200"/>
          </a:xfrm>
        </p:spPr>
        <p:txBody>
          <a:bodyPr/>
          <a:lstStyle/>
          <a:p>
            <a:r>
              <a:rPr lang="en-US" sz="3200" b="1" dirty="0" smtClean="0"/>
              <a:t>What Enhances Engagement?</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609600"/>
            <a:ext cx="8001000" cy="838200"/>
          </a:xfrm>
        </p:spPr>
        <p:txBody>
          <a:bodyPr/>
          <a:lstStyle/>
          <a:p>
            <a:r>
              <a:rPr lang="en-US" sz="2400" b="1" dirty="0">
                <a:solidFill>
                  <a:srgbClr val="CE7124"/>
                </a:solidFill>
                <a:cs typeface="Arial" pitchFamily="34" charset="0"/>
              </a:rPr>
              <a:t>Module </a:t>
            </a:r>
            <a:r>
              <a:rPr lang="en-US" sz="2400" b="1" dirty="0" smtClean="0">
                <a:solidFill>
                  <a:srgbClr val="CE7124"/>
                </a:solidFill>
                <a:cs typeface="Arial" pitchFamily="34" charset="0"/>
              </a:rPr>
              <a:t>4 </a:t>
            </a:r>
            <a:r>
              <a:rPr lang="en-US" dirty="0" smtClean="0"/>
              <a:t/>
            </a:r>
            <a:br>
              <a:rPr lang="en-US" dirty="0" smtClean="0"/>
            </a:br>
            <a:r>
              <a:rPr lang="en-US" sz="2800" dirty="0" smtClean="0"/>
              <a:t>Engagement and Relationship Building in Integrated Health</a:t>
            </a:r>
          </a:p>
        </p:txBody>
      </p:sp>
      <p:sp>
        <p:nvSpPr>
          <p:cNvPr id="4098" name="Rectangle 3"/>
          <p:cNvSpPr>
            <a:spLocks noGrp="1" noChangeArrowheads="1"/>
          </p:cNvSpPr>
          <p:nvPr>
            <p:ph type="body" idx="1"/>
          </p:nvPr>
        </p:nvSpPr>
        <p:spPr>
          <a:xfrm>
            <a:off x="685800" y="1905000"/>
            <a:ext cx="8001000" cy="3810000"/>
          </a:xfrm>
        </p:spPr>
        <p:txBody>
          <a:bodyPr/>
          <a:lstStyle/>
          <a:p>
            <a:r>
              <a:rPr lang="en-US" dirty="0" smtClean="0"/>
              <a:t>By the end of this module students will:</a:t>
            </a:r>
          </a:p>
          <a:p>
            <a:pPr lvl="1"/>
            <a:r>
              <a:rPr lang="en-US" dirty="0" smtClean="0"/>
              <a:t>Understand the impact of the common factors model on engagement and relationship building</a:t>
            </a:r>
          </a:p>
          <a:p>
            <a:pPr lvl="1"/>
            <a:r>
              <a:rPr lang="en-US" dirty="0" smtClean="0"/>
              <a:t>Know the importance of the alliance as a contributor to patient health outcomes</a:t>
            </a:r>
          </a:p>
          <a:p>
            <a:pPr lvl="1"/>
            <a:r>
              <a:rPr lang="en-US" dirty="0" smtClean="0"/>
              <a:t>Examine how a health coach model can provide a framework for IH</a:t>
            </a:r>
          </a:p>
          <a:p>
            <a:pPr lvl="1"/>
            <a:r>
              <a:rPr lang="en-US" dirty="0" smtClean="0"/>
              <a:t>Review patient-centered communication techniques to enhance engagement (listening, asking questions, etc.)</a:t>
            </a:r>
          </a:p>
          <a:p>
            <a:pPr lvl="1"/>
            <a:r>
              <a:rPr lang="en-US" dirty="0" smtClean="0"/>
              <a:t>Examine strategies for effective multidisciplinary communication</a:t>
            </a:r>
          </a:p>
          <a:p>
            <a:pPr lvl="1"/>
            <a:endParaRPr lang="en-US" dirty="0" smtClean="0"/>
          </a:p>
          <a:p>
            <a:pPr lvl="1"/>
            <a:endParaRPr lang="en-US" dirty="0" smtClean="0"/>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8001000" cy="838200"/>
          </a:xfrm>
        </p:spPr>
        <p:txBody>
          <a:bodyPr/>
          <a:lstStyle/>
          <a:p>
            <a:r>
              <a:rPr lang="en-US" dirty="0" smtClean="0"/>
              <a:t>Engagement is Essential</a:t>
            </a:r>
            <a:endParaRPr lang="en-US" dirty="0"/>
          </a:p>
        </p:txBody>
      </p:sp>
      <p:sp>
        <p:nvSpPr>
          <p:cNvPr id="133123" name="TextBox 2"/>
          <p:cNvSpPr txBox="1">
            <a:spLocks noChangeArrowheads="1"/>
          </p:cNvSpPr>
          <p:nvPr/>
        </p:nvSpPr>
        <p:spPr bwMode="auto">
          <a:xfrm>
            <a:off x="969264" y="1934733"/>
            <a:ext cx="5410200" cy="830997"/>
          </a:xfrm>
          <a:prstGeom prst="rect">
            <a:avLst/>
          </a:prstGeom>
          <a:noFill/>
          <a:ln w="9525">
            <a:noFill/>
            <a:miter lim="800000"/>
            <a:headEnd/>
            <a:tailEnd/>
          </a:ln>
        </p:spPr>
        <p:txBody>
          <a:bodyPr wrap="square">
            <a:spAutoFit/>
          </a:bodyPr>
          <a:lstStyle/>
          <a:p>
            <a:r>
              <a:rPr lang="en-US" sz="2400" b="1" dirty="0">
                <a:solidFill>
                  <a:srgbClr val="D3650B"/>
                </a:solidFill>
                <a:latin typeface="Arial" pitchFamily="34" charset="0"/>
                <a:cs typeface="Arial" pitchFamily="34" charset="0"/>
              </a:rPr>
              <a:t>Dialogue is only possible when the person is engaged in the process</a:t>
            </a:r>
            <a:r>
              <a:rPr lang="en-US" sz="2400" b="1" dirty="0" smtClean="0">
                <a:solidFill>
                  <a:srgbClr val="D3650B"/>
                </a:solidFill>
                <a:latin typeface="Arial" pitchFamily="34" charset="0"/>
                <a:cs typeface="Arial" pitchFamily="34" charset="0"/>
              </a:rPr>
              <a:t>.</a:t>
            </a:r>
            <a:endParaRPr lang="en-US" sz="2400" b="1" dirty="0">
              <a:solidFill>
                <a:srgbClr val="D3650B"/>
              </a:solidFill>
              <a:latin typeface="Arial" pitchFamily="34" charset="0"/>
              <a:cs typeface="Arial" pitchFamily="34" charset="0"/>
            </a:endParaRPr>
          </a:p>
        </p:txBody>
      </p:sp>
      <p:sp>
        <p:nvSpPr>
          <p:cNvPr id="7" name="TextBox 2"/>
          <p:cNvSpPr txBox="1">
            <a:spLocks noChangeArrowheads="1"/>
          </p:cNvSpPr>
          <p:nvPr/>
        </p:nvSpPr>
        <p:spPr bwMode="auto">
          <a:xfrm>
            <a:off x="1676400" y="3030226"/>
            <a:ext cx="6248400" cy="1785104"/>
          </a:xfrm>
          <a:prstGeom prst="rect">
            <a:avLst/>
          </a:prstGeom>
          <a:noFill/>
          <a:ln w="9525">
            <a:noFill/>
            <a:miter lim="800000"/>
            <a:headEnd/>
            <a:tailEnd/>
          </a:ln>
        </p:spPr>
        <p:txBody>
          <a:bodyPr wrap="square">
            <a:spAutoFit/>
          </a:bodyPr>
          <a:lstStyle/>
          <a:p>
            <a:pPr marL="741363" lvl="1" indent="-284163">
              <a:spcBef>
                <a:spcPts val="1200"/>
              </a:spcBef>
              <a:buClr>
                <a:srgbClr val="E9CF11"/>
              </a:buClr>
              <a:buFont typeface="Wingdings" pitchFamily="2" charset="2"/>
              <a:buChar char="§"/>
            </a:pPr>
            <a:r>
              <a:rPr lang="en-US" sz="2000" dirty="0">
                <a:latin typeface="Arial" pitchFamily="34" charset="0"/>
                <a:cs typeface="Arial" pitchFamily="34" charset="0"/>
              </a:rPr>
              <a:t>What does the person feel?  </a:t>
            </a:r>
            <a:endParaRPr lang="en-US" sz="2000" dirty="0" smtClean="0">
              <a:latin typeface="Arial" pitchFamily="34" charset="0"/>
              <a:cs typeface="Arial" pitchFamily="34" charset="0"/>
            </a:endParaRPr>
          </a:p>
          <a:p>
            <a:pPr marL="741363" lvl="1" indent="-284163">
              <a:spcBef>
                <a:spcPts val="1200"/>
              </a:spcBef>
              <a:buClr>
                <a:srgbClr val="E9CF11"/>
              </a:buClr>
              <a:buFont typeface="Wingdings" pitchFamily="2" charset="2"/>
              <a:buChar char="§"/>
            </a:pPr>
            <a:r>
              <a:rPr lang="en-US" sz="2000" dirty="0" smtClean="0">
                <a:latin typeface="Arial" pitchFamily="34" charset="0"/>
                <a:cs typeface="Arial" pitchFamily="34" charset="0"/>
              </a:rPr>
              <a:t>What </a:t>
            </a:r>
            <a:r>
              <a:rPr lang="en-US" sz="2000" dirty="0">
                <a:latin typeface="Arial" pitchFamily="34" charset="0"/>
                <a:cs typeface="Arial" pitchFamily="34" charset="0"/>
              </a:rPr>
              <a:t>is their top of mind awareness?  </a:t>
            </a:r>
            <a:endParaRPr lang="en-US" sz="2000" dirty="0" smtClean="0">
              <a:latin typeface="Arial" pitchFamily="34" charset="0"/>
              <a:cs typeface="Arial" pitchFamily="34" charset="0"/>
            </a:endParaRPr>
          </a:p>
          <a:p>
            <a:pPr marL="741363" lvl="1" indent="-284163">
              <a:spcBef>
                <a:spcPts val="1200"/>
              </a:spcBef>
              <a:buClr>
                <a:srgbClr val="E9CF11"/>
              </a:buClr>
              <a:buFont typeface="Wingdings" pitchFamily="2" charset="2"/>
              <a:buChar char="§"/>
            </a:pPr>
            <a:r>
              <a:rPr lang="en-US" sz="2000" dirty="0" smtClean="0">
                <a:latin typeface="Arial" pitchFamily="34" charset="0"/>
                <a:cs typeface="Arial" pitchFamily="34" charset="0"/>
              </a:rPr>
              <a:t>What </a:t>
            </a:r>
            <a:r>
              <a:rPr lang="en-US" sz="2000" dirty="0">
                <a:latin typeface="Arial" pitchFamily="34" charset="0"/>
                <a:cs typeface="Arial" pitchFamily="34" charset="0"/>
              </a:rPr>
              <a:t>do they need?  </a:t>
            </a:r>
            <a:endParaRPr lang="en-US" sz="2000" dirty="0" smtClean="0">
              <a:latin typeface="Arial" pitchFamily="34" charset="0"/>
              <a:cs typeface="Arial" pitchFamily="34" charset="0"/>
            </a:endParaRPr>
          </a:p>
          <a:p>
            <a:pPr marL="741363" lvl="1" indent="-284163">
              <a:spcBef>
                <a:spcPts val="1200"/>
              </a:spcBef>
              <a:buClr>
                <a:srgbClr val="E9CF11"/>
              </a:buClr>
              <a:buFont typeface="Wingdings" pitchFamily="2" charset="2"/>
              <a:buChar char="§"/>
            </a:pPr>
            <a:r>
              <a:rPr lang="en-US" sz="2000" dirty="0" smtClean="0">
                <a:latin typeface="Arial" pitchFamily="34" charset="0"/>
                <a:cs typeface="Arial" pitchFamily="34" charset="0"/>
              </a:rPr>
              <a:t>What </a:t>
            </a:r>
            <a:r>
              <a:rPr lang="en-US" sz="2000" dirty="0">
                <a:latin typeface="Arial" pitchFamily="34" charset="0"/>
                <a:cs typeface="Arial" pitchFamily="34" charset="0"/>
              </a:rPr>
              <a:t>are their “hot” buttons</a:t>
            </a:r>
            <a:r>
              <a:rPr lang="en-US" sz="2000" dirty="0" smtClean="0">
                <a:latin typeface="Arial" pitchFamily="34" charset="0"/>
                <a:cs typeface="Arial" pitchFamily="34" charset="0"/>
              </a:rPr>
              <a:t>?</a:t>
            </a:r>
            <a:endParaRPr lang="en-US" sz="2800" dirty="0"/>
          </a:p>
        </p:txBody>
      </p:sp>
      <p:sp>
        <p:nvSpPr>
          <p:cNvPr id="8" name="Rectangle 7"/>
          <p:cNvSpPr/>
          <p:nvPr/>
        </p:nvSpPr>
        <p:spPr>
          <a:xfrm>
            <a:off x="609600" y="97149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How to Shine the Light on </a:t>
            </a:r>
            <a:r>
              <a:rPr lang="en-US" sz="2000" dirty="0" smtClean="0">
                <a:solidFill>
                  <a:schemeClr val="bg1"/>
                </a:solidFill>
                <a:latin typeface="Arial" pitchFamily="34" charset="0"/>
                <a:cs typeface="Arial" pitchFamily="34" charset="0"/>
              </a:rPr>
              <a:t>Others</a:t>
            </a:r>
            <a:r>
              <a:rPr lang="en-US" sz="2000" baseline="30000" dirty="0" smtClean="0">
                <a:solidFill>
                  <a:schemeClr val="bg1"/>
                </a:solidFill>
                <a:latin typeface="Arial" pitchFamily="34" charset="0"/>
                <a:cs typeface="Arial" pitchFamily="34" charset="0"/>
              </a:rPr>
              <a:t>8</a:t>
            </a:r>
            <a:endParaRPr lang="en-US" sz="2000" dirty="0">
              <a:solidFill>
                <a:schemeClr val="bg1"/>
              </a:solidFill>
              <a:latin typeface="Arial" pitchFamily="34" charset="0"/>
              <a:cs typeface="Arial" pitchFamily="34" charset="0"/>
            </a:endParaRPr>
          </a:p>
        </p:txBody>
      </p:sp>
      <p:sp>
        <p:nvSpPr>
          <p:cNvPr id="34" name="Rectangle 33"/>
          <p:cNvSpPr/>
          <p:nvPr/>
        </p:nvSpPr>
        <p:spPr>
          <a:xfrm>
            <a:off x="762000" y="5105400"/>
            <a:ext cx="8001000" cy="338554"/>
          </a:xfrm>
          <a:prstGeom prst="rect">
            <a:avLst/>
          </a:prstGeom>
        </p:spPr>
        <p:txBody>
          <a:bodyPr wrap="square">
            <a:spAutoFit/>
          </a:bodyPr>
          <a:lstStyle/>
          <a:p>
            <a:pPr algn="ctr"/>
            <a:r>
              <a:rPr lang="en-US" sz="1600" u="sng" dirty="0" smtClean="0">
                <a:solidFill>
                  <a:srgbClr val="CE7124"/>
                </a:solidFill>
                <a:ea typeface="ＭＳ Ｐゴシック" pitchFamily="34" charset="-128"/>
                <a:hlinkClick r:id="rId3"/>
              </a:rPr>
              <a:t>http://www.youtube.com/watch?v=XqWXUciFbDg&amp;feature=related</a:t>
            </a:r>
            <a:endParaRPr lang="en-US" sz="1600" u="sng" dirty="0">
              <a:solidFill>
                <a:srgbClr val="CE7124"/>
              </a:solidFill>
              <a:ea typeface="ＭＳ Ｐゴシック" pitchFamily="34" charset="-128"/>
            </a:endParaRPr>
          </a:p>
        </p:txBody>
      </p:sp>
      <p:sp>
        <p:nvSpPr>
          <p:cNvPr id="32" name="Title 1"/>
          <p:cNvSpPr txBox="1">
            <a:spLocks/>
          </p:cNvSpPr>
          <p:nvPr/>
        </p:nvSpPr>
        <p:spPr bwMode="auto">
          <a:xfrm>
            <a:off x="381000" y="457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kern="0" dirty="0" smtClean="0">
                <a:latin typeface="+mj-lt"/>
                <a:ea typeface="+mj-ea"/>
                <a:cs typeface="+mj-cs"/>
              </a:rPr>
              <a:t>Learning from Sales</a:t>
            </a:r>
            <a:endParaRPr kumimoji="0" lang="en-US" b="0" i="0" u="none" strike="noStrike" kern="0" cap="none" spc="0" normalizeH="0" baseline="30000" noProof="0" dirty="0">
              <a:ln>
                <a:noFill/>
              </a:ln>
              <a:solidFill>
                <a:schemeClr val="tx1"/>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8001000" cy="838200"/>
          </a:xfrm>
        </p:spPr>
        <p:txBody>
          <a:bodyPr/>
          <a:lstStyle/>
          <a:p>
            <a:r>
              <a:rPr lang="en-US" dirty="0" smtClean="0"/>
              <a:t>Starting the Dialogue…</a:t>
            </a:r>
            <a:endParaRPr lang="en-US" dirty="0"/>
          </a:p>
        </p:txBody>
      </p:sp>
      <p:sp>
        <p:nvSpPr>
          <p:cNvPr id="3" name="Rectangle 2"/>
          <p:cNvSpPr/>
          <p:nvPr/>
        </p:nvSpPr>
        <p:spPr>
          <a:xfrm>
            <a:off x="969264" y="1853386"/>
            <a:ext cx="7488936" cy="1785104"/>
          </a:xfrm>
          <a:prstGeom prst="rect">
            <a:avLst/>
          </a:prstGeom>
        </p:spPr>
        <p:txBody>
          <a:bodyPr wrap="square">
            <a:spAutoFit/>
          </a:bodyPr>
          <a:lstStyle/>
          <a:p>
            <a:r>
              <a:rPr lang="en-US" sz="2000" dirty="0">
                <a:latin typeface="Arial" pitchFamily="34" charset="0"/>
                <a:cs typeface="Arial" pitchFamily="34" charset="0"/>
              </a:rPr>
              <a:t>Write down a variety of questions …leading questions to tie into the benefits of your </a:t>
            </a:r>
            <a:r>
              <a:rPr lang="en-US" sz="2000" dirty="0" smtClean="0">
                <a:latin typeface="Arial" pitchFamily="34" charset="0"/>
                <a:cs typeface="Arial" pitchFamily="34" charset="0"/>
              </a:rPr>
              <a:t>services.  Practice </a:t>
            </a:r>
            <a:r>
              <a:rPr lang="en-US" sz="2000" dirty="0">
                <a:latin typeface="Arial" pitchFamily="34" charset="0"/>
                <a:cs typeface="Arial" pitchFamily="34" charset="0"/>
              </a:rPr>
              <a:t>asking these (family, peers, colleagues) to get feedback about how you are perceived by others </a:t>
            </a:r>
            <a:r>
              <a:rPr lang="en-US" sz="2000" dirty="0" smtClean="0">
                <a:latin typeface="Arial" pitchFamily="34" charset="0"/>
                <a:cs typeface="Arial" pitchFamily="34" charset="0"/>
              </a:rPr>
              <a:t>(your tone </a:t>
            </a:r>
            <a:r>
              <a:rPr lang="en-US" sz="2000" dirty="0">
                <a:latin typeface="Arial" pitchFamily="34" charset="0"/>
                <a:cs typeface="Arial" pitchFamily="34" charset="0"/>
              </a:rPr>
              <a:t>and how you come across).  </a:t>
            </a:r>
          </a:p>
          <a:p>
            <a:pPr>
              <a:spcBef>
                <a:spcPts val="1200"/>
              </a:spcBef>
            </a:pPr>
            <a:r>
              <a:rPr lang="en-US" sz="2000" b="1" dirty="0">
                <a:solidFill>
                  <a:srgbClr val="D3650B"/>
                </a:solidFill>
                <a:latin typeface="Arial" pitchFamily="34" charset="0"/>
                <a:cs typeface="Arial" pitchFamily="34" charset="0"/>
              </a:rPr>
              <a:t>“When I say “diet” what’s the one word that comes to mind? </a:t>
            </a:r>
          </a:p>
        </p:txBody>
      </p:sp>
      <p:sp>
        <p:nvSpPr>
          <p:cNvPr id="5" name="Rectangle 4"/>
          <p:cNvSpPr/>
          <p:nvPr/>
        </p:nvSpPr>
        <p:spPr>
          <a:xfrm>
            <a:off x="1524000" y="3853696"/>
            <a:ext cx="6858000" cy="1785104"/>
          </a:xfrm>
          <a:prstGeom prst="rect">
            <a:avLst/>
          </a:prstGeom>
          <a:noFill/>
          <a:ln w="9525">
            <a:noFill/>
            <a:miter lim="800000"/>
            <a:headEnd/>
            <a:tailEnd/>
          </a:ln>
        </p:spPr>
        <p:txBody>
          <a:bodyPr wrap="square">
            <a:spAutoFit/>
          </a:bodyPr>
          <a:lstStyle/>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What is the value of knowing your </a:t>
            </a:r>
            <a:r>
              <a:rPr lang="en-US" sz="1800" dirty="0" smtClean="0">
                <a:latin typeface="Arial" pitchFamily="34" charset="0"/>
                <a:cs typeface="Arial" pitchFamily="34" charset="0"/>
              </a:rPr>
              <a:t>participants’ </a:t>
            </a:r>
            <a:r>
              <a:rPr lang="en-US" sz="1800" dirty="0">
                <a:latin typeface="Arial" pitchFamily="34" charset="0"/>
                <a:cs typeface="Arial" pitchFamily="34" charset="0"/>
              </a:rPr>
              <a:t>“hot” buttons?  </a:t>
            </a:r>
          </a:p>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If you don’t know, how can you find out?</a:t>
            </a:r>
          </a:p>
          <a:p>
            <a:pPr marL="800100" lvl="1" indent="-342900">
              <a:spcBef>
                <a:spcPts val="1200"/>
              </a:spcBef>
              <a:buClr>
                <a:srgbClr val="CE7124"/>
              </a:buClr>
              <a:buFont typeface="Wingdings" pitchFamily="2" charset="2"/>
              <a:buChar char="l"/>
            </a:pPr>
            <a:r>
              <a:rPr lang="en-US" sz="1800" dirty="0">
                <a:latin typeface="Arial" pitchFamily="34" charset="0"/>
                <a:cs typeface="Arial" pitchFamily="34" charset="0"/>
              </a:rPr>
              <a:t>What is the difference between a dialogue and a monologue?</a:t>
            </a:r>
          </a:p>
        </p:txBody>
      </p:sp>
      <p:sp>
        <p:nvSpPr>
          <p:cNvPr id="6" name="Rectangle 5"/>
          <p:cNvSpPr/>
          <p:nvPr/>
        </p:nvSpPr>
        <p:spPr>
          <a:xfrm>
            <a:off x="609600" y="89529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How Engaged are </a:t>
            </a:r>
            <a:r>
              <a:rPr lang="en-US" sz="2000" dirty="0" smtClean="0">
                <a:solidFill>
                  <a:schemeClr val="bg1"/>
                </a:solidFill>
                <a:latin typeface="Arial" pitchFamily="34" charset="0"/>
                <a:cs typeface="Arial" pitchFamily="34" charset="0"/>
              </a:rPr>
              <a:t>the Consumers you work with?</a:t>
            </a:r>
            <a:r>
              <a:rPr lang="en-US" sz="2000" baseline="30000" dirty="0" smtClean="0">
                <a:solidFill>
                  <a:schemeClr val="bg1"/>
                </a:solidFill>
                <a:cs typeface="Arial" pitchFamily="34" charset="0"/>
              </a:rPr>
              <a:t> 8</a:t>
            </a:r>
            <a:endParaRPr lang="en-US" sz="2000"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276600"/>
            <a:ext cx="6629400" cy="990600"/>
          </a:xfrm>
        </p:spPr>
        <p:txBody>
          <a:bodyPr/>
          <a:lstStyle/>
          <a:p>
            <a:r>
              <a:rPr lang="en-US" sz="3200" b="1" dirty="0" smtClean="0"/>
              <a:t>Active Engaged Listening</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914400"/>
            <a:ext cx="8001000" cy="838200"/>
          </a:xfrm>
        </p:spPr>
        <p:txBody>
          <a:bodyPr/>
          <a:lstStyle/>
          <a:p>
            <a:r>
              <a:rPr lang="en-US" dirty="0" smtClean="0"/>
              <a:t>FOUR Key Communication Strategies </a:t>
            </a:r>
            <a:br>
              <a:rPr lang="en-US" dirty="0" smtClean="0"/>
            </a:br>
            <a:endParaRPr lang="en-US" dirty="0"/>
          </a:p>
        </p:txBody>
      </p:sp>
      <p:sp>
        <p:nvSpPr>
          <p:cNvPr id="4" name="TextBox 3"/>
          <p:cNvSpPr txBox="1"/>
          <p:nvPr/>
        </p:nvSpPr>
        <p:spPr>
          <a:xfrm>
            <a:off x="2514600" y="2057400"/>
            <a:ext cx="4114800" cy="3754874"/>
          </a:xfrm>
          <a:prstGeom prst="rect">
            <a:avLst/>
          </a:prstGeom>
          <a:noFill/>
          <a:ln w="19050">
            <a:solidFill>
              <a:schemeClr val="bg1">
                <a:lumMod val="85000"/>
              </a:schemeClr>
            </a:solidFill>
          </a:ln>
        </p:spPr>
        <p:txBody>
          <a:bodyPr wrap="square" rtlCol="0">
            <a:spAutoFit/>
          </a:bodyPr>
          <a:lstStyle/>
          <a:p>
            <a:pPr>
              <a:spcBef>
                <a:spcPts val="1800"/>
              </a:spcBef>
            </a:pPr>
            <a:r>
              <a:rPr lang="en-US" sz="3600" b="1" dirty="0" smtClean="0">
                <a:solidFill>
                  <a:srgbClr val="8EB149"/>
                </a:solidFill>
                <a:latin typeface="Arial" pitchFamily="34" charset="0"/>
                <a:cs typeface="Arial" pitchFamily="34" charset="0"/>
              </a:rPr>
              <a:t>O</a:t>
            </a:r>
            <a:r>
              <a:rPr lang="en-US" sz="2400" dirty="0" smtClean="0">
                <a:latin typeface="Arial" pitchFamily="34" charset="0"/>
                <a:cs typeface="Arial" pitchFamily="34" charset="0"/>
              </a:rPr>
              <a:t>=Open-Ended Questions</a:t>
            </a:r>
          </a:p>
          <a:p>
            <a:r>
              <a:rPr lang="en-US" sz="1600" dirty="0" smtClean="0">
                <a:solidFill>
                  <a:srgbClr val="4F81BD"/>
                </a:solidFill>
                <a:latin typeface="Arial" pitchFamily="34" charset="0"/>
                <a:cs typeface="Arial" pitchFamily="34" charset="0"/>
              </a:rPr>
              <a:t>(Encourages </a:t>
            </a:r>
            <a:r>
              <a:rPr lang="en-US" sz="1600" dirty="0">
                <a:solidFill>
                  <a:srgbClr val="4F81BD"/>
                </a:solidFill>
                <a:latin typeface="Arial" pitchFamily="34" charset="0"/>
                <a:cs typeface="Arial" pitchFamily="34" charset="0"/>
              </a:rPr>
              <a:t>more than a yes no answer)</a:t>
            </a:r>
          </a:p>
          <a:p>
            <a:pPr>
              <a:spcBef>
                <a:spcPts val="1200"/>
              </a:spcBef>
            </a:pPr>
            <a:r>
              <a:rPr lang="en-US" sz="3600" b="1" dirty="0">
                <a:solidFill>
                  <a:srgbClr val="8EB149"/>
                </a:solidFill>
                <a:latin typeface="Arial" pitchFamily="34" charset="0"/>
                <a:cs typeface="Arial" pitchFamily="34" charset="0"/>
              </a:rPr>
              <a:t>A</a:t>
            </a:r>
            <a:r>
              <a:rPr lang="en-US" sz="2400" dirty="0" smtClean="0">
                <a:latin typeface="Arial" pitchFamily="34" charset="0"/>
                <a:cs typeface="Arial" pitchFamily="34" charset="0"/>
              </a:rPr>
              <a:t>=Affirm</a:t>
            </a:r>
          </a:p>
          <a:p>
            <a:r>
              <a:rPr lang="en-US" sz="1600" dirty="0" smtClean="0">
                <a:solidFill>
                  <a:srgbClr val="4F81BD"/>
                </a:solidFill>
                <a:latin typeface="Arial" pitchFamily="34" charset="0"/>
                <a:cs typeface="Arial" pitchFamily="34" charset="0"/>
              </a:rPr>
              <a:t>(Acknowledges </a:t>
            </a:r>
            <a:r>
              <a:rPr lang="en-US" sz="1600" dirty="0">
                <a:solidFill>
                  <a:srgbClr val="4F81BD"/>
                </a:solidFill>
                <a:latin typeface="Arial" pitchFamily="34" charset="0"/>
                <a:cs typeface="Arial" pitchFamily="34" charset="0"/>
              </a:rPr>
              <a:t>experiences)</a:t>
            </a:r>
          </a:p>
          <a:p>
            <a:pPr>
              <a:spcBef>
                <a:spcPts val="1200"/>
              </a:spcBef>
            </a:pPr>
            <a:r>
              <a:rPr lang="en-US" sz="3600" b="1" dirty="0">
                <a:solidFill>
                  <a:srgbClr val="8EB149"/>
                </a:solidFill>
                <a:latin typeface="Arial" pitchFamily="34" charset="0"/>
                <a:cs typeface="Arial" pitchFamily="34" charset="0"/>
              </a:rPr>
              <a:t>R</a:t>
            </a:r>
            <a:r>
              <a:rPr lang="en-US" sz="2400" dirty="0" smtClean="0">
                <a:latin typeface="Arial" pitchFamily="34" charset="0"/>
                <a:cs typeface="Arial" pitchFamily="34" charset="0"/>
              </a:rPr>
              <a:t>=Reflective Listening</a:t>
            </a:r>
          </a:p>
          <a:p>
            <a:r>
              <a:rPr lang="en-US" sz="1600" dirty="0" smtClean="0">
                <a:solidFill>
                  <a:srgbClr val="4F81BD"/>
                </a:solidFill>
                <a:latin typeface="Arial" pitchFamily="34" charset="0"/>
                <a:cs typeface="Arial" pitchFamily="34" charset="0"/>
              </a:rPr>
              <a:t>(Demonstrates </a:t>
            </a:r>
            <a:r>
              <a:rPr lang="en-US" sz="1600" dirty="0">
                <a:solidFill>
                  <a:srgbClr val="4F81BD"/>
                </a:solidFill>
                <a:latin typeface="Arial" pitchFamily="34" charset="0"/>
                <a:cs typeface="Arial" pitchFamily="34" charset="0"/>
              </a:rPr>
              <a:t>a desire to understand)</a:t>
            </a:r>
          </a:p>
          <a:p>
            <a:pPr>
              <a:spcBef>
                <a:spcPts val="1200"/>
              </a:spcBef>
            </a:pPr>
            <a:r>
              <a:rPr lang="en-US" sz="3600" b="1" dirty="0">
                <a:solidFill>
                  <a:srgbClr val="8EB149"/>
                </a:solidFill>
                <a:latin typeface="Arial" pitchFamily="34" charset="0"/>
                <a:cs typeface="Arial" pitchFamily="34" charset="0"/>
              </a:rPr>
              <a:t>S</a:t>
            </a:r>
            <a:r>
              <a:rPr lang="en-US" sz="2400" dirty="0" smtClean="0">
                <a:latin typeface="Arial" pitchFamily="34" charset="0"/>
                <a:cs typeface="Arial" pitchFamily="34" charset="0"/>
              </a:rPr>
              <a:t>=Summarize</a:t>
            </a:r>
          </a:p>
          <a:p>
            <a:r>
              <a:rPr lang="en-US" sz="1600" dirty="0" smtClean="0">
                <a:solidFill>
                  <a:srgbClr val="4F81BD"/>
                </a:solidFill>
                <a:latin typeface="Arial" pitchFamily="34" charset="0"/>
                <a:cs typeface="Arial" pitchFamily="34" charset="0"/>
              </a:rPr>
              <a:t>(Reinforces </a:t>
            </a:r>
            <a:r>
              <a:rPr lang="en-US" sz="1600" dirty="0">
                <a:solidFill>
                  <a:srgbClr val="4F81BD"/>
                </a:solidFill>
                <a:latin typeface="Arial" pitchFamily="34" charset="0"/>
                <a:cs typeface="Arial" pitchFamily="34" charset="0"/>
              </a:rPr>
              <a:t>and links ideas and feelings)</a:t>
            </a:r>
          </a:p>
        </p:txBody>
      </p:sp>
      <p:sp>
        <p:nvSpPr>
          <p:cNvPr id="8" name="Rectangle 7"/>
          <p:cNvSpPr/>
          <p:nvPr/>
        </p:nvSpPr>
        <p:spPr>
          <a:xfrm>
            <a:off x="2514600" y="1524000"/>
            <a:ext cx="4114799" cy="523220"/>
          </a:xfrm>
          <a:prstGeom prst="rect">
            <a:avLst/>
          </a:prstGeom>
          <a:solidFill>
            <a:srgbClr val="8EB149"/>
          </a:solidFill>
          <a:ln w="19050">
            <a:solidFill>
              <a:schemeClr val="bg1">
                <a:lumMod val="85000"/>
              </a:schemeClr>
            </a:solidFill>
          </a:ln>
        </p:spPr>
        <p:txBody>
          <a:bodyPr wrap="square">
            <a:spAutoFit/>
          </a:bodyPr>
          <a:lstStyle/>
          <a:p>
            <a:pPr lvl="0" algn="ctr"/>
            <a:r>
              <a:rPr lang="en-US" sz="2800" b="1" dirty="0" smtClean="0">
                <a:solidFill>
                  <a:schemeClr val="bg1"/>
                </a:solidFill>
                <a:latin typeface="Arial" pitchFamily="34" charset="0"/>
                <a:cs typeface="Arial" pitchFamily="34" charset="0"/>
              </a:rPr>
              <a:t>O.A.R.S.</a:t>
            </a:r>
            <a:r>
              <a:rPr lang="en-US" sz="2800" b="1" baseline="30000" dirty="0" smtClean="0">
                <a:solidFill>
                  <a:schemeClr val="bg1"/>
                </a:solidFill>
                <a:latin typeface="Arial" pitchFamily="34" charset="0"/>
                <a:cs typeface="Arial" pitchFamily="34" charset="0"/>
              </a:rPr>
              <a:t>9</a:t>
            </a:r>
            <a:endParaRPr lang="en-US" sz="2800" b="1"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Open-Ended Questions</a:t>
            </a:r>
            <a:r>
              <a:rPr lang="en-US" baseline="30000" dirty="0" smtClean="0"/>
              <a:t>9</a:t>
            </a:r>
            <a:endParaRPr lang="en-US" dirty="0"/>
          </a:p>
        </p:txBody>
      </p:sp>
      <p:sp>
        <p:nvSpPr>
          <p:cNvPr id="4" name="Content Placeholder 1"/>
          <p:cNvSpPr>
            <a:spLocks noGrp="1"/>
          </p:cNvSpPr>
          <p:nvPr>
            <p:ph idx="4294967295"/>
          </p:nvPr>
        </p:nvSpPr>
        <p:spPr>
          <a:xfrm>
            <a:off x="838200" y="1676400"/>
            <a:ext cx="4114800" cy="4114800"/>
          </a:xfrm>
        </p:spPr>
        <p:txBody>
          <a:bodyPr>
            <a:normAutofit fontScale="92500" lnSpcReduction="10000"/>
          </a:bodyPr>
          <a:lstStyle/>
          <a:p>
            <a:pPr>
              <a:spcBef>
                <a:spcPts val="1200"/>
              </a:spcBef>
              <a:buClr>
                <a:schemeClr val="bg2"/>
              </a:buClr>
              <a:buFont typeface="Wingdings" pitchFamily="2" charset="2"/>
              <a:buChar char="l"/>
            </a:pPr>
            <a:r>
              <a:rPr lang="en-US" sz="2000" dirty="0" smtClean="0"/>
              <a:t>Open questions gather broad descriptive information</a:t>
            </a:r>
          </a:p>
          <a:p>
            <a:pPr>
              <a:spcBef>
                <a:spcPts val="1200"/>
              </a:spcBef>
              <a:buClr>
                <a:schemeClr val="bg2"/>
              </a:buClr>
              <a:buFont typeface="Wingdings" pitchFamily="2" charset="2"/>
              <a:buChar char="l"/>
            </a:pPr>
            <a:r>
              <a:rPr lang="en-US" sz="2000" dirty="0" smtClean="0"/>
              <a:t>Facilitate dialogue</a:t>
            </a:r>
          </a:p>
          <a:p>
            <a:pPr>
              <a:spcBef>
                <a:spcPts val="1200"/>
              </a:spcBef>
              <a:buClr>
                <a:schemeClr val="bg2"/>
              </a:buClr>
              <a:buFont typeface="Wingdings" pitchFamily="2" charset="2"/>
              <a:buChar char="l"/>
            </a:pPr>
            <a:r>
              <a:rPr lang="en-US" sz="2000" dirty="0" smtClean="0"/>
              <a:t>Require more of a response than a simple yes or no</a:t>
            </a:r>
          </a:p>
          <a:p>
            <a:pPr>
              <a:spcBef>
                <a:spcPts val="1200"/>
              </a:spcBef>
              <a:buClr>
                <a:schemeClr val="bg2"/>
              </a:buClr>
              <a:buFont typeface="Wingdings" pitchFamily="2" charset="2"/>
              <a:buChar char="l"/>
            </a:pPr>
            <a:r>
              <a:rPr lang="en-US" sz="2000" dirty="0" smtClean="0"/>
              <a:t>Often start with words like “how” or “what” or “tell me about” or “describe”</a:t>
            </a:r>
          </a:p>
          <a:p>
            <a:pPr>
              <a:spcBef>
                <a:spcPts val="1200"/>
              </a:spcBef>
              <a:buClr>
                <a:schemeClr val="bg2"/>
              </a:buClr>
              <a:buFont typeface="Wingdings" pitchFamily="2" charset="2"/>
              <a:buChar char="l"/>
            </a:pPr>
            <a:r>
              <a:rPr lang="en-US" sz="2000" dirty="0" smtClean="0"/>
              <a:t>Usually go from general to specific</a:t>
            </a:r>
          </a:p>
          <a:p>
            <a:pPr>
              <a:spcBef>
                <a:spcPts val="1200"/>
              </a:spcBef>
              <a:buClr>
                <a:schemeClr val="bg2"/>
              </a:buClr>
              <a:buFont typeface="Wingdings" pitchFamily="2" charset="2"/>
              <a:buChar char="l"/>
            </a:pPr>
            <a:r>
              <a:rPr lang="en-US" sz="2000" dirty="0" smtClean="0"/>
              <a:t>Convey that our agenda is about the person</a:t>
            </a:r>
          </a:p>
        </p:txBody>
      </p:sp>
      <p:sp>
        <p:nvSpPr>
          <p:cNvPr id="6" name="Content Placeholder 1"/>
          <p:cNvSpPr txBox="1">
            <a:spLocks/>
          </p:cNvSpPr>
          <p:nvPr/>
        </p:nvSpPr>
        <p:spPr>
          <a:xfrm>
            <a:off x="5105400" y="3810000"/>
            <a:ext cx="3733800" cy="1905000"/>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chemeClr val="tx1"/>
                </a:solidFill>
                <a:effectLst/>
                <a:uLnTx/>
                <a:uFillTx/>
                <a:latin typeface="Arial" pitchFamily="34" charset="0"/>
                <a:cs typeface="Arial" pitchFamily="34" charset="0"/>
              </a:rPr>
              <a:t>Examples</a:t>
            </a:r>
          </a:p>
          <a:p>
            <a:pPr>
              <a:spcBef>
                <a:spcPts val="600"/>
              </a:spcBef>
            </a:pPr>
            <a:r>
              <a:rPr lang="en-US" sz="1600" dirty="0" smtClean="0">
                <a:solidFill>
                  <a:schemeClr val="bg1"/>
                </a:solidFill>
                <a:latin typeface="Arial" pitchFamily="34" charset="0"/>
                <a:cs typeface="Arial" pitchFamily="34" charset="0"/>
              </a:rPr>
              <a:t>What concerns you most about…</a:t>
            </a:r>
          </a:p>
          <a:p>
            <a:pPr>
              <a:spcBef>
                <a:spcPts val="600"/>
              </a:spcBef>
            </a:pPr>
            <a:r>
              <a:rPr lang="en-US" sz="1600" dirty="0" smtClean="0">
                <a:solidFill>
                  <a:schemeClr val="bg1"/>
                </a:solidFill>
                <a:latin typeface="Arial" pitchFamily="34" charset="0"/>
                <a:cs typeface="Arial" pitchFamily="34" charset="0"/>
              </a:rPr>
              <a:t>What is worrying you most today…</a:t>
            </a:r>
          </a:p>
          <a:p>
            <a:pPr>
              <a:spcBef>
                <a:spcPts val="600"/>
              </a:spcBef>
            </a:pPr>
            <a:r>
              <a:rPr lang="en-US" sz="1600" dirty="0" smtClean="0">
                <a:solidFill>
                  <a:schemeClr val="bg1"/>
                </a:solidFill>
                <a:latin typeface="Arial" pitchFamily="34" charset="0"/>
                <a:cs typeface="Arial" pitchFamily="34" charset="0"/>
              </a:rPr>
              <a:t>What exactly happens when…</a:t>
            </a:r>
          </a:p>
          <a:p>
            <a:pPr>
              <a:spcBef>
                <a:spcPts val="600"/>
              </a:spcBef>
            </a:pPr>
            <a:r>
              <a:rPr lang="en-US" sz="1600" dirty="0" smtClean="0">
                <a:solidFill>
                  <a:schemeClr val="bg1"/>
                </a:solidFill>
                <a:latin typeface="Arial" pitchFamily="34" charset="0"/>
                <a:cs typeface="Arial" pitchFamily="34" charset="0"/>
              </a:rPr>
              <a:t>Tell me more about…</a:t>
            </a:r>
          </a:p>
          <a:p>
            <a:pPr marL="285750" marR="0" lvl="0" indent="-285750" algn="l" defTabSz="914400" rtl="0" eaLnBrk="1" fontAlgn="auto" latinLnBrk="0" hangingPunct="1">
              <a:lnSpc>
                <a:spcPct val="100000"/>
              </a:lnSpc>
              <a:spcBef>
                <a:spcPts val="600"/>
              </a:spcBef>
              <a:buClr>
                <a:srgbClr val="E9CF11"/>
              </a:buClr>
              <a:buSzTx/>
              <a:tabLst/>
              <a:defRPr/>
            </a:pPr>
            <a:endParaRPr kumimoji="0" lang="en-US"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285750" marR="0" lvl="0" indent="-285750" algn="l" defTabSz="914400" rtl="0" eaLnBrk="1" fontAlgn="auto" latinLnBrk="0" hangingPunct="1">
              <a:lnSpc>
                <a:spcPct val="100000"/>
              </a:lnSpc>
              <a:spcBef>
                <a:spcPts val="600"/>
              </a:spcBef>
              <a:buClr>
                <a:srgbClr val="E9CF11"/>
              </a:buClr>
              <a:buSzTx/>
              <a:buFont typeface="Wingdings" pitchFamily="2" charset="2"/>
              <a:buChar char="§"/>
              <a:tabLst/>
              <a:defRPr/>
            </a:pPr>
            <a:endParaRPr kumimoji="0" lang="en-US"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1" name="Rectangle 10"/>
          <p:cNvSpPr/>
          <p:nvPr/>
        </p:nvSpPr>
        <p:spPr>
          <a:xfrm>
            <a:off x="5029200" y="1425714"/>
            <a:ext cx="3657600" cy="707886"/>
          </a:xfrm>
          <a:prstGeom prst="rect">
            <a:avLst/>
          </a:prstGeom>
          <a:noFill/>
        </p:spPr>
        <p:txBody>
          <a:bodyPr wrap="square">
            <a:spAutoFit/>
          </a:bodyPr>
          <a:lstStyle/>
          <a:p>
            <a:pPr algn="ctr"/>
            <a:r>
              <a:rPr lang="en-US" sz="2000" b="1" dirty="0">
                <a:solidFill>
                  <a:srgbClr val="D3650B"/>
                </a:solidFill>
                <a:latin typeface="+mn-lt"/>
                <a:cs typeface="Times New Roman" pitchFamily="18" charset="0"/>
              </a:rPr>
              <a:t>Open-ended questions can transform the interaction</a:t>
            </a:r>
          </a:p>
        </p:txBody>
      </p:sp>
      <p:sp>
        <p:nvSpPr>
          <p:cNvPr id="16" name="Content Placeholder 1"/>
          <p:cNvSpPr txBox="1">
            <a:spLocks/>
          </p:cNvSpPr>
          <p:nvPr/>
        </p:nvSpPr>
        <p:spPr>
          <a:xfrm>
            <a:off x="5095875" y="2209800"/>
            <a:ext cx="3733800" cy="1578233"/>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rgbClr val="4F81BD"/>
                </a:solidFill>
                <a:effectLst/>
                <a:uLnTx/>
                <a:uFillTx/>
                <a:latin typeface="Arial" pitchFamily="34" charset="0"/>
                <a:cs typeface="Arial" pitchFamily="34" charset="0"/>
              </a:rPr>
              <a:t>Try it Out</a:t>
            </a:r>
          </a:p>
          <a:p>
            <a:pPr>
              <a:spcBef>
                <a:spcPts val="600"/>
              </a:spcBef>
            </a:pPr>
            <a:r>
              <a:rPr lang="en-US" sz="1600" dirty="0">
                <a:latin typeface="Arial" pitchFamily="34" charset="0"/>
                <a:cs typeface="Arial" pitchFamily="34" charset="0"/>
              </a:rPr>
              <a:t>Identify open and closed questions</a:t>
            </a:r>
          </a:p>
          <a:p>
            <a:pPr>
              <a:spcBef>
                <a:spcPts val="600"/>
              </a:spcBef>
            </a:pPr>
            <a:r>
              <a:rPr lang="en-US" sz="1600" dirty="0">
                <a:latin typeface="Arial" pitchFamily="34" charset="0"/>
                <a:cs typeface="Arial" pitchFamily="34" charset="0"/>
              </a:rPr>
              <a:t>Ask different types of questions</a:t>
            </a:r>
          </a:p>
          <a:p>
            <a:pPr>
              <a:spcBef>
                <a:spcPts val="600"/>
              </a:spcBef>
            </a:pPr>
            <a:r>
              <a:rPr lang="en-US" sz="1600" dirty="0">
                <a:latin typeface="Arial" pitchFamily="34" charset="0"/>
                <a:cs typeface="Arial" pitchFamily="34" charset="0"/>
              </a:rPr>
              <a:t>Discuss the results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p:txBody>
          <a:bodyPr/>
          <a:lstStyle/>
          <a:p>
            <a:r>
              <a:rPr lang="en-US" dirty="0" smtClean="0"/>
              <a:t>Affirm</a:t>
            </a:r>
            <a:r>
              <a:rPr lang="en-US" baseline="30000" dirty="0" smtClean="0"/>
              <a:t>9</a:t>
            </a:r>
            <a:endParaRPr lang="en-US" dirty="0"/>
          </a:p>
        </p:txBody>
      </p:sp>
      <p:sp>
        <p:nvSpPr>
          <p:cNvPr id="2" name="Content Placeholder 1"/>
          <p:cNvSpPr>
            <a:spLocks noGrp="1"/>
          </p:cNvSpPr>
          <p:nvPr>
            <p:ph idx="4294967295"/>
          </p:nvPr>
        </p:nvSpPr>
        <p:spPr>
          <a:xfrm>
            <a:off x="838200" y="1676400"/>
            <a:ext cx="3810000" cy="38100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a:spcBef>
                <a:spcPts val="1200"/>
              </a:spcBef>
              <a:buClr>
                <a:schemeClr val="bg2"/>
              </a:buClr>
              <a:buChar char="l"/>
            </a:pPr>
            <a:r>
              <a:rPr lang="en-US" sz="2000" dirty="0"/>
              <a:t>Must be done sincerely</a:t>
            </a:r>
          </a:p>
          <a:p>
            <a:pPr>
              <a:spcBef>
                <a:spcPts val="1200"/>
              </a:spcBef>
              <a:buClr>
                <a:schemeClr val="bg2"/>
              </a:buClr>
              <a:buChar char="l"/>
            </a:pPr>
            <a:r>
              <a:rPr lang="en-US" sz="2000" dirty="0"/>
              <a:t>Supports and promotes self-efficacy</a:t>
            </a:r>
          </a:p>
          <a:p>
            <a:pPr>
              <a:spcBef>
                <a:spcPts val="1200"/>
              </a:spcBef>
              <a:buClr>
                <a:schemeClr val="bg2"/>
              </a:buClr>
              <a:buChar char="l"/>
            </a:pPr>
            <a:r>
              <a:rPr lang="en-US" sz="2000" dirty="0"/>
              <a:t>Acknowledges the difficulties the person has experienced</a:t>
            </a:r>
          </a:p>
          <a:p>
            <a:pPr>
              <a:spcBef>
                <a:spcPts val="1200"/>
              </a:spcBef>
              <a:buClr>
                <a:schemeClr val="bg2"/>
              </a:buClr>
              <a:buChar char="l"/>
            </a:pPr>
            <a:r>
              <a:rPr lang="en-US" sz="2000" dirty="0"/>
              <a:t>Validates the person’s experience and feelings</a:t>
            </a:r>
          </a:p>
          <a:p>
            <a:pPr>
              <a:spcBef>
                <a:spcPts val="1200"/>
              </a:spcBef>
              <a:buClr>
                <a:schemeClr val="bg2"/>
              </a:buClr>
              <a:buChar char="l"/>
            </a:pPr>
            <a:r>
              <a:rPr lang="en-US" sz="2000" dirty="0"/>
              <a:t>Emphasizes past experiences that demonstrate strength and success to prevent </a:t>
            </a:r>
            <a:r>
              <a:rPr lang="en-US" sz="2000" dirty="0" smtClean="0"/>
              <a:t>discouragement</a:t>
            </a:r>
            <a:endParaRPr lang="en-US" sz="2000" dirty="0"/>
          </a:p>
        </p:txBody>
      </p:sp>
      <p:sp>
        <p:nvSpPr>
          <p:cNvPr id="7" name="Content Placeholder 1"/>
          <p:cNvSpPr txBox="1">
            <a:spLocks/>
          </p:cNvSpPr>
          <p:nvPr/>
        </p:nvSpPr>
        <p:spPr>
          <a:xfrm>
            <a:off x="5638800" y="1197114"/>
            <a:ext cx="2752725" cy="707886"/>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Though the easiest, the most neglected</a:t>
            </a:r>
          </a:p>
        </p:txBody>
      </p:sp>
      <p:sp>
        <p:nvSpPr>
          <p:cNvPr id="12" name="Content Placeholder 1"/>
          <p:cNvSpPr txBox="1">
            <a:spLocks/>
          </p:cNvSpPr>
          <p:nvPr/>
        </p:nvSpPr>
        <p:spPr>
          <a:xfrm>
            <a:off x="5105400" y="4191000"/>
            <a:ext cx="3810000" cy="1524000"/>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chemeClr val="tx1"/>
                </a:solidFill>
                <a:effectLst/>
                <a:uLnTx/>
                <a:uFillTx/>
                <a:latin typeface="Arial" pitchFamily="34" charset="0"/>
                <a:cs typeface="Arial" pitchFamily="34" charset="0"/>
              </a:rPr>
              <a:t>Examples</a:t>
            </a:r>
          </a:p>
          <a:p>
            <a:pPr>
              <a:spcBef>
                <a:spcPts val="600"/>
              </a:spcBef>
            </a:pPr>
            <a:r>
              <a:rPr lang="en-US" sz="1600" dirty="0" smtClean="0">
                <a:solidFill>
                  <a:schemeClr val="bg1"/>
                </a:solidFill>
                <a:cs typeface="Arial" pitchFamily="34" charset="0"/>
              </a:rPr>
              <a:t>Glad to hear how well you’re doing.</a:t>
            </a:r>
          </a:p>
          <a:p>
            <a:pPr>
              <a:spcBef>
                <a:spcPts val="600"/>
              </a:spcBef>
            </a:pPr>
            <a:r>
              <a:rPr lang="en-US" sz="1600" dirty="0" smtClean="0">
                <a:solidFill>
                  <a:schemeClr val="bg1"/>
                </a:solidFill>
                <a:cs typeface="Arial" pitchFamily="34" charset="0"/>
              </a:rPr>
              <a:t>You </a:t>
            </a:r>
            <a:r>
              <a:rPr lang="en-US" sz="1600" dirty="0">
                <a:solidFill>
                  <a:schemeClr val="bg1"/>
                </a:solidFill>
                <a:cs typeface="Arial" pitchFamily="34" charset="0"/>
              </a:rPr>
              <a:t>have such good ideas!</a:t>
            </a:r>
          </a:p>
          <a:p>
            <a:pPr>
              <a:spcBef>
                <a:spcPts val="600"/>
              </a:spcBef>
            </a:pPr>
            <a:r>
              <a:rPr lang="en-US" sz="1600" dirty="0">
                <a:solidFill>
                  <a:schemeClr val="bg1"/>
                </a:solidFill>
                <a:cs typeface="Arial" pitchFamily="34" charset="0"/>
              </a:rPr>
              <a:t>I’m glad to talk with you today!</a:t>
            </a:r>
          </a:p>
          <a:p>
            <a:pPr marL="285750" marR="0" lvl="0" indent="-285750" algn="l" defTabSz="914400" rtl="0" eaLnBrk="1" fontAlgn="auto" latinLnBrk="0" hangingPunct="1">
              <a:lnSpc>
                <a:spcPct val="100000"/>
              </a:lnSpc>
              <a:spcBef>
                <a:spcPts val="600"/>
              </a:spcBef>
              <a:buClr>
                <a:srgbClr val="E9CF11"/>
              </a:buClr>
              <a:buSzTx/>
              <a:tabLst/>
              <a:defRPr/>
            </a:pPr>
            <a:endParaRPr kumimoji="0" lang="en-US"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285750" marR="0" lvl="0" indent="-285750" algn="l" defTabSz="914400" rtl="0" eaLnBrk="1" fontAlgn="auto" latinLnBrk="0" hangingPunct="1">
              <a:lnSpc>
                <a:spcPct val="100000"/>
              </a:lnSpc>
              <a:spcBef>
                <a:spcPts val="600"/>
              </a:spcBef>
              <a:buClr>
                <a:srgbClr val="E9CF11"/>
              </a:buClr>
              <a:buSzTx/>
              <a:buFont typeface="Wingdings" pitchFamily="2" charset="2"/>
              <a:buChar char="§"/>
              <a:tabLst/>
              <a:defRPr/>
            </a:pPr>
            <a:endParaRPr kumimoji="0" lang="en-US"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3" name="Content Placeholder 1"/>
          <p:cNvSpPr txBox="1">
            <a:spLocks/>
          </p:cNvSpPr>
          <p:nvPr/>
        </p:nvSpPr>
        <p:spPr>
          <a:xfrm>
            <a:off x="5095874" y="1981201"/>
            <a:ext cx="3819525" cy="2209799"/>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rgbClr val="4F81BD"/>
                </a:solidFill>
                <a:effectLst/>
                <a:uLnTx/>
                <a:uFillTx/>
                <a:latin typeface="Arial" pitchFamily="34" charset="0"/>
                <a:cs typeface="Arial" pitchFamily="34" charset="0"/>
              </a:rPr>
              <a:t>Try it Out</a:t>
            </a:r>
          </a:p>
          <a:p>
            <a:pPr>
              <a:spcBef>
                <a:spcPts val="600"/>
              </a:spcBef>
            </a:pPr>
            <a:r>
              <a:rPr lang="en-US" sz="1600" dirty="0">
                <a:latin typeface="Arial" pitchFamily="34" charset="0"/>
                <a:cs typeface="Arial" pitchFamily="34" charset="0"/>
              </a:rPr>
              <a:t>Offer an affirmation to the person on your right and then on your left.</a:t>
            </a:r>
          </a:p>
          <a:p>
            <a:pPr>
              <a:spcBef>
                <a:spcPts val="600"/>
              </a:spcBef>
            </a:pPr>
            <a:r>
              <a:rPr lang="en-US" sz="1600" dirty="0">
                <a:latin typeface="Arial" pitchFamily="34" charset="0"/>
                <a:cs typeface="Arial" pitchFamily="34" charset="0"/>
              </a:rPr>
              <a:t>Offer a second affirmation when possible.</a:t>
            </a:r>
          </a:p>
          <a:p>
            <a:pPr>
              <a:spcBef>
                <a:spcPts val="600"/>
              </a:spcBef>
            </a:pPr>
            <a:r>
              <a:rPr lang="en-US" sz="1600" dirty="0">
                <a:latin typeface="Arial" pitchFamily="34" charset="0"/>
                <a:cs typeface="Arial" pitchFamily="34" charset="0"/>
              </a:rPr>
              <a:t>How can we give an affirmation to a person that we don’t know well?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r>
              <a:rPr lang="en-US" dirty="0" smtClean="0"/>
              <a:t>Reflective Listening</a:t>
            </a:r>
            <a:r>
              <a:rPr lang="en-US" baseline="30000" dirty="0"/>
              <a:t>9</a:t>
            </a:r>
          </a:p>
        </p:txBody>
      </p:sp>
      <p:sp>
        <p:nvSpPr>
          <p:cNvPr id="2" name="Content Placeholder 1"/>
          <p:cNvSpPr>
            <a:spLocks noGrp="1"/>
          </p:cNvSpPr>
          <p:nvPr>
            <p:ph idx="4294967295"/>
          </p:nvPr>
        </p:nvSpPr>
        <p:spPr>
          <a:xfrm>
            <a:off x="838200" y="1905000"/>
            <a:ext cx="3886200" cy="37338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a:spcBef>
                <a:spcPts val="1200"/>
              </a:spcBef>
              <a:buClr>
                <a:schemeClr val="bg2"/>
              </a:buClr>
              <a:buChar char="l"/>
            </a:pPr>
            <a:r>
              <a:rPr lang="en-US" sz="2000" dirty="0"/>
              <a:t>Reflective listening begins with a way of thinking</a:t>
            </a:r>
          </a:p>
          <a:p>
            <a:pPr>
              <a:spcBef>
                <a:spcPts val="1200"/>
              </a:spcBef>
              <a:buClr>
                <a:schemeClr val="bg2"/>
              </a:buClr>
              <a:buChar char="l"/>
            </a:pPr>
            <a:r>
              <a:rPr lang="en-US" sz="2000" dirty="0"/>
              <a:t>It includes an interest in what the person has to say and a desire to truly understand how the person sees things</a:t>
            </a:r>
          </a:p>
          <a:p>
            <a:pPr>
              <a:spcBef>
                <a:spcPts val="1200"/>
              </a:spcBef>
              <a:buClr>
                <a:schemeClr val="bg2"/>
              </a:buClr>
              <a:buChar char="l"/>
            </a:pPr>
            <a:r>
              <a:rPr lang="en-US" sz="2000" dirty="0"/>
              <a:t>It is essentially hypothesis testing</a:t>
            </a:r>
          </a:p>
          <a:p>
            <a:pPr>
              <a:spcBef>
                <a:spcPts val="1200"/>
              </a:spcBef>
              <a:buClr>
                <a:schemeClr val="bg2"/>
              </a:buClr>
              <a:buChar char="l"/>
            </a:pPr>
            <a:r>
              <a:rPr lang="en-US" sz="2000" dirty="0"/>
              <a:t>What </a:t>
            </a:r>
            <a:r>
              <a:rPr lang="en-US" sz="2000" dirty="0" smtClean="0"/>
              <a:t>you </a:t>
            </a:r>
            <a:r>
              <a:rPr lang="en-US" sz="2000" dirty="0"/>
              <a:t>think a person means may not be what they mean</a:t>
            </a:r>
          </a:p>
        </p:txBody>
      </p:sp>
      <p:sp>
        <p:nvSpPr>
          <p:cNvPr id="8" name="TextBox 7"/>
          <p:cNvSpPr txBox="1"/>
          <p:nvPr/>
        </p:nvSpPr>
        <p:spPr>
          <a:xfrm>
            <a:off x="5029200" y="1092438"/>
            <a:ext cx="3810000" cy="1015663"/>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Positive proof that you’ve been listening…parrots repeat but don’t reflect</a:t>
            </a:r>
          </a:p>
        </p:txBody>
      </p:sp>
      <p:sp>
        <p:nvSpPr>
          <p:cNvPr id="9" name="Content Placeholder 1"/>
          <p:cNvSpPr txBox="1">
            <a:spLocks/>
          </p:cNvSpPr>
          <p:nvPr/>
        </p:nvSpPr>
        <p:spPr>
          <a:xfrm>
            <a:off x="4800600" y="4233016"/>
            <a:ext cx="4114800" cy="1583822"/>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chemeClr val="tx1"/>
                </a:solidFill>
                <a:effectLst/>
                <a:uLnTx/>
                <a:uFillTx/>
                <a:latin typeface="Arial" pitchFamily="34" charset="0"/>
                <a:cs typeface="Arial" pitchFamily="34" charset="0"/>
              </a:rPr>
              <a:t>Examples:</a:t>
            </a:r>
          </a:p>
          <a:p>
            <a:pPr>
              <a:spcBef>
                <a:spcPts val="300"/>
              </a:spcBef>
            </a:pPr>
            <a:r>
              <a:rPr lang="en-US" sz="1600" dirty="0">
                <a:solidFill>
                  <a:schemeClr val="bg1"/>
                </a:solidFill>
                <a:latin typeface="Arial" pitchFamily="34" charset="0"/>
                <a:cs typeface="Arial" pitchFamily="34" charset="0"/>
              </a:rPr>
              <a:t>Repeating – simplest</a:t>
            </a:r>
          </a:p>
          <a:p>
            <a:pPr>
              <a:spcBef>
                <a:spcPts val="300"/>
              </a:spcBef>
            </a:pPr>
            <a:r>
              <a:rPr lang="en-US" sz="1600" dirty="0">
                <a:solidFill>
                  <a:schemeClr val="bg1"/>
                </a:solidFill>
                <a:latin typeface="Arial" pitchFamily="34" charset="0"/>
                <a:cs typeface="Arial" pitchFamily="34" charset="0"/>
              </a:rPr>
              <a:t>Rephrasing – substitutes synonyms</a:t>
            </a:r>
          </a:p>
          <a:p>
            <a:pPr>
              <a:spcBef>
                <a:spcPts val="300"/>
              </a:spcBef>
            </a:pPr>
            <a:r>
              <a:rPr lang="en-US" sz="1600" dirty="0">
                <a:solidFill>
                  <a:schemeClr val="bg1"/>
                </a:solidFill>
                <a:latin typeface="Arial" pitchFamily="34" charset="0"/>
                <a:cs typeface="Arial" pitchFamily="34" charset="0"/>
              </a:rPr>
              <a:t>Paraphrasing – major restatement</a:t>
            </a:r>
          </a:p>
          <a:p>
            <a:pPr>
              <a:spcBef>
                <a:spcPts val="300"/>
              </a:spcBef>
            </a:pPr>
            <a:r>
              <a:rPr lang="en-US" sz="1600" dirty="0">
                <a:solidFill>
                  <a:schemeClr val="bg1"/>
                </a:solidFill>
                <a:latin typeface="Arial" pitchFamily="34" charset="0"/>
                <a:cs typeface="Arial" pitchFamily="34" charset="0"/>
              </a:rPr>
              <a:t>Reflection of feeling – </a:t>
            </a:r>
            <a:r>
              <a:rPr lang="en-US" sz="1600" dirty="0" smtClean="0">
                <a:solidFill>
                  <a:schemeClr val="bg1"/>
                </a:solidFill>
                <a:latin typeface="Arial" pitchFamily="34" charset="0"/>
                <a:cs typeface="Arial" pitchFamily="34" charset="0"/>
              </a:rPr>
              <a:t>deepest</a:t>
            </a:r>
            <a:endParaRPr kumimoji="0" lang="en-US" sz="1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0" name="Content Placeholder 1"/>
          <p:cNvSpPr txBox="1">
            <a:spLocks/>
          </p:cNvSpPr>
          <p:nvPr/>
        </p:nvSpPr>
        <p:spPr>
          <a:xfrm>
            <a:off x="4790312" y="2102089"/>
            <a:ext cx="4125087" cy="2114549"/>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rgbClr val="4F81BD"/>
                </a:solidFill>
                <a:effectLst/>
                <a:uLnTx/>
                <a:uFillTx/>
                <a:latin typeface="Arial" pitchFamily="34" charset="0"/>
                <a:cs typeface="Arial" pitchFamily="34" charset="0"/>
              </a:rPr>
              <a:t>Try it Out</a:t>
            </a:r>
          </a:p>
          <a:p>
            <a:pPr>
              <a:spcBef>
                <a:spcPts val="600"/>
              </a:spcBef>
            </a:pPr>
            <a:r>
              <a:rPr lang="en-US" sz="1600" dirty="0" smtClean="0">
                <a:cs typeface="Arial" pitchFamily="34" charset="0"/>
              </a:rPr>
              <a:t>Make statements </a:t>
            </a:r>
            <a:r>
              <a:rPr lang="en-US" sz="1600" dirty="0">
                <a:cs typeface="Arial" pitchFamily="34" charset="0"/>
              </a:rPr>
              <a:t>that might be said by </a:t>
            </a:r>
            <a:r>
              <a:rPr lang="en-US" sz="1600" dirty="0" smtClean="0">
                <a:cs typeface="Arial" pitchFamily="34" charset="0"/>
              </a:rPr>
              <a:t>a patient and </a:t>
            </a:r>
            <a:r>
              <a:rPr lang="en-US" sz="1600" dirty="0">
                <a:cs typeface="Arial" pitchFamily="34" charset="0"/>
              </a:rPr>
              <a:t>come up with a reflective </a:t>
            </a:r>
            <a:r>
              <a:rPr lang="en-US" sz="1600" dirty="0" smtClean="0">
                <a:cs typeface="Arial" pitchFamily="34" charset="0"/>
              </a:rPr>
              <a:t>response. The </a:t>
            </a:r>
            <a:r>
              <a:rPr lang="en-US" sz="1600" dirty="0">
                <a:cs typeface="Arial" pitchFamily="34" charset="0"/>
              </a:rPr>
              <a:t>group can help.</a:t>
            </a:r>
          </a:p>
          <a:p>
            <a:pPr>
              <a:spcBef>
                <a:spcPts val="600"/>
              </a:spcBef>
            </a:pPr>
            <a:r>
              <a:rPr lang="en-US" sz="1600" dirty="0" smtClean="0">
                <a:cs typeface="Arial" pitchFamily="34" charset="0"/>
              </a:rPr>
              <a:t>Pair up. One person </a:t>
            </a:r>
            <a:r>
              <a:rPr lang="en-US" sz="1600" dirty="0">
                <a:cs typeface="Arial" pitchFamily="34" charset="0"/>
              </a:rPr>
              <a:t>brings up an issue while the other can only respond with reflective statements</a:t>
            </a:r>
            <a:r>
              <a:rPr lang="en-US" sz="1600" dirty="0" smtClean="0">
                <a:cs typeface="Arial" pitchFamily="34" charset="0"/>
              </a:rPr>
              <a:t>.  Difficult?</a:t>
            </a:r>
            <a:endParaRPr lang="en-US" sz="1600" dirty="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r>
              <a:rPr lang="en-US" dirty="0" smtClean="0"/>
              <a:t>Summarize</a:t>
            </a:r>
            <a:r>
              <a:rPr lang="en-US" baseline="30000" dirty="0" smtClean="0"/>
              <a:t>9</a:t>
            </a:r>
            <a:endParaRPr lang="en-US" dirty="0"/>
          </a:p>
        </p:txBody>
      </p:sp>
      <p:sp>
        <p:nvSpPr>
          <p:cNvPr id="2" name="Content Placeholder 1"/>
          <p:cNvSpPr>
            <a:spLocks noGrp="1"/>
          </p:cNvSpPr>
          <p:nvPr>
            <p:ph idx="4294967295"/>
          </p:nvPr>
        </p:nvSpPr>
        <p:spPr>
          <a:xfrm>
            <a:off x="965676" y="1659308"/>
            <a:ext cx="3886200" cy="19812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a:spcBef>
                <a:spcPts val="1200"/>
              </a:spcBef>
              <a:buClr>
                <a:schemeClr val="bg2"/>
              </a:buClr>
              <a:buChar char="l"/>
            </a:pPr>
            <a:r>
              <a:rPr lang="en-US" sz="2000" dirty="0"/>
              <a:t>Summaries reinforce what has been said, show that you have been listening carefully</a:t>
            </a:r>
          </a:p>
          <a:p>
            <a:pPr>
              <a:spcBef>
                <a:spcPts val="1200"/>
              </a:spcBef>
              <a:buClr>
                <a:schemeClr val="bg2"/>
              </a:buClr>
              <a:buChar char="l"/>
            </a:pPr>
            <a:r>
              <a:rPr lang="en-US" sz="2000" dirty="0"/>
              <a:t>Summaries can link together the person’s feelings of ambivalence and promote perception of discrepancy</a:t>
            </a:r>
          </a:p>
        </p:txBody>
      </p:sp>
      <p:sp>
        <p:nvSpPr>
          <p:cNvPr id="8" name="Content Placeholder 1"/>
          <p:cNvSpPr txBox="1">
            <a:spLocks/>
          </p:cNvSpPr>
          <p:nvPr/>
        </p:nvSpPr>
        <p:spPr>
          <a:xfrm>
            <a:off x="4876800" y="1667854"/>
            <a:ext cx="3505200" cy="3742346"/>
          </a:xfrm>
          <a:prstGeom prst="rect">
            <a:avLst/>
          </a:prstGeom>
          <a:solidFill>
            <a:srgbClr val="95B3D7"/>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3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chemeClr val="tx1"/>
                </a:solidFill>
                <a:effectLst/>
                <a:uLnTx/>
                <a:uFillTx/>
                <a:latin typeface="Arial" pitchFamily="34" charset="0"/>
                <a:cs typeface="Arial" pitchFamily="34" charset="0"/>
              </a:rPr>
              <a:t>Examples:</a:t>
            </a:r>
          </a:p>
          <a:p>
            <a:pPr>
              <a:spcBef>
                <a:spcPts val="300"/>
              </a:spcBef>
            </a:pPr>
            <a:r>
              <a:rPr lang="en-US" sz="1600" dirty="0">
                <a:solidFill>
                  <a:schemeClr val="bg1"/>
                </a:solidFill>
                <a:latin typeface="Arial" pitchFamily="34" charset="0"/>
                <a:cs typeface="Arial" pitchFamily="34" charset="0"/>
              </a:rPr>
              <a:t>A </a:t>
            </a:r>
            <a:r>
              <a:rPr lang="en-US" sz="1600" u="sng" dirty="0">
                <a:solidFill>
                  <a:schemeClr val="bg1"/>
                </a:solidFill>
                <a:latin typeface="Arial" pitchFamily="34" charset="0"/>
                <a:cs typeface="Arial" pitchFamily="34" charset="0"/>
              </a:rPr>
              <a:t>transitional summary</a:t>
            </a:r>
            <a:r>
              <a:rPr lang="en-US" sz="1600" dirty="0">
                <a:solidFill>
                  <a:schemeClr val="bg1"/>
                </a:solidFill>
                <a:latin typeface="Arial" pitchFamily="34" charset="0"/>
                <a:cs typeface="Arial" pitchFamily="34" charset="0"/>
              </a:rPr>
              <a:t> includes the pros, the cons and an invitation to continue to talk</a:t>
            </a:r>
          </a:p>
          <a:p>
            <a:pPr>
              <a:spcBef>
                <a:spcPts val="300"/>
              </a:spcBef>
            </a:pPr>
            <a:r>
              <a:rPr lang="en-US" sz="1600" dirty="0">
                <a:solidFill>
                  <a:schemeClr val="bg1"/>
                </a:solidFill>
                <a:latin typeface="Arial" pitchFamily="34" charset="0"/>
                <a:cs typeface="Arial" pitchFamily="34" charset="0"/>
              </a:rPr>
              <a:t>“on the one hand”</a:t>
            </a:r>
          </a:p>
          <a:p>
            <a:pPr>
              <a:spcBef>
                <a:spcPts val="300"/>
              </a:spcBef>
            </a:pPr>
            <a:r>
              <a:rPr lang="en-US" sz="1600" dirty="0">
                <a:solidFill>
                  <a:schemeClr val="bg1"/>
                </a:solidFill>
                <a:latin typeface="Arial" pitchFamily="34" charset="0"/>
                <a:cs typeface="Arial" pitchFamily="34" charset="0"/>
              </a:rPr>
              <a:t>“on the other hand”</a:t>
            </a:r>
          </a:p>
          <a:p>
            <a:pPr>
              <a:spcBef>
                <a:spcPts val="300"/>
              </a:spcBef>
            </a:pPr>
            <a:r>
              <a:rPr lang="en-US" sz="1600" dirty="0">
                <a:solidFill>
                  <a:schemeClr val="bg1"/>
                </a:solidFill>
                <a:latin typeface="Arial" pitchFamily="34" charset="0"/>
                <a:cs typeface="Arial" pitchFamily="34" charset="0"/>
              </a:rPr>
              <a:t>“what else”</a:t>
            </a:r>
          </a:p>
          <a:p>
            <a:pPr>
              <a:spcBef>
                <a:spcPts val="300"/>
              </a:spcBef>
            </a:pPr>
            <a:r>
              <a:rPr lang="en-US" sz="1600" dirty="0">
                <a:solidFill>
                  <a:schemeClr val="bg1"/>
                </a:solidFill>
                <a:latin typeface="Arial" pitchFamily="34" charset="0"/>
                <a:cs typeface="Arial" pitchFamily="34" charset="0"/>
              </a:rPr>
              <a:t>A </a:t>
            </a:r>
            <a:r>
              <a:rPr lang="en-US" sz="1600" u="sng" dirty="0">
                <a:solidFill>
                  <a:schemeClr val="bg1"/>
                </a:solidFill>
                <a:latin typeface="Arial" pitchFamily="34" charset="0"/>
                <a:cs typeface="Arial" pitchFamily="34" charset="0"/>
              </a:rPr>
              <a:t>major </a:t>
            </a:r>
            <a:r>
              <a:rPr lang="en-US" sz="1600" u="sng" dirty="0" smtClean="0">
                <a:solidFill>
                  <a:schemeClr val="bg1"/>
                </a:solidFill>
                <a:latin typeface="Arial" pitchFamily="34" charset="0"/>
                <a:cs typeface="Arial" pitchFamily="34" charset="0"/>
              </a:rPr>
              <a:t>summary</a:t>
            </a:r>
            <a:r>
              <a:rPr lang="en-US" sz="1600" dirty="0" smtClean="0">
                <a:solidFill>
                  <a:schemeClr val="bg1"/>
                </a:solidFill>
                <a:latin typeface="Arial" pitchFamily="34" charset="0"/>
                <a:cs typeface="Arial" pitchFamily="34" charset="0"/>
              </a:rPr>
              <a:t> either </a:t>
            </a:r>
            <a:r>
              <a:rPr lang="en-US" sz="1600" dirty="0">
                <a:solidFill>
                  <a:schemeClr val="bg1"/>
                </a:solidFill>
                <a:latin typeface="Arial" pitchFamily="34" charset="0"/>
                <a:cs typeface="Arial" pitchFamily="34" charset="0"/>
              </a:rPr>
              <a:t>at the end or a significant point in the conversation</a:t>
            </a:r>
          </a:p>
          <a:p>
            <a:pPr>
              <a:spcBef>
                <a:spcPts val="300"/>
              </a:spcBef>
            </a:pPr>
            <a:r>
              <a:rPr lang="en-US" sz="1600" dirty="0" smtClean="0">
                <a:solidFill>
                  <a:schemeClr val="bg1"/>
                </a:solidFill>
                <a:latin typeface="Arial" pitchFamily="34" charset="0"/>
                <a:cs typeface="Arial" pitchFamily="34" charset="0"/>
              </a:rPr>
              <a:t>“Let me see if I understand what you’ve told </a:t>
            </a:r>
            <a:r>
              <a:rPr lang="en-US" sz="1600" dirty="0">
                <a:solidFill>
                  <a:schemeClr val="bg1"/>
                </a:solidFill>
                <a:latin typeface="Arial" pitchFamily="34" charset="0"/>
                <a:cs typeface="Arial" pitchFamily="34" charset="0"/>
              </a:rPr>
              <a:t>me so far...”</a:t>
            </a:r>
          </a:p>
          <a:p>
            <a:pPr>
              <a:spcBef>
                <a:spcPts val="300"/>
              </a:spcBef>
            </a:pPr>
            <a:r>
              <a:rPr lang="en-US" sz="1600" dirty="0" smtClean="0">
                <a:solidFill>
                  <a:schemeClr val="bg1"/>
                </a:solidFill>
                <a:latin typeface="Arial" pitchFamily="34" charset="0"/>
                <a:cs typeface="Arial" pitchFamily="34" charset="0"/>
              </a:rPr>
              <a:t>“Was there anything I missed ?..”</a:t>
            </a:r>
            <a:endParaRPr kumimoji="0" lang="en-US" sz="22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9" name="Content Placeholder 1"/>
          <p:cNvSpPr txBox="1">
            <a:spLocks/>
          </p:cNvSpPr>
          <p:nvPr/>
        </p:nvSpPr>
        <p:spPr>
          <a:xfrm>
            <a:off x="1981200" y="3795045"/>
            <a:ext cx="2895600" cy="1981200"/>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200" b="1" i="0" u="none" strike="noStrike" kern="1200" cap="none" spc="0" normalizeH="0" baseline="0" noProof="0" dirty="0" smtClean="0">
                <a:ln>
                  <a:noFill/>
                </a:ln>
                <a:solidFill>
                  <a:srgbClr val="4F81BD"/>
                </a:solidFill>
                <a:effectLst/>
                <a:uLnTx/>
                <a:uFillTx/>
                <a:latin typeface="Arial" pitchFamily="34" charset="0"/>
                <a:cs typeface="Arial" pitchFamily="34" charset="0"/>
              </a:rPr>
              <a:t>Try it Out</a:t>
            </a:r>
          </a:p>
          <a:p>
            <a:pPr>
              <a:spcBef>
                <a:spcPts val="300"/>
              </a:spcBef>
            </a:pPr>
            <a:r>
              <a:rPr lang="en-US" sz="1600" dirty="0">
                <a:latin typeface="Arial" pitchFamily="34" charset="0"/>
                <a:cs typeface="Arial" pitchFamily="34" charset="0"/>
              </a:rPr>
              <a:t>Pair up</a:t>
            </a:r>
          </a:p>
          <a:p>
            <a:pPr>
              <a:spcBef>
                <a:spcPts val="300"/>
              </a:spcBef>
            </a:pPr>
            <a:r>
              <a:rPr lang="en-US" sz="1600" dirty="0">
                <a:latin typeface="Arial" pitchFamily="34" charset="0"/>
                <a:cs typeface="Arial" pitchFamily="34" charset="0"/>
              </a:rPr>
              <a:t>T</a:t>
            </a:r>
            <a:r>
              <a:rPr lang="en-US" sz="1600" dirty="0" smtClean="0">
                <a:latin typeface="Arial" pitchFamily="34" charset="0"/>
                <a:cs typeface="Arial" pitchFamily="34" charset="0"/>
              </a:rPr>
              <a:t>alk </a:t>
            </a:r>
            <a:r>
              <a:rPr lang="en-US" sz="1600" dirty="0">
                <a:latin typeface="Arial" pitchFamily="34" charset="0"/>
                <a:cs typeface="Arial" pitchFamily="34" charset="0"/>
              </a:rPr>
              <a:t>for 5 minutes</a:t>
            </a:r>
          </a:p>
          <a:p>
            <a:pPr>
              <a:spcBef>
                <a:spcPts val="300"/>
              </a:spcBef>
            </a:pPr>
            <a:r>
              <a:rPr lang="en-US" sz="1600" dirty="0">
                <a:latin typeface="Arial" pitchFamily="34" charset="0"/>
                <a:cs typeface="Arial" pitchFamily="34" charset="0"/>
              </a:rPr>
              <a:t>Give a transitional summary</a:t>
            </a:r>
          </a:p>
          <a:p>
            <a:pPr>
              <a:spcBef>
                <a:spcPts val="300"/>
              </a:spcBef>
            </a:pPr>
            <a:r>
              <a:rPr lang="en-US" sz="1600" dirty="0">
                <a:latin typeface="Arial" pitchFamily="34" charset="0"/>
                <a:cs typeface="Arial" pitchFamily="34" charset="0"/>
              </a:rPr>
              <a:t>Talk 2 minutes more</a:t>
            </a:r>
          </a:p>
          <a:p>
            <a:pPr>
              <a:spcBef>
                <a:spcPts val="300"/>
              </a:spcBef>
            </a:pPr>
            <a:r>
              <a:rPr lang="en-US" sz="1600" dirty="0">
                <a:latin typeface="Arial" pitchFamily="34" charset="0"/>
                <a:cs typeface="Arial" pitchFamily="34" charset="0"/>
              </a:rPr>
              <a:t>Give a major summary</a:t>
            </a:r>
          </a:p>
        </p:txBody>
      </p:sp>
      <p:sp>
        <p:nvSpPr>
          <p:cNvPr id="6" name="Content Placeholder 1"/>
          <p:cNvSpPr txBox="1">
            <a:spLocks/>
          </p:cNvSpPr>
          <p:nvPr/>
        </p:nvSpPr>
        <p:spPr>
          <a:xfrm>
            <a:off x="4593008" y="1099641"/>
            <a:ext cx="4038600" cy="400110"/>
          </a:xfrm>
          <a:prstGeom prst="rect">
            <a:avLst/>
          </a:prstGeom>
          <a:noFill/>
        </p:spPr>
        <p:txBody>
          <a:bodyPr wrap="square">
            <a:spAutoFit/>
          </a:bodyPr>
          <a:lstStyle>
            <a:defPPr>
              <a:defRPr lang="en-US"/>
            </a:defPPr>
            <a:lvl1pPr algn="ctr">
              <a:defRPr sz="2000" b="1">
                <a:solidFill>
                  <a:srgbClr val="D3650B"/>
                </a:solidFill>
                <a:latin typeface="+mn-lt"/>
                <a:cs typeface="Times New Roman" pitchFamily="18" charset="0"/>
              </a:defRPr>
            </a:lvl1pPr>
          </a:lstStyle>
          <a:p>
            <a:r>
              <a:rPr lang="en-US" dirty="0"/>
              <a:t>Prepare the person to move on</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br>
              <a:rPr lang="en-US" dirty="0" smtClean="0"/>
            </a:br>
            <a:r>
              <a:rPr lang="en-US" dirty="0" smtClean="0"/>
              <a:t>Practicing Good Communication</a:t>
            </a:r>
            <a:endParaRPr lang="en-US" dirty="0"/>
          </a:p>
        </p:txBody>
      </p:sp>
      <p:sp>
        <p:nvSpPr>
          <p:cNvPr id="6" name="Content Placeholder 5"/>
          <p:cNvSpPr>
            <a:spLocks noGrp="1"/>
          </p:cNvSpPr>
          <p:nvPr>
            <p:ph idx="4294967295"/>
          </p:nvPr>
        </p:nvSpPr>
        <p:spPr>
          <a:xfrm>
            <a:off x="914400" y="2145268"/>
            <a:ext cx="4191000" cy="3188732"/>
          </a:xfrm>
          <a:prstGeom prst="rect">
            <a:avLst/>
          </a:prstGeom>
          <a:solidFill>
            <a:schemeClr val="bg1"/>
          </a:solidFill>
        </p:spPr>
        <p:txBody>
          <a:bodyPr/>
          <a:lstStyle/>
          <a:p>
            <a:pPr marL="0" indent="0">
              <a:buNone/>
            </a:pPr>
            <a:r>
              <a:rPr lang="en-US" b="1" dirty="0" smtClean="0">
                <a:solidFill>
                  <a:srgbClr val="4F81BD"/>
                </a:solidFill>
              </a:rPr>
              <a:t>Three Students to a Group</a:t>
            </a:r>
            <a:endParaRPr lang="en-US" b="1" dirty="0">
              <a:solidFill>
                <a:srgbClr val="4F81BD"/>
              </a:solidFill>
            </a:endParaRPr>
          </a:p>
          <a:p>
            <a:r>
              <a:rPr lang="en-US" sz="2000" dirty="0"/>
              <a:t>One </a:t>
            </a:r>
            <a:r>
              <a:rPr lang="en-US" sz="2000" dirty="0" smtClean="0"/>
              <a:t>will tell their story.  </a:t>
            </a:r>
            <a:endParaRPr lang="en-US" sz="2000" dirty="0"/>
          </a:p>
          <a:p>
            <a:pPr marL="0" indent="0"/>
            <a:r>
              <a:rPr lang="en-US" sz="2000" dirty="0" smtClean="0"/>
              <a:t>The second will </a:t>
            </a:r>
            <a:r>
              <a:rPr lang="en-US" sz="2000" dirty="0"/>
              <a:t>respond using only open ended questions, affirmations, reflective listening or summarizing at key points</a:t>
            </a:r>
            <a:r>
              <a:rPr lang="en-US" sz="2000" dirty="0" smtClean="0"/>
              <a:t>.</a:t>
            </a:r>
          </a:p>
          <a:p>
            <a:pPr marL="0" indent="0"/>
            <a:r>
              <a:rPr lang="en-US" sz="2000" dirty="0" smtClean="0"/>
              <a:t>The third student will take notes about which types of responses were used.</a:t>
            </a:r>
            <a:endParaRPr lang="en-US" dirty="0"/>
          </a:p>
        </p:txBody>
      </p:sp>
      <p:sp>
        <p:nvSpPr>
          <p:cNvPr id="56325" name="TextBox 5"/>
          <p:cNvSpPr txBox="1">
            <a:spLocks noChangeArrowheads="1"/>
          </p:cNvSpPr>
          <p:nvPr/>
        </p:nvSpPr>
        <p:spPr bwMode="auto">
          <a:xfrm>
            <a:off x="5562600" y="2145268"/>
            <a:ext cx="2895600" cy="738664"/>
          </a:xfrm>
          <a:prstGeom prst="rect">
            <a:avLst/>
          </a:prstGeom>
          <a:solidFill>
            <a:srgbClr val="8EB149"/>
          </a:solidFill>
          <a:ln w="9525">
            <a:noFill/>
            <a:miter lim="800000"/>
            <a:headEnd/>
            <a:tailEnd/>
          </a:ln>
        </p:spPr>
        <p:txBody>
          <a:bodyPr wrap="square">
            <a:spAutoFit/>
          </a:bodyPr>
          <a:lstStyle/>
          <a:p>
            <a:pPr algn="ctr"/>
            <a:r>
              <a:rPr lang="en-US" sz="2200" b="1" dirty="0" smtClean="0">
                <a:solidFill>
                  <a:schemeClr val="bg1"/>
                </a:solidFill>
                <a:latin typeface="Arial" pitchFamily="34" charset="0"/>
                <a:cs typeface="Arial" pitchFamily="34" charset="0"/>
              </a:rPr>
              <a:t>Exercise</a:t>
            </a:r>
            <a:endParaRPr lang="en-US" sz="2200" b="1" dirty="0">
              <a:solidFill>
                <a:schemeClr val="bg1"/>
              </a:solidFill>
              <a:latin typeface="Arial" pitchFamily="34" charset="0"/>
              <a:cs typeface="Arial" pitchFamily="34" charset="0"/>
            </a:endParaRPr>
          </a:p>
          <a:p>
            <a:pPr algn="ctr"/>
            <a:r>
              <a:rPr lang="en-US" sz="2000" dirty="0" smtClean="0">
                <a:solidFill>
                  <a:schemeClr val="bg1"/>
                </a:solidFill>
                <a:latin typeface="Arial" pitchFamily="34" charset="0"/>
                <a:cs typeface="Arial" pitchFamily="34" charset="0"/>
              </a:rPr>
              <a:t>OARS illustration</a:t>
            </a:r>
            <a:endParaRPr lang="en-US" sz="2000" dirty="0">
              <a:solidFill>
                <a:schemeClr val="bg1"/>
              </a:solidFill>
              <a:latin typeface="Arial" pitchFamily="34" charset="0"/>
              <a:cs typeface="Arial" pitchFamily="34" charset="0"/>
            </a:endParaRPr>
          </a:p>
        </p:txBody>
      </p:sp>
      <p:sp>
        <p:nvSpPr>
          <p:cNvPr id="7" name="TextBox 6"/>
          <p:cNvSpPr txBox="1"/>
          <p:nvPr/>
        </p:nvSpPr>
        <p:spPr>
          <a:xfrm>
            <a:off x="5676900" y="3657600"/>
            <a:ext cx="2666999" cy="1200329"/>
          </a:xfrm>
          <a:prstGeom prst="rect">
            <a:avLst/>
          </a:prstGeom>
          <a:noFill/>
          <a:ln w="19050">
            <a:solidFill>
              <a:srgbClr val="95B3D7"/>
            </a:solidFill>
          </a:ln>
        </p:spPr>
        <p:txBody>
          <a:bodyPr wrap="square" rtlCol="0">
            <a:spAutoFit/>
          </a:bodyPr>
          <a:lstStyle/>
          <a:p>
            <a:r>
              <a:rPr lang="en-US" sz="1800" b="1" dirty="0" smtClean="0">
                <a:solidFill>
                  <a:srgbClr val="CE7124"/>
                </a:solidFill>
              </a:rPr>
              <a:t>Discuss how this felt.  How difficult was it to not give direction or advice? </a:t>
            </a:r>
            <a:endParaRPr lang="en-US" sz="1800" dirty="0">
              <a:solidFill>
                <a:srgbClr val="CE7124"/>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276600"/>
            <a:ext cx="7391400" cy="1295400"/>
          </a:xfrm>
        </p:spPr>
        <p:txBody>
          <a:bodyPr/>
          <a:lstStyle/>
          <a:p>
            <a:pPr marL="0" indent="0"/>
            <a:r>
              <a:rPr lang="en-US" sz="3200" b="1" dirty="0" smtClean="0"/>
              <a:t>Using Suggestions and Discoveries Rather than Directions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200400"/>
            <a:ext cx="6934200" cy="914400"/>
          </a:xfrm>
        </p:spPr>
        <p:txBody>
          <a:bodyPr/>
          <a:lstStyle/>
          <a:p>
            <a:r>
              <a:rPr lang="en-US" sz="3200" b="1" dirty="0" smtClean="0"/>
              <a:t>The Common Factors Model</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001000" cy="838200"/>
          </a:xfrm>
        </p:spPr>
        <p:txBody>
          <a:bodyPr/>
          <a:lstStyle/>
          <a:p>
            <a:r>
              <a:rPr lang="en-US" dirty="0" smtClean="0"/>
              <a:t>The “Spirit” of Motivational Interviewing (MI)</a:t>
            </a:r>
            <a:r>
              <a:rPr lang="en-US" baseline="30000" dirty="0" smtClean="0"/>
              <a:t>10</a:t>
            </a:r>
            <a:endParaRPr lang="en-US" dirty="0"/>
          </a:p>
        </p:txBody>
      </p:sp>
      <p:sp>
        <p:nvSpPr>
          <p:cNvPr id="2049" name="Rectangle 1"/>
          <p:cNvSpPr>
            <a:spLocks noChangeArrowheads="1"/>
          </p:cNvSpPr>
          <p:nvPr/>
        </p:nvSpPr>
        <p:spPr bwMode="auto">
          <a:xfrm>
            <a:off x="762000" y="4471583"/>
            <a:ext cx="4495800" cy="1243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pPr marL="342900" indent="-342900" eaLnBrk="1" hangingPunct="1">
              <a:spcBef>
                <a:spcPts val="1200"/>
              </a:spcBef>
              <a:buClr>
                <a:schemeClr val="bg2"/>
              </a:buClr>
              <a:buFont typeface="Wingdings" pitchFamily="2" charset="2"/>
              <a:buChar char="l"/>
            </a:pPr>
            <a:r>
              <a:rPr lang="en-US" sz="2000" dirty="0">
                <a:latin typeface="+mn-lt"/>
                <a:ea typeface="+mn-ea"/>
              </a:rPr>
              <a:t>Guiding more than directing</a:t>
            </a:r>
          </a:p>
          <a:p>
            <a:pPr marL="342900" indent="-342900" eaLnBrk="1" hangingPunct="1">
              <a:spcBef>
                <a:spcPts val="1200"/>
              </a:spcBef>
              <a:buClr>
                <a:schemeClr val="bg2"/>
              </a:buClr>
              <a:buFont typeface="Wingdings" pitchFamily="2" charset="2"/>
              <a:buChar char="l"/>
            </a:pPr>
            <a:r>
              <a:rPr lang="en-US" sz="2000" dirty="0">
                <a:latin typeface="+mn-lt"/>
                <a:ea typeface="+mn-ea"/>
              </a:rPr>
              <a:t>Dancing more than wrestling</a:t>
            </a:r>
          </a:p>
          <a:p>
            <a:pPr marL="342900" indent="-342900" eaLnBrk="1" hangingPunct="1">
              <a:spcBef>
                <a:spcPts val="1200"/>
              </a:spcBef>
              <a:buClr>
                <a:schemeClr val="bg2"/>
              </a:buClr>
              <a:buFont typeface="Wingdings" pitchFamily="2" charset="2"/>
              <a:buChar char="l"/>
            </a:pPr>
            <a:r>
              <a:rPr lang="en-US" sz="2000" dirty="0">
                <a:latin typeface="+mn-lt"/>
                <a:ea typeface="+mn-ea"/>
              </a:rPr>
              <a:t>Listening at least as much as telling</a:t>
            </a:r>
          </a:p>
        </p:txBody>
      </p:sp>
      <p:sp>
        <p:nvSpPr>
          <p:cNvPr id="5" name="Rectangle 1"/>
          <p:cNvSpPr>
            <a:spLocks noChangeArrowheads="1"/>
          </p:cNvSpPr>
          <p:nvPr/>
        </p:nvSpPr>
        <p:spPr bwMode="auto">
          <a:xfrm>
            <a:off x="685800" y="1483311"/>
            <a:ext cx="4648200" cy="2862322"/>
          </a:xfrm>
          <a:prstGeom prst="rect">
            <a:avLst/>
          </a:prstGeom>
          <a:solidFill>
            <a:srgbClr val="95B3D7"/>
          </a:solidFill>
          <a:ln w="9525">
            <a:noFill/>
            <a:miter lim="800000"/>
            <a:headEnd/>
            <a:tailEnd/>
          </a:ln>
          <a:effectLst/>
        </p:spPr>
        <p:txBody>
          <a:bodyPr vert="horz" wrap="square" lIns="18288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“There’s something in human nature that resists being coerced and told what to do.  Ironically it is acknowledging the other’s right and freedom not to change that sometimes makes change possible”</a:t>
            </a:r>
            <a:endParaRPr kumimoji="0" lang="en-US" sz="2000" b="0" i="0" u="none" strike="noStrike" cap="none" normalizeH="0" baseline="0" dirty="0" smtClean="0">
              <a:ln>
                <a:noFill/>
              </a:ln>
              <a:solidFill>
                <a:schemeClr val="bg1"/>
              </a:solidFill>
              <a:effectLst/>
              <a:latin typeface="Arial" pitchFamily="34" charset="0"/>
            </a:endParaRPr>
          </a:p>
        </p:txBody>
      </p:sp>
      <p:sp>
        <p:nvSpPr>
          <p:cNvPr id="7" name="Rectangle 6"/>
          <p:cNvSpPr/>
          <p:nvPr/>
        </p:nvSpPr>
        <p:spPr>
          <a:xfrm>
            <a:off x="5486400" y="1917680"/>
            <a:ext cx="3429000" cy="3416320"/>
          </a:xfrm>
          <a:prstGeom prst="rect">
            <a:avLst/>
          </a:prstGeom>
          <a:solidFill>
            <a:srgbClr val="8EB149"/>
          </a:solidFill>
        </p:spPr>
        <p:txBody>
          <a:bodyPr wrap="square">
            <a:spAutoFit/>
          </a:bodyPr>
          <a:lstStyle/>
          <a:p>
            <a:pPr algn="ctr"/>
            <a:r>
              <a:rPr lang="en-US" sz="1800" b="1" dirty="0" smtClean="0">
                <a:latin typeface="Arial" pitchFamily="34" charset="0"/>
                <a:cs typeface="Arial" pitchFamily="34" charset="0"/>
              </a:rPr>
              <a:t>MI Application is Limitless</a:t>
            </a:r>
          </a:p>
          <a:p>
            <a:pPr algn="ctr"/>
            <a:r>
              <a:rPr lang="en-US" sz="1800" b="1" dirty="0" smtClean="0">
                <a:solidFill>
                  <a:schemeClr val="bg1"/>
                </a:solidFill>
                <a:latin typeface="Arial" pitchFamily="34" charset="0"/>
                <a:cs typeface="Arial" pitchFamily="34" charset="0"/>
              </a:rPr>
              <a:t>The techniques and approach of motivational interviewing can be effective in supporting recovery in a person with a drug or alcohol addiction, </a:t>
            </a:r>
            <a:r>
              <a:rPr lang="en-US" sz="1800" b="1" dirty="0" smtClean="0">
                <a:solidFill>
                  <a:schemeClr val="bg1"/>
                </a:solidFill>
                <a:cs typeface="Arial" pitchFamily="34" charset="0"/>
              </a:rPr>
              <a:t>in engaging a person with a serious mental health disorder, in encouraging lifestyle changes in a person managing a </a:t>
            </a:r>
            <a:r>
              <a:rPr lang="en-US" sz="1800" b="1" dirty="0" smtClean="0">
                <a:solidFill>
                  <a:schemeClr val="bg1"/>
                </a:solidFill>
                <a:latin typeface="Arial" pitchFamily="34" charset="0"/>
                <a:cs typeface="Arial" pitchFamily="34" charset="0"/>
              </a:rPr>
              <a:t>chronic physical condition. </a:t>
            </a:r>
            <a:endParaRPr lang="en-US" sz="1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60991686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85800" y="1676400"/>
            <a:ext cx="8001000" cy="3581400"/>
          </a:xfrm>
        </p:spPr>
        <p:txBody>
          <a:bodyPr/>
          <a:lstStyle/>
          <a:p>
            <a:r>
              <a:rPr lang="en-US" dirty="0" smtClean="0"/>
              <a:t>Motivational Interviewing is:</a:t>
            </a:r>
          </a:p>
          <a:p>
            <a:pPr lvl="1"/>
            <a:r>
              <a:rPr lang="en-US" sz="2000" b="1" dirty="0" smtClean="0">
                <a:solidFill>
                  <a:srgbClr val="4F81BD"/>
                </a:solidFill>
              </a:rPr>
              <a:t>Collaborative</a:t>
            </a:r>
            <a:br>
              <a:rPr lang="en-US" sz="2000" b="1" dirty="0" smtClean="0">
                <a:solidFill>
                  <a:srgbClr val="4F81BD"/>
                </a:solidFill>
              </a:rPr>
            </a:br>
            <a:r>
              <a:rPr lang="en-US" sz="2000" dirty="0" smtClean="0"/>
              <a:t>All decisions are jointly made as a partnership.</a:t>
            </a:r>
          </a:p>
          <a:p>
            <a:pPr lvl="1"/>
            <a:r>
              <a:rPr lang="en-US" sz="2000" b="1" dirty="0" smtClean="0">
                <a:solidFill>
                  <a:srgbClr val="4F81BD"/>
                </a:solidFill>
              </a:rPr>
              <a:t>Evocative</a:t>
            </a:r>
            <a:r>
              <a:rPr lang="en-US" sz="2000" dirty="0" smtClean="0"/>
              <a:t/>
            </a:r>
            <a:br>
              <a:rPr lang="en-US" sz="2000" dirty="0" smtClean="0"/>
            </a:br>
            <a:r>
              <a:rPr lang="en-US" sz="2000" dirty="0" smtClean="0"/>
              <a:t>Not interested in giving the person what they don’t have but focuses on what the person has and what they care about.</a:t>
            </a:r>
          </a:p>
          <a:p>
            <a:pPr lvl="1"/>
            <a:r>
              <a:rPr lang="en-US" sz="2000" b="1" dirty="0" smtClean="0">
                <a:solidFill>
                  <a:srgbClr val="4F81BD"/>
                </a:solidFill>
              </a:rPr>
              <a:t>Honors the patient’s autonomy and self determination</a:t>
            </a:r>
            <a:r>
              <a:rPr lang="en-US" sz="2000" dirty="0" smtClean="0"/>
              <a:t/>
            </a:r>
            <a:br>
              <a:rPr lang="en-US" sz="2000" dirty="0" smtClean="0"/>
            </a:br>
            <a:r>
              <a:rPr lang="en-US" sz="2000" dirty="0" smtClean="0"/>
              <a:t>Accepts that patients make choices about their lives.  Clinicians can inform, advise, and warn but ultimately the patient decides what they do.</a:t>
            </a:r>
            <a:endParaRPr lang="en-US" sz="2000" dirty="0"/>
          </a:p>
        </p:txBody>
      </p:sp>
      <p:sp>
        <p:nvSpPr>
          <p:cNvPr id="2" name="Title 1"/>
          <p:cNvSpPr>
            <a:spLocks noGrp="1"/>
          </p:cNvSpPr>
          <p:nvPr>
            <p:ph type="title"/>
          </p:nvPr>
        </p:nvSpPr>
        <p:spPr/>
        <p:txBody>
          <a:bodyPr/>
          <a:lstStyle/>
          <a:p>
            <a:r>
              <a:rPr lang="en-US" dirty="0" smtClean="0"/>
              <a:t>The “Spirit” Makes Change Possible</a:t>
            </a:r>
            <a:r>
              <a:rPr lang="en-US" baseline="30000" dirty="0" smtClean="0"/>
              <a:t>10</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SPECIFIC Characteristics of “Motivational Interviewing”</a:t>
            </a:r>
            <a:r>
              <a:rPr lang="en-US" baseline="30000" dirty="0"/>
              <a:t>10</a:t>
            </a:r>
          </a:p>
        </p:txBody>
      </p:sp>
      <p:sp>
        <p:nvSpPr>
          <p:cNvPr id="2" name="Content Placeholder 1"/>
          <p:cNvSpPr>
            <a:spLocks noGrp="1"/>
          </p:cNvSpPr>
          <p:nvPr>
            <p:ph idx="4294967295"/>
          </p:nvPr>
        </p:nvSpPr>
        <p:spPr>
          <a:xfrm>
            <a:off x="1143000" y="2789238"/>
            <a:ext cx="7086600" cy="3154362"/>
          </a:xfrm>
        </p:spPr>
        <p:txBody>
          <a:bodyPr>
            <a:normAutofit/>
          </a:bodyPr>
          <a:lstStyle/>
          <a:p>
            <a:r>
              <a:rPr lang="en-US" sz="1900" dirty="0" smtClean="0"/>
              <a:t>Addresses and resolves ambivalence in the direction of change</a:t>
            </a:r>
          </a:p>
          <a:p>
            <a:pPr marL="512763" indent="-171450">
              <a:buClr>
                <a:schemeClr val="bg2"/>
              </a:buClr>
              <a:buFont typeface="Arial" pitchFamily="34" charset="0"/>
              <a:buChar char="•"/>
            </a:pPr>
            <a:r>
              <a:rPr lang="en-US" sz="1800" dirty="0" smtClean="0"/>
              <a:t>Sometimes in order to do this, ambivalence needs to be explored or created.</a:t>
            </a:r>
          </a:p>
          <a:p>
            <a:pPr marL="0" indent="0"/>
            <a:r>
              <a:rPr lang="en-US" sz="1900" dirty="0" smtClean="0"/>
              <a:t>MI is specific—using certain </a:t>
            </a:r>
            <a:r>
              <a:rPr lang="en-US" sz="1900" b="1" dirty="0" smtClean="0">
                <a:solidFill>
                  <a:srgbClr val="D3650B"/>
                </a:solidFill>
              </a:rPr>
              <a:t>helping skills </a:t>
            </a:r>
            <a:r>
              <a:rPr lang="en-US" sz="1900" dirty="0" smtClean="0"/>
              <a:t>in a prescribed way and attending to specific </a:t>
            </a:r>
            <a:r>
              <a:rPr lang="en-US" sz="1900" b="1" dirty="0">
                <a:solidFill>
                  <a:srgbClr val="D3650B"/>
                </a:solidFill>
              </a:rPr>
              <a:t>forms of </a:t>
            </a:r>
            <a:r>
              <a:rPr lang="en-US" sz="1900" b="1" dirty="0" smtClean="0">
                <a:solidFill>
                  <a:srgbClr val="D3650B"/>
                </a:solidFill>
              </a:rPr>
              <a:t>speech</a:t>
            </a:r>
            <a:endParaRPr lang="en-US" dirty="0" smtClean="0"/>
          </a:p>
          <a:p>
            <a:pPr marL="0" indent="0">
              <a:spcBef>
                <a:spcPts val="1200"/>
              </a:spcBef>
              <a:buNone/>
            </a:pPr>
            <a:r>
              <a:rPr lang="en-US" sz="2200" b="1" dirty="0">
                <a:solidFill>
                  <a:srgbClr val="4F81BD"/>
                </a:solidFill>
              </a:rPr>
              <a:t>Responds in two specific and important ways:</a:t>
            </a:r>
          </a:p>
          <a:p>
            <a:pPr>
              <a:buNone/>
            </a:pPr>
            <a:r>
              <a:rPr lang="en-US" dirty="0"/>
              <a:t>	</a:t>
            </a:r>
            <a:r>
              <a:rPr lang="en-US" dirty="0" smtClean="0"/>
              <a:t>1. </a:t>
            </a:r>
            <a:r>
              <a:rPr lang="en-US" sz="1900" dirty="0" smtClean="0"/>
              <a:t>Rolls with</a:t>
            </a:r>
            <a:r>
              <a:rPr lang="en-US" sz="1900" dirty="0" smtClean="0">
                <a:solidFill>
                  <a:srgbClr val="4F81BD"/>
                </a:solidFill>
              </a:rPr>
              <a:t> </a:t>
            </a:r>
            <a:r>
              <a:rPr lang="en-US" sz="1900" b="1" i="1" dirty="0" smtClean="0">
                <a:solidFill>
                  <a:srgbClr val="4F81BD"/>
                </a:solidFill>
              </a:rPr>
              <a:t>resistance</a:t>
            </a:r>
            <a:r>
              <a:rPr lang="en-US" sz="1900" dirty="0" smtClean="0">
                <a:solidFill>
                  <a:srgbClr val="4F81BD"/>
                </a:solidFill>
              </a:rPr>
              <a:t> </a:t>
            </a:r>
            <a:r>
              <a:rPr lang="en-US" sz="1900" dirty="0" smtClean="0"/>
              <a:t>without confrontation or argument</a:t>
            </a:r>
          </a:p>
          <a:p>
            <a:pPr>
              <a:buNone/>
            </a:pPr>
            <a:r>
              <a:rPr lang="en-US" sz="1900" dirty="0"/>
              <a:t>	</a:t>
            </a:r>
            <a:r>
              <a:rPr lang="en-US" sz="1900" dirty="0" smtClean="0"/>
              <a:t>2.  Elaborates, affirms, reflects or summarizes </a:t>
            </a:r>
            <a:r>
              <a:rPr lang="en-US" sz="1900" b="1" i="1" dirty="0">
                <a:solidFill>
                  <a:srgbClr val="4F81BD"/>
                </a:solidFill>
              </a:rPr>
              <a:t>change </a:t>
            </a:r>
            <a:r>
              <a:rPr lang="en-US" sz="1900" b="1" i="1" dirty="0" smtClean="0">
                <a:solidFill>
                  <a:srgbClr val="4F81BD"/>
                </a:solidFill>
              </a:rPr>
              <a:t>talk</a:t>
            </a:r>
            <a:endParaRPr lang="en-US" sz="1900" dirty="0" smtClean="0"/>
          </a:p>
        </p:txBody>
      </p:sp>
      <p:sp>
        <p:nvSpPr>
          <p:cNvPr id="6" name="Rectangle 5"/>
          <p:cNvSpPr/>
          <p:nvPr/>
        </p:nvSpPr>
        <p:spPr>
          <a:xfrm>
            <a:off x="1219200" y="2057400"/>
            <a:ext cx="6705600" cy="707886"/>
          </a:xfrm>
          <a:prstGeom prst="rect">
            <a:avLst/>
          </a:prstGeom>
          <a:solidFill>
            <a:srgbClr val="CE7124"/>
          </a:solidFill>
        </p:spPr>
        <p:txBody>
          <a:bodyPr wrap="square">
            <a:spAutoFit/>
          </a:bodyPr>
          <a:lstStyle/>
          <a:p>
            <a:pPr algn="ctr"/>
            <a:r>
              <a:rPr lang="en-US" sz="2000" b="1" dirty="0">
                <a:solidFill>
                  <a:schemeClr val="bg1"/>
                </a:solidFill>
                <a:latin typeface="Arial" pitchFamily="34" charset="0"/>
                <a:cs typeface="Arial" pitchFamily="34" charset="0"/>
              </a:rPr>
              <a:t>Motivational interviewing is a conversation </a:t>
            </a:r>
            <a:endParaRPr lang="en-US" sz="2000" b="1" dirty="0" smtClean="0">
              <a:solidFill>
                <a:schemeClr val="bg1"/>
              </a:solidFill>
              <a:latin typeface="Arial" pitchFamily="34" charset="0"/>
              <a:cs typeface="Arial" pitchFamily="34" charset="0"/>
            </a:endParaRPr>
          </a:p>
          <a:p>
            <a:pPr algn="ctr"/>
            <a:r>
              <a:rPr lang="en-US" sz="2000" b="1" dirty="0" smtClean="0">
                <a:solidFill>
                  <a:schemeClr val="bg1"/>
                </a:solidFill>
                <a:latin typeface="Arial" pitchFamily="34" charset="0"/>
                <a:cs typeface="Arial" pitchFamily="34" charset="0"/>
              </a:rPr>
              <a:t>that </a:t>
            </a:r>
            <a:r>
              <a:rPr lang="en-US" sz="2000" b="1" dirty="0">
                <a:solidFill>
                  <a:schemeClr val="bg1"/>
                </a:solidFill>
                <a:latin typeface="Arial" pitchFamily="34" charset="0"/>
                <a:cs typeface="Arial" pitchFamily="34" charset="0"/>
              </a:rPr>
              <a:t>has a purpose and a specific goal. </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MI builds on  the work of Carl Rogers and James Prochaska</a:t>
            </a:r>
            <a:r>
              <a:rPr lang="en-US" baseline="30000" dirty="0"/>
              <a:t>10</a:t>
            </a:r>
          </a:p>
        </p:txBody>
      </p:sp>
      <p:sp>
        <p:nvSpPr>
          <p:cNvPr id="2" name="Content Placeholder 1"/>
          <p:cNvSpPr>
            <a:spLocks noGrp="1"/>
          </p:cNvSpPr>
          <p:nvPr>
            <p:ph idx="1"/>
          </p:nvPr>
        </p:nvSpPr>
        <p:spPr/>
        <p:txBody>
          <a:bodyPr/>
          <a:lstStyle/>
          <a:p>
            <a:pPr marL="571500" lvl="1" indent="-288925"/>
            <a:r>
              <a:rPr lang="en-US" dirty="0" smtClean="0"/>
              <a:t>Carl Rogers</a:t>
            </a:r>
            <a:r>
              <a:rPr lang="en-US" baseline="30000" dirty="0" smtClean="0"/>
              <a:t>11</a:t>
            </a:r>
            <a:r>
              <a:rPr lang="en-US" dirty="0" smtClean="0"/>
              <a:t> suggested that the ingredients that make it possible for a person to change behavior include: </a:t>
            </a:r>
          </a:p>
          <a:p>
            <a:pPr lvl="2">
              <a:spcBef>
                <a:spcPts val="600"/>
              </a:spcBef>
            </a:pPr>
            <a:r>
              <a:rPr lang="en-US" dirty="0" smtClean="0"/>
              <a:t>Being in a relationship with a practitioner who is genuine, real </a:t>
            </a:r>
          </a:p>
          <a:p>
            <a:pPr lvl="2">
              <a:spcBef>
                <a:spcPts val="600"/>
              </a:spcBef>
            </a:pPr>
            <a:r>
              <a:rPr lang="en-US" dirty="0" smtClean="0"/>
              <a:t>Experiencing an empathetic, non judgmental attitude (Unconditional Positive Regard)</a:t>
            </a:r>
          </a:p>
          <a:p>
            <a:pPr marL="573088" lvl="1" indent="-290513">
              <a:spcBef>
                <a:spcPts val="1200"/>
              </a:spcBef>
            </a:pPr>
            <a:r>
              <a:rPr lang="en-US" dirty="0" smtClean="0"/>
              <a:t>James Prochaska</a:t>
            </a:r>
            <a:r>
              <a:rPr lang="en-US" baseline="30000" dirty="0"/>
              <a:t>12</a:t>
            </a:r>
            <a:r>
              <a:rPr lang="en-US" dirty="0" smtClean="0"/>
              <a:t> suggested that a person’s ambivalence about change had to be resolved before they could take action</a:t>
            </a:r>
            <a:endParaRPr lang="en-US" dirty="0"/>
          </a:p>
        </p:txBody>
      </p:sp>
      <p:sp>
        <p:nvSpPr>
          <p:cNvPr id="5" name="Rectangle 4"/>
          <p:cNvSpPr/>
          <p:nvPr/>
        </p:nvSpPr>
        <p:spPr>
          <a:xfrm>
            <a:off x="533400" y="4637782"/>
            <a:ext cx="8382000" cy="1077218"/>
          </a:xfrm>
          <a:prstGeom prst="rect">
            <a:avLst/>
          </a:prstGeom>
          <a:solidFill>
            <a:srgbClr val="CE7124"/>
          </a:solidFill>
        </p:spPr>
        <p:txBody>
          <a:bodyPr wrap="square">
            <a:spAutoFit/>
          </a:bodyPr>
          <a:lstStyle/>
          <a:p>
            <a:pPr algn="ctr"/>
            <a:r>
              <a:rPr lang="en-US" sz="1600" b="1" dirty="0" smtClean="0">
                <a:solidFill>
                  <a:schemeClr val="bg1"/>
                </a:solidFill>
                <a:latin typeface="Arial" pitchFamily="34" charset="0"/>
                <a:cs typeface="Arial" pitchFamily="34" charset="0"/>
              </a:rPr>
              <a:t>Consider whether the suggestions of Rogers and Prochaska are being applied in healthcare settings that you know. Give examples of specific types of changes that patients are encouraged to make and how these suggestions would enhance patient activation </a:t>
            </a:r>
            <a:r>
              <a:rPr lang="en-US" sz="1600" b="1" dirty="0" smtClean="0">
                <a:solidFill>
                  <a:schemeClr val="bg1"/>
                </a:solidFill>
                <a:cs typeface="Arial" pitchFamily="34" charset="0"/>
              </a:rPr>
              <a:t>and motivation. </a:t>
            </a:r>
            <a:r>
              <a:rPr lang="en-US" sz="1600" b="1" dirty="0" smtClean="0">
                <a:solidFill>
                  <a:schemeClr val="bg1"/>
                </a:solidFill>
                <a:latin typeface="Arial" pitchFamily="34" charset="0"/>
                <a:cs typeface="Arial" pitchFamily="34" charset="0"/>
              </a:rPr>
              <a:t>What barriers might interfere with the MI approach?  </a:t>
            </a:r>
            <a:endParaRPr lang="en-US" sz="1600" b="1"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Combining the two ideas</a:t>
            </a:r>
            <a:r>
              <a:rPr lang="en-US" baseline="30000" dirty="0" smtClean="0"/>
              <a:t>10</a:t>
            </a:r>
            <a:endParaRPr lang="en-US" dirty="0"/>
          </a:p>
        </p:txBody>
      </p:sp>
      <p:sp>
        <p:nvSpPr>
          <p:cNvPr id="2" name="Content Placeholder 1"/>
          <p:cNvSpPr>
            <a:spLocks noGrp="1"/>
          </p:cNvSpPr>
          <p:nvPr>
            <p:ph idx="4294967295"/>
          </p:nvPr>
        </p:nvSpPr>
        <p:spPr>
          <a:xfrm>
            <a:off x="1371600" y="1828800"/>
            <a:ext cx="6858000" cy="3581400"/>
          </a:xfrm>
          <a:ln w="19050">
            <a:solidFill>
              <a:schemeClr val="bg1">
                <a:lumMod val="85000"/>
              </a:schemeClr>
            </a:solidFill>
          </a:ln>
        </p:spPr>
        <p:txBody>
          <a:bodyPr/>
          <a:lstStyle/>
          <a:p>
            <a:pPr marL="0" indent="0">
              <a:buNone/>
            </a:pPr>
            <a:r>
              <a:rPr lang="en-US" sz="2000" b="1" dirty="0" smtClean="0"/>
              <a:t>Offering accurate empathy and helping the person to resolve ambivalence can </a:t>
            </a:r>
            <a:endParaRPr lang="en-US" sz="2000" b="1" dirty="0"/>
          </a:p>
          <a:p>
            <a:r>
              <a:rPr lang="en-US" sz="2000" b="1" dirty="0" smtClean="0">
                <a:solidFill>
                  <a:srgbClr val="4F81BD"/>
                </a:solidFill>
              </a:rPr>
              <a:t>DECREASE Resistance </a:t>
            </a:r>
            <a:r>
              <a:rPr lang="en-US" sz="2000" dirty="0" smtClean="0"/>
              <a:t>= verbally defending the status quo, it’s the person’s way of telling you they are not with you, need more time or don’t agree  </a:t>
            </a:r>
          </a:p>
          <a:p>
            <a:pPr>
              <a:buNone/>
            </a:pPr>
            <a:r>
              <a:rPr lang="en-US" sz="2000" dirty="0" smtClean="0"/>
              <a:t>	AND</a:t>
            </a:r>
          </a:p>
          <a:p>
            <a:r>
              <a:rPr lang="en-US" sz="2000" b="1" dirty="0">
                <a:solidFill>
                  <a:srgbClr val="4F81BD"/>
                </a:solidFill>
              </a:rPr>
              <a:t>INCREASE Change Talk </a:t>
            </a:r>
            <a:r>
              <a:rPr lang="en-US" sz="2000" dirty="0" smtClean="0"/>
              <a:t>= verbally arguing for change</a:t>
            </a:r>
            <a:endParaRPr lang="en-US" sz="2000" dirty="0"/>
          </a:p>
          <a:p>
            <a:pPr marL="0" indent="0">
              <a:buNone/>
            </a:pPr>
            <a:r>
              <a:rPr lang="en-US" sz="2000" dirty="0" smtClean="0">
                <a:solidFill>
                  <a:srgbClr val="D3650B"/>
                </a:solidFill>
              </a:rPr>
              <a:t>Using Motivational Interviewing means </a:t>
            </a:r>
            <a:r>
              <a:rPr lang="en-US" sz="2000" dirty="0" smtClean="0">
                <a:solidFill>
                  <a:srgbClr val="D3650B"/>
                </a:solidFill>
                <a:sym typeface="Wingdings" pitchFamily="2" charset="2"/>
              </a:rPr>
              <a:t> a focus on the person’s Desire, Ability, Reasons, Need  will increase Commitment  lead to Change</a:t>
            </a:r>
            <a:endParaRPr lang="en-US" sz="2000" dirty="0">
              <a:solidFill>
                <a:srgbClr val="D3650B"/>
              </a:solidFill>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7"/>
          <p:cNvSpPr txBox="1">
            <a:spLocks noChangeArrowheads="1"/>
          </p:cNvSpPr>
          <p:nvPr/>
        </p:nvSpPr>
        <p:spPr bwMode="auto">
          <a:xfrm>
            <a:off x="5715000" y="2057400"/>
            <a:ext cx="3276600" cy="2108269"/>
          </a:xfrm>
          <a:prstGeom prst="rect">
            <a:avLst/>
          </a:prstGeom>
          <a:solidFill>
            <a:srgbClr val="CE7124"/>
          </a:solidFill>
          <a:ln w="9525">
            <a:noFill/>
            <a:miter lim="800000"/>
            <a:headEnd/>
            <a:tailEnd/>
          </a:ln>
        </p:spPr>
        <p:txBody>
          <a:bodyPr wrap="square">
            <a:spAutoFit/>
          </a:bodyPr>
          <a:lstStyle/>
          <a:p>
            <a:pPr>
              <a:spcAft>
                <a:spcPts val="600"/>
              </a:spcAft>
            </a:pPr>
            <a:r>
              <a:rPr lang="en-US" sz="1800" b="1" dirty="0">
                <a:solidFill>
                  <a:schemeClr val="bg1"/>
                </a:solidFill>
                <a:latin typeface="Arial" pitchFamily="34" charset="0"/>
                <a:cs typeface="Arial" pitchFamily="34" charset="0"/>
              </a:rPr>
              <a:t>Following </a:t>
            </a:r>
            <a:r>
              <a:rPr lang="en-US" sz="1800" b="1" dirty="0" smtClean="0">
                <a:solidFill>
                  <a:schemeClr val="bg1"/>
                </a:solidFill>
                <a:latin typeface="Arial" pitchFamily="34" charset="0"/>
                <a:cs typeface="Arial" pitchFamily="34" charset="0"/>
              </a:rPr>
              <a:t>– listening predominates</a:t>
            </a:r>
            <a:endParaRPr lang="en-US" sz="1800" dirty="0" smtClean="0">
              <a:solidFill>
                <a:schemeClr val="bg1"/>
              </a:solidFill>
              <a:latin typeface="Arial" pitchFamily="34" charset="0"/>
              <a:cs typeface="Arial" pitchFamily="34" charset="0"/>
            </a:endParaRPr>
          </a:p>
          <a:p>
            <a:pPr>
              <a:spcAft>
                <a:spcPts val="600"/>
              </a:spcAft>
            </a:pPr>
            <a:r>
              <a:rPr lang="en-US" sz="1600" dirty="0" smtClean="0">
                <a:solidFill>
                  <a:schemeClr val="bg1"/>
                </a:solidFill>
                <a:latin typeface="Arial" pitchFamily="34" charset="0"/>
                <a:cs typeface="Arial" pitchFamily="34" charset="0"/>
              </a:rPr>
              <a:t>“</a:t>
            </a:r>
            <a:r>
              <a:rPr lang="en-US" sz="1600" dirty="0">
                <a:solidFill>
                  <a:schemeClr val="bg1"/>
                </a:solidFill>
                <a:latin typeface="Arial" pitchFamily="34" charset="0"/>
                <a:cs typeface="Arial" pitchFamily="34" charset="0"/>
              </a:rPr>
              <a:t>I won’t change or push you”</a:t>
            </a:r>
          </a:p>
          <a:p>
            <a:pPr>
              <a:spcAft>
                <a:spcPts val="600"/>
              </a:spcAft>
            </a:pPr>
            <a:r>
              <a:rPr lang="en-US" sz="1600" dirty="0" smtClean="0">
                <a:solidFill>
                  <a:schemeClr val="bg1"/>
                </a:solidFill>
                <a:latin typeface="Arial" pitchFamily="34" charset="0"/>
                <a:cs typeface="Arial" pitchFamily="34" charset="0"/>
              </a:rPr>
              <a:t>“</a:t>
            </a:r>
            <a:r>
              <a:rPr lang="en-US" sz="1600" dirty="0">
                <a:solidFill>
                  <a:schemeClr val="bg1"/>
                </a:solidFill>
                <a:latin typeface="Arial" pitchFamily="34" charset="0"/>
                <a:cs typeface="Arial" pitchFamily="34" charset="0"/>
              </a:rPr>
              <a:t>I trust your wisdom about yourself”</a:t>
            </a:r>
          </a:p>
          <a:p>
            <a:pPr>
              <a:spcAft>
                <a:spcPts val="600"/>
              </a:spcAft>
            </a:pPr>
            <a:r>
              <a:rPr lang="en-US" sz="1600" dirty="0" smtClean="0">
                <a:solidFill>
                  <a:schemeClr val="bg1"/>
                </a:solidFill>
                <a:latin typeface="Arial" pitchFamily="34" charset="0"/>
                <a:cs typeface="Arial" pitchFamily="34" charset="0"/>
              </a:rPr>
              <a:t>“</a:t>
            </a:r>
            <a:r>
              <a:rPr lang="en-US" sz="1600" dirty="0">
                <a:solidFill>
                  <a:schemeClr val="bg1"/>
                </a:solidFill>
                <a:latin typeface="Arial" pitchFamily="34" charset="0"/>
                <a:cs typeface="Arial" pitchFamily="34" charset="0"/>
              </a:rPr>
              <a:t>I’ll let you work this out at your own pace”</a:t>
            </a:r>
          </a:p>
        </p:txBody>
      </p:sp>
      <p:sp>
        <p:nvSpPr>
          <p:cNvPr id="43013" name="TextBox 38"/>
          <p:cNvSpPr txBox="1">
            <a:spLocks noChangeArrowheads="1"/>
          </p:cNvSpPr>
          <p:nvPr/>
        </p:nvSpPr>
        <p:spPr bwMode="auto">
          <a:xfrm>
            <a:off x="3467100" y="2057400"/>
            <a:ext cx="2171700" cy="1431161"/>
          </a:xfrm>
          <a:prstGeom prst="rect">
            <a:avLst/>
          </a:prstGeom>
          <a:solidFill>
            <a:srgbClr val="FAD58A"/>
          </a:solidFill>
          <a:ln w="9525">
            <a:noFill/>
            <a:miter lim="800000"/>
            <a:headEnd/>
            <a:tailEnd/>
          </a:ln>
        </p:spPr>
        <p:txBody>
          <a:bodyPr wrap="square">
            <a:spAutoFit/>
          </a:bodyPr>
          <a:lstStyle/>
          <a:p>
            <a:pPr>
              <a:spcAft>
                <a:spcPts val="600"/>
              </a:spcAft>
            </a:pPr>
            <a:r>
              <a:rPr lang="en-US" sz="1800" b="1" dirty="0">
                <a:latin typeface="Arial" pitchFamily="34" charset="0"/>
                <a:cs typeface="Arial" pitchFamily="34" charset="0"/>
              </a:rPr>
              <a:t>Guiding</a:t>
            </a:r>
            <a:r>
              <a:rPr lang="en-US" sz="1800" dirty="0" smtClean="0">
                <a:latin typeface="Arial" pitchFamily="34" charset="0"/>
                <a:cs typeface="Arial" pitchFamily="34" charset="0"/>
              </a:rPr>
              <a:t> </a:t>
            </a:r>
            <a:r>
              <a:rPr lang="en-US" sz="1800" b="1" dirty="0" smtClean="0">
                <a:latin typeface="Arial" pitchFamily="34" charset="0"/>
                <a:cs typeface="Arial" pitchFamily="34" charset="0"/>
              </a:rPr>
              <a:t>– </a:t>
            </a:r>
            <a:r>
              <a:rPr lang="en-US" sz="1600" dirty="0" smtClean="0">
                <a:latin typeface="Arial" pitchFamily="34" charset="0"/>
                <a:cs typeface="Arial" pitchFamily="34" charset="0"/>
              </a:rPr>
              <a:t>a guide can help you find your way</a:t>
            </a:r>
          </a:p>
          <a:p>
            <a:pPr>
              <a:spcAft>
                <a:spcPts val="600"/>
              </a:spcAft>
            </a:pPr>
            <a:r>
              <a:rPr lang="en-US" sz="1600" dirty="0" smtClean="0">
                <a:latin typeface="Arial" pitchFamily="34" charset="0"/>
                <a:cs typeface="Arial" pitchFamily="34" charset="0"/>
              </a:rPr>
              <a:t>“</a:t>
            </a:r>
            <a:r>
              <a:rPr lang="en-US" sz="1600" dirty="0">
                <a:latin typeface="Arial" pitchFamily="34" charset="0"/>
                <a:cs typeface="Arial" pitchFamily="34" charset="0"/>
              </a:rPr>
              <a:t>I can help you to solve this for yourself</a:t>
            </a:r>
            <a:r>
              <a:rPr lang="en-US" sz="1600" dirty="0" smtClean="0">
                <a:latin typeface="Arial" pitchFamily="34" charset="0"/>
                <a:cs typeface="Arial" pitchFamily="34" charset="0"/>
              </a:rPr>
              <a:t>”</a:t>
            </a:r>
            <a:endParaRPr lang="en-US" sz="1600" dirty="0">
              <a:latin typeface="Arial" pitchFamily="34" charset="0"/>
              <a:cs typeface="Arial" pitchFamily="34" charset="0"/>
            </a:endParaRPr>
          </a:p>
        </p:txBody>
      </p:sp>
      <p:sp>
        <p:nvSpPr>
          <p:cNvPr id="43014" name="TextBox 39"/>
          <p:cNvSpPr txBox="1">
            <a:spLocks noChangeArrowheads="1"/>
          </p:cNvSpPr>
          <p:nvPr/>
        </p:nvSpPr>
        <p:spPr bwMode="auto">
          <a:xfrm>
            <a:off x="609600" y="2057400"/>
            <a:ext cx="2781300" cy="2031325"/>
          </a:xfrm>
          <a:prstGeom prst="rect">
            <a:avLst/>
          </a:prstGeom>
          <a:solidFill>
            <a:srgbClr val="4F81BD"/>
          </a:solidFill>
          <a:ln w="9525">
            <a:noFill/>
            <a:miter lim="800000"/>
            <a:headEnd/>
            <a:tailEnd/>
          </a:ln>
        </p:spPr>
        <p:txBody>
          <a:bodyPr wrap="square">
            <a:spAutoFit/>
          </a:bodyPr>
          <a:lstStyle>
            <a:defPPr>
              <a:defRPr lang="en-US"/>
            </a:defPPr>
            <a:lvl1pPr>
              <a:spcAft>
                <a:spcPts val="600"/>
              </a:spcAft>
              <a:defRPr sz="2000">
                <a:solidFill>
                  <a:srgbClr val="1269A7"/>
                </a:solidFill>
                <a:latin typeface="Arial" pitchFamily="34" charset="0"/>
                <a:cs typeface="Arial" pitchFamily="34" charset="0"/>
              </a:defRPr>
            </a:lvl1pPr>
          </a:lstStyle>
          <a:p>
            <a:r>
              <a:rPr lang="en-US" sz="1800" b="1" dirty="0" smtClean="0">
                <a:solidFill>
                  <a:schemeClr val="bg1"/>
                </a:solidFill>
              </a:rPr>
              <a:t>Directing – taking charge.  </a:t>
            </a:r>
            <a:r>
              <a:rPr lang="en-US" sz="1600" dirty="0" smtClean="0">
                <a:solidFill>
                  <a:schemeClr val="bg1"/>
                </a:solidFill>
              </a:rPr>
              <a:t>It </a:t>
            </a:r>
            <a:r>
              <a:rPr lang="en-US" sz="1600" dirty="0">
                <a:solidFill>
                  <a:schemeClr val="bg1"/>
                </a:solidFill>
              </a:rPr>
              <a:t>can be necessary to save lives sometimes.</a:t>
            </a:r>
          </a:p>
          <a:p>
            <a:r>
              <a:rPr lang="en-US" sz="1600" dirty="0" smtClean="0">
                <a:solidFill>
                  <a:schemeClr val="bg1"/>
                </a:solidFill>
              </a:rPr>
              <a:t>“</a:t>
            </a:r>
            <a:r>
              <a:rPr lang="en-US" sz="1600" dirty="0">
                <a:solidFill>
                  <a:schemeClr val="bg1"/>
                </a:solidFill>
              </a:rPr>
              <a:t>I know how you can solve this problem”</a:t>
            </a:r>
          </a:p>
          <a:p>
            <a:r>
              <a:rPr lang="en-US" sz="1600" dirty="0" smtClean="0">
                <a:solidFill>
                  <a:schemeClr val="bg1"/>
                </a:solidFill>
              </a:rPr>
              <a:t>“</a:t>
            </a:r>
            <a:r>
              <a:rPr lang="en-US" sz="1600" dirty="0">
                <a:solidFill>
                  <a:schemeClr val="bg1"/>
                </a:solidFill>
              </a:rPr>
              <a:t>I know what you should do</a:t>
            </a:r>
            <a:r>
              <a:rPr lang="en-US" sz="1600" dirty="0" smtClean="0">
                <a:solidFill>
                  <a:schemeClr val="bg1"/>
                </a:solidFill>
              </a:rPr>
              <a:t>”</a:t>
            </a:r>
            <a:endParaRPr lang="en-US" sz="1600" dirty="0">
              <a:solidFill>
                <a:schemeClr val="bg1"/>
              </a:solidFill>
            </a:endParaRPr>
          </a:p>
        </p:txBody>
      </p:sp>
      <p:sp>
        <p:nvSpPr>
          <p:cNvPr id="2" name="Title 1"/>
          <p:cNvSpPr>
            <a:spLocks noGrp="1"/>
          </p:cNvSpPr>
          <p:nvPr>
            <p:ph type="title"/>
          </p:nvPr>
        </p:nvSpPr>
        <p:spPr>
          <a:xfrm>
            <a:off x="457200" y="685800"/>
            <a:ext cx="8001000" cy="838200"/>
          </a:xfrm>
        </p:spPr>
        <p:txBody>
          <a:bodyPr/>
          <a:lstStyle/>
          <a:p>
            <a:r>
              <a:rPr lang="en-US" dirty="0" smtClean="0"/>
              <a:t>Promoting a Style that </a:t>
            </a:r>
            <a:br>
              <a:rPr lang="en-US" dirty="0" smtClean="0"/>
            </a:br>
            <a:r>
              <a:rPr lang="en-US" dirty="0" smtClean="0"/>
              <a:t>Strategically Supports the Person</a:t>
            </a:r>
            <a:r>
              <a:rPr lang="en-US" baseline="30000" dirty="0" smtClean="0"/>
              <a:t>10</a:t>
            </a:r>
            <a:endParaRPr lang="en-US" dirty="0"/>
          </a:p>
        </p:txBody>
      </p:sp>
      <p:sp>
        <p:nvSpPr>
          <p:cNvPr id="6" name="Rectangle 5"/>
          <p:cNvSpPr/>
          <p:nvPr/>
        </p:nvSpPr>
        <p:spPr>
          <a:xfrm>
            <a:off x="609600" y="4583668"/>
            <a:ext cx="8305800" cy="646331"/>
          </a:xfrm>
          <a:prstGeom prst="rect">
            <a:avLst/>
          </a:prstGeom>
          <a:solidFill>
            <a:srgbClr val="8EB149"/>
          </a:solidFill>
        </p:spPr>
        <p:txBody>
          <a:bodyPr wrap="square">
            <a:spAutoFit/>
          </a:bodyPr>
          <a:lstStyle/>
          <a:p>
            <a:pPr algn="ctr"/>
            <a:r>
              <a:rPr lang="en-US" sz="1800" b="1" dirty="0" smtClean="0">
                <a:solidFill>
                  <a:schemeClr val="bg1"/>
                </a:solidFill>
                <a:latin typeface="Arial" pitchFamily="34" charset="0"/>
                <a:cs typeface="Arial" pitchFamily="34" charset="0"/>
              </a:rPr>
              <a:t>How comfortable are you in using each of the three styles? </a:t>
            </a:r>
          </a:p>
          <a:p>
            <a:pPr algn="ctr"/>
            <a:r>
              <a:rPr lang="en-US" sz="1800" b="1" dirty="0" smtClean="0">
                <a:solidFill>
                  <a:schemeClr val="bg1"/>
                </a:solidFill>
                <a:latin typeface="Arial" pitchFamily="34" charset="0"/>
                <a:cs typeface="Arial" pitchFamily="34" charset="0"/>
              </a:rPr>
              <a:t>Which do you use most often?  Least often?  </a:t>
            </a:r>
            <a:endParaRPr lang="en-US" sz="1800" b="1" dirty="0">
              <a:solidFill>
                <a:schemeClr val="bg1"/>
              </a:solidFill>
              <a:latin typeface="Arial" pitchFamily="34" charset="0"/>
              <a:cs typeface="Arial" pitchFamily="34"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Using Following, Guiding, and Directing</a:t>
            </a:r>
            <a:r>
              <a:rPr lang="en-US" baseline="30000" dirty="0"/>
              <a:t>10</a:t>
            </a:r>
          </a:p>
        </p:txBody>
      </p:sp>
      <p:sp>
        <p:nvSpPr>
          <p:cNvPr id="2" name="Content Placeholder 1"/>
          <p:cNvSpPr>
            <a:spLocks noGrp="1"/>
          </p:cNvSpPr>
          <p:nvPr>
            <p:ph idx="1"/>
          </p:nvPr>
        </p:nvSpPr>
        <p:spPr>
          <a:xfrm>
            <a:off x="685800" y="1828800"/>
            <a:ext cx="8001000" cy="3581400"/>
          </a:xfrm>
        </p:spPr>
        <p:txBody>
          <a:bodyPr/>
          <a:lstStyle/>
          <a:p>
            <a:pPr lvl="1">
              <a:spcBef>
                <a:spcPts val="600"/>
              </a:spcBef>
            </a:pPr>
            <a:r>
              <a:rPr lang="en-US" sz="1800" dirty="0" smtClean="0"/>
              <a:t>Being able to shift from one style to another is key</a:t>
            </a:r>
          </a:p>
          <a:p>
            <a:pPr lvl="1">
              <a:spcBef>
                <a:spcPts val="600"/>
              </a:spcBef>
            </a:pPr>
            <a:r>
              <a:rPr lang="en-US" sz="1800" dirty="0" smtClean="0"/>
              <a:t>Balancing the mixture can be most effective</a:t>
            </a:r>
          </a:p>
          <a:p>
            <a:pPr lvl="1">
              <a:spcBef>
                <a:spcPts val="600"/>
              </a:spcBef>
            </a:pPr>
            <a:r>
              <a:rPr lang="en-US" sz="1800" dirty="0" smtClean="0"/>
              <a:t>It is better to follow and contemplate a little, to support and guide, before using a directing style</a:t>
            </a:r>
          </a:p>
          <a:p>
            <a:pPr lvl="1">
              <a:spcBef>
                <a:spcPts val="600"/>
              </a:spcBef>
            </a:pPr>
            <a:r>
              <a:rPr lang="en-US" sz="1800" dirty="0" smtClean="0"/>
              <a:t>Guiding is probably the best choice in discussions about a person’s lifestyle and behavior change, where a person’s own engagement, motivation, energy and commitment are crucial</a:t>
            </a:r>
          </a:p>
          <a:p>
            <a:pPr lvl="1">
              <a:spcBef>
                <a:spcPts val="600"/>
              </a:spcBef>
            </a:pPr>
            <a:r>
              <a:rPr lang="en-US" sz="1800" dirty="0" smtClean="0"/>
              <a:t>In healthcare practices, the balance usually shifts toward Directing while the value of Following and Guiding are ignored</a:t>
            </a:r>
          </a:p>
          <a:p>
            <a:pPr lvl="1">
              <a:spcBef>
                <a:spcPts val="600"/>
              </a:spcBef>
            </a:pPr>
            <a:r>
              <a:rPr lang="en-US" sz="1800" dirty="0" smtClean="0"/>
              <a:t>Pressures to assess, prioritize, diagnose, provide, measure, promote, follow-up and reach targets are likely causes of this shift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Box 10"/>
          <p:cNvSpPr txBox="1">
            <a:spLocks noChangeArrowheads="1"/>
          </p:cNvSpPr>
          <p:nvPr/>
        </p:nvSpPr>
        <p:spPr bwMode="auto">
          <a:xfrm>
            <a:off x="990600" y="2209800"/>
            <a:ext cx="7162800" cy="1446550"/>
          </a:xfrm>
          <a:prstGeom prst="rect">
            <a:avLst/>
          </a:prstGeom>
          <a:noFill/>
          <a:ln w="9525">
            <a:noFill/>
            <a:miter lim="800000"/>
            <a:headEnd/>
            <a:tailEnd/>
          </a:ln>
        </p:spPr>
        <p:txBody>
          <a:bodyPr wrap="square">
            <a:spAutoFit/>
          </a:bodyPr>
          <a:lstStyle/>
          <a:p>
            <a:r>
              <a:rPr lang="en-US" sz="2200" dirty="0">
                <a:latin typeface="Arial" pitchFamily="34" charset="0"/>
                <a:cs typeface="Arial" pitchFamily="34" charset="0"/>
              </a:rPr>
              <a:t>When you are the </a:t>
            </a:r>
            <a:r>
              <a:rPr lang="en-US" sz="2200" dirty="0" smtClean="0">
                <a:latin typeface="Arial" pitchFamily="34" charset="0"/>
                <a:cs typeface="Arial" pitchFamily="34" charset="0"/>
              </a:rPr>
              <a:t>person being helped, </a:t>
            </a:r>
            <a:r>
              <a:rPr lang="en-US" sz="2200" dirty="0">
                <a:latin typeface="Arial" pitchFamily="34" charset="0"/>
                <a:cs typeface="Arial" pitchFamily="34" charset="0"/>
              </a:rPr>
              <a:t>what style do you prefer your </a:t>
            </a:r>
            <a:r>
              <a:rPr lang="en-US" sz="2200" dirty="0" smtClean="0">
                <a:latin typeface="Arial" pitchFamily="34" charset="0"/>
                <a:cs typeface="Arial" pitchFamily="34" charset="0"/>
              </a:rPr>
              <a:t>providers take </a:t>
            </a:r>
            <a:r>
              <a:rPr lang="en-US" sz="2200" dirty="0">
                <a:latin typeface="Arial" pitchFamily="34" charset="0"/>
                <a:cs typeface="Arial" pitchFamily="34" charset="0"/>
              </a:rPr>
              <a:t>when </a:t>
            </a:r>
            <a:r>
              <a:rPr lang="en-US" sz="2200" dirty="0" smtClean="0">
                <a:latin typeface="Arial" pitchFamily="34" charset="0"/>
                <a:cs typeface="Arial" pitchFamily="34" charset="0"/>
              </a:rPr>
              <a:t>talking with you? Explain your choice.</a:t>
            </a:r>
            <a:endParaRPr lang="en-US" sz="2200" dirty="0">
              <a:latin typeface="Arial" pitchFamily="34" charset="0"/>
              <a:cs typeface="Arial" pitchFamily="34" charset="0"/>
            </a:endParaRPr>
          </a:p>
          <a:p>
            <a:endParaRPr lang="en-US" sz="2200" dirty="0">
              <a:solidFill>
                <a:srgbClr val="4F81BD"/>
              </a:solidFill>
              <a:cs typeface="Arial" pitchFamily="34" charset="0"/>
            </a:endParaRPr>
          </a:p>
        </p:txBody>
      </p:sp>
      <p:sp>
        <p:nvSpPr>
          <p:cNvPr id="2" name="Title 1"/>
          <p:cNvSpPr>
            <a:spLocks noGrp="1"/>
          </p:cNvSpPr>
          <p:nvPr>
            <p:ph type="title"/>
          </p:nvPr>
        </p:nvSpPr>
        <p:spPr/>
        <p:txBody>
          <a:bodyPr/>
          <a:lstStyle/>
          <a:p>
            <a:r>
              <a:rPr lang="en-US" dirty="0" smtClean="0"/>
              <a:t>Reflect</a:t>
            </a:r>
            <a:endParaRPr lang="en-US" dirty="0"/>
          </a:p>
        </p:txBody>
      </p:sp>
      <p:sp>
        <p:nvSpPr>
          <p:cNvPr id="9" name="Rectangle 8"/>
          <p:cNvSpPr/>
          <p:nvPr/>
        </p:nvSpPr>
        <p:spPr>
          <a:xfrm>
            <a:off x="762000" y="1657290"/>
            <a:ext cx="75438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smtClean="0">
                <a:solidFill>
                  <a:schemeClr val="bg1"/>
                </a:solidFill>
                <a:latin typeface="Arial" pitchFamily="34" charset="0"/>
                <a:cs typeface="Arial" pitchFamily="34" charset="0"/>
              </a:rPr>
              <a:t>Consider the Following Question</a:t>
            </a:r>
            <a:endParaRPr lang="en-US" sz="2000" dirty="0">
              <a:solidFill>
                <a:schemeClr val="bg1"/>
              </a:solidFill>
              <a:latin typeface="Arial" pitchFamily="34" charset="0"/>
              <a:cs typeface="Arial" pitchFamily="34" charset="0"/>
            </a:endParaRPr>
          </a:p>
        </p:txBody>
      </p:sp>
      <p:sp>
        <p:nvSpPr>
          <p:cNvPr id="5" name="TextBox 4"/>
          <p:cNvSpPr txBox="1"/>
          <p:nvPr/>
        </p:nvSpPr>
        <p:spPr>
          <a:xfrm>
            <a:off x="685800" y="3352800"/>
            <a:ext cx="8153400" cy="1938992"/>
          </a:xfrm>
          <a:prstGeom prst="rect">
            <a:avLst/>
          </a:prstGeom>
          <a:noFill/>
        </p:spPr>
        <p:txBody>
          <a:bodyPr wrap="square" rtlCol="0">
            <a:spAutoFit/>
          </a:bodyPr>
          <a:lstStyle/>
          <a:p>
            <a:pPr marL="457200" indent="-457200">
              <a:buFont typeface="+mj-lt"/>
              <a:buAutoNum type="arabicPeriod"/>
            </a:pPr>
            <a:r>
              <a:rPr lang="en-US" sz="2000" dirty="0" smtClean="0">
                <a:solidFill>
                  <a:srgbClr val="D3650B"/>
                </a:solidFill>
                <a:cs typeface="Arial" pitchFamily="34" charset="0"/>
              </a:rPr>
              <a:t>Discuss your reaction to being followed, guided, directed. What specifically contributes to your preferences? </a:t>
            </a:r>
          </a:p>
          <a:p>
            <a:pPr marL="457200" indent="-457200">
              <a:buFont typeface="+mj-lt"/>
              <a:buAutoNum type="arabicPeriod"/>
            </a:pPr>
            <a:r>
              <a:rPr lang="en-US" sz="2000" dirty="0" smtClean="0">
                <a:solidFill>
                  <a:srgbClr val="D3650B"/>
                </a:solidFill>
                <a:cs typeface="Arial" pitchFamily="34" charset="0"/>
              </a:rPr>
              <a:t>In what way does age, generation, gender, race, and cultural or ethnic background impact your preferences? How might these factors influence the preferences of other healthcare consumers? </a:t>
            </a:r>
          </a:p>
          <a:p>
            <a:endParaRPr lang="en-US" sz="20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276600"/>
            <a:ext cx="7391400" cy="1295400"/>
          </a:xfrm>
        </p:spPr>
        <p:txBody>
          <a:bodyPr/>
          <a:lstStyle/>
          <a:p>
            <a:pPr marL="0" indent="0"/>
            <a:r>
              <a:rPr lang="en-US" sz="3200" b="1" dirty="0" smtClean="0"/>
              <a:t>Increasing Awareness of Common Obstacles to Communication</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extBox 8"/>
          <p:cNvSpPr txBox="1">
            <a:spLocks noChangeArrowheads="1"/>
          </p:cNvSpPr>
          <p:nvPr/>
        </p:nvSpPr>
        <p:spPr bwMode="auto">
          <a:xfrm>
            <a:off x="1143000" y="1371600"/>
            <a:ext cx="6781800" cy="4367862"/>
          </a:xfrm>
          <a:prstGeom prst="rect">
            <a:avLst/>
          </a:prstGeom>
          <a:noFill/>
          <a:ln w="9525">
            <a:noFill/>
            <a:miter lim="800000"/>
            <a:headEnd/>
            <a:tailEnd/>
          </a:ln>
        </p:spPr>
        <p:txBody>
          <a:bodyPr wrap="square">
            <a:spAutoFit/>
          </a:bodyPr>
          <a:lstStyle/>
          <a:p>
            <a:pPr marL="915988" indent="-915988">
              <a:spcBef>
                <a:spcPts val="100"/>
              </a:spcBef>
            </a:pPr>
            <a:r>
              <a:rPr lang="en-US" sz="3200" b="1" dirty="0" smtClean="0">
                <a:solidFill>
                  <a:srgbClr val="D3650B"/>
                </a:solidFill>
                <a:latin typeface="Arial" pitchFamily="34" charset="0"/>
                <a:cs typeface="Arial" pitchFamily="34" charset="0"/>
              </a:rPr>
              <a:t>R</a:t>
            </a:r>
            <a:r>
              <a:rPr lang="en-US" sz="2000" dirty="0" smtClean="0">
                <a:latin typeface="Arial" pitchFamily="34" charset="0"/>
                <a:cs typeface="Arial" pitchFamily="34" charset="0"/>
              </a:rPr>
              <a:t>esist </a:t>
            </a:r>
            <a:r>
              <a:rPr lang="en-US" sz="2000" dirty="0">
                <a:latin typeface="Arial" pitchFamily="34" charset="0"/>
                <a:cs typeface="Arial" pitchFamily="34" charset="0"/>
              </a:rPr>
              <a:t>the “righting reflex</a:t>
            </a:r>
            <a:r>
              <a:rPr lang="en-US" sz="2000" dirty="0" smtClean="0">
                <a:latin typeface="Arial" pitchFamily="34" charset="0"/>
                <a:cs typeface="Arial" pitchFamily="34" charset="0"/>
              </a:rPr>
              <a:t>”</a:t>
            </a:r>
          </a:p>
          <a:p>
            <a:pPr>
              <a:spcBef>
                <a:spcPts val="100"/>
              </a:spcBef>
            </a:pPr>
            <a:r>
              <a:rPr lang="en-US" sz="1600" dirty="0" smtClean="0">
                <a:solidFill>
                  <a:srgbClr val="4F81BD"/>
                </a:solidFill>
                <a:latin typeface="Arial" pitchFamily="34" charset="0"/>
                <a:cs typeface="Arial" pitchFamily="34" charset="0"/>
              </a:rPr>
              <a:t>(Our natural urge to help or correct can result in the human tendency to resist)</a:t>
            </a:r>
            <a:endParaRPr lang="en-US" sz="1600" dirty="0">
              <a:solidFill>
                <a:srgbClr val="4F81BD"/>
              </a:solidFill>
              <a:latin typeface="Arial" pitchFamily="34" charset="0"/>
              <a:cs typeface="Arial" pitchFamily="34" charset="0"/>
            </a:endParaRPr>
          </a:p>
          <a:p>
            <a:pPr marL="915988" indent="-915988">
              <a:spcBef>
                <a:spcPts val="100"/>
              </a:spcBef>
            </a:pPr>
            <a:r>
              <a:rPr lang="en-US" sz="3200" b="1" dirty="0">
                <a:solidFill>
                  <a:srgbClr val="D3650B"/>
                </a:solidFill>
                <a:latin typeface="Arial" pitchFamily="34" charset="0"/>
                <a:cs typeface="Arial" pitchFamily="34" charset="0"/>
              </a:rPr>
              <a:t>U</a:t>
            </a:r>
            <a:r>
              <a:rPr lang="en-US" sz="2000" dirty="0">
                <a:latin typeface="Arial" pitchFamily="34" charset="0"/>
                <a:cs typeface="Arial" pitchFamily="34" charset="0"/>
              </a:rPr>
              <a:t>nderstand patient’s </a:t>
            </a:r>
            <a:r>
              <a:rPr lang="en-US" sz="2000" dirty="0" smtClean="0">
                <a:latin typeface="Arial" pitchFamily="34" charset="0"/>
                <a:cs typeface="Arial" pitchFamily="34" charset="0"/>
              </a:rPr>
              <a:t>motivations</a:t>
            </a:r>
          </a:p>
          <a:p>
            <a:pPr>
              <a:spcBef>
                <a:spcPts val="100"/>
              </a:spcBef>
            </a:pPr>
            <a:r>
              <a:rPr lang="en-US" sz="1600" dirty="0" smtClean="0">
                <a:solidFill>
                  <a:srgbClr val="4F81BD"/>
                </a:solidFill>
                <a:latin typeface="Arial" pitchFamily="34" charset="0"/>
                <a:cs typeface="Arial" pitchFamily="34" charset="0"/>
              </a:rPr>
              <a:t>(Better </a:t>
            </a:r>
            <a:r>
              <a:rPr lang="en-US" sz="1600" dirty="0">
                <a:solidFill>
                  <a:srgbClr val="4F81BD"/>
                </a:solidFill>
                <a:latin typeface="Arial" pitchFamily="34" charset="0"/>
                <a:cs typeface="Arial" pitchFamily="34" charset="0"/>
              </a:rPr>
              <a:t>to know the person’s own reasons for change and how they might do it than tell them they should)</a:t>
            </a:r>
          </a:p>
          <a:p>
            <a:pPr marL="915988" indent="-915988">
              <a:spcBef>
                <a:spcPts val="100"/>
              </a:spcBef>
            </a:pPr>
            <a:r>
              <a:rPr lang="en-US" sz="3200" b="1" dirty="0">
                <a:solidFill>
                  <a:srgbClr val="D3650B"/>
                </a:solidFill>
                <a:latin typeface="Arial" pitchFamily="34" charset="0"/>
                <a:cs typeface="Arial" pitchFamily="34" charset="0"/>
              </a:rPr>
              <a:t>L</a:t>
            </a:r>
            <a:r>
              <a:rPr lang="en-US" sz="2000" dirty="0" smtClean="0">
                <a:latin typeface="Arial" pitchFamily="34" charset="0"/>
                <a:cs typeface="Arial" pitchFamily="34" charset="0"/>
              </a:rPr>
              <a:t>isten to your patient</a:t>
            </a:r>
          </a:p>
          <a:p>
            <a:pPr>
              <a:spcBef>
                <a:spcPts val="100"/>
              </a:spcBef>
            </a:pPr>
            <a:r>
              <a:rPr lang="en-US" sz="1600" dirty="0" smtClean="0">
                <a:solidFill>
                  <a:srgbClr val="4F81BD"/>
                </a:solidFill>
                <a:latin typeface="Arial" pitchFamily="34" charset="0"/>
                <a:cs typeface="Arial" pitchFamily="34" charset="0"/>
              </a:rPr>
              <a:t>(Answers </a:t>
            </a:r>
            <a:r>
              <a:rPr lang="en-US" sz="1600" dirty="0">
                <a:solidFill>
                  <a:srgbClr val="4F81BD"/>
                </a:solidFill>
                <a:latin typeface="Arial" pitchFamily="34" charset="0"/>
                <a:cs typeface="Arial" pitchFamily="34" charset="0"/>
              </a:rPr>
              <a:t>lie within the patient and to find them requires listening, asking good </a:t>
            </a:r>
            <a:r>
              <a:rPr lang="en-US" sz="1600" dirty="0" smtClean="0">
                <a:solidFill>
                  <a:srgbClr val="4F81BD"/>
                </a:solidFill>
                <a:latin typeface="Arial" pitchFamily="34" charset="0"/>
                <a:cs typeface="Arial" pitchFamily="34" charset="0"/>
              </a:rPr>
              <a:t>questions, </a:t>
            </a:r>
            <a:r>
              <a:rPr lang="en-US" sz="1600" dirty="0">
                <a:solidFill>
                  <a:srgbClr val="4F81BD"/>
                </a:solidFill>
                <a:latin typeface="Arial" pitchFamily="34" charset="0"/>
                <a:cs typeface="Arial" pitchFamily="34" charset="0"/>
              </a:rPr>
              <a:t>and checking out hypotheses)</a:t>
            </a:r>
          </a:p>
          <a:p>
            <a:pPr marL="915988" indent="-915988">
              <a:spcBef>
                <a:spcPts val="100"/>
              </a:spcBef>
            </a:pPr>
            <a:r>
              <a:rPr lang="en-US" sz="3200" b="1" dirty="0">
                <a:solidFill>
                  <a:srgbClr val="D3650B"/>
                </a:solidFill>
                <a:latin typeface="Arial" pitchFamily="34" charset="0"/>
                <a:cs typeface="Arial" pitchFamily="34" charset="0"/>
              </a:rPr>
              <a:t>E</a:t>
            </a:r>
            <a:r>
              <a:rPr lang="en-US" sz="2000" dirty="0" smtClean="0">
                <a:latin typeface="Arial" pitchFamily="34" charset="0"/>
                <a:cs typeface="Arial" pitchFamily="34" charset="0"/>
              </a:rPr>
              <a:t>mpower </a:t>
            </a:r>
            <a:r>
              <a:rPr lang="en-US" sz="2000" dirty="0">
                <a:latin typeface="Arial" pitchFamily="34" charset="0"/>
                <a:cs typeface="Arial" pitchFamily="34" charset="0"/>
              </a:rPr>
              <a:t>your </a:t>
            </a:r>
            <a:r>
              <a:rPr lang="en-US" sz="2000" dirty="0" smtClean="0">
                <a:latin typeface="Arial" pitchFamily="34" charset="0"/>
                <a:cs typeface="Arial" pitchFamily="34" charset="0"/>
              </a:rPr>
              <a:t>patient</a:t>
            </a:r>
          </a:p>
          <a:p>
            <a:pPr>
              <a:spcBef>
                <a:spcPts val="100"/>
              </a:spcBef>
            </a:pPr>
            <a:r>
              <a:rPr lang="en-US" sz="1600" dirty="0" smtClean="0">
                <a:solidFill>
                  <a:srgbClr val="4F81BD"/>
                </a:solidFill>
                <a:latin typeface="Arial" pitchFamily="34" charset="0"/>
                <a:cs typeface="Arial" pitchFamily="34" charset="0"/>
              </a:rPr>
              <a:t>(Explore </a:t>
            </a:r>
            <a:r>
              <a:rPr lang="en-US" sz="1600" dirty="0">
                <a:solidFill>
                  <a:srgbClr val="4F81BD"/>
                </a:solidFill>
                <a:latin typeface="Arial" pitchFamily="34" charset="0"/>
                <a:cs typeface="Arial" pitchFamily="34" charset="0"/>
              </a:rPr>
              <a:t>how the person can make changes, </a:t>
            </a:r>
            <a:r>
              <a:rPr lang="en-US" sz="1600" dirty="0" smtClean="0">
                <a:solidFill>
                  <a:srgbClr val="4F81BD"/>
                </a:solidFill>
                <a:latin typeface="Arial" pitchFamily="34" charset="0"/>
                <a:cs typeface="Arial" pitchFamily="34" charset="0"/>
              </a:rPr>
              <a:t>their ideas, </a:t>
            </a:r>
            <a:r>
              <a:rPr lang="en-US" sz="1600" dirty="0">
                <a:solidFill>
                  <a:srgbClr val="4F81BD"/>
                </a:solidFill>
                <a:latin typeface="Arial" pitchFamily="34" charset="0"/>
                <a:cs typeface="Arial" pitchFamily="34" charset="0"/>
              </a:rPr>
              <a:t>and </a:t>
            </a:r>
            <a:r>
              <a:rPr lang="en-US" sz="1600" dirty="0" smtClean="0">
                <a:solidFill>
                  <a:srgbClr val="4F81BD"/>
                </a:solidFill>
                <a:latin typeface="Arial" pitchFamily="34" charset="0"/>
                <a:cs typeface="Arial" pitchFamily="34" charset="0"/>
              </a:rPr>
              <a:t>the resources available.  The more “out loud” </a:t>
            </a:r>
            <a:r>
              <a:rPr lang="en-US" sz="1600" dirty="0">
                <a:solidFill>
                  <a:srgbClr val="4F81BD"/>
                </a:solidFill>
                <a:latin typeface="Arial" pitchFamily="34" charset="0"/>
                <a:cs typeface="Arial" pitchFamily="34" charset="0"/>
              </a:rPr>
              <a:t>the person is, the more they will </a:t>
            </a:r>
            <a:r>
              <a:rPr lang="en-US" sz="1600" dirty="0" smtClean="0">
                <a:solidFill>
                  <a:srgbClr val="4F81BD"/>
                </a:solidFill>
                <a:latin typeface="Arial" pitchFamily="34" charset="0"/>
                <a:cs typeface="Arial" pitchFamily="34" charset="0"/>
              </a:rPr>
              <a:t>act)</a:t>
            </a:r>
            <a:endParaRPr lang="en-US" sz="1600" dirty="0">
              <a:solidFill>
                <a:srgbClr val="4F81BD"/>
              </a:solidFill>
              <a:latin typeface="Arial" pitchFamily="34" charset="0"/>
              <a:cs typeface="Arial" pitchFamily="34" charset="0"/>
            </a:endParaRPr>
          </a:p>
        </p:txBody>
      </p:sp>
      <p:sp>
        <p:nvSpPr>
          <p:cNvPr id="10" name="Rectangle 9"/>
          <p:cNvSpPr/>
          <p:nvPr/>
        </p:nvSpPr>
        <p:spPr>
          <a:xfrm>
            <a:off x="609600" y="998432"/>
            <a:ext cx="7848600" cy="400110"/>
          </a:xfrm>
          <a:prstGeom prst="rect">
            <a:avLst/>
          </a:prstGeom>
          <a:solidFill>
            <a:srgbClr val="CE7124"/>
          </a:solidFill>
          <a:effectLst>
            <a:outerShdw blurRad="50800" dist="38100" dir="2700000" algn="tl" rotWithShape="0">
              <a:prstClr val="black">
                <a:alpha val="40000"/>
              </a:prstClr>
            </a:outerShdw>
          </a:effectLst>
        </p:spPr>
        <p:txBody>
          <a:bodyPr wrap="square">
            <a:spAutoFit/>
          </a:bodyPr>
          <a:lstStyle/>
          <a:p>
            <a:r>
              <a:rPr lang="en-US" sz="2000" dirty="0" smtClean="0">
                <a:solidFill>
                  <a:schemeClr val="bg1"/>
                </a:solidFill>
                <a:latin typeface="Arial" pitchFamily="34" charset="0"/>
                <a:cs typeface="Arial" pitchFamily="34" charset="0"/>
              </a:rPr>
              <a:t>To Keep in the Spirit of Motivational Interviewing, Follow the RULE</a:t>
            </a:r>
            <a:endParaRPr lang="en-US" sz="2000" dirty="0">
              <a:solidFill>
                <a:schemeClr val="bg1"/>
              </a:solidFill>
              <a:latin typeface="Arial" pitchFamily="34" charset="0"/>
              <a:cs typeface="Arial" pitchFamily="34" charset="0"/>
            </a:endParaRPr>
          </a:p>
        </p:txBody>
      </p:sp>
      <p:sp>
        <p:nvSpPr>
          <p:cNvPr id="2" name="Title 1"/>
          <p:cNvSpPr>
            <a:spLocks noGrp="1"/>
          </p:cNvSpPr>
          <p:nvPr>
            <p:ph type="title"/>
          </p:nvPr>
        </p:nvSpPr>
        <p:spPr>
          <a:xfrm>
            <a:off x="457200" y="500722"/>
            <a:ext cx="8534400" cy="489878"/>
          </a:xfrm>
        </p:spPr>
        <p:txBody>
          <a:bodyPr/>
          <a:lstStyle/>
          <a:p>
            <a:r>
              <a:rPr lang="en-US" dirty="0"/>
              <a:t>The RULE </a:t>
            </a:r>
            <a:r>
              <a:rPr lang="en-US" dirty="0" smtClean="0"/>
              <a:t>Acronym</a:t>
            </a:r>
            <a:r>
              <a:rPr lang="en-US" baseline="30000" dirty="0" smtClean="0"/>
              <a:t>10</a:t>
            </a:r>
            <a:r>
              <a:rPr lang="en-US" dirty="0" smtClean="0"/>
              <a:t> </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pPr eaLnBrk="1" hangingPunct="1"/>
            <a:r>
              <a:rPr lang="en-US" dirty="0" smtClean="0"/>
              <a:t>Relationship: The Heart of Helping People</a:t>
            </a:r>
            <a:r>
              <a:rPr lang="en-US" baseline="30000" dirty="0" smtClean="0"/>
              <a:t>1</a:t>
            </a:r>
            <a:r>
              <a:rPr lang="en-US" dirty="0" smtClean="0"/>
              <a:t/>
            </a:r>
            <a:br>
              <a:rPr lang="en-US" dirty="0" smtClean="0"/>
            </a:br>
            <a:endParaRPr lang="en-US" dirty="0" smtClean="0"/>
          </a:p>
        </p:txBody>
      </p:sp>
      <p:sp>
        <p:nvSpPr>
          <p:cNvPr id="4098" name="Rectangle 3"/>
          <p:cNvSpPr>
            <a:spLocks noGrp="1" noChangeArrowheads="1"/>
          </p:cNvSpPr>
          <p:nvPr>
            <p:ph type="body" idx="4294967295"/>
          </p:nvPr>
        </p:nvSpPr>
        <p:spPr>
          <a:xfrm>
            <a:off x="1371600" y="2316301"/>
            <a:ext cx="7053130" cy="990600"/>
          </a:xfrm>
          <a:solidFill>
            <a:srgbClr val="CE7124"/>
          </a:solidFill>
        </p:spPr>
        <p:txBody>
          <a:bodyPr/>
          <a:lstStyle/>
          <a:p>
            <a:pPr marL="0" indent="0" eaLnBrk="1" hangingPunct="1"/>
            <a:r>
              <a:rPr lang="en-US" altLang="ja-JP" sz="1800" b="1" dirty="0" smtClean="0">
                <a:solidFill>
                  <a:schemeClr val="bg1"/>
                </a:solidFill>
              </a:rPr>
              <a:t>…“</a:t>
            </a:r>
            <a:r>
              <a:rPr lang="en-US" altLang="ja-JP" sz="1800" dirty="0" smtClean="0">
                <a:solidFill>
                  <a:schemeClr val="bg1"/>
                </a:solidFill>
              </a:rPr>
              <a:t>meaningful relationship” and “good communication” are highly valued in society—but there has been short shrift given to the recognition of the uses of relationship in the human services”</a:t>
            </a:r>
            <a:endParaRPr lang="en-US" altLang="ja-JP" sz="1800" i="1" dirty="0" smtClean="0">
              <a:solidFill>
                <a:schemeClr val="bg1"/>
              </a:solidFill>
            </a:endParaRPr>
          </a:p>
          <a:p>
            <a:pPr eaLnBrk="1" hangingPunct="1"/>
            <a:endParaRPr lang="en-US" sz="1800" dirty="0" smtClean="0">
              <a:solidFill>
                <a:schemeClr val="bg1"/>
              </a:solidFill>
            </a:endParaRPr>
          </a:p>
        </p:txBody>
      </p:sp>
      <p:sp>
        <p:nvSpPr>
          <p:cNvPr id="4" name="TextBox 3"/>
          <p:cNvSpPr txBox="1"/>
          <p:nvPr/>
        </p:nvSpPr>
        <p:spPr>
          <a:xfrm>
            <a:off x="685800" y="1516559"/>
            <a:ext cx="7315200" cy="707886"/>
          </a:xfrm>
          <a:prstGeom prst="rect">
            <a:avLst/>
          </a:prstGeom>
          <a:noFill/>
        </p:spPr>
        <p:txBody>
          <a:bodyPr wrap="square" rtlCol="0">
            <a:spAutoFit/>
          </a:bodyPr>
          <a:lstStyle/>
          <a:p>
            <a:r>
              <a:rPr lang="en-US" sz="2000" b="1" dirty="0" smtClean="0">
                <a:solidFill>
                  <a:srgbClr val="CE7124"/>
                </a:solidFill>
              </a:rPr>
              <a:t>In 1979, Helen Harris Perlman, a social worker at the Chicago School, wrote:</a:t>
            </a:r>
            <a:endParaRPr lang="en-US" sz="2000" b="1" dirty="0">
              <a:solidFill>
                <a:srgbClr val="CE7124"/>
              </a:solidFill>
            </a:endParaRPr>
          </a:p>
        </p:txBody>
      </p:sp>
      <p:sp>
        <p:nvSpPr>
          <p:cNvPr id="5" name="TextBox 4"/>
          <p:cNvSpPr txBox="1"/>
          <p:nvPr/>
        </p:nvSpPr>
        <p:spPr>
          <a:xfrm>
            <a:off x="1371600" y="3431500"/>
            <a:ext cx="2895600" cy="1815882"/>
          </a:xfrm>
          <a:prstGeom prst="rect">
            <a:avLst/>
          </a:prstGeom>
          <a:noFill/>
          <a:ln w="19050">
            <a:solidFill>
              <a:schemeClr val="bg1">
                <a:lumMod val="85000"/>
              </a:schemeClr>
            </a:solidFill>
          </a:ln>
        </p:spPr>
        <p:txBody>
          <a:bodyPr wrap="square" rtlCol="0">
            <a:spAutoFit/>
          </a:bodyPr>
          <a:lstStyle/>
          <a:p>
            <a:r>
              <a:rPr lang="en-US" sz="1600" dirty="0" smtClean="0">
                <a:latin typeface="+mn-lt"/>
              </a:rPr>
              <a:t>“the phenomenon we call “relationship” is a catalyst, an enabling dynamism in the support, nurture, and freeing of people’s energies and motivations toward problem solving and the use of help”</a:t>
            </a:r>
            <a:endParaRPr lang="en-US" sz="1600" dirty="0">
              <a:latin typeface="+mn-lt"/>
            </a:endParaRPr>
          </a:p>
        </p:txBody>
      </p:sp>
      <p:sp>
        <p:nvSpPr>
          <p:cNvPr id="7" name="TextBox 6"/>
          <p:cNvSpPr txBox="1"/>
          <p:nvPr/>
        </p:nvSpPr>
        <p:spPr>
          <a:xfrm>
            <a:off x="4648200" y="3431500"/>
            <a:ext cx="3733800" cy="1815882"/>
          </a:xfrm>
          <a:prstGeom prst="rect">
            <a:avLst/>
          </a:prstGeom>
          <a:noFill/>
          <a:ln w="19050">
            <a:solidFill>
              <a:schemeClr val="bg1">
                <a:lumMod val="85000"/>
              </a:schemeClr>
            </a:solidFill>
          </a:ln>
        </p:spPr>
        <p:txBody>
          <a:bodyPr wrap="square" rtlCol="0">
            <a:spAutoFit/>
          </a:bodyPr>
          <a:lstStyle/>
          <a:p>
            <a:r>
              <a:rPr lang="en-US" sz="1600" dirty="0" smtClean="0">
                <a:latin typeface="+mn-lt"/>
              </a:rPr>
              <a:t>“what is needed, if we are serious about helping people, is to raise this experience called “relationship” to our conscious and careful consideration in order to be able to use it in competent and responsible ways in the best interest of those we serve”</a:t>
            </a:r>
            <a:endParaRPr lang="en-US" sz="1600" dirty="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TextBox 17"/>
          <p:cNvSpPr txBox="1">
            <a:spLocks noChangeArrowheads="1"/>
          </p:cNvSpPr>
          <p:nvPr/>
        </p:nvSpPr>
        <p:spPr bwMode="auto">
          <a:xfrm>
            <a:off x="838200" y="1143000"/>
            <a:ext cx="7315200" cy="707886"/>
          </a:xfrm>
          <a:prstGeom prst="rect">
            <a:avLst/>
          </a:prstGeom>
          <a:noFill/>
        </p:spPr>
        <p:txBody>
          <a:bodyPr wrap="square">
            <a:spAutoFit/>
          </a:bodyPr>
          <a:lstStyle>
            <a:defPPr>
              <a:defRPr lang="en-US"/>
            </a:defPPr>
            <a:lvl1pPr algn="ctr">
              <a:defRPr>
                <a:solidFill>
                  <a:srgbClr val="D3650B"/>
                </a:solidFill>
                <a:latin typeface="Times New Roman" pitchFamily="18" charset="0"/>
                <a:cs typeface="Times New Roman" pitchFamily="18" charset="0"/>
              </a:defRPr>
            </a:lvl1pPr>
          </a:lstStyle>
          <a:p>
            <a:r>
              <a:rPr lang="en-US" sz="2000" b="1" dirty="0">
                <a:latin typeface="+mn-lt"/>
              </a:rPr>
              <a:t>Listening gathers information, improves the relationship with the person, and can take as little as 1-2 minutes</a:t>
            </a:r>
          </a:p>
        </p:txBody>
      </p:sp>
      <p:sp>
        <p:nvSpPr>
          <p:cNvPr id="4" name="Content Placeholder 3"/>
          <p:cNvSpPr>
            <a:spLocks noGrp="1"/>
          </p:cNvSpPr>
          <p:nvPr>
            <p:ph idx="1"/>
          </p:nvPr>
        </p:nvSpPr>
        <p:spPr>
          <a:xfrm>
            <a:off x="1981200" y="2057400"/>
            <a:ext cx="5715000" cy="2750403"/>
          </a:xfrm>
        </p:spPr>
        <p:txBody>
          <a:bodyPr/>
          <a:lstStyle/>
          <a:p>
            <a:pPr marL="0" indent="0">
              <a:buNone/>
            </a:pPr>
            <a:r>
              <a:rPr lang="en-US" b="1" dirty="0">
                <a:solidFill>
                  <a:srgbClr val="4F81BD"/>
                </a:solidFill>
              </a:rPr>
              <a:t>True listening </a:t>
            </a:r>
          </a:p>
          <a:p>
            <a:pPr marL="401638" indent="-290513">
              <a:buClr>
                <a:schemeClr val="bg2"/>
              </a:buClr>
              <a:buFont typeface="Wingdings" pitchFamily="2" charset="2"/>
              <a:buChar char="l"/>
            </a:pPr>
            <a:r>
              <a:rPr lang="en-US" sz="2000" dirty="0"/>
              <a:t>Highlights that you have only one </a:t>
            </a:r>
            <a:r>
              <a:rPr lang="en-US" sz="2000" dirty="0" smtClean="0"/>
              <a:t>agenda—the </a:t>
            </a:r>
            <a:r>
              <a:rPr lang="en-US" sz="2000" dirty="0"/>
              <a:t>person talking </a:t>
            </a:r>
          </a:p>
          <a:p>
            <a:pPr marL="401638" indent="-290513">
              <a:buClr>
                <a:schemeClr val="bg2"/>
              </a:buClr>
              <a:buFont typeface="Wingdings" pitchFamily="2" charset="2"/>
              <a:buChar char="l"/>
            </a:pPr>
            <a:r>
              <a:rPr lang="en-US" sz="2000" dirty="0"/>
              <a:t>Opens the door for dialogue and a positive working relationship</a:t>
            </a:r>
          </a:p>
          <a:p>
            <a:pPr marL="401638" indent="-290513">
              <a:buClr>
                <a:schemeClr val="bg2"/>
              </a:buClr>
              <a:buFont typeface="Wingdings" pitchFamily="2" charset="2"/>
              <a:buChar char="l"/>
            </a:pPr>
            <a:r>
              <a:rPr lang="en-US" sz="2000" dirty="0"/>
              <a:t>Silence can give time for a full </a:t>
            </a:r>
            <a:r>
              <a:rPr lang="en-US" sz="2000" dirty="0" smtClean="0"/>
              <a:t>response</a:t>
            </a:r>
            <a:endParaRPr lang="en-US" dirty="0"/>
          </a:p>
        </p:txBody>
      </p:sp>
      <p:sp>
        <p:nvSpPr>
          <p:cNvPr id="2" name="Title 1"/>
          <p:cNvSpPr>
            <a:spLocks noGrp="1"/>
          </p:cNvSpPr>
          <p:nvPr>
            <p:ph type="title"/>
          </p:nvPr>
        </p:nvSpPr>
        <p:spPr>
          <a:xfrm>
            <a:off x="533400" y="533400"/>
            <a:ext cx="8001000" cy="838200"/>
          </a:xfrm>
        </p:spPr>
        <p:txBody>
          <a:bodyPr/>
          <a:lstStyle/>
          <a:p>
            <a:r>
              <a:rPr lang="en-US" dirty="0" smtClean="0"/>
              <a:t>Listening</a:t>
            </a:r>
            <a:r>
              <a:rPr lang="en-US" baseline="30000" dirty="0" smtClean="0"/>
              <a:t>13</a:t>
            </a:r>
            <a:endParaRPr lang="en-US" dirty="0"/>
          </a:p>
        </p:txBody>
      </p:sp>
      <p:sp>
        <p:nvSpPr>
          <p:cNvPr id="3" name="Rectangle 2"/>
          <p:cNvSpPr/>
          <p:nvPr/>
        </p:nvSpPr>
        <p:spPr>
          <a:xfrm>
            <a:off x="1143000" y="4419600"/>
            <a:ext cx="7010400" cy="646331"/>
          </a:xfrm>
          <a:prstGeom prst="rect">
            <a:avLst/>
          </a:prstGeom>
          <a:solidFill>
            <a:srgbClr val="4F81BD"/>
          </a:solidFill>
        </p:spPr>
        <p:txBody>
          <a:bodyPr wrap="square">
            <a:spAutoFit/>
          </a:bodyPr>
          <a:lstStyle/>
          <a:p>
            <a:r>
              <a:rPr lang="en-US" sz="1800" dirty="0">
                <a:solidFill>
                  <a:schemeClr val="bg1"/>
                </a:solidFill>
                <a:latin typeface="Arial" pitchFamily="34" charset="0"/>
                <a:cs typeface="Arial" pitchFamily="34" charset="0"/>
              </a:rPr>
              <a:t>Be careful not to voice all of the roadblocks that can get in the way (warning, disagreeing, suggesting, sympathizing, reassuring etc)</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609600"/>
          </a:xfrm>
        </p:spPr>
        <p:txBody>
          <a:bodyPr/>
          <a:lstStyle/>
          <a:p>
            <a:r>
              <a:rPr lang="en-US" dirty="0" smtClean="0"/>
              <a:t>Responses that are </a:t>
            </a:r>
            <a:r>
              <a:rPr lang="en-US" i="1" dirty="0" smtClean="0"/>
              <a:t>not</a:t>
            </a:r>
            <a:r>
              <a:rPr lang="en-US" dirty="0" smtClean="0"/>
              <a:t> listening</a:t>
            </a:r>
            <a:r>
              <a:rPr lang="en-US" baseline="30000" dirty="0" smtClean="0"/>
              <a:t>9</a:t>
            </a:r>
            <a:endParaRPr lang="en-US" dirty="0"/>
          </a:p>
        </p:txBody>
      </p:sp>
      <p:sp>
        <p:nvSpPr>
          <p:cNvPr id="5" name="Rectangle 4"/>
          <p:cNvSpPr/>
          <p:nvPr/>
        </p:nvSpPr>
        <p:spPr>
          <a:xfrm>
            <a:off x="838200" y="1371600"/>
            <a:ext cx="7772400" cy="43434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738188" lvl="1" indent="-346075">
              <a:spcAft>
                <a:spcPts val="1800"/>
              </a:spcAft>
              <a:buSzPct val="50000"/>
              <a:defRPr/>
            </a:pPr>
            <a:endParaRPr lang="en-US" sz="2800" dirty="0">
              <a:solidFill>
                <a:srgbClr val="1269A7"/>
              </a:solidFill>
              <a:latin typeface="Palatino" charset="0"/>
              <a:ea typeface="ＭＳ Ｐゴシック" charset="-128"/>
            </a:endParaRPr>
          </a:p>
        </p:txBody>
      </p:sp>
      <p:sp>
        <p:nvSpPr>
          <p:cNvPr id="52230" name="TextBox 6"/>
          <p:cNvSpPr txBox="1">
            <a:spLocks noChangeArrowheads="1"/>
          </p:cNvSpPr>
          <p:nvPr/>
        </p:nvSpPr>
        <p:spPr bwMode="auto">
          <a:xfrm>
            <a:off x="1295400" y="2461751"/>
            <a:ext cx="2514600" cy="1569660"/>
          </a:xfrm>
          <a:prstGeom prst="rect">
            <a:avLst/>
          </a:prstGeom>
          <a:noFill/>
          <a:ln w="9525">
            <a:noFill/>
            <a:miter lim="800000"/>
            <a:headEnd/>
            <a:tailEnd/>
          </a:ln>
        </p:spPr>
        <p:txBody>
          <a:bodyPr wrap="square">
            <a:spAutoFit/>
          </a:bodyPr>
          <a:lstStyle/>
          <a:p>
            <a:pPr algn="ctr"/>
            <a:r>
              <a:rPr lang="en-US" b="1" dirty="0" smtClean="0">
                <a:latin typeface="Palatino" charset="0"/>
              </a:rPr>
              <a:t>Dr. Gordon’s twelve </a:t>
            </a:r>
            <a:r>
              <a:rPr lang="en-US" b="1" dirty="0">
                <a:latin typeface="Palatino" charset="0"/>
              </a:rPr>
              <a:t>common roadblocks to </a:t>
            </a:r>
            <a:r>
              <a:rPr lang="en-US" b="1" dirty="0" smtClean="0">
                <a:latin typeface="Palatino" charset="0"/>
              </a:rPr>
              <a:t>communication</a:t>
            </a:r>
            <a:endParaRPr lang="en-US" b="1" dirty="0">
              <a:latin typeface="Palatino" charset="0"/>
            </a:endParaRPr>
          </a:p>
        </p:txBody>
      </p:sp>
      <p:sp>
        <p:nvSpPr>
          <p:cNvPr id="52231" name="TextBox 9"/>
          <p:cNvSpPr txBox="1">
            <a:spLocks noChangeArrowheads="1"/>
          </p:cNvSpPr>
          <p:nvPr/>
        </p:nvSpPr>
        <p:spPr bwMode="auto">
          <a:xfrm>
            <a:off x="4419600" y="1669226"/>
            <a:ext cx="4419600" cy="3893374"/>
          </a:xfrm>
          <a:prstGeom prst="rect">
            <a:avLst/>
          </a:prstGeom>
          <a:noFill/>
          <a:ln w="9525">
            <a:noFill/>
            <a:miter lim="800000"/>
            <a:headEnd/>
            <a:tailEnd/>
          </a:ln>
        </p:spPr>
        <p:txBody>
          <a:bodyPr wrap="square">
            <a:spAutoFit/>
          </a:bodyPr>
          <a:lstStyle/>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Ordering, commanding, directing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Threatening, </a:t>
            </a:r>
            <a:r>
              <a:rPr lang="en-US" sz="1600" dirty="0" smtClean="0">
                <a:solidFill>
                  <a:srgbClr val="1269A7"/>
                </a:solidFill>
                <a:cs typeface="Arial" pitchFamily="34" charset="0"/>
              </a:rPr>
              <a:t>warning</a:t>
            </a:r>
          </a:p>
          <a:p>
            <a:pPr marL="457200" indent="-457200">
              <a:spcAft>
                <a:spcPts val="600"/>
              </a:spcAft>
              <a:buSzPct val="100000"/>
              <a:buFont typeface="Calibri" pitchFamily="34" charset="0"/>
              <a:buAutoNum type="arabicParenR"/>
            </a:pPr>
            <a:r>
              <a:rPr lang="en-US" sz="1600" dirty="0" smtClean="0">
                <a:solidFill>
                  <a:srgbClr val="1269A7"/>
                </a:solidFill>
                <a:cs typeface="Arial" pitchFamily="34" charset="0"/>
              </a:rPr>
              <a:t>Advising</a:t>
            </a:r>
            <a:r>
              <a:rPr lang="en-US" sz="1600" dirty="0">
                <a:solidFill>
                  <a:srgbClr val="1269A7"/>
                </a:solidFill>
                <a:cs typeface="Arial" pitchFamily="34" charset="0"/>
              </a:rPr>
              <a:t>, giving </a:t>
            </a:r>
            <a:r>
              <a:rPr lang="en-US" sz="1600" dirty="0" smtClean="0">
                <a:solidFill>
                  <a:srgbClr val="1269A7"/>
                </a:solidFill>
                <a:cs typeface="Arial" pitchFamily="34" charset="0"/>
              </a:rPr>
              <a:t>solutions</a:t>
            </a:r>
          </a:p>
          <a:p>
            <a:pPr marL="457200" indent="-457200">
              <a:spcAft>
                <a:spcPts val="600"/>
              </a:spcAft>
              <a:buSzPct val="100000"/>
              <a:buFont typeface="Calibri" pitchFamily="34" charset="0"/>
              <a:buAutoNum type="arabicParenR"/>
            </a:pPr>
            <a:r>
              <a:rPr lang="en-US" sz="1600" dirty="0" smtClean="0">
                <a:solidFill>
                  <a:srgbClr val="1269A7"/>
                </a:solidFill>
                <a:cs typeface="Arial" pitchFamily="34" charset="0"/>
              </a:rPr>
              <a:t>Lecturing</a:t>
            </a:r>
            <a:r>
              <a:rPr lang="en-US" sz="1600" dirty="0">
                <a:solidFill>
                  <a:srgbClr val="1269A7"/>
                </a:solidFill>
                <a:cs typeface="Arial" pitchFamily="34" charset="0"/>
              </a:rPr>
              <a:t>, </a:t>
            </a:r>
            <a:r>
              <a:rPr lang="en-US" sz="1600" dirty="0" smtClean="0">
                <a:solidFill>
                  <a:srgbClr val="1269A7"/>
                </a:solidFill>
                <a:cs typeface="Arial" pitchFamily="34" charset="0"/>
              </a:rPr>
              <a:t>arguing</a:t>
            </a:r>
          </a:p>
          <a:p>
            <a:pPr marL="457200" indent="-457200">
              <a:spcAft>
                <a:spcPts val="600"/>
              </a:spcAft>
              <a:buSzPct val="100000"/>
              <a:buFont typeface="Calibri" pitchFamily="34" charset="0"/>
              <a:buAutoNum type="arabicParenR"/>
            </a:pPr>
            <a:r>
              <a:rPr lang="en-US" sz="1600" dirty="0" smtClean="0">
                <a:solidFill>
                  <a:srgbClr val="1269A7"/>
                </a:solidFill>
                <a:cs typeface="Arial" pitchFamily="34" charset="0"/>
              </a:rPr>
              <a:t>Moralizing, preaching</a:t>
            </a:r>
            <a:endParaRPr lang="en-US" sz="1600" dirty="0">
              <a:solidFill>
                <a:srgbClr val="1269A7"/>
              </a:solidFill>
              <a:cs typeface="Arial" pitchFamily="34" charset="0"/>
            </a:endParaRP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Judging, blaming, criticizing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Praising, </a:t>
            </a:r>
            <a:r>
              <a:rPr lang="en-US" sz="1600" dirty="0" smtClean="0">
                <a:solidFill>
                  <a:srgbClr val="1269A7"/>
                </a:solidFill>
                <a:cs typeface="Arial" pitchFamily="34" charset="0"/>
              </a:rPr>
              <a:t>agreeing</a:t>
            </a:r>
            <a:endParaRPr lang="en-US" sz="1600" dirty="0">
              <a:solidFill>
                <a:srgbClr val="1269A7"/>
              </a:solidFill>
              <a:cs typeface="Arial" pitchFamily="34" charset="0"/>
            </a:endParaRP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Name-calling, </a:t>
            </a:r>
            <a:r>
              <a:rPr lang="en-US" sz="1600" dirty="0" smtClean="0">
                <a:solidFill>
                  <a:srgbClr val="1269A7"/>
                </a:solidFill>
                <a:cs typeface="Arial" pitchFamily="34" charset="0"/>
              </a:rPr>
              <a:t>ridiculing, shaming</a:t>
            </a:r>
            <a:endParaRPr lang="en-US" sz="1600" dirty="0">
              <a:solidFill>
                <a:srgbClr val="1269A7"/>
              </a:solidFill>
              <a:cs typeface="Arial" pitchFamily="34" charset="0"/>
            </a:endParaRP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Interpreting, diagnosing, analyzing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Reassuring, sympathizing</a:t>
            </a:r>
          </a:p>
          <a:p>
            <a:pPr marL="457200" indent="-457200">
              <a:spcAft>
                <a:spcPts val="600"/>
              </a:spcAft>
              <a:buSzPct val="100000"/>
              <a:buFont typeface="Calibri" pitchFamily="34" charset="0"/>
              <a:buAutoNum type="arabicParenR"/>
            </a:pPr>
            <a:r>
              <a:rPr lang="en-US" sz="1600" dirty="0" smtClean="0">
                <a:solidFill>
                  <a:srgbClr val="1269A7"/>
                </a:solidFill>
                <a:cs typeface="Arial" pitchFamily="34" charset="0"/>
              </a:rPr>
              <a:t>Probing</a:t>
            </a:r>
            <a:r>
              <a:rPr lang="en-US" sz="1600" dirty="0">
                <a:solidFill>
                  <a:srgbClr val="1269A7"/>
                </a:solidFill>
                <a:cs typeface="Arial" pitchFamily="34" charset="0"/>
              </a:rPr>
              <a:t>, questioning, interrogating</a:t>
            </a:r>
          </a:p>
          <a:p>
            <a:pPr marL="457200" indent="-457200">
              <a:spcAft>
                <a:spcPts val="600"/>
              </a:spcAft>
              <a:buSzPct val="100000"/>
              <a:buFont typeface="Calibri" pitchFamily="34" charset="0"/>
              <a:buAutoNum type="arabicParenR"/>
            </a:pPr>
            <a:r>
              <a:rPr lang="en-US" sz="1600" dirty="0">
                <a:solidFill>
                  <a:srgbClr val="1269A7"/>
                </a:solidFill>
                <a:cs typeface="Arial" pitchFamily="34" charset="0"/>
              </a:rPr>
              <a:t>Withdrawing, </a:t>
            </a:r>
            <a:r>
              <a:rPr lang="en-US" sz="1600" dirty="0" smtClean="0">
                <a:solidFill>
                  <a:srgbClr val="1269A7"/>
                </a:solidFill>
                <a:cs typeface="Arial" pitchFamily="34" charset="0"/>
              </a:rPr>
              <a:t>distracting, humoring</a:t>
            </a:r>
            <a:endParaRPr lang="en-US" sz="1600" dirty="0">
              <a:solidFill>
                <a:srgbClr val="1269A7"/>
              </a:solidFill>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1000" cy="838200"/>
          </a:xfrm>
        </p:spPr>
        <p:txBody>
          <a:bodyPr/>
          <a:lstStyle/>
          <a:p>
            <a:r>
              <a:rPr lang="en-US" dirty="0" smtClean="0"/>
              <a:t>Examples of roadblocks</a:t>
            </a:r>
            <a:r>
              <a:rPr lang="en-US" baseline="30000" dirty="0"/>
              <a:t>9</a:t>
            </a:r>
          </a:p>
        </p:txBody>
      </p:sp>
      <p:sp>
        <p:nvSpPr>
          <p:cNvPr id="53253" name="TextBox 8"/>
          <p:cNvSpPr txBox="1">
            <a:spLocks noChangeArrowheads="1"/>
          </p:cNvSpPr>
          <p:nvPr/>
        </p:nvSpPr>
        <p:spPr bwMode="auto">
          <a:xfrm>
            <a:off x="1981200" y="1295400"/>
            <a:ext cx="6172200" cy="4965462"/>
          </a:xfrm>
          <a:prstGeom prst="rect">
            <a:avLst/>
          </a:prstGeom>
          <a:noFill/>
          <a:ln w="9525">
            <a:noFill/>
            <a:miter lim="800000"/>
            <a:headEnd/>
            <a:tailEnd/>
          </a:ln>
        </p:spPr>
        <p:txBody>
          <a:bodyPr wrap="square">
            <a:spAutoFit/>
          </a:bodyPr>
          <a:lstStyle/>
          <a:p>
            <a:pPr>
              <a:spcBef>
                <a:spcPts val="800"/>
              </a:spcBef>
            </a:pPr>
            <a:r>
              <a:rPr lang="en-US" sz="1800" b="1" dirty="0" smtClean="0">
                <a:solidFill>
                  <a:srgbClr val="4F81BD"/>
                </a:solidFill>
                <a:cs typeface="Arial" pitchFamily="34" charset="0"/>
              </a:rPr>
              <a:t>Ordering, commanding, directing. </a:t>
            </a:r>
            <a:br>
              <a:rPr lang="en-US" sz="1800" b="1" dirty="0" smtClean="0">
                <a:solidFill>
                  <a:srgbClr val="4F81BD"/>
                </a:solidFill>
                <a:cs typeface="Arial" pitchFamily="34" charset="0"/>
              </a:rPr>
            </a:br>
            <a:r>
              <a:rPr lang="en-US" sz="1800" dirty="0" smtClean="0">
                <a:cs typeface="Arial" pitchFamily="34" charset="0"/>
              </a:rPr>
              <a:t>“Don’t say that.” “You’ve got to face up to reality.”</a:t>
            </a:r>
          </a:p>
          <a:p>
            <a:pPr>
              <a:spcBef>
                <a:spcPts val="800"/>
              </a:spcBef>
            </a:pPr>
            <a:r>
              <a:rPr lang="en-US" sz="1800" b="1" dirty="0" smtClean="0">
                <a:solidFill>
                  <a:srgbClr val="4F81BD"/>
                </a:solidFill>
                <a:cs typeface="Arial" pitchFamily="34" charset="0"/>
              </a:rPr>
              <a:t>Threatening, warning. </a:t>
            </a:r>
            <a:br>
              <a:rPr lang="en-US" sz="1800" b="1" dirty="0" smtClean="0">
                <a:solidFill>
                  <a:srgbClr val="4F81BD"/>
                </a:solidFill>
                <a:cs typeface="Arial" pitchFamily="34" charset="0"/>
              </a:rPr>
            </a:br>
            <a:r>
              <a:rPr lang="en-US" sz="1800" dirty="0" smtClean="0">
                <a:cs typeface="Arial" pitchFamily="34" charset="0"/>
              </a:rPr>
              <a:t>“You’re really asking for trouble when you do that.”</a:t>
            </a:r>
          </a:p>
          <a:p>
            <a:pPr>
              <a:spcBef>
                <a:spcPts val="800"/>
              </a:spcBef>
            </a:pPr>
            <a:r>
              <a:rPr lang="en-US" sz="1800" b="1" dirty="0" smtClean="0">
                <a:solidFill>
                  <a:srgbClr val="4F81BD"/>
                </a:solidFill>
                <a:cs typeface="Arial" pitchFamily="34" charset="0"/>
              </a:rPr>
              <a:t>Advising, giving solutions. </a:t>
            </a:r>
            <a:br>
              <a:rPr lang="en-US" sz="1800" b="1" dirty="0" smtClean="0">
                <a:solidFill>
                  <a:srgbClr val="4F81BD"/>
                </a:solidFill>
                <a:cs typeface="Arial" pitchFamily="34" charset="0"/>
              </a:rPr>
            </a:br>
            <a:r>
              <a:rPr lang="en-US" sz="1800" dirty="0" smtClean="0">
                <a:cs typeface="Arial" pitchFamily="34" charset="0"/>
              </a:rPr>
              <a:t>“What I would do is...” “Why don’t you...”</a:t>
            </a:r>
          </a:p>
          <a:p>
            <a:pPr>
              <a:spcBef>
                <a:spcPts val="800"/>
              </a:spcBef>
            </a:pPr>
            <a:r>
              <a:rPr lang="en-US" sz="1800" b="1" dirty="0" smtClean="0">
                <a:solidFill>
                  <a:srgbClr val="4F81BD"/>
                </a:solidFill>
                <a:cs typeface="Arial" pitchFamily="34" charset="0"/>
              </a:rPr>
              <a:t>Lecturing, arguing. </a:t>
            </a:r>
            <a:br>
              <a:rPr lang="en-US" sz="1800" b="1" dirty="0" smtClean="0">
                <a:solidFill>
                  <a:srgbClr val="4F81BD"/>
                </a:solidFill>
                <a:cs typeface="Arial" pitchFamily="34" charset="0"/>
              </a:rPr>
            </a:br>
            <a:r>
              <a:rPr lang="en-US" sz="1800" dirty="0" smtClean="0">
                <a:cs typeface="Arial" pitchFamily="34" charset="0"/>
              </a:rPr>
              <a:t>“Let’s think this through...” “The facts are that...”</a:t>
            </a:r>
          </a:p>
          <a:p>
            <a:pPr>
              <a:spcBef>
                <a:spcPts val="800"/>
              </a:spcBef>
            </a:pPr>
            <a:r>
              <a:rPr lang="en-US" sz="1800" b="1" dirty="0" smtClean="0">
                <a:solidFill>
                  <a:srgbClr val="4F81BD"/>
                </a:solidFill>
                <a:cs typeface="Arial" pitchFamily="34" charset="0"/>
              </a:rPr>
              <a:t>Moralizing, preaching. </a:t>
            </a:r>
            <a:br>
              <a:rPr lang="en-US" sz="1800" b="1" dirty="0" smtClean="0">
                <a:solidFill>
                  <a:srgbClr val="4F81BD"/>
                </a:solidFill>
                <a:cs typeface="Arial" pitchFamily="34" charset="0"/>
              </a:rPr>
            </a:br>
            <a:r>
              <a:rPr lang="en-US" sz="1800" dirty="0" smtClean="0">
                <a:cs typeface="Arial" pitchFamily="34" charset="0"/>
              </a:rPr>
              <a:t>“You should...” “You really ought to ...”</a:t>
            </a:r>
          </a:p>
          <a:p>
            <a:pPr>
              <a:spcBef>
                <a:spcPts val="800"/>
              </a:spcBef>
            </a:pPr>
            <a:r>
              <a:rPr lang="en-US" sz="1800" b="1" dirty="0" smtClean="0">
                <a:solidFill>
                  <a:srgbClr val="4F81BD"/>
                </a:solidFill>
                <a:cs typeface="Arial" pitchFamily="34" charset="0"/>
              </a:rPr>
              <a:t>Judging, blaming, criticizing. </a:t>
            </a:r>
            <a:br>
              <a:rPr lang="en-US" sz="1800" b="1" dirty="0" smtClean="0">
                <a:solidFill>
                  <a:srgbClr val="4F81BD"/>
                </a:solidFill>
                <a:cs typeface="Arial" pitchFamily="34" charset="0"/>
              </a:rPr>
            </a:br>
            <a:r>
              <a:rPr lang="en-US" sz="1800" dirty="0" smtClean="0">
                <a:cs typeface="Arial" pitchFamily="34" charset="0"/>
              </a:rPr>
              <a:t>“It’s your own fault.” “You’re wrong.”</a:t>
            </a:r>
          </a:p>
          <a:p>
            <a:pPr>
              <a:spcBef>
                <a:spcPts val="800"/>
              </a:spcBef>
            </a:pPr>
            <a:r>
              <a:rPr lang="en-US" sz="1800" b="1" dirty="0">
                <a:solidFill>
                  <a:srgbClr val="4F81BD"/>
                </a:solidFill>
                <a:cs typeface="Arial" pitchFamily="34" charset="0"/>
              </a:rPr>
              <a:t>Praising, agreeing. </a:t>
            </a:r>
            <a:r>
              <a:rPr lang="en-US" sz="1800" dirty="0">
                <a:cs typeface="Arial" pitchFamily="34" charset="0"/>
              </a:rPr>
              <a:t/>
            </a:r>
            <a:br>
              <a:rPr lang="en-US" sz="1800" dirty="0">
                <a:cs typeface="Arial" pitchFamily="34" charset="0"/>
              </a:rPr>
            </a:br>
            <a:r>
              <a:rPr lang="en-US" sz="1800" dirty="0">
                <a:cs typeface="Arial" pitchFamily="34" charset="0"/>
              </a:rPr>
              <a:t>“I think you’re absolutely right!” “That’s what I would do.”</a:t>
            </a:r>
          </a:p>
          <a:p>
            <a:pPr>
              <a:spcBef>
                <a:spcPts val="800"/>
              </a:spcBef>
            </a:pPr>
            <a:endParaRPr lang="en-US" sz="1800" dirty="0" smtClean="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TextBox 8"/>
          <p:cNvSpPr txBox="1">
            <a:spLocks noChangeArrowheads="1"/>
          </p:cNvSpPr>
          <p:nvPr/>
        </p:nvSpPr>
        <p:spPr bwMode="auto">
          <a:xfrm>
            <a:off x="1981200" y="1676400"/>
            <a:ext cx="6781800" cy="3826689"/>
          </a:xfrm>
          <a:prstGeom prst="rect">
            <a:avLst/>
          </a:prstGeom>
          <a:noFill/>
          <a:ln w="9525">
            <a:noFill/>
            <a:miter lim="800000"/>
            <a:headEnd/>
            <a:tailEnd/>
          </a:ln>
        </p:spPr>
        <p:txBody>
          <a:bodyPr wrap="square">
            <a:spAutoFit/>
          </a:bodyPr>
          <a:lstStyle/>
          <a:p>
            <a:pPr>
              <a:spcBef>
                <a:spcPts val="800"/>
              </a:spcBef>
            </a:pPr>
            <a:r>
              <a:rPr lang="en-US" sz="1800" b="1" dirty="0" smtClean="0">
                <a:solidFill>
                  <a:srgbClr val="4F81BD"/>
                </a:solidFill>
                <a:cs typeface="Arial" pitchFamily="34" charset="0"/>
              </a:rPr>
              <a:t>Name-calling, ridiculing, shaming. </a:t>
            </a:r>
            <a:br>
              <a:rPr lang="en-US" sz="1800" b="1" dirty="0" smtClean="0">
                <a:solidFill>
                  <a:srgbClr val="4F81BD"/>
                </a:solidFill>
                <a:cs typeface="Arial" pitchFamily="34" charset="0"/>
              </a:rPr>
            </a:br>
            <a:r>
              <a:rPr lang="en-US" sz="1800" dirty="0" smtClean="0">
                <a:cs typeface="Arial" pitchFamily="34" charset="0"/>
              </a:rPr>
              <a:t>“How could you do such a thing?”</a:t>
            </a:r>
          </a:p>
          <a:p>
            <a:pPr>
              <a:spcBef>
                <a:spcPts val="800"/>
              </a:spcBef>
            </a:pPr>
            <a:r>
              <a:rPr lang="en-US" sz="1800" b="1" dirty="0" smtClean="0">
                <a:solidFill>
                  <a:srgbClr val="4F81BD"/>
                </a:solidFill>
                <a:cs typeface="Arial" pitchFamily="34" charset="0"/>
              </a:rPr>
              <a:t>Interpreting, diagnosing, analyzing. </a:t>
            </a:r>
            <a:br>
              <a:rPr lang="en-US" sz="1800" b="1" dirty="0" smtClean="0">
                <a:solidFill>
                  <a:srgbClr val="4F81BD"/>
                </a:solidFill>
                <a:cs typeface="Arial" pitchFamily="34" charset="0"/>
              </a:rPr>
            </a:br>
            <a:r>
              <a:rPr lang="en-US" sz="1800" dirty="0" smtClean="0">
                <a:cs typeface="Arial" pitchFamily="34" charset="0"/>
              </a:rPr>
              <a:t>“You don’t really mean that.” “Do you know what your real problem is.”</a:t>
            </a:r>
          </a:p>
          <a:p>
            <a:pPr>
              <a:spcBef>
                <a:spcPts val="800"/>
              </a:spcBef>
            </a:pPr>
            <a:r>
              <a:rPr lang="en-US" sz="1800" b="1" dirty="0" smtClean="0">
                <a:solidFill>
                  <a:srgbClr val="4F81BD"/>
                </a:solidFill>
                <a:cs typeface="Arial" pitchFamily="34" charset="0"/>
              </a:rPr>
              <a:t>Reassuring, sympathizing.</a:t>
            </a:r>
            <a:br>
              <a:rPr lang="en-US" sz="1800" b="1" dirty="0" smtClean="0">
                <a:solidFill>
                  <a:srgbClr val="4F81BD"/>
                </a:solidFill>
                <a:cs typeface="Arial" pitchFamily="34" charset="0"/>
              </a:rPr>
            </a:br>
            <a:r>
              <a:rPr lang="en-US" sz="1800" dirty="0" smtClean="0">
                <a:cs typeface="Arial" pitchFamily="34" charset="0"/>
              </a:rPr>
              <a:t>“I’m sure things are going to work out all right.” “Don’t worry.”</a:t>
            </a:r>
          </a:p>
          <a:p>
            <a:pPr>
              <a:spcBef>
                <a:spcPts val="800"/>
              </a:spcBef>
            </a:pPr>
            <a:r>
              <a:rPr lang="en-US" sz="1800" b="1" dirty="0" smtClean="0">
                <a:solidFill>
                  <a:srgbClr val="4F81BD"/>
                </a:solidFill>
                <a:cs typeface="Arial" pitchFamily="34" charset="0"/>
              </a:rPr>
              <a:t>Probing, questioning, interrogating. </a:t>
            </a:r>
            <a:br>
              <a:rPr lang="en-US" sz="1800" b="1" dirty="0" smtClean="0">
                <a:solidFill>
                  <a:srgbClr val="4F81BD"/>
                </a:solidFill>
                <a:cs typeface="Arial" pitchFamily="34" charset="0"/>
              </a:rPr>
            </a:br>
            <a:r>
              <a:rPr lang="en-US" sz="1800" dirty="0" smtClean="0">
                <a:cs typeface="Arial" pitchFamily="34" charset="0"/>
              </a:rPr>
              <a:t>“Why?” “What makes you feel that way?”</a:t>
            </a:r>
          </a:p>
          <a:p>
            <a:pPr>
              <a:spcBef>
                <a:spcPts val="800"/>
              </a:spcBef>
            </a:pPr>
            <a:r>
              <a:rPr lang="en-US" sz="1800" b="1" dirty="0" smtClean="0">
                <a:solidFill>
                  <a:srgbClr val="4F81BD"/>
                </a:solidFill>
                <a:cs typeface="Arial" pitchFamily="34" charset="0"/>
              </a:rPr>
              <a:t>Withdrawing, distracting, humoring. </a:t>
            </a:r>
            <a:br>
              <a:rPr lang="en-US" sz="1800" b="1" dirty="0" smtClean="0">
                <a:solidFill>
                  <a:srgbClr val="4F81BD"/>
                </a:solidFill>
                <a:cs typeface="Arial" pitchFamily="34" charset="0"/>
              </a:rPr>
            </a:br>
            <a:r>
              <a:rPr lang="en-US" sz="1800" dirty="0" smtClean="0">
                <a:cs typeface="Arial" pitchFamily="34" charset="0"/>
              </a:rPr>
              <a:t>“Let’s talk about that some other time.” “I hear it’s going to be a nice day tomorrow.”</a:t>
            </a:r>
            <a:endParaRPr lang="en-US" sz="1800" dirty="0">
              <a:cs typeface="Arial" pitchFamily="34" charset="0"/>
            </a:endParaRPr>
          </a:p>
        </p:txBody>
      </p:sp>
      <p:sp>
        <p:nvSpPr>
          <p:cNvPr id="6" name="Title 1"/>
          <p:cNvSpPr>
            <a:spLocks noGrp="1"/>
          </p:cNvSpPr>
          <p:nvPr>
            <p:ph type="title"/>
          </p:nvPr>
        </p:nvSpPr>
        <p:spPr>
          <a:xfrm>
            <a:off x="457200" y="914400"/>
            <a:ext cx="8001000" cy="838200"/>
          </a:xfrm>
        </p:spPr>
        <p:txBody>
          <a:bodyPr/>
          <a:lstStyle/>
          <a:p>
            <a:r>
              <a:rPr lang="en-US" dirty="0" smtClean="0"/>
              <a:t>Examples of roadblocks continued</a:t>
            </a:r>
            <a:r>
              <a:rPr lang="en-US" baseline="30000" dirty="0"/>
              <a:t>9</a:t>
            </a:r>
          </a:p>
        </p:txBody>
      </p:sp>
    </p:spTree>
    <p:extLst>
      <p:ext uri="{BB962C8B-B14F-4D97-AF65-F5344CB8AC3E}">
        <p14:creationId xmlns:p14="http://schemas.microsoft.com/office/powerpoint/2010/main" val="175073956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5235102" y="2400300"/>
            <a:ext cx="3200400" cy="2286000"/>
          </a:xfrm>
          <a:prstGeom prst="rect">
            <a:avLst/>
          </a:prstGeom>
          <a:solidFill>
            <a:srgbClr val="FAD58A"/>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3" name="Title 2"/>
          <p:cNvSpPr>
            <a:spLocks noGrp="1"/>
          </p:cNvSpPr>
          <p:nvPr>
            <p:ph type="title"/>
          </p:nvPr>
        </p:nvSpPr>
        <p:spPr/>
        <p:txBody>
          <a:bodyPr/>
          <a:lstStyle/>
          <a:p>
            <a:r>
              <a:rPr lang="en-US" dirty="0" smtClean="0"/>
              <a:t>Activity</a:t>
            </a:r>
            <a:br>
              <a:rPr lang="en-US" dirty="0" smtClean="0"/>
            </a:br>
            <a:r>
              <a:rPr lang="en-US" dirty="0" smtClean="0"/>
              <a:t>Roadblock Illustration</a:t>
            </a:r>
            <a:endParaRPr lang="en-US" dirty="0"/>
          </a:p>
        </p:txBody>
      </p:sp>
      <p:sp>
        <p:nvSpPr>
          <p:cNvPr id="8" name="Content Placeholder 7"/>
          <p:cNvSpPr>
            <a:spLocks noGrp="1"/>
          </p:cNvSpPr>
          <p:nvPr>
            <p:ph idx="4294967295"/>
          </p:nvPr>
        </p:nvSpPr>
        <p:spPr>
          <a:xfrm>
            <a:off x="1066800" y="2133600"/>
            <a:ext cx="3657600" cy="3200400"/>
          </a:xfrm>
        </p:spPr>
        <p:txBody>
          <a:bodyPr/>
          <a:lstStyle/>
          <a:p>
            <a:pPr marL="0" indent="0">
              <a:buNone/>
            </a:pPr>
            <a:r>
              <a:rPr lang="en-US" sz="2000" b="1" dirty="0" smtClean="0">
                <a:solidFill>
                  <a:srgbClr val="CE7124"/>
                </a:solidFill>
              </a:rPr>
              <a:t>Role Play</a:t>
            </a:r>
          </a:p>
          <a:p>
            <a:pPr marL="0" indent="0"/>
            <a:r>
              <a:rPr lang="en-US" sz="1800" dirty="0" smtClean="0"/>
              <a:t>One person will play the role of a consumer who tells what happened when they tried to make a change in their life that they thought would help them feel healthier.  </a:t>
            </a:r>
          </a:p>
          <a:p>
            <a:pPr marL="0" indent="0"/>
            <a:r>
              <a:rPr lang="en-US" sz="1800" dirty="0" smtClean="0"/>
              <a:t>The rest of the group will make statements or ask questions that illustrate one of the roadblocks. </a:t>
            </a:r>
            <a:endParaRPr lang="en-US" sz="1800" dirty="0"/>
          </a:p>
        </p:txBody>
      </p:sp>
      <p:sp>
        <p:nvSpPr>
          <p:cNvPr id="6" name="Content Placeholder 2"/>
          <p:cNvSpPr txBox="1">
            <a:spLocks/>
          </p:cNvSpPr>
          <p:nvPr/>
        </p:nvSpPr>
        <p:spPr bwMode="auto">
          <a:xfrm>
            <a:off x="5235102" y="2698210"/>
            <a:ext cx="32004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1800" b="1" i="0" u="none" strike="noStrike" kern="0" cap="none" spc="0" normalizeH="0" baseline="0" noProof="0" dirty="0" smtClean="0">
                <a:ln>
                  <a:noFill/>
                </a:ln>
                <a:effectLst/>
                <a:uLnTx/>
                <a:uFillTx/>
                <a:latin typeface="+mn-lt"/>
                <a:ea typeface="+mn-ea"/>
                <a:cs typeface="+mn-cs"/>
              </a:rPr>
              <a:t>Discuss….</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smtClean="0">
                <a:ln>
                  <a:noFill/>
                </a:ln>
                <a:effectLst/>
                <a:uLnTx/>
                <a:uFillTx/>
                <a:latin typeface="+mn-lt"/>
                <a:ea typeface="+mn-ea"/>
                <a:cs typeface="+mn-cs"/>
              </a:rPr>
              <a:t>How did each feel, sound? </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smtClean="0">
                <a:ln>
                  <a:noFill/>
                </a:ln>
                <a:effectLst/>
                <a:uLnTx/>
                <a:uFillTx/>
                <a:latin typeface="+mn-lt"/>
                <a:ea typeface="+mn-ea"/>
                <a:cs typeface="+mn-cs"/>
              </a:rPr>
              <a:t>How did the roadblocks interfere with the</a:t>
            </a:r>
            <a:r>
              <a:rPr kumimoji="0" lang="en-US" sz="1600" b="0" i="0" u="none" strike="noStrike" kern="0" cap="none" spc="0" normalizeH="0" noProof="0" dirty="0" smtClean="0">
                <a:ln>
                  <a:noFill/>
                </a:ln>
                <a:effectLst/>
                <a:uLnTx/>
                <a:uFillTx/>
                <a:latin typeface="+mn-lt"/>
                <a:ea typeface="+mn-ea"/>
                <a:cs typeface="+mn-cs"/>
              </a:rPr>
              <a:t> process</a:t>
            </a:r>
            <a:r>
              <a:rPr kumimoji="0" lang="en-US" sz="1600" b="0" i="0" u="none" strike="noStrike" kern="0" cap="none" spc="0" normalizeH="0" baseline="0" noProof="0" dirty="0" smtClean="0">
                <a:ln>
                  <a:noFill/>
                </a:ln>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1600" b="0" i="0" u="none" strike="noStrike" kern="0" cap="none" spc="0" normalizeH="0" baseline="0" noProof="0" dirty="0" smtClean="0">
                <a:ln>
                  <a:noFill/>
                </a:ln>
                <a:effectLst/>
                <a:uLnTx/>
                <a:uFillTx/>
                <a:latin typeface="+mn-lt"/>
                <a:ea typeface="+mn-ea"/>
                <a:cs typeface="+mn-cs"/>
              </a:rPr>
              <a:t>What might the long-term</a:t>
            </a:r>
            <a:r>
              <a:rPr kumimoji="0" lang="en-US" sz="1600" b="0" i="0" u="none" strike="noStrike" kern="0" cap="none" spc="0" normalizeH="0" noProof="0" dirty="0" smtClean="0">
                <a:ln>
                  <a:noFill/>
                </a:ln>
                <a:effectLst/>
                <a:uLnTx/>
                <a:uFillTx/>
                <a:latin typeface="+mn-lt"/>
                <a:ea typeface="+mn-ea"/>
                <a:cs typeface="+mn-cs"/>
              </a:rPr>
              <a:t> </a:t>
            </a:r>
            <a:r>
              <a:rPr kumimoji="0" lang="en-US" sz="1600" b="0" i="0" u="none" strike="noStrike" kern="0" cap="none" spc="0" normalizeH="0" baseline="0" noProof="0" dirty="0" smtClean="0">
                <a:ln>
                  <a:noFill/>
                </a:ln>
                <a:effectLst/>
                <a:uLnTx/>
                <a:uFillTx/>
                <a:latin typeface="+mn-lt"/>
                <a:ea typeface="+mn-ea"/>
                <a:cs typeface="+mn-cs"/>
              </a:rPr>
              <a:t>impact of a roadblock be?</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54278" name="TextBox 6"/>
          <p:cNvSpPr txBox="1">
            <a:spLocks noChangeArrowheads="1"/>
          </p:cNvSpPr>
          <p:nvPr/>
        </p:nvSpPr>
        <p:spPr bwMode="auto">
          <a:xfrm>
            <a:off x="6251961" y="961737"/>
            <a:ext cx="2590800" cy="4785926"/>
          </a:xfrm>
          <a:prstGeom prst="rect">
            <a:avLst/>
          </a:prstGeom>
          <a:solidFill>
            <a:schemeClr val="bg1">
              <a:lumMod val="75000"/>
            </a:schemeClr>
          </a:solidFill>
          <a:ln w="9525">
            <a:noFill/>
            <a:miter lim="800000"/>
            <a:headEnd/>
            <a:tailEnd/>
          </a:ln>
        </p:spPr>
        <p:txBody>
          <a:bodyPr wrap="square">
            <a:spAutoFit/>
          </a:bodyPr>
          <a:lstStyle/>
          <a:p>
            <a:pPr algn="ctr">
              <a:spcBef>
                <a:spcPts val="600"/>
              </a:spcBef>
              <a:spcAft>
                <a:spcPts val="0"/>
              </a:spcAft>
            </a:pPr>
            <a:r>
              <a:rPr lang="en-US" sz="2400" dirty="0">
                <a:latin typeface="Palatino" charset="0"/>
              </a:rPr>
              <a:t>When faced </a:t>
            </a:r>
          </a:p>
          <a:p>
            <a:pPr algn="ctr">
              <a:spcBef>
                <a:spcPts val="600"/>
              </a:spcBef>
              <a:spcAft>
                <a:spcPts val="0"/>
              </a:spcAft>
            </a:pPr>
            <a:r>
              <a:rPr lang="en-US" sz="2400" dirty="0">
                <a:latin typeface="Palatino" charset="0"/>
              </a:rPr>
              <a:t>with a roadblock most people</a:t>
            </a:r>
          </a:p>
          <a:p>
            <a:pPr algn="ctr">
              <a:spcBef>
                <a:spcPts val="600"/>
              </a:spcBef>
              <a:spcAft>
                <a:spcPts val="0"/>
              </a:spcAft>
            </a:pPr>
            <a:r>
              <a:rPr lang="en-US" sz="3600" dirty="0">
                <a:latin typeface="Palatino" charset="0"/>
              </a:rPr>
              <a:t>shut down </a:t>
            </a:r>
          </a:p>
          <a:p>
            <a:pPr algn="ctr">
              <a:spcBef>
                <a:spcPts val="600"/>
              </a:spcBef>
              <a:spcAft>
                <a:spcPts val="0"/>
              </a:spcAft>
            </a:pPr>
            <a:r>
              <a:rPr lang="en-US" sz="2400" dirty="0">
                <a:latin typeface="Palatino" charset="0"/>
              </a:rPr>
              <a:t>or</a:t>
            </a:r>
          </a:p>
          <a:p>
            <a:pPr algn="ctr">
              <a:spcBef>
                <a:spcPts val="600"/>
              </a:spcBef>
              <a:spcAft>
                <a:spcPts val="0"/>
              </a:spcAft>
            </a:pPr>
            <a:r>
              <a:rPr lang="en-US" sz="2800" dirty="0">
                <a:latin typeface="Palatino" charset="0"/>
              </a:rPr>
              <a:t>try again to be </a:t>
            </a:r>
            <a:r>
              <a:rPr lang="en-US" sz="3200" dirty="0">
                <a:latin typeface="Palatino" charset="0"/>
              </a:rPr>
              <a:t>understood</a:t>
            </a:r>
            <a:endParaRPr lang="en-US" sz="2800" dirty="0">
              <a:latin typeface="Palatino" charset="0"/>
            </a:endParaRPr>
          </a:p>
          <a:p>
            <a:pPr algn="ctr">
              <a:spcBef>
                <a:spcPts val="600"/>
              </a:spcBef>
              <a:spcAft>
                <a:spcPts val="0"/>
              </a:spcAft>
            </a:pPr>
            <a:r>
              <a:rPr lang="en-US" sz="2400" dirty="0">
                <a:latin typeface="Palatino" charset="0"/>
              </a:rPr>
              <a:t>generally </a:t>
            </a:r>
            <a:r>
              <a:rPr lang="en-US" sz="3200" dirty="0">
                <a:latin typeface="Palatino" charset="0"/>
              </a:rPr>
              <a:t>without</a:t>
            </a:r>
            <a:r>
              <a:rPr lang="en-US" sz="2400" dirty="0">
                <a:latin typeface="Palatino" charset="0"/>
              </a:rPr>
              <a:t> much </a:t>
            </a:r>
            <a:r>
              <a:rPr lang="en-US" sz="3200" dirty="0">
                <a:latin typeface="Palatino" charset="0"/>
              </a:rPr>
              <a:t>success </a:t>
            </a:r>
            <a:r>
              <a:rPr lang="en-US" sz="2400" dirty="0">
                <a:latin typeface="Palatino" charset="0"/>
              </a:rPr>
              <a:t> </a:t>
            </a:r>
          </a:p>
        </p:txBody>
      </p:sp>
      <p:sp>
        <p:nvSpPr>
          <p:cNvPr id="54279" name="TextBox 8"/>
          <p:cNvSpPr txBox="1">
            <a:spLocks noChangeArrowheads="1"/>
          </p:cNvSpPr>
          <p:nvPr/>
        </p:nvSpPr>
        <p:spPr bwMode="auto">
          <a:xfrm>
            <a:off x="762000" y="1693492"/>
            <a:ext cx="5486400" cy="3954929"/>
          </a:xfrm>
          <a:prstGeom prst="rect">
            <a:avLst/>
          </a:prstGeom>
          <a:noFill/>
          <a:ln w="9525">
            <a:noFill/>
            <a:miter lim="800000"/>
            <a:headEnd/>
            <a:tailEnd/>
          </a:ln>
        </p:spPr>
        <p:txBody>
          <a:bodyPr wrap="square">
            <a:spAutoFit/>
          </a:bodyPr>
          <a:lstStyle/>
          <a:p>
            <a:pPr>
              <a:spcBef>
                <a:spcPts val="600"/>
              </a:spcBef>
              <a:spcAft>
                <a:spcPts val="0"/>
              </a:spcAft>
            </a:pPr>
            <a:r>
              <a:rPr lang="en-US" sz="2400" dirty="0">
                <a:latin typeface="Arial" pitchFamily="34" charset="0"/>
                <a:cs typeface="Arial" pitchFamily="34" charset="0"/>
              </a:rPr>
              <a:t>Roadblocks are sometimes called the </a:t>
            </a:r>
            <a:r>
              <a:rPr lang="en-US" sz="3200" dirty="0">
                <a:latin typeface="Arial" pitchFamily="34" charset="0"/>
                <a:cs typeface="Arial" pitchFamily="34" charset="0"/>
              </a:rPr>
              <a:t>language of </a:t>
            </a:r>
            <a:r>
              <a:rPr lang="en-US" sz="3200" dirty="0" smtClean="0">
                <a:latin typeface="Arial" pitchFamily="34" charset="0"/>
                <a:cs typeface="Arial" pitchFamily="34" charset="0"/>
              </a:rPr>
              <a:t>unacceptance</a:t>
            </a:r>
            <a:r>
              <a:rPr lang="en-US" sz="2400" dirty="0" smtClean="0">
                <a:latin typeface="Arial" pitchFamily="34" charset="0"/>
                <a:cs typeface="Arial" pitchFamily="34" charset="0"/>
              </a:rPr>
              <a:t>…</a:t>
            </a:r>
            <a:r>
              <a:rPr lang="en-US" sz="2400" baseline="30000" dirty="0" smtClean="0">
                <a:latin typeface="Arial" pitchFamily="34" charset="0"/>
                <a:cs typeface="Arial" pitchFamily="34" charset="0"/>
              </a:rPr>
              <a:t>9</a:t>
            </a:r>
            <a:endParaRPr lang="en-US" sz="2800" dirty="0" smtClean="0">
              <a:latin typeface="Arial" pitchFamily="34" charset="0"/>
              <a:cs typeface="Arial" pitchFamily="34" charset="0"/>
            </a:endParaRPr>
          </a:p>
          <a:p>
            <a:pPr>
              <a:spcBef>
                <a:spcPts val="600"/>
              </a:spcBef>
              <a:spcAft>
                <a:spcPts val="0"/>
              </a:spcAft>
            </a:pPr>
            <a:r>
              <a:rPr lang="en-US" sz="1800" b="1" dirty="0" smtClean="0">
                <a:solidFill>
                  <a:srgbClr val="D3650B"/>
                </a:solidFill>
                <a:latin typeface="Arial" pitchFamily="34" charset="0"/>
                <a:cs typeface="Arial" pitchFamily="34" charset="0"/>
              </a:rPr>
              <a:t>Roadblocks 1-5:      </a:t>
            </a:r>
            <a:br>
              <a:rPr lang="en-US" sz="1800" b="1" dirty="0" smtClean="0">
                <a:solidFill>
                  <a:srgbClr val="D3650B"/>
                </a:solidFill>
                <a:latin typeface="Arial" pitchFamily="34" charset="0"/>
                <a:cs typeface="Arial" pitchFamily="34" charset="0"/>
              </a:rPr>
            </a:br>
            <a:r>
              <a:rPr lang="en-US" sz="1800" dirty="0" smtClean="0">
                <a:solidFill>
                  <a:srgbClr val="1269A7"/>
                </a:solidFill>
                <a:latin typeface="Arial" pitchFamily="34" charset="0"/>
                <a:cs typeface="Arial" pitchFamily="34" charset="0"/>
              </a:rPr>
              <a:t>Contain the hidden message you’re not smart enough to figure this out on your own so I’ll tell you. </a:t>
            </a:r>
          </a:p>
          <a:p>
            <a:pPr>
              <a:spcBef>
                <a:spcPts val="600"/>
              </a:spcBef>
              <a:spcAft>
                <a:spcPts val="0"/>
              </a:spcAft>
            </a:pPr>
            <a:r>
              <a:rPr lang="en-US" sz="1800" b="1" dirty="0" smtClean="0">
                <a:solidFill>
                  <a:srgbClr val="D3650B"/>
                </a:solidFill>
                <a:latin typeface="Arial" pitchFamily="34" charset="0"/>
                <a:cs typeface="Arial" pitchFamily="34" charset="0"/>
              </a:rPr>
              <a:t>Roadblocks </a:t>
            </a:r>
            <a:r>
              <a:rPr lang="en-US" sz="1800" b="1" dirty="0">
                <a:solidFill>
                  <a:srgbClr val="D3650B"/>
                </a:solidFill>
                <a:latin typeface="Arial" pitchFamily="34" charset="0"/>
                <a:cs typeface="Arial" pitchFamily="34" charset="0"/>
              </a:rPr>
              <a:t>6-11:    </a:t>
            </a:r>
            <a:r>
              <a:rPr lang="en-US" sz="1800" b="1" dirty="0" smtClean="0">
                <a:solidFill>
                  <a:srgbClr val="D3650B"/>
                </a:solidFill>
                <a:latin typeface="Arial" pitchFamily="34" charset="0"/>
                <a:cs typeface="Arial" pitchFamily="34" charset="0"/>
              </a:rPr>
              <a:t/>
            </a:r>
            <a:br>
              <a:rPr lang="en-US" sz="1800" b="1" dirty="0" smtClean="0">
                <a:solidFill>
                  <a:srgbClr val="D3650B"/>
                </a:solidFill>
                <a:latin typeface="Arial" pitchFamily="34" charset="0"/>
                <a:cs typeface="Arial" pitchFamily="34" charset="0"/>
              </a:rPr>
            </a:br>
            <a:r>
              <a:rPr lang="en-US" sz="1800" dirty="0" smtClean="0">
                <a:solidFill>
                  <a:srgbClr val="1269A7"/>
                </a:solidFill>
                <a:latin typeface="Arial" pitchFamily="34" charset="0"/>
                <a:cs typeface="Arial" pitchFamily="34" charset="0"/>
              </a:rPr>
              <a:t>Imply </a:t>
            </a:r>
            <a:r>
              <a:rPr lang="en-US" sz="1800" dirty="0">
                <a:solidFill>
                  <a:srgbClr val="1269A7"/>
                </a:solidFill>
                <a:latin typeface="Arial" pitchFamily="34" charset="0"/>
                <a:cs typeface="Arial" pitchFamily="34" charset="0"/>
              </a:rPr>
              <a:t>that there’s </a:t>
            </a:r>
            <a:r>
              <a:rPr lang="en-US" sz="1800" dirty="0" smtClean="0">
                <a:solidFill>
                  <a:srgbClr val="1269A7"/>
                </a:solidFill>
                <a:latin typeface="Arial" pitchFamily="34" charset="0"/>
                <a:cs typeface="Arial" pitchFamily="34" charset="0"/>
              </a:rPr>
              <a:t>something wrong </a:t>
            </a:r>
            <a:r>
              <a:rPr lang="en-US" sz="1800" dirty="0">
                <a:solidFill>
                  <a:srgbClr val="1269A7"/>
                </a:solidFill>
                <a:latin typeface="Arial" pitchFamily="34" charset="0"/>
                <a:cs typeface="Arial" pitchFamily="34" charset="0"/>
              </a:rPr>
              <a:t>with you (and in the some cases such as analyzing and diagnosing, tell you what it </a:t>
            </a:r>
            <a:r>
              <a:rPr lang="en-US" sz="1800" dirty="0" smtClean="0">
                <a:solidFill>
                  <a:srgbClr val="1269A7"/>
                </a:solidFill>
                <a:latin typeface="Arial" pitchFamily="34" charset="0"/>
                <a:cs typeface="Arial" pitchFamily="34" charset="0"/>
              </a:rPr>
              <a:t>is). </a:t>
            </a:r>
            <a:endParaRPr lang="en-US" sz="1800" dirty="0">
              <a:solidFill>
                <a:srgbClr val="1269A7"/>
              </a:solidFill>
              <a:latin typeface="Arial" pitchFamily="34" charset="0"/>
              <a:cs typeface="Arial" pitchFamily="34" charset="0"/>
            </a:endParaRPr>
          </a:p>
          <a:p>
            <a:pPr>
              <a:spcBef>
                <a:spcPts val="600"/>
              </a:spcBef>
              <a:spcAft>
                <a:spcPts val="0"/>
              </a:spcAft>
            </a:pPr>
            <a:r>
              <a:rPr lang="en-US" sz="1800" b="1" dirty="0">
                <a:solidFill>
                  <a:srgbClr val="D3650B"/>
                </a:solidFill>
                <a:latin typeface="Arial" pitchFamily="34" charset="0"/>
                <a:cs typeface="Arial" pitchFamily="34" charset="0"/>
              </a:rPr>
              <a:t>Roadblock 12:        </a:t>
            </a:r>
            <a:r>
              <a:rPr lang="en-US" sz="1800" b="1" dirty="0" smtClean="0">
                <a:solidFill>
                  <a:srgbClr val="D3650B"/>
                </a:solidFill>
                <a:latin typeface="Arial" pitchFamily="34" charset="0"/>
                <a:cs typeface="Arial" pitchFamily="34" charset="0"/>
              </a:rPr>
              <a:t/>
            </a:r>
            <a:br>
              <a:rPr lang="en-US" sz="1800" b="1" dirty="0" smtClean="0">
                <a:solidFill>
                  <a:srgbClr val="D3650B"/>
                </a:solidFill>
                <a:latin typeface="Arial" pitchFamily="34" charset="0"/>
                <a:cs typeface="Arial" pitchFamily="34" charset="0"/>
              </a:rPr>
            </a:br>
            <a:r>
              <a:rPr lang="en-US" sz="1800" dirty="0" smtClean="0">
                <a:solidFill>
                  <a:srgbClr val="1269A7"/>
                </a:solidFill>
                <a:latin typeface="Arial" pitchFamily="34" charset="0"/>
                <a:cs typeface="Arial" pitchFamily="34" charset="0"/>
              </a:rPr>
              <a:t>The hidden </a:t>
            </a:r>
            <a:r>
              <a:rPr lang="en-US" sz="1800" dirty="0">
                <a:solidFill>
                  <a:srgbClr val="1269A7"/>
                </a:solidFill>
                <a:latin typeface="Arial" pitchFamily="34" charset="0"/>
                <a:cs typeface="Arial" pitchFamily="34" charset="0"/>
              </a:rPr>
              <a:t>message is it’s not safe to talk about that or I’m uncomfortable hearing that. </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276600"/>
            <a:ext cx="6705600" cy="914400"/>
          </a:xfrm>
        </p:spPr>
        <p:txBody>
          <a:bodyPr/>
          <a:lstStyle/>
          <a:p>
            <a:pPr algn="ctr"/>
            <a:r>
              <a:rPr lang="en-US" sz="3200" b="1" dirty="0" smtClean="0"/>
              <a:t>Asking Powerful Questions</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smtClean="0"/>
              <a:t>The Utility of Asking Good Questions</a:t>
            </a:r>
            <a:r>
              <a:rPr lang="en-US" baseline="30000" dirty="0"/>
              <a:t>14</a:t>
            </a:r>
          </a:p>
        </p:txBody>
      </p:sp>
      <p:sp>
        <p:nvSpPr>
          <p:cNvPr id="3" name="Content Placeholder 2"/>
          <p:cNvSpPr>
            <a:spLocks noGrp="1"/>
          </p:cNvSpPr>
          <p:nvPr>
            <p:ph sz="half" idx="4294967295"/>
          </p:nvPr>
        </p:nvSpPr>
        <p:spPr>
          <a:xfrm>
            <a:off x="719984" y="3048000"/>
            <a:ext cx="4495800" cy="914400"/>
          </a:xfrm>
          <a:ln w="19050">
            <a:solidFill>
              <a:schemeClr val="bg1">
                <a:lumMod val="75000"/>
              </a:schemeClr>
            </a:solidFill>
          </a:ln>
        </p:spPr>
        <p:txBody>
          <a:bodyPr/>
          <a:lstStyle/>
          <a:p>
            <a:pPr>
              <a:spcBef>
                <a:spcPts val="300"/>
              </a:spcBef>
            </a:pPr>
            <a:r>
              <a:rPr lang="en-US" sz="1400" b="1" dirty="0" smtClean="0">
                <a:solidFill>
                  <a:srgbClr val="CE7124"/>
                </a:solidFill>
              </a:rPr>
              <a:t>2-Assessment</a:t>
            </a:r>
          </a:p>
          <a:p>
            <a:pPr marL="230188" lvl="1" indent="-230188">
              <a:spcBef>
                <a:spcPts val="300"/>
              </a:spcBef>
            </a:pPr>
            <a:r>
              <a:rPr lang="en-US" sz="1400" dirty="0" smtClean="0"/>
              <a:t>Gather clinical data and information</a:t>
            </a:r>
          </a:p>
          <a:p>
            <a:pPr marL="230188" lvl="1" indent="-230188">
              <a:spcBef>
                <a:spcPts val="300"/>
              </a:spcBef>
            </a:pPr>
            <a:r>
              <a:rPr lang="en-US" sz="1400" dirty="0" smtClean="0"/>
              <a:t>Capture patient perspectives and insights</a:t>
            </a:r>
            <a:endParaRPr lang="en-US" sz="1400" dirty="0"/>
          </a:p>
        </p:txBody>
      </p:sp>
      <p:sp>
        <p:nvSpPr>
          <p:cNvPr id="4" name="Content Placeholder 3"/>
          <p:cNvSpPr>
            <a:spLocks noGrp="1"/>
          </p:cNvSpPr>
          <p:nvPr>
            <p:ph sz="half" idx="4294967295"/>
          </p:nvPr>
        </p:nvSpPr>
        <p:spPr>
          <a:xfrm>
            <a:off x="5334000" y="3124200"/>
            <a:ext cx="3581402" cy="1219200"/>
          </a:xfrm>
          <a:ln w="19050">
            <a:solidFill>
              <a:schemeClr val="bg1">
                <a:lumMod val="75000"/>
              </a:schemeClr>
            </a:solidFill>
          </a:ln>
        </p:spPr>
        <p:txBody>
          <a:bodyPr/>
          <a:lstStyle/>
          <a:p>
            <a:pPr>
              <a:spcBef>
                <a:spcPts val="300"/>
              </a:spcBef>
            </a:pPr>
            <a:r>
              <a:rPr lang="en-US" sz="1400" b="1" dirty="0" smtClean="0">
                <a:solidFill>
                  <a:srgbClr val="CE7124"/>
                </a:solidFill>
              </a:rPr>
              <a:t>5-Evalution</a:t>
            </a:r>
          </a:p>
          <a:p>
            <a:pPr marL="282575" lvl="1" indent="-282575">
              <a:spcBef>
                <a:spcPts val="300"/>
              </a:spcBef>
            </a:pPr>
            <a:r>
              <a:rPr lang="en-US" sz="1400" dirty="0" smtClean="0"/>
              <a:t>Are patient goals being reached?</a:t>
            </a:r>
          </a:p>
          <a:p>
            <a:pPr marL="282575" lvl="1" indent="-282575">
              <a:spcBef>
                <a:spcPts val="300"/>
              </a:spcBef>
            </a:pPr>
            <a:r>
              <a:rPr lang="en-US" sz="1400" dirty="0" smtClean="0"/>
              <a:t>Is the working partnership supporting the process</a:t>
            </a:r>
            <a:endParaRPr lang="en-US" sz="1400" dirty="0"/>
          </a:p>
        </p:txBody>
      </p:sp>
      <p:sp>
        <p:nvSpPr>
          <p:cNvPr id="7" name="TextBox 6"/>
          <p:cNvSpPr txBox="1"/>
          <p:nvPr/>
        </p:nvSpPr>
        <p:spPr>
          <a:xfrm>
            <a:off x="727816" y="1226403"/>
            <a:ext cx="7806584" cy="338554"/>
          </a:xfrm>
          <a:prstGeom prst="rect">
            <a:avLst/>
          </a:prstGeom>
          <a:noFill/>
        </p:spPr>
        <p:txBody>
          <a:bodyPr wrap="square" rtlCol="0">
            <a:spAutoFit/>
          </a:bodyPr>
          <a:lstStyle/>
          <a:p>
            <a:r>
              <a:rPr lang="en-US" sz="1600" b="1" dirty="0" smtClean="0">
                <a:solidFill>
                  <a:srgbClr val="4F81BD"/>
                </a:solidFill>
              </a:rPr>
              <a:t>Questions are an Important Component of the Entire Treatment Process</a:t>
            </a:r>
            <a:endParaRPr lang="en-US" sz="1600" b="1" dirty="0">
              <a:solidFill>
                <a:srgbClr val="4F81BD"/>
              </a:solidFill>
            </a:endParaRPr>
          </a:p>
        </p:txBody>
      </p:sp>
      <p:sp>
        <p:nvSpPr>
          <p:cNvPr id="8" name="Content Placeholder 2"/>
          <p:cNvSpPr txBox="1">
            <a:spLocks/>
          </p:cNvSpPr>
          <p:nvPr/>
        </p:nvSpPr>
        <p:spPr bwMode="auto">
          <a:xfrm>
            <a:off x="719984" y="1638300"/>
            <a:ext cx="4495800" cy="1333500"/>
          </a:xfrm>
          <a:prstGeom prst="rect">
            <a:avLst/>
          </a:prstGeom>
          <a:noFill/>
          <a:ln w="19050">
            <a:solidFill>
              <a:schemeClr val="bg1">
                <a:lumMod val="75000"/>
              </a:schemeClr>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smtClean="0">
                <a:ln>
                  <a:noFill/>
                </a:ln>
                <a:solidFill>
                  <a:srgbClr val="CE7124"/>
                </a:solidFill>
                <a:effectLst/>
                <a:uLnTx/>
                <a:uFillTx/>
                <a:latin typeface="+mn-lt"/>
                <a:ea typeface="+mn-ea"/>
              </a:rPr>
              <a:t>1-Engagement</a:t>
            </a:r>
          </a:p>
          <a:p>
            <a:pPr marL="230188" lvl="1" indent="-230188" eaLnBrk="1" hangingPunct="1">
              <a:spcBef>
                <a:spcPts val="300"/>
              </a:spcBef>
              <a:buClr>
                <a:schemeClr val="bg2"/>
              </a:buClr>
              <a:buFont typeface="Wingdings" pitchFamily="2" charset="2"/>
              <a:buChar char="l"/>
            </a:pPr>
            <a:r>
              <a:rPr lang="en-US" sz="1400" dirty="0" smtClean="0"/>
              <a:t>Allowing time for patients to respond to questions can strengthen the patient/provider partnership</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Helps patients </a:t>
            </a:r>
            <a:r>
              <a:rPr lang="en-US" sz="1400" dirty="0" smtClean="0"/>
              <a:t>identify their concerns and thoughts about what they are hoping to accomplish</a:t>
            </a:r>
            <a:endParaRPr kumimoji="0" lang="en-US" sz="1400" b="0" i="0" u="none" strike="noStrike" kern="0" cap="none" spc="0" normalizeH="0" baseline="0" noProof="0" dirty="0">
              <a:ln>
                <a:noFill/>
              </a:ln>
              <a:solidFill>
                <a:schemeClr val="tx1"/>
              </a:solidFill>
              <a:effectLst/>
              <a:uLnTx/>
              <a:uFillTx/>
              <a:latin typeface="+mn-lt"/>
              <a:ea typeface="+mn-ea"/>
            </a:endParaRPr>
          </a:p>
        </p:txBody>
      </p:sp>
      <p:sp>
        <p:nvSpPr>
          <p:cNvPr id="9" name="Content Placeholder 2"/>
          <p:cNvSpPr txBox="1">
            <a:spLocks/>
          </p:cNvSpPr>
          <p:nvPr/>
        </p:nvSpPr>
        <p:spPr bwMode="auto">
          <a:xfrm>
            <a:off x="719984" y="4038600"/>
            <a:ext cx="4495800" cy="1752600"/>
          </a:xfrm>
          <a:prstGeom prst="rect">
            <a:avLst/>
          </a:prstGeom>
          <a:noFill/>
          <a:ln w="19050">
            <a:solidFill>
              <a:schemeClr val="bg1">
                <a:lumMod val="75000"/>
              </a:schemeClr>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smtClean="0">
                <a:ln>
                  <a:noFill/>
                </a:ln>
                <a:solidFill>
                  <a:srgbClr val="CE7124"/>
                </a:solidFill>
                <a:effectLst/>
                <a:uLnTx/>
                <a:uFillTx/>
                <a:latin typeface="+mn-lt"/>
                <a:ea typeface="+mn-ea"/>
              </a:rPr>
              <a:t>3-Intervention</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Identifying</a:t>
            </a:r>
            <a:r>
              <a:rPr kumimoji="0" lang="en-US" sz="1400" b="0" i="0" u="none" strike="noStrike" kern="0" cap="none" spc="0" normalizeH="0" noProof="0" dirty="0" smtClean="0">
                <a:ln>
                  <a:noFill/>
                </a:ln>
                <a:solidFill>
                  <a:schemeClr val="tx1"/>
                </a:solidFill>
                <a:effectLst/>
                <a:uLnTx/>
                <a:uFillTx/>
                <a:latin typeface="+mn-lt"/>
                <a:ea typeface="+mn-ea"/>
              </a:rPr>
              <a:t> what has worked in the past, </a:t>
            </a:r>
            <a:r>
              <a:rPr lang="en-US" sz="1400" kern="0" dirty="0" smtClean="0">
                <a:latin typeface="+mn-lt"/>
                <a:ea typeface="+mn-ea"/>
              </a:rPr>
              <a:t>patient preferences is key</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Taking several</a:t>
            </a:r>
            <a:r>
              <a:rPr kumimoji="0" lang="en-US" sz="1400" b="0" i="0" u="none" strike="noStrike" kern="0" cap="none" spc="0" normalizeH="0" noProof="0" dirty="0" smtClean="0">
                <a:ln>
                  <a:noFill/>
                </a:ln>
                <a:solidFill>
                  <a:schemeClr val="tx1"/>
                </a:solidFill>
                <a:effectLst/>
                <a:uLnTx/>
                <a:uFillTx/>
                <a:latin typeface="+mn-lt"/>
                <a:ea typeface="+mn-ea"/>
              </a:rPr>
              <a:t> extra minutes to examine a barrier identified by the patient can result in a more tailored approach that has a better chance of success</a:t>
            </a:r>
            <a:r>
              <a:rPr kumimoji="0" lang="en-US" sz="1400" b="0" i="0" u="none" strike="noStrike" kern="0" cap="none" spc="0" normalizeH="0" baseline="0" noProof="0" dirty="0" smtClean="0">
                <a:ln>
                  <a:noFill/>
                </a:ln>
                <a:solidFill>
                  <a:schemeClr val="tx1"/>
                </a:solidFill>
                <a:effectLst/>
                <a:uLnTx/>
                <a:uFillTx/>
                <a:latin typeface="+mn-lt"/>
                <a:ea typeface="+mn-ea"/>
              </a:rPr>
              <a:t>	</a:t>
            </a:r>
            <a:endParaRPr kumimoji="0" lang="en-US" sz="1400" b="0" i="0" u="none" strike="noStrike" kern="0" cap="none" spc="0" normalizeH="0" baseline="0" noProof="0" dirty="0">
              <a:ln>
                <a:noFill/>
              </a:ln>
              <a:solidFill>
                <a:schemeClr val="tx1"/>
              </a:solidFill>
              <a:effectLst/>
              <a:uLnTx/>
              <a:uFillTx/>
              <a:latin typeface="+mn-lt"/>
              <a:ea typeface="+mn-ea"/>
            </a:endParaRPr>
          </a:p>
        </p:txBody>
      </p:sp>
      <p:sp>
        <p:nvSpPr>
          <p:cNvPr id="11" name="Content Placeholder 2"/>
          <p:cNvSpPr txBox="1">
            <a:spLocks/>
          </p:cNvSpPr>
          <p:nvPr/>
        </p:nvSpPr>
        <p:spPr bwMode="auto">
          <a:xfrm>
            <a:off x="5340609" y="1638300"/>
            <a:ext cx="3574792" cy="1409699"/>
          </a:xfrm>
          <a:prstGeom prst="rect">
            <a:avLst/>
          </a:prstGeom>
          <a:noFill/>
          <a:ln w="19050">
            <a:solidFill>
              <a:schemeClr val="bg1">
                <a:lumMod val="75000"/>
              </a:schemeClr>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smtClean="0">
                <a:ln>
                  <a:noFill/>
                </a:ln>
                <a:solidFill>
                  <a:srgbClr val="CE7124"/>
                </a:solidFill>
                <a:effectLst/>
                <a:uLnTx/>
                <a:uFillTx/>
                <a:latin typeface="+mn-lt"/>
                <a:ea typeface="+mn-ea"/>
              </a:rPr>
              <a:t>4-Follow-Up</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Determine what is</a:t>
            </a:r>
            <a:r>
              <a:rPr kumimoji="0" lang="en-US" sz="1400" b="0" i="0" u="none" strike="noStrike" kern="0" cap="none" spc="0" normalizeH="0" noProof="0" dirty="0" smtClean="0">
                <a:ln>
                  <a:noFill/>
                </a:ln>
                <a:solidFill>
                  <a:schemeClr val="tx1"/>
                </a:solidFill>
                <a:effectLst/>
                <a:uLnTx/>
                <a:uFillTx/>
                <a:latin typeface="+mn-lt"/>
                <a:ea typeface="+mn-ea"/>
              </a:rPr>
              <a:t> effective?  Working? Obstacles? How/What is different?</a:t>
            </a:r>
            <a:endParaRPr kumimoji="0" lang="en-US" sz="1400" b="0" i="0" u="none" strike="noStrike" kern="0" cap="none" spc="0" normalizeH="0" baseline="0" noProof="0" dirty="0" smtClean="0">
              <a:ln>
                <a:noFill/>
              </a:ln>
              <a:solidFill>
                <a:schemeClr val="tx1"/>
              </a:solidFill>
              <a:effectLst/>
              <a:uLnTx/>
              <a:uFillTx/>
              <a:latin typeface="+mn-lt"/>
              <a:ea typeface="+mn-ea"/>
            </a:endParaRP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Helps to re-set priorities</a:t>
            </a:r>
          </a:p>
          <a:p>
            <a:pPr marL="230188" marR="0" lvl="1" indent="-230188"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lang="en-US" sz="1400" kern="0" dirty="0" smtClean="0">
                <a:latin typeface="+mn-lt"/>
                <a:ea typeface="+mn-ea"/>
              </a:rPr>
              <a:t>Adjust strategies when needed</a:t>
            </a:r>
          </a:p>
        </p:txBody>
      </p:sp>
      <p:sp>
        <p:nvSpPr>
          <p:cNvPr id="12" name="Content Placeholder 3"/>
          <p:cNvSpPr txBox="1">
            <a:spLocks/>
          </p:cNvSpPr>
          <p:nvPr/>
        </p:nvSpPr>
        <p:spPr bwMode="auto">
          <a:xfrm>
            <a:off x="5333999" y="4419600"/>
            <a:ext cx="3581402" cy="1371600"/>
          </a:xfrm>
          <a:prstGeom prst="rect">
            <a:avLst/>
          </a:prstGeom>
          <a:noFill/>
          <a:ln w="19050">
            <a:solidFill>
              <a:schemeClr val="bg1">
                <a:lumMod val="75000"/>
              </a:schemeClr>
            </a:solidFill>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ts val="300"/>
              </a:spcBef>
              <a:spcAft>
                <a:spcPct val="0"/>
              </a:spcAft>
              <a:buClr>
                <a:srgbClr val="16A21F"/>
              </a:buClr>
              <a:buSzTx/>
              <a:buFont typeface="Wingdings" pitchFamily="2" charset="2"/>
              <a:buNone/>
              <a:tabLst/>
              <a:defRPr/>
            </a:pPr>
            <a:r>
              <a:rPr kumimoji="0" lang="en-US" sz="1400" b="1" i="0" u="none" strike="noStrike" kern="0" cap="none" spc="0" normalizeH="0" baseline="0" noProof="0" dirty="0" smtClean="0">
                <a:ln>
                  <a:noFill/>
                </a:ln>
                <a:solidFill>
                  <a:srgbClr val="CE7124"/>
                </a:solidFill>
                <a:effectLst/>
                <a:uLnTx/>
                <a:uFillTx/>
                <a:latin typeface="+mn-lt"/>
                <a:ea typeface="+mn-ea"/>
              </a:rPr>
              <a:t>6-Next</a:t>
            </a:r>
            <a:r>
              <a:rPr kumimoji="0" lang="en-US" sz="1400" b="1" i="0" u="none" strike="noStrike" kern="0" cap="none" spc="0" normalizeH="0" noProof="0" dirty="0" smtClean="0">
                <a:ln>
                  <a:noFill/>
                </a:ln>
                <a:solidFill>
                  <a:srgbClr val="CE7124"/>
                </a:solidFill>
                <a:effectLst/>
                <a:uLnTx/>
                <a:uFillTx/>
                <a:latin typeface="+mn-lt"/>
                <a:ea typeface="+mn-ea"/>
              </a:rPr>
              <a:t> Steps</a:t>
            </a:r>
            <a:endParaRPr kumimoji="0" lang="en-US" sz="1400" b="1" i="0" u="none" strike="noStrike" kern="0" cap="none" spc="0" normalizeH="0" baseline="0" noProof="0" dirty="0" smtClean="0">
              <a:ln>
                <a:noFill/>
              </a:ln>
              <a:solidFill>
                <a:srgbClr val="CE7124"/>
              </a:solidFill>
              <a:effectLst/>
              <a:uLnTx/>
              <a:uFillTx/>
              <a:latin typeface="+mn-lt"/>
              <a:ea typeface="+mn-ea"/>
            </a:endParaRP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lang="en-US" sz="1400" kern="0" dirty="0" smtClean="0">
                <a:latin typeface="+mn-lt"/>
                <a:ea typeface="+mn-ea"/>
              </a:rPr>
              <a:t>What was learned from previous efforts</a:t>
            </a:r>
          </a:p>
          <a:p>
            <a:pPr marL="282575" marR="0" lvl="1" indent="-282575" defTabSz="914400" rtl="0" eaLnBrk="1" fontAlgn="base" latinLnBrk="0" hangingPunct="1">
              <a:lnSpc>
                <a:spcPct val="100000"/>
              </a:lnSpc>
              <a:spcBef>
                <a:spcPts val="300"/>
              </a:spcBef>
              <a:spcAft>
                <a:spcPct val="0"/>
              </a:spcAft>
              <a:buClr>
                <a:schemeClr val="bg2"/>
              </a:buClr>
              <a:buSzTx/>
              <a:buFont typeface="Wingdings" pitchFamily="2" charset="2"/>
              <a:buChar char="l"/>
              <a:tabLst/>
              <a:defRPr/>
            </a:pPr>
            <a:r>
              <a:rPr kumimoji="0" lang="en-US" sz="1400" b="0" i="0" u="none" strike="noStrike" kern="0" cap="none" spc="0" normalizeH="0" baseline="0" noProof="0" dirty="0" smtClean="0">
                <a:ln>
                  <a:noFill/>
                </a:ln>
                <a:solidFill>
                  <a:schemeClr val="tx1"/>
                </a:solidFill>
                <a:effectLst/>
                <a:uLnTx/>
                <a:uFillTx/>
                <a:latin typeface="+mn-lt"/>
                <a:ea typeface="+mn-ea"/>
              </a:rPr>
              <a:t>How</a:t>
            </a:r>
            <a:r>
              <a:rPr kumimoji="0" lang="en-US" sz="1400" b="0" i="0" u="none" strike="noStrike" kern="0" cap="none" spc="0" normalizeH="0" noProof="0" dirty="0" smtClean="0">
                <a:ln>
                  <a:noFill/>
                </a:ln>
                <a:solidFill>
                  <a:schemeClr val="tx1"/>
                </a:solidFill>
                <a:effectLst/>
                <a:uLnTx/>
                <a:uFillTx/>
                <a:latin typeface="+mn-lt"/>
                <a:ea typeface="+mn-ea"/>
              </a:rPr>
              <a:t> might this knowledge guide future change efforts?</a:t>
            </a:r>
            <a:endParaRPr kumimoji="0" lang="en-US" sz="1400" b="0" i="0" u="none" strike="noStrike" kern="0" cap="none" spc="0" normalizeH="0" baseline="0" noProof="0" dirty="0">
              <a:ln>
                <a:noFill/>
              </a:ln>
              <a:solidFill>
                <a:schemeClr val="tx1"/>
              </a:solidFill>
              <a:effectLst/>
              <a:uLnTx/>
              <a:uFillTx/>
              <a:latin typeface="+mn-lt"/>
              <a:ea typeface="+mn-ea"/>
            </a:endParaRPr>
          </a:p>
        </p:txBody>
      </p:sp>
    </p:spTree>
    <p:extLst>
      <p:ext uri="{BB962C8B-B14F-4D97-AF65-F5344CB8AC3E}">
        <p14:creationId xmlns:p14="http://schemas.microsoft.com/office/powerpoint/2010/main" val="428355465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Asking Powerful Questions</a:t>
            </a:r>
            <a:r>
              <a:rPr lang="en-US" baseline="30000" dirty="0"/>
              <a:t>15</a:t>
            </a:r>
          </a:p>
        </p:txBody>
      </p:sp>
      <p:sp>
        <p:nvSpPr>
          <p:cNvPr id="124934" name="TextBox 6"/>
          <p:cNvSpPr txBox="1">
            <a:spLocks noChangeArrowheads="1"/>
          </p:cNvSpPr>
          <p:nvPr/>
        </p:nvSpPr>
        <p:spPr bwMode="auto">
          <a:xfrm>
            <a:off x="2921237" y="1867380"/>
            <a:ext cx="5460763" cy="2139047"/>
          </a:xfrm>
          <a:prstGeom prst="rect">
            <a:avLst/>
          </a:prstGeom>
          <a:noFill/>
          <a:ln w="9525">
            <a:noFill/>
            <a:miter lim="800000"/>
            <a:headEnd/>
            <a:tailEnd/>
          </a:ln>
        </p:spPr>
        <p:txBody>
          <a:bodyPr wrap="square">
            <a:spAutoFit/>
          </a:bodyPr>
          <a:lstStyle>
            <a:defPPr>
              <a:defRPr lang="en-US"/>
            </a:defPPr>
            <a:lvl1pPr>
              <a:spcBef>
                <a:spcPts val="1200"/>
              </a:spcBef>
              <a:defRPr sz="2400">
                <a:latin typeface="Arial" pitchFamily="34" charset="0"/>
                <a:cs typeface="Arial" pitchFamily="34" charset="0"/>
              </a:defRPr>
            </a:lvl1pPr>
          </a:lstStyle>
          <a:p>
            <a:r>
              <a:rPr lang="en-US" b="1" dirty="0">
                <a:solidFill>
                  <a:srgbClr val="D3650B"/>
                </a:solidFill>
              </a:rPr>
              <a:t>The </a:t>
            </a:r>
            <a:r>
              <a:rPr lang="en-US" b="1" dirty="0" smtClean="0">
                <a:solidFill>
                  <a:srgbClr val="D3650B"/>
                </a:solidFill>
              </a:rPr>
              <a:t>Most Powerful Element </a:t>
            </a:r>
            <a:r>
              <a:rPr lang="en-US" b="1" dirty="0">
                <a:solidFill>
                  <a:srgbClr val="D3650B"/>
                </a:solidFill>
              </a:rPr>
              <a:t>of </a:t>
            </a:r>
            <a:r>
              <a:rPr lang="en-US" b="1" dirty="0" smtClean="0">
                <a:solidFill>
                  <a:srgbClr val="D3650B"/>
                </a:solidFill>
              </a:rPr>
              <a:t>Selling </a:t>
            </a:r>
            <a:r>
              <a:rPr lang="en-US" b="1" dirty="0">
                <a:solidFill>
                  <a:srgbClr val="D3650B"/>
                </a:solidFill>
              </a:rPr>
              <a:t>is </a:t>
            </a:r>
            <a:r>
              <a:rPr lang="en-US" b="1" dirty="0" smtClean="0">
                <a:solidFill>
                  <a:srgbClr val="D3650B"/>
                </a:solidFill>
              </a:rPr>
              <a:t>Asking </a:t>
            </a:r>
            <a:endParaRPr lang="en-US" b="1" dirty="0">
              <a:solidFill>
                <a:srgbClr val="D3650B"/>
              </a:solidFill>
            </a:endParaRPr>
          </a:p>
          <a:p>
            <a:pPr>
              <a:spcBef>
                <a:spcPts val="600"/>
              </a:spcBef>
            </a:pPr>
            <a:r>
              <a:rPr lang="en-US" sz="2000" dirty="0"/>
              <a:t>The most engaging questions are those that haven’t been heard before.  The more thought provoking, the more respect is generated and the more honest the answer.</a:t>
            </a:r>
          </a:p>
        </p:txBody>
      </p:sp>
      <p:sp>
        <p:nvSpPr>
          <p:cNvPr id="8" name="Rectangle 7"/>
          <p:cNvSpPr/>
          <p:nvPr/>
        </p:nvSpPr>
        <p:spPr>
          <a:xfrm>
            <a:off x="1370012" y="5147846"/>
            <a:ext cx="7054850" cy="338554"/>
          </a:xfrm>
          <a:prstGeom prst="rect">
            <a:avLst/>
          </a:prstGeom>
          <a:noFill/>
        </p:spPr>
        <p:txBody>
          <a:bodyPr wrap="square">
            <a:spAutoFit/>
          </a:bodyPr>
          <a:lstStyle/>
          <a:p>
            <a:pPr algn="ctr">
              <a:spcBef>
                <a:spcPct val="0"/>
              </a:spcBef>
            </a:pPr>
            <a:r>
              <a:rPr lang="en-US" sz="1600" u="sng" dirty="0" smtClean="0">
                <a:ea typeface="ＭＳ Ｐゴシック" pitchFamily="34" charset="-128"/>
                <a:hlinkClick r:id="rId3"/>
              </a:rPr>
              <a:t>http://www.youtube.com/watch?v=uxEZqQBVAXA&amp;feature=related</a:t>
            </a:r>
            <a:r>
              <a:rPr lang="en-US" sz="1600" dirty="0" smtClean="0">
                <a:ea typeface="ＭＳ Ｐゴシック" pitchFamily="34" charset="-128"/>
              </a:rPr>
              <a:t> </a:t>
            </a:r>
          </a:p>
        </p:txBody>
      </p:sp>
      <p:sp>
        <p:nvSpPr>
          <p:cNvPr id="11" name="Rectangle 10"/>
          <p:cNvSpPr/>
          <p:nvPr/>
        </p:nvSpPr>
        <p:spPr>
          <a:xfrm>
            <a:off x="1108075" y="4038714"/>
            <a:ext cx="7578725" cy="646972"/>
          </a:xfrm>
          <a:prstGeom prst="rect">
            <a:avLst/>
          </a:prstGeom>
          <a:solidFill>
            <a:srgbClr val="4F81BD"/>
          </a:solidFill>
          <a:ln w="38100">
            <a:solidFill>
              <a:schemeClr val="tx1"/>
            </a:solidFill>
          </a:ln>
          <a:effectLst>
            <a:outerShdw blurRad="107950" dist="12700" dir="5400000" algn="ctr">
              <a:srgbClr val="000000"/>
            </a:outerShdw>
          </a:effectLst>
        </p:spPr>
        <p:txBody>
          <a:bodyPr wrap="square" lIns="182880" tIns="91440" rIns="182880" bIns="182880" anchor="ctr" anchorCtr="0">
            <a:spAutoFit/>
          </a:bodyPr>
          <a:lstStyle/>
          <a:p>
            <a:pPr algn="ctr">
              <a:lnSpc>
                <a:spcPts val="3300"/>
              </a:lnSpc>
            </a:pPr>
            <a:r>
              <a:rPr lang="en-US" sz="1800" b="1" dirty="0">
                <a:solidFill>
                  <a:schemeClr val="bg1"/>
                </a:solidFill>
                <a:latin typeface="+mn-lt"/>
                <a:cs typeface="Times New Roman" pitchFamily="18" charset="0"/>
              </a:rPr>
              <a:t>What are we selling as </a:t>
            </a:r>
            <a:r>
              <a:rPr lang="en-US" sz="1800" b="1" dirty="0" smtClean="0">
                <a:solidFill>
                  <a:schemeClr val="bg1"/>
                </a:solidFill>
                <a:latin typeface="+mn-lt"/>
                <a:cs typeface="Times New Roman" pitchFamily="18" charset="0"/>
              </a:rPr>
              <a:t>social workers </a:t>
            </a:r>
            <a:r>
              <a:rPr lang="en-US" sz="1800" b="1" dirty="0">
                <a:solidFill>
                  <a:schemeClr val="bg1"/>
                </a:solidFill>
                <a:latin typeface="+mn-lt"/>
                <a:cs typeface="Times New Roman" pitchFamily="18" charset="0"/>
              </a:rPr>
              <a:t>in a health environment?</a:t>
            </a:r>
          </a:p>
        </p:txBody>
      </p:sp>
      <p:sp>
        <p:nvSpPr>
          <p:cNvPr id="10" name="Freeform 15"/>
          <p:cNvSpPr>
            <a:spLocks noEditPoints="1"/>
          </p:cNvSpPr>
          <p:nvPr/>
        </p:nvSpPr>
        <p:spPr bwMode="auto">
          <a:xfrm>
            <a:off x="1944687" y="1937609"/>
            <a:ext cx="874713" cy="723900"/>
          </a:xfrm>
          <a:custGeom>
            <a:avLst/>
            <a:gdLst>
              <a:gd name="T0" fmla="*/ 135 w 551"/>
              <a:gd name="T1" fmla="*/ 456 h 456"/>
              <a:gd name="T2" fmla="*/ 108 w 551"/>
              <a:gd name="T3" fmla="*/ 453 h 456"/>
              <a:gd name="T4" fmla="*/ 82 w 551"/>
              <a:gd name="T5" fmla="*/ 446 h 456"/>
              <a:gd name="T6" fmla="*/ 60 w 551"/>
              <a:gd name="T7" fmla="*/ 434 h 456"/>
              <a:gd name="T8" fmla="*/ 39 w 551"/>
              <a:gd name="T9" fmla="*/ 418 h 456"/>
              <a:gd name="T10" fmla="*/ 23 w 551"/>
              <a:gd name="T11" fmla="*/ 398 h 456"/>
              <a:gd name="T12" fmla="*/ 10 w 551"/>
              <a:gd name="T13" fmla="*/ 376 h 456"/>
              <a:gd name="T14" fmla="*/ 2 w 551"/>
              <a:gd name="T15" fmla="*/ 352 h 456"/>
              <a:gd name="T16" fmla="*/ 0 w 551"/>
              <a:gd name="T17" fmla="*/ 324 h 456"/>
              <a:gd name="T18" fmla="*/ 0 w 551"/>
              <a:gd name="T19" fmla="*/ 130 h 456"/>
              <a:gd name="T20" fmla="*/ 0 w 551"/>
              <a:gd name="T21" fmla="*/ 117 h 456"/>
              <a:gd name="T22" fmla="*/ 5 w 551"/>
              <a:gd name="T23" fmla="*/ 92 h 456"/>
              <a:gd name="T24" fmla="*/ 16 w 551"/>
              <a:gd name="T25" fmla="*/ 67 h 456"/>
              <a:gd name="T26" fmla="*/ 31 w 551"/>
              <a:gd name="T27" fmla="*/ 47 h 456"/>
              <a:gd name="T28" fmla="*/ 49 w 551"/>
              <a:gd name="T29" fmla="*/ 29 h 456"/>
              <a:gd name="T30" fmla="*/ 71 w 551"/>
              <a:gd name="T31" fmla="*/ 16 h 456"/>
              <a:gd name="T32" fmla="*/ 95 w 551"/>
              <a:gd name="T33" fmla="*/ 5 h 456"/>
              <a:gd name="T34" fmla="*/ 121 w 551"/>
              <a:gd name="T35" fmla="*/ 0 h 456"/>
              <a:gd name="T36" fmla="*/ 135 w 551"/>
              <a:gd name="T37" fmla="*/ 0 h 456"/>
              <a:gd name="T38" fmla="*/ 416 w 551"/>
              <a:gd name="T39" fmla="*/ 0 h 456"/>
              <a:gd name="T40" fmla="*/ 443 w 551"/>
              <a:gd name="T41" fmla="*/ 2 h 456"/>
              <a:gd name="T42" fmla="*/ 468 w 551"/>
              <a:gd name="T43" fmla="*/ 10 h 456"/>
              <a:gd name="T44" fmla="*/ 492 w 551"/>
              <a:gd name="T45" fmla="*/ 22 h 456"/>
              <a:gd name="T46" fmla="*/ 511 w 551"/>
              <a:gd name="T47" fmla="*/ 39 h 456"/>
              <a:gd name="T48" fmla="*/ 527 w 551"/>
              <a:gd name="T49" fmla="*/ 58 h 456"/>
              <a:gd name="T50" fmla="*/ 540 w 551"/>
              <a:gd name="T51" fmla="*/ 79 h 456"/>
              <a:gd name="T52" fmla="*/ 548 w 551"/>
              <a:gd name="T53" fmla="*/ 104 h 456"/>
              <a:gd name="T54" fmla="*/ 551 w 551"/>
              <a:gd name="T55" fmla="*/ 130 h 456"/>
              <a:gd name="T56" fmla="*/ 551 w 551"/>
              <a:gd name="T57" fmla="*/ 324 h 456"/>
              <a:gd name="T58" fmla="*/ 549 w 551"/>
              <a:gd name="T59" fmla="*/ 339 h 456"/>
              <a:gd name="T60" fmla="*/ 545 w 551"/>
              <a:gd name="T61" fmla="*/ 365 h 456"/>
              <a:gd name="T62" fmla="*/ 535 w 551"/>
              <a:gd name="T63" fmla="*/ 387 h 456"/>
              <a:gd name="T64" fmla="*/ 521 w 551"/>
              <a:gd name="T65" fmla="*/ 408 h 456"/>
              <a:gd name="T66" fmla="*/ 501 w 551"/>
              <a:gd name="T67" fmla="*/ 427 h 456"/>
              <a:gd name="T68" fmla="*/ 480 w 551"/>
              <a:gd name="T69" fmla="*/ 440 h 456"/>
              <a:gd name="T70" fmla="*/ 456 w 551"/>
              <a:gd name="T71" fmla="*/ 450 h 456"/>
              <a:gd name="T72" fmla="*/ 429 w 551"/>
              <a:gd name="T73" fmla="*/ 456 h 456"/>
              <a:gd name="T74" fmla="*/ 416 w 551"/>
              <a:gd name="T75" fmla="*/ 456 h 456"/>
              <a:gd name="T76" fmla="*/ 135 w 551"/>
              <a:gd name="T77" fmla="*/ 456 h 456"/>
              <a:gd name="T78" fmla="*/ 47 w 551"/>
              <a:gd name="T79" fmla="*/ 324 h 456"/>
              <a:gd name="T80" fmla="*/ 49 w 551"/>
              <a:gd name="T81" fmla="*/ 342 h 456"/>
              <a:gd name="T82" fmla="*/ 61 w 551"/>
              <a:gd name="T83" fmla="*/ 371 h 456"/>
              <a:gd name="T84" fmla="*/ 85 w 551"/>
              <a:gd name="T85" fmla="*/ 393 h 456"/>
              <a:gd name="T86" fmla="*/ 118 w 551"/>
              <a:gd name="T87" fmla="*/ 406 h 456"/>
              <a:gd name="T88" fmla="*/ 135 w 551"/>
              <a:gd name="T89" fmla="*/ 408 h 456"/>
              <a:gd name="T90" fmla="*/ 416 w 551"/>
              <a:gd name="T91" fmla="*/ 408 h 456"/>
              <a:gd name="T92" fmla="*/ 450 w 551"/>
              <a:gd name="T93" fmla="*/ 401 h 456"/>
              <a:gd name="T94" fmla="*/ 477 w 551"/>
              <a:gd name="T95" fmla="*/ 384 h 456"/>
              <a:gd name="T96" fmla="*/ 496 w 551"/>
              <a:gd name="T97" fmla="*/ 357 h 456"/>
              <a:gd name="T98" fmla="*/ 503 w 551"/>
              <a:gd name="T99" fmla="*/ 324 h 456"/>
              <a:gd name="T100" fmla="*/ 503 w 551"/>
              <a:gd name="T101" fmla="*/ 130 h 456"/>
              <a:gd name="T102" fmla="*/ 501 w 551"/>
              <a:gd name="T103" fmla="*/ 114 h 456"/>
              <a:gd name="T104" fmla="*/ 488 w 551"/>
              <a:gd name="T105" fmla="*/ 85 h 456"/>
              <a:gd name="T106" fmla="*/ 464 w 551"/>
              <a:gd name="T107" fmla="*/ 61 h 456"/>
              <a:gd name="T108" fmla="*/ 434 w 551"/>
              <a:gd name="T109" fmla="*/ 48 h 456"/>
              <a:gd name="T110" fmla="*/ 416 w 551"/>
              <a:gd name="T111" fmla="*/ 47 h 456"/>
              <a:gd name="T112" fmla="*/ 135 w 551"/>
              <a:gd name="T113" fmla="*/ 47 h 456"/>
              <a:gd name="T114" fmla="*/ 100 w 551"/>
              <a:gd name="T115" fmla="*/ 55 h 456"/>
              <a:gd name="T116" fmla="*/ 73 w 551"/>
              <a:gd name="T117" fmla="*/ 72 h 456"/>
              <a:gd name="T118" fmla="*/ 53 w 551"/>
              <a:gd name="T119" fmla="*/ 98 h 456"/>
              <a:gd name="T120" fmla="*/ 47 w 551"/>
              <a:gd name="T121" fmla="*/ 13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51" h="456">
                <a:moveTo>
                  <a:pt x="135" y="456"/>
                </a:moveTo>
                <a:lnTo>
                  <a:pt x="135" y="456"/>
                </a:lnTo>
                <a:lnTo>
                  <a:pt x="121" y="456"/>
                </a:lnTo>
                <a:lnTo>
                  <a:pt x="108" y="453"/>
                </a:lnTo>
                <a:lnTo>
                  <a:pt x="95" y="450"/>
                </a:lnTo>
                <a:lnTo>
                  <a:pt x="82" y="446"/>
                </a:lnTo>
                <a:lnTo>
                  <a:pt x="71" y="440"/>
                </a:lnTo>
                <a:lnTo>
                  <a:pt x="60" y="434"/>
                </a:lnTo>
                <a:lnTo>
                  <a:pt x="49" y="427"/>
                </a:lnTo>
                <a:lnTo>
                  <a:pt x="39" y="418"/>
                </a:lnTo>
                <a:lnTo>
                  <a:pt x="31" y="408"/>
                </a:lnTo>
                <a:lnTo>
                  <a:pt x="23" y="398"/>
                </a:lnTo>
                <a:lnTo>
                  <a:pt x="16" y="387"/>
                </a:lnTo>
                <a:lnTo>
                  <a:pt x="10" y="376"/>
                </a:lnTo>
                <a:lnTo>
                  <a:pt x="5" y="365"/>
                </a:lnTo>
                <a:lnTo>
                  <a:pt x="2" y="352"/>
                </a:lnTo>
                <a:lnTo>
                  <a:pt x="0" y="339"/>
                </a:lnTo>
                <a:lnTo>
                  <a:pt x="0" y="324"/>
                </a:lnTo>
                <a:lnTo>
                  <a:pt x="0" y="324"/>
                </a:lnTo>
                <a:lnTo>
                  <a:pt x="0" y="130"/>
                </a:lnTo>
                <a:lnTo>
                  <a:pt x="0" y="130"/>
                </a:lnTo>
                <a:lnTo>
                  <a:pt x="0" y="117"/>
                </a:lnTo>
                <a:lnTo>
                  <a:pt x="2" y="104"/>
                </a:lnTo>
                <a:lnTo>
                  <a:pt x="5" y="92"/>
                </a:lnTo>
                <a:lnTo>
                  <a:pt x="10" y="79"/>
                </a:lnTo>
                <a:lnTo>
                  <a:pt x="16" y="67"/>
                </a:lnTo>
                <a:lnTo>
                  <a:pt x="23" y="58"/>
                </a:lnTo>
                <a:lnTo>
                  <a:pt x="31" y="47"/>
                </a:lnTo>
                <a:lnTo>
                  <a:pt x="39" y="39"/>
                </a:lnTo>
                <a:lnTo>
                  <a:pt x="49" y="29"/>
                </a:lnTo>
                <a:lnTo>
                  <a:pt x="60" y="22"/>
                </a:lnTo>
                <a:lnTo>
                  <a:pt x="71" y="16"/>
                </a:lnTo>
                <a:lnTo>
                  <a:pt x="82" y="10"/>
                </a:lnTo>
                <a:lnTo>
                  <a:pt x="95" y="5"/>
                </a:lnTo>
                <a:lnTo>
                  <a:pt x="108" y="2"/>
                </a:lnTo>
                <a:lnTo>
                  <a:pt x="121" y="0"/>
                </a:lnTo>
                <a:lnTo>
                  <a:pt x="135" y="0"/>
                </a:lnTo>
                <a:lnTo>
                  <a:pt x="135" y="0"/>
                </a:lnTo>
                <a:lnTo>
                  <a:pt x="416" y="0"/>
                </a:lnTo>
                <a:lnTo>
                  <a:pt x="416" y="0"/>
                </a:lnTo>
                <a:lnTo>
                  <a:pt x="429" y="0"/>
                </a:lnTo>
                <a:lnTo>
                  <a:pt x="443" y="2"/>
                </a:lnTo>
                <a:lnTo>
                  <a:pt x="456" y="5"/>
                </a:lnTo>
                <a:lnTo>
                  <a:pt x="468" y="10"/>
                </a:lnTo>
                <a:lnTo>
                  <a:pt x="480" y="16"/>
                </a:lnTo>
                <a:lnTo>
                  <a:pt x="492" y="22"/>
                </a:lnTo>
                <a:lnTo>
                  <a:pt x="501" y="29"/>
                </a:lnTo>
                <a:lnTo>
                  <a:pt x="511" y="39"/>
                </a:lnTo>
                <a:lnTo>
                  <a:pt x="521" y="47"/>
                </a:lnTo>
                <a:lnTo>
                  <a:pt x="527" y="58"/>
                </a:lnTo>
                <a:lnTo>
                  <a:pt x="535" y="67"/>
                </a:lnTo>
                <a:lnTo>
                  <a:pt x="540" y="79"/>
                </a:lnTo>
                <a:lnTo>
                  <a:pt x="545" y="92"/>
                </a:lnTo>
                <a:lnTo>
                  <a:pt x="548" y="104"/>
                </a:lnTo>
                <a:lnTo>
                  <a:pt x="549" y="117"/>
                </a:lnTo>
                <a:lnTo>
                  <a:pt x="551" y="130"/>
                </a:lnTo>
                <a:lnTo>
                  <a:pt x="551" y="130"/>
                </a:lnTo>
                <a:lnTo>
                  <a:pt x="551" y="324"/>
                </a:lnTo>
                <a:lnTo>
                  <a:pt x="551" y="324"/>
                </a:lnTo>
                <a:lnTo>
                  <a:pt x="549" y="339"/>
                </a:lnTo>
                <a:lnTo>
                  <a:pt x="548" y="352"/>
                </a:lnTo>
                <a:lnTo>
                  <a:pt x="545" y="365"/>
                </a:lnTo>
                <a:lnTo>
                  <a:pt x="540" y="376"/>
                </a:lnTo>
                <a:lnTo>
                  <a:pt x="535" y="387"/>
                </a:lnTo>
                <a:lnTo>
                  <a:pt x="527" y="398"/>
                </a:lnTo>
                <a:lnTo>
                  <a:pt x="521" y="408"/>
                </a:lnTo>
                <a:lnTo>
                  <a:pt x="511" y="418"/>
                </a:lnTo>
                <a:lnTo>
                  <a:pt x="501" y="427"/>
                </a:lnTo>
                <a:lnTo>
                  <a:pt x="492" y="434"/>
                </a:lnTo>
                <a:lnTo>
                  <a:pt x="480" y="440"/>
                </a:lnTo>
                <a:lnTo>
                  <a:pt x="468" y="446"/>
                </a:lnTo>
                <a:lnTo>
                  <a:pt x="456" y="450"/>
                </a:lnTo>
                <a:lnTo>
                  <a:pt x="443" y="453"/>
                </a:lnTo>
                <a:lnTo>
                  <a:pt x="429" y="456"/>
                </a:lnTo>
                <a:lnTo>
                  <a:pt x="416" y="456"/>
                </a:lnTo>
                <a:lnTo>
                  <a:pt x="416" y="456"/>
                </a:lnTo>
                <a:lnTo>
                  <a:pt x="135" y="456"/>
                </a:lnTo>
                <a:lnTo>
                  <a:pt x="135" y="456"/>
                </a:lnTo>
                <a:close/>
                <a:moveTo>
                  <a:pt x="47" y="130"/>
                </a:moveTo>
                <a:lnTo>
                  <a:pt x="47" y="324"/>
                </a:lnTo>
                <a:lnTo>
                  <a:pt x="47" y="324"/>
                </a:lnTo>
                <a:lnTo>
                  <a:pt x="49" y="342"/>
                </a:lnTo>
                <a:lnTo>
                  <a:pt x="53" y="357"/>
                </a:lnTo>
                <a:lnTo>
                  <a:pt x="61" y="371"/>
                </a:lnTo>
                <a:lnTo>
                  <a:pt x="73" y="384"/>
                </a:lnTo>
                <a:lnTo>
                  <a:pt x="85" y="393"/>
                </a:lnTo>
                <a:lnTo>
                  <a:pt x="100" y="401"/>
                </a:lnTo>
                <a:lnTo>
                  <a:pt x="118" y="406"/>
                </a:lnTo>
                <a:lnTo>
                  <a:pt x="135" y="408"/>
                </a:lnTo>
                <a:lnTo>
                  <a:pt x="135" y="408"/>
                </a:lnTo>
                <a:lnTo>
                  <a:pt x="416" y="408"/>
                </a:lnTo>
                <a:lnTo>
                  <a:pt x="416" y="408"/>
                </a:lnTo>
                <a:lnTo>
                  <a:pt x="434" y="406"/>
                </a:lnTo>
                <a:lnTo>
                  <a:pt x="450" y="401"/>
                </a:lnTo>
                <a:lnTo>
                  <a:pt x="464" y="393"/>
                </a:lnTo>
                <a:lnTo>
                  <a:pt x="477" y="384"/>
                </a:lnTo>
                <a:lnTo>
                  <a:pt x="488" y="371"/>
                </a:lnTo>
                <a:lnTo>
                  <a:pt x="496" y="357"/>
                </a:lnTo>
                <a:lnTo>
                  <a:pt x="501" y="342"/>
                </a:lnTo>
                <a:lnTo>
                  <a:pt x="503" y="324"/>
                </a:lnTo>
                <a:lnTo>
                  <a:pt x="503" y="324"/>
                </a:lnTo>
                <a:lnTo>
                  <a:pt x="503" y="130"/>
                </a:lnTo>
                <a:lnTo>
                  <a:pt x="503" y="130"/>
                </a:lnTo>
                <a:lnTo>
                  <a:pt x="501" y="114"/>
                </a:lnTo>
                <a:lnTo>
                  <a:pt x="496" y="98"/>
                </a:lnTo>
                <a:lnTo>
                  <a:pt x="488" y="85"/>
                </a:lnTo>
                <a:lnTo>
                  <a:pt x="477" y="72"/>
                </a:lnTo>
                <a:lnTo>
                  <a:pt x="464" y="61"/>
                </a:lnTo>
                <a:lnTo>
                  <a:pt x="450" y="55"/>
                </a:lnTo>
                <a:lnTo>
                  <a:pt x="434" y="48"/>
                </a:lnTo>
                <a:lnTo>
                  <a:pt x="416" y="47"/>
                </a:lnTo>
                <a:lnTo>
                  <a:pt x="416" y="47"/>
                </a:lnTo>
                <a:lnTo>
                  <a:pt x="135" y="47"/>
                </a:lnTo>
                <a:lnTo>
                  <a:pt x="135" y="47"/>
                </a:lnTo>
                <a:lnTo>
                  <a:pt x="118" y="48"/>
                </a:lnTo>
                <a:lnTo>
                  <a:pt x="100" y="55"/>
                </a:lnTo>
                <a:lnTo>
                  <a:pt x="85" y="61"/>
                </a:lnTo>
                <a:lnTo>
                  <a:pt x="73" y="72"/>
                </a:lnTo>
                <a:lnTo>
                  <a:pt x="61" y="85"/>
                </a:lnTo>
                <a:lnTo>
                  <a:pt x="53" y="98"/>
                </a:lnTo>
                <a:lnTo>
                  <a:pt x="49" y="114"/>
                </a:lnTo>
                <a:lnTo>
                  <a:pt x="47" y="130"/>
                </a:lnTo>
                <a:lnTo>
                  <a:pt x="47" y="130"/>
                </a:lnTo>
                <a:close/>
              </a:path>
            </a:pathLst>
          </a:custGeom>
          <a:solidFill>
            <a:srgbClr val="77D1F1"/>
          </a:solidFill>
          <a:ln>
            <a:noFill/>
          </a:ln>
          <a:extLst/>
        </p:spPr>
        <p:txBody>
          <a:bodyPr vert="horz" wrap="square" lIns="91440" tIns="45720" rIns="91440" bIns="45720" numCol="1" anchor="t" anchorCtr="0" compatLnSpc="1">
            <a:prstTxWarp prst="textNoShape">
              <a:avLst/>
            </a:prstTxWarp>
          </a:bodyPr>
          <a:lstStyle/>
          <a:p>
            <a:endParaRPr lang="en-US" dirty="0"/>
          </a:p>
        </p:txBody>
      </p:sp>
      <p:pic>
        <p:nvPicPr>
          <p:cNvPr id="3092" name="Picture 20"/>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9865" t="17521" r="25134" b="31780"/>
          <a:stretch/>
        </p:blipFill>
        <p:spPr bwMode="auto">
          <a:xfrm>
            <a:off x="2044699" y="1937609"/>
            <a:ext cx="647700" cy="722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itle 1"/>
          <p:cNvSpPr txBox="1">
            <a:spLocks/>
          </p:cNvSpPr>
          <p:nvPr/>
        </p:nvSpPr>
        <p:spPr bwMode="auto">
          <a:xfrm>
            <a:off x="381000" y="457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kern="0" dirty="0" smtClean="0">
                <a:latin typeface="+mj-lt"/>
                <a:ea typeface="+mj-ea"/>
                <a:cs typeface="+mj-cs"/>
              </a:rPr>
              <a:t>Learning from Sales</a:t>
            </a:r>
            <a:endParaRPr kumimoji="0" lang="en-US" b="0" i="0" u="none" strike="noStrike" kern="0" cap="none" spc="0" normalizeH="0" baseline="30000" noProof="0" dirty="0">
              <a:ln>
                <a:noFill/>
              </a:ln>
              <a:solidFill>
                <a:schemeClr val="tx1"/>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Something New…</a:t>
            </a:r>
            <a:endParaRPr lang="en-US" dirty="0"/>
          </a:p>
        </p:txBody>
      </p:sp>
      <p:sp>
        <p:nvSpPr>
          <p:cNvPr id="124934" name="TextBox 6"/>
          <p:cNvSpPr txBox="1">
            <a:spLocks noChangeArrowheads="1"/>
          </p:cNvSpPr>
          <p:nvPr/>
        </p:nvSpPr>
        <p:spPr bwMode="auto">
          <a:xfrm>
            <a:off x="1090753" y="2348567"/>
            <a:ext cx="3602736" cy="2985433"/>
          </a:xfrm>
          <a:prstGeom prst="rect">
            <a:avLst/>
          </a:prstGeom>
          <a:noFill/>
          <a:ln w="9525">
            <a:noFill/>
            <a:miter lim="800000"/>
            <a:headEnd/>
            <a:tailEnd/>
          </a:ln>
        </p:spPr>
        <p:txBody>
          <a:bodyPr wrap="square">
            <a:spAutoFit/>
          </a:bodyPr>
          <a:lstStyle>
            <a:defPPr>
              <a:defRPr lang="en-US"/>
            </a:defPPr>
            <a:lvl1pPr>
              <a:spcBef>
                <a:spcPts val="1200"/>
              </a:spcBef>
              <a:defRPr sz="2400" b="1">
                <a:solidFill>
                  <a:srgbClr val="D3650B"/>
                </a:solidFill>
                <a:latin typeface="Arial" pitchFamily="34" charset="0"/>
                <a:cs typeface="Arial" pitchFamily="34" charset="0"/>
              </a:defRPr>
            </a:lvl1pPr>
          </a:lstStyle>
          <a:p>
            <a:r>
              <a:rPr lang="en-US" sz="2000" dirty="0"/>
              <a:t>Are you engaging your </a:t>
            </a:r>
            <a:r>
              <a:rPr lang="en-US" sz="2000" dirty="0" smtClean="0"/>
              <a:t>consumers </a:t>
            </a:r>
            <a:r>
              <a:rPr lang="en-US" sz="2000" dirty="0"/>
              <a:t>with thought provoking questions</a:t>
            </a:r>
            <a:r>
              <a:rPr lang="en-US" sz="2000" dirty="0" smtClean="0"/>
              <a:t>?</a:t>
            </a:r>
            <a:endParaRPr lang="en-US" sz="2000" dirty="0"/>
          </a:p>
          <a:p>
            <a:r>
              <a:rPr lang="en-US" sz="1800" b="0" dirty="0">
                <a:solidFill>
                  <a:schemeClr val="tx1"/>
                </a:solidFill>
              </a:rPr>
              <a:t>Break into pairs or triples and generate a list of 25 questions that will engage</a:t>
            </a:r>
            <a:r>
              <a:rPr lang="en-US" sz="1800" b="0" dirty="0" smtClean="0">
                <a:solidFill>
                  <a:schemeClr val="tx1"/>
                </a:solidFill>
              </a:rPr>
              <a:t>.</a:t>
            </a:r>
          </a:p>
          <a:p>
            <a:r>
              <a:rPr lang="en-US" sz="1800" b="0" dirty="0" smtClean="0">
                <a:solidFill>
                  <a:schemeClr val="tx1"/>
                </a:solidFill>
              </a:rPr>
              <a:t>Consider different types of questions for the different phases of the treatment process.</a:t>
            </a:r>
            <a:endParaRPr lang="en-US" sz="1800" b="0" dirty="0">
              <a:solidFill>
                <a:schemeClr val="tx1"/>
              </a:solidFill>
            </a:endParaRPr>
          </a:p>
        </p:txBody>
      </p:sp>
      <p:sp>
        <p:nvSpPr>
          <p:cNvPr id="6" name="Rectangle 5"/>
          <p:cNvSpPr/>
          <p:nvPr/>
        </p:nvSpPr>
        <p:spPr>
          <a:xfrm>
            <a:off x="838200" y="1676400"/>
            <a:ext cx="7543800" cy="400110"/>
          </a:xfrm>
          <a:prstGeom prst="rect">
            <a:avLst/>
          </a:prstGeom>
          <a:solidFill>
            <a:schemeClr val="tx1"/>
          </a:solidFill>
          <a:effectLst>
            <a:outerShdw blurRad="50800" dist="38100" dir="2700000" algn="tl" rotWithShape="0">
              <a:prstClr val="black">
                <a:alpha val="40000"/>
              </a:prstClr>
            </a:outerShdw>
          </a:effectLst>
        </p:spPr>
        <p:txBody>
          <a:bodyPr wrap="square">
            <a:spAutoFit/>
          </a:bodyPr>
          <a:lstStyle/>
          <a:p>
            <a:r>
              <a:rPr lang="en-US" sz="2000" dirty="0">
                <a:solidFill>
                  <a:schemeClr val="bg1"/>
                </a:solidFill>
                <a:latin typeface="Arial" pitchFamily="34" charset="0"/>
                <a:cs typeface="Arial" pitchFamily="34" charset="0"/>
              </a:rPr>
              <a:t>Generate 25 Engaging Questions</a:t>
            </a:r>
          </a:p>
        </p:txBody>
      </p:sp>
      <p:sp>
        <p:nvSpPr>
          <p:cNvPr id="19" name="Oval 18"/>
          <p:cNvSpPr/>
          <p:nvPr/>
        </p:nvSpPr>
        <p:spPr>
          <a:xfrm>
            <a:off x="4610100" y="2758102"/>
            <a:ext cx="2211387" cy="1765300"/>
          </a:xfrm>
          <a:prstGeom prst="ellipse">
            <a:avLst/>
          </a:prstGeom>
          <a:solidFill>
            <a:srgbClr val="4F81BD"/>
          </a:solidFill>
          <a:ln w="57150">
            <a:solidFill>
              <a:srgbClr val="77D1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p:nvPr/>
        </p:nvCxnSpPr>
        <p:spPr>
          <a:xfrm>
            <a:off x="6821487" y="3593127"/>
            <a:ext cx="440464" cy="0"/>
          </a:xfrm>
          <a:prstGeom prst="line">
            <a:avLst/>
          </a:prstGeom>
          <a:ln w="76200">
            <a:solidFill>
              <a:srgbClr val="77D1F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124700" y="2694602"/>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4F81BD"/>
                </a:solidFill>
              </a:rPr>
              <a:t>?</a:t>
            </a:r>
          </a:p>
        </p:txBody>
      </p:sp>
      <p:sp>
        <p:nvSpPr>
          <p:cNvPr id="58" name="TextBox 57"/>
          <p:cNvSpPr txBox="1"/>
          <p:nvPr/>
        </p:nvSpPr>
        <p:spPr>
          <a:xfrm>
            <a:off x="7406366" y="2922273"/>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8EB149"/>
                </a:solidFill>
              </a:rPr>
              <a:t>?</a:t>
            </a:r>
          </a:p>
        </p:txBody>
      </p:sp>
      <p:sp>
        <p:nvSpPr>
          <p:cNvPr id="59" name="TextBox 58"/>
          <p:cNvSpPr txBox="1"/>
          <p:nvPr/>
        </p:nvSpPr>
        <p:spPr>
          <a:xfrm>
            <a:off x="7688032" y="3149944"/>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D3650B"/>
                </a:solidFill>
              </a:rPr>
              <a:t>?</a:t>
            </a:r>
          </a:p>
        </p:txBody>
      </p:sp>
      <p:sp>
        <p:nvSpPr>
          <p:cNvPr id="60" name="TextBox 59"/>
          <p:cNvSpPr txBox="1"/>
          <p:nvPr/>
        </p:nvSpPr>
        <p:spPr>
          <a:xfrm>
            <a:off x="7711166" y="3687877"/>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4F81BD"/>
                </a:solidFill>
              </a:rPr>
              <a:t>?</a:t>
            </a:r>
          </a:p>
        </p:txBody>
      </p:sp>
      <p:sp>
        <p:nvSpPr>
          <p:cNvPr id="61" name="TextBox 60"/>
          <p:cNvSpPr txBox="1"/>
          <p:nvPr/>
        </p:nvSpPr>
        <p:spPr>
          <a:xfrm>
            <a:off x="7454858" y="4008976"/>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D3650B"/>
                </a:solidFill>
              </a:rPr>
              <a:t>?</a:t>
            </a:r>
          </a:p>
        </p:txBody>
      </p:sp>
      <p:sp>
        <p:nvSpPr>
          <p:cNvPr id="62" name="TextBox 61"/>
          <p:cNvSpPr txBox="1"/>
          <p:nvPr/>
        </p:nvSpPr>
        <p:spPr>
          <a:xfrm>
            <a:off x="7198550" y="4330075"/>
            <a:ext cx="258532" cy="389037"/>
          </a:xfrm>
          <a:prstGeom prst="rect">
            <a:avLst/>
          </a:prstGeom>
          <a:noFill/>
          <a:ln w="19050">
            <a:noFill/>
          </a:ln>
          <a:effectLst>
            <a:outerShdw blurRad="50800" dist="38100" dir="2700000" algn="tl" rotWithShape="0">
              <a:prstClr val="black">
                <a:alpha val="40000"/>
              </a:prstClr>
            </a:outerShdw>
          </a:effectLst>
        </p:spPr>
        <p:txBody>
          <a:bodyPr wrap="none" lIns="0" tIns="0" rIns="0" bIns="0" rtlCol="0" anchor="ctr" anchorCtr="0">
            <a:noAutofit/>
          </a:bodyPr>
          <a:lstStyle>
            <a:defPPr>
              <a:defRPr lang="en-US"/>
            </a:defPPr>
            <a:lvl1pPr>
              <a:defRPr sz="2800">
                <a:latin typeface="Times New Roman" pitchFamily="18" charset="0"/>
                <a:cs typeface="Times New Roman" pitchFamily="18" charset="0"/>
              </a:defRPr>
            </a:lvl1pPr>
          </a:lstStyle>
          <a:p>
            <a:pPr algn="ctr"/>
            <a:r>
              <a:rPr lang="en-US" sz="4400" b="1" dirty="0">
                <a:solidFill>
                  <a:srgbClr val="8EB149"/>
                </a:solidFill>
              </a:rPr>
              <a:t>?</a:t>
            </a:r>
          </a:p>
        </p:txBody>
      </p:sp>
      <p:grpSp>
        <p:nvGrpSpPr>
          <p:cNvPr id="3" name="Group 16"/>
          <p:cNvGrpSpPr/>
          <p:nvPr/>
        </p:nvGrpSpPr>
        <p:grpSpPr>
          <a:xfrm>
            <a:off x="5150689" y="2994214"/>
            <a:ext cx="418223" cy="649753"/>
            <a:chOff x="2007317" y="2700744"/>
            <a:chExt cx="812083" cy="1261656"/>
          </a:xfrm>
        </p:grpSpPr>
        <p:sp>
          <p:nvSpPr>
            <p:cNvPr id="18" name="Freeform 17"/>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Freeform 19"/>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3" name="Freeform 22"/>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5" name="Freeform 24"/>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grpSp>
        <p:nvGrpSpPr>
          <p:cNvPr id="4" name="Group 25"/>
          <p:cNvGrpSpPr/>
          <p:nvPr/>
        </p:nvGrpSpPr>
        <p:grpSpPr>
          <a:xfrm>
            <a:off x="5912689" y="3170829"/>
            <a:ext cx="418223" cy="649753"/>
            <a:chOff x="2007317" y="2700744"/>
            <a:chExt cx="812083" cy="1261656"/>
          </a:xfrm>
        </p:grpSpPr>
        <p:sp>
          <p:nvSpPr>
            <p:cNvPr id="27" name="Freeform 26"/>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8" name="Freeform 27"/>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9" name="Freeform 28"/>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0" name="Freeform 29"/>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grpSp>
        <p:nvGrpSpPr>
          <p:cNvPr id="5" name="Group 30"/>
          <p:cNvGrpSpPr/>
          <p:nvPr/>
        </p:nvGrpSpPr>
        <p:grpSpPr>
          <a:xfrm>
            <a:off x="5447379" y="3662349"/>
            <a:ext cx="418223" cy="649753"/>
            <a:chOff x="2007317" y="2700744"/>
            <a:chExt cx="812083" cy="1261656"/>
          </a:xfrm>
        </p:grpSpPr>
        <p:sp>
          <p:nvSpPr>
            <p:cNvPr id="32" name="Freeform 3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3" name="Freeform 3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4" name="Freeform 3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35" name="Freeform 34"/>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7D1F1"/>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r>
              <a:rPr lang="en-US" dirty="0" smtClean="0"/>
              <a:t>What makes treatment effective? </a:t>
            </a:r>
            <a:br>
              <a:rPr lang="en-US" dirty="0" smtClean="0"/>
            </a:br>
            <a:endParaRPr lang="en-US" dirty="0" smtClean="0"/>
          </a:p>
        </p:txBody>
      </p:sp>
      <p:sp>
        <p:nvSpPr>
          <p:cNvPr id="4098" name="Rectangle 3"/>
          <p:cNvSpPr>
            <a:spLocks noGrp="1" noChangeArrowheads="1"/>
          </p:cNvSpPr>
          <p:nvPr>
            <p:ph type="body" idx="4294967295"/>
          </p:nvPr>
        </p:nvSpPr>
        <p:spPr>
          <a:xfrm>
            <a:off x="3657600" y="2416076"/>
            <a:ext cx="4800600" cy="2308324"/>
          </a:xfrm>
          <a:noFill/>
          <a:ln w="19050">
            <a:solidFill>
              <a:schemeClr val="bg1">
                <a:lumMod val="85000"/>
              </a:schemeClr>
            </a:solidFill>
          </a:ln>
        </p:spPr>
        <p:txBody>
          <a:bodyPr wrap="square" lIns="182880" rtlCol="0">
            <a:noAutofit/>
          </a:bodyPr>
          <a:lstStyle/>
          <a:p>
            <a:pPr marL="0" indent="0" eaLnBrk="0" hangingPunct="0">
              <a:spcBef>
                <a:spcPct val="0"/>
              </a:spcBef>
            </a:pPr>
            <a:r>
              <a:rPr lang="en-US" altLang="ja-JP" sz="1800" kern="1200" dirty="0">
                <a:ea typeface="ヒラギノ角ゴ Pro W3" charset="-128"/>
              </a:rPr>
              <a:t>Worked to define the common factors believed to impact the effectiveness of treatment.  These factors, which are shared by all treatment approaches, are not specific to any one treatment approach or model.  The factors are considered to add to the overall effectiveness---above specific treatment effect.”</a:t>
            </a:r>
            <a:r>
              <a:rPr lang="en-US" altLang="ja-JP" sz="1800" kern="1200" baseline="30000" dirty="0">
                <a:ea typeface="ヒラギノ角ゴ Pro W3" charset="-128"/>
              </a:rPr>
              <a:t>2</a:t>
            </a:r>
            <a:endParaRPr lang="en-US" sz="1800" kern="1200" baseline="30000" dirty="0">
              <a:ea typeface="ヒラギノ角ゴ Pro W3" charset="-128"/>
            </a:endParaRPr>
          </a:p>
        </p:txBody>
      </p:sp>
      <p:sp>
        <p:nvSpPr>
          <p:cNvPr id="4" name="TextBox 3"/>
          <p:cNvSpPr txBox="1"/>
          <p:nvPr/>
        </p:nvSpPr>
        <p:spPr>
          <a:xfrm>
            <a:off x="1219200" y="2416076"/>
            <a:ext cx="2433416" cy="2318294"/>
          </a:xfrm>
          <a:prstGeom prst="rect">
            <a:avLst/>
          </a:prstGeom>
          <a:solidFill>
            <a:srgbClr val="4F81BD"/>
          </a:solidFill>
          <a:ln w="19050">
            <a:solidFill>
              <a:schemeClr val="bg1">
                <a:lumMod val="85000"/>
              </a:schemeClr>
            </a:solidFill>
          </a:ln>
        </p:spPr>
        <p:txBody>
          <a:bodyPr wrap="square" lIns="182880" rtlCol="0" anchor="ctr" anchorCtr="0">
            <a:noAutofit/>
          </a:bodyPr>
          <a:lstStyle/>
          <a:p>
            <a:pPr>
              <a:lnSpc>
                <a:spcPts val="2800"/>
              </a:lnSpc>
            </a:pPr>
            <a:r>
              <a:rPr lang="en-US" sz="2000" b="1" dirty="0" smtClean="0">
                <a:solidFill>
                  <a:schemeClr val="bg1"/>
                </a:solidFill>
              </a:rPr>
              <a:t>In 2008, the Common Factors Model, a pantheorectical framework :</a:t>
            </a:r>
            <a:endParaRPr lang="en-US" sz="2000" b="1" dirty="0">
              <a:solidFill>
                <a:schemeClr val="bg1"/>
              </a:solidFill>
            </a:endParaRPr>
          </a:p>
        </p:txBody>
      </p:sp>
      <p:sp>
        <p:nvSpPr>
          <p:cNvPr id="5" name="TextBox 4"/>
          <p:cNvSpPr txBox="1"/>
          <p:nvPr/>
        </p:nvSpPr>
        <p:spPr>
          <a:xfrm>
            <a:off x="762000" y="1504890"/>
            <a:ext cx="7620000" cy="430887"/>
          </a:xfrm>
          <a:prstGeom prst="rect">
            <a:avLst/>
          </a:prstGeom>
          <a:noFill/>
        </p:spPr>
        <p:txBody>
          <a:bodyPr wrap="square" rtlCol="0">
            <a:spAutoFit/>
          </a:bodyPr>
          <a:lstStyle>
            <a:defPPr>
              <a:defRPr lang="en-US"/>
            </a:defPPr>
            <a:lvl1pPr>
              <a:defRPr sz="2000" b="1">
                <a:solidFill>
                  <a:srgbClr val="CE7124"/>
                </a:solidFill>
              </a:defRPr>
            </a:lvl1pPr>
          </a:lstStyle>
          <a:p>
            <a:r>
              <a:rPr lang="en-US" sz="2200" dirty="0"/>
              <a:t>Questions have continued…</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276600"/>
            <a:ext cx="7772400" cy="762000"/>
          </a:xfrm>
        </p:spPr>
        <p:txBody>
          <a:bodyPr/>
          <a:lstStyle/>
          <a:p>
            <a:pPr algn="ctr"/>
            <a:r>
              <a:rPr lang="en-US" sz="3200" b="1" dirty="0" smtClean="0"/>
              <a:t>Person-Focused Communication </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dirty="0" smtClean="0"/>
              <a:t>Patient-Centered Communication…</a:t>
            </a:r>
            <a:r>
              <a:rPr lang="en-US" baseline="30000" dirty="0" smtClean="0"/>
              <a:t>16</a:t>
            </a:r>
            <a:endParaRPr lang="en-US" dirty="0" smtClean="0"/>
          </a:p>
        </p:txBody>
      </p:sp>
      <p:sp>
        <p:nvSpPr>
          <p:cNvPr id="5122" name="Rectangle 3"/>
          <p:cNvSpPr>
            <a:spLocks noGrp="1" noChangeArrowheads="1"/>
          </p:cNvSpPr>
          <p:nvPr>
            <p:ph sz="half" idx="1"/>
          </p:nvPr>
        </p:nvSpPr>
        <p:spPr>
          <a:xfrm>
            <a:off x="1104900" y="2057400"/>
            <a:ext cx="3467100" cy="2133600"/>
          </a:xfrm>
          <a:ln w="19050">
            <a:solidFill>
              <a:srgbClr val="FAD58A"/>
            </a:solidFill>
          </a:ln>
        </p:spPr>
        <p:txBody>
          <a:bodyPr lIns="182880" tIns="91440" rIns="182880" bIns="91440"/>
          <a:lstStyle/>
          <a:p>
            <a:pPr marL="0" indent="0"/>
            <a:r>
              <a:rPr lang="en-US" sz="2200" dirty="0" smtClean="0"/>
              <a:t>Respectful, effective communication that validates the importance of the patient/provider partnership  </a:t>
            </a:r>
          </a:p>
        </p:txBody>
      </p:sp>
      <p:sp>
        <p:nvSpPr>
          <p:cNvPr id="2" name="Content Placeholder 1"/>
          <p:cNvSpPr>
            <a:spLocks noGrp="1"/>
          </p:cNvSpPr>
          <p:nvPr>
            <p:ph sz="half" idx="2"/>
          </p:nvPr>
        </p:nvSpPr>
        <p:spPr>
          <a:xfrm>
            <a:off x="4762500" y="2057400"/>
            <a:ext cx="3467100" cy="2133600"/>
          </a:xfrm>
          <a:ln w="19050">
            <a:solidFill>
              <a:srgbClr val="FAD58A"/>
            </a:solidFill>
          </a:ln>
        </p:spPr>
        <p:txBody>
          <a:bodyPr lIns="182880" tIns="91440" rIns="182880" bIns="91440"/>
          <a:lstStyle/>
          <a:p>
            <a:pPr marL="0" indent="0"/>
            <a:r>
              <a:rPr lang="en-US" sz="1800" dirty="0"/>
              <a:t>This type of communication requires skills that focus on respect for the patient, phrasing questions to collect more input, and actively listening to “hear” and feel the patient’s input</a:t>
            </a:r>
          </a:p>
          <a:p>
            <a:endParaRPr lang="en-US" sz="1800" dirty="0"/>
          </a:p>
        </p:txBody>
      </p:sp>
      <p:sp>
        <p:nvSpPr>
          <p:cNvPr id="6" name="TextBox 5"/>
          <p:cNvSpPr txBox="1"/>
          <p:nvPr/>
        </p:nvSpPr>
        <p:spPr>
          <a:xfrm>
            <a:off x="1083892" y="4269336"/>
            <a:ext cx="7162800" cy="400110"/>
          </a:xfrm>
          <a:prstGeom prst="rect">
            <a:avLst/>
          </a:prstGeom>
          <a:solidFill>
            <a:srgbClr val="4F81BD"/>
          </a:solidFill>
        </p:spPr>
        <p:txBody>
          <a:bodyPr wrap="square" rtlCol="0">
            <a:spAutoFit/>
          </a:bodyPr>
          <a:lstStyle/>
          <a:p>
            <a:pPr algn="ctr"/>
            <a:r>
              <a:rPr lang="en-US" sz="2000" b="1" dirty="0" smtClean="0">
                <a:solidFill>
                  <a:schemeClr val="bg1"/>
                </a:solidFill>
              </a:rPr>
              <a:t>It does not require additional time</a:t>
            </a:r>
            <a:endParaRPr lang="en-US" sz="2000" b="1" dirty="0">
              <a:solidFill>
                <a:schemeClr val="bg1"/>
              </a:solidFill>
            </a:endParaRPr>
          </a:p>
        </p:txBody>
      </p:sp>
      <p:sp>
        <p:nvSpPr>
          <p:cNvPr id="7" name="TextBox 6"/>
          <p:cNvSpPr txBox="1"/>
          <p:nvPr/>
        </p:nvSpPr>
        <p:spPr>
          <a:xfrm>
            <a:off x="1502992" y="4766110"/>
            <a:ext cx="6324600" cy="830997"/>
          </a:xfrm>
          <a:prstGeom prst="rect">
            <a:avLst/>
          </a:prstGeom>
          <a:noFill/>
        </p:spPr>
        <p:txBody>
          <a:bodyPr wrap="square" rtlCol="0">
            <a:spAutoFit/>
          </a:bodyPr>
          <a:lstStyle/>
          <a:p>
            <a:pPr algn="ctr"/>
            <a:r>
              <a:rPr lang="en-US" sz="1600" b="1" dirty="0" smtClean="0">
                <a:solidFill>
                  <a:srgbClr val="4F81BD"/>
                </a:solidFill>
              </a:rPr>
              <a:t>Communication that is patient-centered demonstrates respect and consideration of patient diversities based on culture, race, gender, religion, age, and socio-economic factors.</a:t>
            </a:r>
            <a:endParaRPr lang="en-US" sz="1600" dirty="0">
              <a:solidFill>
                <a:srgbClr val="4F81BD"/>
              </a:solidFill>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basics….</a:t>
            </a:r>
            <a:endParaRPr lang="en-US" dirty="0"/>
          </a:p>
        </p:txBody>
      </p:sp>
      <p:sp>
        <p:nvSpPr>
          <p:cNvPr id="4" name="Rectangle 3"/>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smtClean="0">
                <a:solidFill>
                  <a:schemeClr val="bg1"/>
                </a:solidFill>
                <a:latin typeface="Arial" pitchFamily="34" charset="0"/>
                <a:cs typeface="Arial" pitchFamily="34" charset="0"/>
              </a:rPr>
              <a:t>Some Examples…Communicate respect for the patient</a:t>
            </a:r>
            <a:endParaRPr lang="en-US" sz="2000" dirty="0">
              <a:solidFill>
                <a:schemeClr val="bg1"/>
              </a:solidFill>
              <a:latin typeface="Arial" pitchFamily="34" charset="0"/>
              <a:cs typeface="Arial" pitchFamily="34" charset="0"/>
            </a:endParaRPr>
          </a:p>
        </p:txBody>
      </p:sp>
      <p:sp>
        <p:nvSpPr>
          <p:cNvPr id="6" name="TextBox 5"/>
          <p:cNvSpPr txBox="1"/>
          <p:nvPr/>
        </p:nvSpPr>
        <p:spPr>
          <a:xfrm>
            <a:off x="990600" y="2133600"/>
            <a:ext cx="3733800" cy="3339376"/>
          </a:xfrm>
          <a:prstGeom prst="rect">
            <a:avLst/>
          </a:prstGeom>
          <a:noFill/>
        </p:spPr>
        <p:txBody>
          <a:bodyPr wrap="square" rtlCol="0">
            <a:spAutoFit/>
          </a:bodyPr>
          <a:lstStyle/>
          <a:p>
            <a:pPr>
              <a:spcBef>
                <a:spcPts val="1200"/>
              </a:spcBef>
            </a:pPr>
            <a:r>
              <a:rPr lang="en-US" sz="1600" dirty="0" smtClean="0">
                <a:latin typeface="+mn-lt"/>
                <a:cs typeface="Arial" pitchFamily="34" charset="0"/>
              </a:rPr>
              <a:t>Establishing rapport and trust</a:t>
            </a:r>
            <a:r>
              <a:rPr lang="en-US" sz="1600" baseline="30000" dirty="0" smtClean="0">
                <a:latin typeface="+mn-lt"/>
                <a:cs typeface="Arial" pitchFamily="34" charset="0"/>
              </a:rPr>
              <a:t>13</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“I understand that you were recently hospitalized. How are you feeling today?”</a:t>
            </a:r>
          </a:p>
          <a:p>
            <a:pPr>
              <a:spcBef>
                <a:spcPts val="1200"/>
              </a:spcBef>
            </a:pPr>
            <a:r>
              <a:rPr lang="en-US" sz="1600" dirty="0" smtClean="0">
                <a:latin typeface="+mn-lt"/>
                <a:cs typeface="Arial" pitchFamily="34" charset="0"/>
              </a:rPr>
              <a:t>Using empathy</a:t>
            </a:r>
            <a:r>
              <a:rPr lang="en-US" sz="1600" baseline="30000" dirty="0" smtClean="0">
                <a:latin typeface="+mn-lt"/>
                <a:cs typeface="Arial" pitchFamily="34" charset="0"/>
              </a:rPr>
              <a:t>13,17</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“What has this been like for you? How has all of this made you feel?”</a:t>
            </a:r>
          </a:p>
          <a:p>
            <a:pPr>
              <a:spcBef>
                <a:spcPts val="1200"/>
              </a:spcBef>
            </a:pPr>
            <a:r>
              <a:rPr lang="en-US" sz="1600" dirty="0" smtClean="0">
                <a:latin typeface="+mn-lt"/>
                <a:cs typeface="Arial" pitchFamily="34" charset="0"/>
              </a:rPr>
              <a:t>Showing unconditional positive regard</a:t>
            </a:r>
            <a:r>
              <a:rPr lang="en-US" sz="1600" baseline="30000" dirty="0" smtClean="0">
                <a:latin typeface="+mn-lt"/>
                <a:cs typeface="Arial" pitchFamily="34" charset="0"/>
              </a:rPr>
              <a:t>13</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“You’ve had a lot to deal with today- how are you doing now? </a:t>
            </a:r>
            <a:endParaRPr lang="en-US" sz="1600" dirty="0">
              <a:solidFill>
                <a:srgbClr val="4F81BD"/>
              </a:solidFill>
              <a:latin typeface="+mn-lt"/>
              <a:cs typeface="Times New Roman" pitchFamily="18" charset="0"/>
            </a:endParaRPr>
          </a:p>
        </p:txBody>
      </p:sp>
      <p:sp>
        <p:nvSpPr>
          <p:cNvPr id="7" name="Rectangle 6"/>
          <p:cNvSpPr/>
          <p:nvPr/>
        </p:nvSpPr>
        <p:spPr>
          <a:xfrm>
            <a:off x="4953000" y="2133600"/>
            <a:ext cx="3505200" cy="3262432"/>
          </a:xfrm>
          <a:prstGeom prst="rect">
            <a:avLst/>
          </a:prstGeom>
        </p:spPr>
        <p:txBody>
          <a:bodyPr wrap="square">
            <a:spAutoFit/>
          </a:bodyPr>
          <a:lstStyle/>
          <a:p>
            <a:pPr>
              <a:spcBef>
                <a:spcPts val="1200"/>
              </a:spcBef>
            </a:pPr>
            <a:r>
              <a:rPr lang="en-US" sz="1600" dirty="0" smtClean="0">
                <a:latin typeface="+mn-lt"/>
                <a:cs typeface="Arial" pitchFamily="34" charset="0"/>
              </a:rPr>
              <a:t>Showing respect for current coping efforts</a:t>
            </a:r>
            <a:r>
              <a:rPr lang="en-US" sz="1600" baseline="30000" dirty="0" smtClean="0">
                <a:latin typeface="+mn-lt"/>
                <a:cs typeface="Arial" pitchFamily="34" charset="0"/>
              </a:rPr>
              <a:t>18,19</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“What have you found helpful?”</a:t>
            </a:r>
          </a:p>
          <a:p>
            <a:pPr>
              <a:spcBef>
                <a:spcPts val="1200"/>
              </a:spcBef>
            </a:pPr>
            <a:r>
              <a:rPr lang="en-US" sz="1600" dirty="0" smtClean="0">
                <a:latin typeface="+mn-lt"/>
                <a:cs typeface="Arial" pitchFamily="34" charset="0"/>
              </a:rPr>
              <a:t>Getting to “yes”- focusing on positives</a:t>
            </a:r>
            <a:r>
              <a:rPr lang="en-US" sz="1600" baseline="30000" dirty="0" smtClean="0">
                <a:latin typeface="+mn-lt"/>
                <a:cs typeface="Arial" pitchFamily="34" charset="0"/>
              </a:rPr>
              <a:t>18,19</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“So, you’ve been seeing Dr. Jones for about 10 years?”</a:t>
            </a:r>
          </a:p>
          <a:p>
            <a:pPr>
              <a:spcBef>
                <a:spcPts val="600"/>
              </a:spcBef>
            </a:pPr>
            <a:r>
              <a:rPr lang="en-US" sz="1600" dirty="0" smtClean="0">
                <a:latin typeface="+mn-lt"/>
                <a:cs typeface="Arial" pitchFamily="34" charset="0"/>
              </a:rPr>
              <a:t>Probing for more detail, affirming, encouraging continuation of thought</a:t>
            </a:r>
            <a:r>
              <a:rPr lang="en-US" sz="1600" baseline="30000" dirty="0" smtClean="0">
                <a:latin typeface="+mn-lt"/>
                <a:cs typeface="Arial" pitchFamily="34" charset="0"/>
              </a:rPr>
              <a:t>18,19</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“I’d like to hear more about that.”</a:t>
            </a:r>
            <a:endParaRPr lang="en-US" sz="1600" dirty="0">
              <a:solidFill>
                <a:srgbClr val="4F81BD"/>
              </a:solidFill>
              <a:latin typeface="+mn-l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1752600"/>
            <a:ext cx="4038600" cy="4629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3"/>
          <p:cNvSpPr txBox="1">
            <a:spLocks noChangeArrowheads="1"/>
          </p:cNvSpPr>
          <p:nvPr/>
        </p:nvSpPr>
        <p:spPr bwMode="auto">
          <a:xfrm>
            <a:off x="4800600" y="2075795"/>
            <a:ext cx="3657600" cy="4001095"/>
          </a:xfrm>
          <a:prstGeom prst="rect">
            <a:avLst/>
          </a:prstGeom>
          <a:noFill/>
          <a:ln w="9525">
            <a:noFill/>
            <a:miter lim="800000"/>
            <a:headEnd/>
            <a:tailEnd/>
          </a:ln>
        </p:spPr>
        <p:txBody>
          <a:bodyPr wrap="square">
            <a:spAutoFit/>
          </a:bodyPr>
          <a:lstStyle/>
          <a:p>
            <a:pPr>
              <a:spcBef>
                <a:spcPts val="600"/>
              </a:spcBef>
            </a:pPr>
            <a:r>
              <a:rPr lang="en-US" sz="1600" dirty="0" smtClean="0">
                <a:latin typeface="+mn-lt"/>
                <a:cs typeface="Arial" pitchFamily="34" charset="0"/>
              </a:rPr>
              <a:t>Expanding possibilities</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“What would be different when…”   or “Suppose you’ve been </a:t>
            </a:r>
            <a:r>
              <a:rPr lang="en-US" sz="1600" dirty="0" smtClean="0">
                <a:solidFill>
                  <a:srgbClr val="4F81BD"/>
                </a:solidFill>
                <a:latin typeface="+mn-lt"/>
                <a:cs typeface="Times New Roman" pitchFamily="18" charset="0"/>
              </a:rPr>
              <a:t>making this change regularly </a:t>
            </a:r>
            <a:r>
              <a:rPr lang="en-US" sz="1600" dirty="0">
                <a:solidFill>
                  <a:srgbClr val="4F81BD"/>
                </a:solidFill>
                <a:latin typeface="+mn-lt"/>
                <a:cs typeface="Times New Roman" pitchFamily="18" charset="0"/>
              </a:rPr>
              <a:t>for a time, how will you feel?” or “Instead of doing that, what might you do?”</a:t>
            </a:r>
          </a:p>
          <a:p>
            <a:pPr>
              <a:spcBef>
                <a:spcPts val="600"/>
              </a:spcBef>
            </a:pPr>
            <a:r>
              <a:rPr lang="en-US" sz="1600" dirty="0">
                <a:latin typeface="+mn-lt"/>
                <a:cs typeface="Arial" pitchFamily="34" charset="0"/>
              </a:rPr>
              <a:t>Using tentative </a:t>
            </a:r>
            <a:r>
              <a:rPr lang="en-US" sz="1600" dirty="0" smtClean="0">
                <a:latin typeface="+mn-lt"/>
                <a:cs typeface="Arial" pitchFamily="34" charset="0"/>
              </a:rPr>
              <a:t>language</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“So…” or “Perhaps…” or “It seems that…” (then refocus to solution</a:t>
            </a:r>
            <a:r>
              <a:rPr lang="en-US" sz="1600" dirty="0" smtClean="0">
                <a:solidFill>
                  <a:srgbClr val="4F81BD"/>
                </a:solidFill>
                <a:latin typeface="+mn-lt"/>
                <a:cs typeface="Times New Roman" pitchFamily="18" charset="0"/>
              </a:rPr>
              <a:t>)</a:t>
            </a:r>
          </a:p>
          <a:p>
            <a:pPr>
              <a:spcBef>
                <a:spcPts val="600"/>
              </a:spcBef>
            </a:pPr>
            <a:r>
              <a:rPr lang="en-US" sz="1600" dirty="0" smtClean="0">
                <a:latin typeface="+mn-lt"/>
                <a:cs typeface="Arial" pitchFamily="34" charset="0"/>
              </a:rPr>
              <a:t>Asking open-ended questions</a:t>
            </a:r>
            <a:r>
              <a:rPr lang="en-US" sz="1600" baseline="30000" dirty="0" smtClean="0">
                <a:latin typeface="+mn-lt"/>
                <a:cs typeface="Arial" pitchFamily="34" charset="0"/>
              </a:rPr>
              <a:t>17,19</a:t>
            </a:r>
            <a:endParaRPr lang="en-US" sz="1600" dirty="0" smtClean="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“Many people have trouble taking their medicines every day. What’s your experience?”</a:t>
            </a:r>
          </a:p>
          <a:p>
            <a:pPr>
              <a:spcBef>
                <a:spcPts val="600"/>
              </a:spcBef>
            </a:pPr>
            <a:endParaRPr lang="en-US" sz="1600" dirty="0">
              <a:solidFill>
                <a:srgbClr val="4F81BD"/>
              </a:solidFill>
              <a:latin typeface="+mn-lt"/>
              <a:cs typeface="Times New Roman" pitchFamily="18" charset="0"/>
            </a:endParaRPr>
          </a:p>
        </p:txBody>
      </p:sp>
      <p:sp>
        <p:nvSpPr>
          <p:cNvPr id="12" name="TextBox 10"/>
          <p:cNvSpPr txBox="1">
            <a:spLocks noChangeArrowheads="1"/>
          </p:cNvSpPr>
          <p:nvPr/>
        </p:nvSpPr>
        <p:spPr bwMode="auto">
          <a:xfrm>
            <a:off x="990600" y="2075795"/>
            <a:ext cx="3505200" cy="4001095"/>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Expanding understanding by asking how others would </a:t>
            </a:r>
            <a:r>
              <a:rPr lang="en-US" sz="1600" dirty="0" smtClean="0">
                <a:latin typeface="+mn-lt"/>
                <a:cs typeface="Arial" pitchFamily="34" charset="0"/>
              </a:rPr>
              <a:t>feel</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“If I asked your family, what would they tell me was the hardest part of this for you?”</a:t>
            </a:r>
          </a:p>
          <a:p>
            <a:pPr>
              <a:spcBef>
                <a:spcPts val="600"/>
              </a:spcBef>
            </a:pPr>
            <a:r>
              <a:rPr lang="en-US" sz="1600" dirty="0">
                <a:latin typeface="+mn-lt"/>
                <a:cs typeface="Arial" pitchFamily="34" charset="0"/>
              </a:rPr>
              <a:t>Searching for </a:t>
            </a:r>
            <a:r>
              <a:rPr lang="en-US" sz="1600" dirty="0" smtClean="0">
                <a:latin typeface="+mn-lt"/>
                <a:cs typeface="Arial" pitchFamily="34" charset="0"/>
              </a:rPr>
              <a:t>exceptions</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smtClean="0">
                <a:solidFill>
                  <a:srgbClr val="4F81BD"/>
                </a:solidFill>
                <a:latin typeface="+mn-lt"/>
                <a:cs typeface="Times New Roman" pitchFamily="18" charset="0"/>
              </a:rPr>
              <a:t>“Can you think about a time when the problem is even a tiny bit less trouble?”</a:t>
            </a:r>
          </a:p>
          <a:p>
            <a:pPr>
              <a:spcBef>
                <a:spcPts val="600"/>
              </a:spcBef>
            </a:pPr>
            <a:r>
              <a:rPr lang="en-US" sz="1600" dirty="0" smtClean="0">
                <a:latin typeface="+mn-lt"/>
                <a:cs typeface="Arial" pitchFamily="34" charset="0"/>
              </a:rPr>
              <a:t>Not knowing</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“That makes me </a:t>
            </a:r>
            <a:r>
              <a:rPr lang="en-US" sz="1600" dirty="0" smtClean="0">
                <a:solidFill>
                  <a:srgbClr val="4F81BD"/>
                </a:solidFill>
                <a:latin typeface="+mn-lt"/>
                <a:cs typeface="Times New Roman" pitchFamily="18" charset="0"/>
              </a:rPr>
              <a:t>curious. Do </a:t>
            </a:r>
            <a:r>
              <a:rPr lang="en-US" sz="1600" dirty="0">
                <a:solidFill>
                  <a:srgbClr val="4F81BD"/>
                </a:solidFill>
                <a:latin typeface="+mn-lt"/>
                <a:cs typeface="Times New Roman" pitchFamily="18" charset="0"/>
              </a:rPr>
              <a:t>you have any idea what made that happen</a:t>
            </a:r>
            <a:r>
              <a:rPr lang="en-US" sz="1600" dirty="0" smtClean="0">
                <a:solidFill>
                  <a:srgbClr val="4F81BD"/>
                </a:solidFill>
                <a:latin typeface="+mn-lt"/>
                <a:cs typeface="Times New Roman" pitchFamily="18" charset="0"/>
              </a:rPr>
              <a:t>?”</a:t>
            </a:r>
            <a:endParaRPr lang="en-US" sz="1600" dirty="0">
              <a:solidFill>
                <a:srgbClr val="4F81BD"/>
              </a:solidFill>
              <a:latin typeface="+mn-lt"/>
              <a:cs typeface="Times New Roman" pitchFamily="18" charset="0"/>
            </a:endParaRPr>
          </a:p>
          <a:p>
            <a:pPr>
              <a:spcBef>
                <a:spcPts val="600"/>
              </a:spcBef>
            </a:pPr>
            <a:endParaRPr lang="en-US" sz="1600" dirty="0">
              <a:solidFill>
                <a:srgbClr val="4F81BD"/>
              </a:solidFill>
              <a:latin typeface="+mn-lt"/>
              <a:cs typeface="Times New Roman" pitchFamily="18" charset="0"/>
            </a:endParaRPr>
          </a:p>
        </p:txBody>
      </p:sp>
      <p:sp>
        <p:nvSpPr>
          <p:cNvPr id="7" name="Rectangle 6"/>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smtClean="0">
                <a:solidFill>
                  <a:schemeClr val="bg1"/>
                </a:solidFill>
                <a:latin typeface="Arial" pitchFamily="34" charset="0"/>
                <a:cs typeface="Arial" pitchFamily="34" charset="0"/>
              </a:rPr>
              <a:t>Some Examples…Promote solution finding abilities</a:t>
            </a:r>
            <a:endParaRPr lang="en-US" sz="2000" dirty="0">
              <a:solidFill>
                <a:schemeClr val="bg1"/>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3" name="TextBox 13"/>
          <p:cNvSpPr txBox="1">
            <a:spLocks noChangeArrowheads="1"/>
          </p:cNvSpPr>
          <p:nvPr/>
        </p:nvSpPr>
        <p:spPr bwMode="auto">
          <a:xfrm>
            <a:off x="4724400" y="2113270"/>
            <a:ext cx="3505200" cy="3677930"/>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Giving compliments and reinforcements </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“How were you able to do that?”</a:t>
            </a:r>
          </a:p>
          <a:p>
            <a:pPr>
              <a:spcBef>
                <a:spcPts val="600"/>
              </a:spcBef>
            </a:pPr>
            <a:r>
              <a:rPr lang="en-US" sz="1600" dirty="0">
                <a:latin typeface="+mn-lt"/>
                <a:cs typeface="Arial" pitchFamily="34" charset="0"/>
              </a:rPr>
              <a:t>Encouraging people to do more of what </a:t>
            </a:r>
            <a:r>
              <a:rPr lang="en-US" sz="1600" dirty="0" smtClean="0">
                <a:latin typeface="+mn-lt"/>
                <a:cs typeface="Arial" pitchFamily="34" charset="0"/>
              </a:rPr>
              <a:t>works</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“Keep using this approach if it is working for you… it was a great idea you had to try it.”</a:t>
            </a:r>
          </a:p>
          <a:p>
            <a:pPr>
              <a:spcBef>
                <a:spcPts val="600"/>
              </a:spcBef>
            </a:pPr>
            <a:r>
              <a:rPr lang="en-US" sz="1600" dirty="0">
                <a:latin typeface="+mn-lt"/>
                <a:cs typeface="Arial" pitchFamily="34" charset="0"/>
              </a:rPr>
              <a:t>Giving “</a:t>
            </a:r>
            <a:r>
              <a:rPr lang="en-US" sz="1600" dirty="0" smtClean="0">
                <a:latin typeface="+mn-lt"/>
                <a:cs typeface="Arial" pitchFamily="34" charset="0"/>
              </a:rPr>
              <a:t>homework”</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“Pick a time this week and </a:t>
            </a:r>
            <a:r>
              <a:rPr lang="en-US" sz="1600" dirty="0" smtClean="0">
                <a:solidFill>
                  <a:srgbClr val="4F81BD"/>
                </a:solidFill>
                <a:latin typeface="+mn-lt"/>
                <a:cs typeface="Times New Roman" pitchFamily="18" charset="0"/>
              </a:rPr>
              <a:t>pretend the change has already occurred… </a:t>
            </a:r>
            <a:r>
              <a:rPr lang="en-US" sz="1600" dirty="0">
                <a:solidFill>
                  <a:srgbClr val="4F81BD"/>
                </a:solidFill>
                <a:latin typeface="+mn-lt"/>
                <a:cs typeface="Times New Roman" pitchFamily="18" charset="0"/>
              </a:rPr>
              <a:t>Did it make a difference in your life? Could you keep notes?” </a:t>
            </a:r>
          </a:p>
        </p:txBody>
      </p:sp>
      <p:sp>
        <p:nvSpPr>
          <p:cNvPr id="73734" name="TextBox 10"/>
          <p:cNvSpPr txBox="1">
            <a:spLocks noChangeArrowheads="1"/>
          </p:cNvSpPr>
          <p:nvPr/>
        </p:nvSpPr>
        <p:spPr bwMode="auto">
          <a:xfrm>
            <a:off x="999861" y="2113270"/>
            <a:ext cx="3100755" cy="2939266"/>
          </a:xfrm>
          <a:prstGeom prst="rect">
            <a:avLst/>
          </a:prstGeom>
          <a:noFill/>
          <a:ln w="9525">
            <a:noFill/>
            <a:miter lim="800000"/>
            <a:headEnd/>
            <a:tailEnd/>
          </a:ln>
        </p:spPr>
        <p:txBody>
          <a:bodyPr wrap="square">
            <a:spAutoFit/>
          </a:bodyPr>
          <a:lstStyle/>
          <a:p>
            <a:pPr>
              <a:spcBef>
                <a:spcPts val="600"/>
              </a:spcBef>
            </a:pPr>
            <a:r>
              <a:rPr lang="en-US" sz="1600" dirty="0">
                <a:latin typeface="+mn-lt"/>
                <a:cs typeface="Arial" pitchFamily="34" charset="0"/>
              </a:rPr>
              <a:t>Approaching challenges gently and </a:t>
            </a:r>
            <a:r>
              <a:rPr lang="en-US" sz="1600" dirty="0" smtClean="0">
                <a:latin typeface="+mn-lt"/>
                <a:cs typeface="Arial" pitchFamily="34" charset="0"/>
              </a:rPr>
              <a:t>respectfully</a:t>
            </a:r>
            <a:r>
              <a:rPr lang="en-US" sz="1600" baseline="30000" dirty="0" smtClean="0">
                <a:latin typeface="+mn-lt"/>
                <a:cs typeface="Arial" pitchFamily="34" charset="0"/>
              </a:rPr>
              <a:t>18,19</a:t>
            </a:r>
            <a:r>
              <a:rPr lang="en-US" sz="1600" dirty="0" smtClean="0">
                <a:latin typeface="+mn-lt"/>
                <a:cs typeface="Arial" pitchFamily="34" charset="0"/>
              </a:rPr>
              <a:t> </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“Is it possible…?” or “Suppose…” or “Instead of…”</a:t>
            </a:r>
          </a:p>
          <a:p>
            <a:pPr>
              <a:spcBef>
                <a:spcPts val="600"/>
              </a:spcBef>
            </a:pPr>
            <a:r>
              <a:rPr lang="en-US" sz="1600" dirty="0">
                <a:latin typeface="+mn-lt"/>
                <a:cs typeface="Arial" pitchFamily="34" charset="0"/>
              </a:rPr>
              <a:t>Conveying a belief that change will </a:t>
            </a:r>
            <a:r>
              <a:rPr lang="en-US" sz="1600" dirty="0" smtClean="0">
                <a:latin typeface="+mn-lt"/>
                <a:cs typeface="Arial" pitchFamily="34" charset="0"/>
              </a:rPr>
              <a:t>occur</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“When you…” rather than “If you…”</a:t>
            </a:r>
          </a:p>
          <a:p>
            <a:pPr>
              <a:spcBef>
                <a:spcPts val="600"/>
              </a:spcBef>
            </a:pPr>
            <a:r>
              <a:rPr lang="en-US" sz="1600" dirty="0">
                <a:latin typeface="+mn-lt"/>
                <a:cs typeface="Arial" pitchFamily="34" charset="0"/>
              </a:rPr>
              <a:t>Using </a:t>
            </a:r>
            <a:r>
              <a:rPr lang="en-US" sz="1600" dirty="0" smtClean="0">
                <a:latin typeface="+mn-lt"/>
                <a:cs typeface="Arial" pitchFamily="34" charset="0"/>
              </a:rPr>
              <a:t>affirmations</a:t>
            </a:r>
            <a:r>
              <a:rPr lang="en-US" sz="1600" baseline="30000" dirty="0" smtClean="0">
                <a:latin typeface="+mn-lt"/>
                <a:cs typeface="Arial" pitchFamily="34" charset="0"/>
              </a:rPr>
              <a:t>18,19</a:t>
            </a:r>
            <a:endParaRPr lang="en-US" sz="1600" dirty="0">
              <a:latin typeface="+mn-lt"/>
              <a:cs typeface="Arial" pitchFamily="34" charset="0"/>
            </a:endParaRPr>
          </a:p>
          <a:p>
            <a:pPr>
              <a:spcBef>
                <a:spcPts val="600"/>
              </a:spcBef>
            </a:pPr>
            <a:r>
              <a:rPr lang="en-US" sz="1600" dirty="0">
                <a:solidFill>
                  <a:srgbClr val="4F81BD"/>
                </a:solidFill>
                <a:latin typeface="+mn-lt"/>
                <a:cs typeface="Times New Roman" pitchFamily="18" charset="0"/>
              </a:rPr>
              <a:t>“Wow</a:t>
            </a:r>
            <a:r>
              <a:rPr lang="en-US" sz="1600" dirty="0" smtClean="0">
                <a:solidFill>
                  <a:srgbClr val="4F81BD"/>
                </a:solidFill>
                <a:latin typeface="+mn-lt"/>
                <a:cs typeface="Times New Roman" pitchFamily="18" charset="0"/>
              </a:rPr>
              <a:t>!” “That’s terrific.”</a:t>
            </a:r>
            <a:endParaRPr lang="en-US" sz="1600" dirty="0">
              <a:solidFill>
                <a:srgbClr val="4F81BD"/>
              </a:solidFill>
              <a:latin typeface="+mn-lt"/>
              <a:cs typeface="Times New Roman" pitchFamily="18" charset="0"/>
            </a:endParaRPr>
          </a:p>
        </p:txBody>
      </p:sp>
      <p:sp>
        <p:nvSpPr>
          <p:cNvPr id="7" name="Rectangle 6"/>
          <p:cNvSpPr/>
          <p:nvPr/>
        </p:nvSpPr>
        <p:spPr>
          <a:xfrm>
            <a:off x="762000" y="1530528"/>
            <a:ext cx="8077200" cy="400110"/>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2000" dirty="0" smtClean="0">
                <a:solidFill>
                  <a:schemeClr val="bg1"/>
                </a:solidFill>
                <a:latin typeface="Arial" pitchFamily="34" charset="0"/>
                <a:cs typeface="Arial" pitchFamily="34" charset="0"/>
              </a:rPr>
              <a:t>Some Examples…Empower and enhance motivation</a:t>
            </a:r>
            <a:endParaRPr lang="en-US" sz="2000" dirty="0">
              <a:solidFill>
                <a:schemeClr val="bg1"/>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457200" y="990600"/>
            <a:ext cx="8686800" cy="838200"/>
          </a:xfrm>
        </p:spPr>
        <p:txBody>
          <a:bodyPr/>
          <a:lstStyle/>
          <a:p>
            <a:pPr eaLnBrk="1" hangingPunct="1"/>
            <a:r>
              <a:rPr lang="en-US" sz="2800" dirty="0" smtClean="0">
                <a:solidFill>
                  <a:srgbClr val="CE7124"/>
                </a:solidFill>
              </a:rPr>
              <a:t>Matching Approaches to Individual Patient Needs </a:t>
            </a:r>
            <a:r>
              <a:rPr lang="en-US" dirty="0" smtClean="0"/>
              <a:t/>
            </a:r>
            <a:br>
              <a:rPr lang="en-US" dirty="0" smtClean="0"/>
            </a:br>
            <a:endParaRPr lang="en-US" sz="2800" dirty="0" smtClean="0">
              <a:solidFill>
                <a:srgbClr val="C00000"/>
              </a:solidFill>
            </a:endParaRPr>
          </a:p>
        </p:txBody>
      </p:sp>
      <p:sp>
        <p:nvSpPr>
          <p:cNvPr id="8" name="Rectangle 7"/>
          <p:cNvSpPr/>
          <p:nvPr/>
        </p:nvSpPr>
        <p:spPr>
          <a:xfrm>
            <a:off x="4724400" y="1889879"/>
            <a:ext cx="4191000" cy="3139321"/>
          </a:xfrm>
          <a:prstGeom prst="rect">
            <a:avLst/>
          </a:prstGeom>
          <a:solidFill>
            <a:srgbClr val="4F81BD"/>
          </a:solidFill>
          <a:effectLst>
            <a:outerShdw blurRad="50800" dist="38100" dir="2700000" algn="tl" rotWithShape="0">
              <a:prstClr val="black">
                <a:alpha val="40000"/>
              </a:prstClr>
            </a:outerShdw>
          </a:effectLst>
        </p:spPr>
        <p:txBody>
          <a:bodyPr wrap="square">
            <a:spAutoFit/>
          </a:bodyPr>
          <a:lstStyle/>
          <a:p>
            <a:r>
              <a:rPr lang="en-US" sz="1800" dirty="0" smtClean="0">
                <a:solidFill>
                  <a:schemeClr val="bg1"/>
                </a:solidFill>
                <a:latin typeface="Arial" pitchFamily="34" charset="0"/>
                <a:cs typeface="Arial" pitchFamily="34" charset="0"/>
              </a:rPr>
              <a:t>Starting with statements made by the patient, the group can </a:t>
            </a:r>
            <a:r>
              <a:rPr lang="en-US" sz="1800" dirty="0" smtClean="0">
                <a:solidFill>
                  <a:schemeClr val="bg1"/>
                </a:solidFill>
                <a:cs typeface="Arial" pitchFamily="34" charset="0"/>
              </a:rPr>
              <a:t>discuss: </a:t>
            </a:r>
          </a:p>
          <a:p>
            <a:r>
              <a:rPr lang="en-US" sz="1800" dirty="0" smtClean="0">
                <a:solidFill>
                  <a:schemeClr val="bg1"/>
                </a:solidFill>
                <a:cs typeface="Arial" pitchFamily="34" charset="0"/>
              </a:rPr>
              <a:t>1.  what is known about the case</a:t>
            </a:r>
          </a:p>
          <a:p>
            <a:pPr marL="342900" indent="-342900">
              <a:buAutoNum type="arabicPeriod" startAt="2"/>
            </a:pPr>
            <a:r>
              <a:rPr lang="en-US" sz="1800" dirty="0" smtClean="0">
                <a:solidFill>
                  <a:schemeClr val="bg1"/>
                </a:solidFill>
                <a:cs typeface="Arial" pitchFamily="34" charset="0"/>
              </a:rPr>
              <a:t>what additional information would need to be gathered</a:t>
            </a:r>
          </a:p>
          <a:p>
            <a:pPr marL="342900" indent="-342900">
              <a:buAutoNum type="arabicPeriod" startAt="2"/>
            </a:pPr>
            <a:r>
              <a:rPr lang="en-US" sz="1800" dirty="0" smtClean="0">
                <a:solidFill>
                  <a:schemeClr val="bg1"/>
                </a:solidFill>
                <a:cs typeface="Arial" pitchFamily="34" charset="0"/>
              </a:rPr>
              <a:t>how they might rule out other causes for what the patient is experiencing</a:t>
            </a:r>
          </a:p>
          <a:p>
            <a:pPr marL="342900" indent="-342900">
              <a:buAutoNum type="arabicPeriod" startAt="2"/>
            </a:pPr>
            <a:r>
              <a:rPr lang="en-US" sz="1800" dirty="0" smtClean="0">
                <a:solidFill>
                  <a:schemeClr val="bg1"/>
                </a:solidFill>
                <a:cs typeface="Arial" pitchFamily="34" charset="0"/>
              </a:rPr>
              <a:t>how the patient centered communication  approaches can be applied to continue the dialogue</a:t>
            </a:r>
            <a:endParaRPr lang="en-US" sz="1800" dirty="0">
              <a:solidFill>
                <a:schemeClr val="bg1"/>
              </a:solidFill>
              <a:latin typeface="Arial" pitchFamily="34" charset="0"/>
              <a:cs typeface="Arial" pitchFamily="34" charset="0"/>
            </a:endParaRPr>
          </a:p>
        </p:txBody>
      </p:sp>
      <p:sp>
        <p:nvSpPr>
          <p:cNvPr id="9" name="Rectangle 3"/>
          <p:cNvSpPr>
            <a:spLocks noGrp="1" noChangeArrowheads="1"/>
          </p:cNvSpPr>
          <p:nvPr>
            <p:ph sz="half" idx="1"/>
          </p:nvPr>
        </p:nvSpPr>
        <p:spPr>
          <a:xfrm>
            <a:off x="1066800" y="1752600"/>
            <a:ext cx="3467100" cy="2133600"/>
          </a:xfrm>
          <a:ln w="19050">
            <a:solidFill>
              <a:srgbClr val="FAD58A"/>
            </a:solidFill>
          </a:ln>
        </p:spPr>
        <p:txBody>
          <a:bodyPr lIns="182880" tIns="91440" rIns="182880" bIns="91440"/>
          <a:lstStyle/>
          <a:p>
            <a:pPr marL="0" indent="0"/>
            <a:r>
              <a:rPr lang="en-US" sz="2200" dirty="0" smtClean="0"/>
              <a:t>The slides that follow offer an opportunity to apply the patient centered communication approaches to case examples. </a:t>
            </a:r>
          </a:p>
        </p:txBody>
      </p:sp>
      <p:sp>
        <p:nvSpPr>
          <p:cNvPr id="11" name="Rectangle 3"/>
          <p:cNvSpPr txBox="1">
            <a:spLocks noChangeArrowheads="1"/>
          </p:cNvSpPr>
          <p:nvPr/>
        </p:nvSpPr>
        <p:spPr bwMode="auto">
          <a:xfrm>
            <a:off x="1066800" y="3962400"/>
            <a:ext cx="3429000" cy="1447800"/>
          </a:xfrm>
          <a:prstGeom prst="rect">
            <a:avLst/>
          </a:prstGeom>
          <a:noFill/>
          <a:ln w="19050">
            <a:solidFill>
              <a:srgbClr val="FAD58A"/>
            </a:solidFill>
          </a:ln>
          <a:extLst>
            <a:ext uri="{909E8E84-426E-40dd-AFC4-6F175D3DCCD1}">
              <a14:hiddenFill xmlns:a14="http://schemas.microsoft.com/office/drawing/2010/main">
                <a:solidFill>
                  <a:schemeClr val="accent1"/>
                </a:solidFill>
              </a14:hiddenFill>
            </a:ext>
          </a:extLst>
        </p:spPr>
        <p:txBody>
          <a:bodyPr vert="horz" wrap="square" lIns="182880" tIns="91440" rIns="182880" bIns="9144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lang="en-US" sz="2200" kern="0" noProof="0" dirty="0" smtClean="0">
                <a:latin typeface="+mn-lt"/>
                <a:ea typeface="+mn-ea"/>
              </a:rPr>
              <a:t>Expand on each case example by </a:t>
            </a:r>
            <a:r>
              <a:rPr kumimoji="0" lang="en-US" sz="2200" b="0" i="0" u="none" strike="noStrike" kern="0" cap="none" spc="0" normalizeH="0" noProof="0" dirty="0" smtClean="0">
                <a:ln>
                  <a:noFill/>
                </a:ln>
                <a:solidFill>
                  <a:schemeClr val="tx1"/>
                </a:solidFill>
                <a:effectLst/>
                <a:uLnTx/>
                <a:uFillTx/>
                <a:latin typeface="+mn-lt"/>
                <a:ea typeface="+mn-ea"/>
                <a:cs typeface="+mn-cs"/>
              </a:rPr>
              <a:t>role playing and continuing the dialogue.</a:t>
            </a:r>
            <a:endParaRPr kumimoji="0" lang="en-US" sz="2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457200" y="533400"/>
            <a:ext cx="8001000" cy="838200"/>
          </a:xfrm>
        </p:spPr>
        <p:txBody>
          <a:bodyPr/>
          <a:lstStyle/>
          <a:p>
            <a:pPr eaLnBrk="1" hangingPunct="1"/>
            <a:r>
              <a:rPr lang="en-US" sz="2800" dirty="0" smtClean="0">
                <a:solidFill>
                  <a:srgbClr val="CE7124"/>
                </a:solidFill>
              </a:rPr>
              <a:t>Case Example</a:t>
            </a:r>
            <a:r>
              <a:rPr lang="en-US" dirty="0" smtClean="0"/>
              <a:t/>
            </a:r>
            <a:br>
              <a:rPr lang="en-US" dirty="0" smtClean="0"/>
            </a:br>
            <a:endParaRPr lang="en-US" sz="2800" dirty="0" smtClean="0">
              <a:solidFill>
                <a:srgbClr val="C00000"/>
              </a:solidFill>
            </a:endParaRPr>
          </a:p>
        </p:txBody>
      </p:sp>
      <p:sp>
        <p:nvSpPr>
          <p:cNvPr id="175107" name="AutoShape 3"/>
          <p:cNvSpPr>
            <a:spLocks noChangeArrowheads="1"/>
          </p:cNvSpPr>
          <p:nvPr/>
        </p:nvSpPr>
        <p:spPr bwMode="auto">
          <a:xfrm>
            <a:off x="762000" y="1524000"/>
            <a:ext cx="4784725" cy="1575593"/>
          </a:xfrm>
          <a:prstGeom prst="wedgeRoundRectCallout">
            <a:avLst>
              <a:gd name="adj1" fmla="val -34294"/>
              <a:gd name="adj2" fmla="val 62880"/>
              <a:gd name="adj3" fmla="val 16667"/>
            </a:avLst>
          </a:prstGeom>
          <a:solidFill>
            <a:schemeClr val="bg1"/>
          </a:solidFill>
          <a:ln w="28575">
            <a:solidFill>
              <a:schemeClr val="tx1"/>
            </a:solidFill>
            <a:miter lim="800000"/>
            <a:headEnd/>
            <a:tailEnd/>
          </a:ln>
          <a:effectLst>
            <a:outerShdw dist="53882" dir="2700000" algn="ctr" rotWithShape="0">
              <a:srgbClr val="969696"/>
            </a:outerShdw>
          </a:effectLst>
        </p:spPr>
        <p:txBody>
          <a:bodyPr/>
          <a:lstStyle/>
          <a:p>
            <a:pPr algn="ctr" eaLnBrk="0" fontAlgn="base" hangingPunct="0">
              <a:spcBef>
                <a:spcPct val="0"/>
              </a:spcBef>
              <a:spcAft>
                <a:spcPct val="0"/>
              </a:spcAft>
              <a:defRPr/>
            </a:pPr>
            <a:endParaRPr lang="en-US" sz="2400">
              <a:solidFill>
                <a:srgbClr val="000000"/>
              </a:solidFill>
              <a:latin typeface="Verdana" pitchFamily="34" charset="0"/>
            </a:endParaRPr>
          </a:p>
        </p:txBody>
      </p:sp>
      <p:sp>
        <p:nvSpPr>
          <p:cNvPr id="19461" name="Text Box 5"/>
          <p:cNvSpPr txBox="1">
            <a:spLocks noChangeArrowheads="1"/>
          </p:cNvSpPr>
          <p:nvPr/>
        </p:nvSpPr>
        <p:spPr bwMode="auto">
          <a:xfrm>
            <a:off x="6838951" y="978700"/>
            <a:ext cx="2093912" cy="2175980"/>
          </a:xfrm>
          <a:prstGeom prst="rect">
            <a:avLst/>
          </a:prstGeom>
          <a:noFill/>
          <a:ln w="9525">
            <a:noFill/>
            <a:miter lim="800000"/>
            <a:headEnd/>
            <a:tailEnd/>
          </a:ln>
        </p:spPr>
        <p:txBody>
          <a:bodyPr lIns="0" tIns="0" rIns="0" bIns="0">
            <a:spAutoFit/>
          </a:bodyPr>
          <a:lstStyle/>
          <a:p>
            <a:pPr eaLnBrk="0" fontAlgn="base" hangingPunct="0">
              <a:spcBef>
                <a:spcPct val="30000"/>
              </a:spcBef>
              <a:spcAft>
                <a:spcPct val="0"/>
              </a:spcAft>
            </a:pPr>
            <a:r>
              <a:rPr lang="en-US" sz="1400" b="1" dirty="0"/>
              <a:t>Rule Outs</a:t>
            </a:r>
          </a:p>
          <a:p>
            <a:pPr eaLnBrk="0" fontAlgn="base" hangingPunct="0">
              <a:spcBef>
                <a:spcPct val="30000"/>
              </a:spcBef>
              <a:spcAft>
                <a:spcPct val="0"/>
              </a:spcAft>
            </a:pPr>
            <a:r>
              <a:rPr lang="en-US" sz="1400" b="1" dirty="0">
                <a:solidFill>
                  <a:srgbClr val="CE7124"/>
                </a:solidFill>
              </a:rPr>
              <a:t>Medication side effects</a:t>
            </a:r>
          </a:p>
          <a:p>
            <a:pPr eaLnBrk="0" fontAlgn="base" hangingPunct="0">
              <a:spcBef>
                <a:spcPct val="30000"/>
              </a:spcBef>
              <a:spcAft>
                <a:spcPct val="0"/>
              </a:spcAft>
            </a:pPr>
            <a:r>
              <a:rPr lang="en-US" sz="1400" b="1" dirty="0">
                <a:solidFill>
                  <a:srgbClr val="CE7124"/>
                </a:solidFill>
              </a:rPr>
              <a:t>Medical conditions</a:t>
            </a:r>
          </a:p>
          <a:p>
            <a:pPr eaLnBrk="0" fontAlgn="base" hangingPunct="0">
              <a:spcBef>
                <a:spcPct val="30000"/>
              </a:spcBef>
              <a:spcAft>
                <a:spcPct val="0"/>
              </a:spcAft>
            </a:pPr>
            <a:r>
              <a:rPr lang="en-US" sz="1400" b="1" dirty="0">
                <a:solidFill>
                  <a:srgbClr val="CE7124"/>
                </a:solidFill>
              </a:rPr>
              <a:t>Mood disorders</a:t>
            </a:r>
          </a:p>
          <a:p>
            <a:pPr eaLnBrk="0" fontAlgn="base" hangingPunct="0">
              <a:spcBef>
                <a:spcPct val="30000"/>
              </a:spcBef>
              <a:spcAft>
                <a:spcPct val="0"/>
              </a:spcAft>
            </a:pPr>
            <a:r>
              <a:rPr lang="en-US" sz="1400" b="1" dirty="0">
                <a:solidFill>
                  <a:srgbClr val="CE7124"/>
                </a:solidFill>
              </a:rPr>
              <a:t>Substance abuse</a:t>
            </a:r>
          </a:p>
          <a:p>
            <a:pPr eaLnBrk="0" fontAlgn="base" hangingPunct="0">
              <a:spcBef>
                <a:spcPct val="30000"/>
              </a:spcBef>
              <a:spcAft>
                <a:spcPct val="0"/>
              </a:spcAft>
            </a:pPr>
            <a:r>
              <a:rPr lang="en-US" sz="1400" b="1" dirty="0">
                <a:solidFill>
                  <a:srgbClr val="CE7124"/>
                </a:solidFill>
              </a:rPr>
              <a:t>Bereavement</a:t>
            </a:r>
          </a:p>
          <a:p>
            <a:pPr eaLnBrk="0" fontAlgn="base" hangingPunct="0">
              <a:spcBef>
                <a:spcPct val="30000"/>
              </a:spcBef>
              <a:spcAft>
                <a:spcPct val="0"/>
              </a:spcAft>
            </a:pPr>
            <a:r>
              <a:rPr lang="en-US" sz="1400" b="1" dirty="0">
                <a:solidFill>
                  <a:srgbClr val="CE7124"/>
                </a:solidFill>
              </a:rPr>
              <a:t>Situational issues</a:t>
            </a:r>
          </a:p>
          <a:p>
            <a:pPr eaLnBrk="0" fontAlgn="base" hangingPunct="0">
              <a:spcBef>
                <a:spcPct val="30000"/>
              </a:spcBef>
              <a:spcAft>
                <a:spcPct val="0"/>
              </a:spcAft>
            </a:pPr>
            <a:r>
              <a:rPr lang="en-US" sz="1400" b="1" dirty="0">
                <a:solidFill>
                  <a:srgbClr val="CE7124"/>
                </a:solidFill>
              </a:rPr>
              <a:t>Developmental</a:t>
            </a:r>
          </a:p>
        </p:txBody>
      </p:sp>
      <p:sp>
        <p:nvSpPr>
          <p:cNvPr id="19483" name="Rectangle 6"/>
          <p:cNvSpPr>
            <a:spLocks noChangeArrowheads="1"/>
          </p:cNvSpPr>
          <p:nvPr/>
        </p:nvSpPr>
        <p:spPr bwMode="auto">
          <a:xfrm>
            <a:off x="1990726" y="3505200"/>
            <a:ext cx="3668712" cy="1557902"/>
          </a:xfrm>
          <a:prstGeom prst="rect">
            <a:avLst/>
          </a:prstGeom>
          <a:no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a:solidFill>
                  <a:srgbClr val="4F81BD"/>
                </a:solidFill>
                <a:cs typeface="Times New Roman" pitchFamily="18" charset="0"/>
              </a:rPr>
              <a:t>Things you observe or know …</a:t>
            </a:r>
          </a:p>
          <a:p>
            <a:pPr marL="396875" indent="-223838" eaLnBrk="0" fontAlgn="base" hangingPunct="0">
              <a:spcBef>
                <a:spcPct val="20000"/>
              </a:spcBef>
              <a:spcAft>
                <a:spcPct val="0"/>
              </a:spcAft>
              <a:buClr>
                <a:srgbClr val="4F81BD"/>
              </a:buClr>
              <a:buSzPct val="75000"/>
              <a:buFont typeface="Wingdings" pitchFamily="2" charset="2"/>
              <a:buChar char="l"/>
            </a:pPr>
            <a:r>
              <a:rPr lang="en-US" sz="1600" dirty="0">
                <a:solidFill>
                  <a:srgbClr val="000000"/>
                </a:solidFill>
                <a:cs typeface="Times New Roman" pitchFamily="18" charset="0"/>
              </a:rPr>
              <a:t>Patient has a diagnosis of schizophrenia</a:t>
            </a:r>
          </a:p>
          <a:p>
            <a:pPr marL="396875" indent="-223838" eaLnBrk="0" fontAlgn="base" hangingPunct="0">
              <a:spcBef>
                <a:spcPct val="20000"/>
              </a:spcBef>
              <a:spcAft>
                <a:spcPct val="0"/>
              </a:spcAft>
              <a:buClr>
                <a:srgbClr val="4F81BD"/>
              </a:buClr>
              <a:buSzPct val="75000"/>
              <a:buFont typeface="Wingdings" pitchFamily="2" charset="2"/>
              <a:buChar char="l"/>
            </a:pPr>
            <a:r>
              <a:rPr lang="en-US" sz="1600" dirty="0">
                <a:solidFill>
                  <a:srgbClr val="000000"/>
                </a:solidFill>
                <a:cs typeface="Times New Roman" pitchFamily="18" charset="0"/>
              </a:rPr>
              <a:t>Family member has called </a:t>
            </a:r>
            <a:r>
              <a:rPr lang="en-US" sz="1600" dirty="0" smtClean="0">
                <a:solidFill>
                  <a:srgbClr val="000000"/>
                </a:solidFill>
                <a:cs typeface="Times New Roman" pitchFamily="18" charset="0"/>
              </a:rPr>
              <a:t>PCP with concerns</a:t>
            </a:r>
          </a:p>
        </p:txBody>
      </p:sp>
      <p:sp>
        <p:nvSpPr>
          <p:cNvPr id="19463" name="Rectangle 8"/>
          <p:cNvSpPr>
            <a:spLocks noChangeArrowheads="1"/>
          </p:cNvSpPr>
          <p:nvPr/>
        </p:nvSpPr>
        <p:spPr bwMode="auto">
          <a:xfrm>
            <a:off x="914400" y="1524000"/>
            <a:ext cx="4479926" cy="1785104"/>
          </a:xfrm>
          <a:prstGeom prst="rect">
            <a:avLst/>
          </a:prstGeom>
          <a:noFill/>
          <a:ln w="9525">
            <a:noFill/>
            <a:miter lim="800000"/>
            <a:headEnd/>
            <a:tailEnd/>
          </a:ln>
        </p:spPr>
        <p:txBody>
          <a:bodyPr wrap="square">
            <a:spAutoFit/>
          </a:bodyPr>
          <a:lstStyle/>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“My medicine makes me tired.”</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“My wife says I’m acting ‘out of it.’”</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“All I want to do is sit around.”</a:t>
            </a:r>
          </a:p>
          <a:p>
            <a:pPr eaLnBrk="0" fontAlgn="base" hangingPunct="0">
              <a:spcBef>
                <a:spcPts val="600"/>
              </a:spcBef>
              <a:spcAft>
                <a:spcPct val="0"/>
              </a:spcAft>
              <a:buClr>
                <a:srgbClr val="99CC00"/>
              </a:buClr>
              <a:buSzPct val="75000"/>
              <a:buFont typeface="Wingdings" pitchFamily="2" charset="2"/>
              <a:buNone/>
            </a:pPr>
            <a:r>
              <a:rPr lang="en-US" sz="1800" dirty="0">
                <a:solidFill>
                  <a:srgbClr val="000000"/>
                </a:solidFill>
                <a:latin typeface="Comic Sans MS" pitchFamily="66" charset="0"/>
                <a:cs typeface="Times New Roman" pitchFamily="18" charset="0"/>
              </a:rPr>
              <a:t>“The voices distract me from my work.”</a:t>
            </a:r>
          </a:p>
          <a:p>
            <a:pPr eaLnBrk="0" fontAlgn="base" hangingPunct="0">
              <a:spcBef>
                <a:spcPts val="600"/>
              </a:spcBef>
              <a:spcAft>
                <a:spcPct val="0"/>
              </a:spcAft>
              <a:buClr>
                <a:srgbClr val="99CC00"/>
              </a:buClr>
              <a:buSzPct val="75000"/>
              <a:buFont typeface="Wingdings" pitchFamily="2" charset="2"/>
              <a:buNone/>
            </a:pPr>
            <a:endParaRPr lang="en-US" sz="1800" dirty="0">
              <a:solidFill>
                <a:srgbClr val="000000"/>
              </a:solidFill>
              <a:latin typeface="Comic Sans MS" pitchFamily="66" charset="0"/>
              <a:cs typeface="Times New Roman" pitchFamily="18" charset="0"/>
            </a:endParaRPr>
          </a:p>
        </p:txBody>
      </p:sp>
      <p:sp>
        <p:nvSpPr>
          <p:cNvPr id="175133" name="AutoShape 29"/>
          <p:cNvSpPr>
            <a:spLocks noChangeArrowheads="1"/>
          </p:cNvSpPr>
          <p:nvPr/>
        </p:nvSpPr>
        <p:spPr bwMode="auto">
          <a:xfrm rot="19639230">
            <a:off x="7942919" y="4856949"/>
            <a:ext cx="830263" cy="1157288"/>
          </a:xfrm>
          <a:prstGeom prst="curvedRightArrow">
            <a:avLst>
              <a:gd name="adj1" fmla="val 12036"/>
              <a:gd name="adj2" fmla="val 46113"/>
              <a:gd name="adj3" fmla="val 33333"/>
            </a:avLst>
          </a:prstGeom>
          <a:solidFill>
            <a:srgbClr val="4F81BD"/>
          </a:solidFill>
          <a:ln w="19050">
            <a:solidFill>
              <a:schemeClr val="bg1"/>
            </a:solidFill>
            <a:miter lim="800000"/>
            <a:headEnd/>
            <a:tailEnd/>
          </a:ln>
          <a:effectLst>
            <a:outerShdw dist="53882" dir="2700000" algn="ctr" rotWithShape="0">
              <a:srgbClr val="969696"/>
            </a:outerShdw>
          </a:effectLst>
        </p:spPr>
        <p:txBody>
          <a:bodyPr wrap="none" anchor="ctr"/>
          <a:lstStyle/>
          <a:p>
            <a:pPr eaLnBrk="0" fontAlgn="base" hangingPunct="0">
              <a:spcBef>
                <a:spcPct val="0"/>
              </a:spcBef>
              <a:spcAft>
                <a:spcPct val="0"/>
              </a:spcAft>
              <a:defRPr/>
            </a:pPr>
            <a:endParaRPr lang="en-US" sz="2400">
              <a:solidFill>
                <a:srgbClr val="000000"/>
              </a:solidFill>
            </a:endParaRPr>
          </a:p>
        </p:txBody>
      </p:sp>
      <p:grpSp>
        <p:nvGrpSpPr>
          <p:cNvPr id="2" name="Group 131"/>
          <p:cNvGrpSpPr>
            <a:grpSpLocks/>
          </p:cNvGrpSpPr>
          <p:nvPr/>
        </p:nvGrpSpPr>
        <p:grpSpPr bwMode="auto">
          <a:xfrm>
            <a:off x="553085" y="3276600"/>
            <a:ext cx="1590675" cy="1779588"/>
            <a:chOff x="0" y="4066406"/>
            <a:chExt cx="1590132" cy="1780094"/>
          </a:xfrm>
        </p:grpSpPr>
        <p:sp>
          <p:nvSpPr>
            <p:cNvPr id="19466" name="Freeform 279"/>
            <p:cNvSpPr>
              <a:spLocks/>
            </p:cNvSpPr>
            <p:nvPr/>
          </p:nvSpPr>
          <p:spPr bwMode="auto">
            <a:xfrm>
              <a:off x="1221124" y="4893979"/>
              <a:ext cx="369008" cy="125003"/>
            </a:xfrm>
            <a:custGeom>
              <a:avLst/>
              <a:gdLst>
                <a:gd name="T0" fmla="*/ 2147483647 w 304"/>
                <a:gd name="T1" fmla="*/ 0 h 99"/>
                <a:gd name="T2" fmla="*/ 2147483647 w 304"/>
                <a:gd name="T3" fmla="*/ 2147483647 h 99"/>
                <a:gd name="T4" fmla="*/ 2147483647 w 304"/>
                <a:gd name="T5" fmla="*/ 2147483647 h 99"/>
                <a:gd name="T6" fmla="*/ 0 w 304"/>
                <a:gd name="T7" fmla="*/ 2147483647 h 99"/>
                <a:gd name="T8" fmla="*/ 2147483647 w 304"/>
                <a:gd name="T9" fmla="*/ 0 h 99"/>
                <a:gd name="T10" fmla="*/ 2147483647 w 304"/>
                <a:gd name="T11" fmla="*/ 0 h 99"/>
                <a:gd name="T12" fmla="*/ 0 60000 65536"/>
                <a:gd name="T13" fmla="*/ 0 60000 65536"/>
                <a:gd name="T14" fmla="*/ 0 60000 65536"/>
                <a:gd name="T15" fmla="*/ 0 60000 65536"/>
                <a:gd name="T16" fmla="*/ 0 60000 65536"/>
                <a:gd name="T17" fmla="*/ 0 60000 65536"/>
                <a:gd name="T18" fmla="*/ 0 w 304"/>
                <a:gd name="T19" fmla="*/ 0 h 99"/>
                <a:gd name="T20" fmla="*/ 304 w 304"/>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304" h="99">
                  <a:moveTo>
                    <a:pt x="3" y="0"/>
                  </a:moveTo>
                  <a:lnTo>
                    <a:pt x="304" y="91"/>
                  </a:lnTo>
                  <a:lnTo>
                    <a:pt x="298" y="99"/>
                  </a:lnTo>
                  <a:lnTo>
                    <a:pt x="0" y="11"/>
                  </a:lnTo>
                  <a:lnTo>
                    <a:pt x="3" y="0"/>
                  </a:lnTo>
                  <a:close/>
                </a:path>
              </a:pathLst>
            </a:custGeom>
            <a:solidFill>
              <a:srgbClr val="E6E6E6"/>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7" name="Freeform 290"/>
            <p:cNvSpPr>
              <a:spLocks/>
            </p:cNvSpPr>
            <p:nvPr/>
          </p:nvSpPr>
          <p:spPr bwMode="auto">
            <a:xfrm rot="1856690">
              <a:off x="1336026" y="5586162"/>
              <a:ext cx="187281" cy="142350"/>
            </a:xfrm>
            <a:custGeom>
              <a:avLst/>
              <a:gdLst>
                <a:gd name="T0" fmla="*/ 0 w 158"/>
                <a:gd name="T1" fmla="*/ 2147483647 h 90"/>
                <a:gd name="T2" fmla="*/ 0 w 158"/>
                <a:gd name="T3" fmla="*/ 2147483647 h 90"/>
                <a:gd name="T4" fmla="*/ 2147483647 w 158"/>
                <a:gd name="T5" fmla="*/ 2147483647 h 90"/>
                <a:gd name="T6" fmla="*/ 2147483647 w 158"/>
                <a:gd name="T7" fmla="*/ 2147483647 h 90"/>
                <a:gd name="T8" fmla="*/ 2147483647 w 158"/>
                <a:gd name="T9" fmla="*/ 2147483647 h 90"/>
                <a:gd name="T10" fmla="*/ 2147483647 w 158"/>
                <a:gd name="T11" fmla="*/ 2147483647 h 90"/>
                <a:gd name="T12" fmla="*/ 2147483647 w 158"/>
                <a:gd name="T13" fmla="*/ 2147483647 h 90"/>
                <a:gd name="T14" fmla="*/ 2147483647 w 158"/>
                <a:gd name="T15" fmla="*/ 2147483647 h 90"/>
                <a:gd name="T16" fmla="*/ 2147483647 w 158"/>
                <a:gd name="T17" fmla="*/ 2147483647 h 90"/>
                <a:gd name="T18" fmla="*/ 2147483647 w 158"/>
                <a:gd name="T19" fmla="*/ 2147483647 h 90"/>
                <a:gd name="T20" fmla="*/ 2147483647 w 158"/>
                <a:gd name="T21" fmla="*/ 2147483647 h 90"/>
                <a:gd name="T22" fmla="*/ 2147483647 w 158"/>
                <a:gd name="T23" fmla="*/ 2147483647 h 90"/>
                <a:gd name="T24" fmla="*/ 2147483647 w 158"/>
                <a:gd name="T25" fmla="*/ 2147483647 h 90"/>
                <a:gd name="T26" fmla="*/ 2147483647 w 158"/>
                <a:gd name="T27" fmla="*/ 2147483647 h 90"/>
                <a:gd name="T28" fmla="*/ 2147483647 w 158"/>
                <a:gd name="T29" fmla="*/ 2147483647 h 90"/>
                <a:gd name="T30" fmla="*/ 2147483647 w 158"/>
                <a:gd name="T31" fmla="*/ 0 h 90"/>
                <a:gd name="T32" fmla="*/ 2147483647 w 158"/>
                <a:gd name="T33" fmla="*/ 0 h 90"/>
                <a:gd name="T34" fmla="*/ 2147483647 w 158"/>
                <a:gd name="T35" fmla="*/ 0 h 90"/>
                <a:gd name="T36" fmla="*/ 2147483647 w 158"/>
                <a:gd name="T37" fmla="*/ 0 h 90"/>
                <a:gd name="T38" fmla="*/ 2147483647 w 158"/>
                <a:gd name="T39" fmla="*/ 0 h 90"/>
                <a:gd name="T40" fmla="*/ 2147483647 w 158"/>
                <a:gd name="T41" fmla="*/ 0 h 90"/>
                <a:gd name="T42" fmla="*/ 2147483647 w 158"/>
                <a:gd name="T43" fmla="*/ 2147483647 h 90"/>
                <a:gd name="T44" fmla="*/ 2147483647 w 158"/>
                <a:gd name="T45" fmla="*/ 2147483647 h 90"/>
                <a:gd name="T46" fmla="*/ 2147483647 w 158"/>
                <a:gd name="T47" fmla="*/ 2147483647 h 90"/>
                <a:gd name="T48" fmla="*/ 2147483647 w 158"/>
                <a:gd name="T49" fmla="*/ 2147483647 h 90"/>
                <a:gd name="T50" fmla="*/ 2147483647 w 158"/>
                <a:gd name="T51" fmla="*/ 2147483647 h 90"/>
                <a:gd name="T52" fmla="*/ 2147483647 w 158"/>
                <a:gd name="T53" fmla="*/ 2147483647 h 90"/>
                <a:gd name="T54" fmla="*/ 2147483647 w 158"/>
                <a:gd name="T55" fmla="*/ 2147483647 h 90"/>
                <a:gd name="T56" fmla="*/ 2147483647 w 158"/>
                <a:gd name="T57" fmla="*/ 2147483647 h 90"/>
                <a:gd name="T58" fmla="*/ 2147483647 w 158"/>
                <a:gd name="T59" fmla="*/ 2147483647 h 90"/>
                <a:gd name="T60" fmla="*/ 2147483647 w 158"/>
                <a:gd name="T61" fmla="*/ 2147483647 h 90"/>
                <a:gd name="T62" fmla="*/ 2147483647 w 158"/>
                <a:gd name="T63" fmla="*/ 2147483647 h 90"/>
                <a:gd name="T64" fmla="*/ 2147483647 w 158"/>
                <a:gd name="T65" fmla="*/ 2147483647 h 90"/>
                <a:gd name="T66" fmla="*/ 2147483647 w 158"/>
                <a:gd name="T67" fmla="*/ 2147483647 h 90"/>
                <a:gd name="T68" fmla="*/ 2147483647 w 158"/>
                <a:gd name="T69" fmla="*/ 2147483647 h 90"/>
                <a:gd name="T70" fmla="*/ 2147483647 w 158"/>
                <a:gd name="T71" fmla="*/ 2147483647 h 90"/>
                <a:gd name="T72" fmla="*/ 2147483647 w 158"/>
                <a:gd name="T73" fmla="*/ 2147483647 h 90"/>
                <a:gd name="T74" fmla="*/ 2147483647 w 158"/>
                <a:gd name="T75" fmla="*/ 2147483647 h 90"/>
                <a:gd name="T76" fmla="*/ 2147483647 w 158"/>
                <a:gd name="T77" fmla="*/ 2147483647 h 90"/>
                <a:gd name="T78" fmla="*/ 2147483647 w 158"/>
                <a:gd name="T79" fmla="*/ 2147483647 h 90"/>
                <a:gd name="T80" fmla="*/ 2147483647 w 158"/>
                <a:gd name="T81" fmla="*/ 2147483647 h 90"/>
                <a:gd name="T82" fmla="*/ 2147483647 w 158"/>
                <a:gd name="T83" fmla="*/ 2147483647 h 90"/>
                <a:gd name="T84" fmla="*/ 2147483647 w 158"/>
                <a:gd name="T85" fmla="*/ 2147483647 h 90"/>
                <a:gd name="T86" fmla="*/ 2147483647 w 158"/>
                <a:gd name="T87" fmla="*/ 2147483647 h 90"/>
                <a:gd name="T88" fmla="*/ 2147483647 w 158"/>
                <a:gd name="T89" fmla="*/ 2147483647 h 90"/>
                <a:gd name="T90" fmla="*/ 2147483647 w 158"/>
                <a:gd name="T91" fmla="*/ 2147483647 h 90"/>
                <a:gd name="T92" fmla="*/ 2147483647 w 158"/>
                <a:gd name="T93" fmla="*/ 2147483647 h 90"/>
                <a:gd name="T94" fmla="*/ 2147483647 w 158"/>
                <a:gd name="T95" fmla="*/ 2147483647 h 90"/>
                <a:gd name="T96" fmla="*/ 2147483647 w 158"/>
                <a:gd name="T97" fmla="*/ 2147483647 h 90"/>
                <a:gd name="T98" fmla="*/ 2147483647 w 158"/>
                <a:gd name="T99" fmla="*/ 2147483647 h 90"/>
                <a:gd name="T100" fmla="*/ 2147483647 w 158"/>
                <a:gd name="T101" fmla="*/ 2147483647 h 90"/>
                <a:gd name="T102" fmla="*/ 0 w 158"/>
                <a:gd name="T103" fmla="*/ 2147483647 h 90"/>
                <a:gd name="T104" fmla="*/ 0 w 158"/>
                <a:gd name="T105" fmla="*/ 2147483647 h 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8"/>
                <a:gd name="T160" fmla="*/ 0 h 90"/>
                <a:gd name="T161" fmla="*/ 158 w 158"/>
                <a:gd name="T162" fmla="*/ 90 h 9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8" h="90">
                  <a:moveTo>
                    <a:pt x="0" y="74"/>
                  </a:moveTo>
                  <a:lnTo>
                    <a:pt x="0" y="71"/>
                  </a:lnTo>
                  <a:lnTo>
                    <a:pt x="4" y="63"/>
                  </a:lnTo>
                  <a:lnTo>
                    <a:pt x="6" y="55"/>
                  </a:lnTo>
                  <a:lnTo>
                    <a:pt x="9" y="52"/>
                  </a:lnTo>
                  <a:lnTo>
                    <a:pt x="11" y="44"/>
                  </a:lnTo>
                  <a:lnTo>
                    <a:pt x="17" y="40"/>
                  </a:lnTo>
                  <a:lnTo>
                    <a:pt x="19" y="33"/>
                  </a:lnTo>
                  <a:lnTo>
                    <a:pt x="25" y="25"/>
                  </a:lnTo>
                  <a:lnTo>
                    <a:pt x="30" y="19"/>
                  </a:lnTo>
                  <a:lnTo>
                    <a:pt x="36" y="15"/>
                  </a:lnTo>
                  <a:lnTo>
                    <a:pt x="44" y="10"/>
                  </a:lnTo>
                  <a:lnTo>
                    <a:pt x="51" y="6"/>
                  </a:lnTo>
                  <a:lnTo>
                    <a:pt x="57" y="2"/>
                  </a:lnTo>
                  <a:lnTo>
                    <a:pt x="67" y="2"/>
                  </a:lnTo>
                  <a:lnTo>
                    <a:pt x="74" y="0"/>
                  </a:lnTo>
                  <a:lnTo>
                    <a:pt x="84" y="0"/>
                  </a:lnTo>
                  <a:lnTo>
                    <a:pt x="91" y="0"/>
                  </a:lnTo>
                  <a:lnTo>
                    <a:pt x="99" y="0"/>
                  </a:lnTo>
                  <a:lnTo>
                    <a:pt x="106" y="0"/>
                  </a:lnTo>
                  <a:lnTo>
                    <a:pt x="114" y="0"/>
                  </a:lnTo>
                  <a:lnTo>
                    <a:pt x="122" y="2"/>
                  </a:lnTo>
                  <a:lnTo>
                    <a:pt x="129" y="4"/>
                  </a:lnTo>
                  <a:lnTo>
                    <a:pt x="135" y="4"/>
                  </a:lnTo>
                  <a:lnTo>
                    <a:pt x="139" y="6"/>
                  </a:lnTo>
                  <a:lnTo>
                    <a:pt x="144" y="8"/>
                  </a:lnTo>
                  <a:lnTo>
                    <a:pt x="148" y="10"/>
                  </a:lnTo>
                  <a:lnTo>
                    <a:pt x="154" y="12"/>
                  </a:lnTo>
                  <a:lnTo>
                    <a:pt x="158" y="12"/>
                  </a:lnTo>
                  <a:lnTo>
                    <a:pt x="156" y="14"/>
                  </a:lnTo>
                  <a:lnTo>
                    <a:pt x="156" y="19"/>
                  </a:lnTo>
                  <a:lnTo>
                    <a:pt x="152" y="25"/>
                  </a:lnTo>
                  <a:lnTo>
                    <a:pt x="150" y="36"/>
                  </a:lnTo>
                  <a:lnTo>
                    <a:pt x="148" y="46"/>
                  </a:lnTo>
                  <a:lnTo>
                    <a:pt x="144" y="55"/>
                  </a:lnTo>
                  <a:lnTo>
                    <a:pt x="139" y="65"/>
                  </a:lnTo>
                  <a:lnTo>
                    <a:pt x="135" y="74"/>
                  </a:lnTo>
                  <a:lnTo>
                    <a:pt x="131" y="76"/>
                  </a:lnTo>
                  <a:lnTo>
                    <a:pt x="125" y="78"/>
                  </a:lnTo>
                  <a:lnTo>
                    <a:pt x="120" y="80"/>
                  </a:lnTo>
                  <a:lnTo>
                    <a:pt x="114" y="82"/>
                  </a:lnTo>
                  <a:lnTo>
                    <a:pt x="106" y="84"/>
                  </a:lnTo>
                  <a:lnTo>
                    <a:pt x="99" y="84"/>
                  </a:lnTo>
                  <a:lnTo>
                    <a:pt x="93" y="86"/>
                  </a:lnTo>
                  <a:lnTo>
                    <a:pt x="86" y="88"/>
                  </a:lnTo>
                  <a:lnTo>
                    <a:pt x="76" y="88"/>
                  </a:lnTo>
                  <a:lnTo>
                    <a:pt x="70" y="88"/>
                  </a:lnTo>
                  <a:lnTo>
                    <a:pt x="63" y="88"/>
                  </a:lnTo>
                  <a:lnTo>
                    <a:pt x="57" y="90"/>
                  </a:lnTo>
                  <a:lnTo>
                    <a:pt x="47" y="90"/>
                  </a:lnTo>
                  <a:lnTo>
                    <a:pt x="46" y="90"/>
                  </a:lnTo>
                  <a:lnTo>
                    <a:pt x="0" y="74"/>
                  </a:lnTo>
                  <a:close/>
                </a:path>
              </a:pathLst>
            </a:custGeom>
            <a:solidFill>
              <a:srgbClr val="FFDEBF"/>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8" name="Freeform 291"/>
            <p:cNvSpPr>
              <a:spLocks/>
            </p:cNvSpPr>
            <p:nvPr/>
          </p:nvSpPr>
          <p:spPr bwMode="auto">
            <a:xfrm>
              <a:off x="764720" y="4966482"/>
              <a:ext cx="225775" cy="700015"/>
            </a:xfrm>
            <a:custGeom>
              <a:avLst/>
              <a:gdLst>
                <a:gd name="T0" fmla="*/ 2147483647 w 187"/>
                <a:gd name="T1" fmla="*/ 0 h 561"/>
                <a:gd name="T2" fmla="*/ 2147483647 w 187"/>
                <a:gd name="T3" fmla="*/ 2147483647 h 561"/>
                <a:gd name="T4" fmla="*/ 0 w 187"/>
                <a:gd name="T5" fmla="*/ 2147483647 h 561"/>
                <a:gd name="T6" fmla="*/ 0 w 187"/>
                <a:gd name="T7" fmla="*/ 2147483647 h 561"/>
                <a:gd name="T8" fmla="*/ 2147483647 w 187"/>
                <a:gd name="T9" fmla="*/ 2147483647 h 561"/>
                <a:gd name="T10" fmla="*/ 2147483647 w 187"/>
                <a:gd name="T11" fmla="*/ 2147483647 h 561"/>
                <a:gd name="T12" fmla="*/ 2147483647 w 187"/>
                <a:gd name="T13" fmla="*/ 2147483647 h 561"/>
                <a:gd name="T14" fmla="*/ 2147483647 w 187"/>
                <a:gd name="T15" fmla="*/ 2147483647 h 561"/>
                <a:gd name="T16" fmla="*/ 2147483647 w 187"/>
                <a:gd name="T17" fmla="*/ 2147483647 h 561"/>
                <a:gd name="T18" fmla="*/ 2147483647 w 187"/>
                <a:gd name="T19" fmla="*/ 2147483647 h 561"/>
                <a:gd name="T20" fmla="*/ 2147483647 w 187"/>
                <a:gd name="T21" fmla="*/ 2147483647 h 561"/>
                <a:gd name="T22" fmla="*/ 2147483647 w 187"/>
                <a:gd name="T23" fmla="*/ 2147483647 h 561"/>
                <a:gd name="T24" fmla="*/ 2147483647 w 187"/>
                <a:gd name="T25" fmla="*/ 2147483647 h 561"/>
                <a:gd name="T26" fmla="*/ 2147483647 w 187"/>
                <a:gd name="T27" fmla="*/ 2147483647 h 561"/>
                <a:gd name="T28" fmla="*/ 2147483647 w 187"/>
                <a:gd name="T29" fmla="*/ 2147483647 h 561"/>
                <a:gd name="T30" fmla="*/ 2147483647 w 187"/>
                <a:gd name="T31" fmla="*/ 2147483647 h 561"/>
                <a:gd name="T32" fmla="*/ 2147483647 w 187"/>
                <a:gd name="T33" fmla="*/ 2147483647 h 561"/>
                <a:gd name="T34" fmla="*/ 2147483647 w 187"/>
                <a:gd name="T35" fmla="*/ 2147483647 h 561"/>
                <a:gd name="T36" fmla="*/ 2147483647 w 187"/>
                <a:gd name="T37" fmla="*/ 2147483647 h 561"/>
                <a:gd name="T38" fmla="*/ 2147483647 w 187"/>
                <a:gd name="T39" fmla="*/ 2147483647 h 561"/>
                <a:gd name="T40" fmla="*/ 2147483647 w 187"/>
                <a:gd name="T41" fmla="*/ 2147483647 h 561"/>
                <a:gd name="T42" fmla="*/ 2147483647 w 187"/>
                <a:gd name="T43" fmla="*/ 2147483647 h 561"/>
                <a:gd name="T44" fmla="*/ 2147483647 w 187"/>
                <a:gd name="T45" fmla="*/ 2147483647 h 561"/>
                <a:gd name="T46" fmla="*/ 2147483647 w 187"/>
                <a:gd name="T47" fmla="*/ 2147483647 h 561"/>
                <a:gd name="T48" fmla="*/ 2147483647 w 187"/>
                <a:gd name="T49" fmla="*/ 2147483647 h 561"/>
                <a:gd name="T50" fmla="*/ 2147483647 w 187"/>
                <a:gd name="T51" fmla="*/ 2147483647 h 561"/>
                <a:gd name="T52" fmla="*/ 2147483647 w 187"/>
                <a:gd name="T53" fmla="*/ 2147483647 h 561"/>
                <a:gd name="T54" fmla="*/ 2147483647 w 187"/>
                <a:gd name="T55" fmla="*/ 2147483647 h 561"/>
                <a:gd name="T56" fmla="*/ 2147483647 w 187"/>
                <a:gd name="T57" fmla="*/ 2147483647 h 561"/>
                <a:gd name="T58" fmla="*/ 2147483647 w 187"/>
                <a:gd name="T59" fmla="*/ 2147483647 h 561"/>
                <a:gd name="T60" fmla="*/ 2147483647 w 187"/>
                <a:gd name="T61" fmla="*/ 2147483647 h 561"/>
                <a:gd name="T62" fmla="*/ 2147483647 w 187"/>
                <a:gd name="T63" fmla="*/ 2147483647 h 561"/>
                <a:gd name="T64" fmla="*/ 2147483647 w 187"/>
                <a:gd name="T65" fmla="*/ 2147483647 h 561"/>
                <a:gd name="T66" fmla="*/ 2147483647 w 187"/>
                <a:gd name="T67" fmla="*/ 2147483647 h 561"/>
                <a:gd name="T68" fmla="*/ 2147483647 w 187"/>
                <a:gd name="T69" fmla="*/ 2147483647 h 561"/>
                <a:gd name="T70" fmla="*/ 2147483647 w 187"/>
                <a:gd name="T71" fmla="*/ 2147483647 h 561"/>
                <a:gd name="T72" fmla="*/ 2147483647 w 187"/>
                <a:gd name="T73" fmla="*/ 2147483647 h 561"/>
                <a:gd name="T74" fmla="*/ 2147483647 w 187"/>
                <a:gd name="T75" fmla="*/ 2147483647 h 561"/>
                <a:gd name="T76" fmla="*/ 2147483647 w 187"/>
                <a:gd name="T77" fmla="*/ 2147483647 h 561"/>
                <a:gd name="T78" fmla="*/ 2147483647 w 187"/>
                <a:gd name="T79" fmla="*/ 2147483647 h 561"/>
                <a:gd name="T80" fmla="*/ 2147483647 w 187"/>
                <a:gd name="T81" fmla="*/ 2147483647 h 561"/>
                <a:gd name="T82" fmla="*/ 2147483647 w 187"/>
                <a:gd name="T83" fmla="*/ 2147483647 h 561"/>
                <a:gd name="T84" fmla="*/ 2147483647 w 187"/>
                <a:gd name="T85" fmla="*/ 2147483647 h 561"/>
                <a:gd name="T86" fmla="*/ 2147483647 w 187"/>
                <a:gd name="T87" fmla="*/ 2147483647 h 561"/>
                <a:gd name="T88" fmla="*/ 2147483647 w 187"/>
                <a:gd name="T89" fmla="*/ 2147483647 h 561"/>
                <a:gd name="T90" fmla="*/ 2147483647 w 187"/>
                <a:gd name="T91" fmla="*/ 2147483647 h 561"/>
                <a:gd name="T92" fmla="*/ 2147483647 w 187"/>
                <a:gd name="T93" fmla="*/ 2147483647 h 561"/>
                <a:gd name="T94" fmla="*/ 2147483647 w 187"/>
                <a:gd name="T95" fmla="*/ 2147483647 h 561"/>
                <a:gd name="T96" fmla="*/ 2147483647 w 187"/>
                <a:gd name="T97" fmla="*/ 2147483647 h 561"/>
                <a:gd name="T98" fmla="*/ 2147483647 w 187"/>
                <a:gd name="T99" fmla="*/ 2147483647 h 561"/>
                <a:gd name="T100" fmla="*/ 2147483647 w 187"/>
                <a:gd name="T101" fmla="*/ 2147483647 h 561"/>
                <a:gd name="T102" fmla="*/ 2147483647 w 187"/>
                <a:gd name="T103" fmla="*/ 2147483647 h 561"/>
                <a:gd name="T104" fmla="*/ 2147483647 w 187"/>
                <a:gd name="T105" fmla="*/ 2147483647 h 561"/>
                <a:gd name="T106" fmla="*/ 2147483647 w 187"/>
                <a:gd name="T107" fmla="*/ 2147483647 h 561"/>
                <a:gd name="T108" fmla="*/ 2147483647 w 187"/>
                <a:gd name="T109" fmla="*/ 2147483647 h 561"/>
                <a:gd name="T110" fmla="*/ 2147483647 w 187"/>
                <a:gd name="T111" fmla="*/ 2147483647 h 561"/>
                <a:gd name="T112" fmla="*/ 2147483647 w 187"/>
                <a:gd name="T113" fmla="*/ 2147483647 h 561"/>
                <a:gd name="T114" fmla="*/ 2147483647 w 187"/>
                <a:gd name="T115" fmla="*/ 2147483647 h 561"/>
                <a:gd name="T116" fmla="*/ 2147483647 w 187"/>
                <a:gd name="T117" fmla="*/ 2147483647 h 561"/>
                <a:gd name="T118" fmla="*/ 2147483647 w 187"/>
                <a:gd name="T119" fmla="*/ 2147483647 h 561"/>
                <a:gd name="T120" fmla="*/ 2147483647 w 187"/>
                <a:gd name="T121" fmla="*/ 2147483647 h 561"/>
                <a:gd name="T122" fmla="*/ 2147483647 w 187"/>
                <a:gd name="T123" fmla="*/ 0 h 5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87"/>
                <a:gd name="T187" fmla="*/ 0 h 561"/>
                <a:gd name="T188" fmla="*/ 187 w 187"/>
                <a:gd name="T189" fmla="*/ 561 h 56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87" h="561">
                  <a:moveTo>
                    <a:pt x="4" y="0"/>
                  </a:moveTo>
                  <a:lnTo>
                    <a:pt x="2" y="0"/>
                  </a:lnTo>
                  <a:lnTo>
                    <a:pt x="2" y="2"/>
                  </a:lnTo>
                  <a:lnTo>
                    <a:pt x="2" y="4"/>
                  </a:lnTo>
                  <a:lnTo>
                    <a:pt x="2" y="11"/>
                  </a:lnTo>
                  <a:lnTo>
                    <a:pt x="0" y="17"/>
                  </a:lnTo>
                  <a:lnTo>
                    <a:pt x="0" y="26"/>
                  </a:lnTo>
                  <a:lnTo>
                    <a:pt x="0" y="30"/>
                  </a:lnTo>
                  <a:lnTo>
                    <a:pt x="0" y="38"/>
                  </a:lnTo>
                  <a:lnTo>
                    <a:pt x="2" y="45"/>
                  </a:lnTo>
                  <a:lnTo>
                    <a:pt x="2" y="53"/>
                  </a:lnTo>
                  <a:lnTo>
                    <a:pt x="2" y="61"/>
                  </a:lnTo>
                  <a:lnTo>
                    <a:pt x="2" y="70"/>
                  </a:lnTo>
                  <a:lnTo>
                    <a:pt x="4" y="78"/>
                  </a:lnTo>
                  <a:lnTo>
                    <a:pt x="6" y="89"/>
                  </a:lnTo>
                  <a:lnTo>
                    <a:pt x="6" y="95"/>
                  </a:lnTo>
                  <a:lnTo>
                    <a:pt x="8" y="101"/>
                  </a:lnTo>
                  <a:lnTo>
                    <a:pt x="8" y="106"/>
                  </a:lnTo>
                  <a:lnTo>
                    <a:pt x="10" y="112"/>
                  </a:lnTo>
                  <a:lnTo>
                    <a:pt x="10" y="120"/>
                  </a:lnTo>
                  <a:lnTo>
                    <a:pt x="12" y="125"/>
                  </a:lnTo>
                  <a:lnTo>
                    <a:pt x="12" y="133"/>
                  </a:lnTo>
                  <a:lnTo>
                    <a:pt x="14" y="140"/>
                  </a:lnTo>
                  <a:lnTo>
                    <a:pt x="14" y="146"/>
                  </a:lnTo>
                  <a:lnTo>
                    <a:pt x="16" y="154"/>
                  </a:lnTo>
                  <a:lnTo>
                    <a:pt x="16" y="161"/>
                  </a:lnTo>
                  <a:lnTo>
                    <a:pt x="19" y="171"/>
                  </a:lnTo>
                  <a:lnTo>
                    <a:pt x="19" y="177"/>
                  </a:lnTo>
                  <a:lnTo>
                    <a:pt x="21" y="186"/>
                  </a:lnTo>
                  <a:lnTo>
                    <a:pt x="23" y="196"/>
                  </a:lnTo>
                  <a:lnTo>
                    <a:pt x="25" y="205"/>
                  </a:lnTo>
                  <a:lnTo>
                    <a:pt x="27" y="215"/>
                  </a:lnTo>
                  <a:lnTo>
                    <a:pt x="29" y="224"/>
                  </a:lnTo>
                  <a:lnTo>
                    <a:pt x="31" y="234"/>
                  </a:lnTo>
                  <a:lnTo>
                    <a:pt x="35" y="243"/>
                  </a:lnTo>
                  <a:lnTo>
                    <a:pt x="36" y="253"/>
                  </a:lnTo>
                  <a:lnTo>
                    <a:pt x="38" y="264"/>
                  </a:lnTo>
                  <a:lnTo>
                    <a:pt x="42" y="275"/>
                  </a:lnTo>
                  <a:lnTo>
                    <a:pt x="44" y="287"/>
                  </a:lnTo>
                  <a:lnTo>
                    <a:pt x="44" y="293"/>
                  </a:lnTo>
                  <a:lnTo>
                    <a:pt x="48" y="300"/>
                  </a:lnTo>
                  <a:lnTo>
                    <a:pt x="50" y="306"/>
                  </a:lnTo>
                  <a:lnTo>
                    <a:pt x="54" y="315"/>
                  </a:lnTo>
                  <a:lnTo>
                    <a:pt x="57" y="323"/>
                  </a:lnTo>
                  <a:lnTo>
                    <a:pt x="61" y="333"/>
                  </a:lnTo>
                  <a:lnTo>
                    <a:pt x="65" y="344"/>
                  </a:lnTo>
                  <a:lnTo>
                    <a:pt x="73" y="355"/>
                  </a:lnTo>
                  <a:lnTo>
                    <a:pt x="76" y="365"/>
                  </a:lnTo>
                  <a:lnTo>
                    <a:pt x="82" y="376"/>
                  </a:lnTo>
                  <a:lnTo>
                    <a:pt x="84" y="382"/>
                  </a:lnTo>
                  <a:lnTo>
                    <a:pt x="88" y="388"/>
                  </a:lnTo>
                  <a:lnTo>
                    <a:pt x="90" y="393"/>
                  </a:lnTo>
                  <a:lnTo>
                    <a:pt x="93" y="399"/>
                  </a:lnTo>
                  <a:lnTo>
                    <a:pt x="97" y="405"/>
                  </a:lnTo>
                  <a:lnTo>
                    <a:pt x="99" y="411"/>
                  </a:lnTo>
                  <a:lnTo>
                    <a:pt x="103" y="416"/>
                  </a:lnTo>
                  <a:lnTo>
                    <a:pt x="107" y="424"/>
                  </a:lnTo>
                  <a:lnTo>
                    <a:pt x="109" y="428"/>
                  </a:lnTo>
                  <a:lnTo>
                    <a:pt x="112" y="435"/>
                  </a:lnTo>
                  <a:lnTo>
                    <a:pt x="116" y="441"/>
                  </a:lnTo>
                  <a:lnTo>
                    <a:pt x="120" y="447"/>
                  </a:lnTo>
                  <a:lnTo>
                    <a:pt x="126" y="458"/>
                  </a:lnTo>
                  <a:lnTo>
                    <a:pt x="131" y="468"/>
                  </a:lnTo>
                  <a:lnTo>
                    <a:pt x="137" y="479"/>
                  </a:lnTo>
                  <a:lnTo>
                    <a:pt x="143" y="490"/>
                  </a:lnTo>
                  <a:lnTo>
                    <a:pt x="149" y="500"/>
                  </a:lnTo>
                  <a:lnTo>
                    <a:pt x="156" y="509"/>
                  </a:lnTo>
                  <a:lnTo>
                    <a:pt x="160" y="517"/>
                  </a:lnTo>
                  <a:lnTo>
                    <a:pt x="166" y="526"/>
                  </a:lnTo>
                  <a:lnTo>
                    <a:pt x="169" y="532"/>
                  </a:lnTo>
                  <a:lnTo>
                    <a:pt x="173" y="540"/>
                  </a:lnTo>
                  <a:lnTo>
                    <a:pt x="177" y="546"/>
                  </a:lnTo>
                  <a:lnTo>
                    <a:pt x="181" y="551"/>
                  </a:lnTo>
                  <a:lnTo>
                    <a:pt x="185" y="557"/>
                  </a:lnTo>
                  <a:lnTo>
                    <a:pt x="187" y="561"/>
                  </a:lnTo>
                  <a:lnTo>
                    <a:pt x="169" y="496"/>
                  </a:lnTo>
                  <a:lnTo>
                    <a:pt x="168" y="487"/>
                  </a:lnTo>
                  <a:lnTo>
                    <a:pt x="168" y="479"/>
                  </a:lnTo>
                  <a:lnTo>
                    <a:pt x="164" y="471"/>
                  </a:lnTo>
                  <a:lnTo>
                    <a:pt x="164" y="464"/>
                  </a:lnTo>
                  <a:lnTo>
                    <a:pt x="162" y="456"/>
                  </a:lnTo>
                  <a:lnTo>
                    <a:pt x="160" y="449"/>
                  </a:lnTo>
                  <a:lnTo>
                    <a:pt x="160" y="443"/>
                  </a:lnTo>
                  <a:lnTo>
                    <a:pt x="158" y="437"/>
                  </a:lnTo>
                  <a:lnTo>
                    <a:pt x="156" y="430"/>
                  </a:lnTo>
                  <a:lnTo>
                    <a:pt x="156" y="424"/>
                  </a:lnTo>
                  <a:lnTo>
                    <a:pt x="154" y="418"/>
                  </a:lnTo>
                  <a:lnTo>
                    <a:pt x="152" y="411"/>
                  </a:lnTo>
                  <a:lnTo>
                    <a:pt x="150" y="399"/>
                  </a:lnTo>
                  <a:lnTo>
                    <a:pt x="149" y="391"/>
                  </a:lnTo>
                  <a:lnTo>
                    <a:pt x="147" y="380"/>
                  </a:lnTo>
                  <a:lnTo>
                    <a:pt x="143" y="371"/>
                  </a:lnTo>
                  <a:lnTo>
                    <a:pt x="141" y="361"/>
                  </a:lnTo>
                  <a:lnTo>
                    <a:pt x="139" y="352"/>
                  </a:lnTo>
                  <a:lnTo>
                    <a:pt x="137" y="342"/>
                  </a:lnTo>
                  <a:lnTo>
                    <a:pt x="135" y="334"/>
                  </a:lnTo>
                  <a:lnTo>
                    <a:pt x="133" y="325"/>
                  </a:lnTo>
                  <a:lnTo>
                    <a:pt x="131" y="317"/>
                  </a:lnTo>
                  <a:lnTo>
                    <a:pt x="130" y="308"/>
                  </a:lnTo>
                  <a:lnTo>
                    <a:pt x="128" y="298"/>
                  </a:lnTo>
                  <a:lnTo>
                    <a:pt x="126" y="289"/>
                  </a:lnTo>
                  <a:lnTo>
                    <a:pt x="126" y="281"/>
                  </a:lnTo>
                  <a:lnTo>
                    <a:pt x="124" y="270"/>
                  </a:lnTo>
                  <a:lnTo>
                    <a:pt x="122" y="260"/>
                  </a:lnTo>
                  <a:lnTo>
                    <a:pt x="120" y="249"/>
                  </a:lnTo>
                  <a:lnTo>
                    <a:pt x="120" y="239"/>
                  </a:lnTo>
                  <a:lnTo>
                    <a:pt x="120" y="234"/>
                  </a:lnTo>
                  <a:lnTo>
                    <a:pt x="118" y="226"/>
                  </a:lnTo>
                  <a:lnTo>
                    <a:pt x="118" y="220"/>
                  </a:lnTo>
                  <a:lnTo>
                    <a:pt x="118" y="215"/>
                  </a:lnTo>
                  <a:lnTo>
                    <a:pt x="116" y="207"/>
                  </a:lnTo>
                  <a:lnTo>
                    <a:pt x="116" y="199"/>
                  </a:lnTo>
                  <a:lnTo>
                    <a:pt x="116" y="194"/>
                  </a:lnTo>
                  <a:lnTo>
                    <a:pt x="116" y="186"/>
                  </a:lnTo>
                  <a:lnTo>
                    <a:pt x="116" y="179"/>
                  </a:lnTo>
                  <a:lnTo>
                    <a:pt x="116" y="171"/>
                  </a:lnTo>
                  <a:lnTo>
                    <a:pt x="116" y="163"/>
                  </a:lnTo>
                  <a:lnTo>
                    <a:pt x="116" y="156"/>
                  </a:lnTo>
                  <a:lnTo>
                    <a:pt x="116" y="146"/>
                  </a:lnTo>
                  <a:lnTo>
                    <a:pt x="116" y="139"/>
                  </a:lnTo>
                  <a:lnTo>
                    <a:pt x="116" y="129"/>
                  </a:lnTo>
                  <a:lnTo>
                    <a:pt x="116" y="121"/>
                  </a:lnTo>
                  <a:lnTo>
                    <a:pt x="4" y="0"/>
                  </a:lnTo>
                  <a:close/>
                </a:path>
              </a:pathLst>
            </a:custGeom>
            <a:solidFill>
              <a:srgbClr val="B31957"/>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69" name="Freeform 292"/>
            <p:cNvSpPr>
              <a:spLocks/>
            </p:cNvSpPr>
            <p:nvPr/>
          </p:nvSpPr>
          <p:spPr bwMode="auto">
            <a:xfrm rot="3496915">
              <a:off x="1332784" y="5587986"/>
              <a:ext cx="192159" cy="131454"/>
            </a:xfrm>
            <a:custGeom>
              <a:avLst/>
              <a:gdLst>
                <a:gd name="T0" fmla="*/ 2147483647 w 173"/>
                <a:gd name="T1" fmla="*/ 0 h 118"/>
                <a:gd name="T2" fmla="*/ 2147483647 w 173"/>
                <a:gd name="T3" fmla="*/ 0 h 118"/>
                <a:gd name="T4" fmla="*/ 2147483647 w 173"/>
                <a:gd name="T5" fmla="*/ 0 h 118"/>
                <a:gd name="T6" fmla="*/ 2147483647 w 173"/>
                <a:gd name="T7" fmla="*/ 0 h 118"/>
                <a:gd name="T8" fmla="*/ 2147483647 w 173"/>
                <a:gd name="T9" fmla="*/ 0 h 118"/>
                <a:gd name="T10" fmla="*/ 2147483647 w 173"/>
                <a:gd name="T11" fmla="*/ 0 h 118"/>
                <a:gd name="T12" fmla="*/ 2147483647 w 173"/>
                <a:gd name="T13" fmla="*/ 0 h 118"/>
                <a:gd name="T14" fmla="*/ 2147483647 w 173"/>
                <a:gd name="T15" fmla="*/ 2147483647 h 118"/>
                <a:gd name="T16" fmla="*/ 2147483647 w 173"/>
                <a:gd name="T17" fmla="*/ 2147483647 h 118"/>
                <a:gd name="T18" fmla="*/ 2147483647 w 173"/>
                <a:gd name="T19" fmla="*/ 2147483647 h 118"/>
                <a:gd name="T20" fmla="*/ 2147483647 w 173"/>
                <a:gd name="T21" fmla="*/ 2147483647 h 118"/>
                <a:gd name="T22" fmla="*/ 2147483647 w 173"/>
                <a:gd name="T23" fmla="*/ 2147483647 h 118"/>
                <a:gd name="T24" fmla="*/ 2147483647 w 173"/>
                <a:gd name="T25" fmla="*/ 2147483647 h 118"/>
                <a:gd name="T26" fmla="*/ 2147483647 w 173"/>
                <a:gd name="T27" fmla="*/ 2147483647 h 118"/>
                <a:gd name="T28" fmla="*/ 2147483647 w 173"/>
                <a:gd name="T29" fmla="*/ 2147483647 h 118"/>
                <a:gd name="T30" fmla="*/ 2147483647 w 173"/>
                <a:gd name="T31" fmla="*/ 2147483647 h 118"/>
                <a:gd name="T32" fmla="*/ 2147483647 w 173"/>
                <a:gd name="T33" fmla="*/ 2147483647 h 118"/>
                <a:gd name="T34" fmla="*/ 2147483647 w 173"/>
                <a:gd name="T35" fmla="*/ 2147483647 h 118"/>
                <a:gd name="T36" fmla="*/ 2147483647 w 173"/>
                <a:gd name="T37" fmla="*/ 2147483647 h 118"/>
                <a:gd name="T38" fmla="*/ 2147483647 w 173"/>
                <a:gd name="T39" fmla="*/ 2147483647 h 118"/>
                <a:gd name="T40" fmla="*/ 2147483647 w 173"/>
                <a:gd name="T41" fmla="*/ 2147483647 h 118"/>
                <a:gd name="T42" fmla="*/ 2147483647 w 173"/>
                <a:gd name="T43" fmla="*/ 2147483647 h 118"/>
                <a:gd name="T44" fmla="*/ 2147483647 w 173"/>
                <a:gd name="T45" fmla="*/ 2147483647 h 118"/>
                <a:gd name="T46" fmla="*/ 2147483647 w 173"/>
                <a:gd name="T47" fmla="*/ 2147483647 h 118"/>
                <a:gd name="T48" fmla="*/ 2147483647 w 173"/>
                <a:gd name="T49" fmla="*/ 2147483647 h 118"/>
                <a:gd name="T50" fmla="*/ 2147483647 w 173"/>
                <a:gd name="T51" fmla="*/ 2147483647 h 118"/>
                <a:gd name="T52" fmla="*/ 2147483647 w 173"/>
                <a:gd name="T53" fmla="*/ 2147483647 h 118"/>
                <a:gd name="T54" fmla="*/ 2147483647 w 173"/>
                <a:gd name="T55" fmla="*/ 2147483647 h 118"/>
                <a:gd name="T56" fmla="*/ 2147483647 w 173"/>
                <a:gd name="T57" fmla="*/ 2147483647 h 118"/>
                <a:gd name="T58" fmla="*/ 2147483647 w 173"/>
                <a:gd name="T59" fmla="*/ 2147483647 h 118"/>
                <a:gd name="T60" fmla="*/ 2147483647 w 173"/>
                <a:gd name="T61" fmla="*/ 2147483647 h 118"/>
                <a:gd name="T62" fmla="*/ 2147483647 w 173"/>
                <a:gd name="T63" fmla="*/ 2147483647 h 118"/>
                <a:gd name="T64" fmla="*/ 2147483647 w 173"/>
                <a:gd name="T65" fmla="*/ 2147483647 h 118"/>
                <a:gd name="T66" fmla="*/ 2147483647 w 173"/>
                <a:gd name="T67" fmla="*/ 2147483647 h 118"/>
                <a:gd name="T68" fmla="*/ 2147483647 w 173"/>
                <a:gd name="T69" fmla="*/ 2147483647 h 118"/>
                <a:gd name="T70" fmla="*/ 2147483647 w 173"/>
                <a:gd name="T71" fmla="*/ 2147483647 h 118"/>
                <a:gd name="T72" fmla="*/ 2147483647 w 173"/>
                <a:gd name="T73" fmla="*/ 2147483647 h 118"/>
                <a:gd name="T74" fmla="*/ 2147483647 w 173"/>
                <a:gd name="T75" fmla="*/ 2147483647 h 118"/>
                <a:gd name="T76" fmla="*/ 2147483647 w 173"/>
                <a:gd name="T77" fmla="*/ 2147483647 h 118"/>
                <a:gd name="T78" fmla="*/ 2147483647 w 173"/>
                <a:gd name="T79" fmla="*/ 2147483647 h 118"/>
                <a:gd name="T80" fmla="*/ 2147483647 w 173"/>
                <a:gd name="T81" fmla="*/ 2147483647 h 118"/>
                <a:gd name="T82" fmla="*/ 0 w 173"/>
                <a:gd name="T83" fmla="*/ 2147483647 h 118"/>
                <a:gd name="T84" fmla="*/ 2147483647 w 173"/>
                <a:gd name="T85" fmla="*/ 2147483647 h 118"/>
                <a:gd name="T86" fmla="*/ 2147483647 w 173"/>
                <a:gd name="T87" fmla="*/ 2147483647 h 118"/>
                <a:gd name="T88" fmla="*/ 2147483647 w 173"/>
                <a:gd name="T89" fmla="*/ 2147483647 h 118"/>
                <a:gd name="T90" fmla="*/ 2147483647 w 173"/>
                <a:gd name="T91" fmla="*/ 2147483647 h 118"/>
                <a:gd name="T92" fmla="*/ 2147483647 w 173"/>
                <a:gd name="T93" fmla="*/ 0 h 1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3"/>
                <a:gd name="T142" fmla="*/ 0 h 118"/>
                <a:gd name="T143" fmla="*/ 173 w 173"/>
                <a:gd name="T144" fmla="*/ 118 h 1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3" h="118">
                  <a:moveTo>
                    <a:pt x="67" y="0"/>
                  </a:moveTo>
                  <a:lnTo>
                    <a:pt x="72" y="0"/>
                  </a:lnTo>
                  <a:lnTo>
                    <a:pt x="78" y="0"/>
                  </a:lnTo>
                  <a:lnTo>
                    <a:pt x="86" y="0"/>
                  </a:lnTo>
                  <a:lnTo>
                    <a:pt x="91" y="0"/>
                  </a:lnTo>
                  <a:lnTo>
                    <a:pt x="99" y="0"/>
                  </a:lnTo>
                  <a:lnTo>
                    <a:pt x="105" y="0"/>
                  </a:lnTo>
                  <a:lnTo>
                    <a:pt x="110" y="0"/>
                  </a:lnTo>
                  <a:lnTo>
                    <a:pt x="118" y="0"/>
                  </a:lnTo>
                  <a:lnTo>
                    <a:pt x="124" y="0"/>
                  </a:lnTo>
                  <a:lnTo>
                    <a:pt x="131" y="0"/>
                  </a:lnTo>
                  <a:lnTo>
                    <a:pt x="137" y="0"/>
                  </a:lnTo>
                  <a:lnTo>
                    <a:pt x="145" y="0"/>
                  </a:lnTo>
                  <a:lnTo>
                    <a:pt x="150" y="0"/>
                  </a:lnTo>
                  <a:lnTo>
                    <a:pt x="158" y="2"/>
                  </a:lnTo>
                  <a:lnTo>
                    <a:pt x="164" y="2"/>
                  </a:lnTo>
                  <a:lnTo>
                    <a:pt x="171" y="4"/>
                  </a:lnTo>
                  <a:lnTo>
                    <a:pt x="171" y="13"/>
                  </a:lnTo>
                  <a:lnTo>
                    <a:pt x="173" y="23"/>
                  </a:lnTo>
                  <a:lnTo>
                    <a:pt x="173" y="32"/>
                  </a:lnTo>
                  <a:lnTo>
                    <a:pt x="173" y="43"/>
                  </a:lnTo>
                  <a:lnTo>
                    <a:pt x="171" y="51"/>
                  </a:lnTo>
                  <a:lnTo>
                    <a:pt x="167" y="61"/>
                  </a:lnTo>
                  <a:lnTo>
                    <a:pt x="164" y="70"/>
                  </a:lnTo>
                  <a:lnTo>
                    <a:pt x="160" y="80"/>
                  </a:lnTo>
                  <a:lnTo>
                    <a:pt x="152" y="85"/>
                  </a:lnTo>
                  <a:lnTo>
                    <a:pt x="145" y="93"/>
                  </a:lnTo>
                  <a:lnTo>
                    <a:pt x="133" y="99"/>
                  </a:lnTo>
                  <a:lnTo>
                    <a:pt x="124" y="106"/>
                  </a:lnTo>
                  <a:lnTo>
                    <a:pt x="118" y="106"/>
                  </a:lnTo>
                  <a:lnTo>
                    <a:pt x="112" y="108"/>
                  </a:lnTo>
                  <a:lnTo>
                    <a:pt x="107" y="112"/>
                  </a:lnTo>
                  <a:lnTo>
                    <a:pt x="99" y="114"/>
                  </a:lnTo>
                  <a:lnTo>
                    <a:pt x="91" y="114"/>
                  </a:lnTo>
                  <a:lnTo>
                    <a:pt x="86" y="116"/>
                  </a:lnTo>
                  <a:lnTo>
                    <a:pt x="76" y="118"/>
                  </a:lnTo>
                  <a:lnTo>
                    <a:pt x="69" y="118"/>
                  </a:lnTo>
                  <a:lnTo>
                    <a:pt x="57" y="112"/>
                  </a:lnTo>
                  <a:lnTo>
                    <a:pt x="65" y="104"/>
                  </a:lnTo>
                  <a:lnTo>
                    <a:pt x="76" y="101"/>
                  </a:lnTo>
                  <a:lnTo>
                    <a:pt x="82" y="99"/>
                  </a:lnTo>
                  <a:lnTo>
                    <a:pt x="88" y="99"/>
                  </a:lnTo>
                  <a:lnTo>
                    <a:pt x="93" y="99"/>
                  </a:lnTo>
                  <a:lnTo>
                    <a:pt x="99" y="99"/>
                  </a:lnTo>
                  <a:lnTo>
                    <a:pt x="105" y="99"/>
                  </a:lnTo>
                  <a:lnTo>
                    <a:pt x="110" y="99"/>
                  </a:lnTo>
                  <a:lnTo>
                    <a:pt x="118" y="97"/>
                  </a:lnTo>
                  <a:lnTo>
                    <a:pt x="124" y="97"/>
                  </a:lnTo>
                  <a:lnTo>
                    <a:pt x="129" y="93"/>
                  </a:lnTo>
                  <a:lnTo>
                    <a:pt x="135" y="91"/>
                  </a:lnTo>
                  <a:lnTo>
                    <a:pt x="141" y="85"/>
                  </a:lnTo>
                  <a:lnTo>
                    <a:pt x="148" y="82"/>
                  </a:lnTo>
                  <a:lnTo>
                    <a:pt x="152" y="70"/>
                  </a:lnTo>
                  <a:lnTo>
                    <a:pt x="156" y="61"/>
                  </a:lnTo>
                  <a:lnTo>
                    <a:pt x="158" y="49"/>
                  </a:lnTo>
                  <a:lnTo>
                    <a:pt x="160" y="42"/>
                  </a:lnTo>
                  <a:lnTo>
                    <a:pt x="158" y="32"/>
                  </a:lnTo>
                  <a:lnTo>
                    <a:pt x="158" y="26"/>
                  </a:lnTo>
                  <a:lnTo>
                    <a:pt x="158" y="19"/>
                  </a:lnTo>
                  <a:lnTo>
                    <a:pt x="160" y="17"/>
                  </a:lnTo>
                  <a:lnTo>
                    <a:pt x="154" y="17"/>
                  </a:lnTo>
                  <a:lnTo>
                    <a:pt x="146" y="15"/>
                  </a:lnTo>
                  <a:lnTo>
                    <a:pt x="141" y="13"/>
                  </a:lnTo>
                  <a:lnTo>
                    <a:pt x="133" y="13"/>
                  </a:lnTo>
                  <a:lnTo>
                    <a:pt x="127" y="13"/>
                  </a:lnTo>
                  <a:lnTo>
                    <a:pt x="120" y="13"/>
                  </a:lnTo>
                  <a:lnTo>
                    <a:pt x="110" y="11"/>
                  </a:lnTo>
                  <a:lnTo>
                    <a:pt x="105" y="11"/>
                  </a:lnTo>
                  <a:lnTo>
                    <a:pt x="95" y="11"/>
                  </a:lnTo>
                  <a:lnTo>
                    <a:pt x="89" y="11"/>
                  </a:lnTo>
                  <a:lnTo>
                    <a:pt x="82" y="9"/>
                  </a:lnTo>
                  <a:lnTo>
                    <a:pt x="76" y="9"/>
                  </a:lnTo>
                  <a:lnTo>
                    <a:pt x="72" y="11"/>
                  </a:lnTo>
                  <a:lnTo>
                    <a:pt x="69" y="11"/>
                  </a:lnTo>
                  <a:lnTo>
                    <a:pt x="59" y="17"/>
                  </a:lnTo>
                  <a:lnTo>
                    <a:pt x="49" y="23"/>
                  </a:lnTo>
                  <a:lnTo>
                    <a:pt x="46" y="28"/>
                  </a:lnTo>
                  <a:lnTo>
                    <a:pt x="42" y="34"/>
                  </a:lnTo>
                  <a:lnTo>
                    <a:pt x="36" y="40"/>
                  </a:lnTo>
                  <a:lnTo>
                    <a:pt x="34" y="45"/>
                  </a:lnTo>
                  <a:lnTo>
                    <a:pt x="25" y="55"/>
                  </a:lnTo>
                  <a:lnTo>
                    <a:pt x="17" y="64"/>
                  </a:lnTo>
                  <a:lnTo>
                    <a:pt x="8" y="70"/>
                  </a:lnTo>
                  <a:lnTo>
                    <a:pt x="0" y="74"/>
                  </a:lnTo>
                  <a:lnTo>
                    <a:pt x="0" y="68"/>
                  </a:lnTo>
                  <a:lnTo>
                    <a:pt x="4" y="62"/>
                  </a:lnTo>
                  <a:lnTo>
                    <a:pt x="6" y="55"/>
                  </a:lnTo>
                  <a:lnTo>
                    <a:pt x="10" y="51"/>
                  </a:lnTo>
                  <a:lnTo>
                    <a:pt x="17" y="40"/>
                  </a:lnTo>
                  <a:lnTo>
                    <a:pt x="27" y="28"/>
                  </a:lnTo>
                  <a:lnTo>
                    <a:pt x="36" y="17"/>
                  </a:lnTo>
                  <a:lnTo>
                    <a:pt x="46" y="9"/>
                  </a:lnTo>
                  <a:lnTo>
                    <a:pt x="55" y="4"/>
                  </a:lnTo>
                  <a:lnTo>
                    <a:pt x="67"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0" name="Freeform 293"/>
            <p:cNvSpPr>
              <a:spLocks/>
            </p:cNvSpPr>
            <p:nvPr/>
          </p:nvSpPr>
          <p:spPr bwMode="auto">
            <a:xfrm rot="280138">
              <a:off x="526806" y="4066406"/>
              <a:ext cx="234259" cy="500145"/>
            </a:xfrm>
            <a:custGeom>
              <a:avLst/>
              <a:gdLst>
                <a:gd name="T0" fmla="*/ 2147483647 w 153"/>
                <a:gd name="T1" fmla="*/ 2147483647 h 329"/>
                <a:gd name="T2" fmla="*/ 2147483647 w 153"/>
                <a:gd name="T3" fmla="*/ 2147483647 h 329"/>
                <a:gd name="T4" fmla="*/ 2147483647 w 153"/>
                <a:gd name="T5" fmla="*/ 2147483647 h 329"/>
                <a:gd name="T6" fmla="*/ 2147483647 w 153"/>
                <a:gd name="T7" fmla="*/ 2147483647 h 329"/>
                <a:gd name="T8" fmla="*/ 2147483647 w 153"/>
                <a:gd name="T9" fmla="*/ 2147483647 h 329"/>
                <a:gd name="T10" fmla="*/ 0 w 153"/>
                <a:gd name="T11" fmla="*/ 2147483647 h 329"/>
                <a:gd name="T12" fmla="*/ 2147483647 w 153"/>
                <a:gd name="T13" fmla="*/ 0 h 329"/>
                <a:gd name="T14" fmla="*/ 2147483647 w 153"/>
                <a:gd name="T15" fmla="*/ 2147483647 h 329"/>
                <a:gd name="T16" fmla="*/ 2147483647 w 153"/>
                <a:gd name="T17" fmla="*/ 2147483647 h 3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329"/>
                <a:gd name="T29" fmla="*/ 153 w 153"/>
                <a:gd name="T30" fmla="*/ 329 h 3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329">
                  <a:moveTo>
                    <a:pt x="153" y="94"/>
                  </a:moveTo>
                  <a:lnTo>
                    <a:pt x="123" y="329"/>
                  </a:lnTo>
                  <a:lnTo>
                    <a:pt x="38" y="318"/>
                  </a:lnTo>
                  <a:lnTo>
                    <a:pt x="34" y="265"/>
                  </a:lnTo>
                  <a:lnTo>
                    <a:pt x="7" y="223"/>
                  </a:lnTo>
                  <a:lnTo>
                    <a:pt x="0" y="168"/>
                  </a:lnTo>
                  <a:lnTo>
                    <a:pt x="68" y="0"/>
                  </a:lnTo>
                  <a:lnTo>
                    <a:pt x="153" y="94"/>
                  </a:lnTo>
                  <a:close/>
                </a:path>
              </a:pathLst>
            </a:custGeom>
            <a:solidFill>
              <a:srgbClr val="FFDEBF"/>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1" name="Freeform 296"/>
            <p:cNvSpPr>
              <a:spLocks/>
            </p:cNvSpPr>
            <p:nvPr/>
          </p:nvSpPr>
          <p:spPr bwMode="auto">
            <a:xfrm>
              <a:off x="0" y="4833978"/>
              <a:ext cx="716167" cy="1012522"/>
            </a:xfrm>
            <a:custGeom>
              <a:avLst/>
              <a:gdLst>
                <a:gd name="T0" fmla="*/ 2147483647 w 589"/>
                <a:gd name="T1" fmla="*/ 2147483647 h 810"/>
                <a:gd name="T2" fmla="*/ 2147483647 w 589"/>
                <a:gd name="T3" fmla="*/ 2147483647 h 810"/>
                <a:gd name="T4" fmla="*/ 2147483647 w 589"/>
                <a:gd name="T5" fmla="*/ 2147483647 h 810"/>
                <a:gd name="T6" fmla="*/ 2147483647 w 589"/>
                <a:gd name="T7" fmla="*/ 2147483647 h 810"/>
                <a:gd name="T8" fmla="*/ 2147483647 w 589"/>
                <a:gd name="T9" fmla="*/ 2147483647 h 810"/>
                <a:gd name="T10" fmla="*/ 2147483647 w 589"/>
                <a:gd name="T11" fmla="*/ 2147483647 h 810"/>
                <a:gd name="T12" fmla="*/ 2147483647 w 589"/>
                <a:gd name="T13" fmla="*/ 2147483647 h 810"/>
                <a:gd name="T14" fmla="*/ 2147483647 w 589"/>
                <a:gd name="T15" fmla="*/ 2147483647 h 810"/>
                <a:gd name="T16" fmla="*/ 2147483647 w 589"/>
                <a:gd name="T17" fmla="*/ 2147483647 h 810"/>
                <a:gd name="T18" fmla="*/ 2147483647 w 589"/>
                <a:gd name="T19" fmla="*/ 2147483647 h 810"/>
                <a:gd name="T20" fmla="*/ 2147483647 w 589"/>
                <a:gd name="T21" fmla="*/ 2147483647 h 810"/>
                <a:gd name="T22" fmla="*/ 2147483647 w 589"/>
                <a:gd name="T23" fmla="*/ 2147483647 h 810"/>
                <a:gd name="T24" fmla="*/ 2147483647 w 589"/>
                <a:gd name="T25" fmla="*/ 2147483647 h 810"/>
                <a:gd name="T26" fmla="*/ 2147483647 w 589"/>
                <a:gd name="T27" fmla="*/ 2147483647 h 810"/>
                <a:gd name="T28" fmla="*/ 2147483647 w 589"/>
                <a:gd name="T29" fmla="*/ 2147483647 h 810"/>
                <a:gd name="T30" fmla="*/ 2147483647 w 589"/>
                <a:gd name="T31" fmla="*/ 2147483647 h 810"/>
                <a:gd name="T32" fmla="*/ 2147483647 w 589"/>
                <a:gd name="T33" fmla="*/ 2147483647 h 810"/>
                <a:gd name="T34" fmla="*/ 2147483647 w 589"/>
                <a:gd name="T35" fmla="*/ 2147483647 h 810"/>
                <a:gd name="T36" fmla="*/ 2147483647 w 589"/>
                <a:gd name="T37" fmla="*/ 2147483647 h 810"/>
                <a:gd name="T38" fmla="*/ 2147483647 w 589"/>
                <a:gd name="T39" fmla="*/ 2147483647 h 810"/>
                <a:gd name="T40" fmla="*/ 2147483647 w 589"/>
                <a:gd name="T41" fmla="*/ 2147483647 h 810"/>
                <a:gd name="T42" fmla="*/ 2147483647 w 589"/>
                <a:gd name="T43" fmla="*/ 2147483647 h 810"/>
                <a:gd name="T44" fmla="*/ 2147483647 w 589"/>
                <a:gd name="T45" fmla="*/ 2147483647 h 810"/>
                <a:gd name="T46" fmla="*/ 2147483647 w 589"/>
                <a:gd name="T47" fmla="*/ 2147483647 h 810"/>
                <a:gd name="T48" fmla="*/ 2147483647 w 589"/>
                <a:gd name="T49" fmla="*/ 2147483647 h 810"/>
                <a:gd name="T50" fmla="*/ 2147483647 w 589"/>
                <a:gd name="T51" fmla="*/ 2147483647 h 810"/>
                <a:gd name="T52" fmla="*/ 2147483647 w 589"/>
                <a:gd name="T53" fmla="*/ 2147483647 h 810"/>
                <a:gd name="T54" fmla="*/ 2147483647 w 589"/>
                <a:gd name="T55" fmla="*/ 2147483647 h 810"/>
                <a:gd name="T56" fmla="*/ 2147483647 w 589"/>
                <a:gd name="T57" fmla="*/ 2147483647 h 810"/>
                <a:gd name="T58" fmla="*/ 2147483647 w 589"/>
                <a:gd name="T59" fmla="*/ 2147483647 h 810"/>
                <a:gd name="T60" fmla="*/ 2147483647 w 589"/>
                <a:gd name="T61" fmla="*/ 2147483647 h 810"/>
                <a:gd name="T62" fmla="*/ 2147483647 w 589"/>
                <a:gd name="T63" fmla="*/ 2147483647 h 810"/>
                <a:gd name="T64" fmla="*/ 2147483647 w 589"/>
                <a:gd name="T65" fmla="*/ 2147483647 h 810"/>
                <a:gd name="T66" fmla="*/ 2147483647 w 589"/>
                <a:gd name="T67" fmla="*/ 2147483647 h 810"/>
                <a:gd name="T68" fmla="*/ 2147483647 w 589"/>
                <a:gd name="T69" fmla="*/ 2147483647 h 810"/>
                <a:gd name="T70" fmla="*/ 2147483647 w 589"/>
                <a:gd name="T71" fmla="*/ 2147483647 h 810"/>
                <a:gd name="T72" fmla="*/ 2147483647 w 589"/>
                <a:gd name="T73" fmla="*/ 2147483647 h 810"/>
                <a:gd name="T74" fmla="*/ 2147483647 w 589"/>
                <a:gd name="T75" fmla="*/ 2147483647 h 810"/>
                <a:gd name="T76" fmla="*/ 2147483647 w 589"/>
                <a:gd name="T77" fmla="*/ 2147483647 h 810"/>
                <a:gd name="T78" fmla="*/ 2147483647 w 589"/>
                <a:gd name="T79" fmla="*/ 2147483647 h 810"/>
                <a:gd name="T80" fmla="*/ 2147483647 w 589"/>
                <a:gd name="T81" fmla="*/ 2147483647 h 810"/>
                <a:gd name="T82" fmla="*/ 2147483647 w 589"/>
                <a:gd name="T83" fmla="*/ 2147483647 h 810"/>
                <a:gd name="T84" fmla="*/ 2147483647 w 589"/>
                <a:gd name="T85" fmla="*/ 2147483647 h 810"/>
                <a:gd name="T86" fmla="*/ 2147483647 w 589"/>
                <a:gd name="T87" fmla="*/ 2147483647 h 810"/>
                <a:gd name="T88" fmla="*/ 2147483647 w 589"/>
                <a:gd name="T89" fmla="*/ 2147483647 h 810"/>
                <a:gd name="T90" fmla="*/ 2147483647 w 589"/>
                <a:gd name="T91" fmla="*/ 2147483647 h 810"/>
                <a:gd name="T92" fmla="*/ 2147483647 w 589"/>
                <a:gd name="T93" fmla="*/ 2147483647 h 810"/>
                <a:gd name="T94" fmla="*/ 2147483647 w 589"/>
                <a:gd name="T95" fmla="*/ 2147483647 h 810"/>
                <a:gd name="T96" fmla="*/ 2147483647 w 589"/>
                <a:gd name="T97" fmla="*/ 2147483647 h 810"/>
                <a:gd name="T98" fmla="*/ 2147483647 w 589"/>
                <a:gd name="T99" fmla="*/ 2147483647 h 810"/>
                <a:gd name="T100" fmla="*/ 2147483647 w 589"/>
                <a:gd name="T101" fmla="*/ 2147483647 h 810"/>
                <a:gd name="T102" fmla="*/ 2147483647 w 589"/>
                <a:gd name="T103" fmla="*/ 2147483647 h 810"/>
                <a:gd name="T104" fmla="*/ 2147483647 w 589"/>
                <a:gd name="T105" fmla="*/ 2147483647 h 810"/>
                <a:gd name="T106" fmla="*/ 2147483647 w 589"/>
                <a:gd name="T107" fmla="*/ 2147483647 h 810"/>
                <a:gd name="T108" fmla="*/ 2147483647 w 589"/>
                <a:gd name="T109" fmla="*/ 2147483647 h 810"/>
                <a:gd name="T110" fmla="*/ 0 w 589"/>
                <a:gd name="T111" fmla="*/ 2147483647 h 810"/>
                <a:gd name="T112" fmla="*/ 0 w 589"/>
                <a:gd name="T113" fmla="*/ 2147483647 h 810"/>
                <a:gd name="T114" fmla="*/ 0 w 589"/>
                <a:gd name="T115" fmla="*/ 0 h 810"/>
                <a:gd name="T116" fmla="*/ 2147483647 w 589"/>
                <a:gd name="T117" fmla="*/ 0 h 8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9"/>
                <a:gd name="T178" fmla="*/ 0 h 810"/>
                <a:gd name="T179" fmla="*/ 589 w 589"/>
                <a:gd name="T180" fmla="*/ 810 h 8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9" h="810">
                  <a:moveTo>
                    <a:pt x="4" y="0"/>
                  </a:moveTo>
                  <a:lnTo>
                    <a:pt x="451" y="130"/>
                  </a:lnTo>
                  <a:lnTo>
                    <a:pt x="589" y="810"/>
                  </a:lnTo>
                  <a:lnTo>
                    <a:pt x="587" y="808"/>
                  </a:lnTo>
                  <a:lnTo>
                    <a:pt x="586" y="808"/>
                  </a:lnTo>
                  <a:lnTo>
                    <a:pt x="578" y="805"/>
                  </a:lnTo>
                  <a:lnTo>
                    <a:pt x="572" y="803"/>
                  </a:lnTo>
                  <a:lnTo>
                    <a:pt x="563" y="799"/>
                  </a:lnTo>
                  <a:lnTo>
                    <a:pt x="553" y="795"/>
                  </a:lnTo>
                  <a:lnTo>
                    <a:pt x="546" y="791"/>
                  </a:lnTo>
                  <a:lnTo>
                    <a:pt x="540" y="789"/>
                  </a:lnTo>
                  <a:lnTo>
                    <a:pt x="534" y="788"/>
                  </a:lnTo>
                  <a:lnTo>
                    <a:pt x="529" y="786"/>
                  </a:lnTo>
                  <a:lnTo>
                    <a:pt x="521" y="782"/>
                  </a:lnTo>
                  <a:lnTo>
                    <a:pt x="513" y="778"/>
                  </a:lnTo>
                  <a:lnTo>
                    <a:pt x="506" y="776"/>
                  </a:lnTo>
                  <a:lnTo>
                    <a:pt x="498" y="772"/>
                  </a:lnTo>
                  <a:lnTo>
                    <a:pt x="491" y="768"/>
                  </a:lnTo>
                  <a:lnTo>
                    <a:pt x="481" y="765"/>
                  </a:lnTo>
                  <a:lnTo>
                    <a:pt x="473" y="763"/>
                  </a:lnTo>
                  <a:lnTo>
                    <a:pt x="466" y="759"/>
                  </a:lnTo>
                  <a:lnTo>
                    <a:pt x="456" y="755"/>
                  </a:lnTo>
                  <a:lnTo>
                    <a:pt x="447" y="751"/>
                  </a:lnTo>
                  <a:lnTo>
                    <a:pt x="437" y="748"/>
                  </a:lnTo>
                  <a:lnTo>
                    <a:pt x="430" y="744"/>
                  </a:lnTo>
                  <a:lnTo>
                    <a:pt x="420" y="740"/>
                  </a:lnTo>
                  <a:lnTo>
                    <a:pt x="413" y="736"/>
                  </a:lnTo>
                  <a:lnTo>
                    <a:pt x="403" y="734"/>
                  </a:lnTo>
                  <a:lnTo>
                    <a:pt x="394" y="730"/>
                  </a:lnTo>
                  <a:lnTo>
                    <a:pt x="384" y="727"/>
                  </a:lnTo>
                  <a:lnTo>
                    <a:pt x="375" y="723"/>
                  </a:lnTo>
                  <a:lnTo>
                    <a:pt x="365" y="717"/>
                  </a:lnTo>
                  <a:lnTo>
                    <a:pt x="357" y="715"/>
                  </a:lnTo>
                  <a:lnTo>
                    <a:pt x="348" y="711"/>
                  </a:lnTo>
                  <a:lnTo>
                    <a:pt x="338" y="706"/>
                  </a:lnTo>
                  <a:lnTo>
                    <a:pt x="329" y="702"/>
                  </a:lnTo>
                  <a:lnTo>
                    <a:pt x="319" y="700"/>
                  </a:lnTo>
                  <a:lnTo>
                    <a:pt x="310" y="694"/>
                  </a:lnTo>
                  <a:lnTo>
                    <a:pt x="302" y="691"/>
                  </a:lnTo>
                  <a:lnTo>
                    <a:pt x="295" y="687"/>
                  </a:lnTo>
                  <a:lnTo>
                    <a:pt x="287" y="683"/>
                  </a:lnTo>
                  <a:lnTo>
                    <a:pt x="278" y="681"/>
                  </a:lnTo>
                  <a:lnTo>
                    <a:pt x="270" y="677"/>
                  </a:lnTo>
                  <a:lnTo>
                    <a:pt x="262" y="673"/>
                  </a:lnTo>
                  <a:lnTo>
                    <a:pt x="257" y="672"/>
                  </a:lnTo>
                  <a:lnTo>
                    <a:pt x="247" y="668"/>
                  </a:lnTo>
                  <a:lnTo>
                    <a:pt x="242" y="664"/>
                  </a:lnTo>
                  <a:lnTo>
                    <a:pt x="236" y="660"/>
                  </a:lnTo>
                  <a:lnTo>
                    <a:pt x="230" y="658"/>
                  </a:lnTo>
                  <a:lnTo>
                    <a:pt x="223" y="654"/>
                  </a:lnTo>
                  <a:lnTo>
                    <a:pt x="219" y="653"/>
                  </a:lnTo>
                  <a:lnTo>
                    <a:pt x="213" y="651"/>
                  </a:lnTo>
                  <a:lnTo>
                    <a:pt x="209" y="649"/>
                  </a:lnTo>
                  <a:lnTo>
                    <a:pt x="200" y="643"/>
                  </a:lnTo>
                  <a:lnTo>
                    <a:pt x="194" y="639"/>
                  </a:lnTo>
                  <a:lnTo>
                    <a:pt x="190" y="635"/>
                  </a:lnTo>
                  <a:lnTo>
                    <a:pt x="190" y="633"/>
                  </a:lnTo>
                  <a:lnTo>
                    <a:pt x="186" y="630"/>
                  </a:lnTo>
                  <a:lnTo>
                    <a:pt x="185" y="622"/>
                  </a:lnTo>
                  <a:lnTo>
                    <a:pt x="183" y="616"/>
                  </a:lnTo>
                  <a:lnTo>
                    <a:pt x="181" y="611"/>
                  </a:lnTo>
                  <a:lnTo>
                    <a:pt x="179" y="605"/>
                  </a:lnTo>
                  <a:lnTo>
                    <a:pt x="177" y="599"/>
                  </a:lnTo>
                  <a:lnTo>
                    <a:pt x="173" y="590"/>
                  </a:lnTo>
                  <a:lnTo>
                    <a:pt x="169" y="584"/>
                  </a:lnTo>
                  <a:lnTo>
                    <a:pt x="167" y="575"/>
                  </a:lnTo>
                  <a:lnTo>
                    <a:pt x="166" y="565"/>
                  </a:lnTo>
                  <a:lnTo>
                    <a:pt x="160" y="556"/>
                  </a:lnTo>
                  <a:lnTo>
                    <a:pt x="158" y="544"/>
                  </a:lnTo>
                  <a:lnTo>
                    <a:pt x="154" y="535"/>
                  </a:lnTo>
                  <a:lnTo>
                    <a:pt x="150" y="523"/>
                  </a:lnTo>
                  <a:lnTo>
                    <a:pt x="147" y="512"/>
                  </a:lnTo>
                  <a:lnTo>
                    <a:pt x="143" y="498"/>
                  </a:lnTo>
                  <a:lnTo>
                    <a:pt x="137" y="487"/>
                  </a:lnTo>
                  <a:lnTo>
                    <a:pt x="135" y="474"/>
                  </a:lnTo>
                  <a:lnTo>
                    <a:pt x="129" y="460"/>
                  </a:lnTo>
                  <a:lnTo>
                    <a:pt x="126" y="447"/>
                  </a:lnTo>
                  <a:lnTo>
                    <a:pt x="120" y="434"/>
                  </a:lnTo>
                  <a:lnTo>
                    <a:pt x="116" y="421"/>
                  </a:lnTo>
                  <a:lnTo>
                    <a:pt x="110" y="405"/>
                  </a:lnTo>
                  <a:lnTo>
                    <a:pt x="107" y="390"/>
                  </a:lnTo>
                  <a:lnTo>
                    <a:pt x="103" y="377"/>
                  </a:lnTo>
                  <a:lnTo>
                    <a:pt x="99" y="363"/>
                  </a:lnTo>
                  <a:lnTo>
                    <a:pt x="93" y="348"/>
                  </a:lnTo>
                  <a:lnTo>
                    <a:pt x="89" y="333"/>
                  </a:lnTo>
                  <a:lnTo>
                    <a:pt x="84" y="320"/>
                  </a:lnTo>
                  <a:lnTo>
                    <a:pt x="82" y="305"/>
                  </a:lnTo>
                  <a:lnTo>
                    <a:pt x="76" y="289"/>
                  </a:lnTo>
                  <a:lnTo>
                    <a:pt x="72" y="276"/>
                  </a:lnTo>
                  <a:lnTo>
                    <a:pt x="67" y="261"/>
                  </a:lnTo>
                  <a:lnTo>
                    <a:pt x="63" y="246"/>
                  </a:lnTo>
                  <a:lnTo>
                    <a:pt x="59" y="230"/>
                  </a:lnTo>
                  <a:lnTo>
                    <a:pt x="53" y="217"/>
                  </a:lnTo>
                  <a:lnTo>
                    <a:pt x="50" y="204"/>
                  </a:lnTo>
                  <a:lnTo>
                    <a:pt x="46" y="190"/>
                  </a:lnTo>
                  <a:lnTo>
                    <a:pt x="42" y="175"/>
                  </a:lnTo>
                  <a:lnTo>
                    <a:pt x="38" y="162"/>
                  </a:lnTo>
                  <a:lnTo>
                    <a:pt x="34" y="149"/>
                  </a:lnTo>
                  <a:lnTo>
                    <a:pt x="31" y="137"/>
                  </a:lnTo>
                  <a:lnTo>
                    <a:pt x="27" y="126"/>
                  </a:lnTo>
                  <a:lnTo>
                    <a:pt x="23" y="112"/>
                  </a:lnTo>
                  <a:lnTo>
                    <a:pt x="21" y="101"/>
                  </a:lnTo>
                  <a:lnTo>
                    <a:pt x="19" y="92"/>
                  </a:lnTo>
                  <a:lnTo>
                    <a:pt x="15" y="80"/>
                  </a:lnTo>
                  <a:lnTo>
                    <a:pt x="12" y="71"/>
                  </a:lnTo>
                  <a:lnTo>
                    <a:pt x="10" y="61"/>
                  </a:lnTo>
                  <a:lnTo>
                    <a:pt x="8" y="52"/>
                  </a:lnTo>
                  <a:lnTo>
                    <a:pt x="6" y="42"/>
                  </a:lnTo>
                  <a:lnTo>
                    <a:pt x="6" y="36"/>
                  </a:lnTo>
                  <a:lnTo>
                    <a:pt x="2" y="29"/>
                  </a:lnTo>
                  <a:lnTo>
                    <a:pt x="2" y="23"/>
                  </a:lnTo>
                  <a:lnTo>
                    <a:pt x="0" y="17"/>
                  </a:lnTo>
                  <a:lnTo>
                    <a:pt x="0" y="12"/>
                  </a:lnTo>
                  <a:lnTo>
                    <a:pt x="0" y="8"/>
                  </a:lnTo>
                  <a:lnTo>
                    <a:pt x="0" y="6"/>
                  </a:lnTo>
                  <a:lnTo>
                    <a:pt x="0" y="0"/>
                  </a:lnTo>
                  <a:lnTo>
                    <a:pt x="4" y="0"/>
                  </a:lnTo>
                  <a:close/>
                </a:path>
              </a:pathLst>
            </a:custGeom>
            <a:solidFill>
              <a:srgbClr val="D1D142"/>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2" name="Freeform 297"/>
            <p:cNvSpPr>
              <a:spLocks/>
            </p:cNvSpPr>
            <p:nvPr/>
          </p:nvSpPr>
          <p:spPr bwMode="auto">
            <a:xfrm>
              <a:off x="529234" y="4091540"/>
              <a:ext cx="242768" cy="482511"/>
            </a:xfrm>
            <a:custGeom>
              <a:avLst/>
              <a:gdLst>
                <a:gd name="T0" fmla="*/ 2147483647 w 202"/>
                <a:gd name="T1" fmla="*/ 2147483647 h 388"/>
                <a:gd name="T2" fmla="*/ 2147483647 w 202"/>
                <a:gd name="T3" fmla="*/ 2147483647 h 388"/>
                <a:gd name="T4" fmla="*/ 2147483647 w 202"/>
                <a:gd name="T5" fmla="*/ 2147483647 h 388"/>
                <a:gd name="T6" fmla="*/ 2147483647 w 202"/>
                <a:gd name="T7" fmla="*/ 2147483647 h 388"/>
                <a:gd name="T8" fmla="*/ 2147483647 w 202"/>
                <a:gd name="T9" fmla="*/ 2147483647 h 388"/>
                <a:gd name="T10" fmla="*/ 2147483647 w 202"/>
                <a:gd name="T11" fmla="*/ 2147483647 h 388"/>
                <a:gd name="T12" fmla="*/ 2147483647 w 202"/>
                <a:gd name="T13" fmla="*/ 2147483647 h 388"/>
                <a:gd name="T14" fmla="*/ 2147483647 w 202"/>
                <a:gd name="T15" fmla="*/ 2147483647 h 388"/>
                <a:gd name="T16" fmla="*/ 2147483647 w 202"/>
                <a:gd name="T17" fmla="*/ 2147483647 h 388"/>
                <a:gd name="T18" fmla="*/ 2147483647 w 202"/>
                <a:gd name="T19" fmla="*/ 2147483647 h 388"/>
                <a:gd name="T20" fmla="*/ 2147483647 w 202"/>
                <a:gd name="T21" fmla="*/ 2147483647 h 388"/>
                <a:gd name="T22" fmla="*/ 2147483647 w 202"/>
                <a:gd name="T23" fmla="*/ 2147483647 h 388"/>
                <a:gd name="T24" fmla="*/ 2147483647 w 202"/>
                <a:gd name="T25" fmla="*/ 2147483647 h 388"/>
                <a:gd name="T26" fmla="*/ 2147483647 w 202"/>
                <a:gd name="T27" fmla="*/ 2147483647 h 388"/>
                <a:gd name="T28" fmla="*/ 2147483647 w 202"/>
                <a:gd name="T29" fmla="*/ 2147483647 h 388"/>
                <a:gd name="T30" fmla="*/ 2147483647 w 202"/>
                <a:gd name="T31" fmla="*/ 2147483647 h 388"/>
                <a:gd name="T32" fmla="*/ 2147483647 w 202"/>
                <a:gd name="T33" fmla="*/ 2147483647 h 388"/>
                <a:gd name="T34" fmla="*/ 2147483647 w 202"/>
                <a:gd name="T35" fmla="*/ 2147483647 h 388"/>
                <a:gd name="T36" fmla="*/ 2147483647 w 202"/>
                <a:gd name="T37" fmla="*/ 2147483647 h 388"/>
                <a:gd name="T38" fmla="*/ 2147483647 w 202"/>
                <a:gd name="T39" fmla="*/ 2147483647 h 388"/>
                <a:gd name="T40" fmla="*/ 2147483647 w 202"/>
                <a:gd name="T41" fmla="*/ 2147483647 h 388"/>
                <a:gd name="T42" fmla="*/ 2147483647 w 202"/>
                <a:gd name="T43" fmla="*/ 2147483647 h 388"/>
                <a:gd name="T44" fmla="*/ 2147483647 w 202"/>
                <a:gd name="T45" fmla="*/ 2147483647 h 388"/>
                <a:gd name="T46" fmla="*/ 2147483647 w 202"/>
                <a:gd name="T47" fmla="*/ 2147483647 h 388"/>
                <a:gd name="T48" fmla="*/ 2147483647 w 202"/>
                <a:gd name="T49" fmla="*/ 2147483647 h 388"/>
                <a:gd name="T50" fmla="*/ 2147483647 w 202"/>
                <a:gd name="T51" fmla="*/ 2147483647 h 388"/>
                <a:gd name="T52" fmla="*/ 2147483647 w 202"/>
                <a:gd name="T53" fmla="*/ 2147483647 h 388"/>
                <a:gd name="T54" fmla="*/ 2147483647 w 202"/>
                <a:gd name="T55" fmla="*/ 2147483647 h 388"/>
                <a:gd name="T56" fmla="*/ 2147483647 w 202"/>
                <a:gd name="T57" fmla="*/ 2147483647 h 388"/>
                <a:gd name="T58" fmla="*/ 2147483647 w 202"/>
                <a:gd name="T59" fmla="*/ 2147483647 h 388"/>
                <a:gd name="T60" fmla="*/ 2147483647 w 202"/>
                <a:gd name="T61" fmla="*/ 2147483647 h 388"/>
                <a:gd name="T62" fmla="*/ 2147483647 w 202"/>
                <a:gd name="T63" fmla="*/ 2147483647 h 388"/>
                <a:gd name="T64" fmla="*/ 2147483647 w 202"/>
                <a:gd name="T65" fmla="*/ 2147483647 h 388"/>
                <a:gd name="T66" fmla="*/ 2147483647 w 202"/>
                <a:gd name="T67" fmla="*/ 2147483647 h 388"/>
                <a:gd name="T68" fmla="*/ 2147483647 w 202"/>
                <a:gd name="T69" fmla="*/ 2147483647 h 388"/>
                <a:gd name="T70" fmla="*/ 2147483647 w 202"/>
                <a:gd name="T71" fmla="*/ 2147483647 h 388"/>
                <a:gd name="T72" fmla="*/ 2147483647 w 202"/>
                <a:gd name="T73" fmla="*/ 2147483647 h 388"/>
                <a:gd name="T74" fmla="*/ 2147483647 w 202"/>
                <a:gd name="T75" fmla="*/ 2147483647 h 388"/>
                <a:gd name="T76" fmla="*/ 2147483647 w 202"/>
                <a:gd name="T77" fmla="*/ 2147483647 h 388"/>
                <a:gd name="T78" fmla="*/ 2147483647 w 202"/>
                <a:gd name="T79" fmla="*/ 2147483647 h 388"/>
                <a:gd name="T80" fmla="*/ 2147483647 w 202"/>
                <a:gd name="T81" fmla="*/ 2147483647 h 388"/>
                <a:gd name="T82" fmla="*/ 2147483647 w 202"/>
                <a:gd name="T83" fmla="*/ 2147483647 h 388"/>
                <a:gd name="T84" fmla="*/ 2147483647 w 202"/>
                <a:gd name="T85" fmla="*/ 2147483647 h 388"/>
                <a:gd name="T86" fmla="*/ 2147483647 w 202"/>
                <a:gd name="T87" fmla="*/ 2147483647 h 388"/>
                <a:gd name="T88" fmla="*/ 2147483647 w 202"/>
                <a:gd name="T89" fmla="*/ 2147483647 h 388"/>
                <a:gd name="T90" fmla="*/ 2147483647 w 202"/>
                <a:gd name="T91" fmla="*/ 2147483647 h 388"/>
                <a:gd name="T92" fmla="*/ 2147483647 w 202"/>
                <a:gd name="T93" fmla="*/ 2147483647 h 388"/>
                <a:gd name="T94" fmla="*/ 2147483647 w 202"/>
                <a:gd name="T95" fmla="*/ 0 h 388"/>
                <a:gd name="T96" fmla="*/ 2147483647 w 202"/>
                <a:gd name="T97" fmla="*/ 2147483647 h 388"/>
                <a:gd name="T98" fmla="*/ 2147483647 w 202"/>
                <a:gd name="T99" fmla="*/ 2147483647 h 3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2"/>
                <a:gd name="T151" fmla="*/ 0 h 388"/>
                <a:gd name="T152" fmla="*/ 202 w 202"/>
                <a:gd name="T153" fmla="*/ 388 h 3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2" h="388">
                  <a:moveTo>
                    <a:pt x="35" y="30"/>
                  </a:moveTo>
                  <a:lnTo>
                    <a:pt x="33" y="32"/>
                  </a:lnTo>
                  <a:lnTo>
                    <a:pt x="33" y="38"/>
                  </a:lnTo>
                  <a:lnTo>
                    <a:pt x="31" y="42"/>
                  </a:lnTo>
                  <a:lnTo>
                    <a:pt x="31" y="48"/>
                  </a:lnTo>
                  <a:lnTo>
                    <a:pt x="27" y="55"/>
                  </a:lnTo>
                  <a:lnTo>
                    <a:pt x="27" y="61"/>
                  </a:lnTo>
                  <a:lnTo>
                    <a:pt x="25" y="67"/>
                  </a:lnTo>
                  <a:lnTo>
                    <a:pt x="25" y="72"/>
                  </a:lnTo>
                  <a:lnTo>
                    <a:pt x="23" y="78"/>
                  </a:lnTo>
                  <a:lnTo>
                    <a:pt x="23" y="84"/>
                  </a:lnTo>
                  <a:lnTo>
                    <a:pt x="23" y="93"/>
                  </a:lnTo>
                  <a:lnTo>
                    <a:pt x="23" y="99"/>
                  </a:lnTo>
                  <a:lnTo>
                    <a:pt x="21" y="108"/>
                  </a:lnTo>
                  <a:lnTo>
                    <a:pt x="19" y="120"/>
                  </a:lnTo>
                  <a:lnTo>
                    <a:pt x="18" y="127"/>
                  </a:lnTo>
                  <a:lnTo>
                    <a:pt x="16" y="139"/>
                  </a:lnTo>
                  <a:lnTo>
                    <a:pt x="14" y="146"/>
                  </a:lnTo>
                  <a:lnTo>
                    <a:pt x="14" y="156"/>
                  </a:lnTo>
                  <a:lnTo>
                    <a:pt x="12" y="165"/>
                  </a:lnTo>
                  <a:lnTo>
                    <a:pt x="12" y="175"/>
                  </a:lnTo>
                  <a:lnTo>
                    <a:pt x="10" y="184"/>
                  </a:lnTo>
                  <a:lnTo>
                    <a:pt x="10" y="192"/>
                  </a:lnTo>
                  <a:lnTo>
                    <a:pt x="8" y="202"/>
                  </a:lnTo>
                  <a:lnTo>
                    <a:pt x="6" y="211"/>
                  </a:lnTo>
                  <a:lnTo>
                    <a:pt x="4" y="221"/>
                  </a:lnTo>
                  <a:lnTo>
                    <a:pt x="2" y="230"/>
                  </a:lnTo>
                  <a:lnTo>
                    <a:pt x="2" y="240"/>
                  </a:lnTo>
                  <a:lnTo>
                    <a:pt x="0" y="251"/>
                  </a:lnTo>
                  <a:lnTo>
                    <a:pt x="16" y="329"/>
                  </a:lnTo>
                  <a:lnTo>
                    <a:pt x="14" y="369"/>
                  </a:lnTo>
                  <a:lnTo>
                    <a:pt x="29" y="367"/>
                  </a:lnTo>
                  <a:lnTo>
                    <a:pt x="27" y="365"/>
                  </a:lnTo>
                  <a:lnTo>
                    <a:pt x="27" y="361"/>
                  </a:lnTo>
                  <a:lnTo>
                    <a:pt x="27" y="356"/>
                  </a:lnTo>
                  <a:lnTo>
                    <a:pt x="27" y="348"/>
                  </a:lnTo>
                  <a:lnTo>
                    <a:pt x="27" y="340"/>
                  </a:lnTo>
                  <a:lnTo>
                    <a:pt x="27" y="335"/>
                  </a:lnTo>
                  <a:lnTo>
                    <a:pt x="25" y="327"/>
                  </a:lnTo>
                  <a:lnTo>
                    <a:pt x="25" y="325"/>
                  </a:lnTo>
                  <a:lnTo>
                    <a:pt x="14" y="259"/>
                  </a:lnTo>
                  <a:lnTo>
                    <a:pt x="14" y="253"/>
                  </a:lnTo>
                  <a:lnTo>
                    <a:pt x="14" y="247"/>
                  </a:lnTo>
                  <a:lnTo>
                    <a:pt x="14" y="242"/>
                  </a:lnTo>
                  <a:lnTo>
                    <a:pt x="14" y="238"/>
                  </a:lnTo>
                  <a:lnTo>
                    <a:pt x="14" y="230"/>
                  </a:lnTo>
                  <a:lnTo>
                    <a:pt x="16" y="226"/>
                  </a:lnTo>
                  <a:lnTo>
                    <a:pt x="16" y="219"/>
                  </a:lnTo>
                  <a:lnTo>
                    <a:pt x="18" y="215"/>
                  </a:lnTo>
                  <a:lnTo>
                    <a:pt x="18" y="207"/>
                  </a:lnTo>
                  <a:lnTo>
                    <a:pt x="19" y="200"/>
                  </a:lnTo>
                  <a:lnTo>
                    <a:pt x="19" y="194"/>
                  </a:lnTo>
                  <a:lnTo>
                    <a:pt x="21" y="186"/>
                  </a:lnTo>
                  <a:lnTo>
                    <a:pt x="21" y="179"/>
                  </a:lnTo>
                  <a:lnTo>
                    <a:pt x="21" y="173"/>
                  </a:lnTo>
                  <a:lnTo>
                    <a:pt x="23" y="167"/>
                  </a:lnTo>
                  <a:lnTo>
                    <a:pt x="25" y="162"/>
                  </a:lnTo>
                  <a:lnTo>
                    <a:pt x="25" y="154"/>
                  </a:lnTo>
                  <a:lnTo>
                    <a:pt x="25" y="146"/>
                  </a:lnTo>
                  <a:lnTo>
                    <a:pt x="27" y="141"/>
                  </a:lnTo>
                  <a:lnTo>
                    <a:pt x="27" y="133"/>
                  </a:lnTo>
                  <a:lnTo>
                    <a:pt x="27" y="127"/>
                  </a:lnTo>
                  <a:lnTo>
                    <a:pt x="31" y="122"/>
                  </a:lnTo>
                  <a:lnTo>
                    <a:pt x="31" y="114"/>
                  </a:lnTo>
                  <a:lnTo>
                    <a:pt x="33" y="110"/>
                  </a:lnTo>
                  <a:lnTo>
                    <a:pt x="33" y="103"/>
                  </a:lnTo>
                  <a:lnTo>
                    <a:pt x="33" y="97"/>
                  </a:lnTo>
                  <a:lnTo>
                    <a:pt x="35" y="91"/>
                  </a:lnTo>
                  <a:lnTo>
                    <a:pt x="35" y="88"/>
                  </a:lnTo>
                  <a:lnTo>
                    <a:pt x="37" y="78"/>
                  </a:lnTo>
                  <a:lnTo>
                    <a:pt x="40" y="70"/>
                  </a:lnTo>
                  <a:lnTo>
                    <a:pt x="40" y="65"/>
                  </a:lnTo>
                  <a:lnTo>
                    <a:pt x="42" y="59"/>
                  </a:lnTo>
                  <a:lnTo>
                    <a:pt x="44" y="51"/>
                  </a:lnTo>
                  <a:lnTo>
                    <a:pt x="46" y="46"/>
                  </a:lnTo>
                  <a:lnTo>
                    <a:pt x="48" y="40"/>
                  </a:lnTo>
                  <a:lnTo>
                    <a:pt x="48" y="36"/>
                  </a:lnTo>
                  <a:lnTo>
                    <a:pt x="50" y="32"/>
                  </a:lnTo>
                  <a:lnTo>
                    <a:pt x="52" y="32"/>
                  </a:lnTo>
                  <a:lnTo>
                    <a:pt x="57" y="27"/>
                  </a:lnTo>
                  <a:lnTo>
                    <a:pt x="67" y="25"/>
                  </a:lnTo>
                  <a:lnTo>
                    <a:pt x="76" y="21"/>
                  </a:lnTo>
                  <a:lnTo>
                    <a:pt x="86" y="21"/>
                  </a:lnTo>
                  <a:lnTo>
                    <a:pt x="97" y="21"/>
                  </a:lnTo>
                  <a:lnTo>
                    <a:pt x="107" y="25"/>
                  </a:lnTo>
                  <a:lnTo>
                    <a:pt x="118" y="27"/>
                  </a:lnTo>
                  <a:lnTo>
                    <a:pt x="130" y="32"/>
                  </a:lnTo>
                  <a:lnTo>
                    <a:pt x="139" y="38"/>
                  </a:lnTo>
                  <a:lnTo>
                    <a:pt x="149" y="46"/>
                  </a:lnTo>
                  <a:lnTo>
                    <a:pt x="156" y="51"/>
                  </a:lnTo>
                  <a:lnTo>
                    <a:pt x="166" y="61"/>
                  </a:lnTo>
                  <a:lnTo>
                    <a:pt x="170" y="67"/>
                  </a:lnTo>
                  <a:lnTo>
                    <a:pt x="171" y="70"/>
                  </a:lnTo>
                  <a:lnTo>
                    <a:pt x="175" y="76"/>
                  </a:lnTo>
                  <a:lnTo>
                    <a:pt x="179" y="82"/>
                  </a:lnTo>
                  <a:lnTo>
                    <a:pt x="181" y="88"/>
                  </a:lnTo>
                  <a:lnTo>
                    <a:pt x="185" y="93"/>
                  </a:lnTo>
                  <a:lnTo>
                    <a:pt x="187" y="101"/>
                  </a:lnTo>
                  <a:lnTo>
                    <a:pt x="189" y="107"/>
                  </a:lnTo>
                  <a:lnTo>
                    <a:pt x="187" y="112"/>
                  </a:lnTo>
                  <a:lnTo>
                    <a:pt x="187" y="118"/>
                  </a:lnTo>
                  <a:lnTo>
                    <a:pt x="187" y="124"/>
                  </a:lnTo>
                  <a:lnTo>
                    <a:pt x="185" y="131"/>
                  </a:lnTo>
                  <a:lnTo>
                    <a:pt x="183" y="137"/>
                  </a:lnTo>
                  <a:lnTo>
                    <a:pt x="181" y="146"/>
                  </a:lnTo>
                  <a:lnTo>
                    <a:pt x="179" y="154"/>
                  </a:lnTo>
                  <a:lnTo>
                    <a:pt x="177" y="164"/>
                  </a:lnTo>
                  <a:lnTo>
                    <a:pt x="173" y="171"/>
                  </a:lnTo>
                  <a:lnTo>
                    <a:pt x="171" y="179"/>
                  </a:lnTo>
                  <a:lnTo>
                    <a:pt x="168" y="188"/>
                  </a:lnTo>
                  <a:lnTo>
                    <a:pt x="164" y="198"/>
                  </a:lnTo>
                  <a:lnTo>
                    <a:pt x="160" y="205"/>
                  </a:lnTo>
                  <a:lnTo>
                    <a:pt x="158" y="215"/>
                  </a:lnTo>
                  <a:lnTo>
                    <a:pt x="154" y="223"/>
                  </a:lnTo>
                  <a:lnTo>
                    <a:pt x="151" y="232"/>
                  </a:lnTo>
                  <a:lnTo>
                    <a:pt x="147" y="240"/>
                  </a:lnTo>
                  <a:lnTo>
                    <a:pt x="143" y="247"/>
                  </a:lnTo>
                  <a:lnTo>
                    <a:pt x="139" y="253"/>
                  </a:lnTo>
                  <a:lnTo>
                    <a:pt x="135" y="262"/>
                  </a:lnTo>
                  <a:lnTo>
                    <a:pt x="132" y="268"/>
                  </a:lnTo>
                  <a:lnTo>
                    <a:pt x="128" y="276"/>
                  </a:lnTo>
                  <a:lnTo>
                    <a:pt x="126" y="281"/>
                  </a:lnTo>
                  <a:lnTo>
                    <a:pt x="122" y="289"/>
                  </a:lnTo>
                  <a:lnTo>
                    <a:pt x="116" y="297"/>
                  </a:lnTo>
                  <a:lnTo>
                    <a:pt x="113" y="306"/>
                  </a:lnTo>
                  <a:lnTo>
                    <a:pt x="111" y="312"/>
                  </a:lnTo>
                  <a:lnTo>
                    <a:pt x="111" y="314"/>
                  </a:lnTo>
                  <a:lnTo>
                    <a:pt x="111" y="384"/>
                  </a:lnTo>
                  <a:lnTo>
                    <a:pt x="124" y="388"/>
                  </a:lnTo>
                  <a:lnTo>
                    <a:pt x="124" y="386"/>
                  </a:lnTo>
                  <a:lnTo>
                    <a:pt x="124" y="380"/>
                  </a:lnTo>
                  <a:lnTo>
                    <a:pt x="126" y="371"/>
                  </a:lnTo>
                  <a:lnTo>
                    <a:pt x="128" y="361"/>
                  </a:lnTo>
                  <a:lnTo>
                    <a:pt x="128" y="356"/>
                  </a:lnTo>
                  <a:lnTo>
                    <a:pt x="128" y="348"/>
                  </a:lnTo>
                  <a:lnTo>
                    <a:pt x="128" y="342"/>
                  </a:lnTo>
                  <a:lnTo>
                    <a:pt x="128" y="337"/>
                  </a:lnTo>
                  <a:lnTo>
                    <a:pt x="128" y="331"/>
                  </a:lnTo>
                  <a:lnTo>
                    <a:pt x="128" y="325"/>
                  </a:lnTo>
                  <a:lnTo>
                    <a:pt x="128" y="319"/>
                  </a:lnTo>
                  <a:lnTo>
                    <a:pt x="128" y="316"/>
                  </a:lnTo>
                  <a:lnTo>
                    <a:pt x="128" y="310"/>
                  </a:lnTo>
                  <a:lnTo>
                    <a:pt x="132" y="304"/>
                  </a:lnTo>
                  <a:lnTo>
                    <a:pt x="133" y="299"/>
                  </a:lnTo>
                  <a:lnTo>
                    <a:pt x="137" y="293"/>
                  </a:lnTo>
                  <a:lnTo>
                    <a:pt x="141" y="285"/>
                  </a:lnTo>
                  <a:lnTo>
                    <a:pt x="143" y="280"/>
                  </a:lnTo>
                  <a:lnTo>
                    <a:pt x="149" y="272"/>
                  </a:lnTo>
                  <a:lnTo>
                    <a:pt x="152" y="266"/>
                  </a:lnTo>
                  <a:lnTo>
                    <a:pt x="154" y="257"/>
                  </a:lnTo>
                  <a:lnTo>
                    <a:pt x="160" y="247"/>
                  </a:lnTo>
                  <a:lnTo>
                    <a:pt x="162" y="240"/>
                  </a:lnTo>
                  <a:lnTo>
                    <a:pt x="168" y="230"/>
                  </a:lnTo>
                  <a:lnTo>
                    <a:pt x="170" y="221"/>
                  </a:lnTo>
                  <a:lnTo>
                    <a:pt x="173" y="211"/>
                  </a:lnTo>
                  <a:lnTo>
                    <a:pt x="179" y="202"/>
                  </a:lnTo>
                  <a:lnTo>
                    <a:pt x="183" y="194"/>
                  </a:lnTo>
                  <a:lnTo>
                    <a:pt x="185" y="184"/>
                  </a:lnTo>
                  <a:lnTo>
                    <a:pt x="187" y="175"/>
                  </a:lnTo>
                  <a:lnTo>
                    <a:pt x="190" y="165"/>
                  </a:lnTo>
                  <a:lnTo>
                    <a:pt x="194" y="156"/>
                  </a:lnTo>
                  <a:lnTo>
                    <a:pt x="196" y="146"/>
                  </a:lnTo>
                  <a:lnTo>
                    <a:pt x="198" y="137"/>
                  </a:lnTo>
                  <a:lnTo>
                    <a:pt x="198" y="127"/>
                  </a:lnTo>
                  <a:lnTo>
                    <a:pt x="202" y="122"/>
                  </a:lnTo>
                  <a:lnTo>
                    <a:pt x="202" y="112"/>
                  </a:lnTo>
                  <a:lnTo>
                    <a:pt x="202" y="105"/>
                  </a:lnTo>
                  <a:lnTo>
                    <a:pt x="202" y="97"/>
                  </a:lnTo>
                  <a:lnTo>
                    <a:pt x="202" y="91"/>
                  </a:lnTo>
                  <a:lnTo>
                    <a:pt x="198" y="84"/>
                  </a:lnTo>
                  <a:lnTo>
                    <a:pt x="198" y="78"/>
                  </a:lnTo>
                  <a:lnTo>
                    <a:pt x="194" y="72"/>
                  </a:lnTo>
                  <a:lnTo>
                    <a:pt x="192" y="68"/>
                  </a:lnTo>
                  <a:lnTo>
                    <a:pt x="187" y="59"/>
                  </a:lnTo>
                  <a:lnTo>
                    <a:pt x="181" y="51"/>
                  </a:lnTo>
                  <a:lnTo>
                    <a:pt x="175" y="46"/>
                  </a:lnTo>
                  <a:lnTo>
                    <a:pt x="171" y="40"/>
                  </a:lnTo>
                  <a:lnTo>
                    <a:pt x="164" y="34"/>
                  </a:lnTo>
                  <a:lnTo>
                    <a:pt x="160" y="29"/>
                  </a:lnTo>
                  <a:lnTo>
                    <a:pt x="152" y="25"/>
                  </a:lnTo>
                  <a:lnTo>
                    <a:pt x="149" y="21"/>
                  </a:lnTo>
                  <a:lnTo>
                    <a:pt x="141" y="17"/>
                  </a:lnTo>
                  <a:lnTo>
                    <a:pt x="135" y="13"/>
                  </a:lnTo>
                  <a:lnTo>
                    <a:pt x="130" y="10"/>
                  </a:lnTo>
                  <a:lnTo>
                    <a:pt x="124" y="8"/>
                  </a:lnTo>
                  <a:lnTo>
                    <a:pt x="118" y="6"/>
                  </a:lnTo>
                  <a:lnTo>
                    <a:pt x="111" y="4"/>
                  </a:lnTo>
                  <a:lnTo>
                    <a:pt x="107" y="4"/>
                  </a:lnTo>
                  <a:lnTo>
                    <a:pt x="101" y="4"/>
                  </a:lnTo>
                  <a:lnTo>
                    <a:pt x="95" y="2"/>
                  </a:lnTo>
                  <a:lnTo>
                    <a:pt x="88" y="0"/>
                  </a:lnTo>
                  <a:lnTo>
                    <a:pt x="84" y="0"/>
                  </a:lnTo>
                  <a:lnTo>
                    <a:pt x="78" y="2"/>
                  </a:lnTo>
                  <a:lnTo>
                    <a:pt x="69" y="4"/>
                  </a:lnTo>
                  <a:lnTo>
                    <a:pt x="59" y="8"/>
                  </a:lnTo>
                  <a:lnTo>
                    <a:pt x="50" y="10"/>
                  </a:lnTo>
                  <a:lnTo>
                    <a:pt x="44" y="15"/>
                  </a:lnTo>
                  <a:lnTo>
                    <a:pt x="37" y="21"/>
                  </a:lnTo>
                  <a:lnTo>
                    <a:pt x="35" y="3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3" name="Freeform 310"/>
            <p:cNvSpPr>
              <a:spLocks/>
            </p:cNvSpPr>
            <p:nvPr/>
          </p:nvSpPr>
          <p:spPr bwMode="auto">
            <a:xfrm>
              <a:off x="2428" y="4816478"/>
              <a:ext cx="216064" cy="802518"/>
            </a:xfrm>
            <a:custGeom>
              <a:avLst/>
              <a:gdLst>
                <a:gd name="T0" fmla="*/ 2147483647 w 179"/>
                <a:gd name="T1" fmla="*/ 2147483647 h 643"/>
                <a:gd name="T2" fmla="*/ 2147483647 w 179"/>
                <a:gd name="T3" fmla="*/ 2147483647 h 643"/>
                <a:gd name="T4" fmla="*/ 2147483647 w 179"/>
                <a:gd name="T5" fmla="*/ 2147483647 h 643"/>
                <a:gd name="T6" fmla="*/ 2147483647 w 179"/>
                <a:gd name="T7" fmla="*/ 2147483647 h 643"/>
                <a:gd name="T8" fmla="*/ 2147483647 w 179"/>
                <a:gd name="T9" fmla="*/ 2147483647 h 643"/>
                <a:gd name="T10" fmla="*/ 2147483647 w 179"/>
                <a:gd name="T11" fmla="*/ 2147483647 h 643"/>
                <a:gd name="T12" fmla="*/ 2147483647 w 179"/>
                <a:gd name="T13" fmla="*/ 2147483647 h 643"/>
                <a:gd name="T14" fmla="*/ 2147483647 w 179"/>
                <a:gd name="T15" fmla="*/ 2147483647 h 643"/>
                <a:gd name="T16" fmla="*/ 2147483647 w 179"/>
                <a:gd name="T17" fmla="*/ 2147483647 h 643"/>
                <a:gd name="T18" fmla="*/ 2147483647 w 179"/>
                <a:gd name="T19" fmla="*/ 2147483647 h 643"/>
                <a:gd name="T20" fmla="*/ 2147483647 w 179"/>
                <a:gd name="T21" fmla="*/ 2147483647 h 643"/>
                <a:gd name="T22" fmla="*/ 2147483647 w 179"/>
                <a:gd name="T23" fmla="*/ 2147483647 h 643"/>
                <a:gd name="T24" fmla="*/ 2147483647 w 179"/>
                <a:gd name="T25" fmla="*/ 2147483647 h 643"/>
                <a:gd name="T26" fmla="*/ 2147483647 w 179"/>
                <a:gd name="T27" fmla="*/ 2147483647 h 643"/>
                <a:gd name="T28" fmla="*/ 2147483647 w 179"/>
                <a:gd name="T29" fmla="*/ 2147483647 h 643"/>
                <a:gd name="T30" fmla="*/ 2147483647 w 179"/>
                <a:gd name="T31" fmla="*/ 2147483647 h 643"/>
                <a:gd name="T32" fmla="*/ 2147483647 w 179"/>
                <a:gd name="T33" fmla="*/ 2147483647 h 643"/>
                <a:gd name="T34" fmla="*/ 2147483647 w 179"/>
                <a:gd name="T35" fmla="*/ 2147483647 h 643"/>
                <a:gd name="T36" fmla="*/ 2147483647 w 179"/>
                <a:gd name="T37" fmla="*/ 2147483647 h 643"/>
                <a:gd name="T38" fmla="*/ 2147483647 w 179"/>
                <a:gd name="T39" fmla="*/ 2147483647 h 643"/>
                <a:gd name="T40" fmla="*/ 2147483647 w 179"/>
                <a:gd name="T41" fmla="*/ 2147483647 h 643"/>
                <a:gd name="T42" fmla="*/ 2147483647 w 179"/>
                <a:gd name="T43" fmla="*/ 2147483647 h 643"/>
                <a:gd name="T44" fmla="*/ 2147483647 w 179"/>
                <a:gd name="T45" fmla="*/ 2147483647 h 643"/>
                <a:gd name="T46" fmla="*/ 2147483647 w 179"/>
                <a:gd name="T47" fmla="*/ 2147483647 h 643"/>
                <a:gd name="T48" fmla="*/ 2147483647 w 179"/>
                <a:gd name="T49" fmla="*/ 2147483647 h 643"/>
                <a:gd name="T50" fmla="*/ 2147483647 w 179"/>
                <a:gd name="T51" fmla="*/ 2147483647 h 643"/>
                <a:gd name="T52" fmla="*/ 2147483647 w 179"/>
                <a:gd name="T53" fmla="*/ 2147483647 h 643"/>
                <a:gd name="T54" fmla="*/ 2147483647 w 179"/>
                <a:gd name="T55" fmla="*/ 2147483647 h 643"/>
                <a:gd name="T56" fmla="*/ 2147483647 w 179"/>
                <a:gd name="T57" fmla="*/ 2147483647 h 643"/>
                <a:gd name="T58" fmla="*/ 2147483647 w 179"/>
                <a:gd name="T59" fmla="*/ 2147483647 h 643"/>
                <a:gd name="T60" fmla="*/ 2147483647 w 179"/>
                <a:gd name="T61" fmla="*/ 2147483647 h 643"/>
                <a:gd name="T62" fmla="*/ 2147483647 w 179"/>
                <a:gd name="T63" fmla="*/ 2147483647 h 643"/>
                <a:gd name="T64" fmla="*/ 2147483647 w 179"/>
                <a:gd name="T65" fmla="*/ 2147483647 h 643"/>
                <a:gd name="T66" fmla="*/ 2147483647 w 179"/>
                <a:gd name="T67" fmla="*/ 2147483647 h 643"/>
                <a:gd name="T68" fmla="*/ 2147483647 w 179"/>
                <a:gd name="T69" fmla="*/ 2147483647 h 643"/>
                <a:gd name="T70" fmla="*/ 2147483647 w 179"/>
                <a:gd name="T71" fmla="*/ 2147483647 h 643"/>
                <a:gd name="T72" fmla="*/ 2147483647 w 179"/>
                <a:gd name="T73" fmla="*/ 2147483647 h 643"/>
                <a:gd name="T74" fmla="*/ 2147483647 w 179"/>
                <a:gd name="T75" fmla="*/ 2147483647 h 643"/>
                <a:gd name="T76" fmla="*/ 2147483647 w 179"/>
                <a:gd name="T77" fmla="*/ 2147483647 h 643"/>
                <a:gd name="T78" fmla="*/ 2147483647 w 179"/>
                <a:gd name="T79" fmla="*/ 2147483647 h 643"/>
                <a:gd name="T80" fmla="*/ 2147483647 w 179"/>
                <a:gd name="T81" fmla="*/ 2147483647 h 643"/>
                <a:gd name="T82" fmla="*/ 2147483647 w 179"/>
                <a:gd name="T83" fmla="*/ 2147483647 h 643"/>
                <a:gd name="T84" fmla="*/ 0 w 179"/>
                <a:gd name="T85" fmla="*/ 2147483647 h 643"/>
                <a:gd name="T86" fmla="*/ 0 w 179"/>
                <a:gd name="T87" fmla="*/ 0 h 643"/>
                <a:gd name="T88" fmla="*/ 2147483647 w 179"/>
                <a:gd name="T89" fmla="*/ 2147483647 h 64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9"/>
                <a:gd name="T136" fmla="*/ 0 h 643"/>
                <a:gd name="T137" fmla="*/ 179 w 179"/>
                <a:gd name="T138" fmla="*/ 643 h 64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9" h="643">
                  <a:moveTo>
                    <a:pt x="11" y="6"/>
                  </a:moveTo>
                  <a:lnTo>
                    <a:pt x="11" y="13"/>
                  </a:lnTo>
                  <a:lnTo>
                    <a:pt x="13" y="21"/>
                  </a:lnTo>
                  <a:lnTo>
                    <a:pt x="15" y="29"/>
                  </a:lnTo>
                  <a:lnTo>
                    <a:pt x="15" y="38"/>
                  </a:lnTo>
                  <a:lnTo>
                    <a:pt x="17" y="48"/>
                  </a:lnTo>
                  <a:lnTo>
                    <a:pt x="17" y="55"/>
                  </a:lnTo>
                  <a:lnTo>
                    <a:pt x="19" y="63"/>
                  </a:lnTo>
                  <a:lnTo>
                    <a:pt x="21" y="72"/>
                  </a:lnTo>
                  <a:lnTo>
                    <a:pt x="21" y="82"/>
                  </a:lnTo>
                  <a:lnTo>
                    <a:pt x="23" y="91"/>
                  </a:lnTo>
                  <a:lnTo>
                    <a:pt x="25" y="99"/>
                  </a:lnTo>
                  <a:lnTo>
                    <a:pt x="27" y="108"/>
                  </a:lnTo>
                  <a:lnTo>
                    <a:pt x="27" y="118"/>
                  </a:lnTo>
                  <a:lnTo>
                    <a:pt x="29" y="127"/>
                  </a:lnTo>
                  <a:lnTo>
                    <a:pt x="30" y="137"/>
                  </a:lnTo>
                  <a:lnTo>
                    <a:pt x="32" y="146"/>
                  </a:lnTo>
                  <a:lnTo>
                    <a:pt x="34" y="156"/>
                  </a:lnTo>
                  <a:lnTo>
                    <a:pt x="36" y="165"/>
                  </a:lnTo>
                  <a:lnTo>
                    <a:pt x="38" y="175"/>
                  </a:lnTo>
                  <a:lnTo>
                    <a:pt x="40" y="184"/>
                  </a:lnTo>
                  <a:lnTo>
                    <a:pt x="40" y="194"/>
                  </a:lnTo>
                  <a:lnTo>
                    <a:pt x="44" y="203"/>
                  </a:lnTo>
                  <a:lnTo>
                    <a:pt x="44" y="215"/>
                  </a:lnTo>
                  <a:lnTo>
                    <a:pt x="48" y="224"/>
                  </a:lnTo>
                  <a:lnTo>
                    <a:pt x="49" y="234"/>
                  </a:lnTo>
                  <a:lnTo>
                    <a:pt x="51" y="243"/>
                  </a:lnTo>
                  <a:lnTo>
                    <a:pt x="53" y="255"/>
                  </a:lnTo>
                  <a:lnTo>
                    <a:pt x="57" y="264"/>
                  </a:lnTo>
                  <a:lnTo>
                    <a:pt x="59" y="274"/>
                  </a:lnTo>
                  <a:lnTo>
                    <a:pt x="61" y="285"/>
                  </a:lnTo>
                  <a:lnTo>
                    <a:pt x="63" y="295"/>
                  </a:lnTo>
                  <a:lnTo>
                    <a:pt x="67" y="306"/>
                  </a:lnTo>
                  <a:lnTo>
                    <a:pt x="68" y="316"/>
                  </a:lnTo>
                  <a:lnTo>
                    <a:pt x="70" y="327"/>
                  </a:lnTo>
                  <a:lnTo>
                    <a:pt x="72" y="337"/>
                  </a:lnTo>
                  <a:lnTo>
                    <a:pt x="76" y="348"/>
                  </a:lnTo>
                  <a:lnTo>
                    <a:pt x="80" y="357"/>
                  </a:lnTo>
                  <a:lnTo>
                    <a:pt x="82" y="369"/>
                  </a:lnTo>
                  <a:lnTo>
                    <a:pt x="86" y="378"/>
                  </a:lnTo>
                  <a:lnTo>
                    <a:pt x="89" y="390"/>
                  </a:lnTo>
                  <a:lnTo>
                    <a:pt x="91" y="399"/>
                  </a:lnTo>
                  <a:lnTo>
                    <a:pt x="93" y="409"/>
                  </a:lnTo>
                  <a:lnTo>
                    <a:pt x="97" y="420"/>
                  </a:lnTo>
                  <a:lnTo>
                    <a:pt x="101" y="430"/>
                  </a:lnTo>
                  <a:lnTo>
                    <a:pt x="103" y="439"/>
                  </a:lnTo>
                  <a:lnTo>
                    <a:pt x="106" y="451"/>
                  </a:lnTo>
                  <a:lnTo>
                    <a:pt x="110" y="460"/>
                  </a:lnTo>
                  <a:lnTo>
                    <a:pt x="114" y="472"/>
                  </a:lnTo>
                  <a:lnTo>
                    <a:pt x="118" y="481"/>
                  </a:lnTo>
                  <a:lnTo>
                    <a:pt x="122" y="492"/>
                  </a:lnTo>
                  <a:lnTo>
                    <a:pt x="124" y="502"/>
                  </a:lnTo>
                  <a:lnTo>
                    <a:pt x="127" y="511"/>
                  </a:lnTo>
                  <a:lnTo>
                    <a:pt x="131" y="521"/>
                  </a:lnTo>
                  <a:lnTo>
                    <a:pt x="135" y="531"/>
                  </a:lnTo>
                  <a:lnTo>
                    <a:pt x="139" y="542"/>
                  </a:lnTo>
                  <a:lnTo>
                    <a:pt x="145" y="553"/>
                  </a:lnTo>
                  <a:lnTo>
                    <a:pt x="146" y="561"/>
                  </a:lnTo>
                  <a:lnTo>
                    <a:pt x="152" y="572"/>
                  </a:lnTo>
                  <a:lnTo>
                    <a:pt x="156" y="582"/>
                  </a:lnTo>
                  <a:lnTo>
                    <a:pt x="160" y="591"/>
                  </a:lnTo>
                  <a:lnTo>
                    <a:pt x="164" y="601"/>
                  </a:lnTo>
                  <a:lnTo>
                    <a:pt x="169" y="610"/>
                  </a:lnTo>
                  <a:lnTo>
                    <a:pt x="173" y="620"/>
                  </a:lnTo>
                  <a:lnTo>
                    <a:pt x="179" y="631"/>
                  </a:lnTo>
                  <a:lnTo>
                    <a:pt x="171" y="635"/>
                  </a:lnTo>
                  <a:lnTo>
                    <a:pt x="165" y="643"/>
                  </a:lnTo>
                  <a:lnTo>
                    <a:pt x="160" y="631"/>
                  </a:lnTo>
                  <a:lnTo>
                    <a:pt x="156" y="622"/>
                  </a:lnTo>
                  <a:lnTo>
                    <a:pt x="152" y="612"/>
                  </a:lnTo>
                  <a:lnTo>
                    <a:pt x="148" y="603"/>
                  </a:lnTo>
                  <a:lnTo>
                    <a:pt x="145" y="591"/>
                  </a:lnTo>
                  <a:lnTo>
                    <a:pt x="139" y="582"/>
                  </a:lnTo>
                  <a:lnTo>
                    <a:pt x="135" y="572"/>
                  </a:lnTo>
                  <a:lnTo>
                    <a:pt x="133" y="565"/>
                  </a:lnTo>
                  <a:lnTo>
                    <a:pt x="127" y="553"/>
                  </a:lnTo>
                  <a:lnTo>
                    <a:pt x="124" y="544"/>
                  </a:lnTo>
                  <a:lnTo>
                    <a:pt x="120" y="534"/>
                  </a:lnTo>
                  <a:lnTo>
                    <a:pt x="116" y="525"/>
                  </a:lnTo>
                  <a:lnTo>
                    <a:pt x="112" y="515"/>
                  </a:lnTo>
                  <a:lnTo>
                    <a:pt x="108" y="506"/>
                  </a:lnTo>
                  <a:lnTo>
                    <a:pt x="106" y="496"/>
                  </a:lnTo>
                  <a:lnTo>
                    <a:pt x="103" y="487"/>
                  </a:lnTo>
                  <a:lnTo>
                    <a:pt x="99" y="475"/>
                  </a:lnTo>
                  <a:lnTo>
                    <a:pt x="95" y="466"/>
                  </a:lnTo>
                  <a:lnTo>
                    <a:pt x="91" y="456"/>
                  </a:lnTo>
                  <a:lnTo>
                    <a:pt x="89" y="447"/>
                  </a:lnTo>
                  <a:lnTo>
                    <a:pt x="86" y="435"/>
                  </a:lnTo>
                  <a:lnTo>
                    <a:pt x="82" y="426"/>
                  </a:lnTo>
                  <a:lnTo>
                    <a:pt x="80" y="416"/>
                  </a:lnTo>
                  <a:lnTo>
                    <a:pt x="78" y="407"/>
                  </a:lnTo>
                  <a:lnTo>
                    <a:pt x="74" y="397"/>
                  </a:lnTo>
                  <a:lnTo>
                    <a:pt x="70" y="386"/>
                  </a:lnTo>
                  <a:lnTo>
                    <a:pt x="68" y="376"/>
                  </a:lnTo>
                  <a:lnTo>
                    <a:pt x="65" y="367"/>
                  </a:lnTo>
                  <a:lnTo>
                    <a:pt x="61" y="357"/>
                  </a:lnTo>
                  <a:lnTo>
                    <a:pt x="59" y="346"/>
                  </a:lnTo>
                  <a:lnTo>
                    <a:pt x="57" y="337"/>
                  </a:lnTo>
                  <a:lnTo>
                    <a:pt x="55" y="327"/>
                  </a:lnTo>
                  <a:lnTo>
                    <a:pt x="51" y="318"/>
                  </a:lnTo>
                  <a:lnTo>
                    <a:pt x="49" y="306"/>
                  </a:lnTo>
                  <a:lnTo>
                    <a:pt x="46" y="297"/>
                  </a:lnTo>
                  <a:lnTo>
                    <a:pt x="44" y="287"/>
                  </a:lnTo>
                  <a:lnTo>
                    <a:pt x="40" y="276"/>
                  </a:lnTo>
                  <a:lnTo>
                    <a:pt x="38" y="266"/>
                  </a:lnTo>
                  <a:lnTo>
                    <a:pt x="36" y="255"/>
                  </a:lnTo>
                  <a:lnTo>
                    <a:pt x="36" y="247"/>
                  </a:lnTo>
                  <a:lnTo>
                    <a:pt x="32" y="236"/>
                  </a:lnTo>
                  <a:lnTo>
                    <a:pt x="30" y="224"/>
                  </a:lnTo>
                  <a:lnTo>
                    <a:pt x="29" y="215"/>
                  </a:lnTo>
                  <a:lnTo>
                    <a:pt x="27" y="205"/>
                  </a:lnTo>
                  <a:lnTo>
                    <a:pt x="25" y="196"/>
                  </a:lnTo>
                  <a:lnTo>
                    <a:pt x="23" y="186"/>
                  </a:lnTo>
                  <a:lnTo>
                    <a:pt x="21" y="175"/>
                  </a:lnTo>
                  <a:lnTo>
                    <a:pt x="19" y="165"/>
                  </a:lnTo>
                  <a:lnTo>
                    <a:pt x="17" y="154"/>
                  </a:lnTo>
                  <a:lnTo>
                    <a:pt x="17" y="145"/>
                  </a:lnTo>
                  <a:lnTo>
                    <a:pt x="15" y="133"/>
                  </a:lnTo>
                  <a:lnTo>
                    <a:pt x="13" y="124"/>
                  </a:lnTo>
                  <a:lnTo>
                    <a:pt x="11" y="114"/>
                  </a:lnTo>
                  <a:lnTo>
                    <a:pt x="10" y="103"/>
                  </a:lnTo>
                  <a:lnTo>
                    <a:pt x="8" y="93"/>
                  </a:lnTo>
                  <a:lnTo>
                    <a:pt x="8" y="84"/>
                  </a:lnTo>
                  <a:lnTo>
                    <a:pt x="6" y="72"/>
                  </a:lnTo>
                  <a:lnTo>
                    <a:pt x="6" y="63"/>
                  </a:lnTo>
                  <a:lnTo>
                    <a:pt x="4" y="51"/>
                  </a:lnTo>
                  <a:lnTo>
                    <a:pt x="4" y="42"/>
                  </a:lnTo>
                  <a:lnTo>
                    <a:pt x="2" y="32"/>
                  </a:lnTo>
                  <a:lnTo>
                    <a:pt x="0" y="21"/>
                  </a:lnTo>
                  <a:lnTo>
                    <a:pt x="0" y="11"/>
                  </a:lnTo>
                  <a:lnTo>
                    <a:pt x="0" y="2"/>
                  </a:lnTo>
                  <a:lnTo>
                    <a:pt x="0" y="0"/>
                  </a:lnTo>
                  <a:lnTo>
                    <a:pt x="6" y="2"/>
                  </a:lnTo>
                  <a:lnTo>
                    <a:pt x="10" y="4"/>
                  </a:lnTo>
                  <a:lnTo>
                    <a:pt x="11" y="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4" name="Freeform 311"/>
            <p:cNvSpPr>
              <a:spLocks/>
            </p:cNvSpPr>
            <p:nvPr/>
          </p:nvSpPr>
          <p:spPr bwMode="auto">
            <a:xfrm>
              <a:off x="2428" y="4808977"/>
              <a:ext cx="755010" cy="1012522"/>
            </a:xfrm>
            <a:custGeom>
              <a:avLst/>
              <a:gdLst>
                <a:gd name="T0" fmla="*/ 2147483647 w 622"/>
                <a:gd name="T1" fmla="*/ 2147483647 h 810"/>
                <a:gd name="T2" fmla="*/ 2147483647 w 622"/>
                <a:gd name="T3" fmla="*/ 2147483647 h 810"/>
                <a:gd name="T4" fmla="*/ 2147483647 w 622"/>
                <a:gd name="T5" fmla="*/ 2147483647 h 810"/>
                <a:gd name="T6" fmla="*/ 2147483647 w 622"/>
                <a:gd name="T7" fmla="*/ 2147483647 h 810"/>
                <a:gd name="T8" fmla="*/ 2147483647 w 622"/>
                <a:gd name="T9" fmla="*/ 2147483647 h 810"/>
                <a:gd name="T10" fmla="*/ 2147483647 w 622"/>
                <a:gd name="T11" fmla="*/ 2147483647 h 810"/>
                <a:gd name="T12" fmla="*/ 2147483647 w 622"/>
                <a:gd name="T13" fmla="*/ 2147483647 h 810"/>
                <a:gd name="T14" fmla="*/ 2147483647 w 622"/>
                <a:gd name="T15" fmla="*/ 2147483647 h 810"/>
                <a:gd name="T16" fmla="*/ 2147483647 w 622"/>
                <a:gd name="T17" fmla="*/ 2147483647 h 810"/>
                <a:gd name="T18" fmla="*/ 2147483647 w 622"/>
                <a:gd name="T19" fmla="*/ 2147483647 h 810"/>
                <a:gd name="T20" fmla="*/ 2147483647 w 622"/>
                <a:gd name="T21" fmla="*/ 2147483647 h 810"/>
                <a:gd name="T22" fmla="*/ 2147483647 w 622"/>
                <a:gd name="T23" fmla="*/ 2147483647 h 810"/>
                <a:gd name="T24" fmla="*/ 2147483647 w 622"/>
                <a:gd name="T25" fmla="*/ 2147483647 h 810"/>
                <a:gd name="T26" fmla="*/ 2147483647 w 622"/>
                <a:gd name="T27" fmla="*/ 2147483647 h 810"/>
                <a:gd name="T28" fmla="*/ 2147483647 w 622"/>
                <a:gd name="T29" fmla="*/ 2147483647 h 810"/>
                <a:gd name="T30" fmla="*/ 2147483647 w 622"/>
                <a:gd name="T31" fmla="*/ 2147483647 h 810"/>
                <a:gd name="T32" fmla="*/ 2147483647 w 622"/>
                <a:gd name="T33" fmla="*/ 2147483647 h 810"/>
                <a:gd name="T34" fmla="*/ 2147483647 w 622"/>
                <a:gd name="T35" fmla="*/ 2147483647 h 810"/>
                <a:gd name="T36" fmla="*/ 2147483647 w 622"/>
                <a:gd name="T37" fmla="*/ 2147483647 h 810"/>
                <a:gd name="T38" fmla="*/ 2147483647 w 622"/>
                <a:gd name="T39" fmla="*/ 2147483647 h 810"/>
                <a:gd name="T40" fmla="*/ 2147483647 w 622"/>
                <a:gd name="T41" fmla="*/ 2147483647 h 810"/>
                <a:gd name="T42" fmla="*/ 2147483647 w 622"/>
                <a:gd name="T43" fmla="*/ 2147483647 h 810"/>
                <a:gd name="T44" fmla="*/ 2147483647 w 622"/>
                <a:gd name="T45" fmla="*/ 2147483647 h 810"/>
                <a:gd name="T46" fmla="*/ 2147483647 w 622"/>
                <a:gd name="T47" fmla="*/ 2147483647 h 810"/>
                <a:gd name="T48" fmla="*/ 2147483647 w 622"/>
                <a:gd name="T49" fmla="*/ 2147483647 h 810"/>
                <a:gd name="T50" fmla="*/ 2147483647 w 622"/>
                <a:gd name="T51" fmla="*/ 2147483647 h 810"/>
                <a:gd name="T52" fmla="*/ 2147483647 w 622"/>
                <a:gd name="T53" fmla="*/ 2147483647 h 810"/>
                <a:gd name="T54" fmla="*/ 2147483647 w 622"/>
                <a:gd name="T55" fmla="*/ 2147483647 h 810"/>
                <a:gd name="T56" fmla="*/ 2147483647 w 622"/>
                <a:gd name="T57" fmla="*/ 2147483647 h 810"/>
                <a:gd name="T58" fmla="*/ 2147483647 w 622"/>
                <a:gd name="T59" fmla="*/ 2147483647 h 810"/>
                <a:gd name="T60" fmla="*/ 2147483647 w 622"/>
                <a:gd name="T61" fmla="*/ 2147483647 h 810"/>
                <a:gd name="T62" fmla="*/ 2147483647 w 622"/>
                <a:gd name="T63" fmla="*/ 2147483647 h 810"/>
                <a:gd name="T64" fmla="*/ 2147483647 w 622"/>
                <a:gd name="T65" fmla="*/ 2147483647 h 810"/>
                <a:gd name="T66" fmla="*/ 2147483647 w 622"/>
                <a:gd name="T67" fmla="*/ 2147483647 h 810"/>
                <a:gd name="T68" fmla="*/ 2147483647 w 622"/>
                <a:gd name="T69" fmla="*/ 2147483647 h 810"/>
                <a:gd name="T70" fmla="*/ 2147483647 w 622"/>
                <a:gd name="T71" fmla="*/ 2147483647 h 810"/>
                <a:gd name="T72" fmla="*/ 2147483647 w 622"/>
                <a:gd name="T73" fmla="*/ 2147483647 h 810"/>
                <a:gd name="T74" fmla="*/ 2147483647 w 622"/>
                <a:gd name="T75" fmla="*/ 2147483647 h 810"/>
                <a:gd name="T76" fmla="*/ 2147483647 w 622"/>
                <a:gd name="T77" fmla="*/ 2147483647 h 810"/>
                <a:gd name="T78" fmla="*/ 2147483647 w 622"/>
                <a:gd name="T79" fmla="*/ 2147483647 h 810"/>
                <a:gd name="T80" fmla="*/ 2147483647 w 622"/>
                <a:gd name="T81" fmla="*/ 2147483647 h 810"/>
                <a:gd name="T82" fmla="*/ 2147483647 w 622"/>
                <a:gd name="T83" fmla="*/ 2147483647 h 810"/>
                <a:gd name="T84" fmla="*/ 2147483647 w 622"/>
                <a:gd name="T85" fmla="*/ 2147483647 h 810"/>
                <a:gd name="T86" fmla="*/ 2147483647 w 622"/>
                <a:gd name="T87" fmla="*/ 2147483647 h 810"/>
                <a:gd name="T88" fmla="*/ 2147483647 w 622"/>
                <a:gd name="T89" fmla="*/ 2147483647 h 810"/>
                <a:gd name="T90" fmla="*/ 2147483647 w 622"/>
                <a:gd name="T91" fmla="*/ 2147483647 h 810"/>
                <a:gd name="T92" fmla="*/ 2147483647 w 622"/>
                <a:gd name="T93" fmla="*/ 2147483647 h 810"/>
                <a:gd name="T94" fmla="*/ 2147483647 w 622"/>
                <a:gd name="T95" fmla="*/ 2147483647 h 810"/>
                <a:gd name="T96" fmla="*/ 2147483647 w 622"/>
                <a:gd name="T97" fmla="*/ 2147483647 h 810"/>
                <a:gd name="T98" fmla="*/ 2147483647 w 622"/>
                <a:gd name="T99" fmla="*/ 2147483647 h 810"/>
                <a:gd name="T100" fmla="*/ 2147483647 w 622"/>
                <a:gd name="T101" fmla="*/ 2147483647 h 810"/>
                <a:gd name="T102" fmla="*/ 0 w 622"/>
                <a:gd name="T103" fmla="*/ 2147483647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2"/>
                <a:gd name="T157" fmla="*/ 0 h 810"/>
                <a:gd name="T158" fmla="*/ 622 w 622"/>
                <a:gd name="T159" fmla="*/ 810 h 81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2" h="810">
                  <a:moveTo>
                    <a:pt x="6" y="0"/>
                  </a:moveTo>
                  <a:lnTo>
                    <a:pt x="11" y="2"/>
                  </a:lnTo>
                  <a:lnTo>
                    <a:pt x="17" y="6"/>
                  </a:lnTo>
                  <a:lnTo>
                    <a:pt x="25" y="8"/>
                  </a:lnTo>
                  <a:lnTo>
                    <a:pt x="30" y="12"/>
                  </a:lnTo>
                  <a:lnTo>
                    <a:pt x="38" y="14"/>
                  </a:lnTo>
                  <a:lnTo>
                    <a:pt x="44" y="16"/>
                  </a:lnTo>
                  <a:lnTo>
                    <a:pt x="51" y="17"/>
                  </a:lnTo>
                  <a:lnTo>
                    <a:pt x="59" y="21"/>
                  </a:lnTo>
                  <a:lnTo>
                    <a:pt x="65" y="23"/>
                  </a:lnTo>
                  <a:lnTo>
                    <a:pt x="70" y="25"/>
                  </a:lnTo>
                  <a:lnTo>
                    <a:pt x="78" y="27"/>
                  </a:lnTo>
                  <a:lnTo>
                    <a:pt x="84" y="29"/>
                  </a:lnTo>
                  <a:lnTo>
                    <a:pt x="91" y="33"/>
                  </a:lnTo>
                  <a:lnTo>
                    <a:pt x="97" y="35"/>
                  </a:lnTo>
                  <a:lnTo>
                    <a:pt x="105" y="36"/>
                  </a:lnTo>
                  <a:lnTo>
                    <a:pt x="112" y="38"/>
                  </a:lnTo>
                  <a:lnTo>
                    <a:pt x="118" y="40"/>
                  </a:lnTo>
                  <a:lnTo>
                    <a:pt x="125" y="42"/>
                  </a:lnTo>
                  <a:lnTo>
                    <a:pt x="133" y="44"/>
                  </a:lnTo>
                  <a:lnTo>
                    <a:pt x="139" y="46"/>
                  </a:lnTo>
                  <a:lnTo>
                    <a:pt x="146" y="48"/>
                  </a:lnTo>
                  <a:lnTo>
                    <a:pt x="152" y="50"/>
                  </a:lnTo>
                  <a:lnTo>
                    <a:pt x="160" y="52"/>
                  </a:lnTo>
                  <a:lnTo>
                    <a:pt x="167" y="54"/>
                  </a:lnTo>
                  <a:lnTo>
                    <a:pt x="173" y="55"/>
                  </a:lnTo>
                  <a:lnTo>
                    <a:pt x="181" y="57"/>
                  </a:lnTo>
                  <a:lnTo>
                    <a:pt x="188" y="57"/>
                  </a:lnTo>
                  <a:lnTo>
                    <a:pt x="194" y="61"/>
                  </a:lnTo>
                  <a:lnTo>
                    <a:pt x="202" y="61"/>
                  </a:lnTo>
                  <a:lnTo>
                    <a:pt x="209" y="65"/>
                  </a:lnTo>
                  <a:lnTo>
                    <a:pt x="217" y="65"/>
                  </a:lnTo>
                  <a:lnTo>
                    <a:pt x="222" y="69"/>
                  </a:lnTo>
                  <a:lnTo>
                    <a:pt x="230" y="69"/>
                  </a:lnTo>
                  <a:lnTo>
                    <a:pt x="236" y="71"/>
                  </a:lnTo>
                  <a:lnTo>
                    <a:pt x="243" y="73"/>
                  </a:lnTo>
                  <a:lnTo>
                    <a:pt x="251" y="74"/>
                  </a:lnTo>
                  <a:lnTo>
                    <a:pt x="257" y="76"/>
                  </a:lnTo>
                  <a:lnTo>
                    <a:pt x="264" y="78"/>
                  </a:lnTo>
                  <a:lnTo>
                    <a:pt x="272" y="78"/>
                  </a:lnTo>
                  <a:lnTo>
                    <a:pt x="278" y="80"/>
                  </a:lnTo>
                  <a:lnTo>
                    <a:pt x="285" y="82"/>
                  </a:lnTo>
                  <a:lnTo>
                    <a:pt x="291" y="84"/>
                  </a:lnTo>
                  <a:lnTo>
                    <a:pt x="298" y="86"/>
                  </a:lnTo>
                  <a:lnTo>
                    <a:pt x="306" y="88"/>
                  </a:lnTo>
                  <a:lnTo>
                    <a:pt x="312" y="90"/>
                  </a:lnTo>
                  <a:lnTo>
                    <a:pt x="319" y="92"/>
                  </a:lnTo>
                  <a:lnTo>
                    <a:pt x="327" y="93"/>
                  </a:lnTo>
                  <a:lnTo>
                    <a:pt x="335" y="97"/>
                  </a:lnTo>
                  <a:lnTo>
                    <a:pt x="340" y="97"/>
                  </a:lnTo>
                  <a:lnTo>
                    <a:pt x="346" y="99"/>
                  </a:lnTo>
                  <a:lnTo>
                    <a:pt x="354" y="101"/>
                  </a:lnTo>
                  <a:lnTo>
                    <a:pt x="361" y="105"/>
                  </a:lnTo>
                  <a:lnTo>
                    <a:pt x="367" y="107"/>
                  </a:lnTo>
                  <a:lnTo>
                    <a:pt x="373" y="109"/>
                  </a:lnTo>
                  <a:lnTo>
                    <a:pt x="380" y="112"/>
                  </a:lnTo>
                  <a:lnTo>
                    <a:pt x="388" y="114"/>
                  </a:lnTo>
                  <a:lnTo>
                    <a:pt x="394" y="118"/>
                  </a:lnTo>
                  <a:lnTo>
                    <a:pt x="401" y="120"/>
                  </a:lnTo>
                  <a:lnTo>
                    <a:pt x="407" y="122"/>
                  </a:lnTo>
                  <a:lnTo>
                    <a:pt x="414" y="126"/>
                  </a:lnTo>
                  <a:lnTo>
                    <a:pt x="422" y="130"/>
                  </a:lnTo>
                  <a:lnTo>
                    <a:pt x="428" y="131"/>
                  </a:lnTo>
                  <a:lnTo>
                    <a:pt x="435" y="135"/>
                  </a:lnTo>
                  <a:lnTo>
                    <a:pt x="443" y="139"/>
                  </a:lnTo>
                  <a:lnTo>
                    <a:pt x="445" y="149"/>
                  </a:lnTo>
                  <a:lnTo>
                    <a:pt x="447" y="158"/>
                  </a:lnTo>
                  <a:lnTo>
                    <a:pt x="449" y="168"/>
                  </a:lnTo>
                  <a:lnTo>
                    <a:pt x="452" y="179"/>
                  </a:lnTo>
                  <a:lnTo>
                    <a:pt x="454" y="189"/>
                  </a:lnTo>
                  <a:lnTo>
                    <a:pt x="456" y="198"/>
                  </a:lnTo>
                  <a:lnTo>
                    <a:pt x="458" y="209"/>
                  </a:lnTo>
                  <a:lnTo>
                    <a:pt x="460" y="221"/>
                  </a:lnTo>
                  <a:lnTo>
                    <a:pt x="464" y="230"/>
                  </a:lnTo>
                  <a:lnTo>
                    <a:pt x="466" y="242"/>
                  </a:lnTo>
                  <a:lnTo>
                    <a:pt x="468" y="251"/>
                  </a:lnTo>
                  <a:lnTo>
                    <a:pt x="470" y="263"/>
                  </a:lnTo>
                  <a:lnTo>
                    <a:pt x="473" y="272"/>
                  </a:lnTo>
                  <a:lnTo>
                    <a:pt x="475" y="284"/>
                  </a:lnTo>
                  <a:lnTo>
                    <a:pt x="477" y="295"/>
                  </a:lnTo>
                  <a:lnTo>
                    <a:pt x="479" y="306"/>
                  </a:lnTo>
                  <a:lnTo>
                    <a:pt x="481" y="314"/>
                  </a:lnTo>
                  <a:lnTo>
                    <a:pt x="483" y="325"/>
                  </a:lnTo>
                  <a:lnTo>
                    <a:pt x="485" y="335"/>
                  </a:lnTo>
                  <a:lnTo>
                    <a:pt x="489" y="348"/>
                  </a:lnTo>
                  <a:lnTo>
                    <a:pt x="489" y="358"/>
                  </a:lnTo>
                  <a:lnTo>
                    <a:pt x="490" y="367"/>
                  </a:lnTo>
                  <a:lnTo>
                    <a:pt x="492" y="379"/>
                  </a:lnTo>
                  <a:lnTo>
                    <a:pt x="496" y="390"/>
                  </a:lnTo>
                  <a:lnTo>
                    <a:pt x="498" y="400"/>
                  </a:lnTo>
                  <a:lnTo>
                    <a:pt x="500" y="411"/>
                  </a:lnTo>
                  <a:lnTo>
                    <a:pt x="502" y="421"/>
                  </a:lnTo>
                  <a:lnTo>
                    <a:pt x="506" y="434"/>
                  </a:lnTo>
                  <a:lnTo>
                    <a:pt x="508" y="441"/>
                  </a:lnTo>
                  <a:lnTo>
                    <a:pt x="509" y="455"/>
                  </a:lnTo>
                  <a:lnTo>
                    <a:pt x="513" y="464"/>
                  </a:lnTo>
                  <a:lnTo>
                    <a:pt x="517" y="476"/>
                  </a:lnTo>
                  <a:lnTo>
                    <a:pt x="519" y="485"/>
                  </a:lnTo>
                  <a:lnTo>
                    <a:pt x="521" y="497"/>
                  </a:lnTo>
                  <a:lnTo>
                    <a:pt x="523" y="506"/>
                  </a:lnTo>
                  <a:lnTo>
                    <a:pt x="527" y="517"/>
                  </a:lnTo>
                  <a:lnTo>
                    <a:pt x="528" y="527"/>
                  </a:lnTo>
                  <a:lnTo>
                    <a:pt x="530" y="537"/>
                  </a:lnTo>
                  <a:lnTo>
                    <a:pt x="534" y="548"/>
                  </a:lnTo>
                  <a:lnTo>
                    <a:pt x="538" y="559"/>
                  </a:lnTo>
                  <a:lnTo>
                    <a:pt x="540" y="569"/>
                  </a:lnTo>
                  <a:lnTo>
                    <a:pt x="542" y="578"/>
                  </a:lnTo>
                  <a:lnTo>
                    <a:pt x="546" y="590"/>
                  </a:lnTo>
                  <a:lnTo>
                    <a:pt x="549" y="601"/>
                  </a:lnTo>
                  <a:lnTo>
                    <a:pt x="551" y="611"/>
                  </a:lnTo>
                  <a:lnTo>
                    <a:pt x="555" y="620"/>
                  </a:lnTo>
                  <a:lnTo>
                    <a:pt x="559" y="632"/>
                  </a:lnTo>
                  <a:lnTo>
                    <a:pt x="561" y="643"/>
                  </a:lnTo>
                  <a:lnTo>
                    <a:pt x="565" y="652"/>
                  </a:lnTo>
                  <a:lnTo>
                    <a:pt x="566" y="662"/>
                  </a:lnTo>
                  <a:lnTo>
                    <a:pt x="570" y="673"/>
                  </a:lnTo>
                  <a:lnTo>
                    <a:pt x="574" y="683"/>
                  </a:lnTo>
                  <a:lnTo>
                    <a:pt x="576" y="692"/>
                  </a:lnTo>
                  <a:lnTo>
                    <a:pt x="580" y="704"/>
                  </a:lnTo>
                  <a:lnTo>
                    <a:pt x="584" y="713"/>
                  </a:lnTo>
                  <a:lnTo>
                    <a:pt x="587" y="725"/>
                  </a:lnTo>
                  <a:lnTo>
                    <a:pt x="591" y="734"/>
                  </a:lnTo>
                  <a:lnTo>
                    <a:pt x="595" y="744"/>
                  </a:lnTo>
                  <a:lnTo>
                    <a:pt x="601" y="753"/>
                  </a:lnTo>
                  <a:lnTo>
                    <a:pt x="604" y="765"/>
                  </a:lnTo>
                  <a:lnTo>
                    <a:pt x="606" y="774"/>
                  </a:lnTo>
                  <a:lnTo>
                    <a:pt x="612" y="784"/>
                  </a:lnTo>
                  <a:lnTo>
                    <a:pt x="616" y="795"/>
                  </a:lnTo>
                  <a:lnTo>
                    <a:pt x="622" y="805"/>
                  </a:lnTo>
                  <a:lnTo>
                    <a:pt x="616" y="807"/>
                  </a:lnTo>
                  <a:lnTo>
                    <a:pt x="608" y="810"/>
                  </a:lnTo>
                  <a:lnTo>
                    <a:pt x="603" y="799"/>
                  </a:lnTo>
                  <a:lnTo>
                    <a:pt x="599" y="789"/>
                  </a:lnTo>
                  <a:lnTo>
                    <a:pt x="593" y="778"/>
                  </a:lnTo>
                  <a:lnTo>
                    <a:pt x="589" y="770"/>
                  </a:lnTo>
                  <a:lnTo>
                    <a:pt x="584" y="759"/>
                  </a:lnTo>
                  <a:lnTo>
                    <a:pt x="580" y="749"/>
                  </a:lnTo>
                  <a:lnTo>
                    <a:pt x="576" y="740"/>
                  </a:lnTo>
                  <a:lnTo>
                    <a:pt x="572" y="730"/>
                  </a:lnTo>
                  <a:lnTo>
                    <a:pt x="568" y="719"/>
                  </a:lnTo>
                  <a:lnTo>
                    <a:pt x="565" y="710"/>
                  </a:lnTo>
                  <a:lnTo>
                    <a:pt x="561" y="698"/>
                  </a:lnTo>
                  <a:lnTo>
                    <a:pt x="557" y="689"/>
                  </a:lnTo>
                  <a:lnTo>
                    <a:pt x="553" y="679"/>
                  </a:lnTo>
                  <a:lnTo>
                    <a:pt x="551" y="668"/>
                  </a:lnTo>
                  <a:lnTo>
                    <a:pt x="547" y="658"/>
                  </a:lnTo>
                  <a:lnTo>
                    <a:pt x="544" y="649"/>
                  </a:lnTo>
                  <a:lnTo>
                    <a:pt x="542" y="637"/>
                  </a:lnTo>
                  <a:lnTo>
                    <a:pt x="538" y="628"/>
                  </a:lnTo>
                  <a:lnTo>
                    <a:pt x="534" y="616"/>
                  </a:lnTo>
                  <a:lnTo>
                    <a:pt x="532" y="607"/>
                  </a:lnTo>
                  <a:lnTo>
                    <a:pt x="528" y="595"/>
                  </a:lnTo>
                  <a:lnTo>
                    <a:pt x="527" y="586"/>
                  </a:lnTo>
                  <a:lnTo>
                    <a:pt x="523" y="575"/>
                  </a:lnTo>
                  <a:lnTo>
                    <a:pt x="521" y="565"/>
                  </a:lnTo>
                  <a:lnTo>
                    <a:pt x="519" y="554"/>
                  </a:lnTo>
                  <a:lnTo>
                    <a:pt x="515" y="544"/>
                  </a:lnTo>
                  <a:lnTo>
                    <a:pt x="513" y="533"/>
                  </a:lnTo>
                  <a:lnTo>
                    <a:pt x="511" y="523"/>
                  </a:lnTo>
                  <a:lnTo>
                    <a:pt x="508" y="512"/>
                  </a:lnTo>
                  <a:lnTo>
                    <a:pt x="506" y="502"/>
                  </a:lnTo>
                  <a:lnTo>
                    <a:pt x="504" y="491"/>
                  </a:lnTo>
                  <a:lnTo>
                    <a:pt x="502" y="481"/>
                  </a:lnTo>
                  <a:lnTo>
                    <a:pt x="500" y="470"/>
                  </a:lnTo>
                  <a:lnTo>
                    <a:pt x="498" y="460"/>
                  </a:lnTo>
                  <a:lnTo>
                    <a:pt x="496" y="449"/>
                  </a:lnTo>
                  <a:lnTo>
                    <a:pt x="492" y="440"/>
                  </a:lnTo>
                  <a:lnTo>
                    <a:pt x="490" y="428"/>
                  </a:lnTo>
                  <a:lnTo>
                    <a:pt x="489" y="417"/>
                  </a:lnTo>
                  <a:lnTo>
                    <a:pt x="487" y="405"/>
                  </a:lnTo>
                  <a:lnTo>
                    <a:pt x="485" y="396"/>
                  </a:lnTo>
                  <a:lnTo>
                    <a:pt x="481" y="384"/>
                  </a:lnTo>
                  <a:lnTo>
                    <a:pt x="479" y="375"/>
                  </a:lnTo>
                  <a:lnTo>
                    <a:pt x="477" y="363"/>
                  </a:lnTo>
                  <a:lnTo>
                    <a:pt x="475" y="354"/>
                  </a:lnTo>
                  <a:lnTo>
                    <a:pt x="471" y="343"/>
                  </a:lnTo>
                  <a:lnTo>
                    <a:pt x="470" y="333"/>
                  </a:lnTo>
                  <a:lnTo>
                    <a:pt x="468" y="322"/>
                  </a:lnTo>
                  <a:lnTo>
                    <a:pt x="466" y="312"/>
                  </a:lnTo>
                  <a:lnTo>
                    <a:pt x="464" y="301"/>
                  </a:lnTo>
                  <a:lnTo>
                    <a:pt x="460" y="289"/>
                  </a:lnTo>
                  <a:lnTo>
                    <a:pt x="458" y="280"/>
                  </a:lnTo>
                  <a:lnTo>
                    <a:pt x="456" y="268"/>
                  </a:lnTo>
                  <a:lnTo>
                    <a:pt x="452" y="257"/>
                  </a:lnTo>
                  <a:lnTo>
                    <a:pt x="451" y="247"/>
                  </a:lnTo>
                  <a:lnTo>
                    <a:pt x="449" y="236"/>
                  </a:lnTo>
                  <a:lnTo>
                    <a:pt x="447" y="227"/>
                  </a:lnTo>
                  <a:lnTo>
                    <a:pt x="443" y="215"/>
                  </a:lnTo>
                  <a:lnTo>
                    <a:pt x="441" y="206"/>
                  </a:lnTo>
                  <a:lnTo>
                    <a:pt x="437" y="194"/>
                  </a:lnTo>
                  <a:lnTo>
                    <a:pt x="435" y="185"/>
                  </a:lnTo>
                  <a:lnTo>
                    <a:pt x="433" y="175"/>
                  </a:lnTo>
                  <a:lnTo>
                    <a:pt x="430" y="164"/>
                  </a:lnTo>
                  <a:lnTo>
                    <a:pt x="426" y="154"/>
                  </a:lnTo>
                  <a:lnTo>
                    <a:pt x="424" y="145"/>
                  </a:lnTo>
                  <a:lnTo>
                    <a:pt x="416" y="141"/>
                  </a:lnTo>
                  <a:lnTo>
                    <a:pt x="411" y="139"/>
                  </a:lnTo>
                  <a:lnTo>
                    <a:pt x="403" y="137"/>
                  </a:lnTo>
                  <a:lnTo>
                    <a:pt x="397" y="135"/>
                  </a:lnTo>
                  <a:lnTo>
                    <a:pt x="390" y="133"/>
                  </a:lnTo>
                  <a:lnTo>
                    <a:pt x="382" y="131"/>
                  </a:lnTo>
                  <a:lnTo>
                    <a:pt x="376" y="130"/>
                  </a:lnTo>
                  <a:lnTo>
                    <a:pt x="371" y="128"/>
                  </a:lnTo>
                  <a:lnTo>
                    <a:pt x="363" y="124"/>
                  </a:lnTo>
                  <a:lnTo>
                    <a:pt x="357" y="124"/>
                  </a:lnTo>
                  <a:lnTo>
                    <a:pt x="350" y="120"/>
                  </a:lnTo>
                  <a:lnTo>
                    <a:pt x="342" y="120"/>
                  </a:lnTo>
                  <a:lnTo>
                    <a:pt x="336" y="118"/>
                  </a:lnTo>
                  <a:lnTo>
                    <a:pt x="329" y="114"/>
                  </a:lnTo>
                  <a:lnTo>
                    <a:pt x="323" y="112"/>
                  </a:lnTo>
                  <a:lnTo>
                    <a:pt x="317" y="112"/>
                  </a:lnTo>
                  <a:lnTo>
                    <a:pt x="310" y="109"/>
                  </a:lnTo>
                  <a:lnTo>
                    <a:pt x="304" y="109"/>
                  </a:lnTo>
                  <a:lnTo>
                    <a:pt x="297" y="107"/>
                  </a:lnTo>
                  <a:lnTo>
                    <a:pt x="291" y="105"/>
                  </a:lnTo>
                  <a:lnTo>
                    <a:pt x="283" y="101"/>
                  </a:lnTo>
                  <a:lnTo>
                    <a:pt x="276" y="101"/>
                  </a:lnTo>
                  <a:lnTo>
                    <a:pt x="270" y="99"/>
                  </a:lnTo>
                  <a:lnTo>
                    <a:pt x="264" y="97"/>
                  </a:lnTo>
                  <a:lnTo>
                    <a:pt x="257" y="95"/>
                  </a:lnTo>
                  <a:lnTo>
                    <a:pt x="251" y="93"/>
                  </a:lnTo>
                  <a:lnTo>
                    <a:pt x="243" y="92"/>
                  </a:lnTo>
                  <a:lnTo>
                    <a:pt x="236" y="90"/>
                  </a:lnTo>
                  <a:lnTo>
                    <a:pt x="230" y="88"/>
                  </a:lnTo>
                  <a:lnTo>
                    <a:pt x="222" y="88"/>
                  </a:lnTo>
                  <a:lnTo>
                    <a:pt x="217" y="86"/>
                  </a:lnTo>
                  <a:lnTo>
                    <a:pt x="211" y="84"/>
                  </a:lnTo>
                  <a:lnTo>
                    <a:pt x="203" y="80"/>
                  </a:lnTo>
                  <a:lnTo>
                    <a:pt x="198" y="80"/>
                  </a:lnTo>
                  <a:lnTo>
                    <a:pt x="190" y="76"/>
                  </a:lnTo>
                  <a:lnTo>
                    <a:pt x="183" y="76"/>
                  </a:lnTo>
                  <a:lnTo>
                    <a:pt x="177" y="73"/>
                  </a:lnTo>
                  <a:lnTo>
                    <a:pt x="169" y="71"/>
                  </a:lnTo>
                  <a:lnTo>
                    <a:pt x="164" y="69"/>
                  </a:lnTo>
                  <a:lnTo>
                    <a:pt x="158" y="69"/>
                  </a:lnTo>
                  <a:lnTo>
                    <a:pt x="150" y="65"/>
                  </a:lnTo>
                  <a:lnTo>
                    <a:pt x="145" y="65"/>
                  </a:lnTo>
                  <a:lnTo>
                    <a:pt x="137" y="61"/>
                  </a:lnTo>
                  <a:lnTo>
                    <a:pt x="129" y="59"/>
                  </a:lnTo>
                  <a:lnTo>
                    <a:pt x="124" y="57"/>
                  </a:lnTo>
                  <a:lnTo>
                    <a:pt x="116" y="55"/>
                  </a:lnTo>
                  <a:lnTo>
                    <a:pt x="110" y="54"/>
                  </a:lnTo>
                  <a:lnTo>
                    <a:pt x="105" y="54"/>
                  </a:lnTo>
                  <a:lnTo>
                    <a:pt x="97" y="50"/>
                  </a:lnTo>
                  <a:lnTo>
                    <a:pt x="91" y="48"/>
                  </a:lnTo>
                  <a:lnTo>
                    <a:pt x="84" y="46"/>
                  </a:lnTo>
                  <a:lnTo>
                    <a:pt x="78" y="44"/>
                  </a:lnTo>
                  <a:lnTo>
                    <a:pt x="70" y="40"/>
                  </a:lnTo>
                  <a:lnTo>
                    <a:pt x="65" y="38"/>
                  </a:lnTo>
                  <a:lnTo>
                    <a:pt x="59" y="36"/>
                  </a:lnTo>
                  <a:lnTo>
                    <a:pt x="51" y="36"/>
                  </a:lnTo>
                  <a:lnTo>
                    <a:pt x="44" y="33"/>
                  </a:lnTo>
                  <a:lnTo>
                    <a:pt x="38" y="31"/>
                  </a:lnTo>
                  <a:lnTo>
                    <a:pt x="30" y="29"/>
                  </a:lnTo>
                  <a:lnTo>
                    <a:pt x="25" y="27"/>
                  </a:lnTo>
                  <a:lnTo>
                    <a:pt x="19" y="23"/>
                  </a:lnTo>
                  <a:lnTo>
                    <a:pt x="11" y="21"/>
                  </a:lnTo>
                  <a:lnTo>
                    <a:pt x="6" y="19"/>
                  </a:lnTo>
                  <a:lnTo>
                    <a:pt x="0" y="17"/>
                  </a:lnTo>
                  <a:lnTo>
                    <a:pt x="0" y="14"/>
                  </a:lnTo>
                  <a:lnTo>
                    <a:pt x="0" y="8"/>
                  </a:lnTo>
                  <a:lnTo>
                    <a:pt x="2" y="2"/>
                  </a:lnTo>
                  <a:lnTo>
                    <a:pt x="6"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5" name="Freeform 294"/>
            <p:cNvSpPr>
              <a:spLocks/>
            </p:cNvSpPr>
            <p:nvPr/>
          </p:nvSpPr>
          <p:spPr bwMode="auto">
            <a:xfrm flipH="1">
              <a:off x="466113" y="4069040"/>
              <a:ext cx="233057" cy="392509"/>
            </a:xfrm>
            <a:custGeom>
              <a:avLst/>
              <a:gdLst>
                <a:gd name="T0" fmla="*/ 0 w 169"/>
                <a:gd name="T1" fmla="*/ 2147483647 h 316"/>
                <a:gd name="T2" fmla="*/ 0 w 169"/>
                <a:gd name="T3" fmla="*/ 2147483647 h 316"/>
                <a:gd name="T4" fmla="*/ 0 w 169"/>
                <a:gd name="T5" fmla="*/ 2147483647 h 316"/>
                <a:gd name="T6" fmla="*/ 2147483647 w 169"/>
                <a:gd name="T7" fmla="*/ 2147483647 h 316"/>
                <a:gd name="T8" fmla="*/ 2147483647 w 169"/>
                <a:gd name="T9" fmla="*/ 2147483647 h 316"/>
                <a:gd name="T10" fmla="*/ 2147483647 w 169"/>
                <a:gd name="T11" fmla="*/ 2147483647 h 316"/>
                <a:gd name="T12" fmla="*/ 2147483647 w 169"/>
                <a:gd name="T13" fmla="*/ 2147483647 h 316"/>
                <a:gd name="T14" fmla="*/ 2147483647 w 169"/>
                <a:gd name="T15" fmla="*/ 2147483647 h 316"/>
                <a:gd name="T16" fmla="*/ 2147483647 w 169"/>
                <a:gd name="T17" fmla="*/ 0 h 316"/>
                <a:gd name="T18" fmla="*/ 2147483647 w 169"/>
                <a:gd name="T19" fmla="*/ 0 h 316"/>
                <a:gd name="T20" fmla="*/ 2147483647 w 169"/>
                <a:gd name="T21" fmla="*/ 2147483647 h 316"/>
                <a:gd name="T22" fmla="*/ 2147483647 w 169"/>
                <a:gd name="T23" fmla="*/ 2147483647 h 316"/>
                <a:gd name="T24" fmla="*/ 2147483647 w 169"/>
                <a:gd name="T25" fmla="*/ 2147483647 h 316"/>
                <a:gd name="T26" fmla="*/ 2147483647 w 169"/>
                <a:gd name="T27" fmla="*/ 2147483647 h 316"/>
                <a:gd name="T28" fmla="*/ 2147483647 w 169"/>
                <a:gd name="T29" fmla="*/ 2147483647 h 316"/>
                <a:gd name="T30" fmla="*/ 2147483647 w 169"/>
                <a:gd name="T31" fmla="*/ 2147483647 h 316"/>
                <a:gd name="T32" fmla="*/ 2147483647 w 169"/>
                <a:gd name="T33" fmla="*/ 2147483647 h 316"/>
                <a:gd name="T34" fmla="*/ 2147483647 w 169"/>
                <a:gd name="T35" fmla="*/ 2147483647 h 316"/>
                <a:gd name="T36" fmla="*/ 2147483647 w 169"/>
                <a:gd name="T37" fmla="*/ 2147483647 h 316"/>
                <a:gd name="T38" fmla="*/ 2147483647 w 169"/>
                <a:gd name="T39" fmla="*/ 2147483647 h 316"/>
                <a:gd name="T40" fmla="*/ 2147483647 w 169"/>
                <a:gd name="T41" fmla="*/ 2147483647 h 316"/>
                <a:gd name="T42" fmla="*/ 2147483647 w 169"/>
                <a:gd name="T43" fmla="*/ 2147483647 h 316"/>
                <a:gd name="T44" fmla="*/ 2147483647 w 169"/>
                <a:gd name="T45" fmla="*/ 2147483647 h 316"/>
                <a:gd name="T46" fmla="*/ 2147483647 w 169"/>
                <a:gd name="T47" fmla="*/ 2147483647 h 316"/>
                <a:gd name="T48" fmla="*/ 2147483647 w 169"/>
                <a:gd name="T49" fmla="*/ 2147483647 h 316"/>
                <a:gd name="T50" fmla="*/ 2147483647 w 169"/>
                <a:gd name="T51" fmla="*/ 2147483647 h 316"/>
                <a:gd name="T52" fmla="*/ 2147483647 w 169"/>
                <a:gd name="T53" fmla="*/ 2147483647 h 316"/>
                <a:gd name="T54" fmla="*/ 2147483647 w 169"/>
                <a:gd name="T55" fmla="*/ 2147483647 h 316"/>
                <a:gd name="T56" fmla="*/ 2147483647 w 169"/>
                <a:gd name="T57" fmla="*/ 2147483647 h 316"/>
                <a:gd name="T58" fmla="*/ 2147483647 w 169"/>
                <a:gd name="T59" fmla="*/ 2147483647 h 316"/>
                <a:gd name="T60" fmla="*/ 2147483647 w 169"/>
                <a:gd name="T61" fmla="*/ 2147483647 h 316"/>
                <a:gd name="T62" fmla="*/ 2147483647 w 169"/>
                <a:gd name="T63" fmla="*/ 2147483647 h 316"/>
                <a:gd name="T64" fmla="*/ 2147483647 w 169"/>
                <a:gd name="T65" fmla="*/ 2147483647 h 316"/>
                <a:gd name="T66" fmla="*/ 2147483647 w 169"/>
                <a:gd name="T67" fmla="*/ 2147483647 h 316"/>
                <a:gd name="T68" fmla="*/ 2147483647 w 169"/>
                <a:gd name="T69" fmla="*/ 2147483647 h 316"/>
                <a:gd name="T70" fmla="*/ 2147483647 w 169"/>
                <a:gd name="T71" fmla="*/ 2147483647 h 316"/>
                <a:gd name="T72" fmla="*/ 2147483647 w 169"/>
                <a:gd name="T73" fmla="*/ 2147483647 h 316"/>
                <a:gd name="T74" fmla="*/ 2147483647 w 169"/>
                <a:gd name="T75" fmla="*/ 2147483647 h 316"/>
                <a:gd name="T76" fmla="*/ 2147483647 w 169"/>
                <a:gd name="T77" fmla="*/ 2147483647 h 316"/>
                <a:gd name="T78" fmla="*/ 2147483647 w 169"/>
                <a:gd name="T79" fmla="*/ 2147483647 h 316"/>
                <a:gd name="T80" fmla="*/ 2147483647 w 169"/>
                <a:gd name="T81" fmla="*/ 2147483647 h 316"/>
                <a:gd name="T82" fmla="*/ 2147483647 w 169"/>
                <a:gd name="T83" fmla="*/ 2147483647 h 316"/>
                <a:gd name="T84" fmla="*/ 2147483647 w 169"/>
                <a:gd name="T85" fmla="*/ 2147483647 h 316"/>
                <a:gd name="T86" fmla="*/ 2147483647 w 169"/>
                <a:gd name="T87" fmla="*/ 2147483647 h 316"/>
                <a:gd name="T88" fmla="*/ 2147483647 w 169"/>
                <a:gd name="T89" fmla="*/ 2147483647 h 316"/>
                <a:gd name="T90" fmla="*/ 2147483647 w 169"/>
                <a:gd name="T91" fmla="*/ 2147483647 h 316"/>
                <a:gd name="T92" fmla="*/ 2147483647 w 169"/>
                <a:gd name="T93" fmla="*/ 2147483647 h 316"/>
                <a:gd name="T94" fmla="*/ 2147483647 w 169"/>
                <a:gd name="T95" fmla="*/ 2147483647 h 316"/>
                <a:gd name="T96" fmla="*/ 2147483647 w 169"/>
                <a:gd name="T97" fmla="*/ 2147483647 h 316"/>
                <a:gd name="T98" fmla="*/ 2147483647 w 169"/>
                <a:gd name="T99" fmla="*/ 2147483647 h 3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9"/>
                <a:gd name="T151" fmla="*/ 0 h 316"/>
                <a:gd name="T152" fmla="*/ 169 w 169"/>
                <a:gd name="T153" fmla="*/ 316 h 31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9" h="316">
                  <a:moveTo>
                    <a:pt x="2" y="95"/>
                  </a:moveTo>
                  <a:lnTo>
                    <a:pt x="0" y="92"/>
                  </a:lnTo>
                  <a:lnTo>
                    <a:pt x="0" y="86"/>
                  </a:lnTo>
                  <a:lnTo>
                    <a:pt x="0" y="80"/>
                  </a:lnTo>
                  <a:lnTo>
                    <a:pt x="0" y="76"/>
                  </a:lnTo>
                  <a:lnTo>
                    <a:pt x="0" y="69"/>
                  </a:lnTo>
                  <a:lnTo>
                    <a:pt x="2" y="65"/>
                  </a:lnTo>
                  <a:lnTo>
                    <a:pt x="2" y="57"/>
                  </a:lnTo>
                  <a:lnTo>
                    <a:pt x="2" y="50"/>
                  </a:lnTo>
                  <a:lnTo>
                    <a:pt x="4" y="42"/>
                  </a:lnTo>
                  <a:lnTo>
                    <a:pt x="7" y="36"/>
                  </a:lnTo>
                  <a:lnTo>
                    <a:pt x="9" y="29"/>
                  </a:lnTo>
                  <a:lnTo>
                    <a:pt x="13" y="21"/>
                  </a:lnTo>
                  <a:lnTo>
                    <a:pt x="15" y="16"/>
                  </a:lnTo>
                  <a:lnTo>
                    <a:pt x="23" y="10"/>
                  </a:lnTo>
                  <a:lnTo>
                    <a:pt x="26" y="4"/>
                  </a:lnTo>
                  <a:lnTo>
                    <a:pt x="34" y="2"/>
                  </a:lnTo>
                  <a:lnTo>
                    <a:pt x="43" y="0"/>
                  </a:lnTo>
                  <a:lnTo>
                    <a:pt x="55" y="0"/>
                  </a:lnTo>
                  <a:lnTo>
                    <a:pt x="61" y="0"/>
                  </a:lnTo>
                  <a:lnTo>
                    <a:pt x="64" y="2"/>
                  </a:lnTo>
                  <a:lnTo>
                    <a:pt x="72" y="2"/>
                  </a:lnTo>
                  <a:lnTo>
                    <a:pt x="78" y="4"/>
                  </a:lnTo>
                  <a:lnTo>
                    <a:pt x="83" y="6"/>
                  </a:lnTo>
                  <a:lnTo>
                    <a:pt x="89" y="10"/>
                  </a:lnTo>
                  <a:lnTo>
                    <a:pt x="97" y="12"/>
                  </a:lnTo>
                  <a:lnTo>
                    <a:pt x="104" y="16"/>
                  </a:lnTo>
                  <a:lnTo>
                    <a:pt x="108" y="17"/>
                  </a:lnTo>
                  <a:lnTo>
                    <a:pt x="116" y="21"/>
                  </a:lnTo>
                  <a:lnTo>
                    <a:pt x="121" y="23"/>
                  </a:lnTo>
                  <a:lnTo>
                    <a:pt x="127" y="27"/>
                  </a:lnTo>
                  <a:lnTo>
                    <a:pt x="138" y="36"/>
                  </a:lnTo>
                  <a:lnTo>
                    <a:pt x="148" y="46"/>
                  </a:lnTo>
                  <a:lnTo>
                    <a:pt x="156" y="55"/>
                  </a:lnTo>
                  <a:lnTo>
                    <a:pt x="161" y="65"/>
                  </a:lnTo>
                  <a:lnTo>
                    <a:pt x="165" y="74"/>
                  </a:lnTo>
                  <a:lnTo>
                    <a:pt x="169" y="86"/>
                  </a:lnTo>
                  <a:lnTo>
                    <a:pt x="169" y="90"/>
                  </a:lnTo>
                  <a:lnTo>
                    <a:pt x="169" y="97"/>
                  </a:lnTo>
                  <a:lnTo>
                    <a:pt x="167" y="103"/>
                  </a:lnTo>
                  <a:lnTo>
                    <a:pt x="167" y="111"/>
                  </a:lnTo>
                  <a:lnTo>
                    <a:pt x="165" y="116"/>
                  </a:lnTo>
                  <a:lnTo>
                    <a:pt x="165" y="126"/>
                  </a:lnTo>
                  <a:lnTo>
                    <a:pt x="163" y="132"/>
                  </a:lnTo>
                  <a:lnTo>
                    <a:pt x="163" y="141"/>
                  </a:lnTo>
                  <a:lnTo>
                    <a:pt x="159" y="149"/>
                  </a:lnTo>
                  <a:lnTo>
                    <a:pt x="157" y="158"/>
                  </a:lnTo>
                  <a:lnTo>
                    <a:pt x="156" y="164"/>
                  </a:lnTo>
                  <a:lnTo>
                    <a:pt x="154" y="173"/>
                  </a:lnTo>
                  <a:lnTo>
                    <a:pt x="152" y="183"/>
                  </a:lnTo>
                  <a:lnTo>
                    <a:pt x="150" y="192"/>
                  </a:lnTo>
                  <a:lnTo>
                    <a:pt x="148" y="200"/>
                  </a:lnTo>
                  <a:lnTo>
                    <a:pt x="146" y="209"/>
                  </a:lnTo>
                  <a:lnTo>
                    <a:pt x="142" y="217"/>
                  </a:lnTo>
                  <a:lnTo>
                    <a:pt x="138" y="225"/>
                  </a:lnTo>
                  <a:lnTo>
                    <a:pt x="137" y="234"/>
                  </a:lnTo>
                  <a:lnTo>
                    <a:pt x="135" y="242"/>
                  </a:lnTo>
                  <a:lnTo>
                    <a:pt x="131" y="248"/>
                  </a:lnTo>
                  <a:lnTo>
                    <a:pt x="127" y="255"/>
                  </a:lnTo>
                  <a:lnTo>
                    <a:pt x="125" y="263"/>
                  </a:lnTo>
                  <a:lnTo>
                    <a:pt x="123" y="268"/>
                  </a:lnTo>
                  <a:lnTo>
                    <a:pt x="119" y="274"/>
                  </a:lnTo>
                  <a:lnTo>
                    <a:pt x="118" y="280"/>
                  </a:lnTo>
                  <a:lnTo>
                    <a:pt x="116" y="284"/>
                  </a:lnTo>
                  <a:lnTo>
                    <a:pt x="116" y="289"/>
                  </a:lnTo>
                  <a:lnTo>
                    <a:pt x="112" y="295"/>
                  </a:lnTo>
                  <a:lnTo>
                    <a:pt x="110" y="299"/>
                  </a:lnTo>
                  <a:lnTo>
                    <a:pt x="100" y="306"/>
                  </a:lnTo>
                  <a:lnTo>
                    <a:pt x="91" y="312"/>
                  </a:lnTo>
                  <a:lnTo>
                    <a:pt x="80" y="316"/>
                  </a:lnTo>
                  <a:lnTo>
                    <a:pt x="72" y="316"/>
                  </a:lnTo>
                  <a:lnTo>
                    <a:pt x="61" y="312"/>
                  </a:lnTo>
                  <a:lnTo>
                    <a:pt x="51" y="306"/>
                  </a:lnTo>
                  <a:lnTo>
                    <a:pt x="42" y="297"/>
                  </a:lnTo>
                  <a:lnTo>
                    <a:pt x="32" y="287"/>
                  </a:lnTo>
                  <a:lnTo>
                    <a:pt x="32" y="278"/>
                  </a:lnTo>
                  <a:lnTo>
                    <a:pt x="32" y="268"/>
                  </a:lnTo>
                  <a:lnTo>
                    <a:pt x="34" y="259"/>
                  </a:lnTo>
                  <a:lnTo>
                    <a:pt x="34" y="251"/>
                  </a:lnTo>
                  <a:lnTo>
                    <a:pt x="34" y="242"/>
                  </a:lnTo>
                  <a:lnTo>
                    <a:pt x="36" y="232"/>
                  </a:lnTo>
                  <a:lnTo>
                    <a:pt x="36" y="223"/>
                  </a:lnTo>
                  <a:lnTo>
                    <a:pt x="40" y="213"/>
                  </a:lnTo>
                  <a:lnTo>
                    <a:pt x="40" y="204"/>
                  </a:lnTo>
                  <a:lnTo>
                    <a:pt x="40" y="194"/>
                  </a:lnTo>
                  <a:lnTo>
                    <a:pt x="40" y="185"/>
                  </a:lnTo>
                  <a:lnTo>
                    <a:pt x="42" y="179"/>
                  </a:lnTo>
                  <a:lnTo>
                    <a:pt x="40" y="171"/>
                  </a:lnTo>
                  <a:lnTo>
                    <a:pt x="40" y="166"/>
                  </a:lnTo>
                  <a:lnTo>
                    <a:pt x="38" y="160"/>
                  </a:lnTo>
                  <a:lnTo>
                    <a:pt x="36" y="158"/>
                  </a:lnTo>
                  <a:lnTo>
                    <a:pt x="32" y="152"/>
                  </a:lnTo>
                  <a:lnTo>
                    <a:pt x="26" y="152"/>
                  </a:lnTo>
                  <a:lnTo>
                    <a:pt x="24" y="154"/>
                  </a:lnTo>
                  <a:lnTo>
                    <a:pt x="21" y="160"/>
                  </a:lnTo>
                  <a:lnTo>
                    <a:pt x="19" y="164"/>
                  </a:lnTo>
                  <a:lnTo>
                    <a:pt x="17" y="170"/>
                  </a:lnTo>
                  <a:lnTo>
                    <a:pt x="15" y="173"/>
                  </a:lnTo>
                  <a:lnTo>
                    <a:pt x="15" y="175"/>
                  </a:lnTo>
                  <a:lnTo>
                    <a:pt x="2" y="95"/>
                  </a:lnTo>
                  <a:close/>
                </a:path>
              </a:pathLst>
            </a:custGeom>
            <a:solidFill>
              <a:srgbClr val="6633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9476" name="Freeform 129"/>
            <p:cNvSpPr>
              <a:spLocks/>
            </p:cNvSpPr>
            <p:nvPr/>
          </p:nvSpPr>
          <p:spPr bwMode="auto">
            <a:xfrm>
              <a:off x="248360" y="4476045"/>
              <a:ext cx="1185333" cy="1275644"/>
            </a:xfrm>
            <a:custGeom>
              <a:avLst/>
              <a:gdLst>
                <a:gd name="T0" fmla="*/ 22577 w 1185333"/>
                <a:gd name="T1" fmla="*/ 406400 h 1275644"/>
                <a:gd name="T2" fmla="*/ 0 w 1185333"/>
                <a:gd name="T3" fmla="*/ 0 h 1275644"/>
                <a:gd name="T4" fmla="*/ 801511 w 1185333"/>
                <a:gd name="T5" fmla="*/ 191911 h 1275644"/>
                <a:gd name="T6" fmla="*/ 1049866 w 1185333"/>
                <a:gd name="T7" fmla="*/ 654755 h 1275644"/>
                <a:gd name="T8" fmla="*/ 1185333 w 1185333"/>
                <a:gd name="T9" fmla="*/ 1083733 h 1275644"/>
                <a:gd name="T10" fmla="*/ 1151466 w 1185333"/>
                <a:gd name="T11" fmla="*/ 1095022 h 1275644"/>
                <a:gd name="T12" fmla="*/ 959555 w 1185333"/>
                <a:gd name="T13" fmla="*/ 959555 h 1275644"/>
                <a:gd name="T14" fmla="*/ 598311 w 1185333"/>
                <a:gd name="T15" fmla="*/ 553155 h 1275644"/>
                <a:gd name="T16" fmla="*/ 790222 w 1185333"/>
                <a:gd name="T17" fmla="*/ 1275644 h 1275644"/>
                <a:gd name="T18" fmla="*/ 474133 w 1185333"/>
                <a:gd name="T19" fmla="*/ 1275644 h 1275644"/>
                <a:gd name="T20" fmla="*/ 282222 w 1185333"/>
                <a:gd name="T21" fmla="*/ 485422 h 1275644"/>
                <a:gd name="T22" fmla="*/ 22577 w 1185333"/>
                <a:gd name="T23" fmla="*/ 406400 h 12756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85333"/>
                <a:gd name="T37" fmla="*/ 0 h 1275644"/>
                <a:gd name="T38" fmla="*/ 1185333 w 1185333"/>
                <a:gd name="T39" fmla="*/ 1275644 h 12756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85333" h="1275644">
                  <a:moveTo>
                    <a:pt x="22577" y="406400"/>
                  </a:moveTo>
                  <a:lnTo>
                    <a:pt x="0" y="0"/>
                  </a:lnTo>
                  <a:lnTo>
                    <a:pt x="801511" y="191911"/>
                  </a:lnTo>
                  <a:lnTo>
                    <a:pt x="1049866" y="654755"/>
                  </a:lnTo>
                  <a:lnTo>
                    <a:pt x="1185333" y="1083733"/>
                  </a:lnTo>
                  <a:lnTo>
                    <a:pt x="1151466" y="1095022"/>
                  </a:lnTo>
                  <a:lnTo>
                    <a:pt x="959555" y="959555"/>
                  </a:lnTo>
                  <a:lnTo>
                    <a:pt x="598311" y="553155"/>
                  </a:lnTo>
                  <a:lnTo>
                    <a:pt x="790222" y="1275644"/>
                  </a:lnTo>
                  <a:lnTo>
                    <a:pt x="474133" y="1275644"/>
                  </a:lnTo>
                  <a:lnTo>
                    <a:pt x="282222" y="485422"/>
                  </a:lnTo>
                  <a:lnTo>
                    <a:pt x="22577" y="406400"/>
                  </a:lnTo>
                  <a:close/>
                </a:path>
              </a:pathLst>
            </a:custGeom>
            <a:solidFill>
              <a:srgbClr val="CC3352"/>
            </a:solidFill>
            <a:ln w="9525">
              <a:solidFill>
                <a:schemeClr val="tx1"/>
              </a:solid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34" name="Rectangle 6"/>
          <p:cNvSpPr>
            <a:spLocks noChangeArrowheads="1"/>
          </p:cNvSpPr>
          <p:nvPr/>
        </p:nvSpPr>
        <p:spPr bwMode="auto">
          <a:xfrm>
            <a:off x="5562600" y="3505200"/>
            <a:ext cx="3484562" cy="1557902"/>
          </a:xfrm>
          <a:prstGeom prst="rect">
            <a:avLst/>
          </a:prstGeom>
          <a:solidFill>
            <a:srgbClr val="95B3D7"/>
          </a:solid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smtClean="0">
                <a:solidFill>
                  <a:srgbClr val="000000"/>
                </a:solidFill>
                <a:cs typeface="Times New Roman" pitchFamily="18" charset="0"/>
              </a:rPr>
              <a:t>Possible Approaches</a:t>
            </a:r>
            <a:endParaRPr lang="en-US" sz="1800" b="1" dirty="0">
              <a:solidFill>
                <a:srgbClr val="000000"/>
              </a:solidFill>
              <a:cs typeface="Times New Roman" pitchFamily="18" charset="0"/>
            </a:endParaRP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Respecting the patient’s words and frame of reference</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Describing what the patient wants to have different </a:t>
            </a:r>
          </a:p>
        </p:txBody>
      </p:sp>
    </p:spTree>
    <p:extLst>
      <p:ext uri="{BB962C8B-B14F-4D97-AF65-F5344CB8AC3E}">
        <p14:creationId xmlns:p14="http://schemas.microsoft.com/office/powerpoint/2010/main" val="1493169095"/>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AutoShape 3"/>
          <p:cNvSpPr>
            <a:spLocks noChangeArrowheads="1"/>
          </p:cNvSpPr>
          <p:nvPr/>
        </p:nvSpPr>
        <p:spPr bwMode="auto">
          <a:xfrm>
            <a:off x="4762500" y="1600200"/>
            <a:ext cx="4162425" cy="3761272"/>
          </a:xfrm>
          <a:prstGeom prst="wedgeRoundRectCallout">
            <a:avLst>
              <a:gd name="adj1" fmla="val -73531"/>
              <a:gd name="adj2" fmla="val 15352"/>
              <a:gd name="adj3" fmla="val 16667"/>
            </a:avLst>
          </a:prstGeom>
          <a:solidFill>
            <a:schemeClr val="bg1"/>
          </a:solidFill>
          <a:ln w="28575">
            <a:solidFill>
              <a:schemeClr val="tx1"/>
            </a:solidFill>
            <a:miter lim="800000"/>
            <a:headEnd/>
            <a:tailEnd/>
          </a:ln>
          <a:effectLst>
            <a:outerShdw dist="53882" dir="2700000" algn="ctr" rotWithShape="0">
              <a:srgbClr val="969696"/>
            </a:outerShdw>
          </a:effectLst>
        </p:spPr>
        <p:txBody>
          <a:bodyPr/>
          <a:lstStyle/>
          <a:p>
            <a:pPr algn="ctr" eaLnBrk="0" fontAlgn="base" hangingPunct="0">
              <a:spcBef>
                <a:spcPct val="0"/>
              </a:spcBef>
              <a:spcAft>
                <a:spcPct val="0"/>
              </a:spcAft>
            </a:pPr>
            <a:endParaRPr lang="en-US" sz="2400">
              <a:solidFill>
                <a:srgbClr val="000000"/>
              </a:solidFill>
              <a:latin typeface="Verdana" pitchFamily="34" charset="0"/>
            </a:endParaRPr>
          </a:p>
        </p:txBody>
      </p:sp>
      <p:sp>
        <p:nvSpPr>
          <p:cNvPr id="20486" name="Rectangle 5"/>
          <p:cNvSpPr>
            <a:spLocks noChangeArrowheads="1"/>
          </p:cNvSpPr>
          <p:nvPr/>
        </p:nvSpPr>
        <p:spPr bwMode="auto">
          <a:xfrm>
            <a:off x="-1117600" y="2890456"/>
            <a:ext cx="3273425" cy="1893888"/>
          </a:xfrm>
          <a:prstGeom prst="rect">
            <a:avLst/>
          </a:prstGeom>
          <a:noFill/>
          <a:ln w="9525">
            <a:noFill/>
            <a:miter lim="800000"/>
            <a:headEnd/>
            <a:tailEnd/>
          </a:ln>
        </p:spPr>
        <p:txBody>
          <a:bodyPr/>
          <a:lstStyle/>
          <a:p>
            <a:pPr marL="342900" indent="-342900" eaLnBrk="0" fontAlgn="base" hangingPunct="0">
              <a:spcBef>
                <a:spcPct val="20000"/>
              </a:spcBef>
              <a:spcAft>
                <a:spcPct val="0"/>
              </a:spcAft>
              <a:buClr>
                <a:srgbClr val="009999"/>
              </a:buClr>
              <a:buSzPct val="75000"/>
              <a:buFont typeface="Wingdings" pitchFamily="2" charset="2"/>
              <a:buChar char="n"/>
            </a:pPr>
            <a:endParaRPr lang="en-US" sz="2200" dirty="0">
              <a:solidFill>
                <a:srgbClr val="000000"/>
              </a:solidFill>
              <a:cs typeface="Times New Roman" pitchFamily="18" charset="0"/>
            </a:endParaRPr>
          </a:p>
        </p:txBody>
      </p:sp>
      <p:sp>
        <p:nvSpPr>
          <p:cNvPr id="20487" name="Text Box 21"/>
          <p:cNvSpPr txBox="1">
            <a:spLocks noChangeArrowheads="1"/>
          </p:cNvSpPr>
          <p:nvPr/>
        </p:nvSpPr>
        <p:spPr bwMode="auto">
          <a:xfrm>
            <a:off x="5049838" y="1735991"/>
            <a:ext cx="3670300" cy="3293209"/>
          </a:xfrm>
          <a:prstGeom prst="rect">
            <a:avLst/>
          </a:prstGeom>
          <a:noFill/>
          <a:ln w="9525">
            <a:noFill/>
            <a:miter lim="800000"/>
            <a:headEnd/>
            <a:tailEnd/>
          </a:ln>
        </p:spPr>
        <p:txBody>
          <a:bodyPr wrap="square">
            <a:spAutoFit/>
          </a:bodyPr>
          <a:lstStyle>
            <a:defPPr>
              <a:defRPr lang="en-US"/>
            </a:defPPr>
            <a:lvl1pPr>
              <a:spcBef>
                <a:spcPts val="600"/>
              </a:spcBef>
              <a:buClr>
                <a:schemeClr val="folHlink"/>
              </a:buClr>
              <a:buSzPct val="75000"/>
              <a:buFont typeface="Wingdings" pitchFamily="2" charset="2"/>
              <a:buNone/>
              <a:defRPr sz="1800">
                <a:latin typeface="Comic Sans MS" pitchFamily="66" charset="0"/>
                <a:cs typeface="Times New Roman" pitchFamily="18" charset="0"/>
              </a:defRPr>
            </a:lvl1pPr>
          </a:lstStyle>
          <a:p>
            <a:pPr eaLnBrk="0" fontAlgn="base" hangingPunct="0">
              <a:spcAft>
                <a:spcPct val="0"/>
              </a:spcAft>
              <a:buClr>
                <a:srgbClr val="99CC00"/>
              </a:buClr>
            </a:pPr>
            <a:r>
              <a:rPr lang="en-US" dirty="0">
                <a:solidFill>
                  <a:srgbClr val="000000"/>
                </a:solidFill>
              </a:rPr>
              <a:t>“How have your questions about medicines been answered in the past?”</a:t>
            </a:r>
          </a:p>
          <a:p>
            <a:pPr eaLnBrk="0" fontAlgn="base" hangingPunct="0">
              <a:spcAft>
                <a:spcPct val="0"/>
              </a:spcAft>
              <a:buClr>
                <a:srgbClr val="99CC00"/>
              </a:buClr>
            </a:pPr>
            <a:r>
              <a:rPr lang="en-US" dirty="0">
                <a:solidFill>
                  <a:srgbClr val="000000"/>
                </a:solidFill>
              </a:rPr>
              <a:t>“What do you suppose your wife would tell me about how you are when your medicine is working like it should?”</a:t>
            </a:r>
          </a:p>
          <a:p>
            <a:pPr eaLnBrk="0" fontAlgn="base" hangingPunct="0">
              <a:spcAft>
                <a:spcPct val="0"/>
              </a:spcAft>
              <a:buClr>
                <a:srgbClr val="99CC00"/>
              </a:buClr>
            </a:pPr>
            <a:r>
              <a:rPr lang="en-US" dirty="0">
                <a:solidFill>
                  <a:srgbClr val="000000"/>
                </a:solidFill>
              </a:rPr>
              <a:t>“If you woke up tomorrow and all of these problems were gone, what would you notice about yourself that was different?”</a:t>
            </a:r>
          </a:p>
        </p:txBody>
      </p:sp>
      <p:grpSp>
        <p:nvGrpSpPr>
          <p:cNvPr id="2" name="Group 79"/>
          <p:cNvGrpSpPr>
            <a:grpSpLocks/>
          </p:cNvGrpSpPr>
          <p:nvPr/>
        </p:nvGrpSpPr>
        <p:grpSpPr bwMode="auto">
          <a:xfrm flipH="1">
            <a:off x="2590800" y="3827462"/>
            <a:ext cx="1900237" cy="1735138"/>
            <a:chOff x="4184097" y="2645094"/>
            <a:chExt cx="1301238" cy="1270027"/>
          </a:xfrm>
        </p:grpSpPr>
        <p:grpSp>
          <p:nvGrpSpPr>
            <p:cNvPr id="3" name="Group 174"/>
            <p:cNvGrpSpPr>
              <a:grpSpLocks/>
            </p:cNvGrpSpPr>
            <p:nvPr/>
          </p:nvGrpSpPr>
          <p:grpSpPr bwMode="auto">
            <a:xfrm flipH="1">
              <a:off x="4727897" y="3032601"/>
              <a:ext cx="757438" cy="500821"/>
              <a:chOff x="4981575" y="4808538"/>
              <a:chExt cx="495301" cy="658813"/>
            </a:xfrm>
          </p:grpSpPr>
          <p:sp>
            <p:nvSpPr>
              <p:cNvPr id="20508" name="Freeform 296"/>
              <p:cNvSpPr>
                <a:spLocks/>
              </p:cNvSpPr>
              <p:nvPr/>
            </p:nvSpPr>
            <p:spPr bwMode="auto">
              <a:xfrm>
                <a:off x="4981575" y="4824413"/>
                <a:ext cx="468313" cy="642938"/>
              </a:xfrm>
              <a:custGeom>
                <a:avLst/>
                <a:gdLst>
                  <a:gd name="T0" fmla="*/ 2147483647 w 589"/>
                  <a:gd name="T1" fmla="*/ 2147483647 h 810"/>
                  <a:gd name="T2" fmla="*/ 2147483647 w 589"/>
                  <a:gd name="T3" fmla="*/ 2147483647 h 810"/>
                  <a:gd name="T4" fmla="*/ 2147483647 w 589"/>
                  <a:gd name="T5" fmla="*/ 2147483647 h 810"/>
                  <a:gd name="T6" fmla="*/ 2147483647 w 589"/>
                  <a:gd name="T7" fmla="*/ 2147483647 h 810"/>
                  <a:gd name="T8" fmla="*/ 2147483647 w 589"/>
                  <a:gd name="T9" fmla="*/ 2147483647 h 810"/>
                  <a:gd name="T10" fmla="*/ 2147483647 w 589"/>
                  <a:gd name="T11" fmla="*/ 2147483647 h 810"/>
                  <a:gd name="T12" fmla="*/ 2147483647 w 589"/>
                  <a:gd name="T13" fmla="*/ 2147483647 h 810"/>
                  <a:gd name="T14" fmla="*/ 2147483647 w 589"/>
                  <a:gd name="T15" fmla="*/ 2147483647 h 810"/>
                  <a:gd name="T16" fmla="*/ 2147483647 w 589"/>
                  <a:gd name="T17" fmla="*/ 2147483647 h 810"/>
                  <a:gd name="T18" fmla="*/ 2147483647 w 589"/>
                  <a:gd name="T19" fmla="*/ 2147483647 h 810"/>
                  <a:gd name="T20" fmla="*/ 2147483647 w 589"/>
                  <a:gd name="T21" fmla="*/ 2147483647 h 810"/>
                  <a:gd name="T22" fmla="*/ 2147483647 w 589"/>
                  <a:gd name="T23" fmla="*/ 2147483647 h 810"/>
                  <a:gd name="T24" fmla="*/ 2147483647 w 589"/>
                  <a:gd name="T25" fmla="*/ 2147483647 h 810"/>
                  <a:gd name="T26" fmla="*/ 2147483647 w 589"/>
                  <a:gd name="T27" fmla="*/ 2147483647 h 810"/>
                  <a:gd name="T28" fmla="*/ 2147483647 w 589"/>
                  <a:gd name="T29" fmla="*/ 2147483647 h 810"/>
                  <a:gd name="T30" fmla="*/ 2147483647 w 589"/>
                  <a:gd name="T31" fmla="*/ 2147483647 h 810"/>
                  <a:gd name="T32" fmla="*/ 2147483647 w 589"/>
                  <a:gd name="T33" fmla="*/ 2147483647 h 810"/>
                  <a:gd name="T34" fmla="*/ 2147483647 w 589"/>
                  <a:gd name="T35" fmla="*/ 2147483647 h 810"/>
                  <a:gd name="T36" fmla="*/ 2147483647 w 589"/>
                  <a:gd name="T37" fmla="*/ 2147483647 h 810"/>
                  <a:gd name="T38" fmla="*/ 2147483647 w 589"/>
                  <a:gd name="T39" fmla="*/ 2147483647 h 810"/>
                  <a:gd name="T40" fmla="*/ 2147483647 w 589"/>
                  <a:gd name="T41" fmla="*/ 2147483647 h 810"/>
                  <a:gd name="T42" fmla="*/ 2147483647 w 589"/>
                  <a:gd name="T43" fmla="*/ 2147483647 h 810"/>
                  <a:gd name="T44" fmla="*/ 2147483647 w 589"/>
                  <a:gd name="T45" fmla="*/ 2147483647 h 810"/>
                  <a:gd name="T46" fmla="*/ 2147483647 w 589"/>
                  <a:gd name="T47" fmla="*/ 2147483647 h 810"/>
                  <a:gd name="T48" fmla="*/ 2147483647 w 589"/>
                  <a:gd name="T49" fmla="*/ 2147483647 h 810"/>
                  <a:gd name="T50" fmla="*/ 2147483647 w 589"/>
                  <a:gd name="T51" fmla="*/ 2147483647 h 810"/>
                  <a:gd name="T52" fmla="*/ 2147483647 w 589"/>
                  <a:gd name="T53" fmla="*/ 2147483647 h 810"/>
                  <a:gd name="T54" fmla="*/ 2147483647 w 589"/>
                  <a:gd name="T55" fmla="*/ 2147483647 h 810"/>
                  <a:gd name="T56" fmla="*/ 2147483647 w 589"/>
                  <a:gd name="T57" fmla="*/ 2147483647 h 810"/>
                  <a:gd name="T58" fmla="*/ 2147483647 w 589"/>
                  <a:gd name="T59" fmla="*/ 2147483647 h 810"/>
                  <a:gd name="T60" fmla="*/ 2147483647 w 589"/>
                  <a:gd name="T61" fmla="*/ 2147483647 h 810"/>
                  <a:gd name="T62" fmla="*/ 2147483647 w 589"/>
                  <a:gd name="T63" fmla="*/ 2147483647 h 810"/>
                  <a:gd name="T64" fmla="*/ 2147483647 w 589"/>
                  <a:gd name="T65" fmla="*/ 2147483647 h 810"/>
                  <a:gd name="T66" fmla="*/ 2147483647 w 589"/>
                  <a:gd name="T67" fmla="*/ 2147483647 h 810"/>
                  <a:gd name="T68" fmla="*/ 2147483647 w 589"/>
                  <a:gd name="T69" fmla="*/ 2147483647 h 810"/>
                  <a:gd name="T70" fmla="*/ 2147483647 w 589"/>
                  <a:gd name="T71" fmla="*/ 2147483647 h 810"/>
                  <a:gd name="T72" fmla="*/ 2147483647 w 589"/>
                  <a:gd name="T73" fmla="*/ 2147483647 h 810"/>
                  <a:gd name="T74" fmla="*/ 2147483647 w 589"/>
                  <a:gd name="T75" fmla="*/ 2147483647 h 810"/>
                  <a:gd name="T76" fmla="*/ 2147483647 w 589"/>
                  <a:gd name="T77" fmla="*/ 2147483647 h 810"/>
                  <a:gd name="T78" fmla="*/ 2147483647 w 589"/>
                  <a:gd name="T79" fmla="*/ 2147483647 h 810"/>
                  <a:gd name="T80" fmla="*/ 2147483647 w 589"/>
                  <a:gd name="T81" fmla="*/ 2147483647 h 810"/>
                  <a:gd name="T82" fmla="*/ 2147483647 w 589"/>
                  <a:gd name="T83" fmla="*/ 2147483647 h 810"/>
                  <a:gd name="T84" fmla="*/ 2147483647 w 589"/>
                  <a:gd name="T85" fmla="*/ 2147483647 h 810"/>
                  <a:gd name="T86" fmla="*/ 2147483647 w 589"/>
                  <a:gd name="T87" fmla="*/ 2147483647 h 810"/>
                  <a:gd name="T88" fmla="*/ 2147483647 w 589"/>
                  <a:gd name="T89" fmla="*/ 2147483647 h 810"/>
                  <a:gd name="T90" fmla="*/ 2147483647 w 589"/>
                  <a:gd name="T91" fmla="*/ 2147483647 h 810"/>
                  <a:gd name="T92" fmla="*/ 2147483647 w 589"/>
                  <a:gd name="T93" fmla="*/ 2147483647 h 810"/>
                  <a:gd name="T94" fmla="*/ 2147483647 w 589"/>
                  <a:gd name="T95" fmla="*/ 2147483647 h 810"/>
                  <a:gd name="T96" fmla="*/ 2147483647 w 589"/>
                  <a:gd name="T97" fmla="*/ 2147483647 h 810"/>
                  <a:gd name="T98" fmla="*/ 2147483647 w 589"/>
                  <a:gd name="T99" fmla="*/ 2147483647 h 810"/>
                  <a:gd name="T100" fmla="*/ 2147483647 w 589"/>
                  <a:gd name="T101" fmla="*/ 2147483647 h 810"/>
                  <a:gd name="T102" fmla="*/ 2147483647 w 589"/>
                  <a:gd name="T103" fmla="*/ 2147483647 h 810"/>
                  <a:gd name="T104" fmla="*/ 2147483647 w 589"/>
                  <a:gd name="T105" fmla="*/ 2147483647 h 810"/>
                  <a:gd name="T106" fmla="*/ 2147483647 w 589"/>
                  <a:gd name="T107" fmla="*/ 2147483647 h 810"/>
                  <a:gd name="T108" fmla="*/ 1005168240 w 589"/>
                  <a:gd name="T109" fmla="*/ 2147483647 h 810"/>
                  <a:gd name="T110" fmla="*/ 0 w 589"/>
                  <a:gd name="T111" fmla="*/ 2147483647 h 810"/>
                  <a:gd name="T112" fmla="*/ 0 w 589"/>
                  <a:gd name="T113" fmla="*/ 2147483647 h 810"/>
                  <a:gd name="T114" fmla="*/ 0 w 589"/>
                  <a:gd name="T115" fmla="*/ 0 h 810"/>
                  <a:gd name="T116" fmla="*/ 2010336480 w 589"/>
                  <a:gd name="T117" fmla="*/ 0 h 8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9"/>
                  <a:gd name="T178" fmla="*/ 0 h 810"/>
                  <a:gd name="T179" fmla="*/ 589 w 589"/>
                  <a:gd name="T180" fmla="*/ 810 h 81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9" h="810">
                    <a:moveTo>
                      <a:pt x="4" y="0"/>
                    </a:moveTo>
                    <a:lnTo>
                      <a:pt x="451" y="130"/>
                    </a:lnTo>
                    <a:lnTo>
                      <a:pt x="589" y="810"/>
                    </a:lnTo>
                    <a:lnTo>
                      <a:pt x="587" y="808"/>
                    </a:lnTo>
                    <a:lnTo>
                      <a:pt x="586" y="808"/>
                    </a:lnTo>
                    <a:lnTo>
                      <a:pt x="578" y="805"/>
                    </a:lnTo>
                    <a:lnTo>
                      <a:pt x="572" y="803"/>
                    </a:lnTo>
                    <a:lnTo>
                      <a:pt x="563" y="799"/>
                    </a:lnTo>
                    <a:lnTo>
                      <a:pt x="553" y="795"/>
                    </a:lnTo>
                    <a:lnTo>
                      <a:pt x="546" y="791"/>
                    </a:lnTo>
                    <a:lnTo>
                      <a:pt x="540" y="789"/>
                    </a:lnTo>
                    <a:lnTo>
                      <a:pt x="534" y="788"/>
                    </a:lnTo>
                    <a:lnTo>
                      <a:pt x="529" y="786"/>
                    </a:lnTo>
                    <a:lnTo>
                      <a:pt x="521" y="782"/>
                    </a:lnTo>
                    <a:lnTo>
                      <a:pt x="513" y="778"/>
                    </a:lnTo>
                    <a:lnTo>
                      <a:pt x="506" y="776"/>
                    </a:lnTo>
                    <a:lnTo>
                      <a:pt x="498" y="772"/>
                    </a:lnTo>
                    <a:lnTo>
                      <a:pt x="491" y="768"/>
                    </a:lnTo>
                    <a:lnTo>
                      <a:pt x="481" y="765"/>
                    </a:lnTo>
                    <a:lnTo>
                      <a:pt x="473" y="763"/>
                    </a:lnTo>
                    <a:lnTo>
                      <a:pt x="466" y="759"/>
                    </a:lnTo>
                    <a:lnTo>
                      <a:pt x="456" y="755"/>
                    </a:lnTo>
                    <a:lnTo>
                      <a:pt x="447" y="751"/>
                    </a:lnTo>
                    <a:lnTo>
                      <a:pt x="437" y="748"/>
                    </a:lnTo>
                    <a:lnTo>
                      <a:pt x="430" y="744"/>
                    </a:lnTo>
                    <a:lnTo>
                      <a:pt x="420" y="740"/>
                    </a:lnTo>
                    <a:lnTo>
                      <a:pt x="413" y="736"/>
                    </a:lnTo>
                    <a:lnTo>
                      <a:pt x="403" y="734"/>
                    </a:lnTo>
                    <a:lnTo>
                      <a:pt x="394" y="730"/>
                    </a:lnTo>
                    <a:lnTo>
                      <a:pt x="384" y="727"/>
                    </a:lnTo>
                    <a:lnTo>
                      <a:pt x="375" y="723"/>
                    </a:lnTo>
                    <a:lnTo>
                      <a:pt x="365" y="717"/>
                    </a:lnTo>
                    <a:lnTo>
                      <a:pt x="357" y="715"/>
                    </a:lnTo>
                    <a:lnTo>
                      <a:pt x="348" y="711"/>
                    </a:lnTo>
                    <a:lnTo>
                      <a:pt x="338" y="706"/>
                    </a:lnTo>
                    <a:lnTo>
                      <a:pt x="329" y="702"/>
                    </a:lnTo>
                    <a:lnTo>
                      <a:pt x="319" y="700"/>
                    </a:lnTo>
                    <a:lnTo>
                      <a:pt x="310" y="694"/>
                    </a:lnTo>
                    <a:lnTo>
                      <a:pt x="302" y="691"/>
                    </a:lnTo>
                    <a:lnTo>
                      <a:pt x="295" y="687"/>
                    </a:lnTo>
                    <a:lnTo>
                      <a:pt x="287" y="683"/>
                    </a:lnTo>
                    <a:lnTo>
                      <a:pt x="278" y="681"/>
                    </a:lnTo>
                    <a:lnTo>
                      <a:pt x="270" y="677"/>
                    </a:lnTo>
                    <a:lnTo>
                      <a:pt x="262" y="673"/>
                    </a:lnTo>
                    <a:lnTo>
                      <a:pt x="257" y="672"/>
                    </a:lnTo>
                    <a:lnTo>
                      <a:pt x="247" y="668"/>
                    </a:lnTo>
                    <a:lnTo>
                      <a:pt x="242" y="664"/>
                    </a:lnTo>
                    <a:lnTo>
                      <a:pt x="236" y="660"/>
                    </a:lnTo>
                    <a:lnTo>
                      <a:pt x="230" y="658"/>
                    </a:lnTo>
                    <a:lnTo>
                      <a:pt x="223" y="654"/>
                    </a:lnTo>
                    <a:lnTo>
                      <a:pt x="219" y="653"/>
                    </a:lnTo>
                    <a:lnTo>
                      <a:pt x="213" y="651"/>
                    </a:lnTo>
                    <a:lnTo>
                      <a:pt x="209" y="649"/>
                    </a:lnTo>
                    <a:lnTo>
                      <a:pt x="200" y="643"/>
                    </a:lnTo>
                    <a:lnTo>
                      <a:pt x="194" y="639"/>
                    </a:lnTo>
                    <a:lnTo>
                      <a:pt x="190" y="635"/>
                    </a:lnTo>
                    <a:lnTo>
                      <a:pt x="190" y="633"/>
                    </a:lnTo>
                    <a:lnTo>
                      <a:pt x="186" y="630"/>
                    </a:lnTo>
                    <a:lnTo>
                      <a:pt x="185" y="622"/>
                    </a:lnTo>
                    <a:lnTo>
                      <a:pt x="183" y="616"/>
                    </a:lnTo>
                    <a:lnTo>
                      <a:pt x="181" y="611"/>
                    </a:lnTo>
                    <a:lnTo>
                      <a:pt x="179" y="605"/>
                    </a:lnTo>
                    <a:lnTo>
                      <a:pt x="177" y="599"/>
                    </a:lnTo>
                    <a:lnTo>
                      <a:pt x="173" y="590"/>
                    </a:lnTo>
                    <a:lnTo>
                      <a:pt x="169" y="584"/>
                    </a:lnTo>
                    <a:lnTo>
                      <a:pt x="167" y="575"/>
                    </a:lnTo>
                    <a:lnTo>
                      <a:pt x="166" y="565"/>
                    </a:lnTo>
                    <a:lnTo>
                      <a:pt x="160" y="556"/>
                    </a:lnTo>
                    <a:lnTo>
                      <a:pt x="158" y="544"/>
                    </a:lnTo>
                    <a:lnTo>
                      <a:pt x="154" y="535"/>
                    </a:lnTo>
                    <a:lnTo>
                      <a:pt x="150" y="523"/>
                    </a:lnTo>
                    <a:lnTo>
                      <a:pt x="147" y="512"/>
                    </a:lnTo>
                    <a:lnTo>
                      <a:pt x="143" y="498"/>
                    </a:lnTo>
                    <a:lnTo>
                      <a:pt x="137" y="487"/>
                    </a:lnTo>
                    <a:lnTo>
                      <a:pt x="135" y="474"/>
                    </a:lnTo>
                    <a:lnTo>
                      <a:pt x="129" y="460"/>
                    </a:lnTo>
                    <a:lnTo>
                      <a:pt x="126" y="447"/>
                    </a:lnTo>
                    <a:lnTo>
                      <a:pt x="120" y="434"/>
                    </a:lnTo>
                    <a:lnTo>
                      <a:pt x="116" y="421"/>
                    </a:lnTo>
                    <a:lnTo>
                      <a:pt x="110" y="405"/>
                    </a:lnTo>
                    <a:lnTo>
                      <a:pt x="107" y="390"/>
                    </a:lnTo>
                    <a:lnTo>
                      <a:pt x="103" y="377"/>
                    </a:lnTo>
                    <a:lnTo>
                      <a:pt x="99" y="363"/>
                    </a:lnTo>
                    <a:lnTo>
                      <a:pt x="93" y="348"/>
                    </a:lnTo>
                    <a:lnTo>
                      <a:pt x="89" y="333"/>
                    </a:lnTo>
                    <a:lnTo>
                      <a:pt x="84" y="320"/>
                    </a:lnTo>
                    <a:lnTo>
                      <a:pt x="82" y="305"/>
                    </a:lnTo>
                    <a:lnTo>
                      <a:pt x="76" y="289"/>
                    </a:lnTo>
                    <a:lnTo>
                      <a:pt x="72" y="276"/>
                    </a:lnTo>
                    <a:lnTo>
                      <a:pt x="67" y="261"/>
                    </a:lnTo>
                    <a:lnTo>
                      <a:pt x="63" y="246"/>
                    </a:lnTo>
                    <a:lnTo>
                      <a:pt x="59" y="230"/>
                    </a:lnTo>
                    <a:lnTo>
                      <a:pt x="53" y="217"/>
                    </a:lnTo>
                    <a:lnTo>
                      <a:pt x="50" y="204"/>
                    </a:lnTo>
                    <a:lnTo>
                      <a:pt x="46" y="190"/>
                    </a:lnTo>
                    <a:lnTo>
                      <a:pt x="42" y="175"/>
                    </a:lnTo>
                    <a:lnTo>
                      <a:pt x="38" y="162"/>
                    </a:lnTo>
                    <a:lnTo>
                      <a:pt x="34" y="149"/>
                    </a:lnTo>
                    <a:lnTo>
                      <a:pt x="31" y="137"/>
                    </a:lnTo>
                    <a:lnTo>
                      <a:pt x="27" y="126"/>
                    </a:lnTo>
                    <a:lnTo>
                      <a:pt x="23" y="112"/>
                    </a:lnTo>
                    <a:lnTo>
                      <a:pt x="21" y="101"/>
                    </a:lnTo>
                    <a:lnTo>
                      <a:pt x="19" y="92"/>
                    </a:lnTo>
                    <a:lnTo>
                      <a:pt x="15" y="80"/>
                    </a:lnTo>
                    <a:lnTo>
                      <a:pt x="12" y="71"/>
                    </a:lnTo>
                    <a:lnTo>
                      <a:pt x="10" y="61"/>
                    </a:lnTo>
                    <a:lnTo>
                      <a:pt x="8" y="52"/>
                    </a:lnTo>
                    <a:lnTo>
                      <a:pt x="6" y="42"/>
                    </a:lnTo>
                    <a:lnTo>
                      <a:pt x="6" y="36"/>
                    </a:lnTo>
                    <a:lnTo>
                      <a:pt x="2" y="29"/>
                    </a:lnTo>
                    <a:lnTo>
                      <a:pt x="2" y="23"/>
                    </a:lnTo>
                    <a:lnTo>
                      <a:pt x="0" y="17"/>
                    </a:lnTo>
                    <a:lnTo>
                      <a:pt x="0" y="12"/>
                    </a:lnTo>
                    <a:lnTo>
                      <a:pt x="0" y="8"/>
                    </a:lnTo>
                    <a:lnTo>
                      <a:pt x="0" y="6"/>
                    </a:lnTo>
                    <a:lnTo>
                      <a:pt x="0" y="0"/>
                    </a:lnTo>
                    <a:lnTo>
                      <a:pt x="4" y="0"/>
                    </a:lnTo>
                    <a:close/>
                  </a:path>
                </a:pathLst>
              </a:custGeom>
              <a:solidFill>
                <a:srgbClr val="969696"/>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9" name="Freeform 310"/>
              <p:cNvSpPr>
                <a:spLocks/>
              </p:cNvSpPr>
              <p:nvPr/>
            </p:nvSpPr>
            <p:spPr bwMode="auto">
              <a:xfrm>
                <a:off x="4983163" y="4813301"/>
                <a:ext cx="141288" cy="509588"/>
              </a:xfrm>
              <a:custGeom>
                <a:avLst/>
                <a:gdLst>
                  <a:gd name="T0" fmla="*/ 2147483647 w 179"/>
                  <a:gd name="T1" fmla="*/ 2147483647 h 643"/>
                  <a:gd name="T2" fmla="*/ 2147483647 w 179"/>
                  <a:gd name="T3" fmla="*/ 2147483647 h 643"/>
                  <a:gd name="T4" fmla="*/ 2147483647 w 179"/>
                  <a:gd name="T5" fmla="*/ 2147483647 h 643"/>
                  <a:gd name="T6" fmla="*/ 2147483647 w 179"/>
                  <a:gd name="T7" fmla="*/ 2147483647 h 643"/>
                  <a:gd name="T8" fmla="*/ 2147483647 w 179"/>
                  <a:gd name="T9" fmla="*/ 2147483647 h 643"/>
                  <a:gd name="T10" fmla="*/ 2147483647 w 179"/>
                  <a:gd name="T11" fmla="*/ 2147483647 h 643"/>
                  <a:gd name="T12" fmla="*/ 2147483647 w 179"/>
                  <a:gd name="T13" fmla="*/ 2147483647 h 643"/>
                  <a:gd name="T14" fmla="*/ 2147483647 w 179"/>
                  <a:gd name="T15" fmla="*/ 2147483647 h 643"/>
                  <a:gd name="T16" fmla="*/ 2147483647 w 179"/>
                  <a:gd name="T17" fmla="*/ 2147483647 h 643"/>
                  <a:gd name="T18" fmla="*/ 2147483647 w 179"/>
                  <a:gd name="T19" fmla="*/ 2147483647 h 643"/>
                  <a:gd name="T20" fmla="*/ 2147483647 w 179"/>
                  <a:gd name="T21" fmla="*/ 2147483647 h 643"/>
                  <a:gd name="T22" fmla="*/ 2147483647 w 179"/>
                  <a:gd name="T23" fmla="*/ 2147483647 h 643"/>
                  <a:gd name="T24" fmla="*/ 2147483647 w 179"/>
                  <a:gd name="T25" fmla="*/ 2147483647 h 643"/>
                  <a:gd name="T26" fmla="*/ 2147483647 w 179"/>
                  <a:gd name="T27" fmla="*/ 2147483647 h 643"/>
                  <a:gd name="T28" fmla="*/ 2147483647 w 179"/>
                  <a:gd name="T29" fmla="*/ 2147483647 h 643"/>
                  <a:gd name="T30" fmla="*/ 2147483647 w 179"/>
                  <a:gd name="T31" fmla="*/ 2147483647 h 643"/>
                  <a:gd name="T32" fmla="*/ 2147483647 w 179"/>
                  <a:gd name="T33" fmla="*/ 2147483647 h 643"/>
                  <a:gd name="T34" fmla="*/ 2147483647 w 179"/>
                  <a:gd name="T35" fmla="*/ 2147483647 h 643"/>
                  <a:gd name="T36" fmla="*/ 2147483647 w 179"/>
                  <a:gd name="T37" fmla="*/ 2147483647 h 643"/>
                  <a:gd name="T38" fmla="*/ 2147483647 w 179"/>
                  <a:gd name="T39" fmla="*/ 2147483647 h 643"/>
                  <a:gd name="T40" fmla="*/ 2147483647 w 179"/>
                  <a:gd name="T41" fmla="*/ 2147483647 h 643"/>
                  <a:gd name="T42" fmla="*/ 2147483647 w 179"/>
                  <a:gd name="T43" fmla="*/ 2147483647 h 643"/>
                  <a:gd name="T44" fmla="*/ 2147483647 w 179"/>
                  <a:gd name="T45" fmla="*/ 2147483647 h 643"/>
                  <a:gd name="T46" fmla="*/ 2147483647 w 179"/>
                  <a:gd name="T47" fmla="*/ 2147483647 h 643"/>
                  <a:gd name="T48" fmla="*/ 2147483647 w 179"/>
                  <a:gd name="T49" fmla="*/ 2147483647 h 643"/>
                  <a:gd name="T50" fmla="*/ 2147483647 w 179"/>
                  <a:gd name="T51" fmla="*/ 2147483647 h 643"/>
                  <a:gd name="T52" fmla="*/ 2147483647 w 179"/>
                  <a:gd name="T53" fmla="*/ 2147483647 h 643"/>
                  <a:gd name="T54" fmla="*/ 2147483647 w 179"/>
                  <a:gd name="T55" fmla="*/ 2147483647 h 643"/>
                  <a:gd name="T56" fmla="*/ 2147483647 w 179"/>
                  <a:gd name="T57" fmla="*/ 2147483647 h 643"/>
                  <a:gd name="T58" fmla="*/ 2147483647 w 179"/>
                  <a:gd name="T59" fmla="*/ 2147483647 h 643"/>
                  <a:gd name="T60" fmla="*/ 2147483647 w 179"/>
                  <a:gd name="T61" fmla="*/ 2147483647 h 643"/>
                  <a:gd name="T62" fmla="*/ 2147483647 w 179"/>
                  <a:gd name="T63" fmla="*/ 2147483647 h 643"/>
                  <a:gd name="T64" fmla="*/ 2147483647 w 179"/>
                  <a:gd name="T65" fmla="*/ 2147483647 h 643"/>
                  <a:gd name="T66" fmla="*/ 2147483647 w 179"/>
                  <a:gd name="T67" fmla="*/ 2147483647 h 643"/>
                  <a:gd name="T68" fmla="*/ 2147483647 w 179"/>
                  <a:gd name="T69" fmla="*/ 2147483647 h 643"/>
                  <a:gd name="T70" fmla="*/ 2147483647 w 179"/>
                  <a:gd name="T71" fmla="*/ 2147483647 h 643"/>
                  <a:gd name="T72" fmla="*/ 2147483647 w 179"/>
                  <a:gd name="T73" fmla="*/ 2147483647 h 643"/>
                  <a:gd name="T74" fmla="*/ 2147483647 w 179"/>
                  <a:gd name="T75" fmla="*/ 2147483647 h 643"/>
                  <a:gd name="T76" fmla="*/ 2147483647 w 179"/>
                  <a:gd name="T77" fmla="*/ 2147483647 h 643"/>
                  <a:gd name="T78" fmla="*/ 2147483647 w 179"/>
                  <a:gd name="T79" fmla="*/ 2147483647 h 643"/>
                  <a:gd name="T80" fmla="*/ 2147483647 w 179"/>
                  <a:gd name="T81" fmla="*/ 2147483647 h 643"/>
                  <a:gd name="T82" fmla="*/ 1966885364 w 179"/>
                  <a:gd name="T83" fmla="*/ 2147483647 h 643"/>
                  <a:gd name="T84" fmla="*/ 0 w 179"/>
                  <a:gd name="T85" fmla="*/ 2147483647 h 643"/>
                  <a:gd name="T86" fmla="*/ 0 w 179"/>
                  <a:gd name="T87" fmla="*/ 0 h 643"/>
                  <a:gd name="T88" fmla="*/ 2147483647 w 179"/>
                  <a:gd name="T89" fmla="*/ 2147483647 h 64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79"/>
                  <a:gd name="T136" fmla="*/ 0 h 643"/>
                  <a:gd name="T137" fmla="*/ 179 w 179"/>
                  <a:gd name="T138" fmla="*/ 643 h 64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79" h="643">
                    <a:moveTo>
                      <a:pt x="11" y="6"/>
                    </a:moveTo>
                    <a:lnTo>
                      <a:pt x="11" y="13"/>
                    </a:lnTo>
                    <a:lnTo>
                      <a:pt x="13" y="21"/>
                    </a:lnTo>
                    <a:lnTo>
                      <a:pt x="15" y="29"/>
                    </a:lnTo>
                    <a:lnTo>
                      <a:pt x="15" y="38"/>
                    </a:lnTo>
                    <a:lnTo>
                      <a:pt x="17" y="48"/>
                    </a:lnTo>
                    <a:lnTo>
                      <a:pt x="17" y="55"/>
                    </a:lnTo>
                    <a:lnTo>
                      <a:pt x="19" y="63"/>
                    </a:lnTo>
                    <a:lnTo>
                      <a:pt x="21" y="72"/>
                    </a:lnTo>
                    <a:lnTo>
                      <a:pt x="21" y="82"/>
                    </a:lnTo>
                    <a:lnTo>
                      <a:pt x="23" y="91"/>
                    </a:lnTo>
                    <a:lnTo>
                      <a:pt x="25" y="99"/>
                    </a:lnTo>
                    <a:lnTo>
                      <a:pt x="27" y="108"/>
                    </a:lnTo>
                    <a:lnTo>
                      <a:pt x="27" y="118"/>
                    </a:lnTo>
                    <a:lnTo>
                      <a:pt x="29" y="127"/>
                    </a:lnTo>
                    <a:lnTo>
                      <a:pt x="30" y="137"/>
                    </a:lnTo>
                    <a:lnTo>
                      <a:pt x="32" y="146"/>
                    </a:lnTo>
                    <a:lnTo>
                      <a:pt x="34" y="156"/>
                    </a:lnTo>
                    <a:lnTo>
                      <a:pt x="36" y="165"/>
                    </a:lnTo>
                    <a:lnTo>
                      <a:pt x="38" y="175"/>
                    </a:lnTo>
                    <a:lnTo>
                      <a:pt x="40" y="184"/>
                    </a:lnTo>
                    <a:lnTo>
                      <a:pt x="40" y="194"/>
                    </a:lnTo>
                    <a:lnTo>
                      <a:pt x="44" y="203"/>
                    </a:lnTo>
                    <a:lnTo>
                      <a:pt x="44" y="215"/>
                    </a:lnTo>
                    <a:lnTo>
                      <a:pt x="48" y="224"/>
                    </a:lnTo>
                    <a:lnTo>
                      <a:pt x="49" y="234"/>
                    </a:lnTo>
                    <a:lnTo>
                      <a:pt x="51" y="243"/>
                    </a:lnTo>
                    <a:lnTo>
                      <a:pt x="53" y="255"/>
                    </a:lnTo>
                    <a:lnTo>
                      <a:pt x="57" y="264"/>
                    </a:lnTo>
                    <a:lnTo>
                      <a:pt x="59" y="274"/>
                    </a:lnTo>
                    <a:lnTo>
                      <a:pt x="61" y="285"/>
                    </a:lnTo>
                    <a:lnTo>
                      <a:pt x="63" y="295"/>
                    </a:lnTo>
                    <a:lnTo>
                      <a:pt x="67" y="306"/>
                    </a:lnTo>
                    <a:lnTo>
                      <a:pt x="68" y="316"/>
                    </a:lnTo>
                    <a:lnTo>
                      <a:pt x="70" y="327"/>
                    </a:lnTo>
                    <a:lnTo>
                      <a:pt x="72" y="337"/>
                    </a:lnTo>
                    <a:lnTo>
                      <a:pt x="76" y="348"/>
                    </a:lnTo>
                    <a:lnTo>
                      <a:pt x="80" y="357"/>
                    </a:lnTo>
                    <a:lnTo>
                      <a:pt x="82" y="369"/>
                    </a:lnTo>
                    <a:lnTo>
                      <a:pt x="86" y="378"/>
                    </a:lnTo>
                    <a:lnTo>
                      <a:pt x="89" y="390"/>
                    </a:lnTo>
                    <a:lnTo>
                      <a:pt x="91" y="399"/>
                    </a:lnTo>
                    <a:lnTo>
                      <a:pt x="93" y="409"/>
                    </a:lnTo>
                    <a:lnTo>
                      <a:pt x="97" y="420"/>
                    </a:lnTo>
                    <a:lnTo>
                      <a:pt x="101" y="430"/>
                    </a:lnTo>
                    <a:lnTo>
                      <a:pt x="103" y="439"/>
                    </a:lnTo>
                    <a:lnTo>
                      <a:pt x="106" y="451"/>
                    </a:lnTo>
                    <a:lnTo>
                      <a:pt x="110" y="460"/>
                    </a:lnTo>
                    <a:lnTo>
                      <a:pt x="114" y="472"/>
                    </a:lnTo>
                    <a:lnTo>
                      <a:pt x="118" y="481"/>
                    </a:lnTo>
                    <a:lnTo>
                      <a:pt x="122" y="492"/>
                    </a:lnTo>
                    <a:lnTo>
                      <a:pt x="124" y="502"/>
                    </a:lnTo>
                    <a:lnTo>
                      <a:pt x="127" y="511"/>
                    </a:lnTo>
                    <a:lnTo>
                      <a:pt x="131" y="521"/>
                    </a:lnTo>
                    <a:lnTo>
                      <a:pt x="135" y="531"/>
                    </a:lnTo>
                    <a:lnTo>
                      <a:pt x="139" y="542"/>
                    </a:lnTo>
                    <a:lnTo>
                      <a:pt x="145" y="553"/>
                    </a:lnTo>
                    <a:lnTo>
                      <a:pt x="146" y="561"/>
                    </a:lnTo>
                    <a:lnTo>
                      <a:pt x="152" y="572"/>
                    </a:lnTo>
                    <a:lnTo>
                      <a:pt x="156" y="582"/>
                    </a:lnTo>
                    <a:lnTo>
                      <a:pt x="160" y="591"/>
                    </a:lnTo>
                    <a:lnTo>
                      <a:pt x="164" y="601"/>
                    </a:lnTo>
                    <a:lnTo>
                      <a:pt x="169" y="610"/>
                    </a:lnTo>
                    <a:lnTo>
                      <a:pt x="173" y="620"/>
                    </a:lnTo>
                    <a:lnTo>
                      <a:pt x="179" y="631"/>
                    </a:lnTo>
                    <a:lnTo>
                      <a:pt x="171" y="635"/>
                    </a:lnTo>
                    <a:lnTo>
                      <a:pt x="165" y="643"/>
                    </a:lnTo>
                    <a:lnTo>
                      <a:pt x="160" y="631"/>
                    </a:lnTo>
                    <a:lnTo>
                      <a:pt x="156" y="622"/>
                    </a:lnTo>
                    <a:lnTo>
                      <a:pt x="152" y="612"/>
                    </a:lnTo>
                    <a:lnTo>
                      <a:pt x="148" y="603"/>
                    </a:lnTo>
                    <a:lnTo>
                      <a:pt x="145" y="591"/>
                    </a:lnTo>
                    <a:lnTo>
                      <a:pt x="139" y="582"/>
                    </a:lnTo>
                    <a:lnTo>
                      <a:pt x="135" y="572"/>
                    </a:lnTo>
                    <a:lnTo>
                      <a:pt x="133" y="565"/>
                    </a:lnTo>
                    <a:lnTo>
                      <a:pt x="127" y="553"/>
                    </a:lnTo>
                    <a:lnTo>
                      <a:pt x="124" y="544"/>
                    </a:lnTo>
                    <a:lnTo>
                      <a:pt x="120" y="534"/>
                    </a:lnTo>
                    <a:lnTo>
                      <a:pt x="116" y="525"/>
                    </a:lnTo>
                    <a:lnTo>
                      <a:pt x="112" y="515"/>
                    </a:lnTo>
                    <a:lnTo>
                      <a:pt x="108" y="506"/>
                    </a:lnTo>
                    <a:lnTo>
                      <a:pt x="106" y="496"/>
                    </a:lnTo>
                    <a:lnTo>
                      <a:pt x="103" y="487"/>
                    </a:lnTo>
                    <a:lnTo>
                      <a:pt x="99" y="475"/>
                    </a:lnTo>
                    <a:lnTo>
                      <a:pt x="95" y="466"/>
                    </a:lnTo>
                    <a:lnTo>
                      <a:pt x="91" y="456"/>
                    </a:lnTo>
                    <a:lnTo>
                      <a:pt x="89" y="447"/>
                    </a:lnTo>
                    <a:lnTo>
                      <a:pt x="86" y="435"/>
                    </a:lnTo>
                    <a:lnTo>
                      <a:pt x="82" y="426"/>
                    </a:lnTo>
                    <a:lnTo>
                      <a:pt x="80" y="416"/>
                    </a:lnTo>
                    <a:lnTo>
                      <a:pt x="78" y="407"/>
                    </a:lnTo>
                    <a:lnTo>
                      <a:pt x="74" y="397"/>
                    </a:lnTo>
                    <a:lnTo>
                      <a:pt x="70" y="386"/>
                    </a:lnTo>
                    <a:lnTo>
                      <a:pt x="68" y="376"/>
                    </a:lnTo>
                    <a:lnTo>
                      <a:pt x="65" y="367"/>
                    </a:lnTo>
                    <a:lnTo>
                      <a:pt x="61" y="357"/>
                    </a:lnTo>
                    <a:lnTo>
                      <a:pt x="59" y="346"/>
                    </a:lnTo>
                    <a:lnTo>
                      <a:pt x="57" y="337"/>
                    </a:lnTo>
                    <a:lnTo>
                      <a:pt x="55" y="327"/>
                    </a:lnTo>
                    <a:lnTo>
                      <a:pt x="51" y="318"/>
                    </a:lnTo>
                    <a:lnTo>
                      <a:pt x="49" y="306"/>
                    </a:lnTo>
                    <a:lnTo>
                      <a:pt x="46" y="297"/>
                    </a:lnTo>
                    <a:lnTo>
                      <a:pt x="44" y="287"/>
                    </a:lnTo>
                    <a:lnTo>
                      <a:pt x="40" y="276"/>
                    </a:lnTo>
                    <a:lnTo>
                      <a:pt x="38" y="266"/>
                    </a:lnTo>
                    <a:lnTo>
                      <a:pt x="36" y="255"/>
                    </a:lnTo>
                    <a:lnTo>
                      <a:pt x="36" y="247"/>
                    </a:lnTo>
                    <a:lnTo>
                      <a:pt x="32" y="236"/>
                    </a:lnTo>
                    <a:lnTo>
                      <a:pt x="30" y="224"/>
                    </a:lnTo>
                    <a:lnTo>
                      <a:pt x="29" y="215"/>
                    </a:lnTo>
                    <a:lnTo>
                      <a:pt x="27" y="205"/>
                    </a:lnTo>
                    <a:lnTo>
                      <a:pt x="25" y="196"/>
                    </a:lnTo>
                    <a:lnTo>
                      <a:pt x="23" y="186"/>
                    </a:lnTo>
                    <a:lnTo>
                      <a:pt x="21" y="175"/>
                    </a:lnTo>
                    <a:lnTo>
                      <a:pt x="19" y="165"/>
                    </a:lnTo>
                    <a:lnTo>
                      <a:pt x="17" y="154"/>
                    </a:lnTo>
                    <a:lnTo>
                      <a:pt x="17" y="145"/>
                    </a:lnTo>
                    <a:lnTo>
                      <a:pt x="15" y="133"/>
                    </a:lnTo>
                    <a:lnTo>
                      <a:pt x="13" y="124"/>
                    </a:lnTo>
                    <a:lnTo>
                      <a:pt x="11" y="114"/>
                    </a:lnTo>
                    <a:lnTo>
                      <a:pt x="10" y="103"/>
                    </a:lnTo>
                    <a:lnTo>
                      <a:pt x="8" y="93"/>
                    </a:lnTo>
                    <a:lnTo>
                      <a:pt x="8" y="84"/>
                    </a:lnTo>
                    <a:lnTo>
                      <a:pt x="6" y="72"/>
                    </a:lnTo>
                    <a:lnTo>
                      <a:pt x="6" y="63"/>
                    </a:lnTo>
                    <a:lnTo>
                      <a:pt x="4" y="51"/>
                    </a:lnTo>
                    <a:lnTo>
                      <a:pt x="4" y="42"/>
                    </a:lnTo>
                    <a:lnTo>
                      <a:pt x="2" y="32"/>
                    </a:lnTo>
                    <a:lnTo>
                      <a:pt x="0" y="21"/>
                    </a:lnTo>
                    <a:lnTo>
                      <a:pt x="0" y="11"/>
                    </a:lnTo>
                    <a:lnTo>
                      <a:pt x="0" y="2"/>
                    </a:lnTo>
                    <a:lnTo>
                      <a:pt x="0" y="0"/>
                    </a:lnTo>
                    <a:lnTo>
                      <a:pt x="6" y="2"/>
                    </a:lnTo>
                    <a:lnTo>
                      <a:pt x="10" y="4"/>
                    </a:lnTo>
                    <a:lnTo>
                      <a:pt x="11" y="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10" name="Freeform 311"/>
              <p:cNvSpPr>
                <a:spLocks/>
              </p:cNvSpPr>
              <p:nvPr/>
            </p:nvSpPr>
            <p:spPr bwMode="auto">
              <a:xfrm>
                <a:off x="4983163" y="4808538"/>
                <a:ext cx="493713" cy="642938"/>
              </a:xfrm>
              <a:custGeom>
                <a:avLst/>
                <a:gdLst>
                  <a:gd name="T0" fmla="*/ 2147483647 w 622"/>
                  <a:gd name="T1" fmla="*/ 2147483647 h 810"/>
                  <a:gd name="T2" fmla="*/ 2147483647 w 622"/>
                  <a:gd name="T3" fmla="*/ 2147483647 h 810"/>
                  <a:gd name="T4" fmla="*/ 2147483647 w 622"/>
                  <a:gd name="T5" fmla="*/ 2147483647 h 810"/>
                  <a:gd name="T6" fmla="*/ 2147483647 w 622"/>
                  <a:gd name="T7" fmla="*/ 2147483647 h 810"/>
                  <a:gd name="T8" fmla="*/ 2147483647 w 622"/>
                  <a:gd name="T9" fmla="*/ 2147483647 h 810"/>
                  <a:gd name="T10" fmla="*/ 2147483647 w 622"/>
                  <a:gd name="T11" fmla="*/ 2147483647 h 810"/>
                  <a:gd name="T12" fmla="*/ 2147483647 w 622"/>
                  <a:gd name="T13" fmla="*/ 2147483647 h 810"/>
                  <a:gd name="T14" fmla="*/ 2147483647 w 622"/>
                  <a:gd name="T15" fmla="*/ 2147483647 h 810"/>
                  <a:gd name="T16" fmla="*/ 2147483647 w 622"/>
                  <a:gd name="T17" fmla="*/ 2147483647 h 810"/>
                  <a:gd name="T18" fmla="*/ 2147483647 w 622"/>
                  <a:gd name="T19" fmla="*/ 2147483647 h 810"/>
                  <a:gd name="T20" fmla="*/ 2147483647 w 622"/>
                  <a:gd name="T21" fmla="*/ 2147483647 h 810"/>
                  <a:gd name="T22" fmla="*/ 2147483647 w 622"/>
                  <a:gd name="T23" fmla="*/ 2147483647 h 810"/>
                  <a:gd name="T24" fmla="*/ 2147483647 w 622"/>
                  <a:gd name="T25" fmla="*/ 2147483647 h 810"/>
                  <a:gd name="T26" fmla="*/ 2147483647 w 622"/>
                  <a:gd name="T27" fmla="*/ 2147483647 h 810"/>
                  <a:gd name="T28" fmla="*/ 2147483647 w 622"/>
                  <a:gd name="T29" fmla="*/ 2147483647 h 810"/>
                  <a:gd name="T30" fmla="*/ 2147483647 w 622"/>
                  <a:gd name="T31" fmla="*/ 2147483647 h 810"/>
                  <a:gd name="T32" fmla="*/ 2147483647 w 622"/>
                  <a:gd name="T33" fmla="*/ 2147483647 h 810"/>
                  <a:gd name="T34" fmla="*/ 2147483647 w 622"/>
                  <a:gd name="T35" fmla="*/ 2147483647 h 810"/>
                  <a:gd name="T36" fmla="*/ 2147483647 w 622"/>
                  <a:gd name="T37" fmla="*/ 2147483647 h 810"/>
                  <a:gd name="T38" fmla="*/ 2147483647 w 622"/>
                  <a:gd name="T39" fmla="*/ 2147483647 h 810"/>
                  <a:gd name="T40" fmla="*/ 2147483647 w 622"/>
                  <a:gd name="T41" fmla="*/ 2147483647 h 810"/>
                  <a:gd name="T42" fmla="*/ 2147483647 w 622"/>
                  <a:gd name="T43" fmla="*/ 2147483647 h 810"/>
                  <a:gd name="T44" fmla="*/ 2147483647 w 622"/>
                  <a:gd name="T45" fmla="*/ 2147483647 h 810"/>
                  <a:gd name="T46" fmla="*/ 2147483647 w 622"/>
                  <a:gd name="T47" fmla="*/ 2147483647 h 810"/>
                  <a:gd name="T48" fmla="*/ 2147483647 w 622"/>
                  <a:gd name="T49" fmla="*/ 2147483647 h 810"/>
                  <a:gd name="T50" fmla="*/ 2147483647 w 622"/>
                  <a:gd name="T51" fmla="*/ 2147483647 h 810"/>
                  <a:gd name="T52" fmla="*/ 2147483647 w 622"/>
                  <a:gd name="T53" fmla="*/ 2147483647 h 810"/>
                  <a:gd name="T54" fmla="*/ 2147483647 w 622"/>
                  <a:gd name="T55" fmla="*/ 2147483647 h 810"/>
                  <a:gd name="T56" fmla="*/ 2147483647 w 622"/>
                  <a:gd name="T57" fmla="*/ 2147483647 h 810"/>
                  <a:gd name="T58" fmla="*/ 2147483647 w 622"/>
                  <a:gd name="T59" fmla="*/ 2147483647 h 810"/>
                  <a:gd name="T60" fmla="*/ 2147483647 w 622"/>
                  <a:gd name="T61" fmla="*/ 2147483647 h 810"/>
                  <a:gd name="T62" fmla="*/ 2147483647 w 622"/>
                  <a:gd name="T63" fmla="*/ 2147483647 h 810"/>
                  <a:gd name="T64" fmla="*/ 2147483647 w 622"/>
                  <a:gd name="T65" fmla="*/ 2147483647 h 810"/>
                  <a:gd name="T66" fmla="*/ 2147483647 w 622"/>
                  <a:gd name="T67" fmla="*/ 2147483647 h 810"/>
                  <a:gd name="T68" fmla="*/ 2147483647 w 622"/>
                  <a:gd name="T69" fmla="*/ 2147483647 h 810"/>
                  <a:gd name="T70" fmla="*/ 2147483647 w 622"/>
                  <a:gd name="T71" fmla="*/ 2147483647 h 810"/>
                  <a:gd name="T72" fmla="*/ 2147483647 w 622"/>
                  <a:gd name="T73" fmla="*/ 2147483647 h 810"/>
                  <a:gd name="T74" fmla="*/ 2147483647 w 622"/>
                  <a:gd name="T75" fmla="*/ 2147483647 h 810"/>
                  <a:gd name="T76" fmla="*/ 2147483647 w 622"/>
                  <a:gd name="T77" fmla="*/ 2147483647 h 810"/>
                  <a:gd name="T78" fmla="*/ 2147483647 w 622"/>
                  <a:gd name="T79" fmla="*/ 2147483647 h 810"/>
                  <a:gd name="T80" fmla="*/ 2147483647 w 622"/>
                  <a:gd name="T81" fmla="*/ 2147483647 h 810"/>
                  <a:gd name="T82" fmla="*/ 2147483647 w 622"/>
                  <a:gd name="T83" fmla="*/ 2147483647 h 810"/>
                  <a:gd name="T84" fmla="*/ 2147483647 w 622"/>
                  <a:gd name="T85" fmla="*/ 2147483647 h 810"/>
                  <a:gd name="T86" fmla="*/ 2147483647 w 622"/>
                  <a:gd name="T87" fmla="*/ 2147483647 h 810"/>
                  <a:gd name="T88" fmla="*/ 2147483647 w 622"/>
                  <a:gd name="T89" fmla="*/ 2147483647 h 810"/>
                  <a:gd name="T90" fmla="*/ 2147483647 w 622"/>
                  <a:gd name="T91" fmla="*/ 2147483647 h 810"/>
                  <a:gd name="T92" fmla="*/ 2147483647 w 622"/>
                  <a:gd name="T93" fmla="*/ 2147483647 h 810"/>
                  <a:gd name="T94" fmla="*/ 2147483647 w 622"/>
                  <a:gd name="T95" fmla="*/ 2147483647 h 810"/>
                  <a:gd name="T96" fmla="*/ 2147483647 w 622"/>
                  <a:gd name="T97" fmla="*/ 2147483647 h 810"/>
                  <a:gd name="T98" fmla="*/ 2147483647 w 622"/>
                  <a:gd name="T99" fmla="*/ 2147483647 h 810"/>
                  <a:gd name="T100" fmla="*/ 2147483647 w 622"/>
                  <a:gd name="T101" fmla="*/ 2147483647 h 810"/>
                  <a:gd name="T102" fmla="*/ 0 w 622"/>
                  <a:gd name="T103" fmla="*/ 2147483647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22"/>
                  <a:gd name="T157" fmla="*/ 0 h 810"/>
                  <a:gd name="T158" fmla="*/ 622 w 622"/>
                  <a:gd name="T159" fmla="*/ 810 h 81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22" h="810">
                    <a:moveTo>
                      <a:pt x="6" y="0"/>
                    </a:moveTo>
                    <a:lnTo>
                      <a:pt x="11" y="2"/>
                    </a:lnTo>
                    <a:lnTo>
                      <a:pt x="17" y="6"/>
                    </a:lnTo>
                    <a:lnTo>
                      <a:pt x="25" y="8"/>
                    </a:lnTo>
                    <a:lnTo>
                      <a:pt x="30" y="12"/>
                    </a:lnTo>
                    <a:lnTo>
                      <a:pt x="38" y="14"/>
                    </a:lnTo>
                    <a:lnTo>
                      <a:pt x="44" y="16"/>
                    </a:lnTo>
                    <a:lnTo>
                      <a:pt x="51" y="17"/>
                    </a:lnTo>
                    <a:lnTo>
                      <a:pt x="59" y="21"/>
                    </a:lnTo>
                    <a:lnTo>
                      <a:pt x="65" y="23"/>
                    </a:lnTo>
                    <a:lnTo>
                      <a:pt x="70" y="25"/>
                    </a:lnTo>
                    <a:lnTo>
                      <a:pt x="78" y="27"/>
                    </a:lnTo>
                    <a:lnTo>
                      <a:pt x="84" y="29"/>
                    </a:lnTo>
                    <a:lnTo>
                      <a:pt x="91" y="33"/>
                    </a:lnTo>
                    <a:lnTo>
                      <a:pt x="97" y="35"/>
                    </a:lnTo>
                    <a:lnTo>
                      <a:pt x="105" y="36"/>
                    </a:lnTo>
                    <a:lnTo>
                      <a:pt x="112" y="38"/>
                    </a:lnTo>
                    <a:lnTo>
                      <a:pt x="118" y="40"/>
                    </a:lnTo>
                    <a:lnTo>
                      <a:pt x="125" y="42"/>
                    </a:lnTo>
                    <a:lnTo>
                      <a:pt x="133" y="44"/>
                    </a:lnTo>
                    <a:lnTo>
                      <a:pt x="139" y="46"/>
                    </a:lnTo>
                    <a:lnTo>
                      <a:pt x="146" y="48"/>
                    </a:lnTo>
                    <a:lnTo>
                      <a:pt x="152" y="50"/>
                    </a:lnTo>
                    <a:lnTo>
                      <a:pt x="160" y="52"/>
                    </a:lnTo>
                    <a:lnTo>
                      <a:pt x="167" y="54"/>
                    </a:lnTo>
                    <a:lnTo>
                      <a:pt x="173" y="55"/>
                    </a:lnTo>
                    <a:lnTo>
                      <a:pt x="181" y="57"/>
                    </a:lnTo>
                    <a:lnTo>
                      <a:pt x="188" y="57"/>
                    </a:lnTo>
                    <a:lnTo>
                      <a:pt x="194" y="61"/>
                    </a:lnTo>
                    <a:lnTo>
                      <a:pt x="202" y="61"/>
                    </a:lnTo>
                    <a:lnTo>
                      <a:pt x="209" y="65"/>
                    </a:lnTo>
                    <a:lnTo>
                      <a:pt x="217" y="65"/>
                    </a:lnTo>
                    <a:lnTo>
                      <a:pt x="222" y="69"/>
                    </a:lnTo>
                    <a:lnTo>
                      <a:pt x="230" y="69"/>
                    </a:lnTo>
                    <a:lnTo>
                      <a:pt x="236" y="71"/>
                    </a:lnTo>
                    <a:lnTo>
                      <a:pt x="243" y="73"/>
                    </a:lnTo>
                    <a:lnTo>
                      <a:pt x="251" y="74"/>
                    </a:lnTo>
                    <a:lnTo>
                      <a:pt x="257" y="76"/>
                    </a:lnTo>
                    <a:lnTo>
                      <a:pt x="264" y="78"/>
                    </a:lnTo>
                    <a:lnTo>
                      <a:pt x="272" y="78"/>
                    </a:lnTo>
                    <a:lnTo>
                      <a:pt x="278" y="80"/>
                    </a:lnTo>
                    <a:lnTo>
                      <a:pt x="285" y="82"/>
                    </a:lnTo>
                    <a:lnTo>
                      <a:pt x="291" y="84"/>
                    </a:lnTo>
                    <a:lnTo>
                      <a:pt x="298" y="86"/>
                    </a:lnTo>
                    <a:lnTo>
                      <a:pt x="306" y="88"/>
                    </a:lnTo>
                    <a:lnTo>
                      <a:pt x="312" y="90"/>
                    </a:lnTo>
                    <a:lnTo>
                      <a:pt x="319" y="92"/>
                    </a:lnTo>
                    <a:lnTo>
                      <a:pt x="327" y="93"/>
                    </a:lnTo>
                    <a:lnTo>
                      <a:pt x="335" y="97"/>
                    </a:lnTo>
                    <a:lnTo>
                      <a:pt x="340" y="97"/>
                    </a:lnTo>
                    <a:lnTo>
                      <a:pt x="346" y="99"/>
                    </a:lnTo>
                    <a:lnTo>
                      <a:pt x="354" y="101"/>
                    </a:lnTo>
                    <a:lnTo>
                      <a:pt x="361" y="105"/>
                    </a:lnTo>
                    <a:lnTo>
                      <a:pt x="367" y="107"/>
                    </a:lnTo>
                    <a:lnTo>
                      <a:pt x="373" y="109"/>
                    </a:lnTo>
                    <a:lnTo>
                      <a:pt x="380" y="112"/>
                    </a:lnTo>
                    <a:lnTo>
                      <a:pt x="388" y="114"/>
                    </a:lnTo>
                    <a:lnTo>
                      <a:pt x="394" y="118"/>
                    </a:lnTo>
                    <a:lnTo>
                      <a:pt x="401" y="120"/>
                    </a:lnTo>
                    <a:lnTo>
                      <a:pt x="407" y="122"/>
                    </a:lnTo>
                    <a:lnTo>
                      <a:pt x="414" y="126"/>
                    </a:lnTo>
                    <a:lnTo>
                      <a:pt x="422" y="130"/>
                    </a:lnTo>
                    <a:lnTo>
                      <a:pt x="428" y="131"/>
                    </a:lnTo>
                    <a:lnTo>
                      <a:pt x="435" y="135"/>
                    </a:lnTo>
                    <a:lnTo>
                      <a:pt x="443" y="139"/>
                    </a:lnTo>
                    <a:lnTo>
                      <a:pt x="445" y="149"/>
                    </a:lnTo>
                    <a:lnTo>
                      <a:pt x="447" y="158"/>
                    </a:lnTo>
                    <a:lnTo>
                      <a:pt x="449" y="168"/>
                    </a:lnTo>
                    <a:lnTo>
                      <a:pt x="452" y="179"/>
                    </a:lnTo>
                    <a:lnTo>
                      <a:pt x="454" y="189"/>
                    </a:lnTo>
                    <a:lnTo>
                      <a:pt x="456" y="198"/>
                    </a:lnTo>
                    <a:lnTo>
                      <a:pt x="458" y="209"/>
                    </a:lnTo>
                    <a:lnTo>
                      <a:pt x="460" y="221"/>
                    </a:lnTo>
                    <a:lnTo>
                      <a:pt x="464" y="230"/>
                    </a:lnTo>
                    <a:lnTo>
                      <a:pt x="466" y="242"/>
                    </a:lnTo>
                    <a:lnTo>
                      <a:pt x="468" y="251"/>
                    </a:lnTo>
                    <a:lnTo>
                      <a:pt x="470" y="263"/>
                    </a:lnTo>
                    <a:lnTo>
                      <a:pt x="473" y="272"/>
                    </a:lnTo>
                    <a:lnTo>
                      <a:pt x="475" y="284"/>
                    </a:lnTo>
                    <a:lnTo>
                      <a:pt x="477" y="295"/>
                    </a:lnTo>
                    <a:lnTo>
                      <a:pt x="479" y="306"/>
                    </a:lnTo>
                    <a:lnTo>
                      <a:pt x="481" y="314"/>
                    </a:lnTo>
                    <a:lnTo>
                      <a:pt x="483" y="325"/>
                    </a:lnTo>
                    <a:lnTo>
                      <a:pt x="485" y="335"/>
                    </a:lnTo>
                    <a:lnTo>
                      <a:pt x="489" y="348"/>
                    </a:lnTo>
                    <a:lnTo>
                      <a:pt x="489" y="358"/>
                    </a:lnTo>
                    <a:lnTo>
                      <a:pt x="490" y="367"/>
                    </a:lnTo>
                    <a:lnTo>
                      <a:pt x="492" y="379"/>
                    </a:lnTo>
                    <a:lnTo>
                      <a:pt x="496" y="390"/>
                    </a:lnTo>
                    <a:lnTo>
                      <a:pt x="498" y="400"/>
                    </a:lnTo>
                    <a:lnTo>
                      <a:pt x="500" y="411"/>
                    </a:lnTo>
                    <a:lnTo>
                      <a:pt x="502" y="421"/>
                    </a:lnTo>
                    <a:lnTo>
                      <a:pt x="506" y="434"/>
                    </a:lnTo>
                    <a:lnTo>
                      <a:pt x="508" y="441"/>
                    </a:lnTo>
                    <a:lnTo>
                      <a:pt x="509" y="455"/>
                    </a:lnTo>
                    <a:lnTo>
                      <a:pt x="513" y="464"/>
                    </a:lnTo>
                    <a:lnTo>
                      <a:pt x="517" y="476"/>
                    </a:lnTo>
                    <a:lnTo>
                      <a:pt x="519" y="485"/>
                    </a:lnTo>
                    <a:lnTo>
                      <a:pt x="521" y="497"/>
                    </a:lnTo>
                    <a:lnTo>
                      <a:pt x="523" y="506"/>
                    </a:lnTo>
                    <a:lnTo>
                      <a:pt x="527" y="517"/>
                    </a:lnTo>
                    <a:lnTo>
                      <a:pt x="528" y="527"/>
                    </a:lnTo>
                    <a:lnTo>
                      <a:pt x="530" y="537"/>
                    </a:lnTo>
                    <a:lnTo>
                      <a:pt x="534" y="548"/>
                    </a:lnTo>
                    <a:lnTo>
                      <a:pt x="538" y="559"/>
                    </a:lnTo>
                    <a:lnTo>
                      <a:pt x="540" y="569"/>
                    </a:lnTo>
                    <a:lnTo>
                      <a:pt x="542" y="578"/>
                    </a:lnTo>
                    <a:lnTo>
                      <a:pt x="546" y="590"/>
                    </a:lnTo>
                    <a:lnTo>
                      <a:pt x="549" y="601"/>
                    </a:lnTo>
                    <a:lnTo>
                      <a:pt x="551" y="611"/>
                    </a:lnTo>
                    <a:lnTo>
                      <a:pt x="555" y="620"/>
                    </a:lnTo>
                    <a:lnTo>
                      <a:pt x="559" y="632"/>
                    </a:lnTo>
                    <a:lnTo>
                      <a:pt x="561" y="643"/>
                    </a:lnTo>
                    <a:lnTo>
                      <a:pt x="565" y="652"/>
                    </a:lnTo>
                    <a:lnTo>
                      <a:pt x="566" y="662"/>
                    </a:lnTo>
                    <a:lnTo>
                      <a:pt x="570" y="673"/>
                    </a:lnTo>
                    <a:lnTo>
                      <a:pt x="574" y="683"/>
                    </a:lnTo>
                    <a:lnTo>
                      <a:pt x="576" y="692"/>
                    </a:lnTo>
                    <a:lnTo>
                      <a:pt x="580" y="704"/>
                    </a:lnTo>
                    <a:lnTo>
                      <a:pt x="584" y="713"/>
                    </a:lnTo>
                    <a:lnTo>
                      <a:pt x="587" y="725"/>
                    </a:lnTo>
                    <a:lnTo>
                      <a:pt x="591" y="734"/>
                    </a:lnTo>
                    <a:lnTo>
                      <a:pt x="595" y="744"/>
                    </a:lnTo>
                    <a:lnTo>
                      <a:pt x="601" y="753"/>
                    </a:lnTo>
                    <a:lnTo>
                      <a:pt x="604" y="765"/>
                    </a:lnTo>
                    <a:lnTo>
                      <a:pt x="606" y="774"/>
                    </a:lnTo>
                    <a:lnTo>
                      <a:pt x="612" y="784"/>
                    </a:lnTo>
                    <a:lnTo>
                      <a:pt x="616" y="795"/>
                    </a:lnTo>
                    <a:lnTo>
                      <a:pt x="622" y="805"/>
                    </a:lnTo>
                    <a:lnTo>
                      <a:pt x="616" y="807"/>
                    </a:lnTo>
                    <a:lnTo>
                      <a:pt x="608" y="810"/>
                    </a:lnTo>
                    <a:lnTo>
                      <a:pt x="603" y="799"/>
                    </a:lnTo>
                    <a:lnTo>
                      <a:pt x="599" y="789"/>
                    </a:lnTo>
                    <a:lnTo>
                      <a:pt x="593" y="778"/>
                    </a:lnTo>
                    <a:lnTo>
                      <a:pt x="589" y="770"/>
                    </a:lnTo>
                    <a:lnTo>
                      <a:pt x="584" y="759"/>
                    </a:lnTo>
                    <a:lnTo>
                      <a:pt x="580" y="749"/>
                    </a:lnTo>
                    <a:lnTo>
                      <a:pt x="576" y="740"/>
                    </a:lnTo>
                    <a:lnTo>
                      <a:pt x="572" y="730"/>
                    </a:lnTo>
                    <a:lnTo>
                      <a:pt x="568" y="719"/>
                    </a:lnTo>
                    <a:lnTo>
                      <a:pt x="565" y="710"/>
                    </a:lnTo>
                    <a:lnTo>
                      <a:pt x="561" y="698"/>
                    </a:lnTo>
                    <a:lnTo>
                      <a:pt x="557" y="689"/>
                    </a:lnTo>
                    <a:lnTo>
                      <a:pt x="553" y="679"/>
                    </a:lnTo>
                    <a:lnTo>
                      <a:pt x="551" y="668"/>
                    </a:lnTo>
                    <a:lnTo>
                      <a:pt x="547" y="658"/>
                    </a:lnTo>
                    <a:lnTo>
                      <a:pt x="544" y="649"/>
                    </a:lnTo>
                    <a:lnTo>
                      <a:pt x="542" y="637"/>
                    </a:lnTo>
                    <a:lnTo>
                      <a:pt x="538" y="628"/>
                    </a:lnTo>
                    <a:lnTo>
                      <a:pt x="534" y="616"/>
                    </a:lnTo>
                    <a:lnTo>
                      <a:pt x="532" y="607"/>
                    </a:lnTo>
                    <a:lnTo>
                      <a:pt x="528" y="595"/>
                    </a:lnTo>
                    <a:lnTo>
                      <a:pt x="527" y="586"/>
                    </a:lnTo>
                    <a:lnTo>
                      <a:pt x="523" y="575"/>
                    </a:lnTo>
                    <a:lnTo>
                      <a:pt x="521" y="565"/>
                    </a:lnTo>
                    <a:lnTo>
                      <a:pt x="519" y="554"/>
                    </a:lnTo>
                    <a:lnTo>
                      <a:pt x="515" y="544"/>
                    </a:lnTo>
                    <a:lnTo>
                      <a:pt x="513" y="533"/>
                    </a:lnTo>
                    <a:lnTo>
                      <a:pt x="511" y="523"/>
                    </a:lnTo>
                    <a:lnTo>
                      <a:pt x="508" y="512"/>
                    </a:lnTo>
                    <a:lnTo>
                      <a:pt x="506" y="502"/>
                    </a:lnTo>
                    <a:lnTo>
                      <a:pt x="504" y="491"/>
                    </a:lnTo>
                    <a:lnTo>
                      <a:pt x="502" y="481"/>
                    </a:lnTo>
                    <a:lnTo>
                      <a:pt x="500" y="470"/>
                    </a:lnTo>
                    <a:lnTo>
                      <a:pt x="498" y="460"/>
                    </a:lnTo>
                    <a:lnTo>
                      <a:pt x="496" y="449"/>
                    </a:lnTo>
                    <a:lnTo>
                      <a:pt x="492" y="440"/>
                    </a:lnTo>
                    <a:lnTo>
                      <a:pt x="490" y="428"/>
                    </a:lnTo>
                    <a:lnTo>
                      <a:pt x="489" y="417"/>
                    </a:lnTo>
                    <a:lnTo>
                      <a:pt x="487" y="405"/>
                    </a:lnTo>
                    <a:lnTo>
                      <a:pt x="485" y="396"/>
                    </a:lnTo>
                    <a:lnTo>
                      <a:pt x="481" y="384"/>
                    </a:lnTo>
                    <a:lnTo>
                      <a:pt x="479" y="375"/>
                    </a:lnTo>
                    <a:lnTo>
                      <a:pt x="477" y="363"/>
                    </a:lnTo>
                    <a:lnTo>
                      <a:pt x="475" y="354"/>
                    </a:lnTo>
                    <a:lnTo>
                      <a:pt x="471" y="343"/>
                    </a:lnTo>
                    <a:lnTo>
                      <a:pt x="470" y="333"/>
                    </a:lnTo>
                    <a:lnTo>
                      <a:pt x="468" y="322"/>
                    </a:lnTo>
                    <a:lnTo>
                      <a:pt x="466" y="312"/>
                    </a:lnTo>
                    <a:lnTo>
                      <a:pt x="464" y="301"/>
                    </a:lnTo>
                    <a:lnTo>
                      <a:pt x="460" y="289"/>
                    </a:lnTo>
                    <a:lnTo>
                      <a:pt x="458" y="280"/>
                    </a:lnTo>
                    <a:lnTo>
                      <a:pt x="456" y="268"/>
                    </a:lnTo>
                    <a:lnTo>
                      <a:pt x="452" y="257"/>
                    </a:lnTo>
                    <a:lnTo>
                      <a:pt x="451" y="247"/>
                    </a:lnTo>
                    <a:lnTo>
                      <a:pt x="449" y="236"/>
                    </a:lnTo>
                    <a:lnTo>
                      <a:pt x="447" y="227"/>
                    </a:lnTo>
                    <a:lnTo>
                      <a:pt x="443" y="215"/>
                    </a:lnTo>
                    <a:lnTo>
                      <a:pt x="441" y="206"/>
                    </a:lnTo>
                    <a:lnTo>
                      <a:pt x="437" y="194"/>
                    </a:lnTo>
                    <a:lnTo>
                      <a:pt x="435" y="185"/>
                    </a:lnTo>
                    <a:lnTo>
                      <a:pt x="433" y="175"/>
                    </a:lnTo>
                    <a:lnTo>
                      <a:pt x="430" y="164"/>
                    </a:lnTo>
                    <a:lnTo>
                      <a:pt x="426" y="154"/>
                    </a:lnTo>
                    <a:lnTo>
                      <a:pt x="424" y="145"/>
                    </a:lnTo>
                    <a:lnTo>
                      <a:pt x="416" y="141"/>
                    </a:lnTo>
                    <a:lnTo>
                      <a:pt x="411" y="139"/>
                    </a:lnTo>
                    <a:lnTo>
                      <a:pt x="403" y="137"/>
                    </a:lnTo>
                    <a:lnTo>
                      <a:pt x="397" y="135"/>
                    </a:lnTo>
                    <a:lnTo>
                      <a:pt x="390" y="133"/>
                    </a:lnTo>
                    <a:lnTo>
                      <a:pt x="382" y="131"/>
                    </a:lnTo>
                    <a:lnTo>
                      <a:pt x="376" y="130"/>
                    </a:lnTo>
                    <a:lnTo>
                      <a:pt x="371" y="128"/>
                    </a:lnTo>
                    <a:lnTo>
                      <a:pt x="363" y="124"/>
                    </a:lnTo>
                    <a:lnTo>
                      <a:pt x="357" y="124"/>
                    </a:lnTo>
                    <a:lnTo>
                      <a:pt x="350" y="120"/>
                    </a:lnTo>
                    <a:lnTo>
                      <a:pt x="342" y="120"/>
                    </a:lnTo>
                    <a:lnTo>
                      <a:pt x="336" y="118"/>
                    </a:lnTo>
                    <a:lnTo>
                      <a:pt x="329" y="114"/>
                    </a:lnTo>
                    <a:lnTo>
                      <a:pt x="323" y="112"/>
                    </a:lnTo>
                    <a:lnTo>
                      <a:pt x="317" y="112"/>
                    </a:lnTo>
                    <a:lnTo>
                      <a:pt x="310" y="109"/>
                    </a:lnTo>
                    <a:lnTo>
                      <a:pt x="304" y="109"/>
                    </a:lnTo>
                    <a:lnTo>
                      <a:pt x="297" y="107"/>
                    </a:lnTo>
                    <a:lnTo>
                      <a:pt x="291" y="105"/>
                    </a:lnTo>
                    <a:lnTo>
                      <a:pt x="283" y="101"/>
                    </a:lnTo>
                    <a:lnTo>
                      <a:pt x="276" y="101"/>
                    </a:lnTo>
                    <a:lnTo>
                      <a:pt x="270" y="99"/>
                    </a:lnTo>
                    <a:lnTo>
                      <a:pt x="264" y="97"/>
                    </a:lnTo>
                    <a:lnTo>
                      <a:pt x="257" y="95"/>
                    </a:lnTo>
                    <a:lnTo>
                      <a:pt x="251" y="93"/>
                    </a:lnTo>
                    <a:lnTo>
                      <a:pt x="243" y="92"/>
                    </a:lnTo>
                    <a:lnTo>
                      <a:pt x="236" y="90"/>
                    </a:lnTo>
                    <a:lnTo>
                      <a:pt x="230" y="88"/>
                    </a:lnTo>
                    <a:lnTo>
                      <a:pt x="222" y="88"/>
                    </a:lnTo>
                    <a:lnTo>
                      <a:pt x="217" y="86"/>
                    </a:lnTo>
                    <a:lnTo>
                      <a:pt x="211" y="84"/>
                    </a:lnTo>
                    <a:lnTo>
                      <a:pt x="203" y="80"/>
                    </a:lnTo>
                    <a:lnTo>
                      <a:pt x="198" y="80"/>
                    </a:lnTo>
                    <a:lnTo>
                      <a:pt x="190" y="76"/>
                    </a:lnTo>
                    <a:lnTo>
                      <a:pt x="183" y="76"/>
                    </a:lnTo>
                    <a:lnTo>
                      <a:pt x="177" y="73"/>
                    </a:lnTo>
                    <a:lnTo>
                      <a:pt x="169" y="71"/>
                    </a:lnTo>
                    <a:lnTo>
                      <a:pt x="164" y="69"/>
                    </a:lnTo>
                    <a:lnTo>
                      <a:pt x="158" y="69"/>
                    </a:lnTo>
                    <a:lnTo>
                      <a:pt x="150" y="65"/>
                    </a:lnTo>
                    <a:lnTo>
                      <a:pt x="145" y="65"/>
                    </a:lnTo>
                    <a:lnTo>
                      <a:pt x="137" y="61"/>
                    </a:lnTo>
                    <a:lnTo>
                      <a:pt x="129" y="59"/>
                    </a:lnTo>
                    <a:lnTo>
                      <a:pt x="124" y="57"/>
                    </a:lnTo>
                    <a:lnTo>
                      <a:pt x="116" y="55"/>
                    </a:lnTo>
                    <a:lnTo>
                      <a:pt x="110" y="54"/>
                    </a:lnTo>
                    <a:lnTo>
                      <a:pt x="105" y="54"/>
                    </a:lnTo>
                    <a:lnTo>
                      <a:pt x="97" y="50"/>
                    </a:lnTo>
                    <a:lnTo>
                      <a:pt x="91" y="48"/>
                    </a:lnTo>
                    <a:lnTo>
                      <a:pt x="84" y="46"/>
                    </a:lnTo>
                    <a:lnTo>
                      <a:pt x="78" y="44"/>
                    </a:lnTo>
                    <a:lnTo>
                      <a:pt x="70" y="40"/>
                    </a:lnTo>
                    <a:lnTo>
                      <a:pt x="65" y="38"/>
                    </a:lnTo>
                    <a:lnTo>
                      <a:pt x="59" y="36"/>
                    </a:lnTo>
                    <a:lnTo>
                      <a:pt x="51" y="36"/>
                    </a:lnTo>
                    <a:lnTo>
                      <a:pt x="44" y="33"/>
                    </a:lnTo>
                    <a:lnTo>
                      <a:pt x="38" y="31"/>
                    </a:lnTo>
                    <a:lnTo>
                      <a:pt x="30" y="29"/>
                    </a:lnTo>
                    <a:lnTo>
                      <a:pt x="25" y="27"/>
                    </a:lnTo>
                    <a:lnTo>
                      <a:pt x="19" y="23"/>
                    </a:lnTo>
                    <a:lnTo>
                      <a:pt x="11" y="21"/>
                    </a:lnTo>
                    <a:lnTo>
                      <a:pt x="6" y="19"/>
                    </a:lnTo>
                    <a:lnTo>
                      <a:pt x="0" y="17"/>
                    </a:lnTo>
                    <a:lnTo>
                      <a:pt x="0" y="14"/>
                    </a:lnTo>
                    <a:lnTo>
                      <a:pt x="0" y="8"/>
                    </a:lnTo>
                    <a:lnTo>
                      <a:pt x="2" y="2"/>
                    </a:lnTo>
                    <a:lnTo>
                      <a:pt x="6"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20490" name="Freeform 273"/>
            <p:cNvSpPr>
              <a:spLocks/>
            </p:cNvSpPr>
            <p:nvPr/>
          </p:nvSpPr>
          <p:spPr bwMode="auto">
            <a:xfrm>
              <a:off x="4184097" y="3522611"/>
              <a:ext cx="189359" cy="107503"/>
            </a:xfrm>
            <a:custGeom>
              <a:avLst/>
              <a:gdLst>
                <a:gd name="T0" fmla="*/ 2147483647 w 158"/>
                <a:gd name="T1" fmla="*/ 0 h 86"/>
                <a:gd name="T2" fmla="*/ 2147483647 w 158"/>
                <a:gd name="T3" fmla="*/ 2147483647 h 86"/>
                <a:gd name="T4" fmla="*/ 2147483647 w 158"/>
                <a:gd name="T5" fmla="*/ 2147483647 h 86"/>
                <a:gd name="T6" fmla="*/ 2147483647 w 158"/>
                <a:gd name="T7" fmla="*/ 2147483647 h 86"/>
                <a:gd name="T8" fmla="*/ 2147483647 w 158"/>
                <a:gd name="T9" fmla="*/ 2147483647 h 86"/>
                <a:gd name="T10" fmla="*/ 2147483647 w 158"/>
                <a:gd name="T11" fmla="*/ 2147483647 h 86"/>
                <a:gd name="T12" fmla="*/ 2147483647 w 158"/>
                <a:gd name="T13" fmla="*/ 2147483647 h 86"/>
                <a:gd name="T14" fmla="*/ 2147483647 w 158"/>
                <a:gd name="T15" fmla="*/ 2147483647 h 86"/>
                <a:gd name="T16" fmla="*/ 2147483647 w 158"/>
                <a:gd name="T17" fmla="*/ 2147483647 h 86"/>
                <a:gd name="T18" fmla="*/ 2147483647 w 158"/>
                <a:gd name="T19" fmla="*/ 2147483647 h 86"/>
                <a:gd name="T20" fmla="*/ 2147483647 w 158"/>
                <a:gd name="T21" fmla="*/ 2147483647 h 86"/>
                <a:gd name="T22" fmla="*/ 0 w 158"/>
                <a:gd name="T23" fmla="*/ 2147483647 h 86"/>
                <a:gd name="T24" fmla="*/ 2147483647 w 158"/>
                <a:gd name="T25" fmla="*/ 2147483647 h 86"/>
                <a:gd name="T26" fmla="*/ 2147483647 w 158"/>
                <a:gd name="T27" fmla="*/ 2147483647 h 86"/>
                <a:gd name="T28" fmla="*/ 2147483647 w 158"/>
                <a:gd name="T29" fmla="*/ 2147483647 h 86"/>
                <a:gd name="T30" fmla="*/ 2147483647 w 158"/>
                <a:gd name="T31" fmla="*/ 2147483647 h 86"/>
                <a:gd name="T32" fmla="*/ 2147483647 w 158"/>
                <a:gd name="T33" fmla="*/ 2147483647 h 86"/>
                <a:gd name="T34" fmla="*/ 2147483647 w 158"/>
                <a:gd name="T35" fmla="*/ 2147483647 h 86"/>
                <a:gd name="T36" fmla="*/ 2147483647 w 158"/>
                <a:gd name="T37" fmla="*/ 2147483647 h 86"/>
                <a:gd name="T38" fmla="*/ 2147483647 w 158"/>
                <a:gd name="T39" fmla="*/ 2147483647 h 86"/>
                <a:gd name="T40" fmla="*/ 2147483647 w 158"/>
                <a:gd name="T41" fmla="*/ 2147483647 h 86"/>
                <a:gd name="T42" fmla="*/ 2147483647 w 158"/>
                <a:gd name="T43" fmla="*/ 2147483647 h 86"/>
                <a:gd name="T44" fmla="*/ 2147483647 w 158"/>
                <a:gd name="T45" fmla="*/ 2147483647 h 86"/>
                <a:gd name="T46" fmla="*/ 2147483647 w 158"/>
                <a:gd name="T47" fmla="*/ 2147483647 h 86"/>
                <a:gd name="T48" fmla="*/ 2147483647 w 158"/>
                <a:gd name="T49" fmla="*/ 2147483647 h 86"/>
                <a:gd name="T50" fmla="*/ 2147483647 w 158"/>
                <a:gd name="T51" fmla="*/ 2147483647 h 86"/>
                <a:gd name="T52" fmla="*/ 2147483647 w 158"/>
                <a:gd name="T53" fmla="*/ 2147483647 h 86"/>
                <a:gd name="T54" fmla="*/ 2147483647 w 158"/>
                <a:gd name="T55" fmla="*/ 2147483647 h 86"/>
                <a:gd name="T56" fmla="*/ 2147483647 w 158"/>
                <a:gd name="T57" fmla="*/ 2147483647 h 86"/>
                <a:gd name="T58" fmla="*/ 2147483647 w 158"/>
                <a:gd name="T59" fmla="*/ 2147483647 h 86"/>
                <a:gd name="T60" fmla="*/ 2147483647 w 158"/>
                <a:gd name="T61" fmla="*/ 2147483647 h 86"/>
                <a:gd name="T62" fmla="*/ 2147483647 w 158"/>
                <a:gd name="T63" fmla="*/ 2147483647 h 86"/>
                <a:gd name="T64" fmla="*/ 2147483647 w 158"/>
                <a:gd name="T65" fmla="*/ 2147483647 h 86"/>
                <a:gd name="T66" fmla="*/ 2147483647 w 158"/>
                <a:gd name="T67" fmla="*/ 0 h 8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86"/>
                <a:gd name="T104" fmla="*/ 158 w 158"/>
                <a:gd name="T105" fmla="*/ 86 h 8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86">
                  <a:moveTo>
                    <a:pt x="126" y="0"/>
                  </a:moveTo>
                  <a:lnTo>
                    <a:pt x="124" y="0"/>
                  </a:lnTo>
                  <a:lnTo>
                    <a:pt x="122" y="2"/>
                  </a:lnTo>
                  <a:lnTo>
                    <a:pt x="116" y="4"/>
                  </a:lnTo>
                  <a:lnTo>
                    <a:pt x="110" y="6"/>
                  </a:lnTo>
                  <a:lnTo>
                    <a:pt x="103" y="8"/>
                  </a:lnTo>
                  <a:lnTo>
                    <a:pt x="95" y="10"/>
                  </a:lnTo>
                  <a:lnTo>
                    <a:pt x="88" y="14"/>
                  </a:lnTo>
                  <a:lnTo>
                    <a:pt x="80" y="15"/>
                  </a:lnTo>
                  <a:lnTo>
                    <a:pt x="72" y="15"/>
                  </a:lnTo>
                  <a:lnTo>
                    <a:pt x="67" y="15"/>
                  </a:lnTo>
                  <a:lnTo>
                    <a:pt x="61" y="15"/>
                  </a:lnTo>
                  <a:lnTo>
                    <a:pt x="53" y="17"/>
                  </a:lnTo>
                  <a:lnTo>
                    <a:pt x="44" y="19"/>
                  </a:lnTo>
                  <a:lnTo>
                    <a:pt x="36" y="25"/>
                  </a:lnTo>
                  <a:lnTo>
                    <a:pt x="27" y="31"/>
                  </a:lnTo>
                  <a:lnTo>
                    <a:pt x="21" y="42"/>
                  </a:lnTo>
                  <a:lnTo>
                    <a:pt x="17" y="48"/>
                  </a:lnTo>
                  <a:lnTo>
                    <a:pt x="15" y="54"/>
                  </a:lnTo>
                  <a:lnTo>
                    <a:pt x="12" y="59"/>
                  </a:lnTo>
                  <a:lnTo>
                    <a:pt x="10" y="65"/>
                  </a:lnTo>
                  <a:lnTo>
                    <a:pt x="2" y="74"/>
                  </a:lnTo>
                  <a:lnTo>
                    <a:pt x="0" y="80"/>
                  </a:lnTo>
                  <a:lnTo>
                    <a:pt x="0" y="82"/>
                  </a:lnTo>
                  <a:lnTo>
                    <a:pt x="2" y="84"/>
                  </a:lnTo>
                  <a:lnTo>
                    <a:pt x="6" y="84"/>
                  </a:lnTo>
                  <a:lnTo>
                    <a:pt x="12" y="84"/>
                  </a:lnTo>
                  <a:lnTo>
                    <a:pt x="17" y="82"/>
                  </a:lnTo>
                  <a:lnTo>
                    <a:pt x="27" y="78"/>
                  </a:lnTo>
                  <a:lnTo>
                    <a:pt x="36" y="74"/>
                  </a:lnTo>
                  <a:lnTo>
                    <a:pt x="48" y="71"/>
                  </a:lnTo>
                  <a:lnTo>
                    <a:pt x="57" y="67"/>
                  </a:lnTo>
                  <a:lnTo>
                    <a:pt x="67" y="63"/>
                  </a:lnTo>
                  <a:lnTo>
                    <a:pt x="74" y="59"/>
                  </a:lnTo>
                  <a:lnTo>
                    <a:pt x="82" y="57"/>
                  </a:lnTo>
                  <a:lnTo>
                    <a:pt x="74" y="61"/>
                  </a:lnTo>
                  <a:lnTo>
                    <a:pt x="70" y="67"/>
                  </a:lnTo>
                  <a:lnTo>
                    <a:pt x="63" y="69"/>
                  </a:lnTo>
                  <a:lnTo>
                    <a:pt x="59" y="74"/>
                  </a:lnTo>
                  <a:lnTo>
                    <a:pt x="53" y="78"/>
                  </a:lnTo>
                  <a:lnTo>
                    <a:pt x="51" y="82"/>
                  </a:lnTo>
                  <a:lnTo>
                    <a:pt x="55" y="84"/>
                  </a:lnTo>
                  <a:lnTo>
                    <a:pt x="61" y="84"/>
                  </a:lnTo>
                  <a:lnTo>
                    <a:pt x="69" y="86"/>
                  </a:lnTo>
                  <a:lnTo>
                    <a:pt x="74" y="84"/>
                  </a:lnTo>
                  <a:lnTo>
                    <a:pt x="84" y="82"/>
                  </a:lnTo>
                  <a:lnTo>
                    <a:pt x="89" y="80"/>
                  </a:lnTo>
                  <a:lnTo>
                    <a:pt x="97" y="80"/>
                  </a:lnTo>
                  <a:lnTo>
                    <a:pt x="103" y="74"/>
                  </a:lnTo>
                  <a:lnTo>
                    <a:pt x="107" y="73"/>
                  </a:lnTo>
                  <a:lnTo>
                    <a:pt x="108" y="69"/>
                  </a:lnTo>
                  <a:lnTo>
                    <a:pt x="114" y="65"/>
                  </a:lnTo>
                  <a:lnTo>
                    <a:pt x="120" y="57"/>
                  </a:lnTo>
                  <a:lnTo>
                    <a:pt x="127" y="50"/>
                  </a:lnTo>
                  <a:lnTo>
                    <a:pt x="131" y="46"/>
                  </a:lnTo>
                  <a:lnTo>
                    <a:pt x="137" y="42"/>
                  </a:lnTo>
                  <a:lnTo>
                    <a:pt x="143" y="38"/>
                  </a:lnTo>
                  <a:lnTo>
                    <a:pt x="148" y="36"/>
                  </a:lnTo>
                  <a:lnTo>
                    <a:pt x="156" y="29"/>
                  </a:lnTo>
                  <a:lnTo>
                    <a:pt x="158" y="23"/>
                  </a:lnTo>
                  <a:lnTo>
                    <a:pt x="156" y="17"/>
                  </a:lnTo>
                  <a:lnTo>
                    <a:pt x="150" y="15"/>
                  </a:lnTo>
                  <a:lnTo>
                    <a:pt x="145" y="10"/>
                  </a:lnTo>
                  <a:lnTo>
                    <a:pt x="139" y="8"/>
                  </a:lnTo>
                  <a:lnTo>
                    <a:pt x="129" y="2"/>
                  </a:lnTo>
                  <a:lnTo>
                    <a:pt x="126" y="0"/>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1" name="Freeform 274"/>
            <p:cNvSpPr>
              <a:spLocks/>
            </p:cNvSpPr>
            <p:nvPr/>
          </p:nvSpPr>
          <p:spPr bwMode="auto">
            <a:xfrm>
              <a:off x="4854137" y="2740096"/>
              <a:ext cx="257334" cy="357508"/>
            </a:xfrm>
            <a:custGeom>
              <a:avLst/>
              <a:gdLst>
                <a:gd name="T0" fmla="*/ 2147483647 w 211"/>
                <a:gd name="T1" fmla="*/ 2147483647 h 285"/>
                <a:gd name="T2" fmla="*/ 0 w 211"/>
                <a:gd name="T3" fmla="*/ 2147483647 h 285"/>
                <a:gd name="T4" fmla="*/ 2147483647 w 211"/>
                <a:gd name="T5" fmla="*/ 2147483647 h 285"/>
                <a:gd name="T6" fmla="*/ 2147483647 w 211"/>
                <a:gd name="T7" fmla="*/ 2147483647 h 285"/>
                <a:gd name="T8" fmla="*/ 2147483647 w 211"/>
                <a:gd name="T9" fmla="*/ 2147483647 h 285"/>
                <a:gd name="T10" fmla="*/ 2147483647 w 211"/>
                <a:gd name="T11" fmla="*/ 2147483647 h 285"/>
                <a:gd name="T12" fmla="*/ 2147483647 w 211"/>
                <a:gd name="T13" fmla="*/ 2147483647 h 285"/>
                <a:gd name="T14" fmla="*/ 2147483647 w 211"/>
                <a:gd name="T15" fmla="*/ 2147483647 h 285"/>
                <a:gd name="T16" fmla="*/ 2147483647 w 211"/>
                <a:gd name="T17" fmla="*/ 2147483647 h 285"/>
                <a:gd name="T18" fmla="*/ 2147483647 w 211"/>
                <a:gd name="T19" fmla="*/ 2147483647 h 285"/>
                <a:gd name="T20" fmla="*/ 2147483647 w 211"/>
                <a:gd name="T21" fmla="*/ 2147483647 h 285"/>
                <a:gd name="T22" fmla="*/ 2147483647 w 211"/>
                <a:gd name="T23" fmla="*/ 2147483647 h 285"/>
                <a:gd name="T24" fmla="*/ 2147483647 w 211"/>
                <a:gd name="T25" fmla="*/ 2147483647 h 285"/>
                <a:gd name="T26" fmla="*/ 2147483647 w 211"/>
                <a:gd name="T27" fmla="*/ 2147483647 h 285"/>
                <a:gd name="T28" fmla="*/ 2147483647 w 211"/>
                <a:gd name="T29" fmla="*/ 2147483647 h 285"/>
                <a:gd name="T30" fmla="*/ 2147483647 w 211"/>
                <a:gd name="T31" fmla="*/ 2147483647 h 285"/>
                <a:gd name="T32" fmla="*/ 2147483647 w 211"/>
                <a:gd name="T33" fmla="*/ 2147483647 h 285"/>
                <a:gd name="T34" fmla="*/ 2147483647 w 211"/>
                <a:gd name="T35" fmla="*/ 2147483647 h 285"/>
                <a:gd name="T36" fmla="*/ 2147483647 w 211"/>
                <a:gd name="T37" fmla="*/ 2147483647 h 285"/>
                <a:gd name="T38" fmla="*/ 2147483647 w 211"/>
                <a:gd name="T39" fmla="*/ 2147483647 h 285"/>
                <a:gd name="T40" fmla="*/ 2147483647 w 211"/>
                <a:gd name="T41" fmla="*/ 2147483647 h 285"/>
                <a:gd name="T42" fmla="*/ 2147483647 w 211"/>
                <a:gd name="T43" fmla="*/ 2147483647 h 285"/>
                <a:gd name="T44" fmla="*/ 2147483647 w 211"/>
                <a:gd name="T45" fmla="*/ 2147483647 h 285"/>
                <a:gd name="T46" fmla="*/ 2147483647 w 211"/>
                <a:gd name="T47" fmla="*/ 2147483647 h 285"/>
                <a:gd name="T48" fmla="*/ 2147483647 w 211"/>
                <a:gd name="T49" fmla="*/ 2147483647 h 285"/>
                <a:gd name="T50" fmla="*/ 2147483647 w 211"/>
                <a:gd name="T51" fmla="*/ 2147483647 h 285"/>
                <a:gd name="T52" fmla="*/ 2147483647 w 211"/>
                <a:gd name="T53" fmla="*/ 2147483647 h 285"/>
                <a:gd name="T54" fmla="*/ 2147483647 w 211"/>
                <a:gd name="T55" fmla="*/ 2147483647 h 285"/>
                <a:gd name="T56" fmla="*/ 2147483647 w 211"/>
                <a:gd name="T57" fmla="*/ 2147483647 h 285"/>
                <a:gd name="T58" fmla="*/ 2147483647 w 211"/>
                <a:gd name="T59" fmla="*/ 2147483647 h 285"/>
                <a:gd name="T60" fmla="*/ 2147483647 w 211"/>
                <a:gd name="T61" fmla="*/ 2147483647 h 285"/>
                <a:gd name="T62" fmla="*/ 2147483647 w 211"/>
                <a:gd name="T63" fmla="*/ 2147483647 h 285"/>
                <a:gd name="T64" fmla="*/ 2147483647 w 211"/>
                <a:gd name="T65" fmla="*/ 2147483647 h 285"/>
                <a:gd name="T66" fmla="*/ 2147483647 w 211"/>
                <a:gd name="T67" fmla="*/ 2147483647 h 285"/>
                <a:gd name="T68" fmla="*/ 2147483647 w 211"/>
                <a:gd name="T69" fmla="*/ 2147483647 h 285"/>
                <a:gd name="T70" fmla="*/ 2147483647 w 211"/>
                <a:gd name="T71" fmla="*/ 2147483647 h 285"/>
                <a:gd name="T72" fmla="*/ 2147483647 w 211"/>
                <a:gd name="T73" fmla="*/ 2147483647 h 285"/>
                <a:gd name="T74" fmla="*/ 2147483647 w 211"/>
                <a:gd name="T75" fmla="*/ 2147483647 h 285"/>
                <a:gd name="T76" fmla="*/ 2147483647 w 211"/>
                <a:gd name="T77" fmla="*/ 2147483647 h 285"/>
                <a:gd name="T78" fmla="*/ 2147483647 w 211"/>
                <a:gd name="T79" fmla="*/ 2147483647 h 285"/>
                <a:gd name="T80" fmla="*/ 2147483647 w 211"/>
                <a:gd name="T81" fmla="*/ 2147483647 h 285"/>
                <a:gd name="T82" fmla="*/ 2147483647 w 211"/>
                <a:gd name="T83" fmla="*/ 2147483647 h 285"/>
                <a:gd name="T84" fmla="*/ 2147483647 w 211"/>
                <a:gd name="T85" fmla="*/ 2147483647 h 285"/>
                <a:gd name="T86" fmla="*/ 2147483647 w 211"/>
                <a:gd name="T87" fmla="*/ 2147483647 h 285"/>
                <a:gd name="T88" fmla="*/ 2147483647 w 211"/>
                <a:gd name="T89" fmla="*/ 2147483647 h 285"/>
                <a:gd name="T90" fmla="*/ 2147483647 w 211"/>
                <a:gd name="T91" fmla="*/ 2147483647 h 285"/>
                <a:gd name="T92" fmla="*/ 2147483647 w 211"/>
                <a:gd name="T93" fmla="*/ 2147483647 h 28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1"/>
                <a:gd name="T142" fmla="*/ 0 h 285"/>
                <a:gd name="T143" fmla="*/ 211 w 211"/>
                <a:gd name="T144" fmla="*/ 285 h 28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1" h="285">
                  <a:moveTo>
                    <a:pt x="4" y="199"/>
                  </a:moveTo>
                  <a:lnTo>
                    <a:pt x="2" y="199"/>
                  </a:lnTo>
                  <a:lnTo>
                    <a:pt x="2" y="201"/>
                  </a:lnTo>
                  <a:lnTo>
                    <a:pt x="0" y="205"/>
                  </a:lnTo>
                  <a:lnTo>
                    <a:pt x="2" y="213"/>
                  </a:lnTo>
                  <a:lnTo>
                    <a:pt x="2" y="216"/>
                  </a:lnTo>
                  <a:lnTo>
                    <a:pt x="6" y="220"/>
                  </a:lnTo>
                  <a:lnTo>
                    <a:pt x="10" y="226"/>
                  </a:lnTo>
                  <a:lnTo>
                    <a:pt x="14" y="234"/>
                  </a:lnTo>
                  <a:lnTo>
                    <a:pt x="19" y="239"/>
                  </a:lnTo>
                  <a:lnTo>
                    <a:pt x="27" y="249"/>
                  </a:lnTo>
                  <a:lnTo>
                    <a:pt x="31" y="253"/>
                  </a:lnTo>
                  <a:lnTo>
                    <a:pt x="34" y="258"/>
                  </a:lnTo>
                  <a:lnTo>
                    <a:pt x="40" y="262"/>
                  </a:lnTo>
                  <a:lnTo>
                    <a:pt x="46" y="268"/>
                  </a:lnTo>
                  <a:lnTo>
                    <a:pt x="55" y="275"/>
                  </a:lnTo>
                  <a:lnTo>
                    <a:pt x="67" y="281"/>
                  </a:lnTo>
                  <a:lnTo>
                    <a:pt x="72" y="283"/>
                  </a:lnTo>
                  <a:lnTo>
                    <a:pt x="78" y="283"/>
                  </a:lnTo>
                  <a:lnTo>
                    <a:pt x="86" y="285"/>
                  </a:lnTo>
                  <a:lnTo>
                    <a:pt x="91" y="285"/>
                  </a:lnTo>
                  <a:lnTo>
                    <a:pt x="97" y="285"/>
                  </a:lnTo>
                  <a:lnTo>
                    <a:pt x="103" y="283"/>
                  </a:lnTo>
                  <a:lnTo>
                    <a:pt x="109" y="281"/>
                  </a:lnTo>
                  <a:lnTo>
                    <a:pt x="114" y="281"/>
                  </a:lnTo>
                  <a:lnTo>
                    <a:pt x="120" y="277"/>
                  </a:lnTo>
                  <a:lnTo>
                    <a:pt x="126" y="275"/>
                  </a:lnTo>
                  <a:lnTo>
                    <a:pt x="131" y="274"/>
                  </a:lnTo>
                  <a:lnTo>
                    <a:pt x="139" y="272"/>
                  </a:lnTo>
                  <a:lnTo>
                    <a:pt x="149" y="264"/>
                  </a:lnTo>
                  <a:lnTo>
                    <a:pt x="160" y="258"/>
                  </a:lnTo>
                  <a:lnTo>
                    <a:pt x="168" y="251"/>
                  </a:lnTo>
                  <a:lnTo>
                    <a:pt x="177" y="243"/>
                  </a:lnTo>
                  <a:lnTo>
                    <a:pt x="185" y="235"/>
                  </a:lnTo>
                  <a:lnTo>
                    <a:pt x="192" y="228"/>
                  </a:lnTo>
                  <a:lnTo>
                    <a:pt x="198" y="222"/>
                  </a:lnTo>
                  <a:lnTo>
                    <a:pt x="204" y="218"/>
                  </a:lnTo>
                  <a:lnTo>
                    <a:pt x="209" y="209"/>
                  </a:lnTo>
                  <a:lnTo>
                    <a:pt x="211" y="203"/>
                  </a:lnTo>
                  <a:lnTo>
                    <a:pt x="211" y="199"/>
                  </a:lnTo>
                  <a:lnTo>
                    <a:pt x="209" y="197"/>
                  </a:lnTo>
                  <a:lnTo>
                    <a:pt x="202" y="197"/>
                  </a:lnTo>
                  <a:lnTo>
                    <a:pt x="200" y="199"/>
                  </a:lnTo>
                  <a:lnTo>
                    <a:pt x="137" y="194"/>
                  </a:lnTo>
                  <a:lnTo>
                    <a:pt x="135" y="192"/>
                  </a:lnTo>
                  <a:lnTo>
                    <a:pt x="130" y="190"/>
                  </a:lnTo>
                  <a:lnTo>
                    <a:pt x="124" y="184"/>
                  </a:lnTo>
                  <a:lnTo>
                    <a:pt x="118" y="178"/>
                  </a:lnTo>
                  <a:lnTo>
                    <a:pt x="112" y="169"/>
                  </a:lnTo>
                  <a:lnTo>
                    <a:pt x="107" y="158"/>
                  </a:lnTo>
                  <a:lnTo>
                    <a:pt x="105" y="150"/>
                  </a:lnTo>
                  <a:lnTo>
                    <a:pt x="105" y="144"/>
                  </a:lnTo>
                  <a:lnTo>
                    <a:pt x="105" y="137"/>
                  </a:lnTo>
                  <a:lnTo>
                    <a:pt x="107" y="129"/>
                  </a:lnTo>
                  <a:lnTo>
                    <a:pt x="107" y="119"/>
                  </a:lnTo>
                  <a:lnTo>
                    <a:pt x="107" y="112"/>
                  </a:lnTo>
                  <a:lnTo>
                    <a:pt x="107" y="102"/>
                  </a:lnTo>
                  <a:lnTo>
                    <a:pt x="107" y="95"/>
                  </a:lnTo>
                  <a:lnTo>
                    <a:pt x="107" y="85"/>
                  </a:lnTo>
                  <a:lnTo>
                    <a:pt x="107" y="76"/>
                  </a:lnTo>
                  <a:lnTo>
                    <a:pt x="107" y="68"/>
                  </a:lnTo>
                  <a:lnTo>
                    <a:pt x="107" y="62"/>
                  </a:lnTo>
                  <a:lnTo>
                    <a:pt x="107" y="55"/>
                  </a:lnTo>
                  <a:lnTo>
                    <a:pt x="107" y="49"/>
                  </a:lnTo>
                  <a:lnTo>
                    <a:pt x="107" y="42"/>
                  </a:lnTo>
                  <a:lnTo>
                    <a:pt x="107" y="38"/>
                  </a:lnTo>
                  <a:lnTo>
                    <a:pt x="107" y="32"/>
                  </a:lnTo>
                  <a:lnTo>
                    <a:pt x="109" y="30"/>
                  </a:lnTo>
                  <a:lnTo>
                    <a:pt x="31" y="0"/>
                  </a:lnTo>
                  <a:lnTo>
                    <a:pt x="31" y="2"/>
                  </a:lnTo>
                  <a:lnTo>
                    <a:pt x="31" y="11"/>
                  </a:lnTo>
                  <a:lnTo>
                    <a:pt x="31" y="17"/>
                  </a:lnTo>
                  <a:lnTo>
                    <a:pt x="31" y="24"/>
                  </a:lnTo>
                  <a:lnTo>
                    <a:pt x="33" y="32"/>
                  </a:lnTo>
                  <a:lnTo>
                    <a:pt x="33" y="42"/>
                  </a:lnTo>
                  <a:lnTo>
                    <a:pt x="33" y="51"/>
                  </a:lnTo>
                  <a:lnTo>
                    <a:pt x="34" y="61"/>
                  </a:lnTo>
                  <a:lnTo>
                    <a:pt x="34" y="70"/>
                  </a:lnTo>
                  <a:lnTo>
                    <a:pt x="36" y="78"/>
                  </a:lnTo>
                  <a:lnTo>
                    <a:pt x="36" y="87"/>
                  </a:lnTo>
                  <a:lnTo>
                    <a:pt x="40" y="97"/>
                  </a:lnTo>
                  <a:lnTo>
                    <a:pt x="40" y="104"/>
                  </a:lnTo>
                  <a:lnTo>
                    <a:pt x="42" y="112"/>
                  </a:lnTo>
                  <a:lnTo>
                    <a:pt x="42" y="116"/>
                  </a:lnTo>
                  <a:lnTo>
                    <a:pt x="44" y="123"/>
                  </a:lnTo>
                  <a:lnTo>
                    <a:pt x="44" y="127"/>
                  </a:lnTo>
                  <a:lnTo>
                    <a:pt x="46" y="133"/>
                  </a:lnTo>
                  <a:lnTo>
                    <a:pt x="46" y="139"/>
                  </a:lnTo>
                  <a:lnTo>
                    <a:pt x="50" y="146"/>
                  </a:lnTo>
                  <a:lnTo>
                    <a:pt x="50" y="154"/>
                  </a:lnTo>
                  <a:lnTo>
                    <a:pt x="52" y="156"/>
                  </a:lnTo>
                  <a:lnTo>
                    <a:pt x="78" y="188"/>
                  </a:lnTo>
                  <a:lnTo>
                    <a:pt x="4" y="199"/>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2" name="Freeform 288"/>
            <p:cNvSpPr>
              <a:spLocks/>
            </p:cNvSpPr>
            <p:nvPr/>
          </p:nvSpPr>
          <p:spPr bwMode="auto">
            <a:xfrm>
              <a:off x="4312764" y="3005101"/>
              <a:ext cx="985639" cy="802518"/>
            </a:xfrm>
            <a:custGeom>
              <a:avLst/>
              <a:gdLst>
                <a:gd name="T0" fmla="*/ 2147483647 w 811"/>
                <a:gd name="T1" fmla="*/ 2147483647 h 642"/>
                <a:gd name="T2" fmla="*/ 2147483647 w 811"/>
                <a:gd name="T3" fmla="*/ 2147483647 h 642"/>
                <a:gd name="T4" fmla="*/ 2147483647 w 811"/>
                <a:gd name="T5" fmla="*/ 2147483647 h 642"/>
                <a:gd name="T6" fmla="*/ 2147483647 w 811"/>
                <a:gd name="T7" fmla="*/ 2147483647 h 642"/>
                <a:gd name="T8" fmla="*/ 2147483647 w 811"/>
                <a:gd name="T9" fmla="*/ 2147483647 h 642"/>
                <a:gd name="T10" fmla="*/ 2147483647 w 811"/>
                <a:gd name="T11" fmla="*/ 0 h 642"/>
                <a:gd name="T12" fmla="*/ 2147483647 w 811"/>
                <a:gd name="T13" fmla="*/ 2147483647 h 642"/>
                <a:gd name="T14" fmla="*/ 2147483647 w 811"/>
                <a:gd name="T15" fmla="*/ 2147483647 h 642"/>
                <a:gd name="T16" fmla="*/ 2147483647 w 811"/>
                <a:gd name="T17" fmla="*/ 2147483647 h 642"/>
                <a:gd name="T18" fmla="*/ 2147483647 w 811"/>
                <a:gd name="T19" fmla="*/ 2147483647 h 642"/>
                <a:gd name="T20" fmla="*/ 2147483647 w 811"/>
                <a:gd name="T21" fmla="*/ 2147483647 h 642"/>
                <a:gd name="T22" fmla="*/ 2147483647 w 811"/>
                <a:gd name="T23" fmla="*/ 2147483647 h 642"/>
                <a:gd name="T24" fmla="*/ 2147483647 w 811"/>
                <a:gd name="T25" fmla="*/ 2147483647 h 642"/>
                <a:gd name="T26" fmla="*/ 2147483647 w 811"/>
                <a:gd name="T27" fmla="*/ 0 h 642"/>
                <a:gd name="T28" fmla="*/ 2147483647 w 811"/>
                <a:gd name="T29" fmla="*/ 2147483647 h 642"/>
                <a:gd name="T30" fmla="*/ 2147483647 w 811"/>
                <a:gd name="T31" fmla="*/ 2147483647 h 642"/>
                <a:gd name="T32" fmla="*/ 2147483647 w 811"/>
                <a:gd name="T33" fmla="*/ 2147483647 h 642"/>
                <a:gd name="T34" fmla="*/ 2147483647 w 811"/>
                <a:gd name="T35" fmla="*/ 2147483647 h 642"/>
                <a:gd name="T36" fmla="*/ 2147483647 w 811"/>
                <a:gd name="T37" fmla="*/ 2147483647 h 642"/>
                <a:gd name="T38" fmla="*/ 2147483647 w 811"/>
                <a:gd name="T39" fmla="*/ 2147483647 h 642"/>
                <a:gd name="T40" fmla="*/ 2147483647 w 811"/>
                <a:gd name="T41" fmla="*/ 2147483647 h 642"/>
                <a:gd name="T42" fmla="*/ 2147483647 w 811"/>
                <a:gd name="T43" fmla="*/ 2147483647 h 642"/>
                <a:gd name="T44" fmla="*/ 2147483647 w 811"/>
                <a:gd name="T45" fmla="*/ 2147483647 h 642"/>
                <a:gd name="T46" fmla="*/ 2147483647 w 811"/>
                <a:gd name="T47" fmla="*/ 2147483647 h 642"/>
                <a:gd name="T48" fmla="*/ 2147483647 w 811"/>
                <a:gd name="T49" fmla="*/ 2147483647 h 642"/>
                <a:gd name="T50" fmla="*/ 2147483647 w 811"/>
                <a:gd name="T51" fmla="*/ 2147483647 h 642"/>
                <a:gd name="T52" fmla="*/ 2147483647 w 811"/>
                <a:gd name="T53" fmla="*/ 2147483647 h 642"/>
                <a:gd name="T54" fmla="*/ 2147483647 w 811"/>
                <a:gd name="T55" fmla="*/ 2147483647 h 642"/>
                <a:gd name="T56" fmla="*/ 2147483647 w 811"/>
                <a:gd name="T57" fmla="*/ 2147483647 h 642"/>
                <a:gd name="T58" fmla="*/ 2147483647 w 811"/>
                <a:gd name="T59" fmla="*/ 2147483647 h 642"/>
                <a:gd name="T60" fmla="*/ 2147483647 w 811"/>
                <a:gd name="T61" fmla="*/ 2147483647 h 642"/>
                <a:gd name="T62" fmla="*/ 2147483647 w 811"/>
                <a:gd name="T63" fmla="*/ 2147483647 h 642"/>
                <a:gd name="T64" fmla="*/ 2147483647 w 811"/>
                <a:gd name="T65" fmla="*/ 2147483647 h 642"/>
                <a:gd name="T66" fmla="*/ 2147483647 w 811"/>
                <a:gd name="T67" fmla="*/ 2147483647 h 642"/>
                <a:gd name="T68" fmla="*/ 2147483647 w 811"/>
                <a:gd name="T69" fmla="*/ 2147483647 h 642"/>
                <a:gd name="T70" fmla="*/ 2147483647 w 811"/>
                <a:gd name="T71" fmla="*/ 2147483647 h 642"/>
                <a:gd name="T72" fmla="*/ 2147483647 w 811"/>
                <a:gd name="T73" fmla="*/ 2147483647 h 642"/>
                <a:gd name="T74" fmla="*/ 2147483647 w 811"/>
                <a:gd name="T75" fmla="*/ 2147483647 h 642"/>
                <a:gd name="T76" fmla="*/ 2147483647 w 811"/>
                <a:gd name="T77" fmla="*/ 2147483647 h 642"/>
                <a:gd name="T78" fmla="*/ 2147483647 w 811"/>
                <a:gd name="T79" fmla="*/ 2147483647 h 642"/>
                <a:gd name="T80" fmla="*/ 2147483647 w 811"/>
                <a:gd name="T81" fmla="*/ 2147483647 h 642"/>
                <a:gd name="T82" fmla="*/ 2147483647 w 811"/>
                <a:gd name="T83" fmla="*/ 2147483647 h 642"/>
                <a:gd name="T84" fmla="*/ 2147483647 w 811"/>
                <a:gd name="T85" fmla="*/ 2147483647 h 642"/>
                <a:gd name="T86" fmla="*/ 2147483647 w 811"/>
                <a:gd name="T87" fmla="*/ 2147483647 h 642"/>
                <a:gd name="T88" fmla="*/ 2147483647 w 811"/>
                <a:gd name="T89" fmla="*/ 2147483647 h 642"/>
                <a:gd name="T90" fmla="*/ 2147483647 w 811"/>
                <a:gd name="T91" fmla="*/ 2147483647 h 642"/>
                <a:gd name="T92" fmla="*/ 2147483647 w 811"/>
                <a:gd name="T93" fmla="*/ 2147483647 h 642"/>
                <a:gd name="T94" fmla="*/ 2147483647 w 811"/>
                <a:gd name="T95" fmla="*/ 2147483647 h 642"/>
                <a:gd name="T96" fmla="*/ 2147483647 w 811"/>
                <a:gd name="T97" fmla="*/ 2147483647 h 642"/>
                <a:gd name="T98" fmla="*/ 2147483647 w 811"/>
                <a:gd name="T99" fmla="*/ 2147483647 h 642"/>
                <a:gd name="T100" fmla="*/ 2147483647 w 811"/>
                <a:gd name="T101" fmla="*/ 2147483647 h 64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11"/>
                <a:gd name="T154" fmla="*/ 0 h 642"/>
                <a:gd name="T155" fmla="*/ 811 w 811"/>
                <a:gd name="T156" fmla="*/ 642 h 64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11" h="642">
                  <a:moveTo>
                    <a:pt x="275" y="220"/>
                  </a:moveTo>
                  <a:lnTo>
                    <a:pt x="279" y="213"/>
                  </a:lnTo>
                  <a:lnTo>
                    <a:pt x="285" y="205"/>
                  </a:lnTo>
                  <a:lnTo>
                    <a:pt x="290" y="198"/>
                  </a:lnTo>
                  <a:lnTo>
                    <a:pt x="296" y="190"/>
                  </a:lnTo>
                  <a:lnTo>
                    <a:pt x="300" y="180"/>
                  </a:lnTo>
                  <a:lnTo>
                    <a:pt x="306" y="171"/>
                  </a:lnTo>
                  <a:lnTo>
                    <a:pt x="311" y="163"/>
                  </a:lnTo>
                  <a:lnTo>
                    <a:pt x="317" y="156"/>
                  </a:lnTo>
                  <a:lnTo>
                    <a:pt x="321" y="146"/>
                  </a:lnTo>
                  <a:lnTo>
                    <a:pt x="325" y="137"/>
                  </a:lnTo>
                  <a:lnTo>
                    <a:pt x="328" y="127"/>
                  </a:lnTo>
                  <a:lnTo>
                    <a:pt x="334" y="120"/>
                  </a:lnTo>
                  <a:lnTo>
                    <a:pt x="338" y="110"/>
                  </a:lnTo>
                  <a:lnTo>
                    <a:pt x="342" y="101"/>
                  </a:lnTo>
                  <a:lnTo>
                    <a:pt x="346" y="93"/>
                  </a:lnTo>
                  <a:lnTo>
                    <a:pt x="349" y="83"/>
                  </a:lnTo>
                  <a:lnTo>
                    <a:pt x="351" y="74"/>
                  </a:lnTo>
                  <a:lnTo>
                    <a:pt x="355" y="66"/>
                  </a:lnTo>
                  <a:lnTo>
                    <a:pt x="359" y="59"/>
                  </a:lnTo>
                  <a:lnTo>
                    <a:pt x="361" y="51"/>
                  </a:lnTo>
                  <a:lnTo>
                    <a:pt x="363" y="43"/>
                  </a:lnTo>
                  <a:lnTo>
                    <a:pt x="366" y="38"/>
                  </a:lnTo>
                  <a:lnTo>
                    <a:pt x="368" y="30"/>
                  </a:lnTo>
                  <a:lnTo>
                    <a:pt x="370" y="24"/>
                  </a:lnTo>
                  <a:lnTo>
                    <a:pt x="372" y="15"/>
                  </a:lnTo>
                  <a:lnTo>
                    <a:pt x="376" y="7"/>
                  </a:lnTo>
                  <a:lnTo>
                    <a:pt x="378" y="4"/>
                  </a:lnTo>
                  <a:lnTo>
                    <a:pt x="380" y="2"/>
                  </a:lnTo>
                  <a:lnTo>
                    <a:pt x="460" y="0"/>
                  </a:lnTo>
                  <a:lnTo>
                    <a:pt x="460" y="2"/>
                  </a:lnTo>
                  <a:lnTo>
                    <a:pt x="460" y="5"/>
                  </a:lnTo>
                  <a:lnTo>
                    <a:pt x="460" y="11"/>
                  </a:lnTo>
                  <a:lnTo>
                    <a:pt x="460" y="17"/>
                  </a:lnTo>
                  <a:lnTo>
                    <a:pt x="461" y="24"/>
                  </a:lnTo>
                  <a:lnTo>
                    <a:pt x="463" y="32"/>
                  </a:lnTo>
                  <a:lnTo>
                    <a:pt x="467" y="42"/>
                  </a:lnTo>
                  <a:lnTo>
                    <a:pt x="469" y="49"/>
                  </a:lnTo>
                  <a:lnTo>
                    <a:pt x="475" y="55"/>
                  </a:lnTo>
                  <a:lnTo>
                    <a:pt x="479" y="63"/>
                  </a:lnTo>
                  <a:lnTo>
                    <a:pt x="486" y="72"/>
                  </a:lnTo>
                  <a:lnTo>
                    <a:pt x="492" y="76"/>
                  </a:lnTo>
                  <a:lnTo>
                    <a:pt x="501" y="82"/>
                  </a:lnTo>
                  <a:lnTo>
                    <a:pt x="507" y="83"/>
                  </a:lnTo>
                  <a:lnTo>
                    <a:pt x="511" y="85"/>
                  </a:lnTo>
                  <a:lnTo>
                    <a:pt x="518" y="89"/>
                  </a:lnTo>
                  <a:lnTo>
                    <a:pt x="524" y="91"/>
                  </a:lnTo>
                  <a:lnTo>
                    <a:pt x="530" y="89"/>
                  </a:lnTo>
                  <a:lnTo>
                    <a:pt x="536" y="89"/>
                  </a:lnTo>
                  <a:lnTo>
                    <a:pt x="541" y="89"/>
                  </a:lnTo>
                  <a:lnTo>
                    <a:pt x="547" y="87"/>
                  </a:lnTo>
                  <a:lnTo>
                    <a:pt x="553" y="85"/>
                  </a:lnTo>
                  <a:lnTo>
                    <a:pt x="558" y="83"/>
                  </a:lnTo>
                  <a:lnTo>
                    <a:pt x="564" y="80"/>
                  </a:lnTo>
                  <a:lnTo>
                    <a:pt x="572" y="78"/>
                  </a:lnTo>
                  <a:lnTo>
                    <a:pt x="576" y="74"/>
                  </a:lnTo>
                  <a:lnTo>
                    <a:pt x="583" y="70"/>
                  </a:lnTo>
                  <a:lnTo>
                    <a:pt x="587" y="66"/>
                  </a:lnTo>
                  <a:lnTo>
                    <a:pt x="595" y="63"/>
                  </a:lnTo>
                  <a:lnTo>
                    <a:pt x="604" y="55"/>
                  </a:lnTo>
                  <a:lnTo>
                    <a:pt x="615" y="47"/>
                  </a:lnTo>
                  <a:lnTo>
                    <a:pt x="625" y="38"/>
                  </a:lnTo>
                  <a:lnTo>
                    <a:pt x="633" y="28"/>
                  </a:lnTo>
                  <a:lnTo>
                    <a:pt x="640" y="21"/>
                  </a:lnTo>
                  <a:lnTo>
                    <a:pt x="648" y="13"/>
                  </a:lnTo>
                  <a:lnTo>
                    <a:pt x="652" y="7"/>
                  </a:lnTo>
                  <a:lnTo>
                    <a:pt x="657" y="2"/>
                  </a:lnTo>
                  <a:lnTo>
                    <a:pt x="659" y="0"/>
                  </a:lnTo>
                  <a:lnTo>
                    <a:pt x="661" y="0"/>
                  </a:lnTo>
                  <a:lnTo>
                    <a:pt x="669" y="4"/>
                  </a:lnTo>
                  <a:lnTo>
                    <a:pt x="671" y="5"/>
                  </a:lnTo>
                  <a:lnTo>
                    <a:pt x="678" y="9"/>
                  </a:lnTo>
                  <a:lnTo>
                    <a:pt x="682" y="11"/>
                  </a:lnTo>
                  <a:lnTo>
                    <a:pt x="690" y="17"/>
                  </a:lnTo>
                  <a:lnTo>
                    <a:pt x="695" y="21"/>
                  </a:lnTo>
                  <a:lnTo>
                    <a:pt x="703" y="28"/>
                  </a:lnTo>
                  <a:lnTo>
                    <a:pt x="710" y="32"/>
                  </a:lnTo>
                  <a:lnTo>
                    <a:pt x="720" y="42"/>
                  </a:lnTo>
                  <a:lnTo>
                    <a:pt x="726" y="49"/>
                  </a:lnTo>
                  <a:lnTo>
                    <a:pt x="735" y="59"/>
                  </a:lnTo>
                  <a:lnTo>
                    <a:pt x="743" y="66"/>
                  </a:lnTo>
                  <a:lnTo>
                    <a:pt x="752" y="78"/>
                  </a:lnTo>
                  <a:lnTo>
                    <a:pt x="756" y="83"/>
                  </a:lnTo>
                  <a:lnTo>
                    <a:pt x="760" y="89"/>
                  </a:lnTo>
                  <a:lnTo>
                    <a:pt x="764" y="95"/>
                  </a:lnTo>
                  <a:lnTo>
                    <a:pt x="767" y="102"/>
                  </a:lnTo>
                  <a:lnTo>
                    <a:pt x="769" y="108"/>
                  </a:lnTo>
                  <a:lnTo>
                    <a:pt x="775" y="114"/>
                  </a:lnTo>
                  <a:lnTo>
                    <a:pt x="777" y="121"/>
                  </a:lnTo>
                  <a:lnTo>
                    <a:pt x="781" y="129"/>
                  </a:lnTo>
                  <a:lnTo>
                    <a:pt x="785" y="137"/>
                  </a:lnTo>
                  <a:lnTo>
                    <a:pt x="786" y="144"/>
                  </a:lnTo>
                  <a:lnTo>
                    <a:pt x="790" y="152"/>
                  </a:lnTo>
                  <a:lnTo>
                    <a:pt x="792" y="159"/>
                  </a:lnTo>
                  <a:lnTo>
                    <a:pt x="796" y="169"/>
                  </a:lnTo>
                  <a:lnTo>
                    <a:pt x="798" y="178"/>
                  </a:lnTo>
                  <a:lnTo>
                    <a:pt x="800" y="188"/>
                  </a:lnTo>
                  <a:lnTo>
                    <a:pt x="804" y="198"/>
                  </a:lnTo>
                  <a:lnTo>
                    <a:pt x="806" y="207"/>
                  </a:lnTo>
                  <a:lnTo>
                    <a:pt x="806" y="217"/>
                  </a:lnTo>
                  <a:lnTo>
                    <a:pt x="807" y="224"/>
                  </a:lnTo>
                  <a:lnTo>
                    <a:pt x="809" y="236"/>
                  </a:lnTo>
                  <a:lnTo>
                    <a:pt x="809" y="245"/>
                  </a:lnTo>
                  <a:lnTo>
                    <a:pt x="811" y="258"/>
                  </a:lnTo>
                  <a:lnTo>
                    <a:pt x="811" y="268"/>
                  </a:lnTo>
                  <a:lnTo>
                    <a:pt x="811" y="281"/>
                  </a:lnTo>
                  <a:lnTo>
                    <a:pt x="811" y="293"/>
                  </a:lnTo>
                  <a:lnTo>
                    <a:pt x="811" y="304"/>
                  </a:lnTo>
                  <a:lnTo>
                    <a:pt x="809" y="315"/>
                  </a:lnTo>
                  <a:lnTo>
                    <a:pt x="809" y="329"/>
                  </a:lnTo>
                  <a:lnTo>
                    <a:pt x="807" y="342"/>
                  </a:lnTo>
                  <a:lnTo>
                    <a:pt x="806" y="355"/>
                  </a:lnTo>
                  <a:lnTo>
                    <a:pt x="804" y="369"/>
                  </a:lnTo>
                  <a:lnTo>
                    <a:pt x="802" y="386"/>
                  </a:lnTo>
                  <a:lnTo>
                    <a:pt x="798" y="393"/>
                  </a:lnTo>
                  <a:lnTo>
                    <a:pt x="796" y="403"/>
                  </a:lnTo>
                  <a:lnTo>
                    <a:pt x="792" y="412"/>
                  </a:lnTo>
                  <a:lnTo>
                    <a:pt x="790" y="422"/>
                  </a:lnTo>
                  <a:lnTo>
                    <a:pt x="788" y="431"/>
                  </a:lnTo>
                  <a:lnTo>
                    <a:pt x="786" y="441"/>
                  </a:lnTo>
                  <a:lnTo>
                    <a:pt x="783" y="448"/>
                  </a:lnTo>
                  <a:lnTo>
                    <a:pt x="781" y="458"/>
                  </a:lnTo>
                  <a:lnTo>
                    <a:pt x="777" y="466"/>
                  </a:lnTo>
                  <a:lnTo>
                    <a:pt x="773" y="473"/>
                  </a:lnTo>
                  <a:lnTo>
                    <a:pt x="769" y="481"/>
                  </a:lnTo>
                  <a:lnTo>
                    <a:pt x="767" y="488"/>
                  </a:lnTo>
                  <a:lnTo>
                    <a:pt x="764" y="496"/>
                  </a:lnTo>
                  <a:lnTo>
                    <a:pt x="760" y="504"/>
                  </a:lnTo>
                  <a:lnTo>
                    <a:pt x="758" y="511"/>
                  </a:lnTo>
                  <a:lnTo>
                    <a:pt x="754" y="517"/>
                  </a:lnTo>
                  <a:lnTo>
                    <a:pt x="750" y="523"/>
                  </a:lnTo>
                  <a:lnTo>
                    <a:pt x="747" y="528"/>
                  </a:lnTo>
                  <a:lnTo>
                    <a:pt x="743" y="534"/>
                  </a:lnTo>
                  <a:lnTo>
                    <a:pt x="741" y="540"/>
                  </a:lnTo>
                  <a:lnTo>
                    <a:pt x="733" y="551"/>
                  </a:lnTo>
                  <a:lnTo>
                    <a:pt x="726" y="563"/>
                  </a:lnTo>
                  <a:lnTo>
                    <a:pt x="720" y="570"/>
                  </a:lnTo>
                  <a:lnTo>
                    <a:pt x="712" y="580"/>
                  </a:lnTo>
                  <a:lnTo>
                    <a:pt x="705" y="587"/>
                  </a:lnTo>
                  <a:lnTo>
                    <a:pt x="699" y="597"/>
                  </a:lnTo>
                  <a:lnTo>
                    <a:pt x="691" y="603"/>
                  </a:lnTo>
                  <a:lnTo>
                    <a:pt x="684" y="608"/>
                  </a:lnTo>
                  <a:lnTo>
                    <a:pt x="678" y="614"/>
                  </a:lnTo>
                  <a:lnTo>
                    <a:pt x="671" y="620"/>
                  </a:lnTo>
                  <a:lnTo>
                    <a:pt x="659" y="625"/>
                  </a:lnTo>
                  <a:lnTo>
                    <a:pt x="650" y="633"/>
                  </a:lnTo>
                  <a:lnTo>
                    <a:pt x="640" y="637"/>
                  </a:lnTo>
                  <a:lnTo>
                    <a:pt x="636" y="641"/>
                  </a:lnTo>
                  <a:lnTo>
                    <a:pt x="631" y="642"/>
                  </a:lnTo>
                  <a:lnTo>
                    <a:pt x="585" y="582"/>
                  </a:lnTo>
                  <a:lnTo>
                    <a:pt x="671" y="422"/>
                  </a:lnTo>
                  <a:lnTo>
                    <a:pt x="469" y="393"/>
                  </a:lnTo>
                  <a:lnTo>
                    <a:pt x="467" y="391"/>
                  </a:lnTo>
                  <a:lnTo>
                    <a:pt x="465" y="388"/>
                  </a:lnTo>
                  <a:lnTo>
                    <a:pt x="461" y="382"/>
                  </a:lnTo>
                  <a:lnTo>
                    <a:pt x="458" y="372"/>
                  </a:lnTo>
                  <a:lnTo>
                    <a:pt x="450" y="363"/>
                  </a:lnTo>
                  <a:lnTo>
                    <a:pt x="446" y="353"/>
                  </a:lnTo>
                  <a:lnTo>
                    <a:pt x="439" y="340"/>
                  </a:lnTo>
                  <a:lnTo>
                    <a:pt x="433" y="331"/>
                  </a:lnTo>
                  <a:lnTo>
                    <a:pt x="429" y="325"/>
                  </a:lnTo>
                  <a:lnTo>
                    <a:pt x="425" y="317"/>
                  </a:lnTo>
                  <a:lnTo>
                    <a:pt x="422" y="313"/>
                  </a:lnTo>
                  <a:lnTo>
                    <a:pt x="418" y="308"/>
                  </a:lnTo>
                  <a:lnTo>
                    <a:pt x="412" y="298"/>
                  </a:lnTo>
                  <a:lnTo>
                    <a:pt x="404" y="291"/>
                  </a:lnTo>
                  <a:lnTo>
                    <a:pt x="397" y="283"/>
                  </a:lnTo>
                  <a:lnTo>
                    <a:pt x="393" y="279"/>
                  </a:lnTo>
                  <a:lnTo>
                    <a:pt x="385" y="277"/>
                  </a:lnTo>
                  <a:lnTo>
                    <a:pt x="384" y="281"/>
                  </a:lnTo>
                  <a:lnTo>
                    <a:pt x="372" y="287"/>
                  </a:lnTo>
                  <a:lnTo>
                    <a:pt x="363" y="294"/>
                  </a:lnTo>
                  <a:lnTo>
                    <a:pt x="353" y="302"/>
                  </a:lnTo>
                  <a:lnTo>
                    <a:pt x="346" y="308"/>
                  </a:lnTo>
                  <a:lnTo>
                    <a:pt x="336" y="315"/>
                  </a:lnTo>
                  <a:lnTo>
                    <a:pt x="327" y="323"/>
                  </a:lnTo>
                  <a:lnTo>
                    <a:pt x="319" y="329"/>
                  </a:lnTo>
                  <a:lnTo>
                    <a:pt x="309" y="336"/>
                  </a:lnTo>
                  <a:lnTo>
                    <a:pt x="300" y="344"/>
                  </a:lnTo>
                  <a:lnTo>
                    <a:pt x="292" y="350"/>
                  </a:lnTo>
                  <a:lnTo>
                    <a:pt x="283" y="355"/>
                  </a:lnTo>
                  <a:lnTo>
                    <a:pt x="273" y="361"/>
                  </a:lnTo>
                  <a:lnTo>
                    <a:pt x="264" y="367"/>
                  </a:lnTo>
                  <a:lnTo>
                    <a:pt x="254" y="372"/>
                  </a:lnTo>
                  <a:lnTo>
                    <a:pt x="245" y="378"/>
                  </a:lnTo>
                  <a:lnTo>
                    <a:pt x="235" y="384"/>
                  </a:lnTo>
                  <a:lnTo>
                    <a:pt x="224" y="388"/>
                  </a:lnTo>
                  <a:lnTo>
                    <a:pt x="214" y="393"/>
                  </a:lnTo>
                  <a:lnTo>
                    <a:pt x="203" y="397"/>
                  </a:lnTo>
                  <a:lnTo>
                    <a:pt x="193" y="403"/>
                  </a:lnTo>
                  <a:lnTo>
                    <a:pt x="188" y="403"/>
                  </a:lnTo>
                  <a:lnTo>
                    <a:pt x="180" y="407"/>
                  </a:lnTo>
                  <a:lnTo>
                    <a:pt x="174" y="409"/>
                  </a:lnTo>
                  <a:lnTo>
                    <a:pt x="169" y="410"/>
                  </a:lnTo>
                  <a:lnTo>
                    <a:pt x="163" y="410"/>
                  </a:lnTo>
                  <a:lnTo>
                    <a:pt x="157" y="414"/>
                  </a:lnTo>
                  <a:lnTo>
                    <a:pt x="150" y="414"/>
                  </a:lnTo>
                  <a:lnTo>
                    <a:pt x="146" y="418"/>
                  </a:lnTo>
                  <a:lnTo>
                    <a:pt x="138" y="420"/>
                  </a:lnTo>
                  <a:lnTo>
                    <a:pt x="133" y="422"/>
                  </a:lnTo>
                  <a:lnTo>
                    <a:pt x="125" y="422"/>
                  </a:lnTo>
                  <a:lnTo>
                    <a:pt x="117" y="424"/>
                  </a:lnTo>
                  <a:lnTo>
                    <a:pt x="112" y="426"/>
                  </a:lnTo>
                  <a:lnTo>
                    <a:pt x="104" y="428"/>
                  </a:lnTo>
                  <a:lnTo>
                    <a:pt x="97" y="429"/>
                  </a:lnTo>
                  <a:lnTo>
                    <a:pt x="91" y="431"/>
                  </a:lnTo>
                  <a:lnTo>
                    <a:pt x="83" y="431"/>
                  </a:lnTo>
                  <a:lnTo>
                    <a:pt x="76" y="433"/>
                  </a:lnTo>
                  <a:lnTo>
                    <a:pt x="68" y="433"/>
                  </a:lnTo>
                  <a:lnTo>
                    <a:pt x="60" y="435"/>
                  </a:lnTo>
                  <a:lnTo>
                    <a:pt x="51" y="437"/>
                  </a:lnTo>
                  <a:lnTo>
                    <a:pt x="43" y="439"/>
                  </a:lnTo>
                  <a:lnTo>
                    <a:pt x="34" y="439"/>
                  </a:lnTo>
                  <a:lnTo>
                    <a:pt x="28" y="441"/>
                  </a:lnTo>
                  <a:lnTo>
                    <a:pt x="0" y="420"/>
                  </a:lnTo>
                  <a:lnTo>
                    <a:pt x="1" y="418"/>
                  </a:lnTo>
                  <a:lnTo>
                    <a:pt x="7" y="414"/>
                  </a:lnTo>
                  <a:lnTo>
                    <a:pt x="11" y="410"/>
                  </a:lnTo>
                  <a:lnTo>
                    <a:pt x="19" y="407"/>
                  </a:lnTo>
                  <a:lnTo>
                    <a:pt x="24" y="403"/>
                  </a:lnTo>
                  <a:lnTo>
                    <a:pt x="32" y="399"/>
                  </a:lnTo>
                  <a:lnTo>
                    <a:pt x="40" y="391"/>
                  </a:lnTo>
                  <a:lnTo>
                    <a:pt x="49" y="388"/>
                  </a:lnTo>
                  <a:lnTo>
                    <a:pt x="59" y="380"/>
                  </a:lnTo>
                  <a:lnTo>
                    <a:pt x="70" y="376"/>
                  </a:lnTo>
                  <a:lnTo>
                    <a:pt x="79" y="369"/>
                  </a:lnTo>
                  <a:lnTo>
                    <a:pt x="91" y="361"/>
                  </a:lnTo>
                  <a:lnTo>
                    <a:pt x="95" y="357"/>
                  </a:lnTo>
                  <a:lnTo>
                    <a:pt x="100" y="353"/>
                  </a:lnTo>
                  <a:lnTo>
                    <a:pt x="106" y="350"/>
                  </a:lnTo>
                  <a:lnTo>
                    <a:pt x="114" y="348"/>
                  </a:lnTo>
                  <a:lnTo>
                    <a:pt x="123" y="338"/>
                  </a:lnTo>
                  <a:lnTo>
                    <a:pt x="135" y="331"/>
                  </a:lnTo>
                  <a:lnTo>
                    <a:pt x="140" y="325"/>
                  </a:lnTo>
                  <a:lnTo>
                    <a:pt x="146" y="323"/>
                  </a:lnTo>
                  <a:lnTo>
                    <a:pt x="154" y="317"/>
                  </a:lnTo>
                  <a:lnTo>
                    <a:pt x="159" y="313"/>
                  </a:lnTo>
                  <a:lnTo>
                    <a:pt x="165" y="308"/>
                  </a:lnTo>
                  <a:lnTo>
                    <a:pt x="171" y="306"/>
                  </a:lnTo>
                  <a:lnTo>
                    <a:pt x="176" y="300"/>
                  </a:lnTo>
                  <a:lnTo>
                    <a:pt x="182" y="296"/>
                  </a:lnTo>
                  <a:lnTo>
                    <a:pt x="188" y="293"/>
                  </a:lnTo>
                  <a:lnTo>
                    <a:pt x="193" y="289"/>
                  </a:lnTo>
                  <a:lnTo>
                    <a:pt x="199" y="285"/>
                  </a:lnTo>
                  <a:lnTo>
                    <a:pt x="205" y="281"/>
                  </a:lnTo>
                  <a:lnTo>
                    <a:pt x="214" y="272"/>
                  </a:lnTo>
                  <a:lnTo>
                    <a:pt x="226" y="264"/>
                  </a:lnTo>
                  <a:lnTo>
                    <a:pt x="235" y="256"/>
                  </a:lnTo>
                  <a:lnTo>
                    <a:pt x="245" y="249"/>
                  </a:lnTo>
                  <a:lnTo>
                    <a:pt x="252" y="241"/>
                  </a:lnTo>
                  <a:lnTo>
                    <a:pt x="260" y="234"/>
                  </a:lnTo>
                  <a:lnTo>
                    <a:pt x="268" y="228"/>
                  </a:lnTo>
                  <a:lnTo>
                    <a:pt x="275" y="220"/>
                  </a:lnTo>
                  <a:close/>
                </a:path>
              </a:pathLst>
            </a:custGeom>
            <a:solidFill>
              <a:srgbClr val="FFCC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3" name="Freeform 298"/>
            <p:cNvSpPr>
              <a:spLocks/>
            </p:cNvSpPr>
            <p:nvPr/>
          </p:nvSpPr>
          <p:spPr bwMode="auto">
            <a:xfrm>
              <a:off x="4888124" y="3750117"/>
              <a:ext cx="150516" cy="162504"/>
            </a:xfrm>
            <a:custGeom>
              <a:avLst/>
              <a:gdLst>
                <a:gd name="T0" fmla="*/ 2147483647 w 123"/>
                <a:gd name="T1" fmla="*/ 2147483647 h 129"/>
                <a:gd name="T2" fmla="*/ 2147483647 w 123"/>
                <a:gd name="T3" fmla="*/ 0 h 129"/>
                <a:gd name="T4" fmla="*/ 2147483647 w 123"/>
                <a:gd name="T5" fmla="*/ 0 h 129"/>
                <a:gd name="T6" fmla="*/ 2147483647 w 123"/>
                <a:gd name="T7" fmla="*/ 0 h 129"/>
                <a:gd name="T8" fmla="*/ 2147483647 w 123"/>
                <a:gd name="T9" fmla="*/ 2147483647 h 129"/>
                <a:gd name="T10" fmla="*/ 2147483647 w 123"/>
                <a:gd name="T11" fmla="*/ 2147483647 h 129"/>
                <a:gd name="T12" fmla="*/ 2147483647 w 123"/>
                <a:gd name="T13" fmla="*/ 2147483647 h 129"/>
                <a:gd name="T14" fmla="*/ 2147483647 w 123"/>
                <a:gd name="T15" fmla="*/ 2147483647 h 129"/>
                <a:gd name="T16" fmla="*/ 2147483647 w 123"/>
                <a:gd name="T17" fmla="*/ 2147483647 h 129"/>
                <a:gd name="T18" fmla="*/ 2147483647 w 123"/>
                <a:gd name="T19" fmla="*/ 2147483647 h 129"/>
                <a:gd name="T20" fmla="*/ 2147483647 w 123"/>
                <a:gd name="T21" fmla="*/ 2147483647 h 129"/>
                <a:gd name="T22" fmla="*/ 2147483647 w 123"/>
                <a:gd name="T23" fmla="*/ 2147483647 h 129"/>
                <a:gd name="T24" fmla="*/ 2147483647 w 123"/>
                <a:gd name="T25" fmla="*/ 2147483647 h 129"/>
                <a:gd name="T26" fmla="*/ 2147483647 w 123"/>
                <a:gd name="T27" fmla="*/ 2147483647 h 129"/>
                <a:gd name="T28" fmla="*/ 2147483647 w 123"/>
                <a:gd name="T29" fmla="*/ 2147483647 h 129"/>
                <a:gd name="T30" fmla="*/ 2147483647 w 123"/>
                <a:gd name="T31" fmla="*/ 2147483647 h 129"/>
                <a:gd name="T32" fmla="*/ 2147483647 w 123"/>
                <a:gd name="T33" fmla="*/ 2147483647 h 129"/>
                <a:gd name="T34" fmla="*/ 2147483647 w 123"/>
                <a:gd name="T35" fmla="*/ 2147483647 h 129"/>
                <a:gd name="T36" fmla="*/ 2147483647 w 123"/>
                <a:gd name="T37" fmla="*/ 2147483647 h 129"/>
                <a:gd name="T38" fmla="*/ 2147483647 w 123"/>
                <a:gd name="T39" fmla="*/ 2147483647 h 129"/>
                <a:gd name="T40" fmla="*/ 2147483647 w 123"/>
                <a:gd name="T41" fmla="*/ 2147483647 h 129"/>
                <a:gd name="T42" fmla="*/ 2147483647 w 123"/>
                <a:gd name="T43" fmla="*/ 2147483647 h 129"/>
                <a:gd name="T44" fmla="*/ 2147483647 w 123"/>
                <a:gd name="T45" fmla="*/ 2147483647 h 129"/>
                <a:gd name="T46" fmla="*/ 2147483647 w 123"/>
                <a:gd name="T47" fmla="*/ 2147483647 h 129"/>
                <a:gd name="T48" fmla="*/ 2147483647 w 123"/>
                <a:gd name="T49" fmla="*/ 2147483647 h 129"/>
                <a:gd name="T50" fmla="*/ 2147483647 w 123"/>
                <a:gd name="T51" fmla="*/ 2147483647 h 129"/>
                <a:gd name="T52" fmla="*/ 2147483647 w 123"/>
                <a:gd name="T53" fmla="*/ 2147483647 h 129"/>
                <a:gd name="T54" fmla="*/ 2147483647 w 123"/>
                <a:gd name="T55" fmla="*/ 2147483647 h 129"/>
                <a:gd name="T56" fmla="*/ 2147483647 w 123"/>
                <a:gd name="T57" fmla="*/ 2147483647 h 129"/>
                <a:gd name="T58" fmla="*/ 2147483647 w 123"/>
                <a:gd name="T59" fmla="*/ 2147483647 h 129"/>
                <a:gd name="T60" fmla="*/ 2147483647 w 123"/>
                <a:gd name="T61" fmla="*/ 2147483647 h 129"/>
                <a:gd name="T62" fmla="*/ 2147483647 w 123"/>
                <a:gd name="T63" fmla="*/ 2147483647 h 129"/>
                <a:gd name="T64" fmla="*/ 0 w 123"/>
                <a:gd name="T65" fmla="*/ 2147483647 h 129"/>
                <a:gd name="T66" fmla="*/ 0 w 123"/>
                <a:gd name="T67" fmla="*/ 2147483647 h 129"/>
                <a:gd name="T68" fmla="*/ 2147483647 w 123"/>
                <a:gd name="T69" fmla="*/ 2147483647 h 129"/>
                <a:gd name="T70" fmla="*/ 2147483647 w 123"/>
                <a:gd name="T71" fmla="*/ 2147483647 h 129"/>
                <a:gd name="T72" fmla="*/ 2147483647 w 123"/>
                <a:gd name="T73" fmla="*/ 2147483647 h 129"/>
                <a:gd name="T74" fmla="*/ 2147483647 w 123"/>
                <a:gd name="T75" fmla="*/ 2147483647 h 129"/>
                <a:gd name="T76" fmla="*/ 2147483647 w 123"/>
                <a:gd name="T77" fmla="*/ 2147483647 h 129"/>
                <a:gd name="T78" fmla="*/ 2147483647 w 123"/>
                <a:gd name="T79" fmla="*/ 2147483647 h 129"/>
                <a:gd name="T80" fmla="*/ 2147483647 w 123"/>
                <a:gd name="T81" fmla="*/ 2147483647 h 129"/>
                <a:gd name="T82" fmla="*/ 2147483647 w 123"/>
                <a:gd name="T83" fmla="*/ 2147483647 h 129"/>
                <a:gd name="T84" fmla="*/ 2147483647 w 123"/>
                <a:gd name="T85" fmla="*/ 2147483647 h 129"/>
                <a:gd name="T86" fmla="*/ 2147483647 w 123"/>
                <a:gd name="T87" fmla="*/ 2147483647 h 129"/>
                <a:gd name="T88" fmla="*/ 2147483647 w 123"/>
                <a:gd name="T89" fmla="*/ 2147483647 h 129"/>
                <a:gd name="T90" fmla="*/ 2147483647 w 123"/>
                <a:gd name="T91" fmla="*/ 2147483647 h 129"/>
                <a:gd name="T92" fmla="*/ 2147483647 w 123"/>
                <a:gd name="T93" fmla="*/ 2147483647 h 129"/>
                <a:gd name="T94" fmla="*/ 2147483647 w 123"/>
                <a:gd name="T95" fmla="*/ 2147483647 h 129"/>
                <a:gd name="T96" fmla="*/ 2147483647 w 123"/>
                <a:gd name="T97" fmla="*/ 2147483647 h 129"/>
                <a:gd name="T98" fmla="*/ 2147483647 w 123"/>
                <a:gd name="T99" fmla="*/ 2147483647 h 129"/>
                <a:gd name="T100" fmla="*/ 2147483647 w 123"/>
                <a:gd name="T101" fmla="*/ 2147483647 h 129"/>
                <a:gd name="T102" fmla="*/ 2147483647 w 123"/>
                <a:gd name="T103" fmla="*/ 2147483647 h 129"/>
                <a:gd name="T104" fmla="*/ 2147483647 w 123"/>
                <a:gd name="T105" fmla="*/ 2147483647 h 129"/>
                <a:gd name="T106" fmla="*/ 2147483647 w 123"/>
                <a:gd name="T107" fmla="*/ 2147483647 h 129"/>
                <a:gd name="T108" fmla="*/ 2147483647 w 123"/>
                <a:gd name="T109" fmla="*/ 2147483647 h 129"/>
                <a:gd name="T110" fmla="*/ 2147483647 w 123"/>
                <a:gd name="T111" fmla="*/ 2147483647 h 12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3"/>
                <a:gd name="T169" fmla="*/ 0 h 129"/>
                <a:gd name="T170" fmla="*/ 123 w 123"/>
                <a:gd name="T171" fmla="*/ 129 h 12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3" h="129">
                  <a:moveTo>
                    <a:pt x="108" y="2"/>
                  </a:moveTo>
                  <a:lnTo>
                    <a:pt x="104" y="0"/>
                  </a:lnTo>
                  <a:lnTo>
                    <a:pt x="99" y="0"/>
                  </a:lnTo>
                  <a:lnTo>
                    <a:pt x="89" y="0"/>
                  </a:lnTo>
                  <a:lnTo>
                    <a:pt x="80" y="2"/>
                  </a:lnTo>
                  <a:lnTo>
                    <a:pt x="74" y="2"/>
                  </a:lnTo>
                  <a:lnTo>
                    <a:pt x="68" y="2"/>
                  </a:lnTo>
                  <a:lnTo>
                    <a:pt x="61" y="4"/>
                  </a:lnTo>
                  <a:lnTo>
                    <a:pt x="57" y="6"/>
                  </a:lnTo>
                  <a:lnTo>
                    <a:pt x="45" y="11"/>
                  </a:lnTo>
                  <a:lnTo>
                    <a:pt x="36" y="21"/>
                  </a:lnTo>
                  <a:lnTo>
                    <a:pt x="30" y="26"/>
                  </a:lnTo>
                  <a:lnTo>
                    <a:pt x="26" y="32"/>
                  </a:lnTo>
                  <a:lnTo>
                    <a:pt x="26" y="36"/>
                  </a:lnTo>
                  <a:lnTo>
                    <a:pt x="30" y="36"/>
                  </a:lnTo>
                  <a:lnTo>
                    <a:pt x="38" y="36"/>
                  </a:lnTo>
                  <a:lnTo>
                    <a:pt x="42" y="34"/>
                  </a:lnTo>
                  <a:lnTo>
                    <a:pt x="61" y="28"/>
                  </a:lnTo>
                  <a:lnTo>
                    <a:pt x="59" y="32"/>
                  </a:lnTo>
                  <a:lnTo>
                    <a:pt x="53" y="42"/>
                  </a:lnTo>
                  <a:lnTo>
                    <a:pt x="49" y="45"/>
                  </a:lnTo>
                  <a:lnTo>
                    <a:pt x="45" y="53"/>
                  </a:lnTo>
                  <a:lnTo>
                    <a:pt x="42" y="59"/>
                  </a:lnTo>
                  <a:lnTo>
                    <a:pt x="38" y="68"/>
                  </a:lnTo>
                  <a:lnTo>
                    <a:pt x="32" y="74"/>
                  </a:lnTo>
                  <a:lnTo>
                    <a:pt x="26" y="83"/>
                  </a:lnTo>
                  <a:lnTo>
                    <a:pt x="23" y="89"/>
                  </a:lnTo>
                  <a:lnTo>
                    <a:pt x="19" y="97"/>
                  </a:lnTo>
                  <a:lnTo>
                    <a:pt x="13" y="102"/>
                  </a:lnTo>
                  <a:lnTo>
                    <a:pt x="9" y="108"/>
                  </a:lnTo>
                  <a:lnTo>
                    <a:pt x="5" y="114"/>
                  </a:lnTo>
                  <a:lnTo>
                    <a:pt x="4" y="118"/>
                  </a:lnTo>
                  <a:lnTo>
                    <a:pt x="0" y="122"/>
                  </a:lnTo>
                  <a:lnTo>
                    <a:pt x="0" y="125"/>
                  </a:lnTo>
                  <a:lnTo>
                    <a:pt x="5" y="127"/>
                  </a:lnTo>
                  <a:lnTo>
                    <a:pt x="15" y="129"/>
                  </a:lnTo>
                  <a:lnTo>
                    <a:pt x="19" y="127"/>
                  </a:lnTo>
                  <a:lnTo>
                    <a:pt x="24" y="127"/>
                  </a:lnTo>
                  <a:lnTo>
                    <a:pt x="32" y="127"/>
                  </a:lnTo>
                  <a:lnTo>
                    <a:pt x="38" y="127"/>
                  </a:lnTo>
                  <a:lnTo>
                    <a:pt x="45" y="125"/>
                  </a:lnTo>
                  <a:lnTo>
                    <a:pt x="53" y="123"/>
                  </a:lnTo>
                  <a:lnTo>
                    <a:pt x="59" y="120"/>
                  </a:lnTo>
                  <a:lnTo>
                    <a:pt x="68" y="118"/>
                  </a:lnTo>
                  <a:lnTo>
                    <a:pt x="74" y="112"/>
                  </a:lnTo>
                  <a:lnTo>
                    <a:pt x="80" y="108"/>
                  </a:lnTo>
                  <a:lnTo>
                    <a:pt x="87" y="102"/>
                  </a:lnTo>
                  <a:lnTo>
                    <a:pt x="93" y="99"/>
                  </a:lnTo>
                  <a:lnTo>
                    <a:pt x="102" y="89"/>
                  </a:lnTo>
                  <a:lnTo>
                    <a:pt x="110" y="80"/>
                  </a:lnTo>
                  <a:lnTo>
                    <a:pt x="116" y="70"/>
                  </a:lnTo>
                  <a:lnTo>
                    <a:pt x="120" y="64"/>
                  </a:lnTo>
                  <a:lnTo>
                    <a:pt x="123" y="59"/>
                  </a:lnTo>
                  <a:lnTo>
                    <a:pt x="108" y="2"/>
                  </a:lnTo>
                  <a:close/>
                </a:path>
              </a:pathLst>
            </a:custGeom>
            <a:solidFill>
              <a:srgbClr val="FFE6D9"/>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4" name="Freeform 299"/>
            <p:cNvSpPr>
              <a:spLocks/>
            </p:cNvSpPr>
            <p:nvPr/>
          </p:nvSpPr>
          <p:spPr bwMode="auto">
            <a:xfrm>
              <a:off x="4985231" y="2782596"/>
              <a:ext cx="33988" cy="232506"/>
            </a:xfrm>
            <a:custGeom>
              <a:avLst/>
              <a:gdLst>
                <a:gd name="T0" fmla="*/ 2147483647 w 26"/>
                <a:gd name="T1" fmla="*/ 0 h 186"/>
                <a:gd name="T2" fmla="*/ 2147483647 w 26"/>
                <a:gd name="T3" fmla="*/ 2147483647 h 186"/>
                <a:gd name="T4" fmla="*/ 2147483647 w 26"/>
                <a:gd name="T5" fmla="*/ 2147483647 h 186"/>
                <a:gd name="T6" fmla="*/ 2147483647 w 26"/>
                <a:gd name="T7" fmla="*/ 2147483647 h 186"/>
                <a:gd name="T8" fmla="*/ 2147483647 w 26"/>
                <a:gd name="T9" fmla="*/ 2147483647 h 186"/>
                <a:gd name="T10" fmla="*/ 2147483647 w 26"/>
                <a:gd name="T11" fmla="*/ 2147483647 h 186"/>
                <a:gd name="T12" fmla="*/ 2147483647 w 26"/>
                <a:gd name="T13" fmla="*/ 2147483647 h 186"/>
                <a:gd name="T14" fmla="*/ 2147483647 w 26"/>
                <a:gd name="T15" fmla="*/ 2147483647 h 186"/>
                <a:gd name="T16" fmla="*/ 2147483647 w 26"/>
                <a:gd name="T17" fmla="*/ 2147483647 h 186"/>
                <a:gd name="T18" fmla="*/ 2147483647 w 26"/>
                <a:gd name="T19" fmla="*/ 2147483647 h 186"/>
                <a:gd name="T20" fmla="*/ 2147483647 w 26"/>
                <a:gd name="T21" fmla="*/ 2147483647 h 186"/>
                <a:gd name="T22" fmla="*/ 2147483647 w 26"/>
                <a:gd name="T23" fmla="*/ 2147483647 h 186"/>
                <a:gd name="T24" fmla="*/ 2147483647 w 26"/>
                <a:gd name="T25" fmla="*/ 2147483647 h 186"/>
                <a:gd name="T26" fmla="*/ 2147483647 w 26"/>
                <a:gd name="T27" fmla="*/ 2147483647 h 186"/>
                <a:gd name="T28" fmla="*/ 2147483647 w 26"/>
                <a:gd name="T29" fmla="*/ 2147483647 h 186"/>
                <a:gd name="T30" fmla="*/ 2147483647 w 26"/>
                <a:gd name="T31" fmla="*/ 2147483647 h 186"/>
                <a:gd name="T32" fmla="*/ 2147483647 w 26"/>
                <a:gd name="T33" fmla="*/ 2147483647 h 186"/>
                <a:gd name="T34" fmla="*/ 2147483647 w 26"/>
                <a:gd name="T35" fmla="*/ 2147483647 h 186"/>
                <a:gd name="T36" fmla="*/ 2147483647 w 26"/>
                <a:gd name="T37" fmla="*/ 2147483647 h 186"/>
                <a:gd name="T38" fmla="*/ 2147483647 w 26"/>
                <a:gd name="T39" fmla="*/ 2147483647 h 186"/>
                <a:gd name="T40" fmla="*/ 2147483647 w 26"/>
                <a:gd name="T41" fmla="*/ 2147483647 h 186"/>
                <a:gd name="T42" fmla="*/ 2147483647 w 26"/>
                <a:gd name="T43" fmla="*/ 2147483647 h 186"/>
                <a:gd name="T44" fmla="*/ 2147483647 w 26"/>
                <a:gd name="T45" fmla="*/ 2147483647 h 186"/>
                <a:gd name="T46" fmla="*/ 2147483647 w 26"/>
                <a:gd name="T47" fmla="*/ 2147483647 h 186"/>
                <a:gd name="T48" fmla="*/ 2147483647 w 26"/>
                <a:gd name="T49" fmla="*/ 2147483647 h 186"/>
                <a:gd name="T50" fmla="*/ 2147483647 w 26"/>
                <a:gd name="T51" fmla="*/ 2147483647 h 186"/>
                <a:gd name="T52" fmla="*/ 2147483647 w 26"/>
                <a:gd name="T53" fmla="*/ 2147483647 h 186"/>
                <a:gd name="T54" fmla="*/ 2147483647 w 26"/>
                <a:gd name="T55" fmla="*/ 2147483647 h 186"/>
                <a:gd name="T56" fmla="*/ 2147483647 w 26"/>
                <a:gd name="T57" fmla="*/ 2147483647 h 186"/>
                <a:gd name="T58" fmla="*/ 2147483647 w 26"/>
                <a:gd name="T59" fmla="*/ 2147483647 h 186"/>
                <a:gd name="T60" fmla="*/ 2147483647 w 26"/>
                <a:gd name="T61" fmla="*/ 2147483647 h 186"/>
                <a:gd name="T62" fmla="*/ 2147483647 w 26"/>
                <a:gd name="T63" fmla="*/ 2147483647 h 186"/>
                <a:gd name="T64" fmla="*/ 2147483647 w 26"/>
                <a:gd name="T65" fmla="*/ 2147483647 h 186"/>
                <a:gd name="T66" fmla="*/ 2147483647 w 26"/>
                <a:gd name="T67" fmla="*/ 2147483647 h 186"/>
                <a:gd name="T68" fmla="*/ 2147483647 w 26"/>
                <a:gd name="T69" fmla="*/ 2147483647 h 186"/>
                <a:gd name="T70" fmla="*/ 2147483647 w 26"/>
                <a:gd name="T71" fmla="*/ 2147483647 h 186"/>
                <a:gd name="T72" fmla="*/ 2147483647 w 26"/>
                <a:gd name="T73" fmla="*/ 2147483647 h 186"/>
                <a:gd name="T74" fmla="*/ 2147483647 w 26"/>
                <a:gd name="T75" fmla="*/ 2147483647 h 186"/>
                <a:gd name="T76" fmla="*/ 0 w 26"/>
                <a:gd name="T77" fmla="*/ 2147483647 h 186"/>
                <a:gd name="T78" fmla="*/ 0 w 26"/>
                <a:gd name="T79" fmla="*/ 2147483647 h 186"/>
                <a:gd name="T80" fmla="*/ 0 w 26"/>
                <a:gd name="T81" fmla="*/ 2147483647 h 186"/>
                <a:gd name="T82" fmla="*/ 0 w 26"/>
                <a:gd name="T83" fmla="*/ 2147483647 h 186"/>
                <a:gd name="T84" fmla="*/ 0 w 26"/>
                <a:gd name="T85" fmla="*/ 2147483647 h 186"/>
                <a:gd name="T86" fmla="*/ 0 w 26"/>
                <a:gd name="T87" fmla="*/ 2147483647 h 186"/>
                <a:gd name="T88" fmla="*/ 0 w 26"/>
                <a:gd name="T89" fmla="*/ 2147483647 h 186"/>
                <a:gd name="T90" fmla="*/ 0 w 26"/>
                <a:gd name="T91" fmla="*/ 2147483647 h 186"/>
                <a:gd name="T92" fmla="*/ 0 w 26"/>
                <a:gd name="T93" fmla="*/ 2147483647 h 186"/>
                <a:gd name="T94" fmla="*/ 0 w 26"/>
                <a:gd name="T95" fmla="*/ 2147483647 h 186"/>
                <a:gd name="T96" fmla="*/ 0 w 26"/>
                <a:gd name="T97" fmla="*/ 2147483647 h 186"/>
                <a:gd name="T98" fmla="*/ 0 w 26"/>
                <a:gd name="T99" fmla="*/ 2147483647 h 186"/>
                <a:gd name="T100" fmla="*/ 0 w 26"/>
                <a:gd name="T101" fmla="*/ 2147483647 h 186"/>
                <a:gd name="T102" fmla="*/ 2147483647 w 26"/>
                <a:gd name="T103" fmla="*/ 2147483647 h 186"/>
                <a:gd name="T104" fmla="*/ 2147483647 w 26"/>
                <a:gd name="T105" fmla="*/ 0 h 186"/>
                <a:gd name="T106" fmla="*/ 2147483647 w 26"/>
                <a:gd name="T107" fmla="*/ 0 h 1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
                <a:gd name="T163" fmla="*/ 0 h 186"/>
                <a:gd name="T164" fmla="*/ 26 w 26"/>
                <a:gd name="T165" fmla="*/ 186 h 1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 h="186">
                  <a:moveTo>
                    <a:pt x="21" y="0"/>
                  </a:moveTo>
                  <a:lnTo>
                    <a:pt x="19" y="8"/>
                  </a:lnTo>
                  <a:lnTo>
                    <a:pt x="17" y="15"/>
                  </a:lnTo>
                  <a:lnTo>
                    <a:pt x="13" y="21"/>
                  </a:lnTo>
                  <a:lnTo>
                    <a:pt x="13" y="30"/>
                  </a:lnTo>
                  <a:lnTo>
                    <a:pt x="11" y="36"/>
                  </a:lnTo>
                  <a:lnTo>
                    <a:pt x="9" y="44"/>
                  </a:lnTo>
                  <a:lnTo>
                    <a:pt x="9" y="51"/>
                  </a:lnTo>
                  <a:lnTo>
                    <a:pt x="9" y="59"/>
                  </a:lnTo>
                  <a:lnTo>
                    <a:pt x="9" y="65"/>
                  </a:lnTo>
                  <a:lnTo>
                    <a:pt x="9" y="74"/>
                  </a:lnTo>
                  <a:lnTo>
                    <a:pt x="9" y="80"/>
                  </a:lnTo>
                  <a:lnTo>
                    <a:pt x="9" y="87"/>
                  </a:lnTo>
                  <a:lnTo>
                    <a:pt x="9" y="95"/>
                  </a:lnTo>
                  <a:lnTo>
                    <a:pt x="9" y="103"/>
                  </a:lnTo>
                  <a:lnTo>
                    <a:pt x="11" y="108"/>
                  </a:lnTo>
                  <a:lnTo>
                    <a:pt x="11" y="116"/>
                  </a:lnTo>
                  <a:lnTo>
                    <a:pt x="11" y="122"/>
                  </a:lnTo>
                  <a:lnTo>
                    <a:pt x="11" y="127"/>
                  </a:lnTo>
                  <a:lnTo>
                    <a:pt x="13" y="133"/>
                  </a:lnTo>
                  <a:lnTo>
                    <a:pt x="13" y="139"/>
                  </a:lnTo>
                  <a:lnTo>
                    <a:pt x="13" y="145"/>
                  </a:lnTo>
                  <a:lnTo>
                    <a:pt x="17" y="148"/>
                  </a:lnTo>
                  <a:lnTo>
                    <a:pt x="17" y="154"/>
                  </a:lnTo>
                  <a:lnTo>
                    <a:pt x="19" y="160"/>
                  </a:lnTo>
                  <a:lnTo>
                    <a:pt x="21" y="167"/>
                  </a:lnTo>
                  <a:lnTo>
                    <a:pt x="22" y="173"/>
                  </a:lnTo>
                  <a:lnTo>
                    <a:pt x="22" y="177"/>
                  </a:lnTo>
                  <a:lnTo>
                    <a:pt x="26" y="181"/>
                  </a:lnTo>
                  <a:lnTo>
                    <a:pt x="17" y="186"/>
                  </a:lnTo>
                  <a:lnTo>
                    <a:pt x="13" y="177"/>
                  </a:lnTo>
                  <a:lnTo>
                    <a:pt x="11" y="169"/>
                  </a:lnTo>
                  <a:lnTo>
                    <a:pt x="9" y="164"/>
                  </a:lnTo>
                  <a:lnTo>
                    <a:pt x="7" y="156"/>
                  </a:lnTo>
                  <a:lnTo>
                    <a:pt x="5" y="146"/>
                  </a:lnTo>
                  <a:lnTo>
                    <a:pt x="5" y="139"/>
                  </a:lnTo>
                  <a:lnTo>
                    <a:pt x="2" y="129"/>
                  </a:lnTo>
                  <a:lnTo>
                    <a:pt x="2" y="122"/>
                  </a:lnTo>
                  <a:lnTo>
                    <a:pt x="0" y="110"/>
                  </a:lnTo>
                  <a:lnTo>
                    <a:pt x="0" y="99"/>
                  </a:lnTo>
                  <a:lnTo>
                    <a:pt x="0" y="93"/>
                  </a:lnTo>
                  <a:lnTo>
                    <a:pt x="0" y="86"/>
                  </a:lnTo>
                  <a:lnTo>
                    <a:pt x="0" y="80"/>
                  </a:lnTo>
                  <a:lnTo>
                    <a:pt x="0" y="74"/>
                  </a:lnTo>
                  <a:lnTo>
                    <a:pt x="0" y="67"/>
                  </a:lnTo>
                  <a:lnTo>
                    <a:pt x="0" y="59"/>
                  </a:lnTo>
                  <a:lnTo>
                    <a:pt x="0" y="51"/>
                  </a:lnTo>
                  <a:lnTo>
                    <a:pt x="0" y="44"/>
                  </a:lnTo>
                  <a:lnTo>
                    <a:pt x="0" y="36"/>
                  </a:lnTo>
                  <a:lnTo>
                    <a:pt x="0" y="29"/>
                  </a:lnTo>
                  <a:lnTo>
                    <a:pt x="0" y="21"/>
                  </a:lnTo>
                  <a:lnTo>
                    <a:pt x="2" y="11"/>
                  </a:lnTo>
                  <a:lnTo>
                    <a:pt x="21"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5" name="Freeform 300"/>
            <p:cNvSpPr>
              <a:spLocks/>
            </p:cNvSpPr>
            <p:nvPr/>
          </p:nvSpPr>
          <p:spPr bwMode="auto">
            <a:xfrm>
              <a:off x="4815294" y="2645094"/>
              <a:ext cx="301032" cy="265006"/>
            </a:xfrm>
            <a:custGeom>
              <a:avLst/>
              <a:gdLst>
                <a:gd name="T0" fmla="*/ 2147483647 w 249"/>
                <a:gd name="T1" fmla="*/ 2147483647 h 211"/>
                <a:gd name="T2" fmla="*/ 2147483647 w 249"/>
                <a:gd name="T3" fmla="*/ 2147483647 h 211"/>
                <a:gd name="T4" fmla="*/ 2147483647 w 249"/>
                <a:gd name="T5" fmla="*/ 2147483647 h 211"/>
                <a:gd name="T6" fmla="*/ 2147483647 w 249"/>
                <a:gd name="T7" fmla="*/ 2147483647 h 211"/>
                <a:gd name="T8" fmla="*/ 2147483647 w 249"/>
                <a:gd name="T9" fmla="*/ 2147483647 h 211"/>
                <a:gd name="T10" fmla="*/ 2147483647 w 249"/>
                <a:gd name="T11" fmla="*/ 2147483647 h 211"/>
                <a:gd name="T12" fmla="*/ 2147483647 w 249"/>
                <a:gd name="T13" fmla="*/ 2147483647 h 211"/>
                <a:gd name="T14" fmla="*/ 2147483647 w 249"/>
                <a:gd name="T15" fmla="*/ 2147483647 h 211"/>
                <a:gd name="T16" fmla="*/ 2147483647 w 249"/>
                <a:gd name="T17" fmla="*/ 2147483647 h 211"/>
                <a:gd name="T18" fmla="*/ 2147483647 w 249"/>
                <a:gd name="T19" fmla="*/ 2147483647 h 211"/>
                <a:gd name="T20" fmla="*/ 2147483647 w 249"/>
                <a:gd name="T21" fmla="*/ 2147483647 h 211"/>
                <a:gd name="T22" fmla="*/ 2147483647 w 249"/>
                <a:gd name="T23" fmla="*/ 2147483647 h 211"/>
                <a:gd name="T24" fmla="*/ 2147483647 w 249"/>
                <a:gd name="T25" fmla="*/ 2147483647 h 211"/>
                <a:gd name="T26" fmla="*/ 2147483647 w 249"/>
                <a:gd name="T27" fmla="*/ 2147483647 h 211"/>
                <a:gd name="T28" fmla="*/ 2147483647 w 249"/>
                <a:gd name="T29" fmla="*/ 2147483647 h 211"/>
                <a:gd name="T30" fmla="*/ 2147483647 w 249"/>
                <a:gd name="T31" fmla="*/ 2147483647 h 211"/>
                <a:gd name="T32" fmla="*/ 2147483647 w 249"/>
                <a:gd name="T33" fmla="*/ 0 h 211"/>
                <a:gd name="T34" fmla="*/ 2147483647 w 249"/>
                <a:gd name="T35" fmla="*/ 2147483647 h 211"/>
                <a:gd name="T36" fmla="*/ 2147483647 w 249"/>
                <a:gd name="T37" fmla="*/ 2147483647 h 211"/>
                <a:gd name="T38" fmla="*/ 2147483647 w 249"/>
                <a:gd name="T39" fmla="*/ 2147483647 h 211"/>
                <a:gd name="T40" fmla="*/ 2147483647 w 249"/>
                <a:gd name="T41" fmla="*/ 2147483647 h 211"/>
                <a:gd name="T42" fmla="*/ 2147483647 w 249"/>
                <a:gd name="T43" fmla="*/ 2147483647 h 211"/>
                <a:gd name="T44" fmla="*/ 2147483647 w 249"/>
                <a:gd name="T45" fmla="*/ 2147483647 h 211"/>
                <a:gd name="T46" fmla="*/ 2147483647 w 249"/>
                <a:gd name="T47" fmla="*/ 2147483647 h 211"/>
                <a:gd name="T48" fmla="*/ 2147483647 w 249"/>
                <a:gd name="T49" fmla="*/ 2147483647 h 211"/>
                <a:gd name="T50" fmla="*/ 2147483647 w 249"/>
                <a:gd name="T51" fmla="*/ 2147483647 h 211"/>
                <a:gd name="T52" fmla="*/ 2147483647 w 249"/>
                <a:gd name="T53" fmla="*/ 2147483647 h 211"/>
                <a:gd name="T54" fmla="*/ 2147483647 w 249"/>
                <a:gd name="T55" fmla="*/ 2147483647 h 211"/>
                <a:gd name="T56" fmla="*/ 2147483647 w 249"/>
                <a:gd name="T57" fmla="*/ 2147483647 h 211"/>
                <a:gd name="T58" fmla="*/ 2147483647 w 249"/>
                <a:gd name="T59" fmla="*/ 2147483647 h 211"/>
                <a:gd name="T60" fmla="*/ 0 w 249"/>
                <a:gd name="T61" fmla="*/ 2147483647 h 211"/>
                <a:gd name="T62" fmla="*/ 2147483647 w 249"/>
                <a:gd name="T63" fmla="*/ 2147483647 h 211"/>
                <a:gd name="T64" fmla="*/ 2147483647 w 249"/>
                <a:gd name="T65" fmla="*/ 2147483647 h 2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9"/>
                <a:gd name="T100" fmla="*/ 0 h 211"/>
                <a:gd name="T101" fmla="*/ 249 w 249"/>
                <a:gd name="T102" fmla="*/ 211 h 2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9" h="211">
                  <a:moveTo>
                    <a:pt x="146" y="211"/>
                  </a:moveTo>
                  <a:lnTo>
                    <a:pt x="249" y="194"/>
                  </a:lnTo>
                  <a:lnTo>
                    <a:pt x="249" y="192"/>
                  </a:lnTo>
                  <a:lnTo>
                    <a:pt x="249" y="188"/>
                  </a:lnTo>
                  <a:lnTo>
                    <a:pt x="249" y="178"/>
                  </a:lnTo>
                  <a:lnTo>
                    <a:pt x="249" y="169"/>
                  </a:lnTo>
                  <a:lnTo>
                    <a:pt x="249" y="161"/>
                  </a:lnTo>
                  <a:lnTo>
                    <a:pt x="249" y="154"/>
                  </a:lnTo>
                  <a:lnTo>
                    <a:pt x="247" y="148"/>
                  </a:lnTo>
                  <a:lnTo>
                    <a:pt x="247" y="140"/>
                  </a:lnTo>
                  <a:lnTo>
                    <a:pt x="247" y="133"/>
                  </a:lnTo>
                  <a:lnTo>
                    <a:pt x="245" y="125"/>
                  </a:lnTo>
                  <a:lnTo>
                    <a:pt x="245" y="118"/>
                  </a:lnTo>
                  <a:lnTo>
                    <a:pt x="243" y="110"/>
                  </a:lnTo>
                  <a:lnTo>
                    <a:pt x="241" y="100"/>
                  </a:lnTo>
                  <a:lnTo>
                    <a:pt x="238" y="93"/>
                  </a:lnTo>
                  <a:lnTo>
                    <a:pt x="236" y="83"/>
                  </a:lnTo>
                  <a:lnTo>
                    <a:pt x="232" y="76"/>
                  </a:lnTo>
                  <a:lnTo>
                    <a:pt x="226" y="68"/>
                  </a:lnTo>
                  <a:lnTo>
                    <a:pt x="222" y="60"/>
                  </a:lnTo>
                  <a:lnTo>
                    <a:pt x="217" y="53"/>
                  </a:lnTo>
                  <a:lnTo>
                    <a:pt x="213" y="45"/>
                  </a:lnTo>
                  <a:lnTo>
                    <a:pt x="205" y="40"/>
                  </a:lnTo>
                  <a:lnTo>
                    <a:pt x="200" y="32"/>
                  </a:lnTo>
                  <a:lnTo>
                    <a:pt x="192" y="24"/>
                  </a:lnTo>
                  <a:lnTo>
                    <a:pt x="184" y="21"/>
                  </a:lnTo>
                  <a:lnTo>
                    <a:pt x="175" y="15"/>
                  </a:lnTo>
                  <a:lnTo>
                    <a:pt x="167" y="11"/>
                  </a:lnTo>
                  <a:lnTo>
                    <a:pt x="156" y="5"/>
                  </a:lnTo>
                  <a:lnTo>
                    <a:pt x="146" y="3"/>
                  </a:lnTo>
                  <a:lnTo>
                    <a:pt x="139" y="2"/>
                  </a:lnTo>
                  <a:lnTo>
                    <a:pt x="133" y="2"/>
                  </a:lnTo>
                  <a:lnTo>
                    <a:pt x="127" y="0"/>
                  </a:lnTo>
                  <a:lnTo>
                    <a:pt x="122" y="0"/>
                  </a:lnTo>
                  <a:lnTo>
                    <a:pt x="110" y="0"/>
                  </a:lnTo>
                  <a:lnTo>
                    <a:pt x="103" y="3"/>
                  </a:lnTo>
                  <a:lnTo>
                    <a:pt x="91" y="5"/>
                  </a:lnTo>
                  <a:lnTo>
                    <a:pt x="84" y="11"/>
                  </a:lnTo>
                  <a:lnTo>
                    <a:pt x="74" y="15"/>
                  </a:lnTo>
                  <a:lnTo>
                    <a:pt x="66" y="22"/>
                  </a:lnTo>
                  <a:lnTo>
                    <a:pt x="61" y="30"/>
                  </a:lnTo>
                  <a:lnTo>
                    <a:pt x="53" y="38"/>
                  </a:lnTo>
                  <a:lnTo>
                    <a:pt x="47" y="47"/>
                  </a:lnTo>
                  <a:lnTo>
                    <a:pt x="44" y="57"/>
                  </a:lnTo>
                  <a:lnTo>
                    <a:pt x="40" y="66"/>
                  </a:lnTo>
                  <a:lnTo>
                    <a:pt x="36" y="78"/>
                  </a:lnTo>
                  <a:lnTo>
                    <a:pt x="34" y="87"/>
                  </a:lnTo>
                  <a:lnTo>
                    <a:pt x="34" y="99"/>
                  </a:lnTo>
                  <a:lnTo>
                    <a:pt x="32" y="108"/>
                  </a:lnTo>
                  <a:lnTo>
                    <a:pt x="30" y="118"/>
                  </a:lnTo>
                  <a:lnTo>
                    <a:pt x="28" y="127"/>
                  </a:lnTo>
                  <a:lnTo>
                    <a:pt x="28" y="137"/>
                  </a:lnTo>
                  <a:lnTo>
                    <a:pt x="25" y="144"/>
                  </a:lnTo>
                  <a:lnTo>
                    <a:pt x="21" y="152"/>
                  </a:lnTo>
                  <a:lnTo>
                    <a:pt x="19" y="159"/>
                  </a:lnTo>
                  <a:lnTo>
                    <a:pt x="17" y="167"/>
                  </a:lnTo>
                  <a:lnTo>
                    <a:pt x="13" y="173"/>
                  </a:lnTo>
                  <a:lnTo>
                    <a:pt x="9" y="178"/>
                  </a:lnTo>
                  <a:lnTo>
                    <a:pt x="8" y="182"/>
                  </a:lnTo>
                  <a:lnTo>
                    <a:pt x="4" y="188"/>
                  </a:lnTo>
                  <a:lnTo>
                    <a:pt x="0" y="192"/>
                  </a:lnTo>
                  <a:lnTo>
                    <a:pt x="0" y="194"/>
                  </a:lnTo>
                  <a:lnTo>
                    <a:pt x="68" y="199"/>
                  </a:lnTo>
                  <a:lnTo>
                    <a:pt x="68" y="85"/>
                  </a:lnTo>
                  <a:lnTo>
                    <a:pt x="143" y="104"/>
                  </a:lnTo>
                  <a:lnTo>
                    <a:pt x="146" y="211"/>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6" name="Freeform 301"/>
            <p:cNvSpPr>
              <a:spLocks/>
            </p:cNvSpPr>
            <p:nvPr/>
          </p:nvSpPr>
          <p:spPr bwMode="auto">
            <a:xfrm>
              <a:off x="4883269" y="2772596"/>
              <a:ext cx="104391" cy="292507"/>
            </a:xfrm>
            <a:custGeom>
              <a:avLst/>
              <a:gdLst>
                <a:gd name="T0" fmla="*/ 2147483647 w 88"/>
                <a:gd name="T1" fmla="*/ 2147483647 h 234"/>
                <a:gd name="T2" fmla="*/ 2147483647 w 88"/>
                <a:gd name="T3" fmla="*/ 2147483647 h 234"/>
                <a:gd name="T4" fmla="*/ 2147483647 w 88"/>
                <a:gd name="T5" fmla="*/ 2147483647 h 234"/>
                <a:gd name="T6" fmla="*/ 0 w 88"/>
                <a:gd name="T7" fmla="*/ 2147483647 h 234"/>
                <a:gd name="T8" fmla="*/ 2147483647 w 88"/>
                <a:gd name="T9" fmla="*/ 2147483647 h 234"/>
                <a:gd name="T10" fmla="*/ 2147483647 w 88"/>
                <a:gd name="T11" fmla="*/ 2147483647 h 234"/>
                <a:gd name="T12" fmla="*/ 2147483647 w 88"/>
                <a:gd name="T13" fmla="*/ 2147483647 h 234"/>
                <a:gd name="T14" fmla="*/ 2147483647 w 88"/>
                <a:gd name="T15" fmla="*/ 2147483647 h 234"/>
                <a:gd name="T16" fmla="*/ 2147483647 w 88"/>
                <a:gd name="T17" fmla="*/ 2147483647 h 234"/>
                <a:gd name="T18" fmla="*/ 2147483647 w 88"/>
                <a:gd name="T19" fmla="*/ 2147483647 h 234"/>
                <a:gd name="T20" fmla="*/ 2147483647 w 88"/>
                <a:gd name="T21" fmla="*/ 2147483647 h 234"/>
                <a:gd name="T22" fmla="*/ 2147483647 w 88"/>
                <a:gd name="T23" fmla="*/ 2147483647 h 234"/>
                <a:gd name="T24" fmla="*/ 2147483647 w 88"/>
                <a:gd name="T25" fmla="*/ 2147483647 h 234"/>
                <a:gd name="T26" fmla="*/ 2147483647 w 88"/>
                <a:gd name="T27" fmla="*/ 2147483647 h 234"/>
                <a:gd name="T28" fmla="*/ 2147483647 w 88"/>
                <a:gd name="T29" fmla="*/ 2147483647 h 234"/>
                <a:gd name="T30" fmla="*/ 2147483647 w 88"/>
                <a:gd name="T31" fmla="*/ 2147483647 h 234"/>
                <a:gd name="T32" fmla="*/ 2147483647 w 88"/>
                <a:gd name="T33" fmla="*/ 2147483647 h 234"/>
                <a:gd name="T34" fmla="*/ 2147483647 w 88"/>
                <a:gd name="T35" fmla="*/ 2147483647 h 234"/>
                <a:gd name="T36" fmla="*/ 2147483647 w 88"/>
                <a:gd name="T37" fmla="*/ 2147483647 h 234"/>
                <a:gd name="T38" fmla="*/ 2147483647 w 88"/>
                <a:gd name="T39" fmla="*/ 2147483647 h 234"/>
                <a:gd name="T40" fmla="*/ 2147483647 w 88"/>
                <a:gd name="T41" fmla="*/ 2147483647 h 234"/>
                <a:gd name="T42" fmla="*/ 2147483647 w 88"/>
                <a:gd name="T43" fmla="*/ 2147483647 h 234"/>
                <a:gd name="T44" fmla="*/ 2147483647 w 88"/>
                <a:gd name="T45" fmla="*/ 2147483647 h 234"/>
                <a:gd name="T46" fmla="*/ 2147483647 w 88"/>
                <a:gd name="T47" fmla="*/ 2147483647 h 234"/>
                <a:gd name="T48" fmla="*/ 2147483647 w 88"/>
                <a:gd name="T49" fmla="*/ 2147483647 h 234"/>
                <a:gd name="T50" fmla="*/ 2147483647 w 88"/>
                <a:gd name="T51" fmla="*/ 2147483647 h 234"/>
                <a:gd name="T52" fmla="*/ 2147483647 w 88"/>
                <a:gd name="T53" fmla="*/ 2147483647 h 234"/>
                <a:gd name="T54" fmla="*/ 2147483647 w 88"/>
                <a:gd name="T55" fmla="*/ 2147483647 h 234"/>
                <a:gd name="T56" fmla="*/ 2147483647 w 88"/>
                <a:gd name="T57" fmla="*/ 2147483647 h 234"/>
                <a:gd name="T58" fmla="*/ 2147483647 w 88"/>
                <a:gd name="T59" fmla="*/ 2147483647 h 234"/>
                <a:gd name="T60" fmla="*/ 2147483647 w 88"/>
                <a:gd name="T61" fmla="*/ 2147483647 h 234"/>
                <a:gd name="T62" fmla="*/ 2147483647 w 88"/>
                <a:gd name="T63" fmla="*/ 2147483647 h 234"/>
                <a:gd name="T64" fmla="*/ 2147483647 w 88"/>
                <a:gd name="T65" fmla="*/ 2147483647 h 234"/>
                <a:gd name="T66" fmla="*/ 2147483647 w 88"/>
                <a:gd name="T67" fmla="*/ 2147483647 h 234"/>
                <a:gd name="T68" fmla="*/ 2147483647 w 88"/>
                <a:gd name="T69" fmla="*/ 2147483647 h 234"/>
                <a:gd name="T70" fmla="*/ 2147483647 w 88"/>
                <a:gd name="T71" fmla="*/ 2147483647 h 2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8"/>
                <a:gd name="T109" fmla="*/ 0 h 234"/>
                <a:gd name="T110" fmla="*/ 88 w 88"/>
                <a:gd name="T111" fmla="*/ 234 h 2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8" h="234">
                  <a:moveTo>
                    <a:pt x="13" y="16"/>
                  </a:moveTo>
                  <a:lnTo>
                    <a:pt x="11" y="12"/>
                  </a:lnTo>
                  <a:lnTo>
                    <a:pt x="10" y="8"/>
                  </a:lnTo>
                  <a:lnTo>
                    <a:pt x="6" y="4"/>
                  </a:lnTo>
                  <a:lnTo>
                    <a:pt x="6" y="0"/>
                  </a:lnTo>
                  <a:lnTo>
                    <a:pt x="2" y="8"/>
                  </a:lnTo>
                  <a:lnTo>
                    <a:pt x="2" y="16"/>
                  </a:lnTo>
                  <a:lnTo>
                    <a:pt x="0" y="23"/>
                  </a:lnTo>
                  <a:lnTo>
                    <a:pt x="2" y="31"/>
                  </a:lnTo>
                  <a:lnTo>
                    <a:pt x="2" y="40"/>
                  </a:lnTo>
                  <a:lnTo>
                    <a:pt x="2" y="48"/>
                  </a:lnTo>
                  <a:lnTo>
                    <a:pt x="4" y="57"/>
                  </a:lnTo>
                  <a:lnTo>
                    <a:pt x="6" y="67"/>
                  </a:lnTo>
                  <a:lnTo>
                    <a:pt x="8" y="76"/>
                  </a:lnTo>
                  <a:lnTo>
                    <a:pt x="10" y="84"/>
                  </a:lnTo>
                  <a:lnTo>
                    <a:pt x="10" y="94"/>
                  </a:lnTo>
                  <a:lnTo>
                    <a:pt x="13" y="103"/>
                  </a:lnTo>
                  <a:lnTo>
                    <a:pt x="15" y="113"/>
                  </a:lnTo>
                  <a:lnTo>
                    <a:pt x="19" y="120"/>
                  </a:lnTo>
                  <a:lnTo>
                    <a:pt x="21" y="130"/>
                  </a:lnTo>
                  <a:lnTo>
                    <a:pt x="23" y="137"/>
                  </a:lnTo>
                  <a:lnTo>
                    <a:pt x="23" y="139"/>
                  </a:lnTo>
                  <a:lnTo>
                    <a:pt x="34" y="147"/>
                  </a:lnTo>
                  <a:lnTo>
                    <a:pt x="44" y="156"/>
                  </a:lnTo>
                  <a:lnTo>
                    <a:pt x="49" y="162"/>
                  </a:lnTo>
                  <a:lnTo>
                    <a:pt x="53" y="168"/>
                  </a:lnTo>
                  <a:lnTo>
                    <a:pt x="55" y="173"/>
                  </a:lnTo>
                  <a:lnTo>
                    <a:pt x="61" y="179"/>
                  </a:lnTo>
                  <a:lnTo>
                    <a:pt x="63" y="187"/>
                  </a:lnTo>
                  <a:lnTo>
                    <a:pt x="65" y="192"/>
                  </a:lnTo>
                  <a:lnTo>
                    <a:pt x="67" y="198"/>
                  </a:lnTo>
                  <a:lnTo>
                    <a:pt x="70" y="206"/>
                  </a:lnTo>
                  <a:lnTo>
                    <a:pt x="70" y="211"/>
                  </a:lnTo>
                  <a:lnTo>
                    <a:pt x="72" y="217"/>
                  </a:lnTo>
                  <a:lnTo>
                    <a:pt x="72" y="225"/>
                  </a:lnTo>
                  <a:lnTo>
                    <a:pt x="74" y="230"/>
                  </a:lnTo>
                  <a:lnTo>
                    <a:pt x="80" y="232"/>
                  </a:lnTo>
                  <a:lnTo>
                    <a:pt x="84" y="234"/>
                  </a:lnTo>
                  <a:lnTo>
                    <a:pt x="88" y="234"/>
                  </a:lnTo>
                  <a:lnTo>
                    <a:pt x="84" y="225"/>
                  </a:lnTo>
                  <a:lnTo>
                    <a:pt x="82" y="217"/>
                  </a:lnTo>
                  <a:lnTo>
                    <a:pt x="80" y="210"/>
                  </a:lnTo>
                  <a:lnTo>
                    <a:pt x="78" y="202"/>
                  </a:lnTo>
                  <a:lnTo>
                    <a:pt x="76" y="194"/>
                  </a:lnTo>
                  <a:lnTo>
                    <a:pt x="74" y="189"/>
                  </a:lnTo>
                  <a:lnTo>
                    <a:pt x="70" y="183"/>
                  </a:lnTo>
                  <a:lnTo>
                    <a:pt x="68" y="175"/>
                  </a:lnTo>
                  <a:lnTo>
                    <a:pt x="65" y="170"/>
                  </a:lnTo>
                  <a:lnTo>
                    <a:pt x="61" y="164"/>
                  </a:lnTo>
                  <a:lnTo>
                    <a:pt x="57" y="156"/>
                  </a:lnTo>
                  <a:lnTo>
                    <a:pt x="53" y="153"/>
                  </a:lnTo>
                  <a:lnTo>
                    <a:pt x="49" y="147"/>
                  </a:lnTo>
                  <a:lnTo>
                    <a:pt x="44" y="143"/>
                  </a:lnTo>
                  <a:lnTo>
                    <a:pt x="38" y="137"/>
                  </a:lnTo>
                  <a:lnTo>
                    <a:pt x="32" y="134"/>
                  </a:lnTo>
                  <a:lnTo>
                    <a:pt x="30" y="126"/>
                  </a:lnTo>
                  <a:lnTo>
                    <a:pt x="29" y="120"/>
                  </a:lnTo>
                  <a:lnTo>
                    <a:pt x="27" y="113"/>
                  </a:lnTo>
                  <a:lnTo>
                    <a:pt x="27" y="105"/>
                  </a:lnTo>
                  <a:lnTo>
                    <a:pt x="23" y="95"/>
                  </a:lnTo>
                  <a:lnTo>
                    <a:pt x="23" y="88"/>
                  </a:lnTo>
                  <a:lnTo>
                    <a:pt x="21" y="80"/>
                  </a:lnTo>
                  <a:lnTo>
                    <a:pt x="19" y="71"/>
                  </a:lnTo>
                  <a:lnTo>
                    <a:pt x="17" y="61"/>
                  </a:lnTo>
                  <a:lnTo>
                    <a:pt x="17" y="54"/>
                  </a:lnTo>
                  <a:lnTo>
                    <a:pt x="13" y="46"/>
                  </a:lnTo>
                  <a:lnTo>
                    <a:pt x="13" y="38"/>
                  </a:lnTo>
                  <a:lnTo>
                    <a:pt x="13" y="31"/>
                  </a:lnTo>
                  <a:lnTo>
                    <a:pt x="13" y="25"/>
                  </a:lnTo>
                  <a:lnTo>
                    <a:pt x="13" y="19"/>
                  </a:lnTo>
                  <a:lnTo>
                    <a:pt x="13" y="16"/>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7" name="Freeform 302"/>
            <p:cNvSpPr>
              <a:spLocks/>
            </p:cNvSpPr>
            <p:nvPr/>
          </p:nvSpPr>
          <p:spPr bwMode="auto">
            <a:xfrm>
              <a:off x="4276348" y="2995101"/>
              <a:ext cx="500102" cy="547512"/>
            </a:xfrm>
            <a:custGeom>
              <a:avLst/>
              <a:gdLst>
                <a:gd name="T0" fmla="*/ 2147483647 w 413"/>
                <a:gd name="T1" fmla="*/ 2147483647 h 437"/>
                <a:gd name="T2" fmla="*/ 2147483647 w 413"/>
                <a:gd name="T3" fmla="*/ 2147483647 h 437"/>
                <a:gd name="T4" fmla="*/ 2147483647 w 413"/>
                <a:gd name="T5" fmla="*/ 2147483647 h 437"/>
                <a:gd name="T6" fmla="*/ 2147483647 w 413"/>
                <a:gd name="T7" fmla="*/ 2147483647 h 437"/>
                <a:gd name="T8" fmla="*/ 2147483647 w 413"/>
                <a:gd name="T9" fmla="*/ 2147483647 h 437"/>
                <a:gd name="T10" fmla="*/ 2147483647 w 413"/>
                <a:gd name="T11" fmla="*/ 2147483647 h 437"/>
                <a:gd name="T12" fmla="*/ 2147483647 w 413"/>
                <a:gd name="T13" fmla="*/ 2147483647 h 437"/>
                <a:gd name="T14" fmla="*/ 2147483647 w 413"/>
                <a:gd name="T15" fmla="*/ 2147483647 h 437"/>
                <a:gd name="T16" fmla="*/ 2147483647 w 413"/>
                <a:gd name="T17" fmla="*/ 2147483647 h 437"/>
                <a:gd name="T18" fmla="*/ 2147483647 w 413"/>
                <a:gd name="T19" fmla="*/ 2147483647 h 437"/>
                <a:gd name="T20" fmla="*/ 2147483647 w 413"/>
                <a:gd name="T21" fmla="*/ 2147483647 h 437"/>
                <a:gd name="T22" fmla="*/ 2147483647 w 413"/>
                <a:gd name="T23" fmla="*/ 2147483647 h 437"/>
                <a:gd name="T24" fmla="*/ 2147483647 w 413"/>
                <a:gd name="T25" fmla="*/ 2147483647 h 437"/>
                <a:gd name="T26" fmla="*/ 2147483647 w 413"/>
                <a:gd name="T27" fmla="*/ 2147483647 h 437"/>
                <a:gd name="T28" fmla="*/ 2147483647 w 413"/>
                <a:gd name="T29" fmla="*/ 2147483647 h 437"/>
                <a:gd name="T30" fmla="*/ 2147483647 w 413"/>
                <a:gd name="T31" fmla="*/ 2147483647 h 437"/>
                <a:gd name="T32" fmla="*/ 2147483647 w 413"/>
                <a:gd name="T33" fmla="*/ 2147483647 h 437"/>
                <a:gd name="T34" fmla="*/ 2147483647 w 413"/>
                <a:gd name="T35" fmla="*/ 2147483647 h 437"/>
                <a:gd name="T36" fmla="*/ 2147483647 w 413"/>
                <a:gd name="T37" fmla="*/ 2147483647 h 437"/>
                <a:gd name="T38" fmla="*/ 2147483647 w 413"/>
                <a:gd name="T39" fmla="*/ 2147483647 h 437"/>
                <a:gd name="T40" fmla="*/ 2147483647 w 413"/>
                <a:gd name="T41" fmla="*/ 2147483647 h 437"/>
                <a:gd name="T42" fmla="*/ 2147483647 w 413"/>
                <a:gd name="T43" fmla="*/ 2147483647 h 437"/>
                <a:gd name="T44" fmla="*/ 2147483647 w 413"/>
                <a:gd name="T45" fmla="*/ 2147483647 h 437"/>
                <a:gd name="T46" fmla="*/ 2147483647 w 413"/>
                <a:gd name="T47" fmla="*/ 2147483647 h 437"/>
                <a:gd name="T48" fmla="*/ 2147483647 w 413"/>
                <a:gd name="T49" fmla="*/ 2147483647 h 437"/>
                <a:gd name="T50" fmla="*/ 2147483647 w 413"/>
                <a:gd name="T51" fmla="*/ 2147483647 h 437"/>
                <a:gd name="T52" fmla="*/ 2147483647 w 413"/>
                <a:gd name="T53" fmla="*/ 2147483647 h 437"/>
                <a:gd name="T54" fmla="*/ 2147483647 w 413"/>
                <a:gd name="T55" fmla="*/ 2147483647 h 437"/>
                <a:gd name="T56" fmla="*/ 2147483647 w 413"/>
                <a:gd name="T57" fmla="*/ 2147483647 h 437"/>
                <a:gd name="T58" fmla="*/ 2147483647 w 413"/>
                <a:gd name="T59" fmla="*/ 2147483647 h 437"/>
                <a:gd name="T60" fmla="*/ 2147483647 w 413"/>
                <a:gd name="T61" fmla="*/ 2147483647 h 437"/>
                <a:gd name="T62" fmla="*/ 2147483647 w 413"/>
                <a:gd name="T63" fmla="*/ 2147483647 h 437"/>
                <a:gd name="T64" fmla="*/ 2147483647 w 413"/>
                <a:gd name="T65" fmla="*/ 2147483647 h 437"/>
                <a:gd name="T66" fmla="*/ 2147483647 w 413"/>
                <a:gd name="T67" fmla="*/ 2147483647 h 437"/>
                <a:gd name="T68" fmla="*/ 2147483647 w 413"/>
                <a:gd name="T69" fmla="*/ 2147483647 h 437"/>
                <a:gd name="T70" fmla="*/ 2147483647 w 413"/>
                <a:gd name="T71" fmla="*/ 2147483647 h 437"/>
                <a:gd name="T72" fmla="*/ 2147483647 w 413"/>
                <a:gd name="T73" fmla="*/ 2147483647 h 437"/>
                <a:gd name="T74" fmla="*/ 2147483647 w 413"/>
                <a:gd name="T75" fmla="*/ 2147483647 h 437"/>
                <a:gd name="T76" fmla="*/ 2147483647 w 413"/>
                <a:gd name="T77" fmla="*/ 2147483647 h 437"/>
                <a:gd name="T78" fmla="*/ 2147483647 w 413"/>
                <a:gd name="T79" fmla="*/ 2147483647 h 437"/>
                <a:gd name="T80" fmla="*/ 2147483647 w 413"/>
                <a:gd name="T81" fmla="*/ 2147483647 h 437"/>
                <a:gd name="T82" fmla="*/ 2147483647 w 413"/>
                <a:gd name="T83" fmla="*/ 2147483647 h 437"/>
                <a:gd name="T84" fmla="*/ 2147483647 w 413"/>
                <a:gd name="T85" fmla="*/ 2147483647 h 437"/>
                <a:gd name="T86" fmla="*/ 2147483647 w 413"/>
                <a:gd name="T87" fmla="*/ 0 h 43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13"/>
                <a:gd name="T133" fmla="*/ 0 h 437"/>
                <a:gd name="T134" fmla="*/ 413 w 413"/>
                <a:gd name="T135" fmla="*/ 437 h 43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13" h="437">
                  <a:moveTo>
                    <a:pt x="413" y="0"/>
                  </a:moveTo>
                  <a:lnTo>
                    <a:pt x="409" y="10"/>
                  </a:lnTo>
                  <a:lnTo>
                    <a:pt x="405" y="21"/>
                  </a:lnTo>
                  <a:lnTo>
                    <a:pt x="403" y="31"/>
                  </a:lnTo>
                  <a:lnTo>
                    <a:pt x="399" y="42"/>
                  </a:lnTo>
                  <a:lnTo>
                    <a:pt x="397" y="51"/>
                  </a:lnTo>
                  <a:lnTo>
                    <a:pt x="394" y="61"/>
                  </a:lnTo>
                  <a:lnTo>
                    <a:pt x="390" y="71"/>
                  </a:lnTo>
                  <a:lnTo>
                    <a:pt x="388" y="80"/>
                  </a:lnTo>
                  <a:lnTo>
                    <a:pt x="384" y="88"/>
                  </a:lnTo>
                  <a:lnTo>
                    <a:pt x="380" y="97"/>
                  </a:lnTo>
                  <a:lnTo>
                    <a:pt x="378" y="105"/>
                  </a:lnTo>
                  <a:lnTo>
                    <a:pt x="375" y="112"/>
                  </a:lnTo>
                  <a:lnTo>
                    <a:pt x="371" y="120"/>
                  </a:lnTo>
                  <a:lnTo>
                    <a:pt x="367" y="128"/>
                  </a:lnTo>
                  <a:lnTo>
                    <a:pt x="363" y="135"/>
                  </a:lnTo>
                  <a:lnTo>
                    <a:pt x="361" y="145"/>
                  </a:lnTo>
                  <a:lnTo>
                    <a:pt x="356" y="150"/>
                  </a:lnTo>
                  <a:lnTo>
                    <a:pt x="352" y="158"/>
                  </a:lnTo>
                  <a:lnTo>
                    <a:pt x="348" y="164"/>
                  </a:lnTo>
                  <a:lnTo>
                    <a:pt x="344" y="171"/>
                  </a:lnTo>
                  <a:lnTo>
                    <a:pt x="339" y="177"/>
                  </a:lnTo>
                  <a:lnTo>
                    <a:pt x="335" y="185"/>
                  </a:lnTo>
                  <a:lnTo>
                    <a:pt x="331" y="192"/>
                  </a:lnTo>
                  <a:lnTo>
                    <a:pt x="327" y="200"/>
                  </a:lnTo>
                  <a:lnTo>
                    <a:pt x="320" y="206"/>
                  </a:lnTo>
                  <a:lnTo>
                    <a:pt x="316" y="211"/>
                  </a:lnTo>
                  <a:lnTo>
                    <a:pt x="310" y="219"/>
                  </a:lnTo>
                  <a:lnTo>
                    <a:pt x="304" y="226"/>
                  </a:lnTo>
                  <a:lnTo>
                    <a:pt x="299" y="232"/>
                  </a:lnTo>
                  <a:lnTo>
                    <a:pt x="293" y="242"/>
                  </a:lnTo>
                  <a:lnTo>
                    <a:pt x="285" y="249"/>
                  </a:lnTo>
                  <a:lnTo>
                    <a:pt x="280" y="257"/>
                  </a:lnTo>
                  <a:lnTo>
                    <a:pt x="272" y="263"/>
                  </a:lnTo>
                  <a:lnTo>
                    <a:pt x="264" y="270"/>
                  </a:lnTo>
                  <a:lnTo>
                    <a:pt x="257" y="278"/>
                  </a:lnTo>
                  <a:lnTo>
                    <a:pt x="249" y="285"/>
                  </a:lnTo>
                  <a:lnTo>
                    <a:pt x="242" y="291"/>
                  </a:lnTo>
                  <a:lnTo>
                    <a:pt x="234" y="299"/>
                  </a:lnTo>
                  <a:lnTo>
                    <a:pt x="226" y="304"/>
                  </a:lnTo>
                  <a:lnTo>
                    <a:pt x="219" y="312"/>
                  </a:lnTo>
                  <a:lnTo>
                    <a:pt x="211" y="320"/>
                  </a:lnTo>
                  <a:lnTo>
                    <a:pt x="202" y="325"/>
                  </a:lnTo>
                  <a:lnTo>
                    <a:pt x="194" y="331"/>
                  </a:lnTo>
                  <a:lnTo>
                    <a:pt x="186" y="337"/>
                  </a:lnTo>
                  <a:lnTo>
                    <a:pt x="177" y="344"/>
                  </a:lnTo>
                  <a:lnTo>
                    <a:pt x="169" y="350"/>
                  </a:lnTo>
                  <a:lnTo>
                    <a:pt x="160" y="356"/>
                  </a:lnTo>
                  <a:lnTo>
                    <a:pt x="154" y="363"/>
                  </a:lnTo>
                  <a:lnTo>
                    <a:pt x="145" y="367"/>
                  </a:lnTo>
                  <a:lnTo>
                    <a:pt x="135" y="373"/>
                  </a:lnTo>
                  <a:lnTo>
                    <a:pt x="126" y="377"/>
                  </a:lnTo>
                  <a:lnTo>
                    <a:pt x="118" y="384"/>
                  </a:lnTo>
                  <a:lnTo>
                    <a:pt x="109" y="388"/>
                  </a:lnTo>
                  <a:lnTo>
                    <a:pt x="101" y="394"/>
                  </a:lnTo>
                  <a:lnTo>
                    <a:pt x="91" y="398"/>
                  </a:lnTo>
                  <a:lnTo>
                    <a:pt x="84" y="403"/>
                  </a:lnTo>
                  <a:lnTo>
                    <a:pt x="74" y="407"/>
                  </a:lnTo>
                  <a:lnTo>
                    <a:pt x="65" y="411"/>
                  </a:lnTo>
                  <a:lnTo>
                    <a:pt x="57" y="417"/>
                  </a:lnTo>
                  <a:lnTo>
                    <a:pt x="48" y="420"/>
                  </a:lnTo>
                  <a:lnTo>
                    <a:pt x="38" y="424"/>
                  </a:lnTo>
                  <a:lnTo>
                    <a:pt x="31" y="430"/>
                  </a:lnTo>
                  <a:lnTo>
                    <a:pt x="21" y="432"/>
                  </a:lnTo>
                  <a:lnTo>
                    <a:pt x="13" y="437"/>
                  </a:lnTo>
                  <a:lnTo>
                    <a:pt x="12" y="436"/>
                  </a:lnTo>
                  <a:lnTo>
                    <a:pt x="6" y="436"/>
                  </a:lnTo>
                  <a:lnTo>
                    <a:pt x="0" y="437"/>
                  </a:lnTo>
                  <a:lnTo>
                    <a:pt x="8" y="432"/>
                  </a:lnTo>
                  <a:lnTo>
                    <a:pt x="19" y="426"/>
                  </a:lnTo>
                  <a:lnTo>
                    <a:pt x="25" y="422"/>
                  </a:lnTo>
                  <a:lnTo>
                    <a:pt x="29" y="420"/>
                  </a:lnTo>
                  <a:lnTo>
                    <a:pt x="36" y="417"/>
                  </a:lnTo>
                  <a:lnTo>
                    <a:pt x="42" y="415"/>
                  </a:lnTo>
                  <a:lnTo>
                    <a:pt x="48" y="411"/>
                  </a:lnTo>
                  <a:lnTo>
                    <a:pt x="53" y="407"/>
                  </a:lnTo>
                  <a:lnTo>
                    <a:pt x="59" y="405"/>
                  </a:lnTo>
                  <a:lnTo>
                    <a:pt x="65" y="401"/>
                  </a:lnTo>
                  <a:lnTo>
                    <a:pt x="72" y="398"/>
                  </a:lnTo>
                  <a:lnTo>
                    <a:pt x="78" y="394"/>
                  </a:lnTo>
                  <a:lnTo>
                    <a:pt x="86" y="390"/>
                  </a:lnTo>
                  <a:lnTo>
                    <a:pt x="93" y="386"/>
                  </a:lnTo>
                  <a:lnTo>
                    <a:pt x="99" y="380"/>
                  </a:lnTo>
                  <a:lnTo>
                    <a:pt x="105" y="377"/>
                  </a:lnTo>
                  <a:lnTo>
                    <a:pt x="112" y="373"/>
                  </a:lnTo>
                  <a:lnTo>
                    <a:pt x="120" y="367"/>
                  </a:lnTo>
                  <a:lnTo>
                    <a:pt x="126" y="363"/>
                  </a:lnTo>
                  <a:lnTo>
                    <a:pt x="135" y="358"/>
                  </a:lnTo>
                  <a:lnTo>
                    <a:pt x="141" y="354"/>
                  </a:lnTo>
                  <a:lnTo>
                    <a:pt x="148" y="348"/>
                  </a:lnTo>
                  <a:lnTo>
                    <a:pt x="156" y="342"/>
                  </a:lnTo>
                  <a:lnTo>
                    <a:pt x="164" y="337"/>
                  </a:lnTo>
                  <a:lnTo>
                    <a:pt x="171" y="333"/>
                  </a:lnTo>
                  <a:lnTo>
                    <a:pt x="179" y="327"/>
                  </a:lnTo>
                  <a:lnTo>
                    <a:pt x="186" y="321"/>
                  </a:lnTo>
                  <a:lnTo>
                    <a:pt x="194" y="316"/>
                  </a:lnTo>
                  <a:lnTo>
                    <a:pt x="202" y="310"/>
                  </a:lnTo>
                  <a:lnTo>
                    <a:pt x="209" y="304"/>
                  </a:lnTo>
                  <a:lnTo>
                    <a:pt x="215" y="297"/>
                  </a:lnTo>
                  <a:lnTo>
                    <a:pt x="223" y="289"/>
                  </a:lnTo>
                  <a:lnTo>
                    <a:pt x="230" y="282"/>
                  </a:lnTo>
                  <a:lnTo>
                    <a:pt x="238" y="276"/>
                  </a:lnTo>
                  <a:lnTo>
                    <a:pt x="243" y="268"/>
                  </a:lnTo>
                  <a:lnTo>
                    <a:pt x="251" y="261"/>
                  </a:lnTo>
                  <a:lnTo>
                    <a:pt x="259" y="253"/>
                  </a:lnTo>
                  <a:lnTo>
                    <a:pt x="266" y="247"/>
                  </a:lnTo>
                  <a:lnTo>
                    <a:pt x="272" y="238"/>
                  </a:lnTo>
                  <a:lnTo>
                    <a:pt x="280" y="230"/>
                  </a:lnTo>
                  <a:lnTo>
                    <a:pt x="285" y="221"/>
                  </a:lnTo>
                  <a:lnTo>
                    <a:pt x="293" y="215"/>
                  </a:lnTo>
                  <a:lnTo>
                    <a:pt x="299" y="206"/>
                  </a:lnTo>
                  <a:lnTo>
                    <a:pt x="306" y="196"/>
                  </a:lnTo>
                  <a:lnTo>
                    <a:pt x="314" y="186"/>
                  </a:lnTo>
                  <a:lnTo>
                    <a:pt x="320" y="179"/>
                  </a:lnTo>
                  <a:lnTo>
                    <a:pt x="325" y="167"/>
                  </a:lnTo>
                  <a:lnTo>
                    <a:pt x="331" y="158"/>
                  </a:lnTo>
                  <a:lnTo>
                    <a:pt x="337" y="148"/>
                  </a:lnTo>
                  <a:lnTo>
                    <a:pt x="342" y="139"/>
                  </a:lnTo>
                  <a:lnTo>
                    <a:pt x="348" y="128"/>
                  </a:lnTo>
                  <a:lnTo>
                    <a:pt x="354" y="116"/>
                  </a:lnTo>
                  <a:lnTo>
                    <a:pt x="359" y="107"/>
                  </a:lnTo>
                  <a:lnTo>
                    <a:pt x="365" y="97"/>
                  </a:lnTo>
                  <a:lnTo>
                    <a:pt x="369" y="84"/>
                  </a:lnTo>
                  <a:lnTo>
                    <a:pt x="375" y="72"/>
                  </a:lnTo>
                  <a:lnTo>
                    <a:pt x="378" y="61"/>
                  </a:lnTo>
                  <a:lnTo>
                    <a:pt x="384" y="50"/>
                  </a:lnTo>
                  <a:lnTo>
                    <a:pt x="388" y="36"/>
                  </a:lnTo>
                  <a:lnTo>
                    <a:pt x="392" y="25"/>
                  </a:lnTo>
                  <a:lnTo>
                    <a:pt x="397" y="12"/>
                  </a:lnTo>
                  <a:lnTo>
                    <a:pt x="401" y="0"/>
                  </a:lnTo>
                  <a:lnTo>
                    <a:pt x="413"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8" name="Freeform 303"/>
            <p:cNvSpPr>
              <a:spLocks/>
            </p:cNvSpPr>
            <p:nvPr/>
          </p:nvSpPr>
          <p:spPr bwMode="auto">
            <a:xfrm>
              <a:off x="4761885" y="2975101"/>
              <a:ext cx="194215" cy="37502"/>
            </a:xfrm>
            <a:custGeom>
              <a:avLst/>
              <a:gdLst>
                <a:gd name="T0" fmla="*/ 0 w 160"/>
                <a:gd name="T1" fmla="*/ 2147483647 h 28"/>
                <a:gd name="T2" fmla="*/ 2147483647 w 160"/>
                <a:gd name="T3" fmla="*/ 2147483647 h 28"/>
                <a:gd name="T4" fmla="*/ 2147483647 w 160"/>
                <a:gd name="T5" fmla="*/ 2147483647 h 28"/>
                <a:gd name="T6" fmla="*/ 2147483647 w 160"/>
                <a:gd name="T7" fmla="*/ 2147483647 h 28"/>
                <a:gd name="T8" fmla="*/ 2147483647 w 160"/>
                <a:gd name="T9" fmla="*/ 2147483647 h 28"/>
                <a:gd name="T10" fmla="*/ 2147483647 w 160"/>
                <a:gd name="T11" fmla="*/ 2147483647 h 28"/>
                <a:gd name="T12" fmla="*/ 2147483647 w 160"/>
                <a:gd name="T13" fmla="*/ 2147483647 h 28"/>
                <a:gd name="T14" fmla="*/ 2147483647 w 160"/>
                <a:gd name="T15" fmla="*/ 2147483647 h 28"/>
                <a:gd name="T16" fmla="*/ 2147483647 w 160"/>
                <a:gd name="T17" fmla="*/ 2147483647 h 28"/>
                <a:gd name="T18" fmla="*/ 2147483647 w 160"/>
                <a:gd name="T19" fmla="*/ 2147483647 h 28"/>
                <a:gd name="T20" fmla="*/ 2147483647 w 160"/>
                <a:gd name="T21" fmla="*/ 2147483647 h 28"/>
                <a:gd name="T22" fmla="*/ 2147483647 w 160"/>
                <a:gd name="T23" fmla="*/ 2147483647 h 28"/>
                <a:gd name="T24" fmla="*/ 2147483647 w 160"/>
                <a:gd name="T25" fmla="*/ 2147483647 h 28"/>
                <a:gd name="T26" fmla="*/ 2147483647 w 160"/>
                <a:gd name="T27" fmla="*/ 2147483647 h 28"/>
                <a:gd name="T28" fmla="*/ 2147483647 w 160"/>
                <a:gd name="T29" fmla="*/ 2147483647 h 28"/>
                <a:gd name="T30" fmla="*/ 2147483647 w 160"/>
                <a:gd name="T31" fmla="*/ 2147483647 h 28"/>
                <a:gd name="T32" fmla="*/ 2147483647 w 160"/>
                <a:gd name="T33" fmla="*/ 2147483647 h 28"/>
                <a:gd name="T34" fmla="*/ 2147483647 w 160"/>
                <a:gd name="T35" fmla="*/ 2147483647 h 28"/>
                <a:gd name="T36" fmla="*/ 2147483647 w 160"/>
                <a:gd name="T37" fmla="*/ 2147483647 h 28"/>
                <a:gd name="T38" fmla="*/ 2147483647 w 160"/>
                <a:gd name="T39" fmla="*/ 0 h 28"/>
                <a:gd name="T40" fmla="*/ 2147483647 w 160"/>
                <a:gd name="T41" fmla="*/ 0 h 28"/>
                <a:gd name="T42" fmla="*/ 2147483647 w 160"/>
                <a:gd name="T43" fmla="*/ 0 h 28"/>
                <a:gd name="T44" fmla="*/ 2147483647 w 160"/>
                <a:gd name="T45" fmla="*/ 0 h 28"/>
                <a:gd name="T46" fmla="*/ 2147483647 w 160"/>
                <a:gd name="T47" fmla="*/ 0 h 28"/>
                <a:gd name="T48" fmla="*/ 2147483647 w 160"/>
                <a:gd name="T49" fmla="*/ 2147483647 h 28"/>
                <a:gd name="T50" fmla="*/ 2147483647 w 160"/>
                <a:gd name="T51" fmla="*/ 2147483647 h 28"/>
                <a:gd name="T52" fmla="*/ 2147483647 w 160"/>
                <a:gd name="T53" fmla="*/ 2147483647 h 28"/>
                <a:gd name="T54" fmla="*/ 2147483647 w 160"/>
                <a:gd name="T55" fmla="*/ 2147483647 h 28"/>
                <a:gd name="T56" fmla="*/ 2147483647 w 160"/>
                <a:gd name="T57" fmla="*/ 2147483647 h 28"/>
                <a:gd name="T58" fmla="*/ 2147483647 w 160"/>
                <a:gd name="T59" fmla="*/ 2147483647 h 28"/>
                <a:gd name="T60" fmla="*/ 2147483647 w 160"/>
                <a:gd name="T61" fmla="*/ 2147483647 h 28"/>
                <a:gd name="T62" fmla="*/ 2147483647 w 160"/>
                <a:gd name="T63" fmla="*/ 2147483647 h 28"/>
                <a:gd name="T64" fmla="*/ 2147483647 w 160"/>
                <a:gd name="T65" fmla="*/ 2147483647 h 28"/>
                <a:gd name="T66" fmla="*/ 2147483647 w 160"/>
                <a:gd name="T67" fmla="*/ 2147483647 h 28"/>
                <a:gd name="T68" fmla="*/ 2147483647 w 160"/>
                <a:gd name="T69" fmla="*/ 2147483647 h 28"/>
                <a:gd name="T70" fmla="*/ 2147483647 w 160"/>
                <a:gd name="T71" fmla="*/ 2147483647 h 28"/>
                <a:gd name="T72" fmla="*/ 2147483647 w 160"/>
                <a:gd name="T73" fmla="*/ 2147483647 h 28"/>
                <a:gd name="T74" fmla="*/ 2147483647 w 160"/>
                <a:gd name="T75" fmla="*/ 2147483647 h 28"/>
                <a:gd name="T76" fmla="*/ 2147483647 w 160"/>
                <a:gd name="T77" fmla="*/ 2147483647 h 28"/>
                <a:gd name="T78" fmla="*/ 2147483647 w 160"/>
                <a:gd name="T79" fmla="*/ 2147483647 h 28"/>
                <a:gd name="T80" fmla="*/ 2147483647 w 160"/>
                <a:gd name="T81" fmla="*/ 2147483647 h 28"/>
                <a:gd name="T82" fmla="*/ 0 w 160"/>
                <a:gd name="T83" fmla="*/ 2147483647 h 28"/>
                <a:gd name="T84" fmla="*/ 0 w 160"/>
                <a:gd name="T85" fmla="*/ 2147483647 h 28"/>
                <a:gd name="T86" fmla="*/ 0 w 160"/>
                <a:gd name="T87" fmla="*/ 2147483647 h 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0"/>
                <a:gd name="T133" fmla="*/ 0 h 28"/>
                <a:gd name="T134" fmla="*/ 160 w 160"/>
                <a:gd name="T135" fmla="*/ 28 h 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0" h="28">
                  <a:moveTo>
                    <a:pt x="0" y="15"/>
                  </a:moveTo>
                  <a:lnTo>
                    <a:pt x="2" y="13"/>
                  </a:lnTo>
                  <a:lnTo>
                    <a:pt x="10" y="13"/>
                  </a:lnTo>
                  <a:lnTo>
                    <a:pt x="17" y="13"/>
                  </a:lnTo>
                  <a:lnTo>
                    <a:pt x="27" y="13"/>
                  </a:lnTo>
                  <a:lnTo>
                    <a:pt x="33" y="11"/>
                  </a:lnTo>
                  <a:lnTo>
                    <a:pt x="38" y="11"/>
                  </a:lnTo>
                  <a:lnTo>
                    <a:pt x="44" y="9"/>
                  </a:lnTo>
                  <a:lnTo>
                    <a:pt x="52" y="9"/>
                  </a:lnTo>
                  <a:lnTo>
                    <a:pt x="57" y="9"/>
                  </a:lnTo>
                  <a:lnTo>
                    <a:pt x="63" y="8"/>
                  </a:lnTo>
                  <a:lnTo>
                    <a:pt x="69" y="8"/>
                  </a:lnTo>
                  <a:lnTo>
                    <a:pt x="76" y="8"/>
                  </a:lnTo>
                  <a:lnTo>
                    <a:pt x="84" y="6"/>
                  </a:lnTo>
                  <a:lnTo>
                    <a:pt x="90" y="4"/>
                  </a:lnTo>
                  <a:lnTo>
                    <a:pt x="95" y="4"/>
                  </a:lnTo>
                  <a:lnTo>
                    <a:pt x="101" y="4"/>
                  </a:lnTo>
                  <a:lnTo>
                    <a:pt x="107" y="2"/>
                  </a:lnTo>
                  <a:lnTo>
                    <a:pt x="112" y="2"/>
                  </a:lnTo>
                  <a:lnTo>
                    <a:pt x="120" y="0"/>
                  </a:lnTo>
                  <a:lnTo>
                    <a:pt x="126" y="0"/>
                  </a:lnTo>
                  <a:lnTo>
                    <a:pt x="135" y="0"/>
                  </a:lnTo>
                  <a:lnTo>
                    <a:pt x="143" y="0"/>
                  </a:lnTo>
                  <a:lnTo>
                    <a:pt x="150" y="0"/>
                  </a:lnTo>
                  <a:lnTo>
                    <a:pt x="156" y="2"/>
                  </a:lnTo>
                  <a:lnTo>
                    <a:pt x="160" y="11"/>
                  </a:lnTo>
                  <a:lnTo>
                    <a:pt x="150" y="9"/>
                  </a:lnTo>
                  <a:lnTo>
                    <a:pt x="141" y="9"/>
                  </a:lnTo>
                  <a:lnTo>
                    <a:pt x="129" y="11"/>
                  </a:lnTo>
                  <a:lnTo>
                    <a:pt x="120" y="11"/>
                  </a:lnTo>
                  <a:lnTo>
                    <a:pt x="109" y="13"/>
                  </a:lnTo>
                  <a:lnTo>
                    <a:pt x="99" y="15"/>
                  </a:lnTo>
                  <a:lnTo>
                    <a:pt x="88" y="15"/>
                  </a:lnTo>
                  <a:lnTo>
                    <a:pt x="78" y="19"/>
                  </a:lnTo>
                  <a:lnTo>
                    <a:pt x="67" y="19"/>
                  </a:lnTo>
                  <a:lnTo>
                    <a:pt x="57" y="21"/>
                  </a:lnTo>
                  <a:lnTo>
                    <a:pt x="46" y="23"/>
                  </a:lnTo>
                  <a:lnTo>
                    <a:pt x="36" y="25"/>
                  </a:lnTo>
                  <a:lnTo>
                    <a:pt x="25" y="25"/>
                  </a:lnTo>
                  <a:lnTo>
                    <a:pt x="15" y="25"/>
                  </a:lnTo>
                  <a:lnTo>
                    <a:pt x="8" y="27"/>
                  </a:lnTo>
                  <a:lnTo>
                    <a:pt x="0" y="28"/>
                  </a:lnTo>
                  <a:lnTo>
                    <a:pt x="0" y="15"/>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499" name="Freeform 304"/>
            <p:cNvSpPr>
              <a:spLocks/>
            </p:cNvSpPr>
            <p:nvPr/>
          </p:nvSpPr>
          <p:spPr bwMode="auto">
            <a:xfrm>
              <a:off x="5002226" y="2975101"/>
              <a:ext cx="296177" cy="852519"/>
            </a:xfrm>
            <a:custGeom>
              <a:avLst/>
              <a:gdLst>
                <a:gd name="T0" fmla="*/ 2147483647 w 243"/>
                <a:gd name="T1" fmla="*/ 0 h 681"/>
                <a:gd name="T2" fmla="*/ 2147483647 w 243"/>
                <a:gd name="T3" fmla="*/ 0 h 681"/>
                <a:gd name="T4" fmla="*/ 2147483647 w 243"/>
                <a:gd name="T5" fmla="*/ 2147483647 h 681"/>
                <a:gd name="T6" fmla="*/ 2147483647 w 243"/>
                <a:gd name="T7" fmla="*/ 2147483647 h 681"/>
                <a:gd name="T8" fmla="*/ 2147483647 w 243"/>
                <a:gd name="T9" fmla="*/ 2147483647 h 681"/>
                <a:gd name="T10" fmla="*/ 2147483647 w 243"/>
                <a:gd name="T11" fmla="*/ 2147483647 h 681"/>
                <a:gd name="T12" fmla="*/ 2147483647 w 243"/>
                <a:gd name="T13" fmla="*/ 2147483647 h 681"/>
                <a:gd name="T14" fmla="*/ 2147483647 w 243"/>
                <a:gd name="T15" fmla="*/ 2147483647 h 681"/>
                <a:gd name="T16" fmla="*/ 2147483647 w 243"/>
                <a:gd name="T17" fmla="*/ 2147483647 h 681"/>
                <a:gd name="T18" fmla="*/ 2147483647 w 243"/>
                <a:gd name="T19" fmla="*/ 2147483647 h 681"/>
                <a:gd name="T20" fmla="*/ 2147483647 w 243"/>
                <a:gd name="T21" fmla="*/ 2147483647 h 681"/>
                <a:gd name="T22" fmla="*/ 2147483647 w 243"/>
                <a:gd name="T23" fmla="*/ 2147483647 h 681"/>
                <a:gd name="T24" fmla="*/ 2147483647 w 243"/>
                <a:gd name="T25" fmla="*/ 2147483647 h 681"/>
                <a:gd name="T26" fmla="*/ 2147483647 w 243"/>
                <a:gd name="T27" fmla="*/ 2147483647 h 681"/>
                <a:gd name="T28" fmla="*/ 2147483647 w 243"/>
                <a:gd name="T29" fmla="*/ 2147483647 h 681"/>
                <a:gd name="T30" fmla="*/ 2147483647 w 243"/>
                <a:gd name="T31" fmla="*/ 2147483647 h 681"/>
                <a:gd name="T32" fmla="*/ 2147483647 w 243"/>
                <a:gd name="T33" fmla="*/ 2147483647 h 681"/>
                <a:gd name="T34" fmla="*/ 2147483647 w 243"/>
                <a:gd name="T35" fmla="*/ 2147483647 h 681"/>
                <a:gd name="T36" fmla="*/ 2147483647 w 243"/>
                <a:gd name="T37" fmla="*/ 2147483647 h 681"/>
                <a:gd name="T38" fmla="*/ 2147483647 w 243"/>
                <a:gd name="T39" fmla="*/ 2147483647 h 681"/>
                <a:gd name="T40" fmla="*/ 2147483647 w 243"/>
                <a:gd name="T41" fmla="*/ 2147483647 h 681"/>
                <a:gd name="T42" fmla="*/ 2147483647 w 243"/>
                <a:gd name="T43" fmla="*/ 2147483647 h 681"/>
                <a:gd name="T44" fmla="*/ 2147483647 w 243"/>
                <a:gd name="T45" fmla="*/ 2147483647 h 681"/>
                <a:gd name="T46" fmla="*/ 2147483647 w 243"/>
                <a:gd name="T47" fmla="*/ 2147483647 h 681"/>
                <a:gd name="T48" fmla="*/ 2147483647 w 243"/>
                <a:gd name="T49" fmla="*/ 2147483647 h 681"/>
                <a:gd name="T50" fmla="*/ 2147483647 w 243"/>
                <a:gd name="T51" fmla="*/ 2147483647 h 681"/>
                <a:gd name="T52" fmla="*/ 2147483647 w 243"/>
                <a:gd name="T53" fmla="*/ 2147483647 h 681"/>
                <a:gd name="T54" fmla="*/ 2147483647 w 243"/>
                <a:gd name="T55" fmla="*/ 2147483647 h 681"/>
                <a:gd name="T56" fmla="*/ 2147483647 w 243"/>
                <a:gd name="T57" fmla="*/ 2147483647 h 681"/>
                <a:gd name="T58" fmla="*/ 2147483647 w 243"/>
                <a:gd name="T59" fmla="*/ 2147483647 h 681"/>
                <a:gd name="T60" fmla="*/ 2147483647 w 243"/>
                <a:gd name="T61" fmla="*/ 2147483647 h 681"/>
                <a:gd name="T62" fmla="*/ 2147483647 w 243"/>
                <a:gd name="T63" fmla="*/ 2147483647 h 681"/>
                <a:gd name="T64" fmla="*/ 2147483647 w 243"/>
                <a:gd name="T65" fmla="*/ 2147483647 h 681"/>
                <a:gd name="T66" fmla="*/ 2147483647 w 243"/>
                <a:gd name="T67" fmla="*/ 2147483647 h 681"/>
                <a:gd name="T68" fmla="*/ 2147483647 w 243"/>
                <a:gd name="T69" fmla="*/ 2147483647 h 681"/>
                <a:gd name="T70" fmla="*/ 2147483647 w 243"/>
                <a:gd name="T71" fmla="*/ 2147483647 h 681"/>
                <a:gd name="T72" fmla="*/ 2147483647 w 243"/>
                <a:gd name="T73" fmla="*/ 2147483647 h 681"/>
                <a:gd name="T74" fmla="*/ 2147483647 w 243"/>
                <a:gd name="T75" fmla="*/ 2147483647 h 681"/>
                <a:gd name="T76" fmla="*/ 2147483647 w 243"/>
                <a:gd name="T77" fmla="*/ 2147483647 h 681"/>
                <a:gd name="T78" fmla="*/ 2147483647 w 243"/>
                <a:gd name="T79" fmla="*/ 2147483647 h 681"/>
                <a:gd name="T80" fmla="*/ 2147483647 w 243"/>
                <a:gd name="T81" fmla="*/ 2147483647 h 681"/>
                <a:gd name="T82" fmla="*/ 2147483647 w 243"/>
                <a:gd name="T83" fmla="*/ 2147483647 h 681"/>
                <a:gd name="T84" fmla="*/ 2147483647 w 243"/>
                <a:gd name="T85" fmla="*/ 2147483647 h 681"/>
                <a:gd name="T86" fmla="*/ 2147483647 w 243"/>
                <a:gd name="T87" fmla="*/ 2147483647 h 681"/>
                <a:gd name="T88" fmla="*/ 2147483647 w 243"/>
                <a:gd name="T89" fmla="*/ 2147483647 h 681"/>
                <a:gd name="T90" fmla="*/ 2147483647 w 243"/>
                <a:gd name="T91" fmla="*/ 2147483647 h 681"/>
                <a:gd name="T92" fmla="*/ 2147483647 w 243"/>
                <a:gd name="T93" fmla="*/ 2147483647 h 681"/>
                <a:gd name="T94" fmla="*/ 2147483647 w 243"/>
                <a:gd name="T95" fmla="*/ 2147483647 h 681"/>
                <a:gd name="T96" fmla="*/ 2147483647 w 243"/>
                <a:gd name="T97" fmla="*/ 2147483647 h 681"/>
                <a:gd name="T98" fmla="*/ 2147483647 w 243"/>
                <a:gd name="T99" fmla="*/ 2147483647 h 681"/>
                <a:gd name="T100" fmla="*/ 2147483647 w 243"/>
                <a:gd name="T101" fmla="*/ 2147483647 h 681"/>
                <a:gd name="T102" fmla="*/ 2147483647 w 243"/>
                <a:gd name="T103" fmla="*/ 2147483647 h 681"/>
                <a:gd name="T104" fmla="*/ 2147483647 w 243"/>
                <a:gd name="T105" fmla="*/ 2147483647 h 681"/>
                <a:gd name="T106" fmla="*/ 2147483647 w 243"/>
                <a:gd name="T107" fmla="*/ 2147483647 h 681"/>
                <a:gd name="T108" fmla="*/ 2147483647 w 243"/>
                <a:gd name="T109" fmla="*/ 2147483647 h 681"/>
                <a:gd name="T110" fmla="*/ 2147483647 w 243"/>
                <a:gd name="T111" fmla="*/ 2147483647 h 681"/>
                <a:gd name="T112" fmla="*/ 2147483647 w 243"/>
                <a:gd name="T113" fmla="*/ 2147483647 h 681"/>
                <a:gd name="T114" fmla="*/ 2147483647 w 243"/>
                <a:gd name="T115" fmla="*/ 2147483647 h 681"/>
                <a:gd name="T116" fmla="*/ 0 w 243"/>
                <a:gd name="T117" fmla="*/ 2147483647 h 6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3"/>
                <a:gd name="T178" fmla="*/ 0 h 681"/>
                <a:gd name="T179" fmla="*/ 243 w 243"/>
                <a:gd name="T180" fmla="*/ 681 h 68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3" h="681">
                  <a:moveTo>
                    <a:pt x="0" y="2"/>
                  </a:moveTo>
                  <a:lnTo>
                    <a:pt x="8" y="0"/>
                  </a:lnTo>
                  <a:lnTo>
                    <a:pt x="17" y="0"/>
                  </a:lnTo>
                  <a:lnTo>
                    <a:pt x="25" y="0"/>
                  </a:lnTo>
                  <a:lnTo>
                    <a:pt x="34" y="0"/>
                  </a:lnTo>
                  <a:lnTo>
                    <a:pt x="42" y="0"/>
                  </a:lnTo>
                  <a:lnTo>
                    <a:pt x="49" y="0"/>
                  </a:lnTo>
                  <a:lnTo>
                    <a:pt x="57" y="0"/>
                  </a:lnTo>
                  <a:lnTo>
                    <a:pt x="65" y="2"/>
                  </a:lnTo>
                  <a:lnTo>
                    <a:pt x="70" y="2"/>
                  </a:lnTo>
                  <a:lnTo>
                    <a:pt x="78" y="4"/>
                  </a:lnTo>
                  <a:lnTo>
                    <a:pt x="85" y="4"/>
                  </a:lnTo>
                  <a:lnTo>
                    <a:pt x="93" y="8"/>
                  </a:lnTo>
                  <a:lnTo>
                    <a:pt x="99" y="9"/>
                  </a:lnTo>
                  <a:lnTo>
                    <a:pt x="104" y="11"/>
                  </a:lnTo>
                  <a:lnTo>
                    <a:pt x="112" y="13"/>
                  </a:lnTo>
                  <a:lnTo>
                    <a:pt x="118" y="17"/>
                  </a:lnTo>
                  <a:lnTo>
                    <a:pt x="127" y="23"/>
                  </a:lnTo>
                  <a:lnTo>
                    <a:pt x="139" y="28"/>
                  </a:lnTo>
                  <a:lnTo>
                    <a:pt x="148" y="34"/>
                  </a:lnTo>
                  <a:lnTo>
                    <a:pt x="158" y="44"/>
                  </a:lnTo>
                  <a:lnTo>
                    <a:pt x="167" y="51"/>
                  </a:lnTo>
                  <a:lnTo>
                    <a:pt x="175" y="61"/>
                  </a:lnTo>
                  <a:lnTo>
                    <a:pt x="182" y="70"/>
                  </a:lnTo>
                  <a:lnTo>
                    <a:pt x="190" y="82"/>
                  </a:lnTo>
                  <a:lnTo>
                    <a:pt x="196" y="91"/>
                  </a:lnTo>
                  <a:lnTo>
                    <a:pt x="201" y="101"/>
                  </a:lnTo>
                  <a:lnTo>
                    <a:pt x="207" y="112"/>
                  </a:lnTo>
                  <a:lnTo>
                    <a:pt x="211" y="124"/>
                  </a:lnTo>
                  <a:lnTo>
                    <a:pt x="217" y="131"/>
                  </a:lnTo>
                  <a:lnTo>
                    <a:pt x="220" y="143"/>
                  </a:lnTo>
                  <a:lnTo>
                    <a:pt x="220" y="148"/>
                  </a:lnTo>
                  <a:lnTo>
                    <a:pt x="224" y="154"/>
                  </a:lnTo>
                  <a:lnTo>
                    <a:pt x="224" y="160"/>
                  </a:lnTo>
                  <a:lnTo>
                    <a:pt x="228" y="167"/>
                  </a:lnTo>
                  <a:lnTo>
                    <a:pt x="230" y="177"/>
                  </a:lnTo>
                  <a:lnTo>
                    <a:pt x="234" y="188"/>
                  </a:lnTo>
                  <a:lnTo>
                    <a:pt x="234" y="194"/>
                  </a:lnTo>
                  <a:lnTo>
                    <a:pt x="236" y="200"/>
                  </a:lnTo>
                  <a:lnTo>
                    <a:pt x="236" y="205"/>
                  </a:lnTo>
                  <a:lnTo>
                    <a:pt x="238" y="213"/>
                  </a:lnTo>
                  <a:lnTo>
                    <a:pt x="238" y="219"/>
                  </a:lnTo>
                  <a:lnTo>
                    <a:pt x="239" y="224"/>
                  </a:lnTo>
                  <a:lnTo>
                    <a:pt x="239" y="232"/>
                  </a:lnTo>
                  <a:lnTo>
                    <a:pt x="241" y="238"/>
                  </a:lnTo>
                  <a:lnTo>
                    <a:pt x="241" y="243"/>
                  </a:lnTo>
                  <a:lnTo>
                    <a:pt x="241" y="251"/>
                  </a:lnTo>
                  <a:lnTo>
                    <a:pt x="243" y="257"/>
                  </a:lnTo>
                  <a:lnTo>
                    <a:pt x="243" y="262"/>
                  </a:lnTo>
                  <a:lnTo>
                    <a:pt x="243" y="268"/>
                  </a:lnTo>
                  <a:lnTo>
                    <a:pt x="243" y="274"/>
                  </a:lnTo>
                  <a:lnTo>
                    <a:pt x="243" y="281"/>
                  </a:lnTo>
                  <a:lnTo>
                    <a:pt x="243" y="287"/>
                  </a:lnTo>
                  <a:lnTo>
                    <a:pt x="243" y="293"/>
                  </a:lnTo>
                  <a:lnTo>
                    <a:pt x="243" y="298"/>
                  </a:lnTo>
                  <a:lnTo>
                    <a:pt x="243" y="304"/>
                  </a:lnTo>
                  <a:lnTo>
                    <a:pt x="243" y="310"/>
                  </a:lnTo>
                  <a:lnTo>
                    <a:pt x="243" y="316"/>
                  </a:lnTo>
                  <a:lnTo>
                    <a:pt x="243" y="323"/>
                  </a:lnTo>
                  <a:lnTo>
                    <a:pt x="241" y="329"/>
                  </a:lnTo>
                  <a:lnTo>
                    <a:pt x="241" y="335"/>
                  </a:lnTo>
                  <a:lnTo>
                    <a:pt x="241" y="340"/>
                  </a:lnTo>
                  <a:lnTo>
                    <a:pt x="241" y="348"/>
                  </a:lnTo>
                  <a:lnTo>
                    <a:pt x="239" y="354"/>
                  </a:lnTo>
                  <a:lnTo>
                    <a:pt x="239" y="359"/>
                  </a:lnTo>
                  <a:lnTo>
                    <a:pt x="238" y="365"/>
                  </a:lnTo>
                  <a:lnTo>
                    <a:pt x="238" y="371"/>
                  </a:lnTo>
                  <a:lnTo>
                    <a:pt x="236" y="378"/>
                  </a:lnTo>
                  <a:lnTo>
                    <a:pt x="236" y="384"/>
                  </a:lnTo>
                  <a:lnTo>
                    <a:pt x="234" y="390"/>
                  </a:lnTo>
                  <a:lnTo>
                    <a:pt x="232" y="395"/>
                  </a:lnTo>
                  <a:lnTo>
                    <a:pt x="232" y="401"/>
                  </a:lnTo>
                  <a:lnTo>
                    <a:pt x="230" y="409"/>
                  </a:lnTo>
                  <a:lnTo>
                    <a:pt x="228" y="413"/>
                  </a:lnTo>
                  <a:lnTo>
                    <a:pt x="228" y="420"/>
                  </a:lnTo>
                  <a:lnTo>
                    <a:pt x="224" y="424"/>
                  </a:lnTo>
                  <a:lnTo>
                    <a:pt x="224" y="432"/>
                  </a:lnTo>
                  <a:lnTo>
                    <a:pt x="222" y="435"/>
                  </a:lnTo>
                  <a:lnTo>
                    <a:pt x="220" y="443"/>
                  </a:lnTo>
                  <a:lnTo>
                    <a:pt x="220" y="449"/>
                  </a:lnTo>
                  <a:lnTo>
                    <a:pt x="218" y="454"/>
                  </a:lnTo>
                  <a:lnTo>
                    <a:pt x="215" y="462"/>
                  </a:lnTo>
                  <a:lnTo>
                    <a:pt x="211" y="470"/>
                  </a:lnTo>
                  <a:lnTo>
                    <a:pt x="207" y="479"/>
                  </a:lnTo>
                  <a:lnTo>
                    <a:pt x="205" y="487"/>
                  </a:lnTo>
                  <a:lnTo>
                    <a:pt x="199" y="496"/>
                  </a:lnTo>
                  <a:lnTo>
                    <a:pt x="196" y="504"/>
                  </a:lnTo>
                  <a:lnTo>
                    <a:pt x="192" y="511"/>
                  </a:lnTo>
                  <a:lnTo>
                    <a:pt x="188" y="521"/>
                  </a:lnTo>
                  <a:lnTo>
                    <a:pt x="184" y="529"/>
                  </a:lnTo>
                  <a:lnTo>
                    <a:pt x="179" y="536"/>
                  </a:lnTo>
                  <a:lnTo>
                    <a:pt x="173" y="546"/>
                  </a:lnTo>
                  <a:lnTo>
                    <a:pt x="167" y="553"/>
                  </a:lnTo>
                  <a:lnTo>
                    <a:pt x="161" y="561"/>
                  </a:lnTo>
                  <a:lnTo>
                    <a:pt x="156" y="568"/>
                  </a:lnTo>
                  <a:lnTo>
                    <a:pt x="152" y="576"/>
                  </a:lnTo>
                  <a:lnTo>
                    <a:pt x="146" y="584"/>
                  </a:lnTo>
                  <a:lnTo>
                    <a:pt x="139" y="591"/>
                  </a:lnTo>
                  <a:lnTo>
                    <a:pt x="133" y="599"/>
                  </a:lnTo>
                  <a:lnTo>
                    <a:pt x="125" y="605"/>
                  </a:lnTo>
                  <a:lnTo>
                    <a:pt x="120" y="612"/>
                  </a:lnTo>
                  <a:lnTo>
                    <a:pt x="112" y="620"/>
                  </a:lnTo>
                  <a:lnTo>
                    <a:pt x="106" y="626"/>
                  </a:lnTo>
                  <a:lnTo>
                    <a:pt x="99" y="631"/>
                  </a:lnTo>
                  <a:lnTo>
                    <a:pt x="93" y="639"/>
                  </a:lnTo>
                  <a:lnTo>
                    <a:pt x="84" y="645"/>
                  </a:lnTo>
                  <a:lnTo>
                    <a:pt x="78" y="650"/>
                  </a:lnTo>
                  <a:lnTo>
                    <a:pt x="70" y="656"/>
                  </a:lnTo>
                  <a:lnTo>
                    <a:pt x="63" y="662"/>
                  </a:lnTo>
                  <a:lnTo>
                    <a:pt x="53" y="665"/>
                  </a:lnTo>
                  <a:lnTo>
                    <a:pt x="47" y="669"/>
                  </a:lnTo>
                  <a:lnTo>
                    <a:pt x="38" y="675"/>
                  </a:lnTo>
                  <a:lnTo>
                    <a:pt x="30" y="681"/>
                  </a:lnTo>
                  <a:lnTo>
                    <a:pt x="28" y="669"/>
                  </a:lnTo>
                  <a:lnTo>
                    <a:pt x="34" y="665"/>
                  </a:lnTo>
                  <a:lnTo>
                    <a:pt x="42" y="660"/>
                  </a:lnTo>
                  <a:lnTo>
                    <a:pt x="51" y="652"/>
                  </a:lnTo>
                  <a:lnTo>
                    <a:pt x="63" y="645"/>
                  </a:lnTo>
                  <a:lnTo>
                    <a:pt x="68" y="641"/>
                  </a:lnTo>
                  <a:lnTo>
                    <a:pt x="74" y="635"/>
                  </a:lnTo>
                  <a:lnTo>
                    <a:pt x="80" y="629"/>
                  </a:lnTo>
                  <a:lnTo>
                    <a:pt x="87" y="624"/>
                  </a:lnTo>
                  <a:lnTo>
                    <a:pt x="93" y="618"/>
                  </a:lnTo>
                  <a:lnTo>
                    <a:pt x="99" y="612"/>
                  </a:lnTo>
                  <a:lnTo>
                    <a:pt x="104" y="605"/>
                  </a:lnTo>
                  <a:lnTo>
                    <a:pt x="112" y="601"/>
                  </a:lnTo>
                  <a:lnTo>
                    <a:pt x="116" y="593"/>
                  </a:lnTo>
                  <a:lnTo>
                    <a:pt x="123" y="586"/>
                  </a:lnTo>
                  <a:lnTo>
                    <a:pt x="129" y="578"/>
                  </a:lnTo>
                  <a:lnTo>
                    <a:pt x="135" y="572"/>
                  </a:lnTo>
                  <a:lnTo>
                    <a:pt x="141" y="565"/>
                  </a:lnTo>
                  <a:lnTo>
                    <a:pt x="146" y="557"/>
                  </a:lnTo>
                  <a:lnTo>
                    <a:pt x="154" y="549"/>
                  </a:lnTo>
                  <a:lnTo>
                    <a:pt x="160" y="542"/>
                  </a:lnTo>
                  <a:lnTo>
                    <a:pt x="163" y="534"/>
                  </a:lnTo>
                  <a:lnTo>
                    <a:pt x="169" y="527"/>
                  </a:lnTo>
                  <a:lnTo>
                    <a:pt x="175" y="519"/>
                  </a:lnTo>
                  <a:lnTo>
                    <a:pt x="179" y="511"/>
                  </a:lnTo>
                  <a:lnTo>
                    <a:pt x="184" y="504"/>
                  </a:lnTo>
                  <a:lnTo>
                    <a:pt x="188" y="496"/>
                  </a:lnTo>
                  <a:lnTo>
                    <a:pt x="190" y="489"/>
                  </a:lnTo>
                  <a:lnTo>
                    <a:pt x="196" y="481"/>
                  </a:lnTo>
                  <a:lnTo>
                    <a:pt x="196" y="473"/>
                  </a:lnTo>
                  <a:lnTo>
                    <a:pt x="199" y="468"/>
                  </a:lnTo>
                  <a:lnTo>
                    <a:pt x="199" y="462"/>
                  </a:lnTo>
                  <a:lnTo>
                    <a:pt x="203" y="454"/>
                  </a:lnTo>
                  <a:lnTo>
                    <a:pt x="205" y="449"/>
                  </a:lnTo>
                  <a:lnTo>
                    <a:pt x="207" y="443"/>
                  </a:lnTo>
                  <a:lnTo>
                    <a:pt x="209" y="435"/>
                  </a:lnTo>
                  <a:lnTo>
                    <a:pt x="211" y="430"/>
                  </a:lnTo>
                  <a:lnTo>
                    <a:pt x="211" y="424"/>
                  </a:lnTo>
                  <a:lnTo>
                    <a:pt x="213" y="416"/>
                  </a:lnTo>
                  <a:lnTo>
                    <a:pt x="215" y="411"/>
                  </a:lnTo>
                  <a:lnTo>
                    <a:pt x="217" y="405"/>
                  </a:lnTo>
                  <a:lnTo>
                    <a:pt x="218" y="399"/>
                  </a:lnTo>
                  <a:lnTo>
                    <a:pt x="218" y="392"/>
                  </a:lnTo>
                  <a:lnTo>
                    <a:pt x="220" y="386"/>
                  </a:lnTo>
                  <a:lnTo>
                    <a:pt x="222" y="380"/>
                  </a:lnTo>
                  <a:lnTo>
                    <a:pt x="222" y="373"/>
                  </a:lnTo>
                  <a:lnTo>
                    <a:pt x="222" y="367"/>
                  </a:lnTo>
                  <a:lnTo>
                    <a:pt x="224" y="361"/>
                  </a:lnTo>
                  <a:lnTo>
                    <a:pt x="224" y="354"/>
                  </a:lnTo>
                  <a:lnTo>
                    <a:pt x="224" y="348"/>
                  </a:lnTo>
                  <a:lnTo>
                    <a:pt x="226" y="342"/>
                  </a:lnTo>
                  <a:lnTo>
                    <a:pt x="228" y="336"/>
                  </a:lnTo>
                  <a:lnTo>
                    <a:pt x="228" y="331"/>
                  </a:lnTo>
                  <a:lnTo>
                    <a:pt x="228" y="325"/>
                  </a:lnTo>
                  <a:lnTo>
                    <a:pt x="230" y="317"/>
                  </a:lnTo>
                  <a:lnTo>
                    <a:pt x="230" y="312"/>
                  </a:lnTo>
                  <a:lnTo>
                    <a:pt x="230" y="306"/>
                  </a:lnTo>
                  <a:lnTo>
                    <a:pt x="230" y="300"/>
                  </a:lnTo>
                  <a:lnTo>
                    <a:pt x="230" y="295"/>
                  </a:lnTo>
                  <a:lnTo>
                    <a:pt x="230" y="289"/>
                  </a:lnTo>
                  <a:lnTo>
                    <a:pt x="232" y="283"/>
                  </a:lnTo>
                  <a:lnTo>
                    <a:pt x="230" y="278"/>
                  </a:lnTo>
                  <a:lnTo>
                    <a:pt x="230" y="272"/>
                  </a:lnTo>
                  <a:lnTo>
                    <a:pt x="230" y="264"/>
                  </a:lnTo>
                  <a:lnTo>
                    <a:pt x="230" y="259"/>
                  </a:lnTo>
                  <a:lnTo>
                    <a:pt x="228" y="253"/>
                  </a:lnTo>
                  <a:lnTo>
                    <a:pt x="228" y="247"/>
                  </a:lnTo>
                  <a:lnTo>
                    <a:pt x="228" y="241"/>
                  </a:lnTo>
                  <a:lnTo>
                    <a:pt x="228" y="236"/>
                  </a:lnTo>
                  <a:lnTo>
                    <a:pt x="224" y="230"/>
                  </a:lnTo>
                  <a:lnTo>
                    <a:pt x="224" y="222"/>
                  </a:lnTo>
                  <a:lnTo>
                    <a:pt x="222" y="217"/>
                  </a:lnTo>
                  <a:lnTo>
                    <a:pt x="222" y="211"/>
                  </a:lnTo>
                  <a:lnTo>
                    <a:pt x="220" y="205"/>
                  </a:lnTo>
                  <a:lnTo>
                    <a:pt x="220" y="200"/>
                  </a:lnTo>
                  <a:lnTo>
                    <a:pt x="218" y="194"/>
                  </a:lnTo>
                  <a:lnTo>
                    <a:pt x="218" y="188"/>
                  </a:lnTo>
                  <a:lnTo>
                    <a:pt x="217" y="182"/>
                  </a:lnTo>
                  <a:lnTo>
                    <a:pt x="213" y="177"/>
                  </a:lnTo>
                  <a:lnTo>
                    <a:pt x="211" y="169"/>
                  </a:lnTo>
                  <a:lnTo>
                    <a:pt x="211" y="165"/>
                  </a:lnTo>
                  <a:lnTo>
                    <a:pt x="209" y="158"/>
                  </a:lnTo>
                  <a:lnTo>
                    <a:pt x="207" y="152"/>
                  </a:lnTo>
                  <a:lnTo>
                    <a:pt x="205" y="146"/>
                  </a:lnTo>
                  <a:lnTo>
                    <a:pt x="203" y="141"/>
                  </a:lnTo>
                  <a:lnTo>
                    <a:pt x="199" y="135"/>
                  </a:lnTo>
                  <a:lnTo>
                    <a:pt x="198" y="127"/>
                  </a:lnTo>
                  <a:lnTo>
                    <a:pt x="196" y="122"/>
                  </a:lnTo>
                  <a:lnTo>
                    <a:pt x="194" y="116"/>
                  </a:lnTo>
                  <a:lnTo>
                    <a:pt x="190" y="110"/>
                  </a:lnTo>
                  <a:lnTo>
                    <a:pt x="188" y="105"/>
                  </a:lnTo>
                  <a:lnTo>
                    <a:pt x="186" y="99"/>
                  </a:lnTo>
                  <a:lnTo>
                    <a:pt x="184" y="93"/>
                  </a:lnTo>
                  <a:lnTo>
                    <a:pt x="179" y="86"/>
                  </a:lnTo>
                  <a:lnTo>
                    <a:pt x="175" y="80"/>
                  </a:lnTo>
                  <a:lnTo>
                    <a:pt x="171" y="74"/>
                  </a:lnTo>
                  <a:lnTo>
                    <a:pt x="167" y="68"/>
                  </a:lnTo>
                  <a:lnTo>
                    <a:pt x="158" y="57"/>
                  </a:lnTo>
                  <a:lnTo>
                    <a:pt x="148" y="49"/>
                  </a:lnTo>
                  <a:lnTo>
                    <a:pt x="139" y="40"/>
                  </a:lnTo>
                  <a:lnTo>
                    <a:pt x="127" y="34"/>
                  </a:lnTo>
                  <a:lnTo>
                    <a:pt x="122" y="30"/>
                  </a:lnTo>
                  <a:lnTo>
                    <a:pt x="116" y="28"/>
                  </a:lnTo>
                  <a:lnTo>
                    <a:pt x="110" y="25"/>
                  </a:lnTo>
                  <a:lnTo>
                    <a:pt x="104" y="25"/>
                  </a:lnTo>
                  <a:lnTo>
                    <a:pt x="99" y="21"/>
                  </a:lnTo>
                  <a:lnTo>
                    <a:pt x="91" y="19"/>
                  </a:lnTo>
                  <a:lnTo>
                    <a:pt x="85" y="17"/>
                  </a:lnTo>
                  <a:lnTo>
                    <a:pt x="80" y="17"/>
                  </a:lnTo>
                  <a:lnTo>
                    <a:pt x="72" y="15"/>
                  </a:lnTo>
                  <a:lnTo>
                    <a:pt x="66" y="13"/>
                  </a:lnTo>
                  <a:lnTo>
                    <a:pt x="61" y="13"/>
                  </a:lnTo>
                  <a:lnTo>
                    <a:pt x="53" y="13"/>
                  </a:lnTo>
                  <a:lnTo>
                    <a:pt x="47" y="13"/>
                  </a:lnTo>
                  <a:lnTo>
                    <a:pt x="40" y="13"/>
                  </a:lnTo>
                  <a:lnTo>
                    <a:pt x="34" y="13"/>
                  </a:lnTo>
                  <a:lnTo>
                    <a:pt x="27" y="13"/>
                  </a:lnTo>
                  <a:lnTo>
                    <a:pt x="19" y="13"/>
                  </a:lnTo>
                  <a:lnTo>
                    <a:pt x="13" y="13"/>
                  </a:lnTo>
                  <a:lnTo>
                    <a:pt x="8" y="13"/>
                  </a:lnTo>
                  <a:lnTo>
                    <a:pt x="0" y="15"/>
                  </a:lnTo>
                  <a:lnTo>
                    <a:pt x="0" y="11"/>
                  </a:lnTo>
                  <a:lnTo>
                    <a:pt x="0" y="8"/>
                  </a:lnTo>
                  <a:lnTo>
                    <a:pt x="0" y="4"/>
                  </a:lnTo>
                  <a:lnTo>
                    <a:pt x="0" y="2"/>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0" name="Freeform 305"/>
            <p:cNvSpPr>
              <a:spLocks/>
            </p:cNvSpPr>
            <p:nvPr/>
          </p:nvSpPr>
          <p:spPr bwMode="auto">
            <a:xfrm>
              <a:off x="5024074" y="3212605"/>
              <a:ext cx="116529" cy="540011"/>
            </a:xfrm>
            <a:custGeom>
              <a:avLst/>
              <a:gdLst>
                <a:gd name="T0" fmla="*/ 2147483647 w 95"/>
                <a:gd name="T1" fmla="*/ 2147483647 h 434"/>
                <a:gd name="T2" fmla="*/ 2147483647 w 95"/>
                <a:gd name="T3" fmla="*/ 2147483647 h 434"/>
                <a:gd name="T4" fmla="*/ 2147483647 w 95"/>
                <a:gd name="T5" fmla="*/ 2147483647 h 434"/>
                <a:gd name="T6" fmla="*/ 2147483647 w 95"/>
                <a:gd name="T7" fmla="*/ 2147483647 h 434"/>
                <a:gd name="T8" fmla="*/ 2147483647 w 95"/>
                <a:gd name="T9" fmla="*/ 2147483647 h 434"/>
                <a:gd name="T10" fmla="*/ 2147483647 w 95"/>
                <a:gd name="T11" fmla="*/ 2147483647 h 434"/>
                <a:gd name="T12" fmla="*/ 2147483647 w 95"/>
                <a:gd name="T13" fmla="*/ 2147483647 h 434"/>
                <a:gd name="T14" fmla="*/ 2147483647 w 95"/>
                <a:gd name="T15" fmla="*/ 2147483647 h 434"/>
                <a:gd name="T16" fmla="*/ 2147483647 w 95"/>
                <a:gd name="T17" fmla="*/ 2147483647 h 434"/>
                <a:gd name="T18" fmla="*/ 2147483647 w 95"/>
                <a:gd name="T19" fmla="*/ 2147483647 h 434"/>
                <a:gd name="T20" fmla="*/ 2147483647 w 95"/>
                <a:gd name="T21" fmla="*/ 2147483647 h 434"/>
                <a:gd name="T22" fmla="*/ 2147483647 w 95"/>
                <a:gd name="T23" fmla="*/ 2147483647 h 434"/>
                <a:gd name="T24" fmla="*/ 2147483647 w 95"/>
                <a:gd name="T25" fmla="*/ 2147483647 h 434"/>
                <a:gd name="T26" fmla="*/ 2147483647 w 95"/>
                <a:gd name="T27" fmla="*/ 2147483647 h 434"/>
                <a:gd name="T28" fmla="*/ 2147483647 w 95"/>
                <a:gd name="T29" fmla="*/ 2147483647 h 434"/>
                <a:gd name="T30" fmla="*/ 2147483647 w 95"/>
                <a:gd name="T31" fmla="*/ 2147483647 h 434"/>
                <a:gd name="T32" fmla="*/ 2147483647 w 95"/>
                <a:gd name="T33" fmla="*/ 2147483647 h 434"/>
                <a:gd name="T34" fmla="*/ 2147483647 w 95"/>
                <a:gd name="T35" fmla="*/ 2147483647 h 434"/>
                <a:gd name="T36" fmla="*/ 2147483647 w 95"/>
                <a:gd name="T37" fmla="*/ 2147483647 h 434"/>
                <a:gd name="T38" fmla="*/ 2147483647 w 95"/>
                <a:gd name="T39" fmla="*/ 2147483647 h 434"/>
                <a:gd name="T40" fmla="*/ 2147483647 w 95"/>
                <a:gd name="T41" fmla="*/ 2147483647 h 434"/>
                <a:gd name="T42" fmla="*/ 2147483647 w 95"/>
                <a:gd name="T43" fmla="*/ 2147483647 h 434"/>
                <a:gd name="T44" fmla="*/ 2147483647 w 95"/>
                <a:gd name="T45" fmla="*/ 2147483647 h 434"/>
                <a:gd name="T46" fmla="*/ 2147483647 w 95"/>
                <a:gd name="T47" fmla="*/ 2147483647 h 434"/>
                <a:gd name="T48" fmla="*/ 2147483647 w 95"/>
                <a:gd name="T49" fmla="*/ 2147483647 h 434"/>
                <a:gd name="T50" fmla="*/ 2147483647 w 95"/>
                <a:gd name="T51" fmla="*/ 2147483647 h 434"/>
                <a:gd name="T52" fmla="*/ 2147483647 w 95"/>
                <a:gd name="T53" fmla="*/ 2147483647 h 434"/>
                <a:gd name="T54" fmla="*/ 2147483647 w 95"/>
                <a:gd name="T55" fmla="*/ 2147483647 h 434"/>
                <a:gd name="T56" fmla="*/ 2147483647 w 95"/>
                <a:gd name="T57" fmla="*/ 2147483647 h 434"/>
                <a:gd name="T58" fmla="*/ 2147483647 w 95"/>
                <a:gd name="T59" fmla="*/ 2147483647 h 434"/>
                <a:gd name="T60" fmla="*/ 2147483647 w 95"/>
                <a:gd name="T61" fmla="*/ 2147483647 h 434"/>
                <a:gd name="T62" fmla="*/ 2147483647 w 95"/>
                <a:gd name="T63" fmla="*/ 2147483647 h 434"/>
                <a:gd name="T64" fmla="*/ 2147483647 w 95"/>
                <a:gd name="T65" fmla="*/ 2147483647 h 434"/>
                <a:gd name="T66" fmla="*/ 2147483647 w 95"/>
                <a:gd name="T67" fmla="*/ 2147483647 h 434"/>
                <a:gd name="T68" fmla="*/ 2147483647 w 95"/>
                <a:gd name="T69" fmla="*/ 2147483647 h 434"/>
                <a:gd name="T70" fmla="*/ 2147483647 w 95"/>
                <a:gd name="T71" fmla="*/ 2147483647 h 434"/>
                <a:gd name="T72" fmla="*/ 2147483647 w 95"/>
                <a:gd name="T73" fmla="*/ 2147483647 h 434"/>
                <a:gd name="T74" fmla="*/ 2147483647 w 95"/>
                <a:gd name="T75" fmla="*/ 2147483647 h 434"/>
                <a:gd name="T76" fmla="*/ 2147483647 w 95"/>
                <a:gd name="T77" fmla="*/ 2147483647 h 434"/>
                <a:gd name="T78" fmla="*/ 2147483647 w 95"/>
                <a:gd name="T79" fmla="*/ 2147483647 h 434"/>
                <a:gd name="T80" fmla="*/ 2147483647 w 95"/>
                <a:gd name="T81" fmla="*/ 2147483647 h 434"/>
                <a:gd name="T82" fmla="*/ 2147483647 w 95"/>
                <a:gd name="T83" fmla="*/ 2147483647 h 434"/>
                <a:gd name="T84" fmla="*/ 2147483647 w 95"/>
                <a:gd name="T85" fmla="*/ 2147483647 h 434"/>
                <a:gd name="T86" fmla="*/ 2147483647 w 95"/>
                <a:gd name="T87" fmla="*/ 2147483647 h 434"/>
                <a:gd name="T88" fmla="*/ 2147483647 w 95"/>
                <a:gd name="T89" fmla="*/ 2147483647 h 434"/>
                <a:gd name="T90" fmla="*/ 2147483647 w 95"/>
                <a:gd name="T91" fmla="*/ 2147483647 h 434"/>
                <a:gd name="T92" fmla="*/ 2147483647 w 95"/>
                <a:gd name="T93" fmla="*/ 2147483647 h 434"/>
                <a:gd name="T94" fmla="*/ 2147483647 w 95"/>
                <a:gd name="T95" fmla="*/ 2147483647 h 434"/>
                <a:gd name="T96" fmla="*/ 2147483647 w 95"/>
                <a:gd name="T97" fmla="*/ 2147483647 h 434"/>
                <a:gd name="T98" fmla="*/ 2147483647 w 95"/>
                <a:gd name="T99" fmla="*/ 2147483647 h 434"/>
                <a:gd name="T100" fmla="*/ 2147483647 w 95"/>
                <a:gd name="T101" fmla="*/ 2147483647 h 434"/>
                <a:gd name="T102" fmla="*/ 2147483647 w 95"/>
                <a:gd name="T103" fmla="*/ 2147483647 h 434"/>
                <a:gd name="T104" fmla="*/ 2147483647 w 95"/>
                <a:gd name="T105" fmla="*/ 2147483647 h 434"/>
                <a:gd name="T106" fmla="*/ 2147483647 w 95"/>
                <a:gd name="T107" fmla="*/ 0 h 43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5"/>
                <a:gd name="T163" fmla="*/ 0 h 434"/>
                <a:gd name="T164" fmla="*/ 95 w 95"/>
                <a:gd name="T165" fmla="*/ 434 h 43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5" h="434">
                  <a:moveTo>
                    <a:pt x="55" y="0"/>
                  </a:moveTo>
                  <a:lnTo>
                    <a:pt x="59" y="10"/>
                  </a:lnTo>
                  <a:lnTo>
                    <a:pt x="63" y="19"/>
                  </a:lnTo>
                  <a:lnTo>
                    <a:pt x="66" y="29"/>
                  </a:lnTo>
                  <a:lnTo>
                    <a:pt x="70" y="38"/>
                  </a:lnTo>
                  <a:lnTo>
                    <a:pt x="74" y="48"/>
                  </a:lnTo>
                  <a:lnTo>
                    <a:pt x="76" y="57"/>
                  </a:lnTo>
                  <a:lnTo>
                    <a:pt x="80" y="69"/>
                  </a:lnTo>
                  <a:lnTo>
                    <a:pt x="84" y="78"/>
                  </a:lnTo>
                  <a:lnTo>
                    <a:pt x="85" y="88"/>
                  </a:lnTo>
                  <a:lnTo>
                    <a:pt x="87" y="97"/>
                  </a:lnTo>
                  <a:lnTo>
                    <a:pt x="89" y="109"/>
                  </a:lnTo>
                  <a:lnTo>
                    <a:pt x="91" y="118"/>
                  </a:lnTo>
                  <a:lnTo>
                    <a:pt x="93" y="128"/>
                  </a:lnTo>
                  <a:lnTo>
                    <a:pt x="93" y="139"/>
                  </a:lnTo>
                  <a:lnTo>
                    <a:pt x="95" y="148"/>
                  </a:lnTo>
                  <a:lnTo>
                    <a:pt x="95" y="160"/>
                  </a:lnTo>
                  <a:lnTo>
                    <a:pt x="95" y="169"/>
                  </a:lnTo>
                  <a:lnTo>
                    <a:pt x="95" y="181"/>
                  </a:lnTo>
                  <a:lnTo>
                    <a:pt x="95" y="190"/>
                  </a:lnTo>
                  <a:lnTo>
                    <a:pt x="95" y="202"/>
                  </a:lnTo>
                  <a:lnTo>
                    <a:pt x="93" y="211"/>
                  </a:lnTo>
                  <a:lnTo>
                    <a:pt x="91" y="223"/>
                  </a:lnTo>
                  <a:lnTo>
                    <a:pt x="91" y="232"/>
                  </a:lnTo>
                  <a:lnTo>
                    <a:pt x="89" y="244"/>
                  </a:lnTo>
                  <a:lnTo>
                    <a:pt x="85" y="253"/>
                  </a:lnTo>
                  <a:lnTo>
                    <a:pt x="84" y="264"/>
                  </a:lnTo>
                  <a:lnTo>
                    <a:pt x="82" y="276"/>
                  </a:lnTo>
                  <a:lnTo>
                    <a:pt x="78" y="287"/>
                  </a:lnTo>
                  <a:lnTo>
                    <a:pt x="74" y="297"/>
                  </a:lnTo>
                  <a:lnTo>
                    <a:pt x="70" y="308"/>
                  </a:lnTo>
                  <a:lnTo>
                    <a:pt x="66" y="320"/>
                  </a:lnTo>
                  <a:lnTo>
                    <a:pt x="63" y="331"/>
                  </a:lnTo>
                  <a:lnTo>
                    <a:pt x="59" y="337"/>
                  </a:lnTo>
                  <a:lnTo>
                    <a:pt x="55" y="342"/>
                  </a:lnTo>
                  <a:lnTo>
                    <a:pt x="53" y="348"/>
                  </a:lnTo>
                  <a:lnTo>
                    <a:pt x="49" y="354"/>
                  </a:lnTo>
                  <a:lnTo>
                    <a:pt x="47" y="361"/>
                  </a:lnTo>
                  <a:lnTo>
                    <a:pt x="44" y="367"/>
                  </a:lnTo>
                  <a:lnTo>
                    <a:pt x="40" y="373"/>
                  </a:lnTo>
                  <a:lnTo>
                    <a:pt x="38" y="380"/>
                  </a:lnTo>
                  <a:lnTo>
                    <a:pt x="34" y="384"/>
                  </a:lnTo>
                  <a:lnTo>
                    <a:pt x="30" y="392"/>
                  </a:lnTo>
                  <a:lnTo>
                    <a:pt x="28" y="398"/>
                  </a:lnTo>
                  <a:lnTo>
                    <a:pt x="25" y="403"/>
                  </a:lnTo>
                  <a:lnTo>
                    <a:pt x="21" y="411"/>
                  </a:lnTo>
                  <a:lnTo>
                    <a:pt x="19" y="417"/>
                  </a:lnTo>
                  <a:lnTo>
                    <a:pt x="15" y="422"/>
                  </a:lnTo>
                  <a:lnTo>
                    <a:pt x="11" y="428"/>
                  </a:lnTo>
                  <a:lnTo>
                    <a:pt x="6" y="432"/>
                  </a:lnTo>
                  <a:lnTo>
                    <a:pt x="0" y="434"/>
                  </a:lnTo>
                  <a:lnTo>
                    <a:pt x="6" y="422"/>
                  </a:lnTo>
                  <a:lnTo>
                    <a:pt x="9" y="411"/>
                  </a:lnTo>
                  <a:lnTo>
                    <a:pt x="15" y="401"/>
                  </a:lnTo>
                  <a:lnTo>
                    <a:pt x="21" y="390"/>
                  </a:lnTo>
                  <a:lnTo>
                    <a:pt x="27" y="379"/>
                  </a:lnTo>
                  <a:lnTo>
                    <a:pt x="30" y="369"/>
                  </a:lnTo>
                  <a:lnTo>
                    <a:pt x="36" y="358"/>
                  </a:lnTo>
                  <a:lnTo>
                    <a:pt x="42" y="346"/>
                  </a:lnTo>
                  <a:lnTo>
                    <a:pt x="44" y="341"/>
                  </a:lnTo>
                  <a:lnTo>
                    <a:pt x="46" y="335"/>
                  </a:lnTo>
                  <a:lnTo>
                    <a:pt x="47" y="329"/>
                  </a:lnTo>
                  <a:lnTo>
                    <a:pt x="49" y="323"/>
                  </a:lnTo>
                  <a:lnTo>
                    <a:pt x="51" y="318"/>
                  </a:lnTo>
                  <a:lnTo>
                    <a:pt x="53" y="312"/>
                  </a:lnTo>
                  <a:lnTo>
                    <a:pt x="55" y="306"/>
                  </a:lnTo>
                  <a:lnTo>
                    <a:pt x="59" y="301"/>
                  </a:lnTo>
                  <a:lnTo>
                    <a:pt x="61" y="295"/>
                  </a:lnTo>
                  <a:lnTo>
                    <a:pt x="63" y="287"/>
                  </a:lnTo>
                  <a:lnTo>
                    <a:pt x="65" y="282"/>
                  </a:lnTo>
                  <a:lnTo>
                    <a:pt x="68" y="276"/>
                  </a:lnTo>
                  <a:lnTo>
                    <a:pt x="68" y="270"/>
                  </a:lnTo>
                  <a:lnTo>
                    <a:pt x="70" y="264"/>
                  </a:lnTo>
                  <a:lnTo>
                    <a:pt x="72" y="257"/>
                  </a:lnTo>
                  <a:lnTo>
                    <a:pt x="74" y="253"/>
                  </a:lnTo>
                  <a:lnTo>
                    <a:pt x="74" y="245"/>
                  </a:lnTo>
                  <a:lnTo>
                    <a:pt x="76" y="238"/>
                  </a:lnTo>
                  <a:lnTo>
                    <a:pt x="76" y="232"/>
                  </a:lnTo>
                  <a:lnTo>
                    <a:pt x="80" y="226"/>
                  </a:lnTo>
                  <a:lnTo>
                    <a:pt x="80" y="219"/>
                  </a:lnTo>
                  <a:lnTo>
                    <a:pt x="80" y="213"/>
                  </a:lnTo>
                  <a:lnTo>
                    <a:pt x="82" y="206"/>
                  </a:lnTo>
                  <a:lnTo>
                    <a:pt x="82" y="200"/>
                  </a:lnTo>
                  <a:lnTo>
                    <a:pt x="82" y="192"/>
                  </a:lnTo>
                  <a:lnTo>
                    <a:pt x="82" y="185"/>
                  </a:lnTo>
                  <a:lnTo>
                    <a:pt x="82" y="177"/>
                  </a:lnTo>
                  <a:lnTo>
                    <a:pt x="82" y="171"/>
                  </a:lnTo>
                  <a:lnTo>
                    <a:pt x="82" y="162"/>
                  </a:lnTo>
                  <a:lnTo>
                    <a:pt x="82" y="156"/>
                  </a:lnTo>
                  <a:lnTo>
                    <a:pt x="82" y="148"/>
                  </a:lnTo>
                  <a:lnTo>
                    <a:pt x="82" y="141"/>
                  </a:lnTo>
                  <a:lnTo>
                    <a:pt x="80" y="133"/>
                  </a:lnTo>
                  <a:lnTo>
                    <a:pt x="80" y="126"/>
                  </a:lnTo>
                  <a:lnTo>
                    <a:pt x="76" y="118"/>
                  </a:lnTo>
                  <a:lnTo>
                    <a:pt x="76" y="110"/>
                  </a:lnTo>
                  <a:lnTo>
                    <a:pt x="74" y="101"/>
                  </a:lnTo>
                  <a:lnTo>
                    <a:pt x="74" y="95"/>
                  </a:lnTo>
                  <a:lnTo>
                    <a:pt x="72" y="86"/>
                  </a:lnTo>
                  <a:lnTo>
                    <a:pt x="70" y="78"/>
                  </a:lnTo>
                  <a:lnTo>
                    <a:pt x="68" y="69"/>
                  </a:lnTo>
                  <a:lnTo>
                    <a:pt x="65" y="61"/>
                  </a:lnTo>
                  <a:lnTo>
                    <a:pt x="63" y="53"/>
                  </a:lnTo>
                  <a:lnTo>
                    <a:pt x="61" y="44"/>
                  </a:lnTo>
                  <a:lnTo>
                    <a:pt x="57" y="34"/>
                  </a:lnTo>
                  <a:lnTo>
                    <a:pt x="53" y="27"/>
                  </a:lnTo>
                  <a:lnTo>
                    <a:pt x="51" y="17"/>
                  </a:lnTo>
                  <a:lnTo>
                    <a:pt x="47" y="10"/>
                  </a:lnTo>
                  <a:lnTo>
                    <a:pt x="55"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1" name="Freeform 306"/>
            <p:cNvSpPr>
              <a:spLocks/>
            </p:cNvSpPr>
            <p:nvPr/>
          </p:nvSpPr>
          <p:spPr bwMode="auto">
            <a:xfrm>
              <a:off x="4791017" y="3302607"/>
              <a:ext cx="63120" cy="212505"/>
            </a:xfrm>
            <a:custGeom>
              <a:avLst/>
              <a:gdLst>
                <a:gd name="T0" fmla="*/ 0 w 51"/>
                <a:gd name="T1" fmla="*/ 0 h 172"/>
                <a:gd name="T2" fmla="*/ 2147483647 w 51"/>
                <a:gd name="T3" fmla="*/ 2147483647 h 172"/>
                <a:gd name="T4" fmla="*/ 2147483647 w 51"/>
                <a:gd name="T5" fmla="*/ 2147483647 h 172"/>
                <a:gd name="T6" fmla="*/ 2147483647 w 51"/>
                <a:gd name="T7" fmla="*/ 2147483647 h 172"/>
                <a:gd name="T8" fmla="*/ 2147483647 w 51"/>
                <a:gd name="T9" fmla="*/ 2147483647 h 172"/>
                <a:gd name="T10" fmla="*/ 2147483647 w 51"/>
                <a:gd name="T11" fmla="*/ 2147483647 h 172"/>
                <a:gd name="T12" fmla="*/ 2147483647 w 51"/>
                <a:gd name="T13" fmla="*/ 2147483647 h 172"/>
                <a:gd name="T14" fmla="*/ 2147483647 w 51"/>
                <a:gd name="T15" fmla="*/ 2147483647 h 172"/>
                <a:gd name="T16" fmla="*/ 2147483647 w 51"/>
                <a:gd name="T17" fmla="*/ 2147483647 h 172"/>
                <a:gd name="T18" fmla="*/ 2147483647 w 51"/>
                <a:gd name="T19" fmla="*/ 2147483647 h 172"/>
                <a:gd name="T20" fmla="*/ 2147483647 w 51"/>
                <a:gd name="T21" fmla="*/ 2147483647 h 172"/>
                <a:gd name="T22" fmla="*/ 2147483647 w 51"/>
                <a:gd name="T23" fmla="*/ 2147483647 h 172"/>
                <a:gd name="T24" fmla="*/ 2147483647 w 51"/>
                <a:gd name="T25" fmla="*/ 2147483647 h 172"/>
                <a:gd name="T26" fmla="*/ 2147483647 w 51"/>
                <a:gd name="T27" fmla="*/ 2147483647 h 172"/>
                <a:gd name="T28" fmla="*/ 2147483647 w 51"/>
                <a:gd name="T29" fmla="*/ 2147483647 h 172"/>
                <a:gd name="T30" fmla="*/ 2147483647 w 51"/>
                <a:gd name="T31" fmla="*/ 2147483647 h 172"/>
                <a:gd name="T32" fmla="*/ 2147483647 w 51"/>
                <a:gd name="T33" fmla="*/ 2147483647 h 172"/>
                <a:gd name="T34" fmla="*/ 2147483647 w 51"/>
                <a:gd name="T35" fmla="*/ 2147483647 h 172"/>
                <a:gd name="T36" fmla="*/ 2147483647 w 51"/>
                <a:gd name="T37" fmla="*/ 2147483647 h 172"/>
                <a:gd name="T38" fmla="*/ 2147483647 w 51"/>
                <a:gd name="T39" fmla="*/ 2147483647 h 172"/>
                <a:gd name="T40" fmla="*/ 2147483647 w 51"/>
                <a:gd name="T41" fmla="*/ 2147483647 h 172"/>
                <a:gd name="T42" fmla="*/ 2147483647 w 51"/>
                <a:gd name="T43" fmla="*/ 2147483647 h 172"/>
                <a:gd name="T44" fmla="*/ 2147483647 w 51"/>
                <a:gd name="T45" fmla="*/ 2147483647 h 172"/>
                <a:gd name="T46" fmla="*/ 2147483647 w 51"/>
                <a:gd name="T47" fmla="*/ 2147483647 h 172"/>
                <a:gd name="T48" fmla="*/ 2147483647 w 51"/>
                <a:gd name="T49" fmla="*/ 2147483647 h 172"/>
                <a:gd name="T50" fmla="*/ 2147483647 w 51"/>
                <a:gd name="T51" fmla="*/ 2147483647 h 172"/>
                <a:gd name="T52" fmla="*/ 2147483647 w 51"/>
                <a:gd name="T53" fmla="*/ 2147483647 h 172"/>
                <a:gd name="T54" fmla="*/ 2147483647 w 51"/>
                <a:gd name="T55" fmla="*/ 2147483647 h 172"/>
                <a:gd name="T56" fmla="*/ 2147483647 w 51"/>
                <a:gd name="T57" fmla="*/ 2147483647 h 172"/>
                <a:gd name="T58" fmla="*/ 2147483647 w 51"/>
                <a:gd name="T59" fmla="*/ 2147483647 h 172"/>
                <a:gd name="T60" fmla="*/ 2147483647 w 51"/>
                <a:gd name="T61" fmla="*/ 2147483647 h 172"/>
                <a:gd name="T62" fmla="*/ 0 w 51"/>
                <a:gd name="T63" fmla="*/ 2147483647 h 172"/>
                <a:gd name="T64" fmla="*/ 0 w 51"/>
                <a:gd name="T65" fmla="*/ 2147483647 h 172"/>
                <a:gd name="T66" fmla="*/ 0 w 51"/>
                <a:gd name="T67" fmla="*/ 2147483647 h 172"/>
                <a:gd name="T68" fmla="*/ 0 w 51"/>
                <a:gd name="T69" fmla="*/ 0 h 172"/>
                <a:gd name="T70" fmla="*/ 0 w 51"/>
                <a:gd name="T71" fmla="*/ 0 h 17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1"/>
                <a:gd name="T109" fmla="*/ 0 h 172"/>
                <a:gd name="T110" fmla="*/ 51 w 51"/>
                <a:gd name="T111" fmla="*/ 172 h 17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1" h="172">
                  <a:moveTo>
                    <a:pt x="0" y="0"/>
                  </a:moveTo>
                  <a:lnTo>
                    <a:pt x="9" y="19"/>
                  </a:lnTo>
                  <a:lnTo>
                    <a:pt x="11" y="29"/>
                  </a:lnTo>
                  <a:lnTo>
                    <a:pt x="13" y="40"/>
                  </a:lnTo>
                  <a:lnTo>
                    <a:pt x="17" y="52"/>
                  </a:lnTo>
                  <a:lnTo>
                    <a:pt x="19" y="63"/>
                  </a:lnTo>
                  <a:lnTo>
                    <a:pt x="21" y="73"/>
                  </a:lnTo>
                  <a:lnTo>
                    <a:pt x="25" y="82"/>
                  </a:lnTo>
                  <a:lnTo>
                    <a:pt x="28" y="92"/>
                  </a:lnTo>
                  <a:lnTo>
                    <a:pt x="30" y="103"/>
                  </a:lnTo>
                  <a:lnTo>
                    <a:pt x="32" y="111"/>
                  </a:lnTo>
                  <a:lnTo>
                    <a:pt x="36" y="120"/>
                  </a:lnTo>
                  <a:lnTo>
                    <a:pt x="38" y="128"/>
                  </a:lnTo>
                  <a:lnTo>
                    <a:pt x="42" y="137"/>
                  </a:lnTo>
                  <a:lnTo>
                    <a:pt x="44" y="145"/>
                  </a:lnTo>
                  <a:lnTo>
                    <a:pt x="46" y="154"/>
                  </a:lnTo>
                  <a:lnTo>
                    <a:pt x="47" y="162"/>
                  </a:lnTo>
                  <a:lnTo>
                    <a:pt x="51" y="172"/>
                  </a:lnTo>
                  <a:lnTo>
                    <a:pt x="36" y="166"/>
                  </a:lnTo>
                  <a:lnTo>
                    <a:pt x="32" y="156"/>
                  </a:lnTo>
                  <a:lnTo>
                    <a:pt x="30" y="145"/>
                  </a:lnTo>
                  <a:lnTo>
                    <a:pt x="27" y="135"/>
                  </a:lnTo>
                  <a:lnTo>
                    <a:pt x="23" y="124"/>
                  </a:lnTo>
                  <a:lnTo>
                    <a:pt x="21" y="113"/>
                  </a:lnTo>
                  <a:lnTo>
                    <a:pt x="17" y="103"/>
                  </a:lnTo>
                  <a:lnTo>
                    <a:pt x="13" y="92"/>
                  </a:lnTo>
                  <a:lnTo>
                    <a:pt x="11" y="82"/>
                  </a:lnTo>
                  <a:lnTo>
                    <a:pt x="9" y="71"/>
                  </a:lnTo>
                  <a:lnTo>
                    <a:pt x="6" y="61"/>
                  </a:lnTo>
                  <a:lnTo>
                    <a:pt x="4" y="50"/>
                  </a:lnTo>
                  <a:lnTo>
                    <a:pt x="2" y="40"/>
                  </a:lnTo>
                  <a:lnTo>
                    <a:pt x="0" y="29"/>
                  </a:lnTo>
                  <a:lnTo>
                    <a:pt x="0" y="19"/>
                  </a:lnTo>
                  <a:lnTo>
                    <a:pt x="0" y="10"/>
                  </a:lnTo>
                  <a:lnTo>
                    <a:pt x="0"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2" name="Freeform 307"/>
            <p:cNvSpPr>
              <a:spLocks/>
            </p:cNvSpPr>
            <p:nvPr/>
          </p:nvSpPr>
          <p:spPr bwMode="auto">
            <a:xfrm>
              <a:off x="4346752" y="3342607"/>
              <a:ext cx="456404" cy="235005"/>
            </a:xfrm>
            <a:custGeom>
              <a:avLst/>
              <a:gdLst>
                <a:gd name="T0" fmla="*/ 2147483647 w 376"/>
                <a:gd name="T1" fmla="*/ 2147483647 h 188"/>
                <a:gd name="T2" fmla="*/ 2147483647 w 376"/>
                <a:gd name="T3" fmla="*/ 2147483647 h 188"/>
                <a:gd name="T4" fmla="*/ 2147483647 w 376"/>
                <a:gd name="T5" fmla="*/ 2147483647 h 188"/>
                <a:gd name="T6" fmla="*/ 2147483647 w 376"/>
                <a:gd name="T7" fmla="*/ 2147483647 h 188"/>
                <a:gd name="T8" fmla="*/ 2147483647 w 376"/>
                <a:gd name="T9" fmla="*/ 2147483647 h 188"/>
                <a:gd name="T10" fmla="*/ 2147483647 w 376"/>
                <a:gd name="T11" fmla="*/ 2147483647 h 188"/>
                <a:gd name="T12" fmla="*/ 2147483647 w 376"/>
                <a:gd name="T13" fmla="*/ 2147483647 h 188"/>
                <a:gd name="T14" fmla="*/ 2147483647 w 376"/>
                <a:gd name="T15" fmla="*/ 2147483647 h 188"/>
                <a:gd name="T16" fmla="*/ 2147483647 w 376"/>
                <a:gd name="T17" fmla="*/ 2147483647 h 188"/>
                <a:gd name="T18" fmla="*/ 2147483647 w 376"/>
                <a:gd name="T19" fmla="*/ 2147483647 h 188"/>
                <a:gd name="T20" fmla="*/ 2147483647 w 376"/>
                <a:gd name="T21" fmla="*/ 2147483647 h 188"/>
                <a:gd name="T22" fmla="*/ 2147483647 w 376"/>
                <a:gd name="T23" fmla="*/ 2147483647 h 188"/>
                <a:gd name="T24" fmla="*/ 2147483647 w 376"/>
                <a:gd name="T25" fmla="*/ 2147483647 h 188"/>
                <a:gd name="T26" fmla="*/ 2147483647 w 376"/>
                <a:gd name="T27" fmla="*/ 2147483647 h 188"/>
                <a:gd name="T28" fmla="*/ 2147483647 w 376"/>
                <a:gd name="T29" fmla="*/ 2147483647 h 188"/>
                <a:gd name="T30" fmla="*/ 2147483647 w 376"/>
                <a:gd name="T31" fmla="*/ 2147483647 h 188"/>
                <a:gd name="T32" fmla="*/ 2147483647 w 376"/>
                <a:gd name="T33" fmla="*/ 2147483647 h 188"/>
                <a:gd name="T34" fmla="*/ 2147483647 w 376"/>
                <a:gd name="T35" fmla="*/ 2147483647 h 188"/>
                <a:gd name="T36" fmla="*/ 2147483647 w 376"/>
                <a:gd name="T37" fmla="*/ 2147483647 h 188"/>
                <a:gd name="T38" fmla="*/ 2147483647 w 376"/>
                <a:gd name="T39" fmla="*/ 2147483647 h 188"/>
                <a:gd name="T40" fmla="*/ 2147483647 w 376"/>
                <a:gd name="T41" fmla="*/ 2147483647 h 188"/>
                <a:gd name="T42" fmla="*/ 2147483647 w 376"/>
                <a:gd name="T43" fmla="*/ 2147483647 h 188"/>
                <a:gd name="T44" fmla="*/ 2147483647 w 376"/>
                <a:gd name="T45" fmla="*/ 2147483647 h 188"/>
                <a:gd name="T46" fmla="*/ 2147483647 w 376"/>
                <a:gd name="T47" fmla="*/ 2147483647 h 188"/>
                <a:gd name="T48" fmla="*/ 2147483647 w 376"/>
                <a:gd name="T49" fmla="*/ 2147483647 h 188"/>
                <a:gd name="T50" fmla="*/ 2147483647 w 376"/>
                <a:gd name="T51" fmla="*/ 2147483647 h 188"/>
                <a:gd name="T52" fmla="*/ 2147483647 w 376"/>
                <a:gd name="T53" fmla="*/ 2147483647 h 188"/>
                <a:gd name="T54" fmla="*/ 2147483647 w 376"/>
                <a:gd name="T55" fmla="*/ 2147483647 h 188"/>
                <a:gd name="T56" fmla="*/ 2147483647 w 376"/>
                <a:gd name="T57" fmla="*/ 2147483647 h 188"/>
                <a:gd name="T58" fmla="*/ 2147483647 w 376"/>
                <a:gd name="T59" fmla="*/ 2147483647 h 188"/>
                <a:gd name="T60" fmla="*/ 2147483647 w 376"/>
                <a:gd name="T61" fmla="*/ 2147483647 h 188"/>
                <a:gd name="T62" fmla="*/ 2147483647 w 376"/>
                <a:gd name="T63" fmla="*/ 2147483647 h 188"/>
                <a:gd name="T64" fmla="*/ 2147483647 w 376"/>
                <a:gd name="T65" fmla="*/ 2147483647 h 188"/>
                <a:gd name="T66" fmla="*/ 2147483647 w 376"/>
                <a:gd name="T67" fmla="*/ 2147483647 h 188"/>
                <a:gd name="T68" fmla="*/ 2147483647 w 376"/>
                <a:gd name="T69" fmla="*/ 2147483647 h 188"/>
                <a:gd name="T70" fmla="*/ 2147483647 w 376"/>
                <a:gd name="T71" fmla="*/ 2147483647 h 188"/>
                <a:gd name="T72" fmla="*/ 2147483647 w 376"/>
                <a:gd name="T73" fmla="*/ 2147483647 h 188"/>
                <a:gd name="T74" fmla="*/ 2147483647 w 376"/>
                <a:gd name="T75" fmla="*/ 2147483647 h 188"/>
                <a:gd name="T76" fmla="*/ 2147483647 w 376"/>
                <a:gd name="T77" fmla="*/ 2147483647 h 188"/>
                <a:gd name="T78" fmla="*/ 2147483647 w 376"/>
                <a:gd name="T79" fmla="*/ 2147483647 h 188"/>
                <a:gd name="T80" fmla="*/ 2147483647 w 376"/>
                <a:gd name="T81" fmla="*/ 2147483647 h 188"/>
                <a:gd name="T82" fmla="*/ 2147483647 w 376"/>
                <a:gd name="T83" fmla="*/ 2147483647 h 188"/>
                <a:gd name="T84" fmla="*/ 2147483647 w 376"/>
                <a:gd name="T85" fmla="*/ 2147483647 h 188"/>
                <a:gd name="T86" fmla="*/ 2147483647 w 376"/>
                <a:gd name="T87" fmla="*/ 2147483647 h 188"/>
                <a:gd name="T88" fmla="*/ 2147483647 w 376"/>
                <a:gd name="T89" fmla="*/ 2147483647 h 188"/>
                <a:gd name="T90" fmla="*/ 2147483647 w 376"/>
                <a:gd name="T91" fmla="*/ 2147483647 h 188"/>
                <a:gd name="T92" fmla="*/ 2147483647 w 376"/>
                <a:gd name="T93" fmla="*/ 2147483647 h 188"/>
                <a:gd name="T94" fmla="*/ 2147483647 w 376"/>
                <a:gd name="T95" fmla="*/ 2147483647 h 188"/>
                <a:gd name="T96" fmla="*/ 2147483647 w 376"/>
                <a:gd name="T97" fmla="*/ 2147483647 h 188"/>
                <a:gd name="T98" fmla="*/ 2147483647 w 376"/>
                <a:gd name="T99" fmla="*/ 2147483647 h 188"/>
                <a:gd name="T100" fmla="*/ 2147483647 w 376"/>
                <a:gd name="T101" fmla="*/ 2147483647 h 188"/>
                <a:gd name="T102" fmla="*/ 2147483647 w 376"/>
                <a:gd name="T103" fmla="*/ 2147483647 h 188"/>
                <a:gd name="T104" fmla="*/ 2147483647 w 376"/>
                <a:gd name="T105" fmla="*/ 2147483647 h 188"/>
                <a:gd name="T106" fmla="*/ 2147483647 w 376"/>
                <a:gd name="T107" fmla="*/ 2147483647 h 188"/>
                <a:gd name="T108" fmla="*/ 2147483647 w 376"/>
                <a:gd name="T109" fmla="*/ 0 h 18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76"/>
                <a:gd name="T166" fmla="*/ 0 h 188"/>
                <a:gd name="T167" fmla="*/ 376 w 376"/>
                <a:gd name="T168" fmla="*/ 188 h 18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76" h="188">
                  <a:moveTo>
                    <a:pt x="375" y="0"/>
                  </a:moveTo>
                  <a:lnTo>
                    <a:pt x="376" y="21"/>
                  </a:lnTo>
                  <a:lnTo>
                    <a:pt x="371" y="24"/>
                  </a:lnTo>
                  <a:lnTo>
                    <a:pt x="365" y="30"/>
                  </a:lnTo>
                  <a:lnTo>
                    <a:pt x="357" y="34"/>
                  </a:lnTo>
                  <a:lnTo>
                    <a:pt x="352" y="42"/>
                  </a:lnTo>
                  <a:lnTo>
                    <a:pt x="346" y="45"/>
                  </a:lnTo>
                  <a:lnTo>
                    <a:pt x="340" y="49"/>
                  </a:lnTo>
                  <a:lnTo>
                    <a:pt x="333" y="55"/>
                  </a:lnTo>
                  <a:lnTo>
                    <a:pt x="329" y="61"/>
                  </a:lnTo>
                  <a:lnTo>
                    <a:pt x="321" y="64"/>
                  </a:lnTo>
                  <a:lnTo>
                    <a:pt x="314" y="68"/>
                  </a:lnTo>
                  <a:lnTo>
                    <a:pt x="308" y="74"/>
                  </a:lnTo>
                  <a:lnTo>
                    <a:pt x="302" y="78"/>
                  </a:lnTo>
                  <a:lnTo>
                    <a:pt x="295" y="82"/>
                  </a:lnTo>
                  <a:lnTo>
                    <a:pt x="289" y="85"/>
                  </a:lnTo>
                  <a:lnTo>
                    <a:pt x="281" y="89"/>
                  </a:lnTo>
                  <a:lnTo>
                    <a:pt x="276" y="95"/>
                  </a:lnTo>
                  <a:lnTo>
                    <a:pt x="268" y="97"/>
                  </a:lnTo>
                  <a:lnTo>
                    <a:pt x="261" y="101"/>
                  </a:lnTo>
                  <a:lnTo>
                    <a:pt x="255" y="102"/>
                  </a:lnTo>
                  <a:lnTo>
                    <a:pt x="249" y="106"/>
                  </a:lnTo>
                  <a:lnTo>
                    <a:pt x="241" y="110"/>
                  </a:lnTo>
                  <a:lnTo>
                    <a:pt x="234" y="112"/>
                  </a:lnTo>
                  <a:lnTo>
                    <a:pt x="228" y="116"/>
                  </a:lnTo>
                  <a:lnTo>
                    <a:pt x="222" y="120"/>
                  </a:lnTo>
                  <a:lnTo>
                    <a:pt x="215" y="121"/>
                  </a:lnTo>
                  <a:lnTo>
                    <a:pt x="207" y="125"/>
                  </a:lnTo>
                  <a:lnTo>
                    <a:pt x="200" y="127"/>
                  </a:lnTo>
                  <a:lnTo>
                    <a:pt x="194" y="131"/>
                  </a:lnTo>
                  <a:lnTo>
                    <a:pt x="186" y="133"/>
                  </a:lnTo>
                  <a:lnTo>
                    <a:pt x="181" y="137"/>
                  </a:lnTo>
                  <a:lnTo>
                    <a:pt x="175" y="139"/>
                  </a:lnTo>
                  <a:lnTo>
                    <a:pt x="169" y="140"/>
                  </a:lnTo>
                  <a:lnTo>
                    <a:pt x="162" y="142"/>
                  </a:lnTo>
                  <a:lnTo>
                    <a:pt x="154" y="144"/>
                  </a:lnTo>
                  <a:lnTo>
                    <a:pt x="148" y="146"/>
                  </a:lnTo>
                  <a:lnTo>
                    <a:pt x="141" y="148"/>
                  </a:lnTo>
                  <a:lnTo>
                    <a:pt x="135" y="150"/>
                  </a:lnTo>
                  <a:lnTo>
                    <a:pt x="129" y="152"/>
                  </a:lnTo>
                  <a:lnTo>
                    <a:pt x="122" y="154"/>
                  </a:lnTo>
                  <a:lnTo>
                    <a:pt x="118" y="158"/>
                  </a:lnTo>
                  <a:lnTo>
                    <a:pt x="110" y="158"/>
                  </a:lnTo>
                  <a:lnTo>
                    <a:pt x="105" y="159"/>
                  </a:lnTo>
                  <a:lnTo>
                    <a:pt x="99" y="161"/>
                  </a:lnTo>
                  <a:lnTo>
                    <a:pt x="95" y="163"/>
                  </a:lnTo>
                  <a:lnTo>
                    <a:pt x="84" y="165"/>
                  </a:lnTo>
                  <a:lnTo>
                    <a:pt x="74" y="169"/>
                  </a:lnTo>
                  <a:lnTo>
                    <a:pt x="63" y="171"/>
                  </a:lnTo>
                  <a:lnTo>
                    <a:pt x="53" y="173"/>
                  </a:lnTo>
                  <a:lnTo>
                    <a:pt x="44" y="175"/>
                  </a:lnTo>
                  <a:lnTo>
                    <a:pt x="36" y="178"/>
                  </a:lnTo>
                  <a:lnTo>
                    <a:pt x="29" y="180"/>
                  </a:lnTo>
                  <a:lnTo>
                    <a:pt x="23" y="182"/>
                  </a:lnTo>
                  <a:lnTo>
                    <a:pt x="15" y="184"/>
                  </a:lnTo>
                  <a:lnTo>
                    <a:pt x="12" y="188"/>
                  </a:lnTo>
                  <a:lnTo>
                    <a:pt x="0" y="186"/>
                  </a:lnTo>
                  <a:lnTo>
                    <a:pt x="6" y="182"/>
                  </a:lnTo>
                  <a:lnTo>
                    <a:pt x="12" y="177"/>
                  </a:lnTo>
                  <a:lnTo>
                    <a:pt x="19" y="175"/>
                  </a:lnTo>
                  <a:lnTo>
                    <a:pt x="27" y="171"/>
                  </a:lnTo>
                  <a:lnTo>
                    <a:pt x="34" y="169"/>
                  </a:lnTo>
                  <a:lnTo>
                    <a:pt x="44" y="165"/>
                  </a:lnTo>
                  <a:lnTo>
                    <a:pt x="53" y="161"/>
                  </a:lnTo>
                  <a:lnTo>
                    <a:pt x="63" y="159"/>
                  </a:lnTo>
                  <a:lnTo>
                    <a:pt x="72" y="158"/>
                  </a:lnTo>
                  <a:lnTo>
                    <a:pt x="82" y="154"/>
                  </a:lnTo>
                  <a:lnTo>
                    <a:pt x="91" y="150"/>
                  </a:lnTo>
                  <a:lnTo>
                    <a:pt x="105" y="148"/>
                  </a:lnTo>
                  <a:lnTo>
                    <a:pt x="108" y="146"/>
                  </a:lnTo>
                  <a:lnTo>
                    <a:pt x="116" y="144"/>
                  </a:lnTo>
                  <a:lnTo>
                    <a:pt x="120" y="142"/>
                  </a:lnTo>
                  <a:lnTo>
                    <a:pt x="127" y="140"/>
                  </a:lnTo>
                  <a:lnTo>
                    <a:pt x="133" y="139"/>
                  </a:lnTo>
                  <a:lnTo>
                    <a:pt x="139" y="137"/>
                  </a:lnTo>
                  <a:lnTo>
                    <a:pt x="145" y="135"/>
                  </a:lnTo>
                  <a:lnTo>
                    <a:pt x="152" y="133"/>
                  </a:lnTo>
                  <a:lnTo>
                    <a:pt x="156" y="131"/>
                  </a:lnTo>
                  <a:lnTo>
                    <a:pt x="164" y="129"/>
                  </a:lnTo>
                  <a:lnTo>
                    <a:pt x="169" y="125"/>
                  </a:lnTo>
                  <a:lnTo>
                    <a:pt x="175" y="123"/>
                  </a:lnTo>
                  <a:lnTo>
                    <a:pt x="183" y="120"/>
                  </a:lnTo>
                  <a:lnTo>
                    <a:pt x="188" y="118"/>
                  </a:lnTo>
                  <a:lnTo>
                    <a:pt x="194" y="116"/>
                  </a:lnTo>
                  <a:lnTo>
                    <a:pt x="202" y="112"/>
                  </a:lnTo>
                  <a:lnTo>
                    <a:pt x="207" y="110"/>
                  </a:lnTo>
                  <a:lnTo>
                    <a:pt x="215" y="106"/>
                  </a:lnTo>
                  <a:lnTo>
                    <a:pt x="222" y="102"/>
                  </a:lnTo>
                  <a:lnTo>
                    <a:pt x="228" y="101"/>
                  </a:lnTo>
                  <a:lnTo>
                    <a:pt x="236" y="97"/>
                  </a:lnTo>
                  <a:lnTo>
                    <a:pt x="241" y="93"/>
                  </a:lnTo>
                  <a:lnTo>
                    <a:pt x="249" y="89"/>
                  </a:lnTo>
                  <a:lnTo>
                    <a:pt x="257" y="85"/>
                  </a:lnTo>
                  <a:lnTo>
                    <a:pt x="264" y="80"/>
                  </a:lnTo>
                  <a:lnTo>
                    <a:pt x="270" y="76"/>
                  </a:lnTo>
                  <a:lnTo>
                    <a:pt x="278" y="72"/>
                  </a:lnTo>
                  <a:lnTo>
                    <a:pt x="285" y="68"/>
                  </a:lnTo>
                  <a:lnTo>
                    <a:pt x="291" y="63"/>
                  </a:lnTo>
                  <a:lnTo>
                    <a:pt x="299" y="59"/>
                  </a:lnTo>
                  <a:lnTo>
                    <a:pt x="306" y="53"/>
                  </a:lnTo>
                  <a:lnTo>
                    <a:pt x="314" y="49"/>
                  </a:lnTo>
                  <a:lnTo>
                    <a:pt x="321" y="43"/>
                  </a:lnTo>
                  <a:lnTo>
                    <a:pt x="329" y="38"/>
                  </a:lnTo>
                  <a:lnTo>
                    <a:pt x="335" y="32"/>
                  </a:lnTo>
                  <a:lnTo>
                    <a:pt x="344" y="26"/>
                  </a:lnTo>
                  <a:lnTo>
                    <a:pt x="352" y="19"/>
                  </a:lnTo>
                  <a:lnTo>
                    <a:pt x="359" y="13"/>
                  </a:lnTo>
                  <a:lnTo>
                    <a:pt x="367" y="5"/>
                  </a:lnTo>
                  <a:lnTo>
                    <a:pt x="375"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3" name="Freeform 308"/>
            <p:cNvSpPr>
              <a:spLocks/>
            </p:cNvSpPr>
            <p:nvPr/>
          </p:nvSpPr>
          <p:spPr bwMode="auto">
            <a:xfrm>
              <a:off x="4844426" y="2987600"/>
              <a:ext cx="279184" cy="132504"/>
            </a:xfrm>
            <a:custGeom>
              <a:avLst/>
              <a:gdLst>
                <a:gd name="T0" fmla="*/ 2147483647 w 230"/>
                <a:gd name="T1" fmla="*/ 2147483647 h 105"/>
                <a:gd name="T2" fmla="*/ 2147483647 w 230"/>
                <a:gd name="T3" fmla="*/ 2147483647 h 105"/>
                <a:gd name="T4" fmla="*/ 2147483647 w 230"/>
                <a:gd name="T5" fmla="*/ 2147483647 h 105"/>
                <a:gd name="T6" fmla="*/ 2147483647 w 230"/>
                <a:gd name="T7" fmla="*/ 2147483647 h 105"/>
                <a:gd name="T8" fmla="*/ 2147483647 w 230"/>
                <a:gd name="T9" fmla="*/ 2147483647 h 105"/>
                <a:gd name="T10" fmla="*/ 2147483647 w 230"/>
                <a:gd name="T11" fmla="*/ 2147483647 h 105"/>
                <a:gd name="T12" fmla="*/ 2147483647 w 230"/>
                <a:gd name="T13" fmla="*/ 2147483647 h 105"/>
                <a:gd name="T14" fmla="*/ 2147483647 w 230"/>
                <a:gd name="T15" fmla="*/ 2147483647 h 105"/>
                <a:gd name="T16" fmla="*/ 2147483647 w 230"/>
                <a:gd name="T17" fmla="*/ 2147483647 h 105"/>
                <a:gd name="T18" fmla="*/ 2147483647 w 230"/>
                <a:gd name="T19" fmla="*/ 2147483647 h 105"/>
                <a:gd name="T20" fmla="*/ 2147483647 w 230"/>
                <a:gd name="T21" fmla="*/ 2147483647 h 105"/>
                <a:gd name="T22" fmla="*/ 2147483647 w 230"/>
                <a:gd name="T23" fmla="*/ 2147483647 h 105"/>
                <a:gd name="T24" fmla="*/ 2147483647 w 230"/>
                <a:gd name="T25" fmla="*/ 2147483647 h 105"/>
                <a:gd name="T26" fmla="*/ 2147483647 w 230"/>
                <a:gd name="T27" fmla="*/ 2147483647 h 105"/>
                <a:gd name="T28" fmla="*/ 2147483647 w 230"/>
                <a:gd name="T29" fmla="*/ 2147483647 h 105"/>
                <a:gd name="T30" fmla="*/ 2147483647 w 230"/>
                <a:gd name="T31" fmla="*/ 2147483647 h 105"/>
                <a:gd name="T32" fmla="*/ 2147483647 w 230"/>
                <a:gd name="T33" fmla="*/ 2147483647 h 105"/>
                <a:gd name="T34" fmla="*/ 2147483647 w 230"/>
                <a:gd name="T35" fmla="*/ 2147483647 h 105"/>
                <a:gd name="T36" fmla="*/ 2147483647 w 230"/>
                <a:gd name="T37" fmla="*/ 2147483647 h 105"/>
                <a:gd name="T38" fmla="*/ 2147483647 w 230"/>
                <a:gd name="T39" fmla="*/ 2147483647 h 105"/>
                <a:gd name="T40" fmla="*/ 2147483647 w 230"/>
                <a:gd name="T41" fmla="*/ 2147483647 h 105"/>
                <a:gd name="T42" fmla="*/ 2147483647 w 230"/>
                <a:gd name="T43" fmla="*/ 2147483647 h 105"/>
                <a:gd name="T44" fmla="*/ 2147483647 w 230"/>
                <a:gd name="T45" fmla="*/ 2147483647 h 105"/>
                <a:gd name="T46" fmla="*/ 2147483647 w 230"/>
                <a:gd name="T47" fmla="*/ 2147483647 h 105"/>
                <a:gd name="T48" fmla="*/ 2147483647 w 230"/>
                <a:gd name="T49" fmla="*/ 2147483647 h 105"/>
                <a:gd name="T50" fmla="*/ 2147483647 w 230"/>
                <a:gd name="T51" fmla="*/ 2147483647 h 105"/>
                <a:gd name="T52" fmla="*/ 2147483647 w 230"/>
                <a:gd name="T53" fmla="*/ 2147483647 h 105"/>
                <a:gd name="T54" fmla="*/ 2147483647 w 230"/>
                <a:gd name="T55" fmla="*/ 2147483647 h 105"/>
                <a:gd name="T56" fmla="*/ 2147483647 w 230"/>
                <a:gd name="T57" fmla="*/ 2147483647 h 105"/>
                <a:gd name="T58" fmla="*/ 2147483647 w 230"/>
                <a:gd name="T59" fmla="*/ 2147483647 h 105"/>
                <a:gd name="T60" fmla="*/ 2147483647 w 230"/>
                <a:gd name="T61" fmla="*/ 2147483647 h 105"/>
                <a:gd name="T62" fmla="*/ 2147483647 w 230"/>
                <a:gd name="T63" fmla="*/ 2147483647 h 105"/>
                <a:gd name="T64" fmla="*/ 2147483647 w 230"/>
                <a:gd name="T65" fmla="*/ 2147483647 h 105"/>
                <a:gd name="T66" fmla="*/ 2147483647 w 230"/>
                <a:gd name="T67" fmla="*/ 2147483647 h 105"/>
                <a:gd name="T68" fmla="*/ 2147483647 w 230"/>
                <a:gd name="T69" fmla="*/ 2147483647 h 105"/>
                <a:gd name="T70" fmla="*/ 2147483647 w 230"/>
                <a:gd name="T71" fmla="*/ 2147483647 h 105"/>
                <a:gd name="T72" fmla="*/ 0 w 230"/>
                <a:gd name="T73" fmla="*/ 2147483647 h 105"/>
                <a:gd name="T74" fmla="*/ 2147483647 w 230"/>
                <a:gd name="T75" fmla="*/ 0 h 1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0"/>
                <a:gd name="T115" fmla="*/ 0 h 105"/>
                <a:gd name="T116" fmla="*/ 230 w 230"/>
                <a:gd name="T117" fmla="*/ 105 h 1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0" h="105">
                  <a:moveTo>
                    <a:pt x="9" y="0"/>
                  </a:moveTo>
                  <a:lnTo>
                    <a:pt x="9" y="8"/>
                  </a:lnTo>
                  <a:lnTo>
                    <a:pt x="11" y="16"/>
                  </a:lnTo>
                  <a:lnTo>
                    <a:pt x="15" y="25"/>
                  </a:lnTo>
                  <a:lnTo>
                    <a:pt x="19" y="33"/>
                  </a:lnTo>
                  <a:lnTo>
                    <a:pt x="21" y="40"/>
                  </a:lnTo>
                  <a:lnTo>
                    <a:pt x="26" y="48"/>
                  </a:lnTo>
                  <a:lnTo>
                    <a:pt x="32" y="56"/>
                  </a:lnTo>
                  <a:lnTo>
                    <a:pt x="40" y="63"/>
                  </a:lnTo>
                  <a:lnTo>
                    <a:pt x="43" y="67"/>
                  </a:lnTo>
                  <a:lnTo>
                    <a:pt x="51" y="75"/>
                  </a:lnTo>
                  <a:lnTo>
                    <a:pt x="57" y="78"/>
                  </a:lnTo>
                  <a:lnTo>
                    <a:pt x="62" y="84"/>
                  </a:lnTo>
                  <a:lnTo>
                    <a:pt x="68" y="86"/>
                  </a:lnTo>
                  <a:lnTo>
                    <a:pt x="72" y="90"/>
                  </a:lnTo>
                  <a:lnTo>
                    <a:pt x="78" y="92"/>
                  </a:lnTo>
                  <a:lnTo>
                    <a:pt x="81" y="96"/>
                  </a:lnTo>
                  <a:lnTo>
                    <a:pt x="89" y="96"/>
                  </a:lnTo>
                  <a:lnTo>
                    <a:pt x="97" y="96"/>
                  </a:lnTo>
                  <a:lnTo>
                    <a:pt x="104" y="94"/>
                  </a:lnTo>
                  <a:lnTo>
                    <a:pt x="112" y="94"/>
                  </a:lnTo>
                  <a:lnTo>
                    <a:pt x="118" y="92"/>
                  </a:lnTo>
                  <a:lnTo>
                    <a:pt x="125" y="90"/>
                  </a:lnTo>
                  <a:lnTo>
                    <a:pt x="131" y="88"/>
                  </a:lnTo>
                  <a:lnTo>
                    <a:pt x="138" y="86"/>
                  </a:lnTo>
                  <a:lnTo>
                    <a:pt x="148" y="80"/>
                  </a:lnTo>
                  <a:lnTo>
                    <a:pt x="159" y="75"/>
                  </a:lnTo>
                  <a:lnTo>
                    <a:pt x="169" y="67"/>
                  </a:lnTo>
                  <a:lnTo>
                    <a:pt x="178" y="59"/>
                  </a:lnTo>
                  <a:lnTo>
                    <a:pt x="186" y="50"/>
                  </a:lnTo>
                  <a:lnTo>
                    <a:pt x="192" y="42"/>
                  </a:lnTo>
                  <a:lnTo>
                    <a:pt x="197" y="33"/>
                  </a:lnTo>
                  <a:lnTo>
                    <a:pt x="203" y="25"/>
                  </a:lnTo>
                  <a:lnTo>
                    <a:pt x="207" y="18"/>
                  </a:lnTo>
                  <a:lnTo>
                    <a:pt x="211" y="12"/>
                  </a:lnTo>
                  <a:lnTo>
                    <a:pt x="214" y="4"/>
                  </a:lnTo>
                  <a:lnTo>
                    <a:pt x="218" y="2"/>
                  </a:lnTo>
                  <a:lnTo>
                    <a:pt x="230" y="10"/>
                  </a:lnTo>
                  <a:lnTo>
                    <a:pt x="224" y="16"/>
                  </a:lnTo>
                  <a:lnTo>
                    <a:pt x="220" y="21"/>
                  </a:lnTo>
                  <a:lnTo>
                    <a:pt x="214" y="27"/>
                  </a:lnTo>
                  <a:lnTo>
                    <a:pt x="211" y="35"/>
                  </a:lnTo>
                  <a:lnTo>
                    <a:pt x="205" y="38"/>
                  </a:lnTo>
                  <a:lnTo>
                    <a:pt x="201" y="46"/>
                  </a:lnTo>
                  <a:lnTo>
                    <a:pt x="197" y="52"/>
                  </a:lnTo>
                  <a:lnTo>
                    <a:pt x="192" y="56"/>
                  </a:lnTo>
                  <a:lnTo>
                    <a:pt x="182" y="65"/>
                  </a:lnTo>
                  <a:lnTo>
                    <a:pt x="175" y="73"/>
                  </a:lnTo>
                  <a:lnTo>
                    <a:pt x="165" y="78"/>
                  </a:lnTo>
                  <a:lnTo>
                    <a:pt x="157" y="86"/>
                  </a:lnTo>
                  <a:lnTo>
                    <a:pt x="146" y="90"/>
                  </a:lnTo>
                  <a:lnTo>
                    <a:pt x="137" y="96"/>
                  </a:lnTo>
                  <a:lnTo>
                    <a:pt x="127" y="99"/>
                  </a:lnTo>
                  <a:lnTo>
                    <a:pt x="118" y="103"/>
                  </a:lnTo>
                  <a:lnTo>
                    <a:pt x="106" y="103"/>
                  </a:lnTo>
                  <a:lnTo>
                    <a:pt x="97" y="105"/>
                  </a:lnTo>
                  <a:lnTo>
                    <a:pt x="85" y="105"/>
                  </a:lnTo>
                  <a:lnTo>
                    <a:pt x="76" y="105"/>
                  </a:lnTo>
                  <a:lnTo>
                    <a:pt x="70" y="103"/>
                  </a:lnTo>
                  <a:lnTo>
                    <a:pt x="62" y="99"/>
                  </a:lnTo>
                  <a:lnTo>
                    <a:pt x="57" y="96"/>
                  </a:lnTo>
                  <a:lnTo>
                    <a:pt x="51" y="92"/>
                  </a:lnTo>
                  <a:lnTo>
                    <a:pt x="43" y="88"/>
                  </a:lnTo>
                  <a:lnTo>
                    <a:pt x="38" y="84"/>
                  </a:lnTo>
                  <a:lnTo>
                    <a:pt x="32" y="77"/>
                  </a:lnTo>
                  <a:lnTo>
                    <a:pt x="28" y="71"/>
                  </a:lnTo>
                  <a:lnTo>
                    <a:pt x="21" y="63"/>
                  </a:lnTo>
                  <a:lnTo>
                    <a:pt x="17" y="56"/>
                  </a:lnTo>
                  <a:lnTo>
                    <a:pt x="11" y="46"/>
                  </a:lnTo>
                  <a:lnTo>
                    <a:pt x="9" y="38"/>
                  </a:lnTo>
                  <a:lnTo>
                    <a:pt x="5" y="31"/>
                  </a:lnTo>
                  <a:lnTo>
                    <a:pt x="3" y="21"/>
                  </a:lnTo>
                  <a:lnTo>
                    <a:pt x="0" y="12"/>
                  </a:lnTo>
                  <a:lnTo>
                    <a:pt x="0" y="2"/>
                  </a:lnTo>
                  <a:lnTo>
                    <a:pt x="9"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4" name="Freeform 327"/>
            <p:cNvSpPr>
              <a:spLocks/>
            </p:cNvSpPr>
            <p:nvPr/>
          </p:nvSpPr>
          <p:spPr bwMode="auto">
            <a:xfrm>
              <a:off x="4892980" y="3737616"/>
              <a:ext cx="167511" cy="177505"/>
            </a:xfrm>
            <a:custGeom>
              <a:avLst/>
              <a:gdLst>
                <a:gd name="T0" fmla="*/ 2147483647 w 136"/>
                <a:gd name="T1" fmla="*/ 0 h 143"/>
                <a:gd name="T2" fmla="*/ 2147483647 w 136"/>
                <a:gd name="T3" fmla="*/ 2147483647 h 143"/>
                <a:gd name="T4" fmla="*/ 2147483647 w 136"/>
                <a:gd name="T5" fmla="*/ 2147483647 h 143"/>
                <a:gd name="T6" fmla="*/ 2147483647 w 136"/>
                <a:gd name="T7" fmla="*/ 2147483647 h 143"/>
                <a:gd name="T8" fmla="*/ 2147483647 w 136"/>
                <a:gd name="T9" fmla="*/ 2147483647 h 143"/>
                <a:gd name="T10" fmla="*/ 2147483647 w 136"/>
                <a:gd name="T11" fmla="*/ 2147483647 h 143"/>
                <a:gd name="T12" fmla="*/ 2147483647 w 136"/>
                <a:gd name="T13" fmla="*/ 2147483647 h 143"/>
                <a:gd name="T14" fmla="*/ 2147483647 w 136"/>
                <a:gd name="T15" fmla="*/ 2147483647 h 143"/>
                <a:gd name="T16" fmla="*/ 2147483647 w 136"/>
                <a:gd name="T17" fmla="*/ 2147483647 h 143"/>
                <a:gd name="T18" fmla="*/ 2147483647 w 136"/>
                <a:gd name="T19" fmla="*/ 2147483647 h 143"/>
                <a:gd name="T20" fmla="*/ 2147483647 w 136"/>
                <a:gd name="T21" fmla="*/ 2147483647 h 143"/>
                <a:gd name="T22" fmla="*/ 2147483647 w 136"/>
                <a:gd name="T23" fmla="*/ 2147483647 h 143"/>
                <a:gd name="T24" fmla="*/ 2147483647 w 136"/>
                <a:gd name="T25" fmla="*/ 2147483647 h 143"/>
                <a:gd name="T26" fmla="*/ 2147483647 w 136"/>
                <a:gd name="T27" fmla="*/ 2147483647 h 143"/>
                <a:gd name="T28" fmla="*/ 2147483647 w 136"/>
                <a:gd name="T29" fmla="*/ 2147483647 h 143"/>
                <a:gd name="T30" fmla="*/ 2147483647 w 136"/>
                <a:gd name="T31" fmla="*/ 2147483647 h 143"/>
                <a:gd name="T32" fmla="*/ 2147483647 w 136"/>
                <a:gd name="T33" fmla="*/ 2147483647 h 143"/>
                <a:gd name="T34" fmla="*/ 2147483647 w 136"/>
                <a:gd name="T35" fmla="*/ 2147483647 h 143"/>
                <a:gd name="T36" fmla="*/ 2147483647 w 136"/>
                <a:gd name="T37" fmla="*/ 2147483647 h 143"/>
                <a:gd name="T38" fmla="*/ 2147483647 w 136"/>
                <a:gd name="T39" fmla="*/ 2147483647 h 143"/>
                <a:gd name="T40" fmla="*/ 2147483647 w 136"/>
                <a:gd name="T41" fmla="*/ 2147483647 h 143"/>
                <a:gd name="T42" fmla="*/ 2147483647 w 136"/>
                <a:gd name="T43" fmla="*/ 2147483647 h 143"/>
                <a:gd name="T44" fmla="*/ 2147483647 w 136"/>
                <a:gd name="T45" fmla="*/ 2147483647 h 143"/>
                <a:gd name="T46" fmla="*/ 2147483647 w 136"/>
                <a:gd name="T47" fmla="*/ 2147483647 h 143"/>
                <a:gd name="T48" fmla="*/ 2147483647 w 136"/>
                <a:gd name="T49" fmla="*/ 2147483647 h 143"/>
                <a:gd name="T50" fmla="*/ 2147483647 w 136"/>
                <a:gd name="T51" fmla="*/ 2147483647 h 143"/>
                <a:gd name="T52" fmla="*/ 2147483647 w 136"/>
                <a:gd name="T53" fmla="*/ 2147483647 h 143"/>
                <a:gd name="T54" fmla="*/ 2147483647 w 136"/>
                <a:gd name="T55" fmla="*/ 2147483647 h 143"/>
                <a:gd name="T56" fmla="*/ 2147483647 w 136"/>
                <a:gd name="T57" fmla="*/ 2147483647 h 143"/>
                <a:gd name="T58" fmla="*/ 2147483647 w 136"/>
                <a:gd name="T59" fmla="*/ 2147483647 h 143"/>
                <a:gd name="T60" fmla="*/ 2147483647 w 136"/>
                <a:gd name="T61" fmla="*/ 2147483647 h 143"/>
                <a:gd name="T62" fmla="*/ 2147483647 w 136"/>
                <a:gd name="T63" fmla="*/ 2147483647 h 143"/>
                <a:gd name="T64" fmla="*/ 2147483647 w 136"/>
                <a:gd name="T65" fmla="*/ 2147483647 h 143"/>
                <a:gd name="T66" fmla="*/ 1869044406 w 136"/>
                <a:gd name="T67" fmla="*/ 2147483647 h 143"/>
                <a:gd name="T68" fmla="*/ 2147483647 w 136"/>
                <a:gd name="T69" fmla="*/ 2147483647 h 143"/>
                <a:gd name="T70" fmla="*/ 2147483647 w 136"/>
                <a:gd name="T71" fmla="*/ 2147483647 h 143"/>
                <a:gd name="T72" fmla="*/ 2147483647 w 136"/>
                <a:gd name="T73" fmla="*/ 2147483647 h 143"/>
                <a:gd name="T74" fmla="*/ 2147483647 w 136"/>
                <a:gd name="T75" fmla="*/ 2147483647 h 143"/>
                <a:gd name="T76" fmla="*/ 2147483647 w 136"/>
                <a:gd name="T77" fmla="*/ 2147483647 h 143"/>
                <a:gd name="T78" fmla="*/ 2147483647 w 136"/>
                <a:gd name="T79" fmla="*/ 2147483647 h 143"/>
                <a:gd name="T80" fmla="*/ 2147483647 w 136"/>
                <a:gd name="T81" fmla="*/ 2147483647 h 143"/>
                <a:gd name="T82" fmla="*/ 2147483647 w 136"/>
                <a:gd name="T83" fmla="*/ 2147483647 h 143"/>
                <a:gd name="T84" fmla="*/ 2147483647 w 136"/>
                <a:gd name="T85" fmla="*/ 2147483647 h 143"/>
                <a:gd name="T86" fmla="*/ 2147483647 w 136"/>
                <a:gd name="T87" fmla="*/ 2147483647 h 143"/>
                <a:gd name="T88" fmla="*/ 2147483647 w 136"/>
                <a:gd name="T89" fmla="*/ 2147483647 h 143"/>
                <a:gd name="T90" fmla="*/ 2147483647 w 136"/>
                <a:gd name="T91" fmla="*/ 2147483647 h 143"/>
                <a:gd name="T92" fmla="*/ 2147483647 w 136"/>
                <a:gd name="T93" fmla="*/ 2147483647 h 14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6"/>
                <a:gd name="T142" fmla="*/ 0 h 143"/>
                <a:gd name="T143" fmla="*/ 136 w 136"/>
                <a:gd name="T144" fmla="*/ 143 h 14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6" h="143">
                  <a:moveTo>
                    <a:pt x="81" y="2"/>
                  </a:moveTo>
                  <a:lnTo>
                    <a:pt x="89" y="0"/>
                  </a:lnTo>
                  <a:lnTo>
                    <a:pt x="100" y="2"/>
                  </a:lnTo>
                  <a:lnTo>
                    <a:pt x="108" y="2"/>
                  </a:lnTo>
                  <a:lnTo>
                    <a:pt x="117" y="8"/>
                  </a:lnTo>
                  <a:lnTo>
                    <a:pt x="117" y="12"/>
                  </a:lnTo>
                  <a:lnTo>
                    <a:pt x="116" y="18"/>
                  </a:lnTo>
                  <a:lnTo>
                    <a:pt x="104" y="14"/>
                  </a:lnTo>
                  <a:lnTo>
                    <a:pt x="95" y="14"/>
                  </a:lnTo>
                  <a:lnTo>
                    <a:pt x="85" y="16"/>
                  </a:lnTo>
                  <a:lnTo>
                    <a:pt x="76" y="18"/>
                  </a:lnTo>
                  <a:lnTo>
                    <a:pt x="66" y="21"/>
                  </a:lnTo>
                  <a:lnTo>
                    <a:pt x="57" y="27"/>
                  </a:lnTo>
                  <a:lnTo>
                    <a:pt x="49" y="35"/>
                  </a:lnTo>
                  <a:lnTo>
                    <a:pt x="41" y="44"/>
                  </a:lnTo>
                  <a:lnTo>
                    <a:pt x="45" y="44"/>
                  </a:lnTo>
                  <a:lnTo>
                    <a:pt x="53" y="44"/>
                  </a:lnTo>
                  <a:lnTo>
                    <a:pt x="60" y="44"/>
                  </a:lnTo>
                  <a:lnTo>
                    <a:pt x="66" y="46"/>
                  </a:lnTo>
                  <a:lnTo>
                    <a:pt x="62" y="56"/>
                  </a:lnTo>
                  <a:lnTo>
                    <a:pt x="58" y="67"/>
                  </a:lnTo>
                  <a:lnTo>
                    <a:pt x="53" y="76"/>
                  </a:lnTo>
                  <a:lnTo>
                    <a:pt x="49" y="88"/>
                  </a:lnTo>
                  <a:lnTo>
                    <a:pt x="43" y="97"/>
                  </a:lnTo>
                  <a:lnTo>
                    <a:pt x="38" y="109"/>
                  </a:lnTo>
                  <a:lnTo>
                    <a:pt x="28" y="118"/>
                  </a:lnTo>
                  <a:lnTo>
                    <a:pt x="20" y="128"/>
                  </a:lnTo>
                  <a:lnTo>
                    <a:pt x="28" y="128"/>
                  </a:lnTo>
                  <a:lnTo>
                    <a:pt x="34" y="130"/>
                  </a:lnTo>
                  <a:lnTo>
                    <a:pt x="41" y="128"/>
                  </a:lnTo>
                  <a:lnTo>
                    <a:pt x="49" y="126"/>
                  </a:lnTo>
                  <a:lnTo>
                    <a:pt x="57" y="122"/>
                  </a:lnTo>
                  <a:lnTo>
                    <a:pt x="64" y="118"/>
                  </a:lnTo>
                  <a:lnTo>
                    <a:pt x="72" y="111"/>
                  </a:lnTo>
                  <a:lnTo>
                    <a:pt x="81" y="107"/>
                  </a:lnTo>
                  <a:lnTo>
                    <a:pt x="87" y="99"/>
                  </a:lnTo>
                  <a:lnTo>
                    <a:pt x="95" y="92"/>
                  </a:lnTo>
                  <a:lnTo>
                    <a:pt x="100" y="84"/>
                  </a:lnTo>
                  <a:lnTo>
                    <a:pt x="108" y="76"/>
                  </a:lnTo>
                  <a:lnTo>
                    <a:pt x="114" y="69"/>
                  </a:lnTo>
                  <a:lnTo>
                    <a:pt x="117" y="61"/>
                  </a:lnTo>
                  <a:lnTo>
                    <a:pt x="123" y="56"/>
                  </a:lnTo>
                  <a:lnTo>
                    <a:pt x="127" y="52"/>
                  </a:lnTo>
                  <a:lnTo>
                    <a:pt x="131" y="56"/>
                  </a:lnTo>
                  <a:lnTo>
                    <a:pt x="136" y="57"/>
                  </a:lnTo>
                  <a:lnTo>
                    <a:pt x="133" y="65"/>
                  </a:lnTo>
                  <a:lnTo>
                    <a:pt x="129" y="71"/>
                  </a:lnTo>
                  <a:lnTo>
                    <a:pt x="123" y="78"/>
                  </a:lnTo>
                  <a:lnTo>
                    <a:pt x="119" y="86"/>
                  </a:lnTo>
                  <a:lnTo>
                    <a:pt x="114" y="92"/>
                  </a:lnTo>
                  <a:lnTo>
                    <a:pt x="108" y="97"/>
                  </a:lnTo>
                  <a:lnTo>
                    <a:pt x="102" y="103"/>
                  </a:lnTo>
                  <a:lnTo>
                    <a:pt x="97" y="109"/>
                  </a:lnTo>
                  <a:lnTo>
                    <a:pt x="91" y="113"/>
                  </a:lnTo>
                  <a:lnTo>
                    <a:pt x="85" y="118"/>
                  </a:lnTo>
                  <a:lnTo>
                    <a:pt x="78" y="122"/>
                  </a:lnTo>
                  <a:lnTo>
                    <a:pt x="72" y="128"/>
                  </a:lnTo>
                  <a:lnTo>
                    <a:pt x="64" y="130"/>
                  </a:lnTo>
                  <a:lnTo>
                    <a:pt x="58" y="134"/>
                  </a:lnTo>
                  <a:lnTo>
                    <a:pt x="51" y="137"/>
                  </a:lnTo>
                  <a:lnTo>
                    <a:pt x="45" y="141"/>
                  </a:lnTo>
                  <a:lnTo>
                    <a:pt x="38" y="141"/>
                  </a:lnTo>
                  <a:lnTo>
                    <a:pt x="30" y="143"/>
                  </a:lnTo>
                  <a:lnTo>
                    <a:pt x="24" y="143"/>
                  </a:lnTo>
                  <a:lnTo>
                    <a:pt x="20" y="143"/>
                  </a:lnTo>
                  <a:lnTo>
                    <a:pt x="15" y="141"/>
                  </a:lnTo>
                  <a:lnTo>
                    <a:pt x="9" y="139"/>
                  </a:lnTo>
                  <a:lnTo>
                    <a:pt x="1" y="137"/>
                  </a:lnTo>
                  <a:lnTo>
                    <a:pt x="0" y="134"/>
                  </a:lnTo>
                  <a:lnTo>
                    <a:pt x="7" y="124"/>
                  </a:lnTo>
                  <a:lnTo>
                    <a:pt x="13" y="114"/>
                  </a:lnTo>
                  <a:lnTo>
                    <a:pt x="20" y="107"/>
                  </a:lnTo>
                  <a:lnTo>
                    <a:pt x="28" y="97"/>
                  </a:lnTo>
                  <a:lnTo>
                    <a:pt x="34" y="86"/>
                  </a:lnTo>
                  <a:lnTo>
                    <a:pt x="39" y="76"/>
                  </a:lnTo>
                  <a:lnTo>
                    <a:pt x="45" y="65"/>
                  </a:lnTo>
                  <a:lnTo>
                    <a:pt x="51" y="56"/>
                  </a:lnTo>
                  <a:lnTo>
                    <a:pt x="47" y="56"/>
                  </a:lnTo>
                  <a:lnTo>
                    <a:pt x="43" y="56"/>
                  </a:lnTo>
                  <a:lnTo>
                    <a:pt x="38" y="56"/>
                  </a:lnTo>
                  <a:lnTo>
                    <a:pt x="36" y="56"/>
                  </a:lnTo>
                  <a:lnTo>
                    <a:pt x="28" y="50"/>
                  </a:lnTo>
                  <a:lnTo>
                    <a:pt x="28" y="46"/>
                  </a:lnTo>
                  <a:lnTo>
                    <a:pt x="30" y="38"/>
                  </a:lnTo>
                  <a:lnTo>
                    <a:pt x="36" y="33"/>
                  </a:lnTo>
                  <a:lnTo>
                    <a:pt x="41" y="25"/>
                  </a:lnTo>
                  <a:lnTo>
                    <a:pt x="51" y="19"/>
                  </a:lnTo>
                  <a:lnTo>
                    <a:pt x="57" y="14"/>
                  </a:lnTo>
                  <a:lnTo>
                    <a:pt x="64" y="12"/>
                  </a:lnTo>
                  <a:lnTo>
                    <a:pt x="66" y="8"/>
                  </a:lnTo>
                  <a:lnTo>
                    <a:pt x="72" y="6"/>
                  </a:lnTo>
                  <a:lnTo>
                    <a:pt x="76" y="2"/>
                  </a:lnTo>
                  <a:lnTo>
                    <a:pt x="81" y="2"/>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5" name="Freeform 328"/>
            <p:cNvSpPr>
              <a:spLocks/>
            </p:cNvSpPr>
            <p:nvPr/>
          </p:nvSpPr>
          <p:spPr bwMode="auto">
            <a:xfrm>
              <a:off x="4186525" y="3530112"/>
              <a:ext cx="114102" cy="107503"/>
            </a:xfrm>
            <a:custGeom>
              <a:avLst/>
              <a:gdLst>
                <a:gd name="T0" fmla="*/ 2147483647 w 95"/>
                <a:gd name="T1" fmla="*/ 0 h 86"/>
                <a:gd name="T2" fmla="*/ 2147483647 w 95"/>
                <a:gd name="T3" fmla="*/ 2147483647 h 86"/>
                <a:gd name="T4" fmla="*/ 2147483647 w 95"/>
                <a:gd name="T5" fmla="*/ 2147483647 h 86"/>
                <a:gd name="T6" fmla="*/ 2147483647 w 95"/>
                <a:gd name="T7" fmla="*/ 2147483647 h 86"/>
                <a:gd name="T8" fmla="*/ 2147483647 w 95"/>
                <a:gd name="T9" fmla="*/ 2147483647 h 86"/>
                <a:gd name="T10" fmla="*/ 2147483647 w 95"/>
                <a:gd name="T11" fmla="*/ 2147483647 h 86"/>
                <a:gd name="T12" fmla="*/ 2147483647 w 95"/>
                <a:gd name="T13" fmla="*/ 2147483647 h 86"/>
                <a:gd name="T14" fmla="*/ 2147483647 w 95"/>
                <a:gd name="T15" fmla="*/ 2147483647 h 86"/>
                <a:gd name="T16" fmla="*/ 2147483647 w 95"/>
                <a:gd name="T17" fmla="*/ 2147483647 h 86"/>
                <a:gd name="T18" fmla="*/ 2147483647 w 95"/>
                <a:gd name="T19" fmla="*/ 2147483647 h 86"/>
                <a:gd name="T20" fmla="*/ 2147483647 w 95"/>
                <a:gd name="T21" fmla="*/ 2147483647 h 86"/>
                <a:gd name="T22" fmla="*/ 2147483647 w 95"/>
                <a:gd name="T23" fmla="*/ 2147483647 h 86"/>
                <a:gd name="T24" fmla="*/ 2147483647 w 95"/>
                <a:gd name="T25" fmla="*/ 2147483647 h 86"/>
                <a:gd name="T26" fmla="*/ 2147483647 w 95"/>
                <a:gd name="T27" fmla="*/ 2147483647 h 86"/>
                <a:gd name="T28" fmla="*/ 2147483647 w 95"/>
                <a:gd name="T29" fmla="*/ 2147483647 h 86"/>
                <a:gd name="T30" fmla="*/ 2147483647 w 95"/>
                <a:gd name="T31" fmla="*/ 2147483647 h 86"/>
                <a:gd name="T32" fmla="*/ 2147483647 w 95"/>
                <a:gd name="T33" fmla="*/ 2147483647 h 86"/>
                <a:gd name="T34" fmla="*/ 2147483647 w 95"/>
                <a:gd name="T35" fmla="*/ 2147483647 h 86"/>
                <a:gd name="T36" fmla="*/ 2147483647 w 95"/>
                <a:gd name="T37" fmla="*/ 2147483647 h 86"/>
                <a:gd name="T38" fmla="*/ 2147483647 w 95"/>
                <a:gd name="T39" fmla="*/ 2147483647 h 86"/>
                <a:gd name="T40" fmla="*/ 2147483647 w 95"/>
                <a:gd name="T41" fmla="*/ 2147483647 h 86"/>
                <a:gd name="T42" fmla="*/ 2147483647 w 95"/>
                <a:gd name="T43" fmla="*/ 2147483647 h 86"/>
                <a:gd name="T44" fmla="*/ 2147483647 w 95"/>
                <a:gd name="T45" fmla="*/ 2147483647 h 86"/>
                <a:gd name="T46" fmla="*/ 0 w 95"/>
                <a:gd name="T47" fmla="*/ 2147483647 h 86"/>
                <a:gd name="T48" fmla="*/ 0 w 95"/>
                <a:gd name="T49" fmla="*/ 2147483647 h 86"/>
                <a:gd name="T50" fmla="*/ 2147483647 w 95"/>
                <a:gd name="T51" fmla="*/ 2147483647 h 86"/>
                <a:gd name="T52" fmla="*/ 2147483647 w 95"/>
                <a:gd name="T53" fmla="*/ 2147483647 h 86"/>
                <a:gd name="T54" fmla="*/ 2147483647 w 95"/>
                <a:gd name="T55" fmla="*/ 2147483647 h 86"/>
                <a:gd name="T56" fmla="*/ 2147483647 w 95"/>
                <a:gd name="T57" fmla="*/ 2147483647 h 86"/>
                <a:gd name="T58" fmla="*/ 2147483647 w 95"/>
                <a:gd name="T59" fmla="*/ 2147483647 h 86"/>
                <a:gd name="T60" fmla="*/ 2147483647 w 95"/>
                <a:gd name="T61" fmla="*/ 2147483647 h 86"/>
                <a:gd name="T62" fmla="*/ 2147483647 w 95"/>
                <a:gd name="T63" fmla="*/ 2147483647 h 86"/>
                <a:gd name="T64" fmla="*/ 2147483647 w 95"/>
                <a:gd name="T65" fmla="*/ 2147483647 h 86"/>
                <a:gd name="T66" fmla="*/ 2147483647 w 95"/>
                <a:gd name="T67" fmla="*/ 2147483647 h 86"/>
                <a:gd name="T68" fmla="*/ 2147483647 w 95"/>
                <a:gd name="T69" fmla="*/ 2147483647 h 86"/>
                <a:gd name="T70" fmla="*/ 2147483647 w 95"/>
                <a:gd name="T71" fmla="*/ 2147483647 h 86"/>
                <a:gd name="T72" fmla="*/ 2147483647 w 95"/>
                <a:gd name="T73" fmla="*/ 2147483647 h 86"/>
                <a:gd name="T74" fmla="*/ 2147483647 w 95"/>
                <a:gd name="T75" fmla="*/ 2147483647 h 86"/>
                <a:gd name="T76" fmla="*/ 2147483647 w 95"/>
                <a:gd name="T77" fmla="*/ 0 h 86"/>
                <a:gd name="T78" fmla="*/ 2147483647 w 95"/>
                <a:gd name="T79" fmla="*/ 0 h 86"/>
                <a:gd name="T80" fmla="*/ 2147483647 w 95"/>
                <a:gd name="T81" fmla="*/ 0 h 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5"/>
                <a:gd name="T124" fmla="*/ 0 h 86"/>
                <a:gd name="T125" fmla="*/ 95 w 95"/>
                <a:gd name="T126" fmla="*/ 86 h 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5" h="86">
                  <a:moveTo>
                    <a:pt x="91" y="0"/>
                  </a:moveTo>
                  <a:lnTo>
                    <a:pt x="93" y="4"/>
                  </a:lnTo>
                  <a:lnTo>
                    <a:pt x="95" y="11"/>
                  </a:lnTo>
                  <a:lnTo>
                    <a:pt x="89" y="11"/>
                  </a:lnTo>
                  <a:lnTo>
                    <a:pt x="82" y="13"/>
                  </a:lnTo>
                  <a:lnTo>
                    <a:pt x="76" y="13"/>
                  </a:lnTo>
                  <a:lnTo>
                    <a:pt x="70" y="13"/>
                  </a:lnTo>
                  <a:lnTo>
                    <a:pt x="63" y="13"/>
                  </a:lnTo>
                  <a:lnTo>
                    <a:pt x="55" y="15"/>
                  </a:lnTo>
                  <a:lnTo>
                    <a:pt x="49" y="19"/>
                  </a:lnTo>
                  <a:lnTo>
                    <a:pt x="42" y="21"/>
                  </a:lnTo>
                  <a:lnTo>
                    <a:pt x="36" y="23"/>
                  </a:lnTo>
                  <a:lnTo>
                    <a:pt x="29" y="27"/>
                  </a:lnTo>
                  <a:lnTo>
                    <a:pt x="23" y="32"/>
                  </a:lnTo>
                  <a:lnTo>
                    <a:pt x="19" y="40"/>
                  </a:lnTo>
                  <a:lnTo>
                    <a:pt x="15" y="48"/>
                  </a:lnTo>
                  <a:lnTo>
                    <a:pt x="13" y="57"/>
                  </a:lnTo>
                  <a:lnTo>
                    <a:pt x="13" y="63"/>
                  </a:lnTo>
                  <a:lnTo>
                    <a:pt x="11" y="67"/>
                  </a:lnTo>
                  <a:lnTo>
                    <a:pt x="11" y="74"/>
                  </a:lnTo>
                  <a:lnTo>
                    <a:pt x="13" y="82"/>
                  </a:lnTo>
                  <a:lnTo>
                    <a:pt x="6" y="86"/>
                  </a:lnTo>
                  <a:lnTo>
                    <a:pt x="2" y="76"/>
                  </a:lnTo>
                  <a:lnTo>
                    <a:pt x="0" y="67"/>
                  </a:lnTo>
                  <a:lnTo>
                    <a:pt x="0" y="57"/>
                  </a:lnTo>
                  <a:lnTo>
                    <a:pt x="4" y="51"/>
                  </a:lnTo>
                  <a:lnTo>
                    <a:pt x="6" y="42"/>
                  </a:lnTo>
                  <a:lnTo>
                    <a:pt x="10" y="36"/>
                  </a:lnTo>
                  <a:lnTo>
                    <a:pt x="13" y="30"/>
                  </a:lnTo>
                  <a:lnTo>
                    <a:pt x="19" y="25"/>
                  </a:lnTo>
                  <a:lnTo>
                    <a:pt x="25" y="19"/>
                  </a:lnTo>
                  <a:lnTo>
                    <a:pt x="30" y="13"/>
                  </a:lnTo>
                  <a:lnTo>
                    <a:pt x="38" y="11"/>
                  </a:lnTo>
                  <a:lnTo>
                    <a:pt x="48" y="8"/>
                  </a:lnTo>
                  <a:lnTo>
                    <a:pt x="53" y="4"/>
                  </a:lnTo>
                  <a:lnTo>
                    <a:pt x="63" y="4"/>
                  </a:lnTo>
                  <a:lnTo>
                    <a:pt x="70" y="2"/>
                  </a:lnTo>
                  <a:lnTo>
                    <a:pt x="80" y="2"/>
                  </a:lnTo>
                  <a:lnTo>
                    <a:pt x="86" y="0"/>
                  </a:lnTo>
                  <a:lnTo>
                    <a:pt x="91"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6" name="Freeform 329"/>
            <p:cNvSpPr>
              <a:spLocks/>
            </p:cNvSpPr>
            <p:nvPr/>
          </p:nvSpPr>
          <p:spPr bwMode="auto">
            <a:xfrm>
              <a:off x="4242361" y="3570113"/>
              <a:ext cx="128668" cy="65001"/>
            </a:xfrm>
            <a:custGeom>
              <a:avLst/>
              <a:gdLst>
                <a:gd name="T0" fmla="*/ 2147483647 w 104"/>
                <a:gd name="T1" fmla="*/ 0 h 52"/>
                <a:gd name="T2" fmla="*/ 2147483647 w 104"/>
                <a:gd name="T3" fmla="*/ 2147483647 h 52"/>
                <a:gd name="T4" fmla="*/ 2147483647 w 104"/>
                <a:gd name="T5" fmla="*/ 2147483647 h 52"/>
                <a:gd name="T6" fmla="*/ 2147483647 w 104"/>
                <a:gd name="T7" fmla="*/ 2147483647 h 52"/>
                <a:gd name="T8" fmla="*/ 2147483647 w 104"/>
                <a:gd name="T9" fmla="*/ 2147483647 h 52"/>
                <a:gd name="T10" fmla="*/ 2147483647 w 104"/>
                <a:gd name="T11" fmla="*/ 2147483647 h 52"/>
                <a:gd name="T12" fmla="*/ 2147483647 w 104"/>
                <a:gd name="T13" fmla="*/ 2147483647 h 52"/>
                <a:gd name="T14" fmla="*/ 2147483647 w 104"/>
                <a:gd name="T15" fmla="*/ 2147483647 h 52"/>
                <a:gd name="T16" fmla="*/ 2147483647 w 104"/>
                <a:gd name="T17" fmla="*/ 2147483647 h 52"/>
                <a:gd name="T18" fmla="*/ 2147483647 w 104"/>
                <a:gd name="T19" fmla="*/ 2147483647 h 52"/>
                <a:gd name="T20" fmla="*/ 2147483647 w 104"/>
                <a:gd name="T21" fmla="*/ 2147483647 h 52"/>
                <a:gd name="T22" fmla="*/ 2147483647 w 104"/>
                <a:gd name="T23" fmla="*/ 2147483647 h 52"/>
                <a:gd name="T24" fmla="*/ 2147483647 w 104"/>
                <a:gd name="T25" fmla="*/ 2147483647 h 52"/>
                <a:gd name="T26" fmla="*/ 2147483647 w 104"/>
                <a:gd name="T27" fmla="*/ 2147483647 h 52"/>
                <a:gd name="T28" fmla="*/ 2147483647 w 104"/>
                <a:gd name="T29" fmla="*/ 2147483647 h 52"/>
                <a:gd name="T30" fmla="*/ 2147483647 w 104"/>
                <a:gd name="T31" fmla="*/ 2147483647 h 52"/>
                <a:gd name="T32" fmla="*/ 2147483647 w 104"/>
                <a:gd name="T33" fmla="*/ 2147483647 h 52"/>
                <a:gd name="T34" fmla="*/ 0 w 104"/>
                <a:gd name="T35" fmla="*/ 2147483647 h 52"/>
                <a:gd name="T36" fmla="*/ 0 w 104"/>
                <a:gd name="T37" fmla="*/ 2147483647 h 52"/>
                <a:gd name="T38" fmla="*/ 2147483647 w 104"/>
                <a:gd name="T39" fmla="*/ 2147483647 h 52"/>
                <a:gd name="T40" fmla="*/ 2147483647 w 104"/>
                <a:gd name="T41" fmla="*/ 2147483647 h 52"/>
                <a:gd name="T42" fmla="*/ 2147483647 w 104"/>
                <a:gd name="T43" fmla="*/ 2147483647 h 52"/>
                <a:gd name="T44" fmla="*/ 2147483647 w 104"/>
                <a:gd name="T45" fmla="*/ 2147483647 h 52"/>
                <a:gd name="T46" fmla="*/ 2147483647 w 104"/>
                <a:gd name="T47" fmla="*/ 2147483647 h 52"/>
                <a:gd name="T48" fmla="*/ 2147483647 w 104"/>
                <a:gd name="T49" fmla="*/ 2147483647 h 52"/>
                <a:gd name="T50" fmla="*/ 2147483647 w 104"/>
                <a:gd name="T51" fmla="*/ 2147483647 h 52"/>
                <a:gd name="T52" fmla="*/ 2147483647 w 104"/>
                <a:gd name="T53" fmla="*/ 2147483647 h 52"/>
                <a:gd name="T54" fmla="*/ 2147483647 w 104"/>
                <a:gd name="T55" fmla="*/ 2147483647 h 52"/>
                <a:gd name="T56" fmla="*/ 2147483647 w 104"/>
                <a:gd name="T57" fmla="*/ 2147483647 h 52"/>
                <a:gd name="T58" fmla="*/ 2147483647 w 104"/>
                <a:gd name="T59" fmla="*/ 2147483647 h 52"/>
                <a:gd name="T60" fmla="*/ 2147483647 w 104"/>
                <a:gd name="T61" fmla="*/ 0 h 52"/>
                <a:gd name="T62" fmla="*/ 2147483647 w 104"/>
                <a:gd name="T63" fmla="*/ 0 h 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4"/>
                <a:gd name="T97" fmla="*/ 0 h 52"/>
                <a:gd name="T98" fmla="*/ 104 w 104"/>
                <a:gd name="T99" fmla="*/ 52 h 5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4" h="52">
                  <a:moveTo>
                    <a:pt x="89" y="0"/>
                  </a:moveTo>
                  <a:lnTo>
                    <a:pt x="104" y="4"/>
                  </a:lnTo>
                  <a:lnTo>
                    <a:pt x="95" y="12"/>
                  </a:lnTo>
                  <a:lnTo>
                    <a:pt x="87" y="19"/>
                  </a:lnTo>
                  <a:lnTo>
                    <a:pt x="81" y="23"/>
                  </a:lnTo>
                  <a:lnTo>
                    <a:pt x="76" y="31"/>
                  </a:lnTo>
                  <a:lnTo>
                    <a:pt x="68" y="35"/>
                  </a:lnTo>
                  <a:lnTo>
                    <a:pt x="62" y="40"/>
                  </a:lnTo>
                  <a:lnTo>
                    <a:pt x="57" y="42"/>
                  </a:lnTo>
                  <a:lnTo>
                    <a:pt x="53" y="46"/>
                  </a:lnTo>
                  <a:lnTo>
                    <a:pt x="45" y="46"/>
                  </a:lnTo>
                  <a:lnTo>
                    <a:pt x="41" y="50"/>
                  </a:lnTo>
                  <a:lnTo>
                    <a:pt x="34" y="50"/>
                  </a:lnTo>
                  <a:lnTo>
                    <a:pt x="30" y="52"/>
                  </a:lnTo>
                  <a:lnTo>
                    <a:pt x="22" y="52"/>
                  </a:lnTo>
                  <a:lnTo>
                    <a:pt x="15" y="52"/>
                  </a:lnTo>
                  <a:lnTo>
                    <a:pt x="7" y="52"/>
                  </a:lnTo>
                  <a:lnTo>
                    <a:pt x="0" y="52"/>
                  </a:lnTo>
                  <a:lnTo>
                    <a:pt x="0" y="40"/>
                  </a:lnTo>
                  <a:lnTo>
                    <a:pt x="5" y="40"/>
                  </a:lnTo>
                  <a:lnTo>
                    <a:pt x="15" y="42"/>
                  </a:lnTo>
                  <a:lnTo>
                    <a:pt x="24" y="42"/>
                  </a:lnTo>
                  <a:lnTo>
                    <a:pt x="36" y="40"/>
                  </a:lnTo>
                  <a:lnTo>
                    <a:pt x="41" y="36"/>
                  </a:lnTo>
                  <a:lnTo>
                    <a:pt x="45" y="35"/>
                  </a:lnTo>
                  <a:lnTo>
                    <a:pt x="53" y="31"/>
                  </a:lnTo>
                  <a:lnTo>
                    <a:pt x="58" y="29"/>
                  </a:lnTo>
                  <a:lnTo>
                    <a:pt x="66" y="21"/>
                  </a:lnTo>
                  <a:lnTo>
                    <a:pt x="74" y="16"/>
                  </a:lnTo>
                  <a:lnTo>
                    <a:pt x="79" y="8"/>
                  </a:lnTo>
                  <a:lnTo>
                    <a:pt x="89"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0507" name="Freeform 330"/>
            <p:cNvSpPr>
              <a:spLocks/>
            </p:cNvSpPr>
            <p:nvPr/>
          </p:nvSpPr>
          <p:spPr bwMode="auto">
            <a:xfrm>
              <a:off x="4191380" y="3590113"/>
              <a:ext cx="111673" cy="50001"/>
            </a:xfrm>
            <a:custGeom>
              <a:avLst/>
              <a:gdLst>
                <a:gd name="T0" fmla="*/ 2147483647 w 91"/>
                <a:gd name="T1" fmla="*/ 0 h 39"/>
                <a:gd name="T2" fmla="*/ 2147483647 w 91"/>
                <a:gd name="T3" fmla="*/ 0 h 39"/>
                <a:gd name="T4" fmla="*/ 2147483647 w 91"/>
                <a:gd name="T5" fmla="*/ 2147483647 h 39"/>
                <a:gd name="T6" fmla="*/ 2147483647 w 91"/>
                <a:gd name="T7" fmla="*/ 2147483647 h 39"/>
                <a:gd name="T8" fmla="*/ 2147483647 w 91"/>
                <a:gd name="T9" fmla="*/ 2147483647 h 39"/>
                <a:gd name="T10" fmla="*/ 2147483647 w 91"/>
                <a:gd name="T11" fmla="*/ 2147483647 h 39"/>
                <a:gd name="T12" fmla="*/ 2147483647 w 91"/>
                <a:gd name="T13" fmla="*/ 2147483647 h 39"/>
                <a:gd name="T14" fmla="*/ 2147483647 w 91"/>
                <a:gd name="T15" fmla="*/ 2147483647 h 39"/>
                <a:gd name="T16" fmla="*/ 2147483647 w 91"/>
                <a:gd name="T17" fmla="*/ 2147483647 h 39"/>
                <a:gd name="T18" fmla="*/ 2147483647 w 91"/>
                <a:gd name="T19" fmla="*/ 2147483647 h 39"/>
                <a:gd name="T20" fmla="*/ 2147483647 w 91"/>
                <a:gd name="T21" fmla="*/ 2147483647 h 39"/>
                <a:gd name="T22" fmla="*/ 2147483647 w 91"/>
                <a:gd name="T23" fmla="*/ 2147483647 h 39"/>
                <a:gd name="T24" fmla="*/ 2147483647 w 91"/>
                <a:gd name="T25" fmla="*/ 2147483647 h 39"/>
                <a:gd name="T26" fmla="*/ 2147483647 w 91"/>
                <a:gd name="T27" fmla="*/ 2147483647 h 39"/>
                <a:gd name="T28" fmla="*/ 2147483647 w 91"/>
                <a:gd name="T29" fmla="*/ 2147483647 h 39"/>
                <a:gd name="T30" fmla="*/ 2147483647 w 91"/>
                <a:gd name="T31" fmla="*/ 2147483647 h 39"/>
                <a:gd name="T32" fmla="*/ 2147483647 w 91"/>
                <a:gd name="T33" fmla="*/ 2147483647 h 39"/>
                <a:gd name="T34" fmla="*/ 2147483647 w 91"/>
                <a:gd name="T35" fmla="*/ 2147483647 h 39"/>
                <a:gd name="T36" fmla="*/ 0 w 91"/>
                <a:gd name="T37" fmla="*/ 2147483647 h 39"/>
                <a:gd name="T38" fmla="*/ 2147483647 w 91"/>
                <a:gd name="T39" fmla="*/ 2147483647 h 39"/>
                <a:gd name="T40" fmla="*/ 2147483647 w 91"/>
                <a:gd name="T41" fmla="*/ 2147483647 h 39"/>
                <a:gd name="T42" fmla="*/ 2147483647 w 91"/>
                <a:gd name="T43" fmla="*/ 2147483647 h 39"/>
                <a:gd name="T44" fmla="*/ 2147483647 w 91"/>
                <a:gd name="T45" fmla="*/ 2147483647 h 39"/>
                <a:gd name="T46" fmla="*/ 2147483647 w 91"/>
                <a:gd name="T47" fmla="*/ 2147483647 h 39"/>
                <a:gd name="T48" fmla="*/ 2147483647 w 91"/>
                <a:gd name="T49" fmla="*/ 2147483647 h 39"/>
                <a:gd name="T50" fmla="*/ 2147483647 w 91"/>
                <a:gd name="T51" fmla="*/ 2107250935 h 39"/>
                <a:gd name="T52" fmla="*/ 2147483647 w 91"/>
                <a:gd name="T53" fmla="*/ 0 h 39"/>
                <a:gd name="T54" fmla="*/ 2147483647 w 91"/>
                <a:gd name="T55" fmla="*/ 0 h 3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1"/>
                <a:gd name="T85" fmla="*/ 0 h 39"/>
                <a:gd name="T86" fmla="*/ 91 w 91"/>
                <a:gd name="T87" fmla="*/ 39 h 3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1" h="39">
                  <a:moveTo>
                    <a:pt x="72" y="0"/>
                  </a:moveTo>
                  <a:lnTo>
                    <a:pt x="76" y="0"/>
                  </a:lnTo>
                  <a:lnTo>
                    <a:pt x="81" y="3"/>
                  </a:lnTo>
                  <a:lnTo>
                    <a:pt x="87" y="7"/>
                  </a:lnTo>
                  <a:lnTo>
                    <a:pt x="91" y="11"/>
                  </a:lnTo>
                  <a:lnTo>
                    <a:pt x="85" y="11"/>
                  </a:lnTo>
                  <a:lnTo>
                    <a:pt x="78" y="13"/>
                  </a:lnTo>
                  <a:lnTo>
                    <a:pt x="72" y="13"/>
                  </a:lnTo>
                  <a:lnTo>
                    <a:pt x="66" y="15"/>
                  </a:lnTo>
                  <a:lnTo>
                    <a:pt x="61" y="17"/>
                  </a:lnTo>
                  <a:lnTo>
                    <a:pt x="55" y="19"/>
                  </a:lnTo>
                  <a:lnTo>
                    <a:pt x="49" y="19"/>
                  </a:lnTo>
                  <a:lnTo>
                    <a:pt x="43" y="22"/>
                  </a:lnTo>
                  <a:lnTo>
                    <a:pt x="32" y="26"/>
                  </a:lnTo>
                  <a:lnTo>
                    <a:pt x="23" y="30"/>
                  </a:lnTo>
                  <a:lnTo>
                    <a:pt x="13" y="36"/>
                  </a:lnTo>
                  <a:lnTo>
                    <a:pt x="7" y="39"/>
                  </a:lnTo>
                  <a:lnTo>
                    <a:pt x="2" y="38"/>
                  </a:lnTo>
                  <a:lnTo>
                    <a:pt x="0" y="36"/>
                  </a:lnTo>
                  <a:lnTo>
                    <a:pt x="5" y="28"/>
                  </a:lnTo>
                  <a:lnTo>
                    <a:pt x="13" y="20"/>
                  </a:lnTo>
                  <a:lnTo>
                    <a:pt x="23" y="17"/>
                  </a:lnTo>
                  <a:lnTo>
                    <a:pt x="32" y="13"/>
                  </a:lnTo>
                  <a:lnTo>
                    <a:pt x="42" y="7"/>
                  </a:lnTo>
                  <a:lnTo>
                    <a:pt x="53" y="5"/>
                  </a:lnTo>
                  <a:lnTo>
                    <a:pt x="62" y="1"/>
                  </a:lnTo>
                  <a:lnTo>
                    <a:pt x="72" y="0"/>
                  </a:lnTo>
                  <a:close/>
                </a:path>
              </a:pathLst>
            </a:custGeom>
            <a:solidFill>
              <a:srgbClr val="000000"/>
            </a:solidFill>
            <a:ln w="9525">
              <a:no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31" name="Rectangle 6"/>
          <p:cNvSpPr>
            <a:spLocks noChangeArrowheads="1"/>
          </p:cNvSpPr>
          <p:nvPr/>
        </p:nvSpPr>
        <p:spPr bwMode="auto">
          <a:xfrm>
            <a:off x="743921" y="1871098"/>
            <a:ext cx="3484562" cy="1557902"/>
          </a:xfrm>
          <a:prstGeom prst="rect">
            <a:avLst/>
          </a:prstGeom>
          <a:solidFill>
            <a:srgbClr val="95B3D7"/>
          </a:solidFill>
          <a:ln w="28575">
            <a:solidFill>
              <a:schemeClr val="bg1"/>
            </a:solidFill>
            <a:miter lim="800000"/>
            <a:headEnd/>
            <a:tailEnd/>
          </a:ln>
        </p:spPr>
        <p:txBody>
          <a:bodyPr/>
          <a:lstStyle/>
          <a:p>
            <a:pPr eaLnBrk="0" fontAlgn="base" hangingPunct="0">
              <a:spcBef>
                <a:spcPct val="20000"/>
              </a:spcBef>
              <a:spcAft>
                <a:spcPct val="0"/>
              </a:spcAft>
              <a:buClr>
                <a:srgbClr val="99CC00"/>
              </a:buClr>
              <a:buSzPct val="75000"/>
            </a:pPr>
            <a:r>
              <a:rPr lang="en-US" sz="1800" b="1" dirty="0" smtClean="0">
                <a:solidFill>
                  <a:srgbClr val="000000"/>
                </a:solidFill>
                <a:cs typeface="Times New Roman" pitchFamily="18" charset="0"/>
              </a:rPr>
              <a:t>Possible Approaches Applied</a:t>
            </a:r>
            <a:endParaRPr lang="en-US" sz="1800" b="1" dirty="0">
              <a:solidFill>
                <a:srgbClr val="000000"/>
              </a:solidFill>
              <a:cs typeface="Times New Roman" pitchFamily="18" charset="0"/>
            </a:endParaRP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Respecting the patient’s words and frame of reference</a:t>
            </a:r>
          </a:p>
          <a:p>
            <a:pPr marL="396875" indent="-223838" eaLnBrk="0" fontAlgn="base" hangingPunct="0">
              <a:spcBef>
                <a:spcPct val="20000"/>
              </a:spcBef>
              <a:spcAft>
                <a:spcPct val="0"/>
              </a:spcAft>
              <a:buClr>
                <a:srgbClr val="000000"/>
              </a:buClr>
              <a:buSzPct val="75000"/>
              <a:buFont typeface="Wingdings" pitchFamily="2" charset="2"/>
              <a:buChar char="l"/>
            </a:pPr>
            <a:r>
              <a:rPr lang="en-US" sz="1600" dirty="0">
                <a:solidFill>
                  <a:srgbClr val="FFFFFF"/>
                </a:solidFill>
                <a:cs typeface="Times New Roman" pitchFamily="18" charset="0"/>
              </a:rPr>
              <a:t>Describing what the patient wants to have different</a:t>
            </a:r>
          </a:p>
        </p:txBody>
      </p:sp>
      <p:sp>
        <p:nvSpPr>
          <p:cNvPr id="33" name="Rectangle 4"/>
          <p:cNvSpPr>
            <a:spLocks noGrp="1" noChangeArrowheads="1"/>
          </p:cNvSpPr>
          <p:nvPr>
            <p:ph type="title"/>
          </p:nvPr>
        </p:nvSpPr>
        <p:spPr>
          <a:xfrm>
            <a:off x="457200" y="533400"/>
            <a:ext cx="8001000" cy="838200"/>
          </a:xfrm>
        </p:spPr>
        <p:txBody>
          <a:bodyPr/>
          <a:lstStyle/>
          <a:p>
            <a:pPr eaLnBrk="1" hangingPunct="1"/>
            <a:r>
              <a:rPr lang="en-US" sz="2800" dirty="0" smtClean="0">
                <a:solidFill>
                  <a:srgbClr val="CE7124"/>
                </a:solidFill>
              </a:rPr>
              <a:t>Continue the dialogue… </a:t>
            </a:r>
            <a:r>
              <a:rPr lang="en-US" dirty="0" smtClean="0"/>
              <a:t/>
            </a:r>
            <a:br>
              <a:rPr lang="en-US" dirty="0" smtClean="0"/>
            </a:br>
            <a:endParaRPr lang="en-US" sz="2800" dirty="0" smtClean="0">
              <a:solidFill>
                <a:srgbClr val="C00000"/>
              </a:solidFill>
            </a:endParaRPr>
          </a:p>
        </p:txBody>
      </p:sp>
    </p:spTree>
    <p:extLst>
      <p:ext uri="{BB962C8B-B14F-4D97-AF65-F5344CB8AC3E}">
        <p14:creationId xmlns:p14="http://schemas.microsoft.com/office/powerpoint/2010/main" val="1581296827"/>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125"/>
          <p:cNvSpPr>
            <a:spLocks noGrp="1" noChangeArrowheads="1"/>
          </p:cNvSpPr>
          <p:nvPr>
            <p:ph type="title"/>
          </p:nvPr>
        </p:nvSpPr>
        <p:spPr>
          <a:xfrm>
            <a:off x="609600" y="838200"/>
            <a:ext cx="8001000" cy="838200"/>
          </a:xfrm>
        </p:spPr>
        <p:txBody>
          <a:bodyPr/>
          <a:lstStyle/>
          <a:p>
            <a:r>
              <a:rPr lang="en-US" sz="2400" dirty="0" smtClean="0"/>
              <a:t>Discuss and Role Play</a:t>
            </a:r>
          </a:p>
        </p:txBody>
      </p:sp>
      <p:graphicFrame>
        <p:nvGraphicFramePr>
          <p:cNvPr id="2" name="Table 1"/>
          <p:cNvGraphicFramePr>
            <a:graphicFrameLocks noGrp="1"/>
          </p:cNvGraphicFramePr>
          <p:nvPr>
            <p:extLst>
              <p:ext uri="{D42A27DB-BD31-4B8C-83A1-F6EECF244321}">
                <p14:modId xmlns:p14="http://schemas.microsoft.com/office/powerpoint/2010/main" val="428021409"/>
              </p:ext>
            </p:extLst>
          </p:nvPr>
        </p:nvGraphicFramePr>
        <p:xfrm>
          <a:off x="533400" y="1295400"/>
          <a:ext cx="8458200" cy="4718304"/>
        </p:xfrm>
        <a:graphic>
          <a:graphicData uri="http://schemas.openxmlformats.org/drawingml/2006/table">
            <a:tbl>
              <a:tblPr firstRow="1" bandRow="1">
                <a:tableStyleId>{5C22544A-7EE6-4342-B048-85BDC9FD1C3A}</a:tableStyleId>
              </a:tblPr>
              <a:tblGrid>
                <a:gridCol w="4110528"/>
                <a:gridCol w="4347672"/>
              </a:tblGrid>
              <a:tr h="304800">
                <a:tc>
                  <a:txBody>
                    <a:bodyPr/>
                    <a:lstStyle/>
                    <a:p>
                      <a:r>
                        <a:rPr lang="en-US" sz="1400" dirty="0" smtClean="0">
                          <a:solidFill>
                            <a:schemeClr val="bg1"/>
                          </a:solidFill>
                        </a:rPr>
                        <a:t>Patient statements</a:t>
                      </a:r>
                      <a:endParaRPr lang="en-US" sz="1400" dirty="0">
                        <a:solidFill>
                          <a:schemeClr val="bg1"/>
                        </a:solidFill>
                      </a:endParaRPr>
                    </a:p>
                  </a:txBody>
                  <a:tcPr>
                    <a:solidFill>
                      <a:srgbClr val="4F81BD"/>
                    </a:solidFill>
                  </a:tcPr>
                </a:tc>
                <a:tc>
                  <a:txBody>
                    <a:bodyPr/>
                    <a:lstStyle/>
                    <a:p>
                      <a:r>
                        <a:rPr lang="en-US" sz="1400" dirty="0" smtClean="0">
                          <a:solidFill>
                            <a:schemeClr val="bg1"/>
                          </a:solidFill>
                        </a:rPr>
                        <a:t>Facts and Possible  Approaches</a:t>
                      </a:r>
                      <a:endParaRPr lang="en-US" sz="1400" dirty="0">
                        <a:solidFill>
                          <a:schemeClr val="bg1"/>
                        </a:solidFill>
                      </a:endParaRPr>
                    </a:p>
                  </a:txBody>
                  <a:tcPr>
                    <a:solidFill>
                      <a:srgbClr val="4F81BD"/>
                    </a:solidFill>
                  </a:tcPr>
                </a:tc>
              </a:tr>
              <a:tr h="777240">
                <a:tc>
                  <a:txBody>
                    <a:bodyPr/>
                    <a:lstStyle/>
                    <a:p>
                      <a:pPr>
                        <a:spcBef>
                          <a:spcPct val="3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“Now my life will be all about being sick.”</a:t>
                      </a:r>
                    </a:p>
                    <a:p>
                      <a:pPr>
                        <a:spcBef>
                          <a:spcPct val="3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was going to visit my grandchildren out of state, but I’m canceling the trip.”</a:t>
                      </a:r>
                    </a:p>
                    <a:p>
                      <a:pPr>
                        <a:spcBef>
                          <a:spcPct val="3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“I’m really mad.</a:t>
                      </a:r>
                      <a:r>
                        <a:rPr lang="en-US" sz="1100" baseline="0" dirty="0" smtClean="0">
                          <a:latin typeface="Comic Sans MS" pitchFamily="66" charset="0"/>
                          <a:cs typeface="Times New Roman" pitchFamily="18" charset="0"/>
                        </a:rPr>
                        <a:t> </a:t>
                      </a:r>
                      <a:r>
                        <a:rPr lang="en-US" sz="1100" dirty="0" smtClean="0">
                          <a:latin typeface="Comic Sans MS" pitchFamily="66" charset="0"/>
                          <a:cs typeface="Times New Roman" pitchFamily="18" charset="0"/>
                        </a:rPr>
                        <a:t>I could have prevented this.”</a:t>
                      </a:r>
                      <a:endParaRPr lang="en-US" sz="1100" b="1" dirty="0" smtClean="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smtClean="0">
                          <a:cs typeface="Times New Roman" pitchFamily="18" charset="0"/>
                        </a:rPr>
                        <a:t>Newly diagnosed with heart failure, recently lost spouse</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Expressing concern and sympathy</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Create workable goals</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Looking for teachable moments </a:t>
                      </a:r>
                      <a:endParaRPr lang="en-US" sz="1100" dirty="0" smtClean="0">
                        <a:solidFill>
                          <a:schemeClr val="tx1"/>
                        </a:solidFill>
                        <a:latin typeface="Arial" charset="0"/>
                      </a:endParaRPr>
                    </a:p>
                  </a:txBody>
                  <a:tcPr>
                    <a:solidFill>
                      <a:schemeClr val="bg1">
                        <a:lumMod val="85000"/>
                      </a:schemeClr>
                    </a:solidFill>
                  </a:tcPr>
                </a:tc>
              </a:tr>
              <a:tr h="670560">
                <a:tc>
                  <a:txBody>
                    <a:bodyPr/>
                    <a:lstStyle/>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can’t lose my license!”</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don’t think drinking is a problem for me.”</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know it’s probably better not to drink.”</a:t>
                      </a:r>
                      <a:endParaRPr lang="en-US" sz="1100" b="1" dirty="0" smtClean="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smtClean="0">
                          <a:cs typeface="Times New Roman" pitchFamily="18" charset="0"/>
                        </a:rPr>
                        <a:t>Has asthma, smoker - numerous quit attempts, recent DUI charge</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Creating workable goals</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Scaling questions (motivation and confidence) </a:t>
                      </a:r>
                    </a:p>
                  </a:txBody>
                  <a:tcPr>
                    <a:solidFill>
                      <a:schemeClr val="bg1">
                        <a:lumMod val="85000"/>
                      </a:schemeClr>
                    </a:solidFill>
                  </a:tcPr>
                </a:tc>
              </a:tr>
              <a:tr h="822960">
                <a:tc>
                  <a:txBody>
                    <a:bodyPr/>
                    <a:lstStyle/>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“I’m worried about my memory.”</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actually got lost coming back from the store a while ago, so I’m staying home more.”</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“I’d rather not bother my kids about this.”</a:t>
                      </a:r>
                      <a:endParaRPr lang="en-US" sz="1100" b="1" dirty="0" smtClean="0"/>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smtClean="0">
                          <a:cs typeface="Times New Roman" pitchFamily="18" charset="0"/>
                        </a:rPr>
                        <a:t>Long history</a:t>
                      </a:r>
                      <a:r>
                        <a:rPr lang="en-US" sz="1100" baseline="0" dirty="0" smtClean="0">
                          <a:cs typeface="Times New Roman" pitchFamily="18" charset="0"/>
                        </a:rPr>
                        <a:t> of cardiovascular disease, g</a:t>
                      </a:r>
                      <a:r>
                        <a:rPr lang="en-US" sz="1100" dirty="0" smtClean="0">
                          <a:cs typeface="Times New Roman" pitchFamily="18" charset="0"/>
                        </a:rPr>
                        <a:t>ood family support and caring</a:t>
                      </a:r>
                      <a:r>
                        <a:rPr lang="en-US" sz="1100" baseline="0" dirty="0" smtClean="0">
                          <a:cs typeface="Times New Roman" pitchFamily="18" charset="0"/>
                        </a:rPr>
                        <a:t> network of friends</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Providing feedback</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Including family members </a:t>
                      </a:r>
                    </a:p>
                  </a:txBody>
                  <a:tcPr>
                    <a:solidFill>
                      <a:schemeClr val="bg1">
                        <a:lumMod val="85000"/>
                      </a:schemeClr>
                    </a:solidFill>
                  </a:tcPr>
                </a:tc>
              </a:tr>
              <a:tr h="807720">
                <a:tc>
                  <a:txBody>
                    <a:bodyPr/>
                    <a:lstStyle/>
                    <a:p>
                      <a:pPr>
                        <a:spcBef>
                          <a:spcPct val="50000"/>
                        </a:spcBef>
                        <a:buClr>
                          <a:schemeClr val="folHlink"/>
                        </a:buClr>
                        <a:buSzPct val="75000"/>
                        <a:buFont typeface="Wingdings" pitchFamily="2" charset="2"/>
                        <a:buNone/>
                      </a:pPr>
                      <a:r>
                        <a:rPr lang="en-US" sz="1100" kern="1200" dirty="0" smtClean="0">
                          <a:solidFill>
                            <a:schemeClr val="dk1"/>
                          </a:solidFill>
                          <a:latin typeface="Comic Sans MS" pitchFamily="66" charset="0"/>
                          <a:ea typeface="+mn-ea"/>
                          <a:cs typeface="Times New Roman" pitchFamily="18" charset="0"/>
                        </a:rPr>
                        <a:t>“He keeps forgetting to test.”</a:t>
                      </a:r>
                    </a:p>
                    <a:p>
                      <a:pPr>
                        <a:spcBef>
                          <a:spcPct val="50000"/>
                        </a:spcBef>
                        <a:buClr>
                          <a:schemeClr val="folHlink"/>
                        </a:buClr>
                        <a:buSzPct val="75000"/>
                        <a:buFont typeface="Wingdings" pitchFamily="2" charset="2"/>
                        <a:buNone/>
                      </a:pPr>
                      <a:r>
                        <a:rPr lang="en-US" sz="1100" kern="1200" dirty="0" smtClean="0">
                          <a:solidFill>
                            <a:schemeClr val="dk1"/>
                          </a:solidFill>
                          <a:latin typeface="Comic Sans MS" pitchFamily="66" charset="0"/>
                          <a:ea typeface="+mn-ea"/>
                          <a:cs typeface="Times New Roman" pitchFamily="18" charset="0"/>
                        </a:rPr>
                        <a:t>“He gets mad when I remind him about the insulin.”</a:t>
                      </a:r>
                    </a:p>
                    <a:p>
                      <a:pPr>
                        <a:spcBef>
                          <a:spcPct val="50000"/>
                        </a:spcBef>
                        <a:buClr>
                          <a:schemeClr val="folHlink"/>
                        </a:buClr>
                        <a:buSzPct val="75000"/>
                        <a:buFont typeface="Wingdings" pitchFamily="2" charset="2"/>
                        <a:buNone/>
                      </a:pPr>
                      <a:r>
                        <a:rPr lang="en-US" sz="1100" kern="1200" dirty="0" smtClean="0">
                          <a:solidFill>
                            <a:schemeClr val="dk1"/>
                          </a:solidFill>
                          <a:latin typeface="Comic Sans MS" pitchFamily="66" charset="0"/>
                          <a:ea typeface="+mn-ea"/>
                          <a:cs typeface="Times New Roman" pitchFamily="18" charset="0"/>
                        </a:rPr>
                        <a:t>“He told his doctor he doesn’t feel sick!”</a:t>
                      </a:r>
                    </a:p>
                  </a:txBody>
                  <a:tcPr>
                    <a:solidFill>
                      <a:srgbClr val="FAD58A"/>
                    </a:solidFill>
                  </a:tcPr>
                </a:tc>
                <a:tc>
                  <a:txBody>
                    <a:bodyPr/>
                    <a:lstStyle/>
                    <a:p>
                      <a:pPr marL="342900" indent="-342900">
                        <a:spcBef>
                          <a:spcPct val="20000"/>
                        </a:spcBef>
                        <a:buClr>
                          <a:schemeClr val="folHlink"/>
                        </a:buClr>
                        <a:buSzPct val="75000"/>
                        <a:buFont typeface="Wingdings" pitchFamily="2" charset="2"/>
                        <a:buNone/>
                      </a:pPr>
                      <a:r>
                        <a:rPr lang="en-US" sz="1100" dirty="0" smtClean="0">
                          <a:cs typeface="Times New Roman" pitchFamily="18" charset="0"/>
                        </a:rPr>
                        <a:t>Teen and Mother both treated for diabetes, Grandfather recently passed away</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Searching for exceptions</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Giving homework</a:t>
                      </a:r>
                      <a:endParaRPr lang="en-US" sz="1100" dirty="0" smtClean="0">
                        <a:solidFill>
                          <a:schemeClr val="tx1"/>
                        </a:solidFill>
                        <a:latin typeface="Arial" charset="0"/>
                      </a:endParaRPr>
                    </a:p>
                  </a:txBody>
                  <a:tcPr>
                    <a:solidFill>
                      <a:schemeClr val="bg1">
                        <a:lumMod val="85000"/>
                      </a:schemeClr>
                    </a:solidFill>
                  </a:tcPr>
                </a:tc>
              </a:tr>
              <a:tr h="939998">
                <a:tc>
                  <a:txBody>
                    <a:bodyPr/>
                    <a:lstStyle/>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stopped visiting my grandchildren - they’re too noisy.”</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get really distracted when I read or watch TV.”</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wake up several times at night.”</a:t>
                      </a:r>
                    </a:p>
                    <a:p>
                      <a:pPr>
                        <a:spcBef>
                          <a:spcPct val="50000"/>
                        </a:spcBef>
                        <a:buClr>
                          <a:schemeClr val="folHlink"/>
                        </a:buClr>
                        <a:buSzPct val="75000"/>
                        <a:buFont typeface="Wingdings" pitchFamily="2" charset="2"/>
                        <a:buNone/>
                      </a:pPr>
                      <a:r>
                        <a:rPr lang="en-US" sz="1100" dirty="0" smtClean="0">
                          <a:latin typeface="Comic Sans MS" pitchFamily="66" charset="0"/>
                          <a:cs typeface="Times New Roman" pitchFamily="18" charset="0"/>
                        </a:rPr>
                        <a:t>“I haven’t seen my friends recently.”</a:t>
                      </a:r>
                      <a:endParaRPr lang="en-US" sz="1100" kern="1200" dirty="0" smtClean="0">
                        <a:solidFill>
                          <a:schemeClr val="dk1"/>
                        </a:solidFill>
                        <a:latin typeface="Comic Sans MS" pitchFamily="66" charset="0"/>
                        <a:ea typeface="+mn-ea"/>
                        <a:cs typeface="Times New Roman" pitchFamily="18" charset="0"/>
                      </a:endParaRPr>
                    </a:p>
                  </a:txBody>
                  <a:tcPr>
                    <a:solidFill>
                      <a:srgbClr val="FAD58A"/>
                    </a:solidFill>
                  </a:tcPr>
                </a:tc>
                <a:tc>
                  <a:txBody>
                    <a:bodyPr/>
                    <a:lstStyle/>
                    <a:p>
                      <a:pPr marL="342900" indent="-342900">
                        <a:spcBef>
                          <a:spcPct val="20000"/>
                        </a:spcBef>
                        <a:buClr>
                          <a:srgbClr val="009999"/>
                        </a:buClr>
                        <a:buSzPct val="75000"/>
                        <a:buFont typeface="Wingdings" pitchFamily="2" charset="2"/>
                        <a:buNone/>
                      </a:pPr>
                      <a:r>
                        <a:rPr lang="en-US" sz="1100" dirty="0" smtClean="0">
                          <a:solidFill>
                            <a:schemeClr val="tx1"/>
                          </a:solidFill>
                          <a:latin typeface="Arial" charset="0"/>
                        </a:rPr>
                        <a:t>Talking </a:t>
                      </a:r>
                      <a:r>
                        <a:rPr lang="en-US" sz="1100" dirty="0" smtClean="0">
                          <a:solidFill>
                            <a:srgbClr val="000000"/>
                          </a:solidFill>
                          <a:cs typeface="Times New Roman" pitchFamily="18" charset="0"/>
                        </a:rPr>
                        <a:t>more than usual, sounds “down”, speech is slurred, taking 5 different medications</a:t>
                      </a:r>
                    </a:p>
                    <a:p>
                      <a:pPr marL="342900" indent="-342900">
                        <a:spcBef>
                          <a:spcPct val="20000"/>
                        </a:spcBef>
                        <a:buClr>
                          <a:srgbClr val="009999"/>
                        </a:buClr>
                        <a:buSzPct val="75000"/>
                        <a:buFont typeface="Wingdings" pitchFamily="2" charset="2"/>
                        <a:buChar char="n"/>
                      </a:pPr>
                      <a:r>
                        <a:rPr lang="en-US" sz="1100" dirty="0" smtClean="0">
                          <a:cs typeface="Times New Roman" pitchFamily="18" charset="0"/>
                        </a:rPr>
                        <a:t>Probing </a:t>
                      </a:r>
                      <a:r>
                        <a:rPr lang="en-US" sz="1100" dirty="0" smtClean="0">
                          <a:solidFill>
                            <a:schemeClr val="tx1"/>
                          </a:solidFill>
                          <a:cs typeface="Times New Roman" pitchFamily="18" charset="0"/>
                        </a:rPr>
                        <a:t>for more detail</a:t>
                      </a:r>
                    </a:p>
                    <a:p>
                      <a:pPr marL="342900" indent="-342900">
                        <a:spcBef>
                          <a:spcPct val="20000"/>
                        </a:spcBef>
                        <a:buClr>
                          <a:srgbClr val="009999"/>
                        </a:buClr>
                        <a:buSzPct val="75000"/>
                        <a:buFont typeface="Wingdings" pitchFamily="2" charset="2"/>
                        <a:buChar char="n"/>
                      </a:pPr>
                      <a:r>
                        <a:rPr lang="en-US" sz="1100" dirty="0" smtClean="0">
                          <a:solidFill>
                            <a:schemeClr val="tx1"/>
                          </a:solidFill>
                          <a:cs typeface="Times New Roman" pitchFamily="18" charset="0"/>
                        </a:rPr>
                        <a:t>Searching for exceptions</a:t>
                      </a:r>
                    </a:p>
                    <a:p>
                      <a:pPr marL="342900" indent="-342900">
                        <a:spcBef>
                          <a:spcPct val="20000"/>
                        </a:spcBef>
                        <a:buClr>
                          <a:srgbClr val="009999"/>
                        </a:buClr>
                        <a:buSzPct val="75000"/>
                        <a:buFont typeface="Wingdings" pitchFamily="2" charset="2"/>
                        <a:buChar char="n"/>
                      </a:pPr>
                      <a:r>
                        <a:rPr lang="en-US" sz="1100" dirty="0" smtClean="0">
                          <a:solidFill>
                            <a:schemeClr val="tx1"/>
                          </a:solidFill>
                          <a:cs typeface="Times New Roman" pitchFamily="18" charset="0"/>
                        </a:rPr>
                        <a:t>Approaching challenges gently and respectfully</a:t>
                      </a:r>
                    </a:p>
                  </a:txBody>
                  <a:tcPr>
                    <a:solidFill>
                      <a:schemeClr val="bg1">
                        <a:lumMod val="85000"/>
                      </a:schemeClr>
                    </a:solidFill>
                  </a:tcPr>
                </a:tc>
              </a:tr>
            </a:tbl>
          </a:graphicData>
        </a:graphic>
      </p:graphicFrame>
      <p:sp>
        <p:nvSpPr>
          <p:cNvPr id="4" name="Rectangle 4"/>
          <p:cNvSpPr txBox="1">
            <a:spLocks noChangeArrowheads="1"/>
          </p:cNvSpPr>
          <p:nvPr/>
        </p:nvSpPr>
        <p:spPr bwMode="auto">
          <a:xfrm>
            <a:off x="381000" y="4572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CE7124"/>
                </a:solidFill>
                <a:effectLst/>
                <a:uLnTx/>
                <a:uFillTx/>
                <a:latin typeface="+mj-lt"/>
                <a:ea typeface="+mj-ea"/>
                <a:cs typeface="+mj-cs"/>
              </a:rPr>
              <a:t>Additional Case Examples</a:t>
            </a:r>
            <a:r>
              <a:rPr kumimoji="0" lang="en-US" sz="2800" b="0" i="0" u="none" strike="noStrike" kern="0" cap="none" spc="0" normalizeH="0" baseline="0" noProof="0" dirty="0" smtClean="0">
                <a:ln>
                  <a:noFill/>
                </a:ln>
                <a:solidFill>
                  <a:schemeClr val="tx1"/>
                </a:solidFill>
                <a:effectLst/>
                <a:uLnTx/>
                <a:uFillTx/>
                <a:latin typeface="+mj-lt"/>
                <a:ea typeface="+mj-ea"/>
                <a:cs typeface="+mj-cs"/>
              </a:rPr>
              <a:t/>
            </a:r>
            <a:br>
              <a:rPr kumimoji="0" lang="en-US" sz="2800" b="0" i="0" u="none" strike="noStrike" kern="0" cap="none" spc="0" normalizeH="0" baseline="0" noProof="0" dirty="0" smtClean="0">
                <a:ln>
                  <a:noFill/>
                </a:ln>
                <a:solidFill>
                  <a:schemeClr val="tx1"/>
                </a:solidFill>
                <a:effectLst/>
                <a:uLnTx/>
                <a:uFillTx/>
                <a:latin typeface="+mj-lt"/>
                <a:ea typeface="+mj-ea"/>
                <a:cs typeface="+mj-cs"/>
              </a:rPr>
            </a:br>
            <a:endParaRPr kumimoji="0" lang="en-US" sz="2800" b="0" i="0" u="none" strike="noStrike" kern="0" cap="none" spc="0" normalizeH="0" baseline="0" noProof="0" dirty="0" smtClean="0">
              <a:ln>
                <a:noFill/>
              </a:ln>
              <a:solidFill>
                <a:srgbClr val="C00000"/>
              </a:solidFill>
              <a:effectLst/>
              <a:uLnTx/>
              <a:uFillTx/>
              <a:latin typeface="+mj-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352800"/>
            <a:ext cx="8991600" cy="838200"/>
          </a:xfrm>
        </p:spPr>
        <p:txBody>
          <a:bodyPr/>
          <a:lstStyle/>
          <a:p>
            <a:pPr algn="ctr"/>
            <a:r>
              <a:rPr lang="en-US" sz="3200" b="1" dirty="0" smtClean="0"/>
              <a:t>Effective Multidisciplinary Communication</a:t>
            </a:r>
            <a:endParaRPr lang="en-US" sz="3200" b="1"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smtClean="0"/>
              <a:t>Common Factors: A Brief History</a:t>
            </a:r>
            <a:r>
              <a:rPr lang="en-US" baseline="30000" dirty="0"/>
              <a:t>2</a:t>
            </a:r>
          </a:p>
        </p:txBody>
      </p:sp>
      <p:sp>
        <p:nvSpPr>
          <p:cNvPr id="5122" name="Rectangle 3"/>
          <p:cNvSpPr>
            <a:spLocks noGrp="1" noChangeArrowheads="1"/>
          </p:cNvSpPr>
          <p:nvPr>
            <p:ph type="body" idx="1"/>
          </p:nvPr>
        </p:nvSpPr>
        <p:spPr>
          <a:xfrm>
            <a:off x="685800" y="1600200"/>
            <a:ext cx="8001000" cy="3581400"/>
          </a:xfrm>
        </p:spPr>
        <p:txBody>
          <a:bodyPr/>
          <a:lstStyle/>
          <a:p>
            <a:pPr lvl="1"/>
            <a:r>
              <a:rPr lang="en-US" sz="1600" dirty="0" smtClean="0"/>
              <a:t>1936: Saul Rosenweig: Attempted to identify elements that made various treatments effective.</a:t>
            </a:r>
          </a:p>
          <a:p>
            <a:pPr lvl="1">
              <a:spcBef>
                <a:spcPts val="600"/>
              </a:spcBef>
            </a:pPr>
            <a:r>
              <a:rPr lang="en-US" sz="1600" dirty="0" smtClean="0"/>
              <a:t>1940: American Orthopsychiatric Society: Identified 4 similarities present in effective treatments</a:t>
            </a:r>
          </a:p>
          <a:p>
            <a:pPr lvl="2"/>
            <a:r>
              <a:rPr lang="en-US" sz="1400" dirty="0" smtClean="0"/>
              <a:t>Shared objectives</a:t>
            </a:r>
          </a:p>
          <a:p>
            <a:pPr lvl="2"/>
            <a:r>
              <a:rPr lang="en-US" sz="1400" dirty="0" smtClean="0"/>
              <a:t>Ensure relationship is central</a:t>
            </a:r>
          </a:p>
          <a:p>
            <a:pPr lvl="2"/>
            <a:r>
              <a:rPr lang="en-US" sz="1400" dirty="0" smtClean="0"/>
              <a:t>Place responsibility for choice on the client</a:t>
            </a:r>
          </a:p>
          <a:p>
            <a:pPr lvl="2"/>
            <a:r>
              <a:rPr lang="en-US" sz="1400" dirty="0" smtClean="0"/>
              <a:t>Enlarge client’s understanding of self</a:t>
            </a:r>
          </a:p>
          <a:p>
            <a:pPr lvl="1">
              <a:spcBef>
                <a:spcPts val="600"/>
              </a:spcBef>
            </a:pPr>
            <a:r>
              <a:rPr lang="en-US" sz="1600" dirty="0" smtClean="0"/>
              <a:t>1953: Heine: Therapist more important than theory and technique</a:t>
            </a:r>
          </a:p>
          <a:p>
            <a:pPr lvl="1">
              <a:spcBef>
                <a:spcPts val="600"/>
              </a:spcBef>
            </a:pPr>
            <a:r>
              <a:rPr lang="en-US" sz="1600" dirty="0" smtClean="0"/>
              <a:t>1955: Hoch: Identified 2 common factors (rapport building and trying to influence patients)</a:t>
            </a:r>
          </a:p>
          <a:p>
            <a:pPr lvl="1">
              <a:spcBef>
                <a:spcPts val="600"/>
              </a:spcBef>
            </a:pPr>
            <a:r>
              <a:rPr lang="en-US" sz="1600" dirty="0" smtClean="0"/>
              <a:t>1957: Rogers: Therapeutic variables (“unconditional positive regard”) sufficient for client change</a:t>
            </a:r>
          </a:p>
          <a:p>
            <a:pPr lvl="1">
              <a:spcBef>
                <a:spcPts val="600"/>
              </a:spcBef>
            </a:pPr>
            <a:r>
              <a:rPr lang="en-US" sz="1600" dirty="0" smtClean="0"/>
              <a:t>1967: Truax &amp; Carkhuff: therapist create conditions of empathy, respect, and genuineness which impact outcomes</a:t>
            </a:r>
          </a:p>
          <a:p>
            <a:pPr lvl="2"/>
            <a:endParaRPr lang="en-US" sz="1600" dirty="0" smtClean="0"/>
          </a:p>
          <a:p>
            <a:pPr lvl="1"/>
            <a:endParaRPr 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914400"/>
            <a:ext cx="8001000" cy="838200"/>
          </a:xfrm>
        </p:spPr>
        <p:txBody>
          <a:bodyPr/>
          <a:lstStyle/>
          <a:p>
            <a:r>
              <a:rPr lang="en-US" dirty="0" smtClean="0"/>
              <a:t>Effective Multidisciplinary Communication</a:t>
            </a:r>
          </a:p>
        </p:txBody>
      </p:sp>
      <p:sp>
        <p:nvSpPr>
          <p:cNvPr id="4" name="TextBox 3"/>
          <p:cNvSpPr txBox="1"/>
          <p:nvPr/>
        </p:nvSpPr>
        <p:spPr>
          <a:xfrm>
            <a:off x="838200" y="1981200"/>
            <a:ext cx="7493000" cy="1461939"/>
          </a:xfrm>
          <a:prstGeom prst="rect">
            <a:avLst/>
          </a:prstGeom>
          <a:noFill/>
          <a:ln w="19050">
            <a:solidFill>
              <a:srgbClr val="95B3D7"/>
            </a:solidFill>
          </a:ln>
        </p:spPr>
        <p:txBody>
          <a:bodyPr wrap="square" rtlCol="0">
            <a:spAutoFit/>
          </a:bodyPr>
          <a:lstStyle/>
          <a:p>
            <a:r>
              <a:rPr lang="en-US" sz="2000" b="1" dirty="0" smtClean="0"/>
              <a:t>Communication with Primary Care Physicians</a:t>
            </a:r>
            <a:r>
              <a:rPr lang="en-US" sz="2000" b="1" baseline="30000" dirty="0" smtClean="0"/>
              <a:t> 20</a:t>
            </a:r>
          </a:p>
          <a:p>
            <a:pPr marL="800100" lvl="1" indent="-342900">
              <a:spcBef>
                <a:spcPts val="600"/>
              </a:spcBef>
              <a:buClr>
                <a:schemeClr val="bg2"/>
              </a:buClr>
              <a:buFont typeface="Wingdings" pitchFamily="2" charset="2"/>
              <a:buChar char="l"/>
            </a:pPr>
            <a:r>
              <a:rPr lang="en-US" sz="1700" dirty="0" smtClean="0"/>
              <a:t>Find teaching opportunities by giving feedback to the provider</a:t>
            </a:r>
          </a:p>
          <a:p>
            <a:pPr marL="800100" lvl="1" indent="-342900">
              <a:spcBef>
                <a:spcPts val="600"/>
              </a:spcBef>
              <a:buClr>
                <a:schemeClr val="bg2"/>
              </a:buClr>
              <a:buFont typeface="Wingdings" pitchFamily="2" charset="2"/>
              <a:buChar char="l"/>
            </a:pPr>
            <a:r>
              <a:rPr lang="en-US" sz="1700" dirty="0" smtClean="0"/>
              <a:t>Feedback must be clear and concise</a:t>
            </a:r>
          </a:p>
          <a:p>
            <a:pPr marL="800100" lvl="1" indent="-342900">
              <a:spcBef>
                <a:spcPts val="600"/>
              </a:spcBef>
              <a:buClr>
                <a:schemeClr val="bg2"/>
              </a:buClr>
              <a:buFont typeface="Wingdings" pitchFamily="2" charset="2"/>
              <a:buChar char="l"/>
            </a:pPr>
            <a:r>
              <a:rPr lang="en-US" sz="1700" dirty="0" smtClean="0"/>
              <a:t>Aim for face-to-face communication</a:t>
            </a:r>
            <a:endParaRPr lang="en-US" sz="1700" dirty="0"/>
          </a:p>
        </p:txBody>
      </p:sp>
      <p:sp>
        <p:nvSpPr>
          <p:cNvPr id="8" name="TextBox 7"/>
          <p:cNvSpPr txBox="1"/>
          <p:nvPr/>
        </p:nvSpPr>
        <p:spPr>
          <a:xfrm>
            <a:off x="838200" y="3581400"/>
            <a:ext cx="7493000" cy="1077218"/>
          </a:xfrm>
          <a:prstGeom prst="rect">
            <a:avLst/>
          </a:prstGeom>
          <a:noFill/>
          <a:ln w="19050">
            <a:solidFill>
              <a:srgbClr val="95B3D7"/>
            </a:solidFill>
          </a:ln>
        </p:spPr>
        <p:txBody>
          <a:bodyPr wrap="square" rtlCol="0">
            <a:spAutoFit/>
          </a:bodyPr>
          <a:lstStyle/>
          <a:p>
            <a:r>
              <a:rPr lang="en-US" sz="2000" b="1" dirty="0"/>
              <a:t>Team Communication</a:t>
            </a:r>
            <a:r>
              <a:rPr lang="en-US" sz="2000" b="1" baseline="30000" dirty="0"/>
              <a:t>21</a:t>
            </a:r>
          </a:p>
          <a:p>
            <a:pPr marL="803275" indent="-341313">
              <a:spcBef>
                <a:spcPts val="600"/>
              </a:spcBef>
              <a:buClr>
                <a:schemeClr val="bg2"/>
              </a:buClr>
              <a:buFont typeface="Wingdings" pitchFamily="2" charset="2"/>
              <a:buChar char="l"/>
            </a:pPr>
            <a:r>
              <a:rPr lang="en-US" sz="1700" dirty="0" smtClean="0"/>
              <a:t>Keep the needs of the patients as the primary focus</a:t>
            </a:r>
          </a:p>
          <a:p>
            <a:pPr marL="803275" indent="-341313">
              <a:spcBef>
                <a:spcPts val="600"/>
              </a:spcBef>
              <a:buClr>
                <a:schemeClr val="bg2"/>
              </a:buClr>
              <a:buFont typeface="Wingdings" pitchFamily="2" charset="2"/>
              <a:buChar char="l"/>
            </a:pPr>
            <a:r>
              <a:rPr lang="en-US" sz="1700" dirty="0" smtClean="0"/>
              <a:t>The more generalist* you are, the more of a team player you will be</a:t>
            </a:r>
          </a:p>
        </p:txBody>
      </p:sp>
      <p:sp>
        <p:nvSpPr>
          <p:cNvPr id="5" name="Rectangle 4"/>
          <p:cNvSpPr/>
          <p:nvPr/>
        </p:nvSpPr>
        <p:spPr>
          <a:xfrm>
            <a:off x="787400" y="14478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latin typeface="Arial" pitchFamily="34" charset="0"/>
                <a:cs typeface="Arial" pitchFamily="34" charset="0"/>
              </a:rPr>
              <a:t>Tips for effective communication on a multidisciplinary team</a:t>
            </a:r>
            <a:endParaRPr lang="en-US" sz="2000" dirty="0">
              <a:solidFill>
                <a:schemeClr val="bg1"/>
              </a:solidFill>
              <a:latin typeface="Arial" pitchFamily="34" charset="0"/>
              <a:cs typeface="Arial" pitchFamily="34" charset="0"/>
            </a:endParaRPr>
          </a:p>
        </p:txBody>
      </p:sp>
      <p:sp>
        <p:nvSpPr>
          <p:cNvPr id="6" name="Rectangle 5"/>
          <p:cNvSpPr/>
          <p:nvPr/>
        </p:nvSpPr>
        <p:spPr>
          <a:xfrm>
            <a:off x="533400" y="4790182"/>
            <a:ext cx="8534400" cy="1077218"/>
          </a:xfrm>
          <a:prstGeom prst="rect">
            <a:avLst/>
          </a:prstGeom>
          <a:solidFill>
            <a:srgbClr val="4F81BD"/>
          </a:solidFill>
          <a:effectLst>
            <a:outerShdw blurRad="50800" dist="38100" dir="2700000" algn="tl" rotWithShape="0">
              <a:prstClr val="black">
                <a:alpha val="40000"/>
              </a:prstClr>
            </a:outerShdw>
          </a:effectLst>
        </p:spPr>
        <p:txBody>
          <a:bodyPr wrap="square" lIns="182880">
            <a:spAutoFit/>
          </a:bodyPr>
          <a:lstStyle/>
          <a:p>
            <a:r>
              <a:rPr lang="en-US" sz="1600" dirty="0" smtClean="0">
                <a:solidFill>
                  <a:schemeClr val="bg1"/>
                </a:solidFill>
                <a:latin typeface="Arial" pitchFamily="34" charset="0"/>
                <a:cs typeface="Arial" pitchFamily="34" charset="0"/>
              </a:rPr>
              <a:t>*Social workers in an integrated health setting will be required to assist patients who present with a wide variety of physical, behavioral, cognitive, and emotional problems. Keeping their scope of practice as broad as possible within the limits of their training and experience allows them to effectively respond to the needs of anyone who may need help </a:t>
            </a:r>
            <a:r>
              <a:rPr lang="en-US" sz="1600" b="1" baseline="30000" dirty="0" smtClean="0">
                <a:solidFill>
                  <a:schemeClr val="bg1"/>
                </a:solidFill>
              </a:rPr>
              <a:t>21</a:t>
            </a:r>
            <a:endParaRPr lang="en-US" sz="1600"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smtClean="0"/>
              <a:t>Making Referrals</a:t>
            </a:r>
          </a:p>
        </p:txBody>
      </p:sp>
      <p:sp>
        <p:nvSpPr>
          <p:cNvPr id="5122" name="Rectangle 3"/>
          <p:cNvSpPr>
            <a:spLocks noGrp="1" noChangeArrowheads="1"/>
          </p:cNvSpPr>
          <p:nvPr>
            <p:ph idx="1"/>
          </p:nvPr>
        </p:nvSpPr>
        <p:spPr>
          <a:xfrm>
            <a:off x="942174" y="2027372"/>
            <a:ext cx="7363626" cy="3581400"/>
          </a:xfrm>
        </p:spPr>
        <p:txBody>
          <a:bodyPr/>
          <a:lstStyle/>
          <a:p>
            <a:r>
              <a:rPr lang="en-US" sz="2000" dirty="0" smtClean="0"/>
              <a:t>Referrals</a:t>
            </a:r>
            <a:r>
              <a:rPr lang="en-US" sz="2000" baseline="30000" dirty="0" smtClean="0"/>
              <a:t>21</a:t>
            </a:r>
          </a:p>
          <a:p>
            <a:pPr lvl="1">
              <a:spcBef>
                <a:spcPts val="600"/>
              </a:spcBef>
            </a:pPr>
            <a:r>
              <a:rPr lang="en-US" sz="1800" dirty="0" smtClean="0"/>
              <a:t>Be prepared to provide patient information, including identifying information, brief history, patient's current support system, and how the patient is coping</a:t>
            </a:r>
          </a:p>
          <a:p>
            <a:pPr lvl="1">
              <a:spcBef>
                <a:spcPts val="600"/>
              </a:spcBef>
            </a:pPr>
            <a:r>
              <a:rPr lang="en-US" sz="1800" dirty="0" smtClean="0"/>
              <a:t>Patients are more likely to follow up when you are able to personalize the referral</a:t>
            </a:r>
          </a:p>
          <a:p>
            <a:pPr lvl="1">
              <a:spcBef>
                <a:spcPts val="600"/>
              </a:spcBef>
            </a:pPr>
            <a:r>
              <a:rPr lang="en-US" sz="1800" dirty="0" smtClean="0"/>
              <a:t>Make sure referrals are appropriate for patients</a:t>
            </a:r>
          </a:p>
          <a:p>
            <a:pPr lvl="1">
              <a:spcBef>
                <a:spcPts val="600"/>
              </a:spcBef>
            </a:pPr>
            <a:r>
              <a:rPr lang="en-US" sz="1800" dirty="0" smtClean="0"/>
              <a:t>Give good instructions on how to get the services</a:t>
            </a:r>
          </a:p>
          <a:p>
            <a:pPr lvl="1">
              <a:spcBef>
                <a:spcPts val="600"/>
              </a:spcBef>
            </a:pPr>
            <a:r>
              <a:rPr lang="en-US" sz="1800" dirty="0" smtClean="0"/>
              <a:t>Explore potential barriers to patients following through on the referral</a:t>
            </a:r>
          </a:p>
          <a:p>
            <a:pPr lvl="1">
              <a:spcBef>
                <a:spcPts val="600"/>
              </a:spcBef>
            </a:pPr>
            <a:r>
              <a:rPr lang="en-US" sz="1800" dirty="0" smtClean="0"/>
              <a:t>Encourage patient feedback</a:t>
            </a:r>
          </a:p>
          <a:p>
            <a:endParaRPr lang="en-US" dirty="0"/>
          </a:p>
        </p:txBody>
      </p:sp>
      <p:sp>
        <p:nvSpPr>
          <p:cNvPr id="4" name="Rectangle 3"/>
          <p:cNvSpPr/>
          <p:nvPr/>
        </p:nvSpPr>
        <p:spPr>
          <a:xfrm>
            <a:off x="838200" y="16002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smtClean="0">
                <a:solidFill>
                  <a:schemeClr val="bg1"/>
                </a:solidFill>
                <a:cs typeface="Arial" pitchFamily="34" charset="0"/>
              </a:rPr>
              <a:t>Important aspects of making referrals</a:t>
            </a:r>
            <a:endParaRPr lang="en-US" sz="2000"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 final note…</a:t>
            </a:r>
            <a:endParaRPr lang="en-US" dirty="0"/>
          </a:p>
        </p:txBody>
      </p:sp>
      <p:sp>
        <p:nvSpPr>
          <p:cNvPr id="6" name="TextBox 5"/>
          <p:cNvSpPr txBox="1"/>
          <p:nvPr/>
        </p:nvSpPr>
        <p:spPr>
          <a:xfrm>
            <a:off x="914401" y="3149025"/>
            <a:ext cx="2307717" cy="584775"/>
          </a:xfrm>
          <a:prstGeom prst="rect">
            <a:avLst/>
          </a:prstGeom>
          <a:solidFill>
            <a:srgbClr val="4F81BD"/>
          </a:solidFill>
          <a:ln>
            <a:noFill/>
          </a:ln>
          <a:effectLst>
            <a:outerShdw blurRad="44450" dist="27940" dir="5400000" algn="ctr">
              <a:srgbClr val="000000">
                <a:alpha val="32000"/>
              </a:srgbClr>
            </a:outerShdw>
          </a:effectLst>
        </p:spPr>
        <p:txBody>
          <a:bodyPr wrap="square" rtlCol="0">
            <a:spAutoFit/>
          </a:bodyPr>
          <a:lstStyle/>
          <a:p>
            <a:pPr algn="ctr"/>
            <a:r>
              <a:rPr lang="en-US" sz="3200" dirty="0" smtClean="0">
                <a:solidFill>
                  <a:schemeClr val="bg1"/>
                </a:solidFill>
                <a:latin typeface="+mn-lt"/>
              </a:rPr>
              <a:t>Questions</a:t>
            </a:r>
            <a:r>
              <a:rPr lang="en-US" sz="3200" dirty="0">
                <a:solidFill>
                  <a:schemeClr val="bg1"/>
                </a:solidFill>
                <a:latin typeface="+mn-lt"/>
              </a:rPr>
              <a:t>?  </a:t>
            </a:r>
          </a:p>
        </p:txBody>
      </p:sp>
      <p:sp>
        <p:nvSpPr>
          <p:cNvPr id="7" name="Rectangle 6"/>
          <p:cNvSpPr/>
          <p:nvPr/>
        </p:nvSpPr>
        <p:spPr>
          <a:xfrm>
            <a:off x="3657601" y="3149025"/>
            <a:ext cx="2209800" cy="584775"/>
          </a:xfrm>
          <a:prstGeom prst="rect">
            <a:avLst/>
          </a:prstGeom>
          <a:solidFill>
            <a:srgbClr val="CE7124"/>
          </a:solidFill>
          <a:ln>
            <a:noFill/>
          </a:ln>
          <a:effectLst>
            <a:outerShdw blurRad="44450" dist="27940" dir="5400000" algn="ctr">
              <a:srgbClr val="000000">
                <a:alpha val="32000"/>
              </a:srgbClr>
            </a:outerShdw>
          </a:effectLst>
        </p:spPr>
        <p:txBody>
          <a:bodyPr wrap="square">
            <a:spAutoFit/>
          </a:bodyPr>
          <a:lstStyle/>
          <a:p>
            <a:pPr algn="ctr"/>
            <a:r>
              <a:rPr lang="en-US" sz="3200" dirty="0" smtClean="0">
                <a:solidFill>
                  <a:schemeClr val="bg1"/>
                </a:solidFill>
                <a:latin typeface="+mn-lt"/>
              </a:rPr>
              <a:t>Thoughts? </a:t>
            </a:r>
            <a:endParaRPr lang="en-US" sz="3200" dirty="0">
              <a:solidFill>
                <a:schemeClr val="bg1"/>
              </a:solidFill>
              <a:latin typeface="+mn-lt"/>
            </a:endParaRPr>
          </a:p>
        </p:txBody>
      </p:sp>
      <p:sp>
        <p:nvSpPr>
          <p:cNvPr id="8" name="Rectangle 7"/>
          <p:cNvSpPr/>
          <p:nvPr/>
        </p:nvSpPr>
        <p:spPr>
          <a:xfrm>
            <a:off x="6475237" y="3149025"/>
            <a:ext cx="2516363" cy="584775"/>
          </a:xfrm>
          <a:prstGeom prst="rect">
            <a:avLst/>
          </a:prstGeom>
          <a:solidFill>
            <a:srgbClr val="9BBB59"/>
          </a:solidFill>
          <a:ln>
            <a:noFill/>
          </a:ln>
          <a:effectLst>
            <a:outerShdw blurRad="44450" dist="27940" dir="5400000" algn="ctr">
              <a:srgbClr val="000000">
                <a:alpha val="32000"/>
              </a:srgbClr>
            </a:outerShdw>
          </a:effectLst>
        </p:spPr>
        <p:txBody>
          <a:bodyPr wrap="square">
            <a:spAutoFit/>
          </a:bodyPr>
          <a:lstStyle/>
          <a:p>
            <a:pPr algn="ctr"/>
            <a:r>
              <a:rPr lang="en-US" sz="3200" dirty="0" smtClean="0">
                <a:solidFill>
                  <a:schemeClr val="bg1"/>
                </a:solidFill>
                <a:latin typeface="+mn-lt"/>
              </a:rPr>
              <a:t>Comments</a:t>
            </a:r>
            <a:r>
              <a:rPr lang="en-US" sz="3200" dirty="0">
                <a:solidFill>
                  <a:schemeClr val="bg1"/>
                </a:solidFill>
                <a:latin typeface="+mn-lt"/>
              </a:rPr>
              <a:t>? </a:t>
            </a:r>
          </a:p>
        </p:txBody>
      </p:sp>
    </p:spTree>
    <p:extLst>
      <p:ext uri="{BB962C8B-B14F-4D97-AF65-F5344CB8AC3E}">
        <p14:creationId xmlns:p14="http://schemas.microsoft.com/office/powerpoint/2010/main" val="1483777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685800"/>
            <a:ext cx="7620000" cy="627251"/>
          </a:xfrm>
          <a:prstGeom prst="rect">
            <a:avLst/>
          </a:prstGeom>
        </p:spPr>
        <p:txBody>
          <a:bodyPr/>
          <a:lst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r>
              <a:rPr lang="en-US" sz="1600" dirty="0" smtClean="0"/>
              <a:t>References: </a:t>
            </a:r>
            <a:br>
              <a:rPr lang="en-US" sz="1600" dirty="0" smtClean="0"/>
            </a:br>
            <a:r>
              <a:rPr lang="en-US" sz="1600" dirty="0" smtClean="0"/>
              <a:t>Engagement and </a:t>
            </a:r>
            <a:r>
              <a:rPr lang="en-US" sz="1600" dirty="0"/>
              <a:t>Relationship Building in Integrated Health</a:t>
            </a:r>
          </a:p>
        </p:txBody>
      </p:sp>
      <p:sp>
        <p:nvSpPr>
          <p:cNvPr id="6" name="Rectangle 5"/>
          <p:cNvSpPr/>
          <p:nvPr/>
        </p:nvSpPr>
        <p:spPr>
          <a:xfrm>
            <a:off x="838200" y="1330369"/>
            <a:ext cx="8077200" cy="4580741"/>
          </a:xfrm>
          <a:prstGeom prst="rect">
            <a:avLst/>
          </a:prstGeom>
        </p:spPr>
        <p:txBody>
          <a:bodyPr wrap="square">
            <a:spAutoFit/>
          </a:bodyPr>
          <a:lstStyle/>
          <a:p>
            <a:pPr marR="0" lvl="0">
              <a:spcBef>
                <a:spcPts val="0"/>
              </a:spcBef>
              <a:spcAft>
                <a:spcPts val="1000"/>
              </a:spcAft>
              <a:tabLst>
                <a:tab pos="228600" algn="l"/>
              </a:tabLst>
            </a:pPr>
            <a:r>
              <a:rPr lang="en-US" sz="1000" dirty="0">
                <a:latin typeface="+mn-lt"/>
                <a:ea typeface="MS Mincho"/>
                <a:cs typeface="Times New Roman"/>
              </a:rPr>
              <a:t>1.	Perlman, H. H. (1979). Relationship: The heart of helping </a:t>
            </a:r>
            <a:r>
              <a:rPr lang="en-US" sz="1000" dirty="0" smtClean="0">
                <a:latin typeface="+mn-lt"/>
                <a:ea typeface="MS Mincho"/>
                <a:cs typeface="Times New Roman"/>
              </a:rPr>
              <a:t>people. Chicago/London</a:t>
            </a:r>
            <a:r>
              <a:rPr lang="en-US" sz="1000" dirty="0">
                <a:latin typeface="+mn-lt"/>
                <a:ea typeface="MS Mincho"/>
                <a:cs typeface="Times New Roman"/>
              </a:rPr>
              <a:t>: The University of Chicago Press.</a:t>
            </a:r>
          </a:p>
          <a:p>
            <a:pPr marR="0" lvl="0">
              <a:spcBef>
                <a:spcPts val="0"/>
              </a:spcBef>
              <a:spcAft>
                <a:spcPts val="1000"/>
              </a:spcAft>
              <a:tabLst>
                <a:tab pos="228600" algn="l"/>
              </a:tabLst>
            </a:pPr>
            <a:r>
              <a:rPr lang="en-US" sz="1000" dirty="0">
                <a:latin typeface="+mn-lt"/>
                <a:ea typeface="MS Mincho"/>
                <a:cs typeface="Times New Roman"/>
              </a:rPr>
              <a:t>2.	 </a:t>
            </a:r>
            <a:r>
              <a:rPr lang="en-US" sz="1000" dirty="0" smtClean="0">
                <a:latin typeface="+mn-lt"/>
                <a:ea typeface="MS Mincho"/>
                <a:cs typeface="Times New Roman"/>
              </a:rPr>
              <a:t>Sparks</a:t>
            </a:r>
            <a:r>
              <a:rPr lang="en-US" sz="1000" dirty="0">
                <a:latin typeface="+mn-lt"/>
                <a:ea typeface="MS Mincho"/>
                <a:cs typeface="Times New Roman"/>
              </a:rPr>
              <a:t>, J. A., Duncan, B. L., &amp; Miller, S. D. (2008). Common factors </a:t>
            </a:r>
            <a:r>
              <a:rPr lang="en-US" sz="1000" dirty="0" smtClean="0">
                <a:latin typeface="+mn-lt"/>
                <a:ea typeface="MS Mincho"/>
                <a:cs typeface="Times New Roman"/>
              </a:rPr>
              <a:t>in psychotherapy</a:t>
            </a:r>
            <a:r>
              <a:rPr lang="en-US" sz="1000" dirty="0">
                <a:latin typeface="+mn-lt"/>
                <a:ea typeface="MS Mincho"/>
                <a:cs typeface="Times New Roman"/>
              </a:rPr>
              <a:t>. In J. L. Lebow (Ed.), Twenty-first </a:t>
            </a:r>
            <a:r>
              <a:rPr lang="en-US" sz="1000" dirty="0" smtClean="0">
                <a:latin typeface="+mn-lt"/>
                <a:ea typeface="MS Mincho"/>
                <a:cs typeface="Times New Roman"/>
              </a:rPr>
              <a:t>century 	psychotherapies </a:t>
            </a:r>
            <a:r>
              <a:rPr lang="en-US" sz="1000" dirty="0">
                <a:latin typeface="+mn-lt"/>
                <a:ea typeface="MS Mincho"/>
                <a:cs typeface="Times New Roman"/>
              </a:rPr>
              <a:t>(453-497). Hoboken, NJ: John Wiley &amp; Sons, Inc.</a:t>
            </a:r>
          </a:p>
          <a:p>
            <a:pPr marR="0" lvl="0">
              <a:spcBef>
                <a:spcPts val="0"/>
              </a:spcBef>
              <a:spcAft>
                <a:spcPts val="1000"/>
              </a:spcAft>
              <a:tabLst>
                <a:tab pos="228600" algn="l"/>
              </a:tabLst>
            </a:pPr>
            <a:r>
              <a:rPr lang="en-US" sz="1000" dirty="0">
                <a:latin typeface="+mn-lt"/>
                <a:ea typeface="MS Mincho"/>
                <a:cs typeface="Times New Roman"/>
              </a:rPr>
              <a:t>3.	Duncan, B. &amp; Miller, S. D. (2008). ‘When I’m good, I’m very good, </a:t>
            </a:r>
            <a:r>
              <a:rPr lang="en-US" sz="1000" dirty="0" smtClean="0">
                <a:latin typeface="+mn-lt"/>
                <a:ea typeface="MS Mincho"/>
                <a:cs typeface="Times New Roman"/>
              </a:rPr>
              <a:t>but when I’m </a:t>
            </a:r>
            <a:r>
              <a:rPr lang="en-US" sz="1000" dirty="0">
                <a:latin typeface="+mn-lt"/>
                <a:ea typeface="MS Mincho"/>
                <a:cs typeface="Times New Roman"/>
              </a:rPr>
              <a:t>bad I’m better’: A new mantra for </a:t>
            </a:r>
            <a:r>
              <a:rPr lang="en-US" sz="1000" dirty="0" smtClean="0">
                <a:latin typeface="+mn-lt"/>
                <a:ea typeface="MS Mincho"/>
                <a:cs typeface="Times New Roman"/>
              </a:rPr>
              <a:t>psychotherapists. 	Psychotherapy </a:t>
            </a:r>
            <a:r>
              <a:rPr lang="en-US" sz="1000" dirty="0">
                <a:latin typeface="+mn-lt"/>
                <a:ea typeface="MS Mincho"/>
                <a:cs typeface="Times New Roman"/>
              </a:rPr>
              <a:t>in Australia, 15(1), 62-71. </a:t>
            </a:r>
          </a:p>
          <a:p>
            <a:pPr marR="0" lvl="0">
              <a:spcBef>
                <a:spcPts val="0"/>
              </a:spcBef>
              <a:spcAft>
                <a:spcPts val="1000"/>
              </a:spcAft>
              <a:tabLst>
                <a:tab pos="228600" algn="l"/>
              </a:tabLst>
            </a:pPr>
            <a:r>
              <a:rPr lang="en-US" sz="1000" dirty="0">
                <a:latin typeface="+mn-lt"/>
                <a:ea typeface="MS Mincho"/>
                <a:cs typeface="Times New Roman"/>
              </a:rPr>
              <a:t>4.	Ngo, V., Hammer, H., &amp; Bodenheimer, T. (2010). Health coaching in </a:t>
            </a:r>
            <a:r>
              <a:rPr lang="en-US" sz="1000" dirty="0" smtClean="0">
                <a:latin typeface="+mn-lt"/>
                <a:ea typeface="MS Mincho"/>
                <a:cs typeface="Times New Roman"/>
              </a:rPr>
              <a:t>the teamlet </a:t>
            </a:r>
            <a:r>
              <a:rPr lang="en-US" sz="1000" dirty="0">
                <a:latin typeface="+mn-lt"/>
                <a:ea typeface="MS Mincho"/>
                <a:cs typeface="Times New Roman"/>
              </a:rPr>
              <a:t>model: A case study. Journal of General Internal </a:t>
            </a:r>
            <a:r>
              <a:rPr lang="en-US" sz="1000" dirty="0" smtClean="0">
                <a:latin typeface="+mn-lt"/>
                <a:ea typeface="MS Mincho"/>
                <a:cs typeface="Times New Roman"/>
              </a:rPr>
              <a:t>	Medicine, 25(12</a:t>
            </a:r>
            <a:r>
              <a:rPr lang="en-US" sz="1000" dirty="0">
                <a:latin typeface="+mn-lt"/>
                <a:ea typeface="MS Mincho"/>
                <a:cs typeface="Times New Roman"/>
              </a:rPr>
              <a:t>), 1375-1378. Doi: 10.1007/s11606-010-1508-5</a:t>
            </a:r>
          </a:p>
          <a:p>
            <a:pPr marR="0" lvl="0">
              <a:spcBef>
                <a:spcPts val="0"/>
              </a:spcBef>
              <a:spcAft>
                <a:spcPts val="1000"/>
              </a:spcAft>
              <a:tabLst>
                <a:tab pos="228600" algn="l"/>
              </a:tabLst>
            </a:pPr>
            <a:r>
              <a:rPr lang="en-US" sz="1000" dirty="0">
                <a:latin typeface="+mn-lt"/>
                <a:ea typeface="MS Mincho"/>
                <a:cs typeface="Times New Roman"/>
              </a:rPr>
              <a:t>5.	Coaching. (n.d.). Retrieved July 27, 2012 from Coaching </a:t>
            </a:r>
            <a:r>
              <a:rPr lang="en-US" sz="1000" dirty="0" smtClean="0">
                <a:latin typeface="+mn-lt"/>
                <a:ea typeface="MS Mincho"/>
                <a:cs typeface="Times New Roman"/>
              </a:rPr>
              <a:t>Wiki: http</a:t>
            </a:r>
            <a:r>
              <a:rPr lang="en-US" sz="1000" dirty="0">
                <a:latin typeface="+mn-lt"/>
                <a:ea typeface="MS Mincho"/>
                <a:cs typeface="Times New Roman"/>
              </a:rPr>
              <a:t>://en.wikipedia.org/wiki/Coaching</a:t>
            </a:r>
          </a:p>
          <a:p>
            <a:pPr marR="0" lvl="0">
              <a:spcBef>
                <a:spcPts val="0"/>
              </a:spcBef>
              <a:spcAft>
                <a:spcPts val="1000"/>
              </a:spcAft>
              <a:tabLst>
                <a:tab pos="228600" algn="l"/>
              </a:tabLst>
            </a:pPr>
            <a:r>
              <a:rPr lang="en-US" sz="1000" dirty="0">
                <a:latin typeface="+mn-lt"/>
                <a:ea typeface="MS Mincho"/>
                <a:cs typeface="Times New Roman"/>
              </a:rPr>
              <a:t>6.	Griffiths, K. &amp; Campbell, M. (2009). Discovering, applying and </a:t>
            </a:r>
            <a:r>
              <a:rPr lang="en-US" sz="1000" dirty="0" smtClean="0">
                <a:latin typeface="+mn-lt"/>
                <a:ea typeface="MS Mincho"/>
                <a:cs typeface="Times New Roman"/>
              </a:rPr>
              <a:t>integrating: The </a:t>
            </a:r>
            <a:r>
              <a:rPr lang="en-US" sz="1000" dirty="0">
                <a:latin typeface="+mn-lt"/>
                <a:ea typeface="MS Mincho"/>
                <a:cs typeface="Times New Roman"/>
              </a:rPr>
              <a:t>process of learning in coaching. International Journal of </a:t>
            </a:r>
            <a:r>
              <a:rPr lang="en-US" sz="1000" dirty="0" smtClean="0">
                <a:latin typeface="+mn-lt"/>
                <a:ea typeface="MS Mincho"/>
                <a:cs typeface="Times New Roman"/>
              </a:rPr>
              <a:t>	Evidence Based </a:t>
            </a:r>
            <a:r>
              <a:rPr lang="en-US" sz="1000" dirty="0">
                <a:latin typeface="+mn-lt"/>
                <a:ea typeface="MS Mincho"/>
                <a:cs typeface="Times New Roman"/>
              </a:rPr>
              <a:t>Coaching and Mentoring, 7(2), 16-30.</a:t>
            </a:r>
          </a:p>
          <a:p>
            <a:pPr marR="0" lvl="0">
              <a:spcBef>
                <a:spcPts val="0"/>
              </a:spcBef>
              <a:spcAft>
                <a:spcPts val="1000"/>
              </a:spcAft>
              <a:tabLst>
                <a:tab pos="228600" algn="l"/>
              </a:tabLst>
            </a:pPr>
            <a:r>
              <a:rPr lang="en-US" sz="1000" dirty="0">
                <a:latin typeface="+mn-lt"/>
                <a:ea typeface="MS Mincho"/>
                <a:cs typeface="Times New Roman"/>
              </a:rPr>
              <a:t>7.	Greif, S. (2007). Advances in Research on Coaching Outcomes. </a:t>
            </a:r>
            <a:r>
              <a:rPr lang="en-US" sz="1000" dirty="0" smtClean="0">
                <a:latin typeface="+mn-lt"/>
                <a:ea typeface="MS Mincho"/>
                <a:cs typeface="Times New Roman"/>
              </a:rPr>
              <a:t>International Coaching </a:t>
            </a:r>
            <a:r>
              <a:rPr lang="en-US" sz="1000" dirty="0">
                <a:latin typeface="+mn-lt"/>
                <a:ea typeface="MS Mincho"/>
                <a:cs typeface="Times New Roman"/>
              </a:rPr>
              <a:t>Psychology Review, 2(3), 222–249.</a:t>
            </a:r>
          </a:p>
          <a:p>
            <a:pPr marR="0" lvl="0">
              <a:spcBef>
                <a:spcPts val="0"/>
              </a:spcBef>
              <a:spcAft>
                <a:spcPts val="1000"/>
              </a:spcAft>
              <a:tabLst>
                <a:tab pos="228600" algn="l"/>
              </a:tabLst>
            </a:pPr>
            <a:r>
              <a:rPr lang="en-US" sz="1000" dirty="0">
                <a:latin typeface="+mn-lt"/>
                <a:ea typeface="MS Mincho"/>
                <a:cs typeface="Times New Roman"/>
              </a:rPr>
              <a:t>8.	Gitomer, J.  (2008, April 28). Beginning the Engagement. Retrieved </a:t>
            </a:r>
            <a:r>
              <a:rPr lang="en-US" sz="1000" dirty="0" smtClean="0">
                <a:latin typeface="+mn-lt"/>
                <a:ea typeface="MS Mincho"/>
                <a:cs typeface="Times New Roman"/>
              </a:rPr>
              <a:t>from 	http</a:t>
            </a:r>
            <a:r>
              <a:rPr lang="en-US" sz="1000" dirty="0">
                <a:latin typeface="+mn-lt"/>
                <a:ea typeface="MS Mincho"/>
                <a:cs typeface="Times New Roman"/>
              </a:rPr>
              <a:t>://www.youtube.com/watch?v=XqWXUciFbDg&amp;feature=related</a:t>
            </a:r>
          </a:p>
          <a:p>
            <a:pPr marR="0" lvl="0">
              <a:spcBef>
                <a:spcPts val="0"/>
              </a:spcBef>
              <a:spcAft>
                <a:spcPts val="1000"/>
              </a:spcAft>
              <a:tabLst>
                <a:tab pos="228600" algn="l"/>
              </a:tabLst>
            </a:pPr>
            <a:r>
              <a:rPr lang="en-US" sz="1000" dirty="0">
                <a:latin typeface="+mn-lt"/>
                <a:ea typeface="MS Mincho"/>
                <a:cs typeface="Times New Roman"/>
              </a:rPr>
              <a:t>9.	Rollinick, S., Miller, W. R., &amp; Butler, C. C. (2002). Motivational </a:t>
            </a:r>
            <a:r>
              <a:rPr lang="en-US" sz="1000" dirty="0" smtClean="0">
                <a:latin typeface="+mn-lt"/>
                <a:ea typeface="MS Mincho"/>
                <a:cs typeface="Times New Roman"/>
              </a:rPr>
              <a:t>interviewing: Preparing </a:t>
            </a:r>
            <a:r>
              <a:rPr lang="en-US" sz="1000" dirty="0">
                <a:latin typeface="+mn-lt"/>
                <a:ea typeface="MS Mincho"/>
                <a:cs typeface="Times New Roman"/>
              </a:rPr>
              <a:t>people for change. New York/London: The Guilford </a:t>
            </a:r>
            <a:r>
              <a:rPr lang="en-US" sz="1000" dirty="0" smtClean="0">
                <a:latin typeface="+mn-lt"/>
                <a:ea typeface="MS Mincho"/>
                <a:cs typeface="Times New Roman"/>
              </a:rPr>
              <a:t>	Press</a:t>
            </a:r>
            <a:r>
              <a:rPr lang="en-US" sz="1000" dirty="0">
                <a:latin typeface="+mn-lt"/>
                <a:ea typeface="MS Mincho"/>
                <a:cs typeface="Times New Roman"/>
              </a:rPr>
              <a:t>.</a:t>
            </a:r>
          </a:p>
          <a:p>
            <a:pPr marR="0" lvl="0">
              <a:spcBef>
                <a:spcPts val="0"/>
              </a:spcBef>
              <a:spcAft>
                <a:spcPts val="1000"/>
              </a:spcAft>
              <a:tabLst>
                <a:tab pos="228600" algn="l"/>
              </a:tabLst>
            </a:pPr>
            <a:r>
              <a:rPr lang="en-US" sz="1000" dirty="0">
                <a:latin typeface="+mn-lt"/>
                <a:ea typeface="MS Mincho"/>
                <a:cs typeface="Times New Roman"/>
              </a:rPr>
              <a:t>10.	Rollinick, S., Miller, W. R., &amp; Butler, C. C. (2008). Motivational interviewing </a:t>
            </a:r>
            <a:r>
              <a:rPr lang="en-US" sz="1000" dirty="0" smtClean="0">
                <a:latin typeface="+mn-lt"/>
                <a:ea typeface="MS Mincho"/>
                <a:cs typeface="Times New Roman"/>
              </a:rPr>
              <a:t>in healthcare</a:t>
            </a:r>
            <a:r>
              <a:rPr lang="en-US" sz="1000" dirty="0">
                <a:latin typeface="+mn-lt"/>
                <a:ea typeface="MS Mincho"/>
                <a:cs typeface="Times New Roman"/>
              </a:rPr>
              <a:t>: Helping patients change behavior. New </a:t>
            </a:r>
            <a:r>
              <a:rPr lang="en-US" sz="1000" dirty="0" smtClean="0">
                <a:latin typeface="+mn-lt"/>
                <a:ea typeface="MS Mincho"/>
                <a:cs typeface="Times New Roman"/>
              </a:rPr>
              <a:t>	York/London</a:t>
            </a:r>
            <a:r>
              <a:rPr lang="en-US" sz="1000" dirty="0">
                <a:latin typeface="+mn-lt"/>
                <a:ea typeface="MS Mincho"/>
                <a:cs typeface="Times New Roman"/>
              </a:rPr>
              <a:t>: </a:t>
            </a:r>
            <a:r>
              <a:rPr lang="en-US" sz="1000" dirty="0" smtClean="0">
                <a:latin typeface="+mn-lt"/>
                <a:ea typeface="MS Mincho"/>
                <a:cs typeface="Times New Roman"/>
              </a:rPr>
              <a:t>The Guilford </a:t>
            </a:r>
            <a:r>
              <a:rPr lang="en-US" sz="1000" dirty="0">
                <a:latin typeface="+mn-lt"/>
                <a:ea typeface="MS Mincho"/>
                <a:cs typeface="Times New Roman"/>
              </a:rPr>
              <a:t>Press.</a:t>
            </a:r>
          </a:p>
          <a:p>
            <a:pPr marR="0" lvl="0">
              <a:spcBef>
                <a:spcPts val="0"/>
              </a:spcBef>
              <a:spcAft>
                <a:spcPts val="1000"/>
              </a:spcAft>
              <a:tabLst>
                <a:tab pos="228600" algn="l"/>
              </a:tabLst>
            </a:pPr>
            <a:r>
              <a:rPr lang="en-US" sz="1000" dirty="0">
                <a:latin typeface="+mn-lt"/>
                <a:ea typeface="MS Mincho"/>
                <a:cs typeface="Times New Roman"/>
              </a:rPr>
              <a:t>11.	Rogers, C. (1957). The necessary and sufficient conditions of </a:t>
            </a:r>
            <a:r>
              <a:rPr lang="en-US" sz="1000" dirty="0" smtClean="0">
                <a:latin typeface="+mn-lt"/>
                <a:ea typeface="MS Mincho"/>
                <a:cs typeface="Times New Roman"/>
              </a:rPr>
              <a:t>therapeutic personality </a:t>
            </a:r>
            <a:r>
              <a:rPr lang="en-US" sz="1000" dirty="0">
                <a:latin typeface="+mn-lt"/>
                <a:ea typeface="MS Mincho"/>
                <a:cs typeface="Times New Roman"/>
              </a:rPr>
              <a:t>change. Journal of Consulting Psychology, 6, </a:t>
            </a:r>
            <a:r>
              <a:rPr lang="en-US" sz="1000" dirty="0" smtClean="0">
                <a:latin typeface="+mn-lt"/>
                <a:ea typeface="MS Mincho"/>
                <a:cs typeface="Times New Roman"/>
              </a:rPr>
              <a:t>95-	103</a:t>
            </a:r>
            <a:r>
              <a:rPr lang="en-US" sz="1000" dirty="0">
                <a:latin typeface="+mn-lt"/>
                <a:ea typeface="MS Mincho"/>
                <a:cs typeface="Times New Roman"/>
              </a:rPr>
              <a:t>.</a:t>
            </a:r>
          </a:p>
          <a:p>
            <a:pPr marR="0" lvl="0">
              <a:spcBef>
                <a:spcPts val="0"/>
              </a:spcBef>
              <a:spcAft>
                <a:spcPts val="1000"/>
              </a:spcAft>
              <a:tabLst>
                <a:tab pos="228600" algn="l"/>
              </a:tabLst>
            </a:pPr>
            <a:r>
              <a:rPr lang="en-US" sz="1000" dirty="0">
                <a:latin typeface="+mn-lt"/>
                <a:ea typeface="MS Mincho"/>
                <a:cs typeface="Times New Roman"/>
              </a:rPr>
              <a:t>12.	Prochaska, J. O., DiClemente, C. C., &amp; Norcross, J. C. (1992). Changing for </a:t>
            </a:r>
            <a:r>
              <a:rPr lang="en-US" sz="1000" dirty="0" smtClean="0">
                <a:latin typeface="+mn-lt"/>
                <a:ea typeface="MS Mincho"/>
                <a:cs typeface="Times New Roman"/>
              </a:rPr>
              <a:t>Good. New </a:t>
            </a:r>
            <a:r>
              <a:rPr lang="en-US" sz="1000" dirty="0">
                <a:latin typeface="+mn-lt"/>
                <a:ea typeface="MS Mincho"/>
                <a:cs typeface="Times New Roman"/>
              </a:rPr>
              <a:t>York, Morrow. </a:t>
            </a:r>
          </a:p>
        </p:txBody>
      </p:sp>
    </p:spTree>
    <p:extLst>
      <p:ext uri="{BB962C8B-B14F-4D97-AF65-F5344CB8AC3E}">
        <p14:creationId xmlns:p14="http://schemas.microsoft.com/office/powerpoint/2010/main" val="211955262"/>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685800"/>
            <a:ext cx="7620000" cy="627251"/>
          </a:xfrm>
          <a:prstGeom prst="rect">
            <a:avLst/>
          </a:prstGeom>
        </p:spPr>
        <p:txBody>
          <a:bodyPr/>
          <a:lst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r>
              <a:rPr lang="en-US" sz="1600" dirty="0" smtClean="0"/>
              <a:t>References: </a:t>
            </a:r>
            <a:br>
              <a:rPr lang="en-US" sz="1600" dirty="0" smtClean="0"/>
            </a:br>
            <a:r>
              <a:rPr lang="en-US" sz="1600" dirty="0" smtClean="0"/>
              <a:t>Engagement and </a:t>
            </a:r>
            <a:r>
              <a:rPr lang="en-US" sz="1600" dirty="0"/>
              <a:t>Relationship Building in Integrated Health</a:t>
            </a:r>
          </a:p>
        </p:txBody>
      </p:sp>
      <p:sp>
        <p:nvSpPr>
          <p:cNvPr id="6" name="Rectangle 5"/>
          <p:cNvSpPr/>
          <p:nvPr/>
        </p:nvSpPr>
        <p:spPr>
          <a:xfrm>
            <a:off x="838200" y="1524000"/>
            <a:ext cx="8077200" cy="3093154"/>
          </a:xfrm>
          <a:prstGeom prst="rect">
            <a:avLst/>
          </a:prstGeom>
        </p:spPr>
        <p:txBody>
          <a:bodyPr wrap="square">
            <a:spAutoFit/>
          </a:bodyPr>
          <a:lstStyle/>
          <a:p>
            <a:pPr marR="0" lvl="0">
              <a:spcBef>
                <a:spcPts val="0"/>
              </a:spcBef>
              <a:spcAft>
                <a:spcPts val="1000"/>
              </a:spcAft>
              <a:tabLst>
                <a:tab pos="228600" algn="l"/>
              </a:tabLst>
            </a:pPr>
            <a:r>
              <a:rPr lang="en-US" sz="1000" dirty="0" smtClean="0">
                <a:latin typeface="+mn-lt"/>
                <a:ea typeface="MS Mincho"/>
                <a:cs typeface="Times New Roman"/>
              </a:rPr>
              <a:t>13.  Morrison</a:t>
            </a:r>
            <a:r>
              <a:rPr lang="en-US" sz="1000" dirty="0">
                <a:latin typeface="+mn-lt"/>
                <a:ea typeface="MS Mincho"/>
                <a:cs typeface="Times New Roman"/>
              </a:rPr>
              <a:t>, J. (2008). The first interview. New York: The Guilford Press.</a:t>
            </a:r>
          </a:p>
          <a:p>
            <a:pPr marR="0" lvl="0">
              <a:spcBef>
                <a:spcPts val="0"/>
              </a:spcBef>
              <a:spcAft>
                <a:spcPts val="1000"/>
              </a:spcAft>
              <a:tabLst>
                <a:tab pos="228600" algn="l"/>
              </a:tabLst>
            </a:pPr>
            <a:r>
              <a:rPr lang="en-US" sz="1000" dirty="0">
                <a:latin typeface="+mn-lt"/>
                <a:ea typeface="MS Mincho"/>
                <a:cs typeface="Times New Roman"/>
              </a:rPr>
              <a:t>14.	Lorig, K. (2001). Patient education: A practical approach.  Thousand </a:t>
            </a:r>
            <a:r>
              <a:rPr lang="en-US" sz="1000" dirty="0" smtClean="0">
                <a:latin typeface="+mn-lt"/>
                <a:ea typeface="MS Mincho"/>
                <a:cs typeface="Times New Roman"/>
              </a:rPr>
              <a:t>Oaks, CA</a:t>
            </a:r>
            <a:r>
              <a:rPr lang="en-US" sz="1000" dirty="0">
                <a:latin typeface="+mn-lt"/>
                <a:ea typeface="MS Mincho"/>
                <a:cs typeface="Times New Roman"/>
              </a:rPr>
              <a:t>: Sage Publications, Inc.</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Gitomer</a:t>
            </a:r>
            <a:r>
              <a:rPr lang="en-US" sz="1000" dirty="0">
                <a:latin typeface="+mn-lt"/>
                <a:ea typeface="MS Mincho"/>
                <a:cs typeface="Times New Roman"/>
              </a:rPr>
              <a:t>, J. (2008, April 29). Asking Powerful Questions. Retrieved </a:t>
            </a:r>
            <a:r>
              <a:rPr lang="en-US" sz="1000" dirty="0" smtClean="0">
                <a:latin typeface="+mn-lt"/>
                <a:ea typeface="MS Mincho"/>
                <a:cs typeface="Times New Roman"/>
              </a:rPr>
              <a:t>from http</a:t>
            </a:r>
            <a:r>
              <a:rPr lang="en-US" sz="1000" dirty="0">
                <a:latin typeface="+mn-lt"/>
                <a:ea typeface="MS Mincho"/>
                <a:cs typeface="Times New Roman"/>
              </a:rPr>
              <a:t>://www.youtube.com/watch?v=uxEZqQBVAXA&amp;feature=related </a:t>
            </a:r>
            <a:endParaRPr lang="en-US" sz="1000" dirty="0" smtClean="0">
              <a:latin typeface="+mn-lt"/>
              <a:ea typeface="MS Mincho"/>
              <a:cs typeface="Times New Roman"/>
            </a:endParaRP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Adams</a:t>
            </a:r>
            <a:r>
              <a:rPr lang="en-US" sz="1000" dirty="0">
                <a:latin typeface="+mn-lt"/>
                <a:ea typeface="MS Mincho"/>
                <a:cs typeface="Times New Roman"/>
              </a:rPr>
              <a:t>, N. &amp; Grieder, D. (2005). Treatment planning for person-centered </a:t>
            </a:r>
            <a:r>
              <a:rPr lang="en-US" sz="1000" dirty="0" smtClean="0">
                <a:latin typeface="+mn-lt"/>
                <a:ea typeface="MS Mincho"/>
                <a:cs typeface="Times New Roman"/>
              </a:rPr>
              <a:t>care. Amsterdam</a:t>
            </a:r>
            <a:r>
              <a:rPr lang="en-US" sz="1000" dirty="0">
                <a:latin typeface="+mn-lt"/>
                <a:ea typeface="MS Mincho"/>
                <a:cs typeface="Times New Roman"/>
              </a:rPr>
              <a:t>: Elsevier Academic Press.</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Hardee</a:t>
            </a:r>
            <a:r>
              <a:rPr lang="en-US" sz="1000" dirty="0">
                <a:latin typeface="+mn-lt"/>
                <a:ea typeface="MS Mincho"/>
                <a:cs typeface="Times New Roman"/>
              </a:rPr>
              <a:t>, J. T. (2003). An overview of empathy. A Focus on </a:t>
            </a:r>
            <a:r>
              <a:rPr lang="en-US" sz="1000" dirty="0" smtClean="0">
                <a:latin typeface="+mn-lt"/>
                <a:ea typeface="MS Mincho"/>
                <a:cs typeface="Times New Roman"/>
              </a:rPr>
              <a:t>Patient-Centered and </a:t>
            </a:r>
            <a:r>
              <a:rPr lang="en-US" sz="1000" dirty="0">
                <a:latin typeface="+mn-lt"/>
                <a:ea typeface="MS Mincho"/>
                <a:cs typeface="Times New Roman"/>
              </a:rPr>
              <a:t>Office Practice Management, 7(4), 25.</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Berg</a:t>
            </a:r>
            <a:r>
              <a:rPr lang="en-US" sz="1000" dirty="0">
                <a:latin typeface="+mn-lt"/>
                <a:ea typeface="MS Mincho"/>
                <a:cs typeface="Times New Roman"/>
              </a:rPr>
              <a:t>, I. K., &amp; Reuss, N. H. (2000). Solutions step by step. New York: W. W. </a:t>
            </a:r>
            <a:r>
              <a:rPr lang="en-US" sz="1000" dirty="0" smtClean="0">
                <a:latin typeface="+mn-lt"/>
                <a:ea typeface="MS Mincho"/>
                <a:cs typeface="Times New Roman"/>
              </a:rPr>
              <a:t>&amp; Company</a:t>
            </a:r>
            <a:r>
              <a:rPr lang="en-US" sz="1000" dirty="0">
                <a:latin typeface="+mn-lt"/>
                <a:ea typeface="MS Mincho"/>
                <a:cs typeface="Times New Roman"/>
              </a:rPr>
              <a:t>, Inc.</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DeJong</a:t>
            </a:r>
            <a:r>
              <a:rPr lang="en-US" sz="1000" dirty="0">
                <a:latin typeface="+mn-lt"/>
                <a:ea typeface="MS Mincho"/>
                <a:cs typeface="Times New Roman"/>
              </a:rPr>
              <a:t>, P., &amp; Berg, I. K. (2007). Interviewing for solutions. Pacific Grove, </a:t>
            </a:r>
            <a:r>
              <a:rPr lang="en-US" sz="1000" dirty="0" smtClean="0">
                <a:latin typeface="+mn-lt"/>
                <a:ea typeface="MS Mincho"/>
                <a:cs typeface="Times New Roman"/>
              </a:rPr>
              <a:t>CA: Brooks/Cole </a:t>
            </a:r>
            <a:r>
              <a:rPr lang="en-US" sz="1000" dirty="0">
                <a:latin typeface="+mn-lt"/>
                <a:ea typeface="MS Mincho"/>
                <a:cs typeface="Times New Roman"/>
              </a:rPr>
              <a:t>Publishing Company.</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Curtis</a:t>
            </a:r>
            <a:r>
              <a:rPr lang="en-US" sz="1000" dirty="0">
                <a:latin typeface="+mn-lt"/>
                <a:ea typeface="MS Mincho"/>
                <a:cs typeface="Times New Roman"/>
              </a:rPr>
              <a:t>, R., &amp; Christian, E. (2012). Integrated care: Applying theory to </a:t>
            </a:r>
            <a:r>
              <a:rPr lang="en-US" sz="1000" dirty="0" smtClean="0">
                <a:latin typeface="+mn-lt"/>
                <a:ea typeface="MS Mincho"/>
                <a:cs typeface="Times New Roman"/>
              </a:rPr>
              <a:t>practice. New </a:t>
            </a:r>
            <a:r>
              <a:rPr lang="en-US" sz="1000" dirty="0">
                <a:latin typeface="+mn-lt"/>
                <a:ea typeface="MS Mincho"/>
                <a:cs typeface="Times New Roman"/>
              </a:rPr>
              <a:t>York/London: Routledge Taylor &amp; Francis Group.</a:t>
            </a:r>
          </a:p>
          <a:p>
            <a:pPr marL="228600" marR="0" lvl="0" indent="-228600">
              <a:spcBef>
                <a:spcPts val="0"/>
              </a:spcBef>
              <a:spcAft>
                <a:spcPts val="1000"/>
              </a:spcAft>
              <a:buAutoNum type="arabicPeriod" startAt="15"/>
              <a:tabLst>
                <a:tab pos="228600" algn="l"/>
              </a:tabLst>
            </a:pPr>
            <a:r>
              <a:rPr lang="en-US" sz="1000" dirty="0" smtClean="0">
                <a:latin typeface="+mn-lt"/>
                <a:ea typeface="MS Mincho"/>
                <a:cs typeface="Times New Roman"/>
              </a:rPr>
              <a:t>Hunter</a:t>
            </a:r>
            <a:r>
              <a:rPr lang="en-US" sz="1000" dirty="0">
                <a:latin typeface="+mn-lt"/>
                <a:ea typeface="MS Mincho"/>
                <a:cs typeface="Times New Roman"/>
              </a:rPr>
              <a:t>, C. L., Goodie, J. L., Oordt, J. L., &amp; Dobmeyer, A. C. (2012). </a:t>
            </a:r>
            <a:r>
              <a:rPr lang="en-US" sz="1000" dirty="0" smtClean="0">
                <a:latin typeface="+mn-lt"/>
                <a:ea typeface="MS Mincho"/>
                <a:cs typeface="Times New Roman"/>
              </a:rPr>
              <a:t>Integrated behavioral </a:t>
            </a:r>
            <a:r>
              <a:rPr lang="en-US" sz="1000" dirty="0">
                <a:latin typeface="+mn-lt"/>
                <a:ea typeface="MS Mincho"/>
                <a:cs typeface="Times New Roman"/>
              </a:rPr>
              <a:t>health in primary care: Step-by-step guidance for </a:t>
            </a:r>
            <a:r>
              <a:rPr lang="en-US" sz="1000" dirty="0" smtClean="0">
                <a:latin typeface="+mn-lt"/>
                <a:ea typeface="MS Mincho"/>
                <a:cs typeface="Times New Roman"/>
              </a:rPr>
              <a:t>assessment and </a:t>
            </a:r>
            <a:r>
              <a:rPr lang="en-US" sz="1000" dirty="0">
                <a:latin typeface="+mn-lt"/>
                <a:ea typeface="MS Mincho"/>
                <a:cs typeface="Times New Roman"/>
              </a:rPr>
              <a:t>intervention. Washington, D.C.: American </a:t>
            </a:r>
            <a:r>
              <a:rPr lang="en-US" sz="1000" dirty="0" smtClean="0">
                <a:latin typeface="+mn-lt"/>
                <a:ea typeface="MS Mincho"/>
                <a:cs typeface="Times New Roman"/>
              </a:rPr>
              <a:t>Psychological Association</a:t>
            </a:r>
            <a:r>
              <a:rPr lang="en-US" sz="1000" dirty="0">
                <a:latin typeface="+mn-lt"/>
                <a:ea typeface="MS Mincho"/>
                <a:cs typeface="Times New Roman"/>
              </a:rPr>
              <a:t>. </a:t>
            </a:r>
          </a:p>
          <a:p>
            <a:pPr marL="228600" marR="0" lvl="0" indent="-228600">
              <a:spcBef>
                <a:spcPts val="0"/>
              </a:spcBef>
              <a:spcAft>
                <a:spcPts val="1000"/>
              </a:spcAft>
              <a:buAutoNum type="arabicPeriod" startAt="15"/>
              <a:tabLst>
                <a:tab pos="228600" algn="l"/>
              </a:tabLst>
            </a:pPr>
            <a:endParaRPr lang="en-US" sz="1000" dirty="0">
              <a:latin typeface="+mn-lt"/>
              <a:ea typeface="MS Mincho"/>
              <a:cs typeface="Times New Roman"/>
            </a:endParaRPr>
          </a:p>
        </p:txBody>
      </p:sp>
    </p:spTree>
    <p:extLst>
      <p:ext uri="{BB962C8B-B14F-4D97-AF65-F5344CB8AC3E}">
        <p14:creationId xmlns:p14="http://schemas.microsoft.com/office/powerpoint/2010/main" val="15663796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Current Perspectives on Common Factors</a:t>
            </a:r>
            <a:r>
              <a:rPr lang="en-US" dirty="0" smtClean="0"/>
              <a:t>...</a:t>
            </a:r>
            <a:r>
              <a:rPr lang="en-US" baseline="30000" dirty="0" smtClean="0"/>
              <a:t>3</a:t>
            </a:r>
            <a:endParaRPr lang="en-US" dirty="0"/>
          </a:p>
        </p:txBody>
      </p:sp>
      <p:sp>
        <p:nvSpPr>
          <p:cNvPr id="3" name="Content Placeholder 2"/>
          <p:cNvSpPr>
            <a:spLocks noGrp="1"/>
          </p:cNvSpPr>
          <p:nvPr>
            <p:ph idx="4294967295"/>
          </p:nvPr>
        </p:nvSpPr>
        <p:spPr>
          <a:xfrm>
            <a:off x="533400" y="1683127"/>
            <a:ext cx="4876800" cy="3886200"/>
          </a:xfrm>
        </p:spPr>
        <p:txBody>
          <a:bodyPr/>
          <a:lstStyle/>
          <a:p>
            <a:pPr marL="0" indent="0"/>
            <a:r>
              <a:rPr lang="en-US" sz="1800" b="1" dirty="0" smtClean="0">
                <a:solidFill>
                  <a:srgbClr val="CE7124"/>
                </a:solidFill>
              </a:rPr>
              <a:t>The study of the effectiveness of Common Factors in treatment emphasizes the need to use client perceptions as the guiding force for the direction of the therapeutic endeavor</a:t>
            </a:r>
          </a:p>
          <a:p>
            <a:pPr marL="0" indent="0"/>
            <a:r>
              <a:rPr lang="en-US" sz="1800" b="1" dirty="0" smtClean="0"/>
              <a:t>It focuses attention on the importance of:</a:t>
            </a:r>
          </a:p>
          <a:p>
            <a:pPr marL="512763" lvl="1" indent="-282575"/>
            <a:r>
              <a:rPr lang="en-US" sz="1800" dirty="0" smtClean="0"/>
              <a:t>Diversity of clients</a:t>
            </a:r>
          </a:p>
          <a:p>
            <a:pPr marL="512763" lvl="1" indent="-282575">
              <a:spcBef>
                <a:spcPts val="1200"/>
              </a:spcBef>
            </a:pPr>
            <a:r>
              <a:rPr lang="en-US" sz="1800" dirty="0" smtClean="0"/>
              <a:t>Relationship and Alliance</a:t>
            </a:r>
          </a:p>
          <a:p>
            <a:pPr marL="914400" lvl="2" indent="-230188">
              <a:buFont typeface="Arial" pitchFamily="34" charset="0"/>
              <a:buChar char="─"/>
            </a:pPr>
            <a:r>
              <a:rPr lang="en-US" dirty="0" smtClean="0"/>
              <a:t>Including the client’s perception</a:t>
            </a:r>
          </a:p>
          <a:p>
            <a:pPr marL="512763" lvl="1" indent="-282575">
              <a:spcBef>
                <a:spcPts val="1200"/>
              </a:spcBef>
            </a:pPr>
            <a:r>
              <a:rPr lang="en-US" sz="1800" dirty="0" smtClean="0"/>
              <a:t>Current theories about change process</a:t>
            </a:r>
          </a:p>
          <a:p>
            <a:pPr>
              <a:spcBef>
                <a:spcPts val="0"/>
              </a:spcBef>
            </a:pPr>
            <a:endParaRPr lang="en-US" sz="1800" b="1" dirty="0" smtClean="0"/>
          </a:p>
        </p:txBody>
      </p:sp>
      <p:sp>
        <p:nvSpPr>
          <p:cNvPr id="4" name="TextBox 3"/>
          <p:cNvSpPr txBox="1"/>
          <p:nvPr/>
        </p:nvSpPr>
        <p:spPr>
          <a:xfrm>
            <a:off x="5334000" y="1683127"/>
            <a:ext cx="3581400" cy="4001095"/>
          </a:xfrm>
          <a:prstGeom prst="rect">
            <a:avLst/>
          </a:prstGeom>
          <a:solidFill>
            <a:srgbClr val="FAD58A"/>
          </a:solidFill>
        </p:spPr>
        <p:txBody>
          <a:bodyPr wrap="square" rtlCol="0">
            <a:spAutoFit/>
          </a:bodyPr>
          <a:lstStyle/>
          <a:p>
            <a:pPr>
              <a:spcBef>
                <a:spcPts val="1200"/>
              </a:spcBef>
            </a:pPr>
            <a:r>
              <a:rPr lang="en-US" sz="1800" b="1" dirty="0" smtClean="0"/>
              <a:t>Common Factors Paradox</a:t>
            </a:r>
          </a:p>
          <a:p>
            <a:pPr>
              <a:spcBef>
                <a:spcPts val="600"/>
              </a:spcBef>
            </a:pPr>
            <a:r>
              <a:rPr lang="en-US" sz="1600" dirty="0" smtClean="0"/>
              <a:t>How can knowledge about the processes of change, manualized treatment or evidence based treatments be implemented with fidelity and still capitalize on the important  common factors that need to be individualized?</a:t>
            </a:r>
          </a:p>
          <a:p>
            <a:pPr>
              <a:spcBef>
                <a:spcPts val="1200"/>
              </a:spcBef>
            </a:pPr>
            <a:r>
              <a:rPr lang="en-US" sz="1600" dirty="0" smtClean="0"/>
              <a:t>What are the benefits and challenges of moving toward client-directed, outcome-informed approaches to tailor treatment to each unique situation based on client feedback?</a:t>
            </a:r>
          </a:p>
          <a:p>
            <a:pPr>
              <a:spcBef>
                <a:spcPts val="1200"/>
              </a:spcBef>
            </a:pPr>
            <a:endParaRPr lang="en-US" sz="1600" dirty="0"/>
          </a:p>
        </p:txBody>
      </p:sp>
    </p:spTree>
    <p:extLst>
      <p:ext uri="{BB962C8B-B14F-4D97-AF65-F5344CB8AC3E}">
        <p14:creationId xmlns:p14="http://schemas.microsoft.com/office/powerpoint/2010/main" val="1935811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Alliance</a:t>
            </a:r>
            <a:r>
              <a:rPr lang="en-US" baseline="30000" dirty="0"/>
              <a:t>3</a:t>
            </a:r>
            <a:r>
              <a:rPr lang="en-US" dirty="0" smtClean="0"/>
              <a:t> as an important common factor</a:t>
            </a:r>
            <a:endParaRPr lang="en-US" dirty="0"/>
          </a:p>
        </p:txBody>
      </p:sp>
      <p:sp>
        <p:nvSpPr>
          <p:cNvPr id="3" name="Content Placeholder 2"/>
          <p:cNvSpPr>
            <a:spLocks noGrp="1"/>
          </p:cNvSpPr>
          <p:nvPr>
            <p:ph idx="4294967295"/>
          </p:nvPr>
        </p:nvSpPr>
        <p:spPr>
          <a:xfrm>
            <a:off x="1295400" y="1752600"/>
            <a:ext cx="7162800" cy="3886200"/>
          </a:xfrm>
          <a:noFill/>
          <a:ln w="28575">
            <a:solidFill>
              <a:schemeClr val="bg1">
                <a:lumMod val="85000"/>
              </a:schemeClr>
            </a:solidFill>
          </a:ln>
        </p:spPr>
        <p:txBody>
          <a:bodyPr/>
          <a:lstStyle/>
          <a:p>
            <a:pPr marL="0" indent="0">
              <a:spcBef>
                <a:spcPts val="1200"/>
              </a:spcBef>
            </a:pPr>
            <a:r>
              <a:rPr lang="en-US" sz="2000" b="1" dirty="0">
                <a:solidFill>
                  <a:srgbClr val="CE7124"/>
                </a:solidFill>
              </a:rPr>
              <a:t>The idea of the “therapeutic alliance” shifted the effectiveness focus from therapist-provided treatment to what happened in the therapist-client collaboration</a:t>
            </a:r>
          </a:p>
          <a:p>
            <a:pPr>
              <a:spcBef>
                <a:spcPts val="1200"/>
              </a:spcBef>
            </a:pPr>
            <a:r>
              <a:rPr lang="en-US" sz="2000" b="1" dirty="0" smtClean="0">
                <a:solidFill>
                  <a:srgbClr val="4F81BD"/>
                </a:solidFill>
              </a:rPr>
              <a:t>Positive alliance is one of the best predictors of outcome</a:t>
            </a:r>
          </a:p>
          <a:p>
            <a:pPr>
              <a:spcBef>
                <a:spcPts val="1200"/>
              </a:spcBef>
              <a:buClr>
                <a:schemeClr val="bg2"/>
              </a:buClr>
              <a:buFont typeface="Wingdings" pitchFamily="2" charset="2"/>
              <a:buChar char="l"/>
            </a:pPr>
            <a:r>
              <a:rPr lang="en-US" sz="1800" dirty="0" smtClean="0"/>
              <a:t>To the degree that the therapy fits with the client’s view of desired goals, activities, and therapist/client connection, the chance of positive outcome increases.</a:t>
            </a:r>
          </a:p>
          <a:p>
            <a:pPr lvl="1">
              <a:spcBef>
                <a:spcPts val="1200"/>
              </a:spcBef>
              <a:buFont typeface="Arial" pitchFamily="34" charset="0"/>
              <a:buChar char="─"/>
            </a:pPr>
            <a:r>
              <a:rPr lang="en-US" sz="1600" b="1" dirty="0">
                <a:solidFill>
                  <a:srgbClr val="4F81BD"/>
                </a:solidFill>
              </a:rPr>
              <a:t>The amount of change attributable to the alliance is about 7 times that of a specific </a:t>
            </a:r>
            <a:r>
              <a:rPr lang="en-US" sz="1600" b="1" dirty="0" smtClean="0">
                <a:solidFill>
                  <a:srgbClr val="4F81BD"/>
                </a:solidFill>
              </a:rPr>
              <a:t>technique</a:t>
            </a:r>
          </a:p>
          <a:p>
            <a:pPr>
              <a:spcBef>
                <a:spcPts val="1200"/>
              </a:spcBef>
              <a:buClr>
                <a:schemeClr val="bg2"/>
              </a:buClr>
              <a:buFont typeface="Wingdings" pitchFamily="2" charset="2"/>
              <a:buChar char="l"/>
            </a:pPr>
            <a:r>
              <a:rPr lang="en-US" sz="1800" dirty="0" smtClean="0"/>
              <a:t>The relationship between the therapist and the client </a:t>
            </a:r>
            <a:r>
              <a:rPr lang="en-US" sz="1800" i="1" dirty="0" smtClean="0"/>
              <a:t>produces</a:t>
            </a:r>
            <a:r>
              <a:rPr lang="en-US" sz="1800" dirty="0" smtClean="0"/>
              <a:t> change, and is not just a reflection of beneficial results</a:t>
            </a:r>
            <a:endParaRPr lang="en-US" dirty="0"/>
          </a:p>
        </p:txBody>
      </p:sp>
    </p:spTree>
    <p:extLst>
      <p:ext uri="{BB962C8B-B14F-4D97-AF65-F5344CB8AC3E}">
        <p14:creationId xmlns:p14="http://schemas.microsoft.com/office/powerpoint/2010/main" val="13629728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1298448" y="1755648"/>
            <a:ext cx="7162800" cy="3886200"/>
          </a:xfrm>
          <a:prstGeom prst="rect">
            <a:avLst/>
          </a:prstGeom>
          <a:noFill/>
          <a:ln w="28575">
            <a:solidFill>
              <a:schemeClr val="bg1">
                <a:lumMod val="85000"/>
              </a:schemeClr>
            </a:solidFill>
            <a:miter lim="800000"/>
            <a:headEnd/>
            <a:tailEnd/>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spcBef>
                <a:spcPts val="1200"/>
              </a:spcBef>
            </a:pPr>
            <a:r>
              <a:rPr lang="en-US" sz="2000" b="1" dirty="0">
                <a:solidFill>
                  <a:srgbClr val="CE7124"/>
                </a:solidFill>
              </a:rPr>
              <a:t>Client perceptions of the relationship are the most consistent predictors of improvement</a:t>
            </a:r>
          </a:p>
          <a:p>
            <a:pPr marL="0" indent="0">
              <a:spcBef>
                <a:spcPts val="1200"/>
              </a:spcBef>
              <a:buClr>
                <a:schemeClr val="bg2"/>
              </a:buClr>
            </a:pPr>
            <a:r>
              <a:rPr lang="en-US" sz="2000" b="1" dirty="0">
                <a:solidFill>
                  <a:srgbClr val="4F81BD"/>
                </a:solidFill>
              </a:rPr>
              <a:t>Suggests a need for an emphasis on tailoring treatment to the client’s perceptions of a positive alliance.</a:t>
            </a:r>
          </a:p>
          <a:p>
            <a:pPr>
              <a:spcBef>
                <a:spcPts val="1200"/>
              </a:spcBef>
              <a:buClr>
                <a:schemeClr val="bg2"/>
              </a:buClr>
              <a:buFont typeface="Wingdings" pitchFamily="2" charset="2"/>
              <a:buChar char="l"/>
            </a:pPr>
            <a:r>
              <a:rPr lang="en-US" sz="1800" dirty="0"/>
              <a:t>Requires attention to and respect for the client’s </a:t>
            </a:r>
            <a:r>
              <a:rPr lang="en-US" sz="1800" dirty="0" smtClean="0"/>
              <a:t>goals</a:t>
            </a:r>
          </a:p>
          <a:p>
            <a:pPr lvl="1">
              <a:spcBef>
                <a:spcPts val="1200"/>
              </a:spcBef>
              <a:buFont typeface="Arial" pitchFamily="34" charset="0"/>
              <a:buChar char="─"/>
            </a:pPr>
            <a:r>
              <a:rPr lang="en-US" sz="1600" dirty="0"/>
              <a:t>A call for therapists to place client goals at the forefront, in an effort to </a:t>
            </a:r>
            <a:r>
              <a:rPr lang="en-US" sz="1600" dirty="0" smtClean="0"/>
              <a:t>ensure</a:t>
            </a:r>
            <a:r>
              <a:rPr lang="en-US" sz="1400" dirty="0" smtClean="0"/>
              <a:t>:</a:t>
            </a:r>
            <a:endParaRPr lang="en-US" sz="1400" dirty="0"/>
          </a:p>
          <a:p>
            <a:pPr marL="1257300" lvl="2" indent="-342900">
              <a:spcBef>
                <a:spcPts val="600"/>
              </a:spcBef>
              <a:buFont typeface="+mj-lt"/>
              <a:buAutoNum type="arabicPeriod"/>
            </a:pPr>
            <a:r>
              <a:rPr lang="en-US" sz="1800" dirty="0"/>
              <a:t>A strong alliance</a:t>
            </a:r>
          </a:p>
          <a:p>
            <a:pPr marL="1257300" lvl="2" indent="-342900">
              <a:spcBef>
                <a:spcPts val="600"/>
              </a:spcBef>
              <a:buFont typeface="+mj-lt"/>
              <a:buAutoNum type="arabicPeriod"/>
            </a:pPr>
            <a:r>
              <a:rPr lang="en-US" sz="1800" dirty="0"/>
              <a:t>Positive client engagement</a:t>
            </a:r>
          </a:p>
          <a:p>
            <a:pPr marL="1257300" lvl="2" indent="-342900">
              <a:spcBef>
                <a:spcPts val="600"/>
              </a:spcBef>
              <a:buFont typeface="+mj-lt"/>
              <a:buAutoNum type="arabicPeriod"/>
            </a:pPr>
            <a:r>
              <a:rPr lang="en-US" sz="1800" dirty="0"/>
              <a:t>Successful outcome</a:t>
            </a:r>
          </a:p>
          <a:p>
            <a:pPr lvl="1">
              <a:spcBef>
                <a:spcPts val="1200"/>
              </a:spcBef>
              <a:buFont typeface="Arial" pitchFamily="34" charset="0"/>
              <a:buChar char="─"/>
            </a:pPr>
            <a:endParaRPr lang="en-US" sz="1400" dirty="0"/>
          </a:p>
        </p:txBody>
      </p:sp>
      <p:sp>
        <p:nvSpPr>
          <p:cNvPr id="12" name="Title 11"/>
          <p:cNvSpPr>
            <a:spLocks noGrp="1"/>
          </p:cNvSpPr>
          <p:nvPr>
            <p:ph type="title"/>
          </p:nvPr>
        </p:nvSpPr>
        <p:spPr/>
        <p:txBody>
          <a:bodyPr/>
          <a:lstStyle/>
          <a:p>
            <a:r>
              <a:rPr lang="en-US" dirty="0" smtClean="0"/>
              <a:t>Alliance continued </a:t>
            </a:r>
            <a:r>
              <a:rPr lang="en-US" baseline="30000" dirty="0"/>
              <a:t>3</a:t>
            </a:r>
            <a:r>
              <a:rPr lang="en-US" dirty="0" smtClean="0"/>
              <a:t>....</a:t>
            </a:r>
            <a:endParaRPr lang="en-US" dirty="0"/>
          </a:p>
        </p:txBody>
      </p:sp>
    </p:spTree>
    <p:extLst>
      <p:ext uri="{BB962C8B-B14F-4D97-AF65-F5344CB8AC3E}">
        <p14:creationId xmlns:p14="http://schemas.microsoft.com/office/powerpoint/2010/main" val="32119249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5520</TotalTime>
  <Words>4898</Words>
  <Application>Microsoft Macintosh PowerPoint</Application>
  <PresentationFormat>On-screen Show (4:3)</PresentationFormat>
  <Paragraphs>570</Paragraphs>
  <Slides>64</Slides>
  <Notes>38</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CIHS Powerpoint Template</vt:lpstr>
      <vt:lpstr> Engagement and Relationship Building in Integrated Health</vt:lpstr>
      <vt:lpstr>Module 4  Engagement and Relationship Building in Integrated Health</vt:lpstr>
      <vt:lpstr>PowerPoint Presentation</vt:lpstr>
      <vt:lpstr>Relationship: The Heart of Helping People1 </vt:lpstr>
      <vt:lpstr>What makes treatment effective?  </vt:lpstr>
      <vt:lpstr>Common Factors: A Brief History2</vt:lpstr>
      <vt:lpstr>Current Perspectives on Common Factors...3</vt:lpstr>
      <vt:lpstr>Alliance3 as an important common factor</vt:lpstr>
      <vt:lpstr>Alliance continued 3....</vt:lpstr>
      <vt:lpstr>When treatment is not effective—focus on the alliance3</vt:lpstr>
      <vt:lpstr>PowerPoint Presentation</vt:lpstr>
      <vt:lpstr>Health Coaches Work Collaboratively with Teams4</vt:lpstr>
      <vt:lpstr>How is Coaching Defined Today?7</vt:lpstr>
      <vt:lpstr>How Coaching Works</vt:lpstr>
      <vt:lpstr>Essentials of Coaching6 </vt:lpstr>
      <vt:lpstr>Essentials of Coaching6</vt:lpstr>
      <vt:lpstr>Essentials of Coaching6</vt:lpstr>
      <vt:lpstr>Essentials of Coaching6</vt:lpstr>
      <vt:lpstr>PowerPoint Presentation</vt:lpstr>
      <vt:lpstr>Engagement is Essential</vt:lpstr>
      <vt:lpstr>Starting the Dialogue…</vt:lpstr>
      <vt:lpstr>PowerPoint Presentation</vt:lpstr>
      <vt:lpstr>FOUR Key Communication Strategies  </vt:lpstr>
      <vt:lpstr>Open-Ended Questions9</vt:lpstr>
      <vt:lpstr>Affirm9</vt:lpstr>
      <vt:lpstr>Reflective Listening9</vt:lpstr>
      <vt:lpstr>Summarize9</vt:lpstr>
      <vt:lpstr>Activity Practicing Good Communication</vt:lpstr>
      <vt:lpstr>PowerPoint Presentation</vt:lpstr>
      <vt:lpstr>The “Spirit” of Motivational Interviewing (MI)10</vt:lpstr>
      <vt:lpstr>The “Spirit” Makes Change Possible10</vt:lpstr>
      <vt:lpstr>SPECIFIC Characteristics of “Motivational Interviewing”10</vt:lpstr>
      <vt:lpstr>MI builds on  the work of Carl Rogers and James Prochaska10</vt:lpstr>
      <vt:lpstr>Combining the two ideas10</vt:lpstr>
      <vt:lpstr>Promoting a Style that  Strategically Supports the Person10</vt:lpstr>
      <vt:lpstr>Using Following, Guiding, and Directing10</vt:lpstr>
      <vt:lpstr>Reflect</vt:lpstr>
      <vt:lpstr>PowerPoint Presentation</vt:lpstr>
      <vt:lpstr>The RULE Acronym10 </vt:lpstr>
      <vt:lpstr>Listening13</vt:lpstr>
      <vt:lpstr>Responses that are not listening9</vt:lpstr>
      <vt:lpstr>Examples of roadblocks9</vt:lpstr>
      <vt:lpstr>Examples of roadblocks continued9</vt:lpstr>
      <vt:lpstr>Activity Roadblock Illustration</vt:lpstr>
      <vt:lpstr>Discussion </vt:lpstr>
      <vt:lpstr>PowerPoint Presentation</vt:lpstr>
      <vt:lpstr>The Utility of Asking Good Questions14</vt:lpstr>
      <vt:lpstr>Asking Powerful Questions15</vt:lpstr>
      <vt:lpstr>Create Something New…</vt:lpstr>
      <vt:lpstr>PowerPoint Presentation</vt:lpstr>
      <vt:lpstr>Patient-Centered Communication…16</vt:lpstr>
      <vt:lpstr>Start with basics….</vt:lpstr>
      <vt:lpstr>PowerPoint Presentation</vt:lpstr>
      <vt:lpstr>PowerPoint Presentation</vt:lpstr>
      <vt:lpstr>Matching Approaches to Individual Patient Needs  </vt:lpstr>
      <vt:lpstr>Case Example </vt:lpstr>
      <vt:lpstr>Continue the dialogue…  </vt:lpstr>
      <vt:lpstr>Discuss and Role Play</vt:lpstr>
      <vt:lpstr>PowerPoint Presentation</vt:lpstr>
      <vt:lpstr>Effective Multidisciplinary Communication</vt:lpstr>
      <vt:lpstr>Making Referrals</vt:lpstr>
      <vt:lpstr>A final note…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321</cp:revision>
  <dcterms:created xsi:type="dcterms:W3CDTF">2012-02-08T16:22:52Z</dcterms:created>
  <dcterms:modified xsi:type="dcterms:W3CDTF">2015-01-19T17:58:32Z</dcterms:modified>
</cp:coreProperties>
</file>