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handoutMasterIdLst>
    <p:handoutMasterId r:id="rId42"/>
  </p:handoutMasterIdLst>
  <p:sldIdLst>
    <p:sldId id="330" r:id="rId2"/>
    <p:sldId id="359" r:id="rId3"/>
    <p:sldId id="388" r:id="rId4"/>
    <p:sldId id="358" r:id="rId5"/>
    <p:sldId id="409" r:id="rId6"/>
    <p:sldId id="362" r:id="rId7"/>
    <p:sldId id="363" r:id="rId8"/>
    <p:sldId id="366" r:id="rId9"/>
    <p:sldId id="367" r:id="rId10"/>
    <p:sldId id="369" r:id="rId11"/>
    <p:sldId id="370" r:id="rId12"/>
    <p:sldId id="406" r:id="rId13"/>
    <p:sldId id="407" r:id="rId14"/>
    <p:sldId id="371" r:id="rId15"/>
    <p:sldId id="372" r:id="rId16"/>
    <p:sldId id="373" r:id="rId17"/>
    <p:sldId id="374" r:id="rId18"/>
    <p:sldId id="405" r:id="rId19"/>
    <p:sldId id="389" r:id="rId20"/>
    <p:sldId id="410" r:id="rId21"/>
    <p:sldId id="390" r:id="rId22"/>
    <p:sldId id="392" r:id="rId23"/>
    <p:sldId id="394" r:id="rId24"/>
    <p:sldId id="393" r:id="rId25"/>
    <p:sldId id="376" r:id="rId26"/>
    <p:sldId id="377" r:id="rId27"/>
    <p:sldId id="378" r:id="rId28"/>
    <p:sldId id="379" r:id="rId29"/>
    <p:sldId id="380" r:id="rId30"/>
    <p:sldId id="381" r:id="rId31"/>
    <p:sldId id="382" r:id="rId32"/>
    <p:sldId id="383" r:id="rId33"/>
    <p:sldId id="384" r:id="rId34"/>
    <p:sldId id="400" r:id="rId35"/>
    <p:sldId id="401" r:id="rId36"/>
    <p:sldId id="403" r:id="rId37"/>
    <p:sldId id="412" r:id="rId38"/>
    <p:sldId id="413" r:id="rId39"/>
    <p:sldId id="414" r:id="rId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16" autoAdjust="0"/>
    <p:restoredTop sz="74310" autoAdjust="0"/>
  </p:normalViewPr>
  <p:slideViewPr>
    <p:cSldViewPr>
      <p:cViewPr>
        <p:scale>
          <a:sx n="76" d="100"/>
          <a:sy n="76" d="100"/>
        </p:scale>
        <p:origin x="-122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wrap="square" lIns="88139" tIns="44070" rIns="88139" bIns="4407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wrap="square" lIns="88139" tIns="44070" rIns="88139" bIns="44070" numCol="1" anchor="t" anchorCtr="0" compatLnSpc="1">
            <a:prstTxWarp prst="textNoShape">
              <a:avLst/>
            </a:prstTxWarp>
          </a:bodyPr>
          <a:lstStyle>
            <a:lvl1pPr algn="r">
              <a:defRPr sz="1200">
                <a:latin typeface="Calibri" pitchFamily="34" charset="0"/>
              </a:defRPr>
            </a:lvl1pPr>
          </a:lstStyle>
          <a:p>
            <a:fld id="{DA64D5E9-FF1E-44C9-9F62-43030E21E97E}" type="datetimeFigureOut">
              <a:rPr lang="en-US"/>
              <a:pPr/>
              <a:t>1/19/15</a:t>
            </a:fld>
            <a:endParaRPr lang="en-US"/>
          </a:p>
        </p:txBody>
      </p:sp>
      <p:sp>
        <p:nvSpPr>
          <p:cNvPr id="4" name="Footer Placeholder 3"/>
          <p:cNvSpPr>
            <a:spLocks noGrp="1"/>
          </p:cNvSpPr>
          <p:nvPr>
            <p:ph type="ftr" sz="quarter" idx="2"/>
          </p:nvPr>
        </p:nvSpPr>
        <p:spPr>
          <a:xfrm>
            <a:off x="0" y="8831263"/>
            <a:ext cx="3038475" cy="463550"/>
          </a:xfrm>
          <a:prstGeom prst="rect">
            <a:avLst/>
          </a:prstGeom>
        </p:spPr>
        <p:txBody>
          <a:bodyPr vert="horz" wrap="square" lIns="88139" tIns="44070" rIns="88139" bIns="4407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a:defRPr sz="1200">
                <a:latin typeface="Calibri" pitchFamily="34" charset="0"/>
              </a:defRPr>
            </a:lvl1pPr>
          </a:lstStyle>
          <a:p>
            <a:fld id="{35094829-FBC4-4619-A106-CECC148715E6}" type="slidenum">
              <a:rPr lang="en-US"/>
              <a:pPr/>
              <a:t>‹#›</a:t>
            </a:fld>
            <a:endParaRPr lang="en-US"/>
          </a:p>
        </p:txBody>
      </p:sp>
    </p:spTree>
    <p:extLst>
      <p:ext uri="{BB962C8B-B14F-4D97-AF65-F5344CB8AC3E}">
        <p14:creationId xmlns:p14="http://schemas.microsoft.com/office/powerpoint/2010/main" val="3557501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2" tIns="46586" rIns="93172" bIns="46586" numCol="1" anchor="t" anchorCtr="0" compatLnSpc="1">
            <a:prstTxWarp prst="textNoShape">
              <a:avLst/>
            </a:prstTxWarp>
          </a:bodyPr>
          <a:lstStyle>
            <a:lvl1pPr>
              <a:defRPr sz="1300">
                <a:latin typeface="Calibri" pitchFamily="34" charset="0"/>
              </a:defRPr>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2" tIns="46586" rIns="93172" bIns="46586" numCol="1" anchor="t" anchorCtr="0" compatLnSpc="1">
            <a:prstTxWarp prst="textNoShape">
              <a:avLst/>
            </a:prstTxWarp>
          </a:bodyPr>
          <a:lstStyle>
            <a:lvl1pPr algn="r">
              <a:defRPr sz="1300">
                <a:latin typeface="Calibri" pitchFamily="34" charset="0"/>
              </a:defRPr>
            </a:lvl1pPr>
          </a:lstStyle>
          <a:p>
            <a:fld id="{ECD928A3-8218-4234-A502-917A3C53D2CE}" type="datetimeFigureOut">
              <a:rPr lang="en-US"/>
              <a:pPr/>
              <a:t>1/19/15</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2" tIns="46586" rIns="93172"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2" tIns="46586" rIns="93172" bIns="46586" numCol="1" anchor="b" anchorCtr="0" compatLnSpc="1">
            <a:prstTxWarp prst="textNoShape">
              <a:avLst/>
            </a:prstTxWarp>
          </a:bodyPr>
          <a:lstStyle>
            <a:lvl1pPr>
              <a:defRPr sz="1300">
                <a:latin typeface="Calibri" pitchFamily="34" charset="0"/>
              </a:defRPr>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2" tIns="46586" rIns="93172" bIns="46586" numCol="1" anchor="b" anchorCtr="0" compatLnSpc="1">
            <a:prstTxWarp prst="textNoShape">
              <a:avLst/>
            </a:prstTxWarp>
          </a:bodyPr>
          <a:lstStyle>
            <a:lvl1pPr algn="r">
              <a:defRPr sz="1300">
                <a:latin typeface="Calibri" pitchFamily="34" charset="0"/>
              </a:defRPr>
            </a:lvl1pPr>
          </a:lstStyle>
          <a:p>
            <a:fld id="{54B269D6-D4F0-4085-809F-17F9E8680BB3}" type="slidenum">
              <a:rPr lang="en-US"/>
              <a:pPr/>
              <a:t>‹#›</a:t>
            </a:fld>
            <a:endParaRPr lang="en-US"/>
          </a:p>
        </p:txBody>
      </p:sp>
    </p:spTree>
    <p:extLst>
      <p:ext uri="{BB962C8B-B14F-4D97-AF65-F5344CB8AC3E}">
        <p14:creationId xmlns:p14="http://schemas.microsoft.com/office/powerpoint/2010/main" val="21394599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1026"/>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xfrm>
            <a:off x="1182688" y="696913"/>
            <a:ext cx="4648200" cy="3486150"/>
          </a:xfrm>
          <a:prstGeom prst="rect">
            <a:avLst/>
          </a:prstGeom>
          <a:solidFill>
            <a:srgbClr val="FFFFFF"/>
          </a:solidFill>
          <a:ln>
            <a:solidFill>
              <a:srgbClr val="000000"/>
            </a:solidFill>
            <a:miter lim="800000"/>
            <a:headEnd/>
            <a:tailEnd/>
          </a:ln>
        </p:spPr>
      </p:sp>
      <p:sp>
        <p:nvSpPr>
          <p:cNvPr id="86019" name="Rectangle 3"/>
          <p:cNvSpPr>
            <a:spLocks noGrp="1" noChangeArrowheads="1"/>
          </p:cNvSpPr>
          <p:nvPr>
            <p:ph type="body" idx="1"/>
          </p:nvPr>
        </p:nvSpPr>
        <p:spPr bwMode="auto">
          <a:xfrm>
            <a:off x="935038" y="4416425"/>
            <a:ext cx="5140325" cy="4183063"/>
          </a:xfrm>
          <a:prstGeom prst="rect">
            <a:avLst/>
          </a:prstGeom>
          <a:solidFill>
            <a:srgbClr val="FFFFFF"/>
          </a:solidFill>
          <a:ln>
            <a:solidFill>
              <a:srgbClr val="000000"/>
            </a:solidFill>
            <a:miter lim="800000"/>
            <a:headEnd/>
            <a:tailEnd/>
          </a:ln>
        </p:spPr>
        <p:txBody>
          <a:bodyPr lIns="88136" tIns="44069" rIns="88136" bIns="44069"/>
          <a:lstStyle/>
          <a:p>
            <a:r>
              <a:rPr lang="en-US" smtClean="0"/>
              <a:t>A bicycle moves only when the person constantly engage in balancing acts. That’s never a moment that a person maintain the same position and the person needs to be constantly moving. </a:t>
            </a:r>
            <a:r>
              <a:rPr lang="en-US" altLang="zh-TW" smtClean="0"/>
              <a:t>Movement, as created by a dynamic balance of diverse forces of life, facilitates development and growth</a:t>
            </a: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82688" y="696913"/>
            <a:ext cx="4648200" cy="3486150"/>
          </a:xfrm>
          <a:prstGeom prst="rect">
            <a:avLst/>
          </a:prstGeom>
          <a:solidFill>
            <a:srgbClr val="FFFFFF"/>
          </a:solidFill>
          <a:ln>
            <a:solidFill>
              <a:srgbClr val="000000"/>
            </a:solidFill>
            <a:miter lim="800000"/>
            <a:headEnd/>
            <a:tailEnd/>
          </a:ln>
        </p:spPr>
      </p:sp>
      <p:sp>
        <p:nvSpPr>
          <p:cNvPr id="79875" name="Rectangle 3"/>
          <p:cNvSpPr>
            <a:spLocks noGrp="1" noChangeArrowheads="1"/>
          </p:cNvSpPr>
          <p:nvPr>
            <p:ph type="body" idx="1"/>
          </p:nvPr>
        </p:nvSpPr>
        <p:spPr bwMode="auto">
          <a:xfrm>
            <a:off x="935038" y="4416425"/>
            <a:ext cx="5140325" cy="4183063"/>
          </a:xfrm>
          <a:prstGeom prst="rect">
            <a:avLst/>
          </a:prstGeom>
          <a:solidFill>
            <a:srgbClr val="FFFFFF"/>
          </a:solidFill>
          <a:ln>
            <a:solidFill>
              <a:srgbClr val="000000"/>
            </a:solidFill>
            <a:miter lim="800000"/>
            <a:headEnd/>
            <a:tailEnd/>
          </a:ln>
        </p:spPr>
        <p:txBody>
          <a:bodyPr lIns="88136" tIns="44069" rIns="88136" bIns="44069"/>
          <a:lstStyle/>
          <a:p>
            <a:r>
              <a:rPr lang="en-US" smtClean="0">
                <a:ea typeface="SimSun" pitchFamily="2" charset="-122"/>
              </a:rPr>
              <a:t>the social work profession attempts to distance itself from the values and motivations expressed by our founding </a:t>
            </a:r>
            <a:r>
              <a:rPr lang="en-US" smtClean="0">
                <a:ea typeface="PMingLiU" pitchFamily="18" charset="-120"/>
              </a:rPr>
              <a:t>pioneers that were intimately connected with religious and spiritual traditions. </a:t>
            </a:r>
            <a:r>
              <a:rPr lang="en-US" smtClean="0">
                <a:ea typeface="SimSun" pitchFamily="2" charset="-122"/>
              </a:rPr>
              <a:t>Canda (1997) delineates three broad historical phases that describe the shifting relationships between the social work profession and spirituality: (1) Sectarian origin (colonial period through early twentieth century, (2) professionalization and secularization from the 1920s to 1970s, and (3) resurgence of spirituality since the 1980s.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4708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598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81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79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1843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707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657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6028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2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23495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573315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lr>
          <a:schemeClr val="bg2"/>
        </a:buClr>
        <a:buFont typeface="Times"/>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7.xml.rels><?xml version="1.0" encoding="UTF-8" standalone="yes"?>
<Relationships xmlns="http://schemas.openxmlformats.org/package/2006/relationships"><Relationship Id="rId3" Type="http://schemas.openxmlformats.org/officeDocument/2006/relationships/hyperlink" Target="http://cbh.hku.hk/" TargetMode="External"/><Relationship Id="rId4" Type="http://schemas.openxmlformats.org/officeDocument/2006/relationships/hyperlink" Target="http://www.innerhealthstudio.com/coping-with-stress.html" TargetMode="External"/><Relationship Id="rId5" Type="http://schemas.openxmlformats.org/officeDocument/2006/relationships/hyperlink" Target="http://dharmadoctors.org/" TargetMode="External"/><Relationship Id="rId1" Type="http://schemas.openxmlformats.org/officeDocument/2006/relationships/slideLayout" Target="../slideLayouts/slideLayout2.xml"/><Relationship Id="rId2" Type="http://schemas.openxmlformats.org/officeDocument/2006/relationships/hyperlink" Target="http://nccam.nih.gov/"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ncbi.nlm.nih.gov.offcampus.lib.washington.edu/pubmed?term=%22Krasner%20MS%22%5BAuthor%5D" TargetMode="External"/><Relationship Id="rId4" Type="http://schemas.openxmlformats.org/officeDocument/2006/relationships/hyperlink" Target="http://www.ncbi.nlm.nih.gov.offcampus.lib.washington.edu/pubmed?term=%22Epstein%20RM%22%5BAuthor%5D" TargetMode="External"/><Relationship Id="rId5" Type="http://schemas.openxmlformats.org/officeDocument/2006/relationships/hyperlink" Target="http://www.ncbi.nlm.nih.gov.offcampus.lib.washington.edu/pubmed?term=%22Beckman%20H%22%5BAuthor%5D" TargetMode="External"/><Relationship Id="rId6" Type="http://schemas.openxmlformats.org/officeDocument/2006/relationships/hyperlink" Target="http://www.ncbi.nlm.nih.gov.offcampus.lib.washington.edu/pubmed?term=%22Suchman%20AL%22%5BAuthor%5D" TargetMode="External"/><Relationship Id="rId7" Type="http://schemas.openxmlformats.org/officeDocument/2006/relationships/hyperlink" Target="http://www.ncbi.nlm.nih.gov.offcampus.lib.washington.edu/pubmed?term=%22Chapman%20B%22%5BAuthor%5D" TargetMode="External"/><Relationship Id="rId8" Type="http://schemas.openxmlformats.org/officeDocument/2006/relationships/hyperlink" Target="http://www.ncbi.nlm.nih.gov.offcampus.lib.washington.edu/pubmed?term=%22Mooney%20CJ%22%5BAuthor%5D" TargetMode="External"/><Relationship Id="rId9" Type="http://schemas.openxmlformats.org/officeDocument/2006/relationships/hyperlink" Target="http://www.ncbi.nlm.nih.gov.offcampus.lib.washington.edu/pubmed?term=%22Quill%20TE%22%5BAuthor%5D" TargetMode="External"/><Relationship Id="rId10" Type="http://schemas.openxmlformats.org/officeDocument/2006/relationships/hyperlink" Target="http://dharmadoctors.org/2010/04/association-of-an-educational-program-in-mindful-communication-with-burnout-empathy-and-attitudes-among-primary-care-physicians-2/" TargetMode="External"/><Relationship Id="rId1" Type="http://schemas.openxmlformats.org/officeDocument/2006/relationships/slideLayout" Target="../slideLayouts/slideLayout2.xml"/><Relationship Id="rId2" Type="http://schemas.openxmlformats.org/officeDocument/2006/relationships/hyperlink" Target="http://nccam.nih.gov/health/whatiscam"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ationalwellness.org/index.php?id_tier=2&amp;id_c=2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609600" y="4038600"/>
            <a:ext cx="7772400" cy="685800"/>
          </a:xfrm>
        </p:spPr>
        <p:txBody>
          <a:bodyPr/>
          <a:lstStyle/>
          <a:p>
            <a:pPr eaLnBrk="1" hangingPunct="1"/>
            <a:r>
              <a:rPr lang="en-US" sz="2400" b="1" dirty="0" smtClean="0">
                <a:latin typeface="Arial" pitchFamily="34" charset="0"/>
              </a:rPr>
              <a:t>Advanced Clinical Social Work Practice in Integrated Behavioral Healthcare</a:t>
            </a:r>
            <a:r>
              <a:rPr lang="en-US" sz="2400" dirty="0" smtClean="0">
                <a:latin typeface="Arial" pitchFamily="34" charset="0"/>
              </a:rPr>
              <a:t/>
            </a:r>
            <a:br>
              <a:rPr lang="en-US" sz="2400" dirty="0" smtClean="0">
                <a:latin typeface="Arial" pitchFamily="34" charset="0"/>
              </a:rPr>
            </a:br>
            <a:r>
              <a:rPr lang="en-US" sz="2400" dirty="0" smtClean="0">
                <a:latin typeface="Arial" pitchFamily="34" charset="0"/>
              </a:rPr>
              <a:t>Complementary and Alternative </a:t>
            </a:r>
            <a:br>
              <a:rPr lang="en-US" sz="2400" dirty="0" smtClean="0">
                <a:latin typeface="Arial" pitchFamily="34" charset="0"/>
              </a:rPr>
            </a:br>
            <a:r>
              <a:rPr lang="en-US" sz="2400" dirty="0" smtClean="0">
                <a:latin typeface="Arial" pitchFamily="34" charset="0"/>
              </a:rPr>
              <a:t>Body-Mind-Spirit Practices</a:t>
            </a:r>
            <a:r>
              <a:rPr lang="en-US" sz="2800" dirty="0" smtClean="0">
                <a:latin typeface="Arial" pitchFamily="34" charset="0"/>
              </a:rPr>
              <a:t/>
            </a:r>
            <a:br>
              <a:rPr lang="en-US" sz="2800" dirty="0" smtClean="0">
                <a:latin typeface="Arial" pitchFamily="34" charset="0"/>
              </a:rPr>
            </a:br>
            <a:r>
              <a:rPr lang="en-US" sz="2400" dirty="0">
                <a:latin typeface="Arial" pitchFamily="34" charset="0"/>
              </a:rPr>
              <a:t>Module 14</a:t>
            </a:r>
            <a:r>
              <a:rPr lang="en-US" dirty="0" smtClean="0">
                <a:latin typeface="Arial" pitchFamily="34" charset="0"/>
              </a:rPr>
              <a:t/>
            </a:r>
            <a:br>
              <a:rPr lang="en-US" dirty="0" smtClean="0">
                <a:latin typeface="Arial" pitchFamily="34" charset="0"/>
              </a:rPr>
            </a:br>
            <a:r>
              <a:rPr lang="en-US" sz="1800" dirty="0" smtClean="0">
                <a:latin typeface="Arial" pitchFamily="34" charset="0"/>
              </a:rPr>
              <a:t>Mo Yee Lee, PhD</a:t>
            </a:r>
            <a:br>
              <a:rPr lang="en-US" sz="1800" dirty="0" smtClean="0">
                <a:latin typeface="Arial" pitchFamily="34" charset="0"/>
              </a:rPr>
            </a:br>
            <a:r>
              <a:rPr lang="en-US" sz="1800" dirty="0" smtClean="0">
                <a:latin typeface="Arial" pitchFamily="34" charset="0"/>
              </a:rPr>
              <a:t>College of Social Work</a:t>
            </a:r>
            <a:br>
              <a:rPr lang="en-US" sz="1800" dirty="0" smtClean="0">
                <a:latin typeface="Arial" pitchFamily="34" charset="0"/>
              </a:rPr>
            </a:br>
            <a:r>
              <a:rPr lang="en-US" sz="1800" dirty="0" smtClean="0">
                <a:latin typeface="Arial" pitchFamily="34" charset="0"/>
              </a:rPr>
              <a:t>The Ohio State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1177925"/>
            <a:ext cx="8001000" cy="620713"/>
          </a:xfrm>
        </p:spPr>
        <p:txBody>
          <a:bodyPr/>
          <a:lstStyle/>
          <a:p>
            <a:r>
              <a:rPr lang="en-US" b="1" smtClean="0">
                <a:latin typeface="Arial" pitchFamily="34" charset="0"/>
              </a:rPr>
              <a:t>Downplay of spirituality</a:t>
            </a:r>
          </a:p>
        </p:txBody>
      </p:sp>
      <p:sp>
        <p:nvSpPr>
          <p:cNvPr id="78851" name="Rectangle 3"/>
          <p:cNvSpPr>
            <a:spLocks noGrp="1" noChangeArrowheads="1"/>
          </p:cNvSpPr>
          <p:nvPr>
            <p:ph type="body" idx="1"/>
          </p:nvPr>
        </p:nvSpPr>
        <p:spPr>
          <a:xfrm>
            <a:off x="685800" y="1905000"/>
            <a:ext cx="7772400" cy="4114800"/>
          </a:xfrm>
        </p:spPr>
        <p:txBody>
          <a:bodyPr/>
          <a:lstStyle/>
          <a:p>
            <a:pPr>
              <a:lnSpc>
                <a:spcPct val="90000"/>
              </a:lnSpc>
              <a:buClr>
                <a:schemeClr val="tx2"/>
              </a:buClr>
              <a:buFont typeface="Arial" pitchFamily="34" charset="0"/>
              <a:buChar char="•"/>
            </a:pPr>
            <a:r>
              <a:rPr lang="en-US" dirty="0" smtClean="0">
                <a:ea typeface="SimSun" pitchFamily="2" charset="-122"/>
              </a:rPr>
              <a:t>Social work should be objective and value-free</a:t>
            </a:r>
          </a:p>
          <a:p>
            <a:pPr>
              <a:lnSpc>
                <a:spcPct val="90000"/>
              </a:lnSpc>
              <a:buClr>
                <a:schemeClr val="tx2"/>
              </a:buClr>
              <a:buFont typeface="Arial" pitchFamily="34" charset="0"/>
              <a:buChar char="•"/>
            </a:pPr>
            <a:r>
              <a:rPr lang="en-US" dirty="0" smtClean="0">
                <a:ea typeface="SimSun" pitchFamily="2" charset="-122"/>
              </a:rPr>
              <a:t>Concept of spirituality is too vague to be consistent with a scientific professional base for social work practice, knowledge, research</a:t>
            </a:r>
          </a:p>
          <a:p>
            <a:pPr>
              <a:lnSpc>
                <a:spcPct val="90000"/>
              </a:lnSpc>
              <a:buClr>
                <a:schemeClr val="tx2"/>
              </a:buClr>
              <a:buFont typeface="Arial" pitchFamily="34" charset="0"/>
              <a:buChar char="•"/>
            </a:pPr>
            <a:r>
              <a:rPr lang="en-US" dirty="0" smtClean="0">
                <a:ea typeface="SimSun" pitchFamily="2" charset="-122"/>
              </a:rPr>
              <a:t>Religion or spirituality addresses ideas of supernatural or private experiences that should not be brought into the public domain of social work agencies </a:t>
            </a:r>
          </a:p>
          <a:p>
            <a:pPr>
              <a:lnSpc>
                <a:spcPct val="90000"/>
              </a:lnSpc>
              <a:buClr>
                <a:schemeClr val="tx2"/>
              </a:buClr>
              <a:buFont typeface="Arial" pitchFamily="34" charset="0"/>
              <a:buChar char="•"/>
            </a:pPr>
            <a:r>
              <a:rPr lang="en-US" dirty="0" smtClean="0">
                <a:ea typeface="SimSun" pitchFamily="2" charset="-122"/>
              </a:rPr>
              <a:t>Religions can be dogmatic, rigid, oppressive, and judgmental, which may violate the client’s self-determination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b="1" smtClean="0">
                <a:latin typeface="Arial" pitchFamily="34" charset="0"/>
              </a:rPr>
              <a:t>A disconnected view of person and services, etc</a:t>
            </a:r>
          </a:p>
        </p:txBody>
      </p:sp>
      <p:sp>
        <p:nvSpPr>
          <p:cNvPr id="80899" name="Rectangle 3"/>
          <p:cNvSpPr>
            <a:spLocks noGrp="1" noChangeArrowheads="1"/>
          </p:cNvSpPr>
          <p:nvPr>
            <p:ph type="body" idx="1"/>
          </p:nvPr>
        </p:nvSpPr>
        <p:spPr>
          <a:xfrm>
            <a:off x="533400" y="2209800"/>
            <a:ext cx="8421688" cy="4114800"/>
          </a:xfrm>
        </p:spPr>
        <p:txBody>
          <a:bodyPr/>
          <a:lstStyle/>
          <a:p>
            <a:pPr>
              <a:buClr>
                <a:schemeClr val="tx2"/>
              </a:buClr>
              <a:buFont typeface="Arial" pitchFamily="34" charset="0"/>
              <a:buChar char="•"/>
            </a:pPr>
            <a:r>
              <a:rPr lang="en-US" dirty="0" smtClean="0"/>
              <a:t>“Psychosomatic” describes processes involving both mind and body, and it carries a negative connotation</a:t>
            </a:r>
          </a:p>
          <a:p>
            <a:pPr>
              <a:buClr>
                <a:schemeClr val="tx2"/>
              </a:buClr>
              <a:buFont typeface="Arial" pitchFamily="34" charset="0"/>
              <a:buChar char="•"/>
            </a:pPr>
            <a:r>
              <a:rPr lang="en-US" dirty="0" smtClean="0"/>
              <a:t>A number of treatment models view cognitive, behavioral, and affective domains as distinctively separate (but interconnected in some ways). E.g., Cognitive therapy, behavioral therapy, emotion processing therapy</a:t>
            </a:r>
          </a:p>
          <a:p>
            <a:pPr>
              <a:buClr>
                <a:schemeClr val="tx2"/>
              </a:buClr>
              <a:buFont typeface="Arial" pitchFamily="34" charset="0"/>
              <a:buChar char="•"/>
            </a:pPr>
            <a:r>
              <a:rPr lang="en-US" dirty="0" smtClean="0"/>
              <a:t>Traditional separation of Health, Mental health and Addiction fields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050"/>
          <p:cNvSpPr>
            <a:spLocks noGrp="1" noChangeArrowheads="1"/>
          </p:cNvSpPr>
          <p:nvPr>
            <p:ph type="title"/>
          </p:nvPr>
        </p:nvSpPr>
        <p:spPr/>
        <p:txBody>
          <a:bodyPr/>
          <a:lstStyle/>
          <a:p>
            <a:r>
              <a:rPr lang="en-US" b="1" smtClean="0">
                <a:latin typeface="Arial" pitchFamily="34" charset="0"/>
              </a:rPr>
              <a:t>The view of Self</a:t>
            </a:r>
          </a:p>
        </p:txBody>
      </p:sp>
      <p:sp>
        <p:nvSpPr>
          <p:cNvPr id="176131" name="Rectangle 2051"/>
          <p:cNvSpPr>
            <a:spLocks noGrp="1" noChangeArrowheads="1"/>
          </p:cNvSpPr>
          <p:nvPr>
            <p:ph type="body" idx="1"/>
          </p:nvPr>
        </p:nvSpPr>
        <p:spPr/>
        <p:txBody>
          <a:bodyPr/>
          <a:lstStyle/>
          <a:p>
            <a:pPr>
              <a:buClr>
                <a:schemeClr val="tx2"/>
              </a:buClr>
              <a:buFont typeface="Arial" pitchFamily="34" charset="0"/>
              <a:buChar char="•"/>
            </a:pPr>
            <a:r>
              <a:rPr lang="en-US" dirty="0" smtClean="0">
                <a:ea typeface="SimSun" pitchFamily="2" charset="-122"/>
              </a:rPr>
              <a:t>Self is viewed as an autonomous, independent entity that constitutes the center of change in </a:t>
            </a:r>
            <a:r>
              <a:rPr lang="en-US" altLang="zh-HK" dirty="0" smtClean="0"/>
              <a:t>the </a:t>
            </a:r>
            <a:r>
              <a:rPr lang="en-US" altLang="zh-HK" dirty="0" smtClean="0">
                <a:ea typeface="SimSun" pitchFamily="2" charset="-122"/>
              </a:rPr>
              <a:t>search for individual well-being, self-fulfillment, personal growth, and self-actualization</a:t>
            </a:r>
          </a:p>
          <a:p>
            <a:pPr>
              <a:buClr>
                <a:schemeClr val="tx2"/>
              </a:buClr>
              <a:buFont typeface="Arial" pitchFamily="34" charset="0"/>
              <a:buChar char="•"/>
            </a:pPr>
            <a:r>
              <a:rPr lang="en-US" altLang="zh-HK" dirty="0" smtClean="0">
                <a:ea typeface="SimSun" pitchFamily="2" charset="-122"/>
              </a:rPr>
              <a:t> T</a:t>
            </a:r>
            <a:r>
              <a:rPr lang="en-US" dirty="0" smtClean="0">
                <a:ea typeface="SimSun" pitchFamily="2" charset="-122"/>
              </a:rPr>
              <a:t>he </a:t>
            </a:r>
            <a:r>
              <a:rPr lang="en-US" dirty="0" smtClean="0">
                <a:latin typeface="Tahoma"/>
                <a:ea typeface="SimSun" pitchFamily="2" charset="-122"/>
              </a:rPr>
              <a:t>“</a:t>
            </a:r>
            <a:r>
              <a:rPr lang="en-US" dirty="0" smtClean="0">
                <a:ea typeface="SimSun" pitchFamily="2" charset="-122"/>
              </a:rPr>
              <a:t>self</a:t>
            </a:r>
            <a:r>
              <a:rPr lang="en-US" dirty="0" smtClean="0">
                <a:latin typeface="Tahoma"/>
                <a:ea typeface="SimSun" pitchFamily="2" charset="-122"/>
              </a:rPr>
              <a:t>”</a:t>
            </a:r>
            <a:r>
              <a:rPr lang="en-US" dirty="0" smtClean="0">
                <a:ea typeface="SimSun" pitchFamily="2" charset="-122"/>
              </a:rPr>
              <a:t> is not just the vehicle for change but also contains the solution </a:t>
            </a:r>
            <a:r>
              <a:rPr lang="en-US" altLang="zh-HK" dirty="0" smtClean="0"/>
              <a:t>to </a:t>
            </a:r>
            <a:r>
              <a:rPr lang="en-US" altLang="zh-HK" dirty="0" smtClean="0">
                <a:ea typeface="SimSun" pitchFamily="2" charset="-122"/>
              </a:rPr>
              <a:t>problems of living </a:t>
            </a:r>
            <a:endParaRPr lang="en-US" dirty="0" smtClean="0">
              <a:ea typeface="SimSun"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050"/>
          <p:cNvSpPr>
            <a:spLocks noGrp="1" noChangeArrowheads="1"/>
          </p:cNvSpPr>
          <p:nvPr>
            <p:ph type="title"/>
          </p:nvPr>
        </p:nvSpPr>
        <p:spPr>
          <a:xfrm>
            <a:off x="609600" y="1066800"/>
            <a:ext cx="7772400" cy="533400"/>
          </a:xfrm>
        </p:spPr>
        <p:txBody>
          <a:bodyPr/>
          <a:lstStyle/>
          <a:p>
            <a:r>
              <a:rPr lang="en-US" sz="2800" b="1" smtClean="0">
                <a:latin typeface="Arial" pitchFamily="34" charset="0"/>
              </a:rPr>
              <a:t>Problems with such a view of self</a:t>
            </a:r>
          </a:p>
        </p:txBody>
      </p:sp>
      <p:sp>
        <p:nvSpPr>
          <p:cNvPr id="177155" name="Rectangle 2051"/>
          <p:cNvSpPr>
            <a:spLocks noGrp="1" noChangeArrowheads="1"/>
          </p:cNvSpPr>
          <p:nvPr>
            <p:ph type="body" idx="1"/>
          </p:nvPr>
        </p:nvSpPr>
        <p:spPr>
          <a:xfrm>
            <a:off x="609600" y="1752600"/>
            <a:ext cx="7772400" cy="4114800"/>
          </a:xfrm>
        </p:spPr>
        <p:txBody>
          <a:bodyPr/>
          <a:lstStyle/>
          <a:p>
            <a:pPr>
              <a:buClr>
                <a:schemeClr val="tx2"/>
              </a:buClr>
            </a:pPr>
            <a:r>
              <a:rPr lang="en-US" altLang="zh-HK" sz="2000" smtClean="0">
                <a:ea typeface="SimSun" pitchFamily="2" charset="-122"/>
              </a:rPr>
              <a:t>The Problem of a Forever Actualizing Self</a:t>
            </a:r>
            <a:r>
              <a:rPr lang="en-US" altLang="zh-HK" sz="2000" b="1" i="1" smtClean="0">
                <a:ea typeface="SimSun" pitchFamily="2" charset="-122"/>
              </a:rPr>
              <a:t> </a:t>
            </a:r>
          </a:p>
          <a:p>
            <a:pPr>
              <a:buClr>
                <a:schemeClr val="tx2"/>
              </a:buClr>
            </a:pPr>
            <a:r>
              <a:rPr lang="en-US" sz="2000" smtClean="0">
                <a:ea typeface="SimSun" pitchFamily="2" charset="-122"/>
              </a:rPr>
              <a:t>Self as an “autonomous,” independent entity that exists separate</a:t>
            </a:r>
            <a:r>
              <a:rPr lang="en-US" altLang="zh-HK" sz="2000" smtClean="0"/>
              <a:t>ly</a:t>
            </a:r>
          </a:p>
          <a:p>
            <a:pPr lvl="1">
              <a:buClr>
                <a:schemeClr val="tx2"/>
              </a:buClr>
              <a:buFontTx/>
              <a:buChar char="•"/>
            </a:pPr>
            <a:r>
              <a:rPr lang="en-US" altLang="zh-HK" smtClean="0">
                <a:ea typeface="SimSun" pitchFamily="2" charset="-122"/>
              </a:rPr>
              <a:t>This boundary around the “self,” while creates a sense of self-identity for individuals, also leads to polarities, opposit</a:t>
            </a:r>
            <a:r>
              <a:rPr lang="en-US" altLang="zh-HK" smtClean="0"/>
              <a:t>ions,</a:t>
            </a:r>
            <a:r>
              <a:rPr lang="en-US" altLang="zh-HK" smtClean="0">
                <a:ea typeface="SimSun" pitchFamily="2" charset="-122"/>
              </a:rPr>
              <a:t> and conflicts </a:t>
            </a:r>
          </a:p>
          <a:p>
            <a:pPr>
              <a:buClr>
                <a:schemeClr val="tx2"/>
              </a:buClr>
            </a:pPr>
            <a:r>
              <a:rPr lang="en-US" altLang="zh-HK" sz="2000" smtClean="0">
                <a:ea typeface="SimSun" pitchFamily="2" charset="-122"/>
              </a:rPr>
              <a:t>Self as Containing Solutions to Problems of Living </a:t>
            </a:r>
          </a:p>
          <a:p>
            <a:pPr lvl="1">
              <a:buClr>
                <a:schemeClr val="tx2"/>
              </a:buClr>
              <a:buFontTx/>
              <a:buChar char="•"/>
            </a:pPr>
            <a:r>
              <a:rPr lang="en-US" altLang="zh-HK" smtClean="0">
                <a:ea typeface="SimSun" pitchFamily="2" charset="-122"/>
              </a:rPr>
              <a:t>So much of our present</a:t>
            </a:r>
            <a:r>
              <a:rPr lang="en-US" altLang="zh-HK" smtClean="0"/>
              <a:t>-</a:t>
            </a:r>
            <a:r>
              <a:rPr lang="en-US" altLang="zh-HK" smtClean="0">
                <a:ea typeface="SimSun" pitchFamily="2" charset="-122"/>
              </a:rPr>
              <a:t>day problems relate to the self being disconnected, disjointed, and scattered </a:t>
            </a:r>
          </a:p>
          <a:p>
            <a:pPr lvl="1">
              <a:buClr>
                <a:schemeClr val="tx2"/>
              </a:buClr>
              <a:buFontTx/>
              <a:buChar char="•"/>
            </a:pPr>
            <a:r>
              <a:rPr lang="en-US" altLang="zh-HK" smtClean="0">
                <a:ea typeface="SimSun" pitchFamily="2" charset="-122"/>
              </a:rPr>
              <a:t>Cultural critics speak of a larger self</a:t>
            </a:r>
            <a:r>
              <a:rPr lang="en-US" altLang="zh-HK" smtClean="0"/>
              <a:t>: </a:t>
            </a:r>
            <a:r>
              <a:rPr lang="en-US" altLang="zh-HK" smtClean="0">
                <a:ea typeface="SimSun" pitchFamily="2" charset="-122"/>
              </a:rPr>
              <a:t>a self that is connected to other</a:t>
            </a:r>
            <a:r>
              <a:rPr lang="en-US" altLang="zh-HK" smtClean="0"/>
              <a:t>s</a:t>
            </a:r>
            <a:r>
              <a:rPr lang="en-US" altLang="zh-HK" smtClean="0">
                <a:ea typeface="SimSun" pitchFamily="2" charset="-122"/>
              </a:rPr>
              <a:t>, to our community</a:t>
            </a:r>
            <a:r>
              <a:rPr lang="en-US" altLang="zh-HK" smtClean="0"/>
              <a:t>, and</a:t>
            </a:r>
            <a:r>
              <a:rPr lang="en-US" altLang="zh-HK" smtClean="0">
                <a:ea typeface="SimSun" pitchFamily="2" charset="-122"/>
              </a:rPr>
              <a:t> </a:t>
            </a:r>
            <a:r>
              <a:rPr lang="en-US" altLang="zh-HK" smtClean="0"/>
              <a:t>to </a:t>
            </a:r>
            <a:r>
              <a:rPr lang="en-US" altLang="zh-HK" smtClean="0">
                <a:ea typeface="SimSun" pitchFamily="2" charset="-122"/>
              </a:rPr>
              <a:t>our environment</a:t>
            </a:r>
            <a:r>
              <a:rPr lang="en-US" altLang="zh-HK" sz="1400" smtClean="0">
                <a:ea typeface="SimSun" pitchFamily="2" charset="-122"/>
              </a:rPr>
              <a:t> </a:t>
            </a:r>
          </a:p>
          <a:p>
            <a:pPr>
              <a:buClr>
                <a:schemeClr val="tx2"/>
              </a:buClr>
            </a:pPr>
            <a:endParaRPr lang="en-US" sz="1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09600" y="762000"/>
            <a:ext cx="8077200" cy="768350"/>
          </a:xfrm>
        </p:spPr>
        <p:txBody>
          <a:bodyPr/>
          <a:lstStyle/>
          <a:p>
            <a:r>
              <a:rPr lang="en-US" b="1" smtClean="0">
                <a:latin typeface="Arial" pitchFamily="34" charset="0"/>
              </a:rPr>
              <a:t>A small act of balance: Integrative Body-Mind-Spirit social work practice</a:t>
            </a:r>
          </a:p>
        </p:txBody>
      </p:sp>
      <p:sp>
        <p:nvSpPr>
          <p:cNvPr id="81923" name="Rectangle 3"/>
          <p:cNvSpPr>
            <a:spLocks noGrp="1" noChangeArrowheads="1"/>
          </p:cNvSpPr>
          <p:nvPr>
            <p:ph type="body" idx="1"/>
          </p:nvPr>
        </p:nvSpPr>
        <p:spPr>
          <a:xfrm>
            <a:off x="762000" y="2133600"/>
            <a:ext cx="7772400" cy="4114800"/>
          </a:xfrm>
        </p:spPr>
        <p:txBody>
          <a:bodyPr/>
          <a:lstStyle/>
          <a:p>
            <a:pPr>
              <a:buClr>
                <a:schemeClr val="tx2"/>
              </a:buClr>
              <a:buFont typeface="Arial" pitchFamily="34" charset="0"/>
              <a:buChar char="•"/>
            </a:pPr>
            <a:r>
              <a:rPr lang="en-US" dirty="0" smtClean="0"/>
              <a:t>Reintroduce an integrative, network-oriented system of thought and practice to current social work practice</a:t>
            </a:r>
          </a:p>
          <a:p>
            <a:pPr>
              <a:buClr>
                <a:schemeClr val="tx2"/>
              </a:buClr>
              <a:buFont typeface="Arial" pitchFamily="34" charset="0"/>
              <a:buChar char="•"/>
            </a:pPr>
            <a:r>
              <a:rPr lang="en-US" dirty="0" smtClean="0"/>
              <a:t>A network-oriented and holistic view provides for a beneficial and alternative perspective for social work professionals to expand current social work practice and utilize body, mind, and spirit techniques in the treatment process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5800" y="1122363"/>
            <a:ext cx="8001000" cy="563562"/>
          </a:xfrm>
        </p:spPr>
        <p:txBody>
          <a:bodyPr/>
          <a:lstStyle/>
          <a:p>
            <a:r>
              <a:rPr lang="en-US" b="1" smtClean="0">
                <a:latin typeface="Arial" pitchFamily="34" charset="0"/>
              </a:rPr>
              <a:t>Integrative Body-Mind-Spirit practice is about:</a:t>
            </a:r>
          </a:p>
        </p:txBody>
      </p:sp>
      <p:sp>
        <p:nvSpPr>
          <p:cNvPr id="82947" name="Rectangle 3"/>
          <p:cNvSpPr>
            <a:spLocks noGrp="1" noChangeArrowheads="1"/>
          </p:cNvSpPr>
          <p:nvPr>
            <p:ph type="body" idx="1"/>
          </p:nvPr>
        </p:nvSpPr>
        <p:spPr>
          <a:xfrm>
            <a:off x="762000" y="2286000"/>
            <a:ext cx="7772400" cy="4114800"/>
          </a:xfrm>
        </p:spPr>
        <p:txBody>
          <a:bodyPr/>
          <a:lstStyle/>
          <a:p>
            <a:pPr>
              <a:buClr>
                <a:schemeClr val="tx2"/>
              </a:buClr>
              <a:buFont typeface="Arial" pitchFamily="34" charset="0"/>
              <a:buChar char="•"/>
            </a:pPr>
            <a:r>
              <a:rPr lang="en-US" dirty="0" smtClean="0">
                <a:cs typeface="Arial" pitchFamily="34" charset="0"/>
              </a:rPr>
              <a:t>Building upon existing social work practice and knowledge</a:t>
            </a:r>
          </a:p>
          <a:p>
            <a:pPr>
              <a:buClr>
                <a:schemeClr val="tx2"/>
              </a:buClr>
              <a:buFont typeface="Arial" pitchFamily="34" charset="0"/>
              <a:buChar char="•"/>
            </a:pPr>
            <a:r>
              <a:rPr lang="en-US" dirty="0" smtClean="0">
                <a:cs typeface="Arial" pitchFamily="34" charset="0"/>
              </a:rPr>
              <a:t>Integrating a holistic perspective</a:t>
            </a:r>
          </a:p>
          <a:p>
            <a:pPr>
              <a:buClr>
                <a:schemeClr val="tx2"/>
              </a:buClr>
              <a:buFont typeface="Arial" pitchFamily="34" charset="0"/>
              <a:buChar char="•"/>
            </a:pPr>
            <a:r>
              <a:rPr lang="en-US" dirty="0" smtClean="0">
                <a:ea typeface="SimSun" pitchFamily="2" charset="-122"/>
              </a:rPr>
              <a:t>Addressing challenges and dilemmas encountered by social work practice in the twenty-first century</a:t>
            </a:r>
            <a:r>
              <a:rPr lang="en-US" dirty="0" smtClean="0">
                <a:cs typeface="Arial" pitchFamily="34" charset="0"/>
              </a:rPr>
              <a:t> </a:t>
            </a:r>
          </a:p>
          <a:p>
            <a:pPr>
              <a:buClr>
                <a:schemeClr val="tx2"/>
              </a:buClr>
              <a:buFont typeface="Arial" pitchFamily="34" charset="0"/>
              <a:buChar char="•"/>
            </a:pPr>
            <a:r>
              <a:rPr lang="en-US" dirty="0" smtClean="0">
                <a:ea typeface="SimSun" pitchFamily="2" charset="-122"/>
              </a:rPr>
              <a:t>Developing treatments that are effective, empirically-based, and consistent with a holistic view of being</a:t>
            </a:r>
          </a:p>
          <a:p>
            <a:pPr>
              <a:buClr>
                <a:schemeClr val="tx2"/>
              </a:buClr>
              <a:buFont typeface="Arial" pitchFamily="34" charset="0"/>
              <a:buChar char="•"/>
            </a:pPr>
            <a:r>
              <a:rPr lang="en-US" dirty="0" smtClean="0">
                <a:ea typeface="SimSun" pitchFamily="2" charset="-122"/>
              </a:rPr>
              <a:t>Demystifying body-mind-spirit social work practice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US" b="1" smtClean="0"/>
              <a:t>Defining Characteristics</a:t>
            </a:r>
          </a:p>
        </p:txBody>
      </p:sp>
      <p:sp>
        <p:nvSpPr>
          <p:cNvPr id="83973" name="Rectangle 5"/>
          <p:cNvSpPr>
            <a:spLocks noGrp="1" noChangeArrowheads="1"/>
          </p:cNvSpPr>
          <p:nvPr>
            <p:ph type="body" idx="1"/>
          </p:nvPr>
        </p:nvSpPr>
        <p:spPr/>
        <p:txBody>
          <a:bodyPr/>
          <a:lstStyle/>
          <a:p>
            <a:pPr>
              <a:lnSpc>
                <a:spcPct val="90000"/>
              </a:lnSpc>
            </a:pPr>
            <a:r>
              <a:rPr lang="en-US" altLang="zh-TW" smtClean="0"/>
              <a:t>Recognition of body, mind, and spirituality as fundamental domains of human experience</a:t>
            </a:r>
          </a:p>
          <a:p>
            <a:pPr lvl="1">
              <a:lnSpc>
                <a:spcPct val="90000"/>
              </a:lnSpc>
            </a:pPr>
            <a:r>
              <a:rPr lang="en-US" altLang="zh-TW" smtClean="0"/>
              <a:t>Equally use them in creating positive changes in people </a:t>
            </a:r>
          </a:p>
          <a:p>
            <a:pPr>
              <a:lnSpc>
                <a:spcPct val="90000"/>
              </a:lnSpc>
            </a:pPr>
            <a:r>
              <a:rPr lang="en-US" altLang="zh-TW" smtClean="0"/>
              <a:t>Recognition that everything is connected</a:t>
            </a:r>
          </a:p>
          <a:p>
            <a:pPr lvl="1">
              <a:lnSpc>
                <a:spcPct val="90000"/>
              </a:lnSpc>
            </a:pPr>
            <a:r>
              <a:rPr lang="en-US" altLang="zh-TW" smtClean="0"/>
              <a:t>Interconnectedness of Body, Mind, and Spirit</a:t>
            </a:r>
          </a:p>
          <a:p>
            <a:pPr lvl="1">
              <a:lnSpc>
                <a:spcPct val="90000"/>
              </a:lnSpc>
            </a:pPr>
            <a:r>
              <a:rPr lang="en-US" altLang="zh-TW" smtClean="0"/>
              <a:t>Interconnectedness of the person with their environment</a:t>
            </a:r>
          </a:p>
          <a:p>
            <a:pPr>
              <a:lnSpc>
                <a:spcPct val="90000"/>
              </a:lnSpc>
            </a:pPr>
            <a:r>
              <a:rPr lang="en-US" altLang="zh-TW" smtClean="0"/>
              <a:t>Appreciation of diverse forces and balance in life</a:t>
            </a:r>
          </a:p>
          <a:p>
            <a:pPr lvl="1">
              <a:lnSpc>
                <a:spcPct val="90000"/>
              </a:lnSpc>
            </a:pPr>
            <a:r>
              <a:rPr lang="en-US" altLang="zh-TW" smtClean="0"/>
              <a:t>Attain or regain BALANCE instead of removing presenting problems as treatment goal</a:t>
            </a:r>
          </a:p>
          <a:p>
            <a:pPr lvl="1">
              <a:lnSpc>
                <a:spcPct val="90000"/>
              </a:lnSpc>
            </a:pPr>
            <a:r>
              <a:rPr lang="en-US" altLang="zh-TW" smtClean="0"/>
              <a:t>Recognize “strengths” in problems and “shadows” in positives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US" b="1" smtClean="0"/>
              <a:t>Defining Characteristics</a:t>
            </a:r>
            <a:endParaRPr lang="en-US" smtClean="0"/>
          </a:p>
        </p:txBody>
      </p:sp>
      <p:sp>
        <p:nvSpPr>
          <p:cNvPr id="84997" name="Rectangle 5"/>
          <p:cNvSpPr>
            <a:spLocks noGrp="1" noChangeArrowheads="1"/>
          </p:cNvSpPr>
          <p:nvPr>
            <p:ph type="body" idx="1"/>
          </p:nvPr>
        </p:nvSpPr>
        <p:spPr/>
        <p:txBody>
          <a:bodyPr/>
          <a:lstStyle/>
          <a:p>
            <a:r>
              <a:rPr lang="en-US" altLang="zh-TW" smtClean="0"/>
              <a:t>Embracing change</a:t>
            </a:r>
          </a:p>
          <a:p>
            <a:pPr lvl="1"/>
            <a:r>
              <a:rPr lang="en-US" altLang="zh-TW" smtClean="0"/>
              <a:t>Change and movement, as created by a dynamic balance of diverse forces of life, facilitates development and growth</a:t>
            </a:r>
          </a:p>
          <a:p>
            <a:r>
              <a:rPr lang="en-US" altLang="zh-TW" smtClean="0"/>
              <a:t>Strengths-based</a:t>
            </a:r>
          </a:p>
          <a:p>
            <a:pPr lvl="1"/>
            <a:r>
              <a:rPr lang="en-US" altLang="zh-TW" smtClean="0"/>
              <a:t>A belief that each individual or system has the potential and resources </a:t>
            </a:r>
            <a:r>
              <a:rPr lang="en-US" smtClean="0"/>
              <a:t>to solve their problems and be well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26"/>
          <p:cNvSpPr>
            <a:spLocks noGrp="1" noChangeArrowheads="1"/>
          </p:cNvSpPr>
          <p:nvPr>
            <p:ph type="title"/>
          </p:nvPr>
        </p:nvSpPr>
        <p:spPr>
          <a:xfrm>
            <a:off x="685800" y="838200"/>
            <a:ext cx="8001000" cy="533400"/>
          </a:xfrm>
        </p:spPr>
        <p:txBody>
          <a:bodyPr/>
          <a:lstStyle/>
          <a:p>
            <a:r>
              <a:rPr lang="en-US" sz="2800" b="1" smtClean="0">
                <a:latin typeface="Arial" pitchFamily="34" charset="0"/>
              </a:rPr>
              <a:t>CAM Body-Mind-Spirit Interventions</a:t>
            </a:r>
          </a:p>
        </p:txBody>
      </p:sp>
      <p:sp>
        <p:nvSpPr>
          <p:cNvPr id="175107" name="AutoShape 1027"/>
          <p:cNvSpPr>
            <a:spLocks noChangeArrowheads="1"/>
          </p:cNvSpPr>
          <p:nvPr/>
        </p:nvSpPr>
        <p:spPr bwMode="auto">
          <a:xfrm>
            <a:off x="1752600" y="3951288"/>
            <a:ext cx="1963738" cy="1230312"/>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Body</a:t>
            </a:r>
          </a:p>
        </p:txBody>
      </p:sp>
      <p:sp>
        <p:nvSpPr>
          <p:cNvPr id="175108" name="AutoShape 1028"/>
          <p:cNvSpPr>
            <a:spLocks noChangeArrowheads="1"/>
          </p:cNvSpPr>
          <p:nvPr/>
        </p:nvSpPr>
        <p:spPr bwMode="auto">
          <a:xfrm>
            <a:off x="3657600" y="1676400"/>
            <a:ext cx="1963738" cy="1230313"/>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Spirit</a:t>
            </a:r>
          </a:p>
        </p:txBody>
      </p:sp>
      <p:sp>
        <p:nvSpPr>
          <p:cNvPr id="175109" name="AutoShape 1029"/>
          <p:cNvSpPr>
            <a:spLocks noChangeArrowheads="1"/>
          </p:cNvSpPr>
          <p:nvPr/>
        </p:nvSpPr>
        <p:spPr bwMode="auto">
          <a:xfrm>
            <a:off x="5715000" y="3962400"/>
            <a:ext cx="1963738" cy="1230313"/>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Mind</a:t>
            </a:r>
          </a:p>
        </p:txBody>
      </p:sp>
      <p:sp>
        <p:nvSpPr>
          <p:cNvPr id="175110" name="Line 1030"/>
          <p:cNvSpPr>
            <a:spLocks noChangeShapeType="1"/>
          </p:cNvSpPr>
          <p:nvPr/>
        </p:nvSpPr>
        <p:spPr bwMode="auto">
          <a:xfrm flipV="1">
            <a:off x="2667000" y="2819400"/>
            <a:ext cx="852488" cy="10271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5111" name="Line 1031"/>
          <p:cNvSpPr>
            <a:spLocks noChangeShapeType="1"/>
          </p:cNvSpPr>
          <p:nvPr/>
        </p:nvSpPr>
        <p:spPr bwMode="auto">
          <a:xfrm>
            <a:off x="3911600" y="4627563"/>
            <a:ext cx="163671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5112" name="AutoShape 1032"/>
          <p:cNvSpPr>
            <a:spLocks noChangeArrowheads="1"/>
          </p:cNvSpPr>
          <p:nvPr/>
        </p:nvSpPr>
        <p:spPr bwMode="auto">
          <a:xfrm>
            <a:off x="3886200" y="3124200"/>
            <a:ext cx="1636713" cy="922338"/>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Patient/</a:t>
            </a:r>
          </a:p>
          <a:p>
            <a:pPr algn="ctr" eaLnBrk="0" hangingPunct="0"/>
            <a:r>
              <a:rPr lang="en-US" sz="2400">
                <a:ea typeface="MS PGothic" pitchFamily="34" charset="-128"/>
              </a:rPr>
              <a:t>Client</a:t>
            </a:r>
          </a:p>
        </p:txBody>
      </p:sp>
      <p:sp>
        <p:nvSpPr>
          <p:cNvPr id="175113" name="Freeform 1033"/>
          <p:cNvSpPr>
            <a:spLocks/>
          </p:cNvSpPr>
          <p:nvPr/>
        </p:nvSpPr>
        <p:spPr bwMode="auto">
          <a:xfrm rot="16200000">
            <a:off x="5600700" y="2933700"/>
            <a:ext cx="1069975" cy="841375"/>
          </a:xfrm>
          <a:custGeom>
            <a:avLst/>
            <a:gdLst>
              <a:gd name="T0" fmla="*/ 0 w 537"/>
              <a:gd name="T1" fmla="*/ 672 h 672"/>
              <a:gd name="T2" fmla="*/ 161 w 537"/>
              <a:gd name="T3" fmla="*/ 476 h 672"/>
              <a:gd name="T4" fmla="*/ 537 w 537"/>
              <a:gd name="T5" fmla="*/ 0 h 672"/>
            </a:gdLst>
            <a:ahLst/>
            <a:cxnLst>
              <a:cxn ang="0">
                <a:pos x="T0" y="T1"/>
              </a:cxn>
              <a:cxn ang="0">
                <a:pos x="T2" y="T3"/>
              </a:cxn>
              <a:cxn ang="0">
                <a:pos x="T4" y="T5"/>
              </a:cxn>
            </a:cxnLst>
            <a:rect l="0" t="0" r="r" b="b"/>
            <a:pathLst>
              <a:path w="537" h="672">
                <a:moveTo>
                  <a:pt x="0" y="672"/>
                </a:moveTo>
                <a:lnTo>
                  <a:pt x="161" y="476"/>
                </a:lnTo>
                <a:lnTo>
                  <a:pt x="537" y="0"/>
                </a:lnTo>
              </a:path>
            </a:pathLst>
          </a:custGeom>
          <a:noFill/>
          <a:ln w="952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b="1" smtClean="0">
                <a:latin typeface="Arial" pitchFamily="34" charset="0"/>
              </a:rPr>
              <a:t>Examples of CAM Body Techniques</a:t>
            </a:r>
          </a:p>
        </p:txBody>
      </p:sp>
      <p:sp>
        <p:nvSpPr>
          <p:cNvPr id="102403" name="Rectangle 3"/>
          <p:cNvSpPr>
            <a:spLocks noGrp="1" noChangeArrowheads="1"/>
          </p:cNvSpPr>
          <p:nvPr>
            <p:ph type="body" idx="1"/>
          </p:nvPr>
        </p:nvSpPr>
        <p:spPr>
          <a:xfrm>
            <a:off x="685800" y="1828800"/>
            <a:ext cx="8001000" cy="3581400"/>
          </a:xfrm>
        </p:spPr>
        <p:txBody>
          <a:bodyPr/>
          <a:lstStyle/>
          <a:p>
            <a:pPr>
              <a:lnSpc>
                <a:spcPct val="90000"/>
              </a:lnSpc>
              <a:spcBef>
                <a:spcPct val="0"/>
              </a:spcBef>
              <a:buClrTx/>
              <a:buFontTx/>
              <a:buNone/>
            </a:pPr>
            <a:r>
              <a:rPr lang="en-US" altLang="zh-TW" sz="2000" smtClean="0">
                <a:cs typeface="Arial" pitchFamily="34" charset="0"/>
              </a:rPr>
              <a:t>Exercise</a:t>
            </a:r>
          </a:p>
          <a:p>
            <a:pPr>
              <a:lnSpc>
                <a:spcPct val="90000"/>
              </a:lnSpc>
              <a:spcBef>
                <a:spcPct val="0"/>
              </a:spcBef>
              <a:buClrTx/>
              <a:buFontTx/>
              <a:buNone/>
            </a:pPr>
            <a:r>
              <a:rPr lang="en-US" altLang="zh-TW" sz="2000" smtClean="0">
                <a:cs typeface="Arial" pitchFamily="34" charset="0"/>
              </a:rPr>
              <a:t>Nutrition including dietary supplements and homeotherapy</a:t>
            </a:r>
          </a:p>
          <a:p>
            <a:pPr>
              <a:lnSpc>
                <a:spcPct val="90000"/>
              </a:lnSpc>
              <a:spcBef>
                <a:spcPct val="0"/>
              </a:spcBef>
              <a:buClrTx/>
              <a:buFontTx/>
              <a:buNone/>
            </a:pPr>
            <a:r>
              <a:rPr lang="en-US" altLang="zh-TW" sz="2000" smtClean="0">
                <a:cs typeface="Arial" pitchFamily="34" charset="0"/>
              </a:rPr>
              <a:t>Adequate sleep</a:t>
            </a:r>
          </a:p>
          <a:p>
            <a:pPr>
              <a:lnSpc>
                <a:spcPct val="90000"/>
              </a:lnSpc>
              <a:spcBef>
                <a:spcPct val="0"/>
              </a:spcBef>
              <a:buClrTx/>
              <a:buFontTx/>
              <a:buNone/>
            </a:pPr>
            <a:r>
              <a:rPr lang="en-US" altLang="zh-TW" sz="2000" smtClean="0">
                <a:cs typeface="Arial" pitchFamily="34" charset="0"/>
              </a:rPr>
              <a:t>Mindful breathing/Meditation</a:t>
            </a:r>
          </a:p>
          <a:p>
            <a:pPr>
              <a:lnSpc>
                <a:spcPct val="90000"/>
              </a:lnSpc>
              <a:spcBef>
                <a:spcPct val="0"/>
              </a:spcBef>
              <a:buClrTx/>
              <a:buFontTx/>
              <a:buNone/>
            </a:pPr>
            <a:r>
              <a:rPr lang="en-US" altLang="zh-TW" sz="2000" smtClean="0">
                <a:cs typeface="Arial" pitchFamily="34" charset="0"/>
              </a:rPr>
              <a:t>Body scan</a:t>
            </a:r>
          </a:p>
          <a:p>
            <a:pPr>
              <a:lnSpc>
                <a:spcPct val="90000"/>
              </a:lnSpc>
              <a:spcBef>
                <a:spcPct val="0"/>
              </a:spcBef>
              <a:buClrTx/>
              <a:buFontTx/>
              <a:buNone/>
            </a:pPr>
            <a:r>
              <a:rPr lang="en-US" altLang="zh-TW" sz="2000" smtClean="0">
                <a:cs typeface="Arial" pitchFamily="34" charset="0"/>
              </a:rPr>
              <a:t>Yoga, Tai chi, Qigong, etc</a:t>
            </a:r>
          </a:p>
          <a:p>
            <a:pPr>
              <a:lnSpc>
                <a:spcPct val="90000"/>
              </a:lnSpc>
              <a:spcBef>
                <a:spcPct val="0"/>
              </a:spcBef>
              <a:buClrTx/>
              <a:buFontTx/>
              <a:buNone/>
            </a:pPr>
            <a:r>
              <a:rPr lang="en-US" altLang="zh-TW" sz="2000" smtClean="0">
                <a:cs typeface="Arial" pitchFamily="34" charset="0"/>
              </a:rPr>
              <a:t>Spinal manipulation</a:t>
            </a:r>
          </a:p>
          <a:p>
            <a:pPr>
              <a:lnSpc>
                <a:spcPct val="90000"/>
              </a:lnSpc>
              <a:spcBef>
                <a:spcPct val="0"/>
              </a:spcBef>
              <a:buClrTx/>
              <a:buFontTx/>
              <a:buNone/>
            </a:pPr>
            <a:r>
              <a:rPr lang="en-US" altLang="zh-TW" sz="2000" smtClean="0">
                <a:cs typeface="Arial" pitchFamily="34" charset="0"/>
              </a:rPr>
              <a:t>Massage</a:t>
            </a:r>
          </a:p>
          <a:p>
            <a:pPr>
              <a:lnSpc>
                <a:spcPct val="90000"/>
              </a:lnSpc>
              <a:spcBef>
                <a:spcPct val="0"/>
              </a:spcBef>
              <a:buClrTx/>
              <a:buFontTx/>
              <a:buNone/>
            </a:pPr>
            <a:r>
              <a:rPr lang="en-US" altLang="zh-TW" sz="2000" smtClean="0">
                <a:cs typeface="Arial" pitchFamily="34" charset="0"/>
              </a:rPr>
              <a:t>Acupuncture</a:t>
            </a:r>
          </a:p>
          <a:p>
            <a:pPr>
              <a:lnSpc>
                <a:spcPct val="90000"/>
              </a:lnSpc>
              <a:spcBef>
                <a:spcPct val="0"/>
              </a:spcBef>
              <a:buClrTx/>
              <a:buFontTx/>
              <a:buNone/>
            </a:pPr>
            <a:r>
              <a:rPr lang="en-US" altLang="zh-TW" sz="2000" smtClean="0">
                <a:cs typeface="Arial" pitchFamily="34" charset="0"/>
              </a:rPr>
              <a:t>Acupressure</a:t>
            </a:r>
          </a:p>
          <a:p>
            <a:pPr>
              <a:lnSpc>
                <a:spcPct val="90000"/>
              </a:lnSpc>
              <a:spcBef>
                <a:spcPct val="0"/>
              </a:spcBef>
              <a:buClrTx/>
              <a:buFontTx/>
              <a:buNone/>
            </a:pPr>
            <a:r>
              <a:rPr lang="en-US" altLang="zh-TW" sz="2000" smtClean="0">
                <a:cs typeface="Arial" pitchFamily="34" charset="0"/>
              </a:rPr>
              <a:t>Dance and movement therapy</a:t>
            </a:r>
          </a:p>
          <a:p>
            <a:pPr>
              <a:lnSpc>
                <a:spcPct val="90000"/>
              </a:lnSpc>
              <a:spcBef>
                <a:spcPct val="0"/>
              </a:spcBef>
              <a:buClrTx/>
              <a:buFontTx/>
              <a:buChar char="•"/>
            </a:pPr>
            <a:endParaRPr lang="en-US" altLang="zh-TW" sz="2000" smtClean="0">
              <a:solidFill>
                <a:srgbClr val="006600"/>
              </a:solidFill>
              <a:cs typeface="Arial" pitchFamily="34" charset="0"/>
            </a:endParaRPr>
          </a:p>
          <a:p>
            <a:pPr>
              <a:lnSpc>
                <a:spcPct val="90000"/>
              </a:lnSpc>
              <a:spcBef>
                <a:spcPct val="0"/>
              </a:spcBef>
              <a:buClrTx/>
              <a:buFontTx/>
              <a:buChar char="•"/>
            </a:pPr>
            <a:endParaRPr lang="en-US" sz="1200" smtClean="0">
              <a:solidFill>
                <a:srgbClr val="006600"/>
              </a:solidFill>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nchor="ctr"/>
          <a:lstStyle/>
          <a:p>
            <a:r>
              <a:rPr lang="en-US" sz="2800" b="1" smtClean="0">
                <a:latin typeface="Arial" pitchFamily="34" charset="0"/>
              </a:rPr>
              <a:t>Module 14: Complementary and Alternative </a:t>
            </a:r>
            <a:br>
              <a:rPr lang="en-US" sz="2800" b="1" smtClean="0">
                <a:latin typeface="Arial" pitchFamily="34" charset="0"/>
              </a:rPr>
            </a:br>
            <a:r>
              <a:rPr lang="en-US" sz="2800" b="1" smtClean="0">
                <a:latin typeface="Arial" pitchFamily="34" charset="0"/>
              </a:rPr>
              <a:t>Body-Mind-Spirit Practices </a:t>
            </a:r>
            <a:br>
              <a:rPr lang="en-US" sz="2800" b="1" smtClean="0">
                <a:latin typeface="Arial" pitchFamily="34" charset="0"/>
              </a:rPr>
            </a:br>
            <a:r>
              <a:rPr lang="en-US" sz="2800" b="1" smtClean="0">
                <a:latin typeface="Arial" pitchFamily="34" charset="0"/>
              </a:rPr>
              <a:t>Outline</a:t>
            </a:r>
          </a:p>
        </p:txBody>
      </p:sp>
      <p:sp>
        <p:nvSpPr>
          <p:cNvPr id="65539" name="Content Placeholder 2"/>
          <p:cNvSpPr>
            <a:spLocks noGrp="1"/>
          </p:cNvSpPr>
          <p:nvPr>
            <p:ph type="body" idx="1"/>
          </p:nvPr>
        </p:nvSpPr>
        <p:spPr>
          <a:xfrm>
            <a:off x="685800" y="2286000"/>
            <a:ext cx="8001000" cy="3581400"/>
          </a:xfrm>
        </p:spPr>
        <p:txBody>
          <a:bodyPr/>
          <a:lstStyle/>
          <a:p>
            <a:pPr>
              <a:buFont typeface="Arial" pitchFamily="34" charset="0"/>
              <a:buChar char="•"/>
            </a:pPr>
            <a:r>
              <a:rPr lang="en-US" sz="2000" dirty="0" smtClean="0"/>
              <a:t>Obtain knowledge and understanding of CAM and body-mind-spirit health/mental health approaches and strategies for incorporating these treatment approaches in integrated health</a:t>
            </a:r>
          </a:p>
          <a:p>
            <a:pPr>
              <a:buFont typeface="Arial" pitchFamily="34" charset="0"/>
              <a:buChar char="•"/>
            </a:pPr>
            <a:r>
              <a:rPr lang="en-US" sz="2000" dirty="0" smtClean="0"/>
              <a:t>Develop initial skills in CAM body-mind-spirit (B/M/S) techniques that can be used with clients and for self-care</a:t>
            </a:r>
          </a:p>
          <a:p>
            <a:pPr>
              <a:buFont typeface="Arial" pitchFamily="34" charset="0"/>
              <a:buChar char="•"/>
            </a:pPr>
            <a:r>
              <a:rPr lang="en-US" sz="2000" dirty="0" smtClean="0"/>
              <a:t>Meditative practices and mindfulness</a:t>
            </a:r>
          </a:p>
          <a:p>
            <a:pPr>
              <a:buFont typeface="Arial" pitchFamily="34" charset="0"/>
              <a:buChar char="•"/>
            </a:pPr>
            <a:r>
              <a:rPr lang="en-US" sz="2000" dirty="0" smtClean="0"/>
              <a:t>Promoting wellness</a:t>
            </a:r>
          </a:p>
          <a:p>
            <a:pPr>
              <a:buFont typeface="Arial" pitchFamily="34" charset="0"/>
              <a:buChar char="•"/>
            </a:pPr>
            <a:r>
              <a:rPr lang="en-US" sz="2000" dirty="0" smtClean="0"/>
              <a:t>Ethical considerations for using CAM body-mind-spirit practices in integrated health</a:t>
            </a:r>
          </a:p>
          <a:p>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026"/>
          <p:cNvSpPr>
            <a:spLocks noGrp="1" noChangeArrowheads="1"/>
          </p:cNvSpPr>
          <p:nvPr>
            <p:ph type="title"/>
          </p:nvPr>
        </p:nvSpPr>
        <p:spPr/>
        <p:txBody>
          <a:bodyPr/>
          <a:lstStyle/>
          <a:p>
            <a:r>
              <a:rPr lang="en-US" b="1" smtClean="0"/>
              <a:t>Cautions in using CAM Body Techniques</a:t>
            </a:r>
            <a:r>
              <a:rPr lang="en-US" smtClean="0"/>
              <a:t> </a:t>
            </a:r>
          </a:p>
        </p:txBody>
      </p:sp>
      <p:sp>
        <p:nvSpPr>
          <p:cNvPr id="184323" name="Rectangle 1027"/>
          <p:cNvSpPr>
            <a:spLocks noGrp="1" noChangeArrowheads="1"/>
          </p:cNvSpPr>
          <p:nvPr>
            <p:ph type="body" idx="1"/>
          </p:nvPr>
        </p:nvSpPr>
        <p:spPr/>
        <p:txBody>
          <a:bodyPr/>
          <a:lstStyle/>
          <a:p>
            <a:r>
              <a:rPr lang="en-US" sz="2000" smtClean="0"/>
              <a:t>Certain body techniques, e.g., acupuncture, spinal manipulation, can only be performed by licensed medical professionals</a:t>
            </a:r>
          </a:p>
          <a:p>
            <a:r>
              <a:rPr lang="en-US" sz="2000" smtClean="0"/>
              <a:t>Use of certain dietary supplements may not be compatible with conventional treatment</a:t>
            </a:r>
          </a:p>
          <a:p>
            <a:pPr lvl="1"/>
            <a:r>
              <a:rPr lang="en-US" sz="1800" smtClean="0"/>
              <a:t>St. John’s wort should be be taken in combination with antidepressants</a:t>
            </a:r>
          </a:p>
          <a:p>
            <a:r>
              <a:rPr lang="en-US" sz="2000" smtClean="0"/>
              <a:t>Important to help clients to be critical and careful in choosing CAM practices on diet for diverse health and mental health problems</a:t>
            </a:r>
          </a:p>
          <a:p>
            <a:pPr lvl="1"/>
            <a:r>
              <a:rPr lang="en-US" sz="1800" smtClean="0"/>
              <a:t>Encourage clients to communicate and consult with their doctors or psychiatrists when using CAM practices on diet</a:t>
            </a:r>
          </a:p>
          <a:p>
            <a:endParaRPr lang="en-US" sz="2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b="1" smtClean="0">
                <a:latin typeface="Arial" pitchFamily="34" charset="0"/>
              </a:rPr>
              <a:t>Examples of techniques that focus on the mind</a:t>
            </a:r>
          </a:p>
        </p:txBody>
      </p:sp>
      <p:sp>
        <p:nvSpPr>
          <p:cNvPr id="103427" name="Rectangle 3"/>
          <p:cNvSpPr>
            <a:spLocks noGrp="1" noChangeArrowheads="1"/>
          </p:cNvSpPr>
          <p:nvPr>
            <p:ph type="body" idx="1"/>
          </p:nvPr>
        </p:nvSpPr>
        <p:spPr/>
        <p:txBody>
          <a:bodyPr/>
          <a:lstStyle/>
          <a:p>
            <a:r>
              <a:rPr lang="en-US" smtClean="0"/>
              <a:t>Conventional cognitive techniques</a:t>
            </a:r>
          </a:p>
          <a:p>
            <a:r>
              <a:rPr lang="en-US" smtClean="0"/>
              <a:t>Meditative practices including mindfulness practices</a:t>
            </a:r>
          </a:p>
          <a:p>
            <a:r>
              <a:rPr lang="en-US" smtClean="0"/>
              <a:t>Guided or visual imagery</a:t>
            </a:r>
          </a:p>
          <a:p>
            <a:r>
              <a:rPr lang="en-US" smtClean="0"/>
              <a:t>Keep positive thinking and attitudes</a:t>
            </a:r>
          </a:p>
          <a:p>
            <a:r>
              <a:rPr lang="en-US" smtClean="0"/>
              <a:t>Be creative and curious about life</a:t>
            </a:r>
          </a:p>
          <a:p>
            <a:r>
              <a:rPr lang="en-US" smtClean="0"/>
              <a:t>Appreciation</a:t>
            </a:r>
          </a:p>
          <a:p>
            <a:r>
              <a:rPr lang="en-US" smtClean="0"/>
              <a:t>Accept changes</a:t>
            </a:r>
          </a:p>
          <a:p>
            <a:r>
              <a:rPr lang="en-US" smtClean="0"/>
              <a:t>Embrace suffering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anchor="ctr"/>
          <a:lstStyle/>
          <a:p>
            <a:r>
              <a:rPr lang="en-US" b="1" smtClean="0">
                <a:latin typeface="Arial" pitchFamily="34" charset="0"/>
              </a:rPr>
              <a:t>Essence of Spirituality</a:t>
            </a:r>
          </a:p>
        </p:txBody>
      </p:sp>
      <p:sp>
        <p:nvSpPr>
          <p:cNvPr id="105475" name="Content Placeholder 2"/>
          <p:cNvSpPr>
            <a:spLocks noGrp="1"/>
          </p:cNvSpPr>
          <p:nvPr>
            <p:ph idx="4294967295"/>
          </p:nvPr>
        </p:nvSpPr>
        <p:spPr/>
        <p:txBody>
          <a:bodyPr/>
          <a:lstStyle/>
          <a:p>
            <a:r>
              <a:rPr lang="en-US" smtClean="0"/>
              <a:t>Provide opportunity to explore practices that enhance quality of life that relate to a person’s personal lifestyle whether they be formal or informal</a:t>
            </a:r>
          </a:p>
          <a:p>
            <a:pPr lvl="1"/>
            <a:r>
              <a:rPr lang="en-US" smtClean="0"/>
              <a:t>Formal religious and or cultural practices</a:t>
            </a:r>
          </a:p>
          <a:p>
            <a:pPr lvl="1"/>
            <a:r>
              <a:rPr lang="en-US" smtClean="0"/>
              <a:t>Informal or formal introspective practices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p:txBody>
          <a:bodyPr/>
          <a:lstStyle/>
          <a:p>
            <a:r>
              <a:rPr lang="en-US" b="1" smtClean="0"/>
              <a:t>Treatment goals of Spiritual interventions</a:t>
            </a:r>
            <a:endParaRPr lang="en-US" altLang="zh-TW" b="1" smtClean="0"/>
          </a:p>
        </p:txBody>
      </p:sp>
      <p:sp>
        <p:nvSpPr>
          <p:cNvPr id="108549" name="Rectangle 5"/>
          <p:cNvSpPr>
            <a:spLocks noGrp="1" noChangeArrowheads="1"/>
          </p:cNvSpPr>
          <p:nvPr>
            <p:ph type="body" idx="1"/>
          </p:nvPr>
        </p:nvSpPr>
        <p:spPr/>
        <p:txBody>
          <a:bodyPr/>
          <a:lstStyle/>
          <a:p>
            <a:r>
              <a:rPr lang="en-US" altLang="zh-TW" smtClean="0"/>
              <a:t>Enhancing Growth through Working with Problems and embracing pain/suffering</a:t>
            </a:r>
          </a:p>
          <a:p>
            <a:r>
              <a:rPr lang="en-US" altLang="zh-TW" smtClean="0"/>
              <a:t>Meaning Making</a:t>
            </a:r>
          </a:p>
          <a:p>
            <a:r>
              <a:rPr lang="en-US" altLang="zh-TW" smtClean="0"/>
              <a:t>Promoting Resilience and Affirming Inner Strength </a:t>
            </a: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85800" y="838200"/>
            <a:ext cx="8001000" cy="838200"/>
          </a:xfrm>
        </p:spPr>
        <p:txBody>
          <a:bodyPr/>
          <a:lstStyle/>
          <a:p>
            <a:r>
              <a:rPr lang="en-US" b="1" smtClean="0">
                <a:latin typeface="Arial" pitchFamily="34" charset="0"/>
              </a:rPr>
              <a:t>Examples of techniques that focus on spirituality</a:t>
            </a:r>
          </a:p>
        </p:txBody>
      </p:sp>
      <p:sp>
        <p:nvSpPr>
          <p:cNvPr id="106499" name="Rectangle 3"/>
          <p:cNvSpPr>
            <a:spLocks noGrp="1" noChangeArrowheads="1"/>
          </p:cNvSpPr>
          <p:nvPr>
            <p:ph type="body" idx="1"/>
          </p:nvPr>
        </p:nvSpPr>
        <p:spPr/>
        <p:txBody>
          <a:bodyPr/>
          <a:lstStyle/>
          <a:p>
            <a:r>
              <a:rPr lang="en-US" dirty="0" smtClean="0"/>
              <a:t>Medicine wheel</a:t>
            </a:r>
          </a:p>
          <a:p>
            <a:r>
              <a:rPr lang="en-US" dirty="0" smtClean="0"/>
              <a:t>Forgiveness therapy</a:t>
            </a:r>
          </a:p>
          <a:p>
            <a:pPr>
              <a:spcBef>
                <a:spcPct val="0"/>
              </a:spcBef>
              <a:buClrTx/>
              <a:buFontTx/>
              <a:buNone/>
            </a:pPr>
            <a:r>
              <a:rPr lang="en-US" altLang="zh-TW" dirty="0" smtClean="0"/>
              <a:t>Meaning-making techniques: Re-authoring Life Narrative</a:t>
            </a:r>
            <a:r>
              <a:rPr lang="en-US" altLang="zh-TW" baseline="30000" dirty="0" smtClean="0"/>
              <a:t>3</a:t>
            </a:r>
            <a:r>
              <a:rPr lang="en-US" altLang="zh-TW" dirty="0" smtClean="0"/>
              <a:t>  </a:t>
            </a:r>
          </a:p>
          <a:p>
            <a:pPr>
              <a:spcBef>
                <a:spcPct val="0"/>
              </a:spcBef>
              <a:buClrTx/>
              <a:buFontTx/>
              <a:buNone/>
            </a:pPr>
            <a:r>
              <a:rPr lang="en-US" altLang="zh-TW" dirty="0" smtClean="0"/>
              <a:t>Reflection on life and experiences through journaling or other self-reflective activities </a:t>
            </a:r>
          </a:p>
          <a:p>
            <a:pPr>
              <a:spcBef>
                <a:spcPct val="0"/>
              </a:spcBef>
              <a:buClrTx/>
              <a:buFontTx/>
              <a:buNone/>
            </a:pPr>
            <a:r>
              <a:rPr lang="en-US" altLang="zh-TW" dirty="0" smtClean="0"/>
              <a:t>Connectedness with higher power: e.g., Praying, meditation (</a:t>
            </a:r>
            <a:r>
              <a:rPr lang="en-US" altLang="zh-TW" dirty="0" err="1" smtClean="0"/>
              <a:t>e.g</a:t>
            </a:r>
            <a:r>
              <a:rPr lang="en-US" altLang="zh-TW" dirty="0" smtClean="0"/>
              <a:t>, Loving kindness meditation and Compassion meditation)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Text Box 4"/>
          <p:cNvSpPr txBox="1">
            <a:spLocks noChangeArrowheads="1"/>
          </p:cNvSpPr>
          <p:nvPr/>
        </p:nvSpPr>
        <p:spPr bwMode="auto">
          <a:xfrm>
            <a:off x="1752600" y="3124200"/>
            <a:ext cx="6507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Mindfulness and Meditative Practices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b="1" smtClean="0">
                <a:latin typeface="Arial" pitchFamily="34" charset="0"/>
              </a:rPr>
              <a:t>Examples of existing applications</a:t>
            </a:r>
          </a:p>
        </p:txBody>
      </p:sp>
      <p:sp>
        <p:nvSpPr>
          <p:cNvPr id="89091" name="Rectangle 3"/>
          <p:cNvSpPr>
            <a:spLocks noGrp="1" noChangeArrowheads="1"/>
          </p:cNvSpPr>
          <p:nvPr>
            <p:ph type="body" idx="1"/>
          </p:nvPr>
        </p:nvSpPr>
        <p:spPr/>
        <p:txBody>
          <a:bodyPr/>
          <a:lstStyle/>
          <a:p>
            <a:r>
              <a:rPr lang="en-US" dirty="0" smtClean="0"/>
              <a:t>Depression</a:t>
            </a:r>
            <a:r>
              <a:rPr lang="en-US" baseline="30000" dirty="0" smtClean="0"/>
              <a:t>4</a:t>
            </a:r>
            <a:r>
              <a:rPr lang="en-US" dirty="0" smtClean="0"/>
              <a:t> </a:t>
            </a:r>
          </a:p>
          <a:p>
            <a:r>
              <a:rPr lang="en-US" dirty="0" smtClean="0"/>
              <a:t>Anxiety</a:t>
            </a:r>
            <a:r>
              <a:rPr lang="en-US" baseline="30000" dirty="0" smtClean="0"/>
              <a:t>5</a:t>
            </a:r>
            <a:r>
              <a:rPr lang="en-US" dirty="0" smtClean="0"/>
              <a:t> </a:t>
            </a:r>
          </a:p>
          <a:p>
            <a:r>
              <a:rPr lang="en-US" dirty="0" smtClean="0"/>
              <a:t>Trauma/PTSD</a:t>
            </a:r>
            <a:r>
              <a:rPr lang="en-US" baseline="30000" dirty="0" smtClean="0"/>
              <a:t>6,7</a:t>
            </a:r>
            <a:r>
              <a:rPr lang="en-US" dirty="0" smtClean="0"/>
              <a:t> </a:t>
            </a:r>
          </a:p>
          <a:p>
            <a:r>
              <a:rPr lang="en-US" dirty="0" smtClean="0"/>
              <a:t>Substance abuse</a:t>
            </a:r>
            <a:r>
              <a:rPr lang="en-US" baseline="30000" dirty="0" smtClean="0"/>
              <a:t>8</a:t>
            </a:r>
            <a:r>
              <a:rPr lang="en-US" dirty="0" smtClean="0"/>
              <a:t> </a:t>
            </a:r>
            <a:r>
              <a:rPr lang="en-US" dirty="0" smtClean="0">
                <a:cs typeface="Times New Roman" pitchFamily="18" charset="0"/>
              </a:rPr>
              <a:t> </a:t>
            </a:r>
            <a:endParaRPr lang="en-US" dirty="0" smtClean="0"/>
          </a:p>
          <a:p>
            <a:r>
              <a:rPr lang="en-US" dirty="0" smtClean="0"/>
              <a:t>Self-care of professionals</a:t>
            </a:r>
            <a:r>
              <a:rPr lang="en-US" baseline="30000" dirty="0"/>
              <a:t>9</a:t>
            </a:r>
            <a:r>
              <a:rPr lang="en-US" dirty="0" smtClean="0"/>
              <a:t> </a:t>
            </a:r>
          </a:p>
          <a:p>
            <a:r>
              <a:rPr lang="en-US" dirty="0" smtClean="0"/>
              <a:t>Pain management</a:t>
            </a:r>
            <a:r>
              <a:rPr lang="en-US" baseline="30000" dirty="0" smtClean="0"/>
              <a:t>10</a:t>
            </a:r>
            <a:r>
              <a:rPr lang="en-US" dirty="0" smtClean="0"/>
              <a:t> </a:t>
            </a:r>
          </a:p>
          <a:p>
            <a:r>
              <a:rPr lang="en-US" dirty="0" smtClean="0"/>
              <a:t>Stress management</a:t>
            </a:r>
            <a:r>
              <a:rPr lang="en-US" baseline="30000" dirty="0" smtClean="0"/>
              <a:t>11</a:t>
            </a:r>
            <a:r>
              <a:rPr lang="en-US"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b="1" smtClean="0">
                <a:latin typeface="Arial" pitchFamily="34" charset="0"/>
              </a:rPr>
              <a:t>Meditation</a:t>
            </a:r>
          </a:p>
        </p:txBody>
      </p:sp>
      <p:sp>
        <p:nvSpPr>
          <p:cNvPr id="90115" name="Rectangle 3"/>
          <p:cNvSpPr>
            <a:spLocks noGrp="1" noChangeArrowheads="1"/>
          </p:cNvSpPr>
          <p:nvPr>
            <p:ph type="body" idx="1"/>
          </p:nvPr>
        </p:nvSpPr>
        <p:spPr/>
        <p:txBody>
          <a:bodyPr/>
          <a:lstStyle/>
          <a:p>
            <a:r>
              <a:rPr lang="en-US" smtClean="0">
                <a:ea typeface="PMingLiU" pitchFamily="18" charset="-120"/>
              </a:rPr>
              <a:t>Meditation is a set of practices that have been around for more than 4,000 years, with roots in Buddhism, Ayurveda, and other contemplative traditions such as Catholicism</a:t>
            </a:r>
            <a:r>
              <a:rPr lang="en-US" smtClean="0"/>
              <a:t> </a:t>
            </a:r>
          </a:p>
          <a:p>
            <a:r>
              <a:rPr lang="en-US" smtClean="0">
                <a:ea typeface="PMingLiU" pitchFamily="18" charset="-120"/>
              </a:rPr>
              <a:t>Two distinctive intentions associated with meditation practice:</a:t>
            </a:r>
          </a:p>
          <a:p>
            <a:pPr lvl="1"/>
            <a:r>
              <a:rPr lang="en-US" smtClean="0">
                <a:ea typeface="PMingLiU" pitchFamily="18" charset="-120"/>
              </a:rPr>
              <a:t>Expand awareness of the moment-to-moment existence</a:t>
            </a:r>
            <a:endParaRPr lang="en-US" smtClean="0"/>
          </a:p>
          <a:p>
            <a:pPr lvl="1"/>
            <a:r>
              <a:rPr lang="en-US" smtClean="0">
                <a:ea typeface="PMingLiU" pitchFamily="18" charset="-120"/>
              </a:rPr>
              <a:t>Cultivate an attitude of love and compassion in encountering life and the world</a:t>
            </a:r>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b="1" smtClean="0">
                <a:latin typeface="Arial" pitchFamily="34" charset="0"/>
              </a:rPr>
              <a:t>Mindfulness</a:t>
            </a:r>
          </a:p>
        </p:txBody>
      </p:sp>
      <p:sp>
        <p:nvSpPr>
          <p:cNvPr id="91139" name="Rectangle 3"/>
          <p:cNvSpPr>
            <a:spLocks noGrp="1" noChangeArrowheads="1"/>
          </p:cNvSpPr>
          <p:nvPr>
            <p:ph type="body" idx="1"/>
          </p:nvPr>
        </p:nvSpPr>
        <p:spPr/>
        <p:txBody>
          <a:bodyPr/>
          <a:lstStyle/>
          <a:p>
            <a:r>
              <a:rPr lang="en-US" smtClean="0"/>
              <a:t>A type of meditative practice</a:t>
            </a:r>
          </a:p>
          <a:p>
            <a:r>
              <a:rPr lang="en-US" smtClean="0">
                <a:cs typeface="Times New Roman" pitchFamily="18" charset="0"/>
              </a:rPr>
              <a:t>Mindfulness describes a quality of consciousness that is characterized by enhanced attention to and awareness of current experience or present reality </a:t>
            </a:r>
            <a:r>
              <a:rPr lang="en-US" i="1" smtClean="0">
                <a:cs typeface="Times New Roman" pitchFamily="18" charset="0"/>
              </a:rPr>
              <a:t>as it is</a:t>
            </a:r>
            <a:r>
              <a:rPr lang="en-US"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2400" b="1" smtClean="0">
                <a:latin typeface="Arial" pitchFamily="34" charset="0"/>
              </a:rPr>
              <a:t>Theoretical Foundations of mindfulness and meditative practices as complementary behavioral interventions</a:t>
            </a:r>
          </a:p>
        </p:txBody>
      </p:sp>
      <p:sp>
        <p:nvSpPr>
          <p:cNvPr id="92163" name="Rectangle 3"/>
          <p:cNvSpPr>
            <a:spLocks noGrp="1" noChangeArrowheads="1"/>
          </p:cNvSpPr>
          <p:nvPr>
            <p:ph type="body" idx="1"/>
          </p:nvPr>
        </p:nvSpPr>
        <p:spPr>
          <a:xfrm>
            <a:off x="685800" y="2514600"/>
            <a:ext cx="7772400" cy="4114800"/>
          </a:xfrm>
        </p:spPr>
        <p:txBody>
          <a:bodyPr/>
          <a:lstStyle/>
          <a:p>
            <a:r>
              <a:rPr lang="en-US" smtClean="0"/>
              <a:t>Neurobiological effects</a:t>
            </a:r>
          </a:p>
          <a:p>
            <a:r>
              <a:rPr lang="en-US" smtClean="0"/>
              <a:t>Self-determination theory</a:t>
            </a:r>
          </a:p>
          <a:p>
            <a:r>
              <a:rPr lang="en-US" smtClean="0"/>
              <a:t>Systems perspective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b="1" smtClean="0">
                <a:latin typeface="Arial" pitchFamily="34" charset="0"/>
              </a:rPr>
              <a:t>Integrative Medicine</a:t>
            </a:r>
          </a:p>
        </p:txBody>
      </p:sp>
      <p:sp>
        <p:nvSpPr>
          <p:cNvPr id="100355" name="Rectangle 3"/>
          <p:cNvSpPr>
            <a:spLocks noGrp="1" noChangeArrowheads="1"/>
          </p:cNvSpPr>
          <p:nvPr>
            <p:ph type="body" idx="1"/>
          </p:nvPr>
        </p:nvSpPr>
        <p:spPr/>
        <p:txBody>
          <a:bodyPr/>
          <a:lstStyle/>
          <a:p>
            <a:pPr>
              <a:buClr>
                <a:schemeClr val="tx1"/>
              </a:buClr>
              <a:buFontTx/>
              <a:buChar char="•"/>
            </a:pPr>
            <a:r>
              <a:rPr lang="en-US" sz="2000" smtClean="0">
                <a:cs typeface="Times New Roman" pitchFamily="18" charset="0"/>
              </a:rPr>
              <a:t>The National Center for Complementary and Alternative Medicine was established by the US Congress in 1998 as one of the twenty-seven institutes and centers that make up the National Institutes of Health. </a:t>
            </a:r>
          </a:p>
          <a:p>
            <a:pPr>
              <a:buClr>
                <a:schemeClr val="tx1"/>
              </a:buClr>
              <a:buFontTx/>
              <a:buChar char="•"/>
            </a:pPr>
            <a:r>
              <a:rPr lang="en-US" sz="2000" smtClean="0">
                <a:cs typeface="Times New Roman" pitchFamily="18" charset="0"/>
              </a:rPr>
              <a:t>The Foundation for Integrative Medicine</a:t>
            </a:r>
            <a:r>
              <a:rPr lang="en-US" sz="2000" smtClean="0">
                <a:ea typeface="PMingLiU" pitchFamily="18" charset="-120"/>
              </a:rPr>
              <a:t>, </a:t>
            </a:r>
            <a:r>
              <a:rPr lang="en-US" sz="2000" smtClean="0">
                <a:cs typeface="Times New Roman" pitchFamily="18" charset="0"/>
              </a:rPr>
              <a:t>founded by Dr. Andrew Weil</a:t>
            </a:r>
          </a:p>
          <a:p>
            <a:pPr>
              <a:buClr>
                <a:schemeClr val="tx1"/>
              </a:buClr>
              <a:buFontTx/>
              <a:buChar char="•"/>
            </a:pPr>
            <a:r>
              <a:rPr lang="en-US" sz="2000" smtClean="0">
                <a:cs typeface="Times New Roman" pitchFamily="18" charset="0"/>
              </a:rPr>
              <a:t>American Holistic Medical Association</a:t>
            </a:r>
          </a:p>
          <a:p>
            <a:pPr>
              <a:buClr>
                <a:schemeClr val="tx1"/>
              </a:buClr>
              <a:buFontTx/>
              <a:buChar char="•"/>
            </a:pPr>
            <a:r>
              <a:rPr lang="en-US" sz="2000" smtClean="0">
                <a:cs typeface="Times New Roman" pitchFamily="18" charset="0"/>
              </a:rPr>
              <a:t>The journals </a:t>
            </a:r>
            <a:r>
              <a:rPr lang="en-US" sz="2000" i="1" smtClean="0">
                <a:cs typeface="Times New Roman" pitchFamily="18" charset="0"/>
              </a:rPr>
              <a:t>Alternative Therapies in Health and Medicine</a:t>
            </a:r>
            <a:r>
              <a:rPr lang="en-US" sz="2000" smtClean="0">
                <a:cs typeface="Times New Roman" pitchFamily="18" charset="0"/>
              </a:rPr>
              <a:t> and </a:t>
            </a:r>
            <a:r>
              <a:rPr lang="en-US" sz="2000" i="1" smtClean="0">
                <a:cs typeface="Times New Roman" pitchFamily="18" charset="0"/>
              </a:rPr>
              <a:t>Integrative Medicine</a:t>
            </a:r>
            <a:r>
              <a:rPr lang="en-US" sz="2000" smtClean="0">
                <a:cs typeface="Times New Roman" pitchFamily="18" charset="0"/>
              </a:rPr>
              <a:t> provide professional forums for </a:t>
            </a:r>
            <a:r>
              <a:rPr lang="en-US" sz="2000" smtClean="0">
                <a:ea typeface="PMingLiU" pitchFamily="18" charset="-120"/>
              </a:rPr>
              <a:t>the </a:t>
            </a:r>
            <a:r>
              <a:rPr lang="en-US" sz="2000" smtClean="0">
                <a:cs typeface="Times New Roman" pitchFamily="18" charset="0"/>
              </a:rPr>
              <a:t>advancement and dissemination of knowledge</a:t>
            </a:r>
            <a:endParaRPr lang="en-US" sz="20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b="1" smtClean="0">
                <a:latin typeface="Arial" pitchFamily="34" charset="0"/>
              </a:rPr>
              <a:t>Systems perspective</a:t>
            </a:r>
          </a:p>
        </p:txBody>
      </p:sp>
      <p:sp>
        <p:nvSpPr>
          <p:cNvPr id="93187" name="Rectangle 3"/>
          <p:cNvSpPr>
            <a:spLocks noGrp="1" noChangeArrowheads="1"/>
          </p:cNvSpPr>
          <p:nvPr>
            <p:ph type="body" idx="1"/>
          </p:nvPr>
        </p:nvSpPr>
        <p:spPr/>
        <p:txBody>
          <a:bodyPr/>
          <a:lstStyle/>
          <a:p>
            <a:r>
              <a:rPr lang="en-US" smtClean="0"/>
              <a:t>Describe how the self-regulation process occurs </a:t>
            </a:r>
            <a:r>
              <a:rPr lang="en-GB" smtClean="0"/>
              <a:t>through the operation of feedback mechanisms</a:t>
            </a:r>
          </a:p>
          <a:p>
            <a:r>
              <a:rPr lang="en-GB" smtClean="0"/>
              <a:t>Feedback processes are inherently self-corrective and self-regulating mechanisms that enable the system to sustain itself in a functional way</a:t>
            </a:r>
            <a:r>
              <a:rPr lang="en-US" smtClean="0"/>
              <a:t> </a:t>
            </a:r>
          </a:p>
          <a:p>
            <a:r>
              <a:rPr lang="en-GB" smtClean="0"/>
              <a:t>Attention to internal and external stimuli constitutes the necessary input for a person to initiate the self-regulating feedback processes</a:t>
            </a:r>
            <a:r>
              <a:rPr lang="en-US"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smtClean="0">
                <a:latin typeface="Arial" pitchFamily="34" charset="0"/>
              </a:rPr>
              <a:t>Self-Determination Theory</a:t>
            </a:r>
            <a:r>
              <a:rPr lang="en-US" b="1" baseline="30000" dirty="0" smtClean="0">
                <a:latin typeface="Arial" pitchFamily="34" charset="0"/>
              </a:rPr>
              <a:t>12</a:t>
            </a:r>
          </a:p>
        </p:txBody>
      </p:sp>
      <p:sp>
        <p:nvSpPr>
          <p:cNvPr id="94211" name="Rectangle 3"/>
          <p:cNvSpPr>
            <a:spLocks noGrp="1" noChangeArrowheads="1"/>
          </p:cNvSpPr>
          <p:nvPr>
            <p:ph type="body" idx="1"/>
          </p:nvPr>
        </p:nvSpPr>
        <p:spPr/>
        <p:txBody>
          <a:bodyPr/>
          <a:lstStyle/>
          <a:p>
            <a:r>
              <a:rPr lang="en-US" smtClean="0"/>
              <a:t>Deci and Ryan (1980) posits that open awareness is essential in facilitating the choice of behaviors that are consistent with one’s needs, values, and interests </a:t>
            </a:r>
          </a:p>
          <a:p>
            <a:r>
              <a:rPr lang="en-US" smtClean="0"/>
              <a:t>Awareness facilitates attention to prompts arising from basic needs, making a person more likely to regulate behavior in a way that fulfills personal needs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2400" b="1" smtClean="0">
                <a:latin typeface="Arial" pitchFamily="34" charset="0"/>
              </a:rPr>
              <a:t>Neurobiological effects of meditation: The Relaxation Response</a:t>
            </a:r>
          </a:p>
        </p:txBody>
      </p:sp>
      <p:sp>
        <p:nvSpPr>
          <p:cNvPr id="95235" name="Rectangle 3"/>
          <p:cNvSpPr>
            <a:spLocks noGrp="1" noChangeArrowheads="1"/>
          </p:cNvSpPr>
          <p:nvPr>
            <p:ph type="body" idx="1"/>
          </p:nvPr>
        </p:nvSpPr>
        <p:spPr/>
        <p:txBody>
          <a:bodyPr/>
          <a:lstStyle/>
          <a:p>
            <a:r>
              <a:rPr lang="en-US" smtClean="0"/>
              <a:t>Meditation is a stress-reducing phenomenon that brings about “the relaxation response” by inducing favorable brain waves and decreasing physiological effects of stress, such as:</a:t>
            </a:r>
          </a:p>
          <a:p>
            <a:pPr lvl="1"/>
            <a:r>
              <a:rPr lang="en-US" smtClean="0"/>
              <a:t>lowered respiration rate</a:t>
            </a:r>
          </a:p>
          <a:p>
            <a:pPr lvl="1"/>
            <a:r>
              <a:rPr lang="en-US" smtClean="0"/>
              <a:t>decreased heart rate</a:t>
            </a:r>
          </a:p>
          <a:p>
            <a:pPr lvl="1"/>
            <a:r>
              <a:rPr lang="en-US" smtClean="0"/>
              <a:t>lowered blood pressure. </a:t>
            </a:r>
          </a:p>
          <a:p>
            <a:pPr lvl="1"/>
            <a:r>
              <a:rPr lang="en-US" smtClean="0"/>
              <a:t>increase in blood oxygen saturation levels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b="1" smtClean="0">
                <a:latin typeface="Arial" pitchFamily="34" charset="0"/>
              </a:rPr>
              <a:t>Positive Benefits of Meditation</a:t>
            </a:r>
            <a:r>
              <a:rPr lang="en-US" smtClean="0">
                <a:latin typeface="Arial" pitchFamily="34" charset="0"/>
              </a:rPr>
              <a:t> </a:t>
            </a:r>
          </a:p>
        </p:txBody>
      </p:sp>
      <p:sp>
        <p:nvSpPr>
          <p:cNvPr id="96259" name="Rectangle 3"/>
          <p:cNvSpPr>
            <a:spLocks noGrp="1" noChangeArrowheads="1"/>
          </p:cNvSpPr>
          <p:nvPr>
            <p:ph type="body" idx="1"/>
          </p:nvPr>
        </p:nvSpPr>
        <p:spPr/>
        <p:txBody>
          <a:bodyPr/>
          <a:lstStyle/>
          <a:p>
            <a:r>
              <a:rPr lang="en-US" smtClean="0"/>
              <a:t>Enhance a person’s ability to stay physiologically calm</a:t>
            </a:r>
          </a:p>
          <a:p>
            <a:r>
              <a:rPr lang="en-US" smtClean="0"/>
              <a:t>Foster a person’s capacity to recognize and attend to current experiences </a:t>
            </a:r>
          </a:p>
          <a:p>
            <a:r>
              <a:rPr lang="en-US" smtClean="0"/>
              <a:t>Enhance a person’s self-regulating abilities so they make choices that are responsive and beneficial to their current needs and situations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z="2800" b="1" smtClean="0">
                <a:latin typeface="Arial" pitchFamily="34" charset="0"/>
              </a:rPr>
              <a:t>Promoting Wellness</a:t>
            </a:r>
          </a:p>
        </p:txBody>
      </p:sp>
      <p:sp>
        <p:nvSpPr>
          <p:cNvPr id="114691" name="Rectangle 3"/>
          <p:cNvSpPr>
            <a:spLocks noGrp="1" noChangeArrowheads="1"/>
          </p:cNvSpPr>
          <p:nvPr>
            <p:ph type="body" idx="1"/>
          </p:nvPr>
        </p:nvSpPr>
        <p:spPr/>
        <p:txBody>
          <a:bodyPr/>
          <a:lstStyle/>
          <a:p>
            <a:r>
              <a:rPr lang="en-US" smtClean="0">
                <a:cs typeface="Times New Roman" pitchFamily="18" charset="0"/>
              </a:rPr>
              <a:t>Spiritual wellness </a:t>
            </a:r>
          </a:p>
          <a:p>
            <a:r>
              <a:rPr lang="en-US" smtClean="0">
                <a:cs typeface="Times New Roman" pitchFamily="18" charset="0"/>
              </a:rPr>
              <a:t>Physical wellness</a:t>
            </a:r>
          </a:p>
          <a:p>
            <a:r>
              <a:rPr lang="en-US" smtClean="0">
                <a:ea typeface="PMingLiU" pitchFamily="18" charset="-120"/>
              </a:rPr>
              <a:t>Emotional wellness</a:t>
            </a:r>
          </a:p>
          <a:p>
            <a:r>
              <a:rPr lang="en-US" smtClean="0">
                <a:ea typeface="PMingLiU" pitchFamily="18" charset="-120"/>
              </a:rPr>
              <a:t>Intellectual wellness</a:t>
            </a:r>
            <a:endParaRPr lang="en-US" smtClean="0">
              <a:cs typeface="Times New Roman" pitchFamily="18" charset="0"/>
            </a:endParaRPr>
          </a:p>
          <a:p>
            <a:r>
              <a:rPr lang="en-US" smtClean="0">
                <a:cs typeface="Times New Roman" pitchFamily="18" charset="0"/>
              </a:rPr>
              <a:t>Social wellness </a:t>
            </a:r>
          </a:p>
          <a:p>
            <a:r>
              <a:rPr lang="en-US" smtClean="0">
                <a:ea typeface="PMingLiU" pitchFamily="18" charset="-120"/>
              </a:rPr>
              <a:t>Occupational wellness </a:t>
            </a:r>
            <a:endParaRPr lang="en-US" smtClean="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sz="2800" b="1" smtClean="0">
                <a:latin typeface="Arial" pitchFamily="34" charset="0"/>
              </a:rPr>
              <a:t>Defining Wellness</a:t>
            </a:r>
          </a:p>
        </p:txBody>
      </p:sp>
      <p:sp>
        <p:nvSpPr>
          <p:cNvPr id="115715" name="Rectangle 3"/>
          <p:cNvSpPr>
            <a:spLocks noGrp="1" noChangeArrowheads="1"/>
          </p:cNvSpPr>
          <p:nvPr>
            <p:ph type="body" idx="1"/>
          </p:nvPr>
        </p:nvSpPr>
        <p:spPr/>
        <p:txBody>
          <a:bodyPr/>
          <a:lstStyle/>
          <a:p>
            <a:r>
              <a:rPr lang="en-US" sz="2000" dirty="0" smtClean="0">
                <a:cs typeface="Times New Roman" pitchFamily="18" charset="0"/>
              </a:rPr>
              <a:t>Wellness is an active process through which people become aware of, and make choices toward, a more successful existence</a:t>
            </a:r>
            <a:r>
              <a:rPr lang="en-US" sz="2000" baseline="30000" dirty="0" smtClean="0">
                <a:cs typeface="Times New Roman" pitchFamily="18" charset="0"/>
              </a:rPr>
              <a:t>13</a:t>
            </a:r>
            <a:r>
              <a:rPr lang="en-US" sz="2000" dirty="0" smtClean="0"/>
              <a:t> </a:t>
            </a:r>
          </a:p>
          <a:p>
            <a:pPr lvl="1"/>
            <a:r>
              <a:rPr lang="en-US" dirty="0" smtClean="0">
                <a:cs typeface="Times New Roman" pitchFamily="18" charset="0"/>
              </a:rPr>
              <a:t>Multidimensionality: Wellness is not just one aspect of a person’s life but covers multiple areas that work together to create a whole individual</a:t>
            </a:r>
          </a:p>
          <a:p>
            <a:pPr lvl="1"/>
            <a:r>
              <a:rPr lang="en-US" dirty="0" smtClean="0">
                <a:cs typeface="Times New Roman" pitchFamily="18" charset="0"/>
              </a:rPr>
              <a:t>Active process:  Becoming well is a process that occurs over time and is self-directed via self-care activities</a:t>
            </a:r>
            <a:r>
              <a:rPr lang="en-US" dirty="0" smtClean="0"/>
              <a:t> </a:t>
            </a:r>
          </a:p>
          <a:p>
            <a:pPr lvl="1"/>
            <a:r>
              <a:rPr lang="en-US" dirty="0" smtClean="0">
                <a:cs typeface="Times New Roman" pitchFamily="18" charset="0"/>
              </a:rPr>
              <a:t>Positive and supportive nature of the concept</a:t>
            </a:r>
            <a:r>
              <a:rPr lang="en-US" dirty="0" smtClean="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914400"/>
            <a:ext cx="8001000" cy="838200"/>
          </a:xfrm>
        </p:spPr>
        <p:txBody>
          <a:bodyPr/>
          <a:lstStyle/>
          <a:p>
            <a:r>
              <a:rPr lang="en-US" sz="2400" b="1" smtClean="0">
                <a:latin typeface="Arial" pitchFamily="34" charset="0"/>
              </a:rPr>
              <a:t>Ethical guidelines for selecting complementary and alternative body-mind-spirit techniques</a:t>
            </a:r>
          </a:p>
        </p:txBody>
      </p:sp>
      <p:sp>
        <p:nvSpPr>
          <p:cNvPr id="119811" name="Rectangle 3"/>
          <p:cNvSpPr>
            <a:spLocks noGrp="1" noChangeArrowheads="1"/>
          </p:cNvSpPr>
          <p:nvPr>
            <p:ph type="body" idx="1"/>
          </p:nvPr>
        </p:nvSpPr>
        <p:spPr/>
        <p:txBody>
          <a:bodyPr/>
          <a:lstStyle/>
          <a:p>
            <a:r>
              <a:rPr lang="en-US" smtClean="0">
                <a:cs typeface="Times New Roman" pitchFamily="18" charset="0"/>
              </a:rPr>
              <a:t>Respect for Self-Determination</a:t>
            </a:r>
            <a:r>
              <a:rPr lang="en-US" smtClean="0"/>
              <a:t> </a:t>
            </a:r>
          </a:p>
          <a:p>
            <a:r>
              <a:rPr lang="en-US" smtClean="0">
                <a:cs typeface="Times New Roman" pitchFamily="18" charset="0"/>
              </a:rPr>
              <a:t>Effectiveness in Treating Clients</a:t>
            </a:r>
            <a:r>
              <a:rPr lang="en-US" smtClean="0"/>
              <a:t> </a:t>
            </a:r>
          </a:p>
          <a:p>
            <a:r>
              <a:rPr lang="en-US" smtClean="0">
                <a:cs typeface="Times New Roman" pitchFamily="18" charset="0"/>
              </a:rPr>
              <a:t>Safety</a:t>
            </a:r>
            <a:r>
              <a:rPr lang="en-US" smtClean="0"/>
              <a:t> </a:t>
            </a:r>
          </a:p>
          <a:p>
            <a:r>
              <a:rPr lang="en-US" smtClean="0">
                <a:cs typeface="Times New Roman" pitchFamily="18" charset="0"/>
              </a:rPr>
              <a:t>Non-Intrusive</a:t>
            </a:r>
            <a:r>
              <a:rPr lang="en-US" smtClean="0"/>
              <a:t> </a:t>
            </a:r>
          </a:p>
          <a:p>
            <a:r>
              <a:rPr lang="en-US" smtClean="0">
                <a:cs typeface="Times New Roman" pitchFamily="18" charset="0"/>
              </a:rPr>
              <a:t>Self-Administ</a:t>
            </a:r>
            <a:r>
              <a:rPr lang="en-US" altLang="zh-TW" smtClean="0">
                <a:cs typeface="Times New Roman" pitchFamily="18" charset="0"/>
              </a:rPr>
              <a:t>rable</a:t>
            </a:r>
            <a:r>
              <a:rPr lang="en-US" altLang="zh-TW" smtClean="0"/>
              <a:t> </a:t>
            </a:r>
          </a:p>
          <a:p>
            <a:r>
              <a:rPr lang="en-US" smtClean="0">
                <a:cs typeface="Times New Roman" pitchFamily="18" charset="0"/>
              </a:rPr>
              <a:t>Simple, Easy and Quick to master</a:t>
            </a:r>
          </a:p>
          <a:p>
            <a:r>
              <a:rPr lang="en-US" smtClean="0">
                <a:cs typeface="Times New Roman" pitchFamily="18" charset="0"/>
              </a:rPr>
              <a:t>Culturally Appropriate and Sensitive</a:t>
            </a:r>
            <a:r>
              <a:rPr lang="en-US" smtClean="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b="1" smtClean="0"/>
              <a:t>Useful websites:</a:t>
            </a:r>
          </a:p>
        </p:txBody>
      </p:sp>
      <p:sp>
        <p:nvSpPr>
          <p:cNvPr id="192515" name="Rectangle 3"/>
          <p:cNvSpPr>
            <a:spLocks noGrp="1" noChangeArrowheads="1"/>
          </p:cNvSpPr>
          <p:nvPr>
            <p:ph type="body" idx="1"/>
          </p:nvPr>
        </p:nvSpPr>
        <p:spPr/>
        <p:txBody>
          <a:bodyPr/>
          <a:lstStyle/>
          <a:p>
            <a:r>
              <a:rPr lang="en-US" sz="2000" dirty="0" smtClean="0"/>
              <a:t>National Center for Complementary and Alternative Medicine</a:t>
            </a:r>
          </a:p>
          <a:p>
            <a:r>
              <a:rPr lang="en-US" sz="2000" dirty="0" smtClean="0">
                <a:hlinkClick r:id="rId2"/>
              </a:rPr>
              <a:t>http://nccam.nih.gov/</a:t>
            </a:r>
            <a:endParaRPr lang="en-US" sz="2000" dirty="0" smtClean="0"/>
          </a:p>
          <a:p>
            <a:r>
              <a:rPr lang="en-US" sz="2000" dirty="0" smtClean="0"/>
              <a:t>Centre on Behavioral Health, University of Hong Kong</a:t>
            </a:r>
          </a:p>
          <a:p>
            <a:r>
              <a:rPr lang="en-US" sz="2000" dirty="0" smtClean="0">
                <a:hlinkClick r:id="rId3"/>
              </a:rPr>
              <a:t>http://cbh.hku.hk/</a:t>
            </a:r>
            <a:endParaRPr lang="en-US" sz="2000" dirty="0" smtClean="0"/>
          </a:p>
          <a:p>
            <a:r>
              <a:rPr lang="en-US" sz="2000" dirty="0"/>
              <a:t>Healthy Coping With Stress </a:t>
            </a:r>
          </a:p>
          <a:p>
            <a:r>
              <a:rPr lang="en-US" sz="2000" dirty="0" smtClean="0">
                <a:latin typeface="Times New Roman" pitchFamily="18" charset="0"/>
                <a:cs typeface="Times New Roman" pitchFamily="18" charset="0"/>
                <a:hlinkClick r:id="rId4"/>
              </a:rPr>
              <a:t>http://www.innerhealthstudio.com/coping-with-stress.html</a:t>
            </a:r>
            <a:endParaRPr lang="en-US" sz="2000" dirty="0" smtClean="0">
              <a:latin typeface="Times New Roman" pitchFamily="18" charset="0"/>
              <a:cs typeface="Times New Roman" pitchFamily="18" charset="0"/>
            </a:endParaRPr>
          </a:p>
          <a:p>
            <a:r>
              <a:rPr lang="en-US" sz="2000" dirty="0" smtClean="0">
                <a:cs typeface="Times New Roman" pitchFamily="18" charset="0"/>
              </a:rPr>
              <a:t>Buddhist inspired resources for physicians and other health care professionals</a:t>
            </a:r>
            <a:endParaRPr lang="en-US" sz="2000" dirty="0" smtClean="0">
              <a:latin typeface="Calibri" pitchFamily="34" charset="0"/>
              <a:cs typeface="Times New Roman" pitchFamily="18" charset="0"/>
            </a:endParaRPr>
          </a:p>
          <a:p>
            <a:r>
              <a:rPr lang="en-US" sz="2000" dirty="0" smtClean="0">
                <a:cs typeface="Times New Roman" pitchFamily="18" charset="0"/>
                <a:hlinkClick r:id="rId5"/>
              </a:rPr>
              <a:t>http://dharmadoctors.org</a:t>
            </a:r>
            <a:r>
              <a:rPr lang="en-US" sz="2000" dirty="0" smtClean="0">
                <a:cs typeface="Times New Roman" pitchFamily="18" charset="0"/>
              </a:rPr>
              <a:t>:</a:t>
            </a:r>
            <a:endParaRPr lang="en-US" sz="2000" dirty="0" smtClean="0"/>
          </a:p>
          <a:p>
            <a:endParaRPr lang="en-US" sz="20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685800" y="533400"/>
            <a:ext cx="8001000" cy="838200"/>
          </a:xfrm>
        </p:spPr>
        <p:txBody>
          <a:bodyPr/>
          <a:lstStyle/>
          <a:p>
            <a:r>
              <a:rPr lang="en-US" b="1" dirty="0" smtClean="0">
                <a:latin typeface="Arial" pitchFamily="34" charset="0"/>
              </a:rPr>
              <a:t>References</a:t>
            </a:r>
          </a:p>
        </p:txBody>
      </p:sp>
      <p:sp>
        <p:nvSpPr>
          <p:cNvPr id="194563" name="Rectangle 3"/>
          <p:cNvSpPr>
            <a:spLocks noGrp="1" noChangeArrowheads="1"/>
          </p:cNvSpPr>
          <p:nvPr>
            <p:ph type="body" idx="1"/>
          </p:nvPr>
        </p:nvSpPr>
        <p:spPr>
          <a:xfrm>
            <a:off x="762000" y="1295400"/>
            <a:ext cx="8001000" cy="4114800"/>
          </a:xfrm>
        </p:spPr>
        <p:txBody>
          <a:bodyPr/>
          <a:lstStyle/>
          <a:p>
            <a:pPr marL="228600" indent="-228600">
              <a:lnSpc>
                <a:spcPct val="90000"/>
              </a:lnSpc>
              <a:buFont typeface="+mj-lt"/>
              <a:buAutoNum type="arabicPeriod"/>
            </a:pPr>
            <a:r>
              <a:rPr lang="en-US" altLang="zh-TW" sz="1300" dirty="0">
                <a:cs typeface="Times New Roman" pitchFamily="18" charset="0"/>
              </a:rPr>
              <a:t>National Center for Complementary and Alternative Medicine (July 2011). What is Complementary and Alternative Medicine? Retrieved from </a:t>
            </a:r>
            <a:r>
              <a:rPr lang="en-US" altLang="zh-TW" sz="1300" dirty="0">
                <a:cs typeface="Times New Roman" pitchFamily="18" charset="0"/>
                <a:hlinkClick r:id="rId2"/>
              </a:rPr>
              <a:t>http://nccam.nih.gov/health/whatiscam</a:t>
            </a:r>
            <a:r>
              <a:rPr lang="en-US" altLang="zh-TW" sz="1300" dirty="0">
                <a:cs typeface="Times New Roman" pitchFamily="18" charset="0"/>
              </a:rPr>
              <a:t> September 17, 2012.</a:t>
            </a:r>
          </a:p>
          <a:p>
            <a:pPr>
              <a:lnSpc>
                <a:spcPct val="90000"/>
              </a:lnSpc>
              <a:buFont typeface="+mj-lt"/>
              <a:buAutoNum type="arabicPeriod"/>
            </a:pPr>
            <a:r>
              <a:rPr lang="en-US" sz="1300" dirty="0" smtClean="0">
                <a:cs typeface="Times New Roman" pitchFamily="18" charset="0"/>
              </a:rPr>
              <a:t>Gant</a:t>
            </a:r>
            <a:r>
              <a:rPr lang="en-US" sz="1300" dirty="0">
                <a:cs typeface="Times New Roman" pitchFamily="18" charset="0"/>
              </a:rPr>
              <a:t>, L. M., Benn, R., </a:t>
            </a:r>
            <a:r>
              <a:rPr lang="en-US" sz="1300" dirty="0" err="1">
                <a:cs typeface="Times New Roman" pitchFamily="18" charset="0"/>
              </a:rPr>
              <a:t>Gioia</a:t>
            </a:r>
            <a:r>
              <a:rPr lang="en-US" sz="1300" dirty="0">
                <a:cs typeface="Times New Roman" pitchFamily="18" charset="0"/>
              </a:rPr>
              <a:t>, D., &amp; Seabury, B. (</a:t>
            </a:r>
            <a:r>
              <a:rPr lang="en-US" sz="1300" i="1" dirty="0">
                <a:cs typeface="Times New Roman" pitchFamily="18" charset="0"/>
              </a:rPr>
              <a:t>2009</a:t>
            </a:r>
            <a:r>
              <a:rPr lang="en-US" sz="1300" dirty="0">
                <a:cs typeface="Times New Roman" pitchFamily="18" charset="0"/>
              </a:rPr>
              <a:t>). Incorporating integrative health services in social work education. </a:t>
            </a:r>
            <a:r>
              <a:rPr lang="en-US" sz="1300" i="1" dirty="0">
                <a:cs typeface="Times New Roman" pitchFamily="18" charset="0"/>
              </a:rPr>
              <a:t>Journal of Social Work Education, 45(3),</a:t>
            </a:r>
            <a:r>
              <a:rPr lang="en-US" sz="1300" dirty="0">
                <a:cs typeface="Times New Roman" pitchFamily="18" charset="0"/>
              </a:rPr>
              <a:t> 405-425</a:t>
            </a:r>
            <a:r>
              <a:rPr lang="en-US" sz="1300" b="1" dirty="0">
                <a:cs typeface="Times New Roman" pitchFamily="18" charset="0"/>
              </a:rPr>
              <a:t>.</a:t>
            </a:r>
            <a:r>
              <a:rPr lang="en-US" sz="1300" dirty="0">
                <a:cs typeface="Times New Roman" pitchFamily="18" charset="0"/>
              </a:rPr>
              <a:t> </a:t>
            </a:r>
          </a:p>
          <a:p>
            <a:pPr>
              <a:lnSpc>
                <a:spcPct val="90000"/>
              </a:lnSpc>
              <a:buFont typeface="+mj-lt"/>
              <a:buAutoNum type="arabicPeriod"/>
            </a:pPr>
            <a:r>
              <a:rPr lang="en-US" altLang="zh-TW" sz="1300" dirty="0" err="1">
                <a:ea typeface="Arial Unicode MS" pitchFamily="34" charset="-128"/>
                <a:cs typeface="Arial Unicode MS" pitchFamily="34" charset="-128"/>
              </a:rPr>
              <a:t>Neimeyer</a:t>
            </a:r>
            <a:r>
              <a:rPr lang="en-US" altLang="zh-TW" sz="1300" dirty="0">
                <a:ea typeface="Arial Unicode MS" pitchFamily="34" charset="-128"/>
                <a:cs typeface="Arial Unicode MS" pitchFamily="34" charset="-128"/>
              </a:rPr>
              <a:t>, R. A. (2006). Narrating the dialogical self: Toward an expanded toolbox for the </a:t>
            </a:r>
            <a:r>
              <a:rPr lang="en-US" altLang="zh-TW" sz="1300" dirty="0" err="1">
                <a:ea typeface="Arial Unicode MS" pitchFamily="34" charset="-128"/>
                <a:cs typeface="Arial Unicode MS" pitchFamily="34" charset="-128"/>
              </a:rPr>
              <a:t>counselling</a:t>
            </a:r>
            <a:r>
              <a:rPr lang="en-US" altLang="zh-TW" sz="1300" dirty="0">
                <a:ea typeface="Arial Unicode MS" pitchFamily="34" charset="-128"/>
                <a:cs typeface="Arial Unicode MS" pitchFamily="34" charset="-128"/>
              </a:rPr>
              <a:t> psychologist. </a:t>
            </a:r>
            <a:r>
              <a:rPr lang="en-US" altLang="zh-TW" sz="1300" i="1" dirty="0">
                <a:ea typeface="Arial Unicode MS" pitchFamily="34" charset="-128"/>
                <a:cs typeface="Arial Unicode MS" pitchFamily="34" charset="-128"/>
              </a:rPr>
              <a:t>Counseling Psychology Quarterly, 19</a:t>
            </a:r>
            <a:r>
              <a:rPr lang="en-US" altLang="zh-TW" sz="1300" dirty="0">
                <a:ea typeface="Arial Unicode MS" pitchFamily="34" charset="-128"/>
                <a:cs typeface="Arial Unicode MS" pitchFamily="34" charset="-128"/>
              </a:rPr>
              <a:t>(1),105-120.</a:t>
            </a:r>
          </a:p>
          <a:p>
            <a:pPr>
              <a:lnSpc>
                <a:spcPct val="90000"/>
              </a:lnSpc>
              <a:buFont typeface="+mj-lt"/>
              <a:buAutoNum type="arabicPeriod"/>
            </a:pPr>
            <a:r>
              <a:rPr lang="en-US" altLang="zh-TW" sz="1300" dirty="0">
                <a:cs typeface="Times New Roman" pitchFamily="18" charset="0"/>
              </a:rPr>
              <a:t>Teasdale, J. D., Segal, Z. V., Williams, J. M. G., Ridgeway, V. A., </a:t>
            </a:r>
            <a:r>
              <a:rPr lang="en-US" altLang="zh-TW" sz="1300" dirty="0" err="1">
                <a:cs typeface="Times New Roman" pitchFamily="18" charset="0"/>
              </a:rPr>
              <a:t>Soulsby</a:t>
            </a:r>
            <a:r>
              <a:rPr lang="en-US" altLang="zh-TW" sz="1300" dirty="0">
                <a:cs typeface="Times New Roman" pitchFamily="18" charset="0"/>
              </a:rPr>
              <a:t>, J. M., &amp; Lau, M. A. (2000). Prevention of relapse/recurrence in major depression by mindfulness-based cognitive therapy. </a:t>
            </a:r>
            <a:r>
              <a:rPr lang="en-US" altLang="zh-TW" sz="1300" i="1" dirty="0">
                <a:cs typeface="Times New Roman" pitchFamily="18" charset="0"/>
              </a:rPr>
              <a:t>Journal of Consulting and Clinical Psychology, 68</a:t>
            </a:r>
            <a:r>
              <a:rPr lang="en-US" altLang="zh-TW" sz="1300" dirty="0">
                <a:cs typeface="Times New Roman" pitchFamily="18" charset="0"/>
              </a:rPr>
              <a:t>, 615-625.</a:t>
            </a:r>
          </a:p>
          <a:p>
            <a:pPr>
              <a:lnSpc>
                <a:spcPct val="90000"/>
              </a:lnSpc>
              <a:buFont typeface="+mj-lt"/>
              <a:buAutoNum type="arabicPeriod"/>
            </a:pPr>
            <a:r>
              <a:rPr lang="en-US" sz="1300" dirty="0" err="1">
                <a:cs typeface="Times New Roman" pitchFamily="18" charset="0"/>
              </a:rPr>
              <a:t>Kabat-Zinn</a:t>
            </a:r>
            <a:r>
              <a:rPr lang="en-US" sz="1300" dirty="0">
                <a:cs typeface="Times New Roman" pitchFamily="18" charset="0"/>
              </a:rPr>
              <a:t>, J., </a:t>
            </a:r>
            <a:r>
              <a:rPr lang="en-US" sz="1300" dirty="0" err="1">
                <a:cs typeface="Times New Roman" pitchFamily="18" charset="0"/>
              </a:rPr>
              <a:t>Massion</a:t>
            </a:r>
            <a:r>
              <a:rPr lang="en-US" sz="1300" dirty="0">
                <a:cs typeface="Times New Roman" pitchFamily="18" charset="0"/>
              </a:rPr>
              <a:t>, A. O., </a:t>
            </a:r>
            <a:r>
              <a:rPr lang="en-US" sz="1300" dirty="0" err="1">
                <a:cs typeface="Times New Roman" pitchFamily="18" charset="0"/>
              </a:rPr>
              <a:t>Kristeller</a:t>
            </a:r>
            <a:r>
              <a:rPr lang="en-US" sz="1300" dirty="0">
                <a:cs typeface="Times New Roman" pitchFamily="18" charset="0"/>
              </a:rPr>
              <a:t>, J., Peterson, L. G., Fletcher, K. E., </a:t>
            </a:r>
            <a:r>
              <a:rPr lang="en-US" sz="1300" dirty="0" err="1">
                <a:cs typeface="Times New Roman" pitchFamily="18" charset="0"/>
              </a:rPr>
              <a:t>Pbert</a:t>
            </a:r>
            <a:r>
              <a:rPr lang="en-US" sz="1300" dirty="0">
                <a:cs typeface="Times New Roman" pitchFamily="18" charset="0"/>
              </a:rPr>
              <a:t>, L., et al. (1992). Effectiveness of a meditation-based stress reduction program in the treatment of anxiety disorders. </a:t>
            </a:r>
            <a:r>
              <a:rPr lang="en-US" sz="1300" i="1" dirty="0">
                <a:cs typeface="Times New Roman" pitchFamily="18" charset="0"/>
              </a:rPr>
              <a:t>American Journal of Psychiatry, 149</a:t>
            </a:r>
            <a:r>
              <a:rPr lang="en-US" sz="1300" dirty="0">
                <a:cs typeface="Times New Roman" pitchFamily="18" charset="0"/>
              </a:rPr>
              <a:t>, 936-943.</a:t>
            </a:r>
          </a:p>
          <a:p>
            <a:pPr>
              <a:lnSpc>
                <a:spcPct val="90000"/>
              </a:lnSpc>
              <a:buFont typeface="+mj-lt"/>
              <a:buAutoNum type="arabicPeriod"/>
            </a:pPr>
            <a:r>
              <a:rPr lang="en-US" altLang="zh-TW" sz="1300" dirty="0">
                <a:ea typeface="PMingLiU" pitchFamily="18" charset="-120"/>
              </a:rPr>
              <a:t>Lee, M. Y.,</a:t>
            </a:r>
            <a:r>
              <a:rPr lang="en-US" altLang="zh-TW" sz="1300" b="1" dirty="0">
                <a:ea typeface="PMingLiU" pitchFamily="18" charset="-120"/>
              </a:rPr>
              <a:t> </a:t>
            </a:r>
            <a:r>
              <a:rPr lang="en-US" altLang="zh-TW" sz="1300" dirty="0" err="1">
                <a:ea typeface="PMingLiU" pitchFamily="18" charset="-120"/>
              </a:rPr>
              <a:t>Zaharlick</a:t>
            </a:r>
            <a:r>
              <a:rPr lang="en-US" altLang="zh-TW" sz="1300" dirty="0">
                <a:ea typeface="PMingLiU" pitchFamily="18" charset="-120"/>
              </a:rPr>
              <a:t>, A., Akers, D. (2011). Meditation and Treatment of Female Trauma Survivors of Interpersonal Abuses: Utilizing Clients’ Strengths. </a:t>
            </a:r>
            <a:r>
              <a:rPr lang="en-US" altLang="zh-TW" sz="1300" i="1" dirty="0">
                <a:ea typeface="PMingLiU" pitchFamily="18" charset="-120"/>
              </a:rPr>
              <a:t>Families in Society, 92(1), 41-49</a:t>
            </a:r>
            <a:endParaRPr lang="en-US" altLang="zh-TW" sz="1300" dirty="0">
              <a:cs typeface="Times New Roman" pitchFamily="18" charset="0"/>
            </a:endParaRPr>
          </a:p>
          <a:p>
            <a:pPr>
              <a:lnSpc>
                <a:spcPct val="90000"/>
              </a:lnSpc>
              <a:buFont typeface="+mj-lt"/>
              <a:buAutoNum type="arabicPeriod"/>
            </a:pPr>
            <a:r>
              <a:rPr lang="en-US" altLang="zh-TW" sz="1300" dirty="0">
                <a:cs typeface="Times New Roman" pitchFamily="18" charset="0"/>
              </a:rPr>
              <a:t>van der </a:t>
            </a:r>
            <a:r>
              <a:rPr lang="en-US" altLang="zh-TW" sz="1300" dirty="0" err="1">
                <a:cs typeface="Times New Roman" pitchFamily="18" charset="0"/>
              </a:rPr>
              <a:t>Kolk</a:t>
            </a:r>
            <a:r>
              <a:rPr lang="en-US" altLang="zh-TW" sz="1300" dirty="0">
                <a:cs typeface="Times New Roman" pitchFamily="18" charset="0"/>
              </a:rPr>
              <a:t>, B. A. (2002). The assessment and treatment of complex PTSD. In R. Yehuda (Ed.), </a:t>
            </a:r>
            <a:r>
              <a:rPr lang="en-US" altLang="zh-TW" sz="1300" i="1" dirty="0">
                <a:cs typeface="Times New Roman" pitchFamily="18" charset="0"/>
              </a:rPr>
              <a:t>Treating Trauma Survivors with PTSD</a:t>
            </a:r>
            <a:r>
              <a:rPr lang="en-US" altLang="zh-TW" sz="1300" dirty="0">
                <a:cs typeface="Times New Roman" pitchFamily="18" charset="0"/>
              </a:rPr>
              <a:t> (pp. 127-156). Washington, D C: American Psychiatric Press.</a:t>
            </a:r>
          </a:p>
          <a:p>
            <a:pPr>
              <a:lnSpc>
                <a:spcPct val="90000"/>
              </a:lnSpc>
              <a:buFont typeface="+mj-lt"/>
              <a:buAutoNum type="arabicPeriod"/>
            </a:pPr>
            <a:r>
              <a:rPr lang="en-US" altLang="zh-TW" sz="1300" dirty="0" err="1">
                <a:cs typeface="Times New Roman" pitchFamily="18" charset="0"/>
              </a:rPr>
              <a:t>Witkiewitz</a:t>
            </a:r>
            <a:r>
              <a:rPr lang="en-US" altLang="zh-TW" sz="1300" dirty="0">
                <a:cs typeface="Times New Roman" pitchFamily="18" charset="0"/>
              </a:rPr>
              <a:t>, K., </a:t>
            </a:r>
            <a:r>
              <a:rPr lang="en-US" altLang="zh-TW" sz="1300" dirty="0" err="1">
                <a:cs typeface="Times New Roman" pitchFamily="18" charset="0"/>
              </a:rPr>
              <a:t>Marlatt</a:t>
            </a:r>
            <a:r>
              <a:rPr lang="en-US" altLang="zh-TW" sz="1300" dirty="0">
                <a:cs typeface="Times New Roman" pitchFamily="18" charset="0"/>
              </a:rPr>
              <a:t>, G. A. ,&amp; Walker, D.  (2005).  Mindfulness-Based Relapse Prevention for Alcohol and Substance Use Disorders.  </a:t>
            </a:r>
            <a:r>
              <a:rPr lang="en-US" altLang="zh-TW" sz="1300" i="1" dirty="0">
                <a:cs typeface="Times New Roman" pitchFamily="18" charset="0"/>
              </a:rPr>
              <a:t>Journal of Cognitive Psychotherapy: An International Quarterly</a:t>
            </a:r>
            <a:r>
              <a:rPr lang="en-US" altLang="zh-TW" sz="1300" dirty="0">
                <a:cs typeface="Times New Roman" pitchFamily="18" charset="0"/>
              </a:rPr>
              <a:t>, </a:t>
            </a:r>
            <a:r>
              <a:rPr lang="en-US" altLang="zh-TW" sz="1300" i="1" dirty="0">
                <a:cs typeface="Times New Roman" pitchFamily="18" charset="0"/>
              </a:rPr>
              <a:t>19,</a:t>
            </a:r>
            <a:r>
              <a:rPr lang="en-US" altLang="zh-TW" sz="1300" dirty="0">
                <a:cs typeface="Times New Roman" pitchFamily="18" charset="0"/>
              </a:rPr>
              <a:t> </a:t>
            </a:r>
            <a:r>
              <a:rPr lang="en-US" altLang="zh-TW" sz="1300" dirty="0" smtClean="0">
                <a:cs typeface="Times New Roman" pitchFamily="18" charset="0"/>
              </a:rPr>
              <a:t>211-228.</a:t>
            </a:r>
          </a:p>
          <a:p>
            <a:pPr>
              <a:lnSpc>
                <a:spcPct val="90000"/>
              </a:lnSpc>
              <a:buFont typeface="+mj-lt"/>
              <a:buAutoNum type="arabicPeriod"/>
            </a:pPr>
            <a:r>
              <a:rPr lang="en-US" altLang="zh-TW" sz="1300" dirty="0">
                <a:cs typeface="Times New Roman" pitchFamily="18" charset="0"/>
                <a:hlinkClick r:id="rId3"/>
              </a:rPr>
              <a:t>Krasner M., S</a:t>
            </a:r>
            <a:r>
              <a:rPr lang="en-US" altLang="zh-TW" sz="1300" dirty="0">
                <a:cs typeface="Times New Roman" pitchFamily="18" charset="0"/>
              </a:rPr>
              <a:t>,</a:t>
            </a:r>
            <a:r>
              <a:rPr lang="en-US" altLang="zh-TW" sz="1300" dirty="0">
                <a:cs typeface="Times New Roman" pitchFamily="18" charset="0"/>
                <a:hlinkClick r:id="rId4"/>
              </a:rPr>
              <a:t> Epstein R., M</a:t>
            </a:r>
            <a:r>
              <a:rPr lang="en-US" altLang="zh-TW" sz="1300" dirty="0">
                <a:cs typeface="Times New Roman" pitchFamily="18" charset="0"/>
              </a:rPr>
              <a:t>,</a:t>
            </a:r>
            <a:r>
              <a:rPr lang="en-US" altLang="zh-TW" sz="1300" dirty="0">
                <a:cs typeface="Times New Roman" pitchFamily="18" charset="0"/>
                <a:hlinkClick r:id="rId5"/>
              </a:rPr>
              <a:t> Beckman H</a:t>
            </a:r>
            <a:r>
              <a:rPr lang="en-US" altLang="zh-TW" sz="1300" dirty="0">
                <a:cs typeface="Times New Roman" pitchFamily="18" charset="0"/>
              </a:rPr>
              <a:t>.</a:t>
            </a:r>
            <a:r>
              <a:rPr lang="en-US" altLang="zh-TW" sz="1300" dirty="0">
                <a:cs typeface="Times New Roman" pitchFamily="18" charset="0"/>
                <a:hlinkClick r:id="rId6"/>
              </a:rPr>
              <a:t> </a:t>
            </a:r>
            <a:r>
              <a:rPr lang="en-US" altLang="zh-TW" sz="1300" dirty="0" err="1">
                <a:cs typeface="Times New Roman" pitchFamily="18" charset="0"/>
                <a:hlinkClick r:id="rId6"/>
              </a:rPr>
              <a:t>Suchman</a:t>
            </a:r>
            <a:r>
              <a:rPr lang="en-US" altLang="zh-TW" sz="1300" dirty="0">
                <a:cs typeface="Times New Roman" pitchFamily="18" charset="0"/>
                <a:hlinkClick r:id="rId6"/>
              </a:rPr>
              <a:t> A., L</a:t>
            </a:r>
            <a:r>
              <a:rPr lang="en-US" altLang="zh-TW" sz="1300" dirty="0">
                <a:cs typeface="Times New Roman" pitchFamily="18" charset="0"/>
              </a:rPr>
              <a:t>,</a:t>
            </a:r>
            <a:r>
              <a:rPr lang="en-US" altLang="zh-TW" sz="1300" dirty="0">
                <a:cs typeface="Times New Roman" pitchFamily="18" charset="0"/>
                <a:hlinkClick r:id="rId7"/>
              </a:rPr>
              <a:t> Chapman B</a:t>
            </a:r>
            <a:r>
              <a:rPr lang="en-US" altLang="zh-TW" sz="1300" dirty="0">
                <a:cs typeface="Times New Roman" pitchFamily="18" charset="0"/>
              </a:rPr>
              <a:t>.</a:t>
            </a:r>
            <a:r>
              <a:rPr lang="en-US" altLang="zh-TW" sz="1300" dirty="0">
                <a:cs typeface="Times New Roman" pitchFamily="18" charset="0"/>
                <a:hlinkClick r:id="rId8"/>
              </a:rPr>
              <a:t> Mooney C., J</a:t>
            </a:r>
            <a:r>
              <a:rPr lang="en-US" altLang="zh-TW" sz="1300" dirty="0">
                <a:cs typeface="Times New Roman" pitchFamily="18" charset="0"/>
              </a:rPr>
              <a:t>,</a:t>
            </a:r>
            <a:r>
              <a:rPr lang="en-US" altLang="zh-TW" sz="1300" dirty="0">
                <a:cs typeface="Times New Roman" pitchFamily="18" charset="0"/>
                <a:hlinkClick r:id="rId9"/>
              </a:rPr>
              <a:t> Quill, T.E</a:t>
            </a:r>
            <a:r>
              <a:rPr lang="en-US" altLang="zh-TW" sz="1300" dirty="0">
                <a:cs typeface="Times New Roman" pitchFamily="18" charset="0"/>
              </a:rPr>
              <a:t>. (2009</a:t>
            </a:r>
            <a:r>
              <a:rPr lang="en-US" altLang="zh-TW" sz="1300" dirty="0">
                <a:cs typeface="Times New Roman" pitchFamily="18" charset="0"/>
                <a:hlinkClick r:id="rId10"/>
              </a:rPr>
              <a:t>) Association of an educational program in mindful communication with burnout, empathy, and attitudes among primary care physicians</a:t>
            </a:r>
            <a:r>
              <a:rPr lang="en-US" altLang="zh-TW" sz="1300" dirty="0">
                <a:cs typeface="Times New Roman" pitchFamily="18" charset="0"/>
              </a:rPr>
              <a:t>, </a:t>
            </a:r>
            <a:r>
              <a:rPr lang="en-US" altLang="zh-TW" sz="1300" i="1" dirty="0">
                <a:cs typeface="Times New Roman" pitchFamily="18" charset="0"/>
              </a:rPr>
              <a:t>JAMA.</a:t>
            </a:r>
            <a:r>
              <a:rPr lang="en-US" altLang="zh-TW" sz="1300" dirty="0">
                <a:cs typeface="Times New Roman" pitchFamily="18" charset="0"/>
              </a:rPr>
              <a:t> Sep 23; 302(12): 1284-93.</a:t>
            </a:r>
          </a:p>
          <a:p>
            <a:pPr>
              <a:lnSpc>
                <a:spcPct val="90000"/>
              </a:lnSpc>
            </a:pPr>
            <a:r>
              <a:rPr lang="en-US" altLang="zh-TW" sz="1300" dirty="0" smtClean="0">
                <a:cs typeface="Times New Roman" pitchFamily="18" charset="0"/>
              </a:rPr>
              <a:t> </a:t>
            </a:r>
            <a:endParaRPr lang="en-US" sz="1300" dirty="0" smtClean="0">
              <a:cs typeface="Times New Roman" pitchFamily="18" charset="0"/>
            </a:endParaRPr>
          </a:p>
        </p:txBody>
      </p:sp>
    </p:spTree>
    <p:extLst>
      <p:ext uri="{BB962C8B-B14F-4D97-AF65-F5344CB8AC3E}">
        <p14:creationId xmlns:p14="http://schemas.microsoft.com/office/powerpoint/2010/main" val="395051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457200" indent="-457200">
              <a:lnSpc>
                <a:spcPct val="90000"/>
              </a:lnSpc>
              <a:buFont typeface="+mj-lt"/>
              <a:buAutoNum type="arabicPeriod" startAt="10"/>
            </a:pPr>
            <a:r>
              <a:rPr lang="en-US" sz="1400" dirty="0" err="1">
                <a:cs typeface="Times New Roman" pitchFamily="18" charset="0"/>
              </a:rPr>
              <a:t>Kabat-Zinn</a:t>
            </a:r>
            <a:r>
              <a:rPr lang="en-US" sz="1400" dirty="0">
                <a:cs typeface="Times New Roman" pitchFamily="18" charset="0"/>
              </a:rPr>
              <a:t>, J., L. </a:t>
            </a:r>
            <a:r>
              <a:rPr lang="en-US" sz="1400" dirty="0" err="1">
                <a:cs typeface="Times New Roman" pitchFamily="18" charset="0"/>
              </a:rPr>
              <a:t>Lipworth</a:t>
            </a:r>
            <a:r>
              <a:rPr lang="en-US" sz="1400" dirty="0">
                <a:cs typeface="Times New Roman" pitchFamily="18" charset="0"/>
              </a:rPr>
              <a:t>, and R. Burney (1985). The clinical use of mindfulness meditation for the self-regulation of chronic pain. </a:t>
            </a:r>
            <a:r>
              <a:rPr lang="en-US" sz="1400" i="1" dirty="0">
                <a:cs typeface="Times New Roman" pitchFamily="18" charset="0"/>
              </a:rPr>
              <a:t>Journal of Behavioral Medicine </a:t>
            </a:r>
            <a:r>
              <a:rPr lang="en-US" sz="1400" dirty="0">
                <a:cs typeface="Times New Roman" pitchFamily="18" charset="0"/>
              </a:rPr>
              <a:t>8:162–90.</a:t>
            </a:r>
          </a:p>
          <a:p>
            <a:pPr marL="457200" indent="-457200">
              <a:lnSpc>
                <a:spcPct val="90000"/>
              </a:lnSpc>
              <a:buFont typeface="+mj-lt"/>
              <a:buAutoNum type="arabicPeriod" startAt="10"/>
            </a:pPr>
            <a:r>
              <a:rPr lang="en-US" altLang="zh-TW" sz="1400" dirty="0" smtClean="0">
                <a:cs typeface="Times New Roman" pitchFamily="18" charset="0"/>
              </a:rPr>
              <a:t>Napoli</a:t>
            </a:r>
            <a:r>
              <a:rPr lang="en-US" altLang="zh-TW" sz="1400" dirty="0">
                <a:cs typeface="Times New Roman" pitchFamily="18" charset="0"/>
              </a:rPr>
              <a:t>, M. (2011). </a:t>
            </a:r>
            <a:r>
              <a:rPr lang="en-US" altLang="zh-TW" sz="1400" i="1" dirty="0">
                <a:cs typeface="Times New Roman" pitchFamily="18" charset="0"/>
              </a:rPr>
              <a:t>Tools for mindful living: Stepping stones for practice and CD</a:t>
            </a:r>
            <a:r>
              <a:rPr lang="en-US" altLang="zh-TW" sz="1400" dirty="0">
                <a:cs typeface="Times New Roman" pitchFamily="18" charset="0"/>
              </a:rPr>
              <a:t>. Dubuque, IA: Kendall Hunt Publishing Company.</a:t>
            </a:r>
          </a:p>
          <a:p>
            <a:pPr marL="457200" indent="-457200">
              <a:lnSpc>
                <a:spcPct val="90000"/>
              </a:lnSpc>
              <a:buFont typeface="+mj-lt"/>
              <a:buAutoNum type="arabicPeriod" startAt="10"/>
            </a:pPr>
            <a:r>
              <a:rPr lang="en-US" sz="1400" dirty="0" err="1">
                <a:cs typeface="Times New Roman" pitchFamily="18" charset="0"/>
              </a:rPr>
              <a:t>Deci</a:t>
            </a:r>
            <a:r>
              <a:rPr lang="en-US" sz="1400" dirty="0">
                <a:cs typeface="Times New Roman" pitchFamily="18" charset="0"/>
              </a:rPr>
              <a:t>, E. L., &amp; Ryan, R. M. (1980). Self-determination theory: When mind mediates behavior. </a:t>
            </a:r>
            <a:r>
              <a:rPr lang="en-US" sz="1400" i="1" dirty="0">
                <a:cs typeface="Times New Roman" pitchFamily="18" charset="0"/>
              </a:rPr>
              <a:t>The Journal of Mind and Behavior, 1</a:t>
            </a:r>
            <a:r>
              <a:rPr lang="en-US" sz="1400" dirty="0">
                <a:cs typeface="Times New Roman" pitchFamily="18" charset="0"/>
              </a:rPr>
              <a:t>, 33-43. </a:t>
            </a:r>
          </a:p>
          <a:p>
            <a:pPr marL="457200" indent="-457200">
              <a:lnSpc>
                <a:spcPct val="90000"/>
              </a:lnSpc>
              <a:buFont typeface="+mj-lt"/>
              <a:buAutoNum type="arabicPeriod" startAt="10"/>
            </a:pPr>
            <a:r>
              <a:rPr lang="en-US" altLang="zh-TW" sz="1400" dirty="0">
                <a:cs typeface="Times New Roman" pitchFamily="18" charset="0"/>
              </a:rPr>
              <a:t>National Institute of Wellness. Retrieved from </a:t>
            </a:r>
            <a:r>
              <a:rPr lang="en-US" sz="1400" dirty="0">
                <a:hlinkClick r:id="rId2"/>
              </a:rPr>
              <a:t>http://www.nationalwellness.org/index.php?id_tier=2&amp;id_c=26</a:t>
            </a:r>
            <a:r>
              <a:rPr lang="en-US" sz="1400" dirty="0"/>
              <a:t> on September 25, 2012.</a:t>
            </a:r>
            <a:endParaRPr lang="en-US" altLang="zh-TW" sz="1400" dirty="0">
              <a:cs typeface="Times New Roman" pitchFamily="18" charset="0"/>
            </a:endParaRPr>
          </a:p>
          <a:p>
            <a:endParaRPr lang="en-US" dirty="0"/>
          </a:p>
        </p:txBody>
      </p:sp>
    </p:spTree>
    <p:extLst>
      <p:ext uri="{BB962C8B-B14F-4D97-AF65-F5344CB8AC3E}">
        <p14:creationId xmlns:p14="http://schemas.microsoft.com/office/powerpoint/2010/main" val="295252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chor="ctr"/>
          <a:lstStyle/>
          <a:p>
            <a:r>
              <a:rPr lang="en-US" b="1" smtClean="0">
                <a:latin typeface="Arial" pitchFamily="34" charset="0"/>
              </a:rPr>
              <a:t>Definitions</a:t>
            </a:r>
            <a:endParaRPr lang="en-US" smtClean="0">
              <a:latin typeface="Arial" pitchFamily="34" charset="0"/>
            </a:endParaRPr>
          </a:p>
        </p:txBody>
      </p:sp>
      <p:sp>
        <p:nvSpPr>
          <p:cNvPr id="64515" name="Content Placeholder 2"/>
          <p:cNvSpPr>
            <a:spLocks noGrp="1"/>
          </p:cNvSpPr>
          <p:nvPr>
            <p:ph type="body" idx="1"/>
          </p:nvPr>
        </p:nvSpPr>
        <p:spPr/>
        <p:txBody>
          <a:bodyPr/>
          <a:lstStyle/>
          <a:p>
            <a:pPr>
              <a:lnSpc>
                <a:spcPct val="90000"/>
              </a:lnSpc>
            </a:pPr>
            <a:r>
              <a:rPr lang="en-US" sz="2000" dirty="0" smtClean="0">
                <a:cs typeface="Times New Roman" pitchFamily="18" charset="0"/>
              </a:rPr>
              <a:t>National Center for Complementary and Alternative Medicine (CAM)</a:t>
            </a:r>
            <a:r>
              <a:rPr lang="en-US" sz="2000" baseline="30000" dirty="0" smtClean="0">
                <a:cs typeface="Times New Roman" pitchFamily="18" charset="0"/>
              </a:rPr>
              <a:t>1</a:t>
            </a:r>
            <a:r>
              <a:rPr lang="en-US" sz="1800" dirty="0" smtClean="0">
                <a:cs typeface="Times New Roman" pitchFamily="18" charset="0"/>
              </a:rPr>
              <a:t>:</a:t>
            </a:r>
            <a:r>
              <a:rPr lang="en-US" sz="2000" dirty="0" smtClean="0">
                <a:cs typeface="Times New Roman" pitchFamily="18" charset="0"/>
              </a:rPr>
              <a:t> </a:t>
            </a:r>
          </a:p>
          <a:p>
            <a:pPr>
              <a:lnSpc>
                <a:spcPct val="90000"/>
              </a:lnSpc>
              <a:buFont typeface="Arial" pitchFamily="34" charset="0"/>
              <a:buChar char="•"/>
            </a:pPr>
            <a:r>
              <a:rPr lang="en-US" sz="2000" dirty="0" smtClean="0">
                <a:cs typeface="Times New Roman" pitchFamily="18" charset="0"/>
              </a:rPr>
              <a:t>CAM as a group of diverse medical and health care systems, practices, and products that are not generally considered part of  conventional medicine. </a:t>
            </a:r>
          </a:p>
          <a:p>
            <a:pPr>
              <a:lnSpc>
                <a:spcPct val="90000"/>
              </a:lnSpc>
              <a:buFont typeface="Arial" pitchFamily="34" charset="0"/>
              <a:buChar char="•"/>
            </a:pPr>
            <a:r>
              <a:rPr lang="en-US" sz="2000" dirty="0" smtClean="0">
                <a:cs typeface="Times New Roman" pitchFamily="18" charset="0"/>
              </a:rPr>
              <a:t>"Complementary medicine" refers to use of CAM together with conventional medicine. </a:t>
            </a:r>
          </a:p>
          <a:p>
            <a:pPr>
              <a:lnSpc>
                <a:spcPct val="90000"/>
              </a:lnSpc>
              <a:buFont typeface="Arial" pitchFamily="34" charset="0"/>
              <a:buChar char="•"/>
            </a:pPr>
            <a:r>
              <a:rPr lang="en-US" sz="2000" dirty="0" smtClean="0">
                <a:cs typeface="Times New Roman" pitchFamily="18" charset="0"/>
              </a:rPr>
              <a:t>"Alternative medicine" refers to use of CAM in place of conventional medicine. </a:t>
            </a:r>
          </a:p>
          <a:p>
            <a:pPr>
              <a:lnSpc>
                <a:spcPct val="90000"/>
              </a:lnSpc>
              <a:buFont typeface="Arial" pitchFamily="34" charset="0"/>
              <a:buChar char="•"/>
            </a:pPr>
            <a:r>
              <a:rPr lang="en-US" sz="2000" dirty="0" smtClean="0">
                <a:cs typeface="Times New Roman" pitchFamily="18" charset="0"/>
              </a:rPr>
              <a:t>"Integrative medicine" combines treatments from conventional medicine and CAM for which there is some high-quality evidence of safety and effectiveness. It is also called integrated medicine.</a:t>
            </a:r>
          </a:p>
          <a:p>
            <a:pPr>
              <a:lnSpc>
                <a:spcPct val="90000"/>
              </a:lnSpc>
            </a:pP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1026"/>
          <p:cNvSpPr>
            <a:spLocks noGrp="1" noChangeArrowheads="1"/>
          </p:cNvSpPr>
          <p:nvPr>
            <p:ph type="title"/>
          </p:nvPr>
        </p:nvSpPr>
        <p:spPr/>
        <p:txBody>
          <a:bodyPr/>
          <a:lstStyle/>
          <a:p>
            <a:r>
              <a:rPr lang="en-US" b="1" smtClean="0"/>
              <a:t>Definitions</a:t>
            </a:r>
          </a:p>
        </p:txBody>
      </p:sp>
      <p:sp>
        <p:nvSpPr>
          <p:cNvPr id="183299" name="Rectangle 1027"/>
          <p:cNvSpPr>
            <a:spLocks noGrp="1" noChangeArrowheads="1"/>
          </p:cNvSpPr>
          <p:nvPr>
            <p:ph type="body" idx="1"/>
          </p:nvPr>
        </p:nvSpPr>
        <p:spPr>
          <a:xfrm>
            <a:off x="685800" y="1752600"/>
            <a:ext cx="8001000" cy="3581400"/>
          </a:xfrm>
        </p:spPr>
        <p:txBody>
          <a:bodyPr/>
          <a:lstStyle/>
          <a:p>
            <a:pPr>
              <a:lnSpc>
                <a:spcPct val="90000"/>
              </a:lnSpc>
            </a:pPr>
            <a:r>
              <a:rPr lang="en-US" dirty="0" smtClean="0"/>
              <a:t>Integrative health services refers to “a broad domain of resources that encompasses health systems, modalities, and practices and their accompanying theories and beliefs, other than those intrinsic to the dominant health system of a particular society or culture in a given historical period.”</a:t>
            </a:r>
            <a:r>
              <a:rPr lang="en-US" baseline="30000" dirty="0" smtClean="0"/>
              <a:t>2</a:t>
            </a:r>
            <a:r>
              <a:rPr lang="en-US" dirty="0" smtClean="0"/>
              <a:t>  </a:t>
            </a:r>
          </a:p>
          <a:p>
            <a:pPr>
              <a:lnSpc>
                <a:spcPct val="90000"/>
              </a:lnSpc>
            </a:pPr>
            <a:r>
              <a:rPr lang="en-US" dirty="0" smtClean="0"/>
              <a:t>CDC reports over 1/3 of the US population used some type of CAM interventions. Including meditation, spirituality and religious practices makes this number well over 2/3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09600" y="762000"/>
            <a:ext cx="7772400" cy="685800"/>
          </a:xfrm>
        </p:spPr>
        <p:txBody>
          <a:bodyPr/>
          <a:lstStyle/>
          <a:p>
            <a:r>
              <a:rPr lang="en-US" b="1" smtClean="0">
                <a:latin typeface="Arial" pitchFamily="34" charset="0"/>
              </a:rPr>
              <a:t>Development of conventional social work practice</a:t>
            </a:r>
          </a:p>
        </p:txBody>
      </p:sp>
      <p:sp>
        <p:nvSpPr>
          <p:cNvPr id="70659" name="Rectangle 3"/>
          <p:cNvSpPr>
            <a:spLocks noGrp="1" noChangeArrowheads="1"/>
          </p:cNvSpPr>
          <p:nvPr>
            <p:ph type="body" idx="1"/>
          </p:nvPr>
        </p:nvSpPr>
        <p:spPr>
          <a:xfrm>
            <a:off x="685800" y="1828800"/>
            <a:ext cx="8077200" cy="4114800"/>
          </a:xfrm>
        </p:spPr>
        <p:txBody>
          <a:bodyPr/>
          <a:lstStyle/>
          <a:p>
            <a:pPr>
              <a:buClr>
                <a:schemeClr val="tx2"/>
              </a:buClr>
            </a:pPr>
            <a:r>
              <a:rPr lang="en-US" sz="1800" smtClean="0">
                <a:ea typeface="SimSun" pitchFamily="2" charset="-122"/>
              </a:rPr>
              <a:t>A </a:t>
            </a:r>
            <a:r>
              <a:rPr lang="en-US" sz="1800" smtClean="0">
                <a:cs typeface="Arial" pitchFamily="34" charset="0"/>
              </a:rPr>
              <a:t>legitimate and secular substitution</a:t>
            </a:r>
            <a:r>
              <a:rPr lang="en-US" sz="1800" smtClean="0">
                <a:ea typeface="SimSun" pitchFamily="2" charset="-122"/>
              </a:rPr>
              <a:t> to address human problems of living when people no longer choose to use the traditional, communal, religious way of healing</a:t>
            </a:r>
          </a:p>
          <a:p>
            <a:pPr>
              <a:buClr>
                <a:schemeClr val="tx2"/>
              </a:buClr>
            </a:pPr>
            <a:r>
              <a:rPr lang="en-US" sz="1800" smtClean="0">
                <a:ea typeface="SimSun" pitchFamily="2" charset="-122"/>
              </a:rPr>
              <a:t>Values of scientificism, rationalism, humanism, individualism, etc </a:t>
            </a:r>
            <a:r>
              <a:rPr lang="en-US" sz="1800" smtClean="0"/>
              <a:t>contribute to:</a:t>
            </a:r>
          </a:p>
          <a:p>
            <a:pPr lvl="1">
              <a:buClr>
                <a:schemeClr val="tx2"/>
              </a:buClr>
              <a:buFontTx/>
              <a:buChar char="•"/>
            </a:pPr>
            <a:r>
              <a:rPr lang="en-US" sz="1800" smtClean="0">
                <a:ea typeface="SimSun" pitchFamily="2" charset="-122"/>
              </a:rPr>
              <a:t>Demystify the treatment process </a:t>
            </a:r>
          </a:p>
          <a:p>
            <a:pPr lvl="1">
              <a:buClr>
                <a:schemeClr val="tx2"/>
              </a:buClr>
              <a:buFontTx/>
              <a:buChar char="•"/>
            </a:pPr>
            <a:r>
              <a:rPr lang="en-US" sz="1800" smtClean="0">
                <a:ea typeface="SimSun" pitchFamily="2" charset="-122"/>
              </a:rPr>
              <a:t>Develop empirical-based practice </a:t>
            </a:r>
          </a:p>
          <a:p>
            <a:pPr lvl="1">
              <a:buClr>
                <a:schemeClr val="tx2"/>
              </a:buClr>
              <a:buFontTx/>
              <a:buChar char="•"/>
            </a:pPr>
            <a:r>
              <a:rPr lang="en-US" sz="1800" smtClean="0">
                <a:ea typeface="SimSun" pitchFamily="2" charset="-122"/>
              </a:rPr>
              <a:t>Expand our understanding of humankind as biological, psychological and social beings </a:t>
            </a:r>
          </a:p>
          <a:p>
            <a:pPr lvl="1">
              <a:buClr>
                <a:schemeClr val="tx2"/>
              </a:buClr>
              <a:buFontTx/>
              <a:buChar char="•"/>
            </a:pPr>
            <a:r>
              <a:rPr lang="en-US" sz="1800" smtClean="0">
                <a:ea typeface="SimSun" pitchFamily="2" charset="-122"/>
              </a:rPr>
              <a:t>Regulate unethical healing practices of all kinds </a:t>
            </a:r>
          </a:p>
          <a:p>
            <a:pPr lvl="1">
              <a:buClr>
                <a:schemeClr val="tx2"/>
              </a:buClr>
              <a:buFontTx/>
              <a:buChar char="•"/>
            </a:pPr>
            <a:r>
              <a:rPr lang="en-US" sz="1800" smtClean="0">
                <a:ea typeface="SimSun" pitchFamily="2" charset="-122"/>
              </a:rPr>
              <a:t>Individualistic and humanistic thinking emancipates some people from years of traditional collective existence, sacrifices, and social injustice.</a:t>
            </a:r>
          </a:p>
          <a:p>
            <a:pPr lvl="1">
              <a:buClr>
                <a:schemeClr val="tx2"/>
              </a:buClr>
              <a:buFontTx/>
              <a:buChar char="•"/>
            </a:pPr>
            <a:endParaRPr lang="en-US" sz="1800" smtClean="0">
              <a:ea typeface="SimSun"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b="1" smtClean="0">
                <a:latin typeface="Arial" pitchFamily="34" charset="0"/>
              </a:rPr>
              <a:t>The Paradox of “partial truths”</a:t>
            </a:r>
          </a:p>
        </p:txBody>
      </p:sp>
      <p:sp>
        <p:nvSpPr>
          <p:cNvPr id="71683" name="Rectangle 3"/>
          <p:cNvSpPr>
            <a:spLocks noGrp="1" noChangeArrowheads="1"/>
          </p:cNvSpPr>
          <p:nvPr>
            <p:ph type="body" idx="1"/>
          </p:nvPr>
        </p:nvSpPr>
        <p:spPr>
          <a:xfrm>
            <a:off x="685800" y="1676400"/>
            <a:ext cx="8001000" cy="3581400"/>
          </a:xfrm>
        </p:spPr>
        <p:txBody>
          <a:bodyPr/>
          <a:lstStyle/>
          <a:p>
            <a:pPr>
              <a:buClr>
                <a:schemeClr val="tx2"/>
              </a:buClr>
              <a:buFont typeface="Arial" pitchFamily="34" charset="0"/>
              <a:buChar char="•"/>
            </a:pPr>
            <a:r>
              <a:rPr lang="en-US" dirty="0" smtClean="0">
                <a:ea typeface="SimSun" pitchFamily="2" charset="-122"/>
              </a:rPr>
              <a:t>Values of </a:t>
            </a:r>
            <a:r>
              <a:rPr lang="en-US" dirty="0" err="1" smtClean="0">
                <a:ea typeface="SimSun" pitchFamily="2" charset="-122"/>
              </a:rPr>
              <a:t>scientificism</a:t>
            </a:r>
            <a:r>
              <a:rPr lang="en-US" dirty="0" smtClean="0">
                <a:ea typeface="SimSun" pitchFamily="2" charset="-122"/>
              </a:rPr>
              <a:t>, rationalism, individualism, humanism help advance social work profession in its practice</a:t>
            </a:r>
          </a:p>
          <a:p>
            <a:pPr>
              <a:buClr>
                <a:schemeClr val="tx2"/>
              </a:buClr>
              <a:buFont typeface="Arial" pitchFamily="34" charset="0"/>
              <a:buChar char="•"/>
            </a:pPr>
            <a:r>
              <a:rPr lang="en-US" dirty="0" smtClean="0">
                <a:ea typeface="SimSun" pitchFamily="2" charset="-122"/>
              </a:rPr>
              <a:t>BUT by separating behavioral treatment in social work practice from other domains, the development also becomes “un-balanced”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title"/>
          </p:nvPr>
        </p:nvSpPr>
        <p:spPr/>
        <p:txBody>
          <a:bodyPr/>
          <a:lstStyle/>
          <a:p>
            <a:r>
              <a:rPr lang="en-US" b="1" smtClean="0"/>
              <a:t>The “shadow” of modern social work practice</a:t>
            </a:r>
            <a:r>
              <a:rPr lang="en-US" smtClean="0"/>
              <a:t> </a:t>
            </a:r>
          </a:p>
        </p:txBody>
      </p:sp>
      <p:sp>
        <p:nvSpPr>
          <p:cNvPr id="75781" name="Rectangle 5"/>
          <p:cNvSpPr>
            <a:spLocks noGrp="1" noChangeArrowheads="1"/>
          </p:cNvSpPr>
          <p:nvPr>
            <p:ph type="body" idx="1"/>
          </p:nvPr>
        </p:nvSpPr>
        <p:spPr>
          <a:xfrm>
            <a:off x="685800" y="2286000"/>
            <a:ext cx="8001000" cy="3581400"/>
          </a:xfrm>
        </p:spPr>
        <p:txBody>
          <a:bodyPr/>
          <a:lstStyle/>
          <a:p>
            <a:r>
              <a:rPr lang="en-US" smtClean="0"/>
              <a:t>A narrow and limited view of mind</a:t>
            </a:r>
          </a:p>
          <a:p>
            <a:r>
              <a:rPr lang="en-US" smtClean="0"/>
              <a:t>A narrow and limited view of body</a:t>
            </a:r>
          </a:p>
          <a:p>
            <a:r>
              <a:rPr lang="en-US" smtClean="0"/>
              <a:t>Missing spirituality</a:t>
            </a:r>
          </a:p>
          <a:p>
            <a:r>
              <a:rPr lang="en-US" smtClean="0"/>
              <a:t>Disconnected view of a person, service delivery, etc</a:t>
            </a:r>
          </a:p>
          <a:p>
            <a:r>
              <a:rPr lang="en-US" smtClean="0"/>
              <a:t>A limited view of self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smtClean="0">
                <a:latin typeface="Arial" pitchFamily="34" charset="0"/>
              </a:rPr>
              <a:t>A narrow interpretation of mind and body</a:t>
            </a:r>
          </a:p>
        </p:txBody>
      </p:sp>
      <p:sp>
        <p:nvSpPr>
          <p:cNvPr id="76803" name="Rectangle 3"/>
          <p:cNvSpPr>
            <a:spLocks noGrp="1" noChangeArrowheads="1"/>
          </p:cNvSpPr>
          <p:nvPr>
            <p:ph type="body" idx="1"/>
          </p:nvPr>
        </p:nvSpPr>
        <p:spPr>
          <a:xfrm>
            <a:off x="685800" y="2286000"/>
            <a:ext cx="8001000" cy="3581400"/>
          </a:xfrm>
        </p:spPr>
        <p:txBody>
          <a:bodyPr/>
          <a:lstStyle/>
          <a:p>
            <a:pPr>
              <a:buClr>
                <a:schemeClr val="tx2"/>
              </a:buClr>
              <a:buFont typeface="Arial" pitchFamily="34" charset="0"/>
              <a:buChar char="•"/>
            </a:pPr>
            <a:r>
              <a:rPr lang="en-US" dirty="0" smtClean="0"/>
              <a:t>Mind: Only focus on the Rational mind (e.g., conventional cognitive approaches)</a:t>
            </a:r>
          </a:p>
          <a:p>
            <a:pPr>
              <a:buClr>
                <a:schemeClr val="tx2"/>
              </a:buClr>
              <a:buFont typeface="Arial" pitchFamily="34" charset="0"/>
              <a:buChar char="•"/>
            </a:pPr>
            <a:r>
              <a:rPr lang="en-US" dirty="0" smtClean="0"/>
              <a:t>Body: Only focus on observable and physical behaviors but not bodily experiences</a:t>
            </a:r>
          </a:p>
          <a:p>
            <a:pPr>
              <a:buClr>
                <a:schemeClr val="tx2"/>
              </a:buClr>
              <a:buFont typeface="Arial" pitchFamily="34" charset="0"/>
              <a:buChar char="•"/>
            </a:pPr>
            <a:r>
              <a:rPr lang="en-US" dirty="0" smtClean="0"/>
              <a:t>Downplay of the body process</a:t>
            </a:r>
          </a:p>
          <a:p>
            <a:pPr lvl="1">
              <a:buClr>
                <a:schemeClr val="tx2"/>
              </a:buClr>
            </a:pPr>
            <a:r>
              <a:rPr lang="en-US" dirty="0" smtClean="0">
                <a:ea typeface="SimSun" pitchFamily="2" charset="-122"/>
              </a:rPr>
              <a:t>Behavioral approaches </a:t>
            </a:r>
            <a:r>
              <a:rPr lang="en-US" dirty="0" smtClean="0"/>
              <a:t>emphasize</a:t>
            </a:r>
            <a:r>
              <a:rPr lang="en-US" dirty="0" smtClean="0">
                <a:ea typeface="SimSun" pitchFamily="2" charset="-122"/>
              </a:rPr>
              <a:t> primarily observable and measurable behaviors</a:t>
            </a:r>
            <a:endParaRPr lang="en-US" dirty="0" smtClean="0"/>
          </a:p>
          <a:p>
            <a:pPr lvl="1">
              <a:buClr>
                <a:schemeClr val="tx2"/>
              </a:buClr>
            </a:pPr>
            <a:r>
              <a:rPr lang="en-US" dirty="0" smtClean="0">
                <a:ea typeface="SimSun" pitchFamily="2" charset="-122"/>
              </a:rPr>
              <a:t>Consequence of the Cartesian dualistic doctrine and Descartes' view of </a:t>
            </a:r>
            <a:r>
              <a:rPr lang="en-US" dirty="0" smtClean="0"/>
              <a:t>the </a:t>
            </a:r>
            <a:r>
              <a:rPr lang="en-US" dirty="0" smtClean="0">
                <a:ea typeface="SimSun" pitchFamily="2" charset="-122"/>
              </a:rPr>
              <a:t>self as a pure</a:t>
            </a:r>
            <a:r>
              <a:rPr lang="en-US" dirty="0" smtClean="0"/>
              <a:t>ly</a:t>
            </a:r>
            <a:r>
              <a:rPr lang="en-US" dirty="0" smtClean="0">
                <a:ea typeface="SimSun" pitchFamily="2" charset="-122"/>
              </a:rPr>
              <a:t> thinking being</a:t>
            </a:r>
            <a:r>
              <a:rPr lang="en-US" dirty="0" smtClean="0"/>
              <a:t> </a:t>
            </a:r>
          </a:p>
        </p:txBody>
      </p:sp>
    </p:spTree>
  </p:cSld>
  <p:clrMapOvr>
    <a:masterClrMapping/>
  </p:clrMapOvr>
</p:sld>
</file>

<file path=ppt/theme/theme1.xml><?xml version="1.0" encoding="utf-8"?>
<a:theme xmlns:a="http://schemas.openxmlformats.org/drawingml/2006/main" name="Theme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4848</TotalTime>
  <Words>2768</Words>
  <Application>Microsoft Macintosh PowerPoint</Application>
  <PresentationFormat>On-screen Show (4:3)</PresentationFormat>
  <Paragraphs>218</Paragraphs>
  <Slides>39</Slides>
  <Notes>31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Theme2</vt:lpstr>
      <vt:lpstr>Advanced Clinical Social Work Practice in Integrated Behavioral Healthcare Complementary and Alternative  Body-Mind-Spirit Practices Module 14 Mo Yee Lee, PhD College of Social Work The Ohio State University</vt:lpstr>
      <vt:lpstr>Module 14: Complementary and Alternative  Body-Mind-Spirit Practices  Outline</vt:lpstr>
      <vt:lpstr>Integrative Medicine</vt:lpstr>
      <vt:lpstr>Definitions</vt:lpstr>
      <vt:lpstr>Definitions</vt:lpstr>
      <vt:lpstr>Development of conventional social work practice</vt:lpstr>
      <vt:lpstr>The Paradox of “partial truths”</vt:lpstr>
      <vt:lpstr>The “shadow” of modern social work practice </vt:lpstr>
      <vt:lpstr>A narrow interpretation of mind and body</vt:lpstr>
      <vt:lpstr>Downplay of spirituality</vt:lpstr>
      <vt:lpstr>A disconnected view of person and services, etc</vt:lpstr>
      <vt:lpstr>The view of Self</vt:lpstr>
      <vt:lpstr>Problems with such a view of self</vt:lpstr>
      <vt:lpstr>A small act of balance: Integrative Body-Mind-Spirit social work practice</vt:lpstr>
      <vt:lpstr>Integrative Body-Mind-Spirit practice is about:</vt:lpstr>
      <vt:lpstr>Defining Characteristics</vt:lpstr>
      <vt:lpstr>Defining Characteristics</vt:lpstr>
      <vt:lpstr>CAM Body-Mind-Spirit Interventions</vt:lpstr>
      <vt:lpstr>Examples of CAM Body Techniques</vt:lpstr>
      <vt:lpstr>Cautions in using CAM Body Techniques </vt:lpstr>
      <vt:lpstr>Examples of techniques that focus on the mind</vt:lpstr>
      <vt:lpstr>Essence of Spirituality</vt:lpstr>
      <vt:lpstr>Treatment goals of Spiritual interventions</vt:lpstr>
      <vt:lpstr>Examples of techniques that focus on spirituality</vt:lpstr>
      <vt:lpstr>PowerPoint Presentation</vt:lpstr>
      <vt:lpstr>Examples of existing applications</vt:lpstr>
      <vt:lpstr>Meditation</vt:lpstr>
      <vt:lpstr>Mindfulness</vt:lpstr>
      <vt:lpstr>Theoretical Foundations of mindfulness and meditative practices as complementary behavioral interventions</vt:lpstr>
      <vt:lpstr>Systems perspective</vt:lpstr>
      <vt:lpstr>Self-Determination Theory12</vt:lpstr>
      <vt:lpstr>Neurobiological effects of meditation: The Relaxation Response</vt:lpstr>
      <vt:lpstr>Positive Benefits of Meditation </vt:lpstr>
      <vt:lpstr>Promoting Wellness</vt:lpstr>
      <vt:lpstr>Defining Wellness</vt:lpstr>
      <vt:lpstr>Ethical guidelines for selecting complementary and alternative body-mind-spirit techniques</vt:lpstr>
      <vt:lpstr>Useful websites:</vt:lpstr>
      <vt:lpstr>References</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laurag</dc:creator>
  <cp:lastModifiedBy>Lauren Schermerhorn</cp:lastModifiedBy>
  <cp:revision>243</cp:revision>
  <dcterms:created xsi:type="dcterms:W3CDTF">2011-02-02T13:26:25Z</dcterms:created>
  <dcterms:modified xsi:type="dcterms:W3CDTF">2015-01-19T18:09:01Z</dcterms:modified>
</cp:coreProperties>
</file>