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sldIdLst>
    <p:sldId id="259" r:id="rId2"/>
    <p:sldId id="283"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58" r:id="rId27"/>
    <p:sldId id="284" r:id="rId2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65" autoAdjust="0"/>
  </p:normalViewPr>
  <p:slideViewPr>
    <p:cSldViewPr>
      <p:cViewPr>
        <p:scale>
          <a:sx n="80" d="100"/>
          <a:sy n="80" d="100"/>
        </p:scale>
        <p:origin x="-1920"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C19D19-6F41-405F-80E1-9A061F6798E0}" type="datetimeFigureOut">
              <a:rPr lang="en-US" smtClean="0"/>
              <a:pPr/>
              <a:t>1/19/15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723D6C-62C5-4775-A00D-E3FFBE38AFC1}" type="slidenum">
              <a:rPr lang="en-US" smtClean="0"/>
              <a:pPr/>
              <a:t>‹#›</a:t>
            </a:fld>
            <a:endParaRPr lang="en-US"/>
          </a:p>
        </p:txBody>
      </p:sp>
    </p:spTree>
    <p:extLst>
      <p:ext uri="{BB962C8B-B14F-4D97-AF65-F5344CB8AC3E}">
        <p14:creationId xmlns:p14="http://schemas.microsoft.com/office/powerpoint/2010/main" val="2126340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6"/>
          <p:cNvSpPr>
            <a:spLocks noGrp="1" noChangeArrowheads="1"/>
          </p:cNvSpPr>
          <p:nvPr>
            <p:ph type="ftr" sz="quarter" idx="4"/>
          </p:nvPr>
        </p:nvSpPr>
        <p:spPr>
          <a:noFill/>
        </p:spPr>
        <p:txBody>
          <a:bodyPr/>
          <a:lstStyle/>
          <a:p>
            <a:r>
              <a:rPr lang="en-US" smtClean="0"/>
              <a:t>Module 7</a:t>
            </a:r>
          </a:p>
        </p:txBody>
      </p:sp>
      <p:sp>
        <p:nvSpPr>
          <p:cNvPr id="29699" name="Rectangle 7"/>
          <p:cNvSpPr>
            <a:spLocks noGrp="1" noChangeArrowheads="1"/>
          </p:cNvSpPr>
          <p:nvPr>
            <p:ph type="sldNum" sz="quarter" idx="5"/>
          </p:nvPr>
        </p:nvSpPr>
        <p:spPr>
          <a:noFill/>
        </p:spPr>
        <p:txBody>
          <a:bodyPr/>
          <a:lstStyle/>
          <a:p>
            <a:fld id="{7EAB024A-D7A1-45B3-8E4D-E99B32AADBCB}" type="slidenum">
              <a:rPr lang="en-US" smtClean="0"/>
              <a:pPr/>
              <a:t>1</a:t>
            </a:fld>
            <a:endParaRPr lang="en-US" smtClean="0"/>
          </a:p>
        </p:txBody>
      </p:sp>
      <p:sp>
        <p:nvSpPr>
          <p:cNvPr id="29700" name="Rectangle 2"/>
          <p:cNvSpPr>
            <a:spLocks noGrp="1" noRot="1" noChangeAspect="1" noChangeArrowheads="1" noTextEdit="1"/>
          </p:cNvSpPr>
          <p:nvPr>
            <p:ph type="sldImg"/>
          </p:nvPr>
        </p:nvSpPr>
        <p:spPr>
          <a:ln/>
        </p:spPr>
      </p:sp>
      <p:sp>
        <p:nvSpPr>
          <p:cNvPr id="29701" name="Rectangle 3"/>
          <p:cNvSpPr>
            <a:spLocks noGrp="1" noChangeArrowheads="1"/>
          </p:cNvSpPr>
          <p:nvPr>
            <p:ph type="body" idx="1"/>
          </p:nvPr>
        </p:nvSpPr>
        <p:spPr>
          <a:noFill/>
          <a:ln/>
        </p:spPr>
        <p:txBody>
          <a:bodyPr/>
          <a:lstStyle/>
          <a:p>
            <a:pPr eaLnBrk="1" hangingPunct="1"/>
            <a:r>
              <a:rPr lang="en-US" smtClean="0"/>
              <a:t>“Resistant behavior is more than just interesting information about the process of counseling.  Resistance early in treatment is associated with dropout, and the more a person resists during brief counseling, the less likely it is that behavior change will occur.</a:t>
            </a:r>
          </a:p>
          <a:p>
            <a:pPr eaLnBrk="1" hangingPunct="1"/>
            <a:endParaRPr lang="en-US" smtClean="0"/>
          </a:p>
          <a:p>
            <a:pPr eaLnBrk="1" hangingPunct="1"/>
            <a:r>
              <a:rPr lang="en-US" smtClean="0"/>
              <a:t>Yet resistance responses are normal during counseling, and their appearance is not reason for concern…It is how you respond to client resistance that makes the difference, and that distinguishes motivational interviewing from other approaches.  If resistance is increased during counseling, it is very likely in response to something that you are doing.” </a:t>
            </a:r>
          </a:p>
          <a:p>
            <a:pPr eaLnBrk="1" hangingPunct="1"/>
            <a:endParaRPr lang="en-US" smtClean="0"/>
          </a:p>
          <a:p>
            <a:pPr eaLnBrk="1" hangingPunct="1"/>
            <a:r>
              <a:rPr lang="en-US" i="1" smtClean="0"/>
              <a:t>Motivational Interviewing: Preparing People for Change (second ed)</a:t>
            </a:r>
            <a:r>
              <a:rPr lang="en-US" smtClean="0"/>
              <a:t> by William R. Miller and Stephen Rollnick, New York: Guilford Press, 2002 pg 99.</a:t>
            </a:r>
          </a:p>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a:ln/>
        </p:spPr>
      </p:sp>
      <p:sp>
        <p:nvSpPr>
          <p:cNvPr id="38915" name="Rectangle 3"/>
          <p:cNvSpPr>
            <a:spLocks noGrp="1"/>
          </p:cNvSpPr>
          <p:nvPr>
            <p:ph type="body" idx="1"/>
          </p:nvPr>
        </p:nvSpPr>
        <p:spPr>
          <a:noFill/>
          <a:ln/>
        </p:spPr>
        <p:txBody>
          <a:bodyPr/>
          <a:lstStyle/>
          <a:p>
            <a:pPr eaLnBrk="1" hangingPunct="1">
              <a:lnSpc>
                <a:spcPct val="80000"/>
              </a:lnSpc>
              <a:buClr>
                <a:schemeClr val="bg1"/>
              </a:buClr>
              <a:buFont typeface="Wingdings" pitchFamily="2" charset="2"/>
              <a:buNone/>
            </a:pPr>
            <a:r>
              <a:rPr lang="en-US" smtClean="0"/>
              <a:t>Using reflections acknowledges the client’s perception, avoids argument, joins with client, and encourages further exploration.</a:t>
            </a:r>
          </a:p>
          <a:p>
            <a:pPr eaLnBrk="1" hangingPunct="1">
              <a:lnSpc>
                <a:spcPct val="80000"/>
              </a:lnSpc>
            </a:pPr>
            <a:r>
              <a:rPr lang="en-US" smtClean="0"/>
              <a:t>In responding to resistance we can use simple or complex reflections.</a:t>
            </a:r>
          </a:p>
          <a:p>
            <a:pPr eaLnBrk="1" hangingPunct="1">
              <a:lnSpc>
                <a:spcPct val="80000"/>
              </a:lnSpc>
            </a:pPr>
            <a:r>
              <a:rPr lang="en-US" smtClean="0"/>
              <a:t>Example:</a:t>
            </a:r>
          </a:p>
          <a:p>
            <a:pPr eaLnBrk="1" hangingPunct="1"/>
            <a:r>
              <a:rPr lang="en-US" i="1" smtClean="0"/>
              <a:t>Client:</a:t>
            </a:r>
            <a:r>
              <a:rPr lang="en-US" smtClean="0"/>
              <a:t> I couldn’t keep the weight off even if I lost it.</a:t>
            </a:r>
            <a:endParaRPr lang="en-US" i="1" smtClean="0"/>
          </a:p>
          <a:p>
            <a:pPr eaLnBrk="1" hangingPunct="1"/>
            <a:r>
              <a:rPr lang="en-US" i="1" smtClean="0"/>
              <a:t>Interviewer:</a:t>
            </a:r>
            <a:r>
              <a:rPr lang="en-US" smtClean="0"/>
              <a:t> You’re rather discouraged about trying again.</a:t>
            </a:r>
          </a:p>
          <a:p>
            <a:pPr eaLnBrk="1" hangingPunct="1"/>
            <a:endParaRPr lang="en-US" smtClean="0"/>
          </a:p>
          <a:p>
            <a:pPr eaLnBrk="1" hangingPunct="1">
              <a:lnSpc>
                <a:spcPct val="80000"/>
              </a:lnSpc>
            </a:pPr>
            <a:r>
              <a:rPr lang="en-US" smtClean="0"/>
              <a:t>[Ask the participants for a resistant statement and demonstrate both a simple and complex reflection in response.]</a:t>
            </a:r>
          </a:p>
          <a:p>
            <a:pPr lvl="1" eaLnBrk="1" hangingPunct="1">
              <a:lnSpc>
                <a:spcPct val="80000"/>
              </a:lnSpc>
            </a:pP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TextEdit="1"/>
          </p:cNvSpPr>
          <p:nvPr>
            <p:ph type="sldImg"/>
          </p:nvPr>
        </p:nvSpPr>
        <p:spPr>
          <a:ln/>
        </p:spPr>
      </p:sp>
      <p:sp>
        <p:nvSpPr>
          <p:cNvPr id="39939" name="Rectangle 3"/>
          <p:cNvSpPr>
            <a:spLocks noGrp="1"/>
          </p:cNvSpPr>
          <p:nvPr>
            <p:ph type="body" idx="1"/>
          </p:nvPr>
        </p:nvSpPr>
        <p:spPr>
          <a:noFill/>
          <a:ln/>
        </p:spPr>
        <p:txBody>
          <a:bodyPr/>
          <a:lstStyle/>
          <a:p>
            <a:pPr eaLnBrk="1" hangingPunct="1"/>
            <a:r>
              <a:rPr lang="en-US" smtClean="0"/>
              <a:t>An amplified reflection is an exaggeration or overstatement of what the person has said. It is used to encourage retreat or to encourage exploration of the other side of the coin. For example, </a:t>
            </a:r>
          </a:p>
          <a:p>
            <a:pPr lvl="1" eaLnBrk="1" hangingPunct="1"/>
            <a:r>
              <a:rPr lang="en-US" i="1" smtClean="0"/>
              <a:t>Client:</a:t>
            </a:r>
            <a:r>
              <a:rPr lang="en-US" smtClean="0"/>
              <a:t> “my wife is always exaggerating. I haven’t ever been that bad.”</a:t>
            </a:r>
          </a:p>
          <a:p>
            <a:pPr lvl="1" eaLnBrk="1" hangingPunct="1"/>
            <a:r>
              <a:rPr lang="en-US" i="1" smtClean="0"/>
              <a:t>Interviewer:</a:t>
            </a:r>
            <a:r>
              <a:rPr lang="en-US" smtClean="0"/>
              <a:t> “it seems to you she has no reason for concern.”</a:t>
            </a:r>
          </a:p>
          <a:p>
            <a:pPr eaLnBrk="1" hangingPunct="1"/>
            <a:r>
              <a:rPr lang="en-US" smtClean="0"/>
              <a:t>Here the overstatement is that she has </a:t>
            </a:r>
            <a:r>
              <a:rPr lang="en-US" i="1" smtClean="0"/>
              <a:t>no</a:t>
            </a:r>
            <a:r>
              <a:rPr lang="en-US" smtClean="0"/>
              <a:t> reason for concern. </a:t>
            </a:r>
          </a:p>
          <a:p>
            <a:pPr eaLnBrk="1" hangingPunct="1"/>
            <a:r>
              <a:rPr lang="en-US" smtClean="0"/>
              <a:t>Amplified reflections must be done with empathy, in a straightforward, unassuming, supportive manner. Any hint of sarcasm or impatience can make the response hostile and increase resistance.</a:t>
            </a:r>
          </a:p>
          <a:p>
            <a:pPr eaLnBrk="1" hangingPunct="1"/>
            <a:r>
              <a:rPr lang="en-US" smtClean="0"/>
              <a:t>Example:</a:t>
            </a:r>
          </a:p>
          <a:p>
            <a:pPr lvl="1" eaLnBrk="1" hangingPunct="1"/>
            <a:r>
              <a:rPr lang="en-US" i="1" smtClean="0"/>
              <a:t>Client:</a:t>
            </a:r>
            <a:r>
              <a:rPr lang="en-US" smtClean="0"/>
              <a:t> I couldn’t just give up drinking. What would my friends think?</a:t>
            </a:r>
            <a:endParaRPr lang="en-US" i="1" smtClean="0"/>
          </a:p>
          <a:p>
            <a:pPr lvl="1" eaLnBrk="1" hangingPunct="1"/>
            <a:r>
              <a:rPr lang="en-US" i="1" smtClean="0"/>
              <a:t>Interviewer:</a:t>
            </a:r>
            <a:r>
              <a:rPr lang="en-US" smtClean="0"/>
              <a:t> You couldn’t handle your friends’ reaction if you quit.</a:t>
            </a:r>
          </a:p>
          <a:p>
            <a:pPr eaLnBrk="1" hangingPunct="1"/>
            <a:endParaRPr lang="en-US" smtClean="0"/>
          </a:p>
          <a:p>
            <a:pPr eaLnBrk="1" hangingPunct="1"/>
            <a:endParaRPr lang="en-US" smtClean="0"/>
          </a:p>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TextEdit="1"/>
          </p:cNvSpPr>
          <p:nvPr>
            <p:ph type="sldImg"/>
          </p:nvPr>
        </p:nvSpPr>
        <p:spPr>
          <a:ln/>
        </p:spPr>
      </p:sp>
      <p:sp>
        <p:nvSpPr>
          <p:cNvPr id="40963" name="Rectangle 3"/>
          <p:cNvSpPr>
            <a:spLocks noGrp="1"/>
          </p:cNvSpPr>
          <p:nvPr>
            <p:ph type="body" idx="1"/>
          </p:nvPr>
        </p:nvSpPr>
        <p:spPr>
          <a:xfrm>
            <a:off x="610325" y="4344025"/>
            <a:ext cx="5715000" cy="4495488"/>
          </a:xfrm>
          <a:noFill/>
          <a:ln/>
        </p:spPr>
        <p:txBody>
          <a:bodyPr/>
          <a:lstStyle/>
          <a:p>
            <a:pPr eaLnBrk="1" hangingPunct="1">
              <a:lnSpc>
                <a:spcPct val="80000"/>
              </a:lnSpc>
              <a:buClr>
                <a:schemeClr val="bg1"/>
              </a:buClr>
              <a:buFont typeface="Wingdings" pitchFamily="2" charset="2"/>
              <a:buNone/>
            </a:pPr>
            <a:r>
              <a:rPr lang="en-US" smtClean="0"/>
              <a:t>The double-sided reflection acknowledges both sides of the client’s ambivalence. This type of reflection is particularly useful because it helps defuse resistance while at the same time developing discrepancy. In this way we are using the client’s resistance to help explore feelings of ambivalence.</a:t>
            </a:r>
          </a:p>
          <a:p>
            <a:pPr eaLnBrk="1" hangingPunct="1">
              <a:lnSpc>
                <a:spcPct val="80000"/>
              </a:lnSpc>
              <a:buClr>
                <a:schemeClr val="bg1"/>
              </a:buClr>
              <a:buFont typeface="Wingdings" pitchFamily="2" charset="2"/>
              <a:buNone/>
            </a:pPr>
            <a:endParaRPr lang="en-US" smtClean="0"/>
          </a:p>
          <a:p>
            <a:pPr eaLnBrk="1" hangingPunct="1">
              <a:lnSpc>
                <a:spcPct val="80000"/>
              </a:lnSpc>
            </a:pPr>
            <a:r>
              <a:rPr lang="en-US" smtClean="0"/>
              <a:t>Double sided reflections are great for when you’ve heard arguments for </a:t>
            </a:r>
            <a:r>
              <a:rPr lang="en-US" i="1" smtClean="0"/>
              <a:t>and</a:t>
            </a:r>
            <a:r>
              <a:rPr lang="en-US" smtClean="0"/>
              <a:t> against change. In response to resistance, the double-sided reflection also may draw on material from previous meetings. An example,</a:t>
            </a:r>
          </a:p>
          <a:p>
            <a:pPr lvl="1" eaLnBrk="1" hangingPunct="1">
              <a:lnSpc>
                <a:spcPct val="80000"/>
              </a:lnSpc>
            </a:pPr>
            <a:r>
              <a:rPr lang="en-US" i="1" smtClean="0"/>
              <a:t>Client:</a:t>
            </a:r>
            <a:r>
              <a:rPr lang="en-US" smtClean="0"/>
              <a:t> Okay, maybe I’ve got some problems with gambling, but it’s not like I’m addicted to it.</a:t>
            </a:r>
            <a:endParaRPr lang="en-US" i="1" smtClean="0"/>
          </a:p>
          <a:p>
            <a:pPr lvl="1" eaLnBrk="1" hangingPunct="1">
              <a:lnSpc>
                <a:spcPct val="80000"/>
              </a:lnSpc>
            </a:pPr>
            <a:r>
              <a:rPr lang="en-US" i="1" smtClean="0"/>
              <a:t>Interviewer:</a:t>
            </a:r>
            <a:r>
              <a:rPr lang="en-US" smtClean="0"/>
              <a:t> You see that your gambling is causing problems for you and your family, and it’s also important that people not think of you as some kind of addict.</a:t>
            </a:r>
          </a:p>
          <a:p>
            <a:pPr eaLnBrk="1" hangingPunct="1">
              <a:lnSpc>
                <a:spcPct val="80000"/>
              </a:lnSpc>
            </a:pPr>
            <a:r>
              <a:rPr lang="en-US" smtClean="0"/>
              <a:t>How we put together the two sides of the coin can make a difference. You can use “and” or “but” depending on how you want to proceed in the conversation. “And” is less confrontational,  use “and” if you are hearing resistance. “But” emphasizes the last thing you say, “but” may cause resistance, so use it with caution!</a:t>
            </a:r>
            <a:br>
              <a:rPr lang="en-US" smtClean="0"/>
            </a:br>
            <a:r>
              <a:rPr lang="en-US" smtClean="0"/>
              <a:t>Examples: </a:t>
            </a:r>
          </a:p>
          <a:p>
            <a:pPr lvl="1" eaLnBrk="1" hangingPunct="1">
              <a:lnSpc>
                <a:spcPct val="80000"/>
              </a:lnSpc>
            </a:pPr>
            <a:r>
              <a:rPr lang="en-US" smtClean="0"/>
              <a:t>“You know your friends will not approve, </a:t>
            </a:r>
            <a:r>
              <a:rPr lang="en-US" b="1" u="sng" smtClean="0"/>
              <a:t>but</a:t>
            </a:r>
            <a:r>
              <a:rPr lang="en-US" b="1" smtClean="0"/>
              <a:t> </a:t>
            </a:r>
            <a:r>
              <a:rPr lang="en-US" smtClean="0"/>
              <a:t>you also know that your parents and your church will approve.”</a:t>
            </a:r>
          </a:p>
          <a:p>
            <a:pPr lvl="1" eaLnBrk="1" hangingPunct="1">
              <a:lnSpc>
                <a:spcPct val="80000"/>
              </a:lnSpc>
            </a:pPr>
            <a:r>
              <a:rPr lang="en-US" smtClean="0"/>
              <a:t>“Some days it seems you’ll never get out of this trap, </a:t>
            </a:r>
            <a:r>
              <a:rPr lang="en-US" b="1" u="sng" smtClean="0"/>
              <a:t>and</a:t>
            </a:r>
            <a:r>
              <a:rPr lang="en-US" b="1" smtClean="0"/>
              <a:t> </a:t>
            </a:r>
            <a:r>
              <a:rPr lang="en-US" smtClean="0"/>
              <a:t>other days give you hope that things really could change.” </a:t>
            </a:r>
          </a:p>
          <a:p>
            <a:pPr eaLnBrk="1" hangingPunct="1">
              <a:lnSpc>
                <a:spcPct val="80000"/>
              </a:lnSpc>
            </a:pPr>
            <a:endParaRPr lang="en-US" smtClean="0"/>
          </a:p>
          <a:p>
            <a:pPr eaLnBrk="1" hangingPunct="1">
              <a:lnSpc>
                <a:spcPct val="80000"/>
              </a:lnSpc>
            </a:pP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a:spLocks noGrp="1" noChangeArrowheads="1"/>
          </p:cNvSpPr>
          <p:nvPr>
            <p:ph type="ftr" sz="quarter" idx="4"/>
          </p:nvPr>
        </p:nvSpPr>
        <p:spPr>
          <a:noFill/>
        </p:spPr>
        <p:txBody>
          <a:bodyPr/>
          <a:lstStyle/>
          <a:p>
            <a:r>
              <a:rPr lang="en-US" smtClean="0"/>
              <a:t>Module 7</a:t>
            </a:r>
          </a:p>
        </p:txBody>
      </p:sp>
      <p:sp>
        <p:nvSpPr>
          <p:cNvPr id="41987" name="Rectangle 7"/>
          <p:cNvSpPr>
            <a:spLocks noGrp="1" noChangeArrowheads="1"/>
          </p:cNvSpPr>
          <p:nvPr>
            <p:ph type="sldNum" sz="quarter" idx="5"/>
          </p:nvPr>
        </p:nvSpPr>
        <p:spPr>
          <a:noFill/>
        </p:spPr>
        <p:txBody>
          <a:bodyPr/>
          <a:lstStyle/>
          <a:p>
            <a:fld id="{6F1781EC-74E5-4045-9752-E2C442ED6192}" type="slidenum">
              <a:rPr lang="en-US" smtClean="0"/>
              <a:pPr/>
              <a:t>14</a:t>
            </a:fld>
            <a:endParaRPr lang="en-US" smtClean="0"/>
          </a:p>
        </p:txBody>
      </p:sp>
      <p:sp>
        <p:nvSpPr>
          <p:cNvPr id="41988" name="Rectangle 2"/>
          <p:cNvSpPr>
            <a:spLocks noGrp="1" noRot="1" noChangeAspect="1" noChangeArrowheads="1" noTextEdit="1"/>
          </p:cNvSpPr>
          <p:nvPr>
            <p:ph type="sldImg"/>
          </p:nvPr>
        </p:nvSpPr>
        <p:spPr>
          <a:ln/>
        </p:spPr>
      </p:sp>
      <p:sp>
        <p:nvSpPr>
          <p:cNvPr id="41989" name="Rectangle 3"/>
          <p:cNvSpPr>
            <a:spLocks noGrp="1" noChangeArrowheads="1"/>
          </p:cNvSpPr>
          <p:nvPr>
            <p:ph type="body" idx="1"/>
          </p:nvPr>
        </p:nvSpPr>
        <p:spPr>
          <a:noFill/>
          <a:ln/>
        </p:spPr>
        <p:txBody>
          <a:bodyPr/>
          <a:lstStyle/>
          <a:p>
            <a:pPr eaLnBrk="1" hangingPunct="1"/>
            <a:r>
              <a:rPr lang="en-US" smtClean="0"/>
              <a:t>The next skills are strategic responses to resistance.  The purpose of strategic responses is to dissolve internal dissonance thereby reducing resistance.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p:cNvSpPr>
            <a:spLocks noGrp="1" noChangeArrowheads="1"/>
          </p:cNvSpPr>
          <p:nvPr>
            <p:ph type="ftr" sz="quarter" idx="4"/>
          </p:nvPr>
        </p:nvSpPr>
        <p:spPr>
          <a:noFill/>
        </p:spPr>
        <p:txBody>
          <a:bodyPr/>
          <a:lstStyle/>
          <a:p>
            <a:r>
              <a:rPr lang="en-US" smtClean="0"/>
              <a:t>Module 7</a:t>
            </a:r>
          </a:p>
        </p:txBody>
      </p:sp>
      <p:sp>
        <p:nvSpPr>
          <p:cNvPr id="43011" name="Rectangle 7"/>
          <p:cNvSpPr>
            <a:spLocks noGrp="1" noChangeArrowheads="1"/>
          </p:cNvSpPr>
          <p:nvPr>
            <p:ph type="sldNum" sz="quarter" idx="5"/>
          </p:nvPr>
        </p:nvSpPr>
        <p:spPr>
          <a:noFill/>
        </p:spPr>
        <p:txBody>
          <a:bodyPr/>
          <a:lstStyle/>
          <a:p>
            <a:fld id="{E29F4556-AC13-4812-B042-AAA1FB197CA8}" type="slidenum">
              <a:rPr lang="en-US" smtClean="0"/>
              <a:pPr/>
              <a:t>15</a:t>
            </a:fld>
            <a:endParaRPr lang="en-US" smtClean="0"/>
          </a:p>
        </p:txBody>
      </p:sp>
      <p:sp>
        <p:nvSpPr>
          <p:cNvPr id="43012" name="Rectangle 2"/>
          <p:cNvSpPr>
            <a:spLocks noGrp="1" noRot="1" noChangeAspect="1" noChangeArrowheads="1" noTextEdit="1"/>
          </p:cNvSpPr>
          <p:nvPr>
            <p:ph type="sldImg"/>
          </p:nvPr>
        </p:nvSpPr>
        <p:spPr>
          <a:ln/>
        </p:spPr>
      </p:sp>
      <p:sp>
        <p:nvSpPr>
          <p:cNvPr id="43013" name="Rectangle 3"/>
          <p:cNvSpPr>
            <a:spLocks noGrp="1" noChangeArrowheads="1"/>
          </p:cNvSpPr>
          <p:nvPr>
            <p:ph type="body" idx="1"/>
          </p:nvPr>
        </p:nvSpPr>
        <p:spPr>
          <a:noFill/>
          <a:ln/>
        </p:spPr>
        <p:txBody>
          <a:bodyPr/>
          <a:lstStyle/>
          <a:p>
            <a:pPr eaLnBrk="1" hangingPunct="1"/>
            <a:r>
              <a:rPr lang="en-US" b="1" smtClean="0"/>
              <a:t>Shifting Focus</a:t>
            </a:r>
            <a:r>
              <a:rPr lang="en-US" smtClean="0"/>
              <a:t> involves bypassing the topic that the client is resisting, rather than confronting it, i.e. changing the subject.  By directing attention to a more readily workable issue, the counselor prevents a stumbling block to progress.  Later on the client might be better able to address the more difficult issue.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a:spLocks noGrp="1" noChangeArrowheads="1"/>
          </p:cNvSpPr>
          <p:nvPr>
            <p:ph type="ftr" sz="quarter" idx="4"/>
          </p:nvPr>
        </p:nvSpPr>
        <p:spPr>
          <a:noFill/>
        </p:spPr>
        <p:txBody>
          <a:bodyPr/>
          <a:lstStyle/>
          <a:p>
            <a:r>
              <a:rPr lang="en-US" smtClean="0"/>
              <a:t>Module 7</a:t>
            </a:r>
          </a:p>
        </p:txBody>
      </p:sp>
      <p:sp>
        <p:nvSpPr>
          <p:cNvPr id="44035" name="Rectangle 7"/>
          <p:cNvSpPr>
            <a:spLocks noGrp="1" noChangeArrowheads="1"/>
          </p:cNvSpPr>
          <p:nvPr>
            <p:ph type="sldNum" sz="quarter" idx="5"/>
          </p:nvPr>
        </p:nvSpPr>
        <p:spPr>
          <a:noFill/>
        </p:spPr>
        <p:txBody>
          <a:bodyPr/>
          <a:lstStyle/>
          <a:p>
            <a:fld id="{C17539B7-2CFD-4E55-9AEB-9F0DA7C128CD}" type="slidenum">
              <a:rPr lang="en-US" smtClean="0"/>
              <a:pPr/>
              <a:t>16</a:t>
            </a:fld>
            <a:endParaRPr lang="en-US" smtClean="0"/>
          </a:p>
        </p:txBody>
      </p:sp>
      <p:sp>
        <p:nvSpPr>
          <p:cNvPr id="44036" name="Rectangle 2"/>
          <p:cNvSpPr>
            <a:spLocks noGrp="1" noRot="1" noChangeAspect="1" noChangeArrowheads="1" noTextEdit="1"/>
          </p:cNvSpPr>
          <p:nvPr>
            <p:ph type="sldImg"/>
          </p:nvPr>
        </p:nvSpPr>
        <p:spPr>
          <a:ln/>
        </p:spPr>
      </p:sp>
      <p:sp>
        <p:nvSpPr>
          <p:cNvPr id="44037" name="Rectangle 3"/>
          <p:cNvSpPr>
            <a:spLocks noGrp="1" noChangeArrowheads="1"/>
          </p:cNvSpPr>
          <p:nvPr>
            <p:ph type="body" idx="1"/>
          </p:nvPr>
        </p:nvSpPr>
        <p:spPr>
          <a:noFill/>
          <a:ln/>
        </p:spPr>
        <p:txBody>
          <a:bodyPr/>
          <a:lstStyle/>
          <a:p>
            <a:pPr eaLnBrk="1" hangingPunct="1"/>
            <a:r>
              <a:rPr lang="en-US" dirty="0" smtClean="0"/>
              <a:t>In </a:t>
            </a:r>
            <a:r>
              <a:rPr lang="en-US" b="1" dirty="0" smtClean="0"/>
              <a:t>Coming Alongside</a:t>
            </a:r>
            <a:r>
              <a:rPr lang="en-US" dirty="0" smtClean="0"/>
              <a:t>, or siding with the negative, the practitioner acknowledges that the client may indeed decide not to change his/her behavior.  If the counselor agrees with the resistant side, the ambivalent client might argue in favor of behavior change. If client agrees</a:t>
            </a:r>
            <a:r>
              <a:rPr lang="en-US" baseline="0" dirty="0" smtClean="0"/>
              <a:t> with counselor on his negative paradox, have the client discuss what would the short and long term consequences of such a choice</a:t>
            </a: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a:spLocks noGrp="1" noChangeArrowheads="1"/>
          </p:cNvSpPr>
          <p:nvPr>
            <p:ph type="ftr" sz="quarter" idx="4"/>
          </p:nvPr>
        </p:nvSpPr>
        <p:spPr>
          <a:noFill/>
        </p:spPr>
        <p:txBody>
          <a:bodyPr/>
          <a:lstStyle/>
          <a:p>
            <a:r>
              <a:rPr lang="en-US" smtClean="0"/>
              <a:t>Module 7</a:t>
            </a:r>
          </a:p>
        </p:txBody>
      </p:sp>
      <p:sp>
        <p:nvSpPr>
          <p:cNvPr id="45059" name="Rectangle 7"/>
          <p:cNvSpPr>
            <a:spLocks noGrp="1" noChangeArrowheads="1"/>
          </p:cNvSpPr>
          <p:nvPr>
            <p:ph type="sldNum" sz="quarter" idx="5"/>
          </p:nvPr>
        </p:nvSpPr>
        <p:spPr>
          <a:noFill/>
        </p:spPr>
        <p:txBody>
          <a:bodyPr/>
          <a:lstStyle/>
          <a:p>
            <a:fld id="{B0A1A850-8B9D-4B72-80C6-43847F1BF350}" type="slidenum">
              <a:rPr lang="en-US" smtClean="0"/>
              <a:pPr/>
              <a:t>17</a:t>
            </a:fld>
            <a:endParaRPr lang="en-US" smtClean="0"/>
          </a:p>
        </p:txBody>
      </p:sp>
      <p:sp>
        <p:nvSpPr>
          <p:cNvPr id="45060" name="Rectangle 1026"/>
          <p:cNvSpPr>
            <a:spLocks noGrp="1" noRot="1" noChangeAspect="1" noChangeArrowheads="1" noTextEdit="1"/>
          </p:cNvSpPr>
          <p:nvPr>
            <p:ph type="sldImg"/>
          </p:nvPr>
        </p:nvSpPr>
        <p:spPr>
          <a:ln/>
        </p:spPr>
      </p:sp>
      <p:sp>
        <p:nvSpPr>
          <p:cNvPr id="45061" name="Rectangle 1027"/>
          <p:cNvSpPr>
            <a:spLocks noGrp="1" noChangeArrowheads="1"/>
          </p:cNvSpPr>
          <p:nvPr>
            <p:ph type="body" idx="1"/>
          </p:nvPr>
        </p:nvSpPr>
        <p:spPr>
          <a:noFill/>
          <a:ln/>
        </p:spPr>
        <p:txBody>
          <a:bodyPr/>
          <a:lstStyle/>
          <a:p>
            <a:pPr eaLnBrk="1" hangingPunct="1"/>
            <a:r>
              <a:rPr lang="en-US" b="1" dirty="0" smtClean="0"/>
              <a:t>Agreement with a Twist</a:t>
            </a:r>
            <a:r>
              <a:rPr lang="en-US" dirty="0" smtClean="0"/>
              <a:t> is a reflection followed by a reframe.  It begins by agreeing with what the client says and ends with a slight twist or change in direction.  A reframe offers a different meaning or interpretation of what the client is saying.  Reframes are particularly powerful when they show how an accepted behavior might be considered risky, or show that something clients see as a weakness might be reframed as a strength.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a:spLocks noGrp="1" noChangeArrowheads="1"/>
          </p:cNvSpPr>
          <p:nvPr>
            <p:ph type="ftr" sz="quarter" idx="4"/>
          </p:nvPr>
        </p:nvSpPr>
        <p:spPr>
          <a:noFill/>
        </p:spPr>
        <p:txBody>
          <a:bodyPr/>
          <a:lstStyle/>
          <a:p>
            <a:r>
              <a:rPr lang="en-US" smtClean="0"/>
              <a:t>Module 7</a:t>
            </a:r>
          </a:p>
        </p:txBody>
      </p:sp>
      <p:sp>
        <p:nvSpPr>
          <p:cNvPr id="46083" name="Rectangle 7"/>
          <p:cNvSpPr>
            <a:spLocks noGrp="1" noChangeArrowheads="1"/>
          </p:cNvSpPr>
          <p:nvPr>
            <p:ph type="sldNum" sz="quarter" idx="5"/>
          </p:nvPr>
        </p:nvSpPr>
        <p:spPr>
          <a:noFill/>
        </p:spPr>
        <p:txBody>
          <a:bodyPr/>
          <a:lstStyle/>
          <a:p>
            <a:fld id="{5EAB2DB3-300C-4B06-B668-B78737EF61C7}" type="slidenum">
              <a:rPr lang="en-US" smtClean="0"/>
              <a:pPr/>
              <a:t>19</a:t>
            </a:fld>
            <a:endParaRPr lang="en-US" smtClean="0"/>
          </a:p>
        </p:txBody>
      </p:sp>
      <p:sp>
        <p:nvSpPr>
          <p:cNvPr id="46084" name="Rectangle 2"/>
          <p:cNvSpPr>
            <a:spLocks noGrp="1" noRot="1" noChangeAspect="1" noChangeArrowheads="1" noTextEdit="1"/>
          </p:cNvSpPr>
          <p:nvPr>
            <p:ph type="sldImg"/>
          </p:nvPr>
        </p:nvSpPr>
        <p:spPr>
          <a:solidFill>
            <a:srgbClr val="FFFFFF"/>
          </a:solidFill>
          <a:ln/>
        </p:spPr>
      </p:sp>
      <p:sp>
        <p:nvSpPr>
          <p:cNvPr id="46085" name="Rectangle 3"/>
          <p:cNvSpPr>
            <a:spLocks noGrp="1" noChangeArrowheads="1"/>
          </p:cNvSpPr>
          <p:nvPr>
            <p:ph type="body" idx="1"/>
          </p:nvPr>
        </p:nvSpPr>
        <p:spPr>
          <a:solidFill>
            <a:srgbClr val="FFFFFF"/>
          </a:solidFill>
          <a:ln/>
        </p:spPr>
        <p:txBody>
          <a:bodyPr/>
          <a:lstStyle/>
          <a:p>
            <a:pPr eaLnBrk="1" hangingPunct="1"/>
            <a:r>
              <a:rPr lang="en-US" smtClean="0"/>
              <a:t>The next strategy, </a:t>
            </a:r>
            <a:r>
              <a:rPr lang="en-US" b="1" smtClean="0"/>
              <a:t>emphasizing personal choice/control</a:t>
            </a:r>
            <a:r>
              <a:rPr lang="en-US" smtClean="0"/>
              <a:t>, puts the responsibility for change on the clients by highlighting that what they do is really their decision.  It is an empowering strategy that supports the client’s self-efficacy.  It is the simple truth that in reality, it really is the client who ultimately decides and is in control of his/her own behavior.</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6"/>
          <p:cNvSpPr>
            <a:spLocks noGrp="1" noChangeArrowheads="1"/>
          </p:cNvSpPr>
          <p:nvPr>
            <p:ph type="ftr" sz="quarter" idx="4"/>
          </p:nvPr>
        </p:nvSpPr>
        <p:spPr>
          <a:noFill/>
        </p:spPr>
        <p:txBody>
          <a:bodyPr/>
          <a:lstStyle/>
          <a:p>
            <a:r>
              <a:rPr lang="en-US" smtClean="0"/>
              <a:t>Module 7</a:t>
            </a:r>
          </a:p>
        </p:txBody>
      </p:sp>
      <p:sp>
        <p:nvSpPr>
          <p:cNvPr id="47107" name="Rectangle 7"/>
          <p:cNvSpPr>
            <a:spLocks noGrp="1" noChangeArrowheads="1"/>
          </p:cNvSpPr>
          <p:nvPr>
            <p:ph type="sldNum" sz="quarter" idx="5"/>
          </p:nvPr>
        </p:nvSpPr>
        <p:spPr>
          <a:noFill/>
        </p:spPr>
        <p:txBody>
          <a:bodyPr/>
          <a:lstStyle/>
          <a:p>
            <a:fld id="{CD59326D-8B3F-4E10-9FB8-30BF6499F767}" type="slidenum">
              <a:rPr lang="en-US" smtClean="0"/>
              <a:pPr/>
              <a:t>20</a:t>
            </a:fld>
            <a:endParaRPr lang="en-US" smtClean="0"/>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noFill/>
          <a:ln/>
        </p:spPr>
        <p:txBody>
          <a:bodyPr/>
          <a:lstStyle/>
          <a:p>
            <a:pPr eaLnBrk="1" hangingPunct="1"/>
            <a:r>
              <a:rPr lang="en-US" b="1" smtClean="0"/>
              <a:t>Disclosing the Interviewer’s Immediate Feelings</a:t>
            </a:r>
            <a:r>
              <a:rPr lang="en-US" smtClean="0"/>
              <a:t> is an addition to the resistance skills outlined by Miller and Rollnick.  When stuck with a resistant client, sometimes it helps for the counselor to acknowledge that he/she feels stuck.  This can help to normalize the situation and creates potential for some movement.  </a:t>
            </a:r>
          </a:p>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6"/>
          <p:cNvSpPr>
            <a:spLocks noGrp="1" noChangeArrowheads="1"/>
          </p:cNvSpPr>
          <p:nvPr>
            <p:ph type="ftr" sz="quarter" idx="4"/>
          </p:nvPr>
        </p:nvSpPr>
        <p:spPr>
          <a:noFill/>
        </p:spPr>
        <p:txBody>
          <a:bodyPr/>
          <a:lstStyle/>
          <a:p>
            <a:r>
              <a:rPr lang="en-US" smtClean="0"/>
              <a:t>Module 7</a:t>
            </a:r>
          </a:p>
        </p:txBody>
      </p:sp>
      <p:sp>
        <p:nvSpPr>
          <p:cNvPr id="48131" name="Rectangle 7"/>
          <p:cNvSpPr>
            <a:spLocks noGrp="1" noChangeArrowheads="1"/>
          </p:cNvSpPr>
          <p:nvPr>
            <p:ph type="sldNum" sz="quarter" idx="5"/>
          </p:nvPr>
        </p:nvSpPr>
        <p:spPr>
          <a:noFill/>
        </p:spPr>
        <p:txBody>
          <a:bodyPr/>
          <a:lstStyle/>
          <a:p>
            <a:fld id="{A5F6356D-4887-444D-9484-E28BA33F317D}" type="slidenum">
              <a:rPr lang="en-US" smtClean="0"/>
              <a:pPr/>
              <a:t>21</a:t>
            </a:fld>
            <a:endParaRPr lang="en-US" smtClean="0"/>
          </a:p>
        </p:txBody>
      </p:sp>
      <p:sp>
        <p:nvSpPr>
          <p:cNvPr id="48132" name="Rectangle 2"/>
          <p:cNvSpPr>
            <a:spLocks noGrp="1" noRot="1" noChangeAspect="1" noChangeArrowheads="1" noTextEdit="1"/>
          </p:cNvSpPr>
          <p:nvPr>
            <p:ph type="sldImg"/>
          </p:nvPr>
        </p:nvSpPr>
        <p:spPr>
          <a:ln/>
        </p:spPr>
      </p:sp>
      <p:sp>
        <p:nvSpPr>
          <p:cNvPr id="48133" name="Rectangle 3"/>
          <p:cNvSpPr>
            <a:spLocks noGrp="1" noChangeArrowheads="1"/>
          </p:cNvSpPr>
          <p:nvPr>
            <p:ph type="body" idx="1"/>
          </p:nvPr>
        </p:nvSpPr>
        <p:spPr>
          <a:noFill/>
          <a:ln/>
        </p:spPr>
        <p:txBody>
          <a:bodyPr/>
          <a:lstStyle/>
          <a:p>
            <a:pPr eaLnBrk="1" hangingPunct="1"/>
            <a:r>
              <a:rPr lang="en-US" i="1" dirty="0" smtClean="0"/>
              <a:t>At this time it is an option to show Video Motivational Interviewing: Professional Video Tape Series, Tape C: Handling Resistance,</a:t>
            </a:r>
            <a:r>
              <a:rPr lang="en-US" i="1" baseline="0" dirty="0" smtClean="0"/>
              <a:t> or http://wisewoman.info/?q=node/5  </a:t>
            </a:r>
            <a:endParaRPr lang="en-US" i="1"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a:ln/>
        </p:spPr>
      </p:sp>
      <p:sp>
        <p:nvSpPr>
          <p:cNvPr id="30723" name="Rectangle 3"/>
          <p:cNvSpPr>
            <a:spLocks noGrp="1"/>
          </p:cNvSpPr>
          <p:nvPr>
            <p:ph type="body" idx="1"/>
          </p:nvPr>
        </p:nvSpPr>
        <p:spPr>
          <a:noFill/>
          <a:ln/>
        </p:spPr>
        <p:txBody>
          <a:bodyPr/>
          <a:lstStyle/>
          <a:p>
            <a:pPr eaLnBrk="1" hangingPunct="1"/>
            <a:r>
              <a:rPr lang="en-US" dirty="0" smtClean="0"/>
              <a:t>What is resistance? How is it expressed?</a:t>
            </a:r>
          </a:p>
          <a:p>
            <a:pPr eaLnBrk="1" hangingPunct="1"/>
            <a:r>
              <a:rPr lang="en-US" dirty="0" smtClean="0"/>
              <a:t>There are many overt forms of resistance that are pretty easy to see, such as hostility, arguing or disagreeing. But there are other more subtle ways that resistance can present itself, such as sidetracking, not answering, or making excuses as to why a potential solution will not work. We need to be sensitive to all these responses, and respond in a way that will decrease the resistance rather than strengthen it. (E.g. “yes, but…” should not be met with “okay, well how about… instead”)</a:t>
            </a:r>
          </a:p>
          <a:p>
            <a:pPr eaLnBrk="1" hangingPunct="1"/>
            <a:endParaRPr lang="en-US" dirty="0" smtClean="0"/>
          </a:p>
          <a:p>
            <a:pPr eaLnBrk="1" hangingPunct="1"/>
            <a:r>
              <a:rPr lang="en-US" dirty="0" smtClean="0"/>
              <a:t>[Direct participants to the handout: “H3 What does resistance look like” and note that it is not necessarily important to remember the names of all these categories, rather it is important to become sensitive to these responses as resistance so that we can respond in a way that facilitates change.]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p:cNvSpPr>
            <a:spLocks noGrp="1" noChangeArrowheads="1"/>
          </p:cNvSpPr>
          <p:nvPr>
            <p:ph type="ftr" sz="quarter" idx="4"/>
          </p:nvPr>
        </p:nvSpPr>
        <p:spPr>
          <a:noFill/>
        </p:spPr>
        <p:txBody>
          <a:bodyPr/>
          <a:lstStyle/>
          <a:p>
            <a:r>
              <a:rPr lang="en-US" smtClean="0"/>
              <a:t>Module 7</a:t>
            </a:r>
          </a:p>
        </p:txBody>
      </p:sp>
      <p:sp>
        <p:nvSpPr>
          <p:cNvPr id="49155" name="Rectangle 7"/>
          <p:cNvSpPr>
            <a:spLocks noGrp="1" noChangeArrowheads="1"/>
          </p:cNvSpPr>
          <p:nvPr>
            <p:ph type="sldNum" sz="quarter" idx="5"/>
          </p:nvPr>
        </p:nvSpPr>
        <p:spPr>
          <a:noFill/>
        </p:spPr>
        <p:txBody>
          <a:bodyPr/>
          <a:lstStyle/>
          <a:p>
            <a:fld id="{7F0D0AF2-9AD3-4525-ABDA-5784FF769DDD}" type="slidenum">
              <a:rPr lang="en-US" smtClean="0"/>
              <a:pPr/>
              <a:t>22</a:t>
            </a:fld>
            <a:endParaRPr lang="en-US" smtClean="0"/>
          </a:p>
        </p:txBody>
      </p:sp>
      <p:sp>
        <p:nvSpPr>
          <p:cNvPr id="49156" name="Rectangle 2"/>
          <p:cNvSpPr>
            <a:spLocks noGrp="1" noRot="1" noChangeAspect="1" noChangeArrowheads="1" noTextEdit="1"/>
          </p:cNvSpPr>
          <p:nvPr>
            <p:ph type="sldImg"/>
          </p:nvPr>
        </p:nvSpPr>
        <p:spPr>
          <a:ln/>
        </p:spPr>
      </p:sp>
      <p:sp>
        <p:nvSpPr>
          <p:cNvPr id="49157" name="Rectangle 3"/>
          <p:cNvSpPr>
            <a:spLocks noGrp="1" noChangeArrowheads="1"/>
          </p:cNvSpPr>
          <p:nvPr>
            <p:ph type="body" idx="1"/>
          </p:nvPr>
        </p:nvSpPr>
        <p:spPr>
          <a:noFill/>
          <a:ln/>
        </p:spPr>
        <p:txBody>
          <a:bodyPr/>
          <a:lstStyle/>
          <a:p>
            <a:pPr eaLnBrk="1" hangingPunct="1"/>
            <a:r>
              <a:rPr lang="en-US" i="1" smtClean="0"/>
              <a:t>Resistance skills are sometimes difficult for people to use.  It is helpful to provide more examples of SAD and SCARED skills.  In this exercise, three interviewers are on the “hot-seat.”  They use SAD and SCARED skills with the client, while the rest of the participants watch as listeners.  One interviewer starts and can tag off to the next interviewer when he/she gets stuck, or the next interviewer can tag and begin when he/she feels it is appropriate.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6"/>
          <p:cNvSpPr>
            <a:spLocks noGrp="1" noChangeArrowheads="1"/>
          </p:cNvSpPr>
          <p:nvPr>
            <p:ph type="ftr" sz="quarter" idx="4"/>
          </p:nvPr>
        </p:nvSpPr>
        <p:spPr>
          <a:noFill/>
        </p:spPr>
        <p:txBody>
          <a:bodyPr/>
          <a:lstStyle/>
          <a:p>
            <a:r>
              <a:rPr lang="en-US" smtClean="0"/>
              <a:t>Module 7</a:t>
            </a:r>
          </a:p>
        </p:txBody>
      </p:sp>
      <p:sp>
        <p:nvSpPr>
          <p:cNvPr id="50179" name="Rectangle 7"/>
          <p:cNvSpPr>
            <a:spLocks noGrp="1" noChangeArrowheads="1"/>
          </p:cNvSpPr>
          <p:nvPr>
            <p:ph type="sldNum" sz="quarter" idx="5"/>
          </p:nvPr>
        </p:nvSpPr>
        <p:spPr>
          <a:noFill/>
        </p:spPr>
        <p:txBody>
          <a:bodyPr/>
          <a:lstStyle/>
          <a:p>
            <a:fld id="{630958A9-255A-485B-8B86-8D4B41B6A898}" type="slidenum">
              <a:rPr lang="en-US" smtClean="0"/>
              <a:pPr/>
              <a:t>23</a:t>
            </a:fld>
            <a:endParaRPr lang="en-US" smtClean="0"/>
          </a:p>
        </p:txBody>
      </p:sp>
      <p:sp>
        <p:nvSpPr>
          <p:cNvPr id="50180" name="Rectangle 2"/>
          <p:cNvSpPr>
            <a:spLocks noGrp="1" noRot="1" noChangeAspect="1" noChangeArrowheads="1" noTextEdit="1"/>
          </p:cNvSpPr>
          <p:nvPr>
            <p:ph type="sldImg"/>
          </p:nvPr>
        </p:nvSpPr>
        <p:spPr>
          <a:xfrm>
            <a:off x="1143000" y="685800"/>
            <a:ext cx="4572000" cy="3429000"/>
          </a:xfrm>
          <a:ln/>
        </p:spPr>
      </p:sp>
      <p:sp>
        <p:nvSpPr>
          <p:cNvPr id="50181" name="Rectangle 3"/>
          <p:cNvSpPr>
            <a:spLocks noGrp="1" noChangeArrowheads="1"/>
          </p:cNvSpPr>
          <p:nvPr>
            <p:ph type="body" idx="1"/>
          </p:nvPr>
        </p:nvSpPr>
        <p:spPr>
          <a:xfrm>
            <a:off x="686421" y="4344025"/>
            <a:ext cx="5485158" cy="4114488"/>
          </a:xfrm>
          <a:noFill/>
          <a:ln/>
        </p:spPr>
        <p:txBody>
          <a:bodyPr/>
          <a:lstStyle/>
          <a:p>
            <a:pPr marL="224325" indent="-224325"/>
            <a:r>
              <a:rPr lang="en-US" i="1" dirty="0" smtClean="0"/>
              <a:t>This Fishbowl Exercise can be used at any time during the training. The participants are handed three index cards with a different MI skill  for handling resistance written on each card.  One volunteer (or trainer) sits in the center or as part of the circle and acts as the client.  All other participants function as one counselor.  The participants have to demonstrate their assigned skill (written on their card) before it moves to the next person.  Each participant will use one skill card per rotation.  While practicing handling resistance skills it will be important to honor the suggested MI ratios. Try starting off with several open questions and let the card assigned to the last person in the circle be a summary.  Stop the process every so often to check in with the group about what skills were used and to offer trainer feedback. </a:t>
            </a:r>
          </a:p>
          <a:p>
            <a:pPr marL="224325" indent="-224325"/>
            <a:endParaRPr lang="en-US" i="1"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6"/>
          <p:cNvSpPr>
            <a:spLocks noGrp="1" noChangeArrowheads="1"/>
          </p:cNvSpPr>
          <p:nvPr>
            <p:ph type="ftr" sz="quarter" idx="4"/>
          </p:nvPr>
        </p:nvSpPr>
        <p:spPr>
          <a:noFill/>
        </p:spPr>
        <p:txBody>
          <a:bodyPr/>
          <a:lstStyle/>
          <a:p>
            <a:r>
              <a:rPr lang="en-US" smtClean="0"/>
              <a:t>Module 7</a:t>
            </a:r>
          </a:p>
        </p:txBody>
      </p:sp>
      <p:sp>
        <p:nvSpPr>
          <p:cNvPr id="52227" name="Rectangle 7"/>
          <p:cNvSpPr>
            <a:spLocks noGrp="1" noChangeArrowheads="1"/>
          </p:cNvSpPr>
          <p:nvPr>
            <p:ph type="sldNum" sz="quarter" idx="5"/>
          </p:nvPr>
        </p:nvSpPr>
        <p:spPr>
          <a:noFill/>
        </p:spPr>
        <p:txBody>
          <a:bodyPr/>
          <a:lstStyle/>
          <a:p>
            <a:fld id="{461F7F1F-E9F0-4E51-92C0-0E867979DA23}" type="slidenum">
              <a:rPr lang="en-US" smtClean="0"/>
              <a:pPr/>
              <a:t>24</a:t>
            </a:fld>
            <a:endParaRPr lang="en-US" smtClean="0"/>
          </a:p>
        </p:txBody>
      </p:sp>
      <p:sp>
        <p:nvSpPr>
          <p:cNvPr id="52228" name="Rectangle 2"/>
          <p:cNvSpPr>
            <a:spLocks noGrp="1" noRot="1" noChangeAspect="1" noChangeArrowheads="1" noTextEdit="1"/>
          </p:cNvSpPr>
          <p:nvPr>
            <p:ph type="sldImg"/>
          </p:nvPr>
        </p:nvSpPr>
        <p:spPr>
          <a:ln/>
        </p:spPr>
      </p:sp>
      <p:sp>
        <p:nvSpPr>
          <p:cNvPr id="52229" name="Rectangle 3"/>
          <p:cNvSpPr>
            <a:spLocks noGrp="1" noChangeArrowheads="1"/>
          </p:cNvSpPr>
          <p:nvPr>
            <p:ph type="body" idx="1"/>
          </p:nvPr>
        </p:nvSpPr>
        <p:spPr>
          <a:noFill/>
          <a:ln/>
        </p:spPr>
        <p:txBody>
          <a:bodyPr/>
          <a:lstStyle/>
          <a:p>
            <a:pPr eaLnBrk="1" hangingPunct="1">
              <a:lnSpc>
                <a:spcPct val="90000"/>
              </a:lnSpc>
            </a:pPr>
            <a:r>
              <a:rPr lang="en-US" sz="900" i="1" dirty="0"/>
              <a:t>Review the acronyms by handing out copies of this slide and the next slide.  </a:t>
            </a:r>
          </a:p>
          <a:p>
            <a:pPr eaLnBrk="1" hangingPunct="1">
              <a:lnSpc>
                <a:spcPct val="90000"/>
              </a:lnSpc>
            </a:pPr>
            <a:endParaRPr lang="en-US" sz="900" i="1" dirty="0"/>
          </a:p>
          <a:p>
            <a:pPr eaLnBrk="1" hangingPunct="1">
              <a:lnSpc>
                <a:spcPct val="90000"/>
              </a:lnSpc>
            </a:pPr>
            <a:r>
              <a:rPr lang="en-US" sz="900" dirty="0"/>
              <a:t>There are approximately 40 different principles, techniques/strategies and categories of change/resistance talk related to MI.  Initially for most counselors, this represents a bewildering array of conceptual material.  However, over time practitioners and trainers have learned that this information and knowledge can be collapsed into eight acronyms organized into two strings – one representing how things are when they are progressing towards change and the other ‘string’ depicting a process involving a tremendous amount of adjustments.  Of course neither of these paths flow perfectly like this in real life but there is a bit of logic to the sequence in each of the two sets of acronyms or constructs.  </a:t>
            </a:r>
          </a:p>
          <a:p>
            <a:pPr eaLnBrk="1" hangingPunct="1">
              <a:lnSpc>
                <a:spcPct val="90000"/>
              </a:lnSpc>
            </a:pPr>
            <a:endParaRPr lang="en-US" sz="900" dirty="0"/>
          </a:p>
          <a:p>
            <a:pPr eaLnBrk="1" hangingPunct="1">
              <a:lnSpc>
                <a:spcPct val="90000"/>
              </a:lnSpc>
            </a:pPr>
            <a:r>
              <a:rPr lang="en-US" sz="900" dirty="0"/>
              <a:t>On the left we have the underlying principles of MI portrayed in the acronym DEARS, that drops immediately into the fundamental skills (OARS) and progresses down into techniques for eliciting change talk, with IQLEDGE, (perhaps our most awkward acronym) and into change talk (DARN-C).  The ‘adjustment path’, moves from common traps (QPCBEL) to non-change or resistance language (DIRN-C), and into methods for dealing with resistance, first the more simple clinical tactics (SAD) and then the more strategic techniques in (SCARED).  </a:t>
            </a:r>
          </a:p>
          <a:p>
            <a:pPr eaLnBrk="1" hangingPunct="1">
              <a:lnSpc>
                <a:spcPct val="90000"/>
              </a:lnSpc>
            </a:pPr>
            <a:endParaRPr lang="en-US" sz="900" dirty="0"/>
          </a:p>
          <a:p>
            <a:pPr eaLnBrk="1" hangingPunct="1">
              <a:lnSpc>
                <a:spcPct val="90000"/>
              </a:lnSpc>
            </a:pPr>
            <a:r>
              <a:rPr lang="en-US" sz="900" dirty="0"/>
              <a:t>The goal of the coming drill is to get our cognitive arms around the whole MI picture.  </a:t>
            </a:r>
          </a:p>
          <a:p>
            <a:pPr eaLnBrk="1" hangingPunct="1">
              <a:lnSpc>
                <a:spcPct val="90000"/>
              </a:lnSpc>
            </a:pPr>
            <a:endParaRPr lang="en-US" sz="900" dirty="0"/>
          </a:p>
          <a:p>
            <a:pPr eaLnBrk="1" hangingPunct="1">
              <a:lnSpc>
                <a:spcPct val="90000"/>
              </a:lnSpc>
            </a:pPr>
            <a:r>
              <a:rPr lang="en-US" sz="900" i="1" dirty="0"/>
              <a:t>Ask participants to remove all documents with reminder information from view.</a:t>
            </a:r>
            <a:r>
              <a:rPr lang="en-US" sz="900" dirty="0"/>
              <a:t>  </a:t>
            </a:r>
            <a:r>
              <a:rPr lang="en-US" sz="900" i="1" dirty="0"/>
              <a:t>Cover any pertinent flipcharts.</a:t>
            </a:r>
          </a:p>
          <a:p>
            <a:pPr eaLnBrk="1" hangingPunct="1">
              <a:lnSpc>
                <a:spcPct val="90000"/>
              </a:lnSpc>
            </a:pPr>
            <a:endParaRPr lang="en-US" sz="900" i="1" dirty="0"/>
          </a:p>
          <a:p>
            <a:pPr eaLnBrk="1" hangingPunct="1">
              <a:lnSpc>
                <a:spcPct val="90000"/>
              </a:lnSpc>
            </a:pPr>
            <a:r>
              <a:rPr lang="en-US" sz="900" i="1" dirty="0"/>
              <a:t>Have the participants pair off in dyads and grill each other, first one way, then the other, to see how much they recall the MI material.  First have participants test each other to see if they can remember the basic eight acronyms and then give a blank handout of the “Acronym Pie”  to each participant (from trainer aids and replicated on the next slide).  Have each take a turn at breaking the acronyms down into their component parts.  Partners can coach or give clues, but they need to do it in a manner that will support the person in retaining the maximum amount of information.  </a:t>
            </a:r>
          </a:p>
          <a:p>
            <a:pPr eaLnBrk="1" hangingPunct="1">
              <a:lnSpc>
                <a:spcPct val="90000"/>
              </a:lnSpc>
            </a:pPr>
            <a:endParaRPr lang="en-US" sz="900" i="1"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6"/>
          <p:cNvSpPr>
            <a:spLocks noGrp="1" noChangeArrowheads="1"/>
          </p:cNvSpPr>
          <p:nvPr>
            <p:ph type="ftr" sz="quarter" idx="4"/>
          </p:nvPr>
        </p:nvSpPr>
        <p:spPr>
          <a:noFill/>
        </p:spPr>
        <p:txBody>
          <a:bodyPr/>
          <a:lstStyle/>
          <a:p>
            <a:r>
              <a:rPr lang="en-US" smtClean="0"/>
              <a:t>Module 7</a:t>
            </a:r>
          </a:p>
        </p:txBody>
      </p:sp>
      <p:sp>
        <p:nvSpPr>
          <p:cNvPr id="53251" name="Rectangle 7"/>
          <p:cNvSpPr>
            <a:spLocks noGrp="1" noChangeArrowheads="1"/>
          </p:cNvSpPr>
          <p:nvPr>
            <p:ph type="sldNum" sz="quarter" idx="5"/>
          </p:nvPr>
        </p:nvSpPr>
        <p:spPr>
          <a:noFill/>
        </p:spPr>
        <p:txBody>
          <a:bodyPr/>
          <a:lstStyle/>
          <a:p>
            <a:fld id="{0B4CCE49-97A1-4FB9-BD11-A55F66ABC6FE}" type="slidenum">
              <a:rPr lang="en-US" smtClean="0"/>
              <a:pPr/>
              <a:t>25</a:t>
            </a:fld>
            <a:endParaRPr lang="en-US" smtClean="0"/>
          </a:p>
        </p:txBody>
      </p:sp>
      <p:sp>
        <p:nvSpPr>
          <p:cNvPr id="53252" name="Rectangle 2"/>
          <p:cNvSpPr>
            <a:spLocks noGrp="1" noRot="1" noChangeAspect="1" noChangeArrowheads="1" noTextEdit="1"/>
          </p:cNvSpPr>
          <p:nvPr>
            <p:ph type="sldImg"/>
          </p:nvPr>
        </p:nvSpPr>
        <p:spPr>
          <a:ln/>
        </p:spPr>
      </p:sp>
      <p:sp>
        <p:nvSpPr>
          <p:cNvPr id="53253" name="Rectangle 3"/>
          <p:cNvSpPr>
            <a:spLocks noGrp="1" noChangeArrowheads="1"/>
          </p:cNvSpPr>
          <p:nvPr>
            <p:ph type="body" idx="1"/>
          </p:nvPr>
        </p:nvSpPr>
        <p:spPr>
          <a:noFill/>
          <a:ln/>
        </p:spPr>
        <p:txBody>
          <a:bodyPr/>
          <a:lstStyle/>
          <a:p>
            <a:pPr eaLnBrk="1" hangingPunct="1"/>
            <a:r>
              <a:rPr lang="en-US" i="1" smtClean="0"/>
              <a:t>(Optional) After debriefing the previous exercise, distribute a blank sheet of paper to everyone and ask them to write out the eight acronyms.  Tell them they have five minutes.  After three minutes let the participants know you will answer any three questions and do so.  After five minutes ask the original partners to check-out how well their partners did and try to determine with the group how many completed 100% - shoot for 100% but 50% is adequate. </a:t>
            </a:r>
          </a:p>
          <a:p>
            <a:pPr eaLnBrk="1" hangingPunct="1"/>
            <a:endParaRPr lang="en-US" smtClean="0"/>
          </a:p>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a:ln/>
        </p:spPr>
      </p:sp>
      <p:sp>
        <p:nvSpPr>
          <p:cNvPr id="31747" name="Rectangle 3"/>
          <p:cNvSpPr>
            <a:spLocks noGrp="1"/>
          </p:cNvSpPr>
          <p:nvPr>
            <p:ph type="body" idx="1"/>
          </p:nvPr>
        </p:nvSpPr>
        <p:spPr>
          <a:noFill/>
          <a:ln/>
        </p:spPr>
        <p:txBody>
          <a:bodyPr/>
          <a:lstStyle/>
          <a:p>
            <a:pPr eaLnBrk="1" hangingPunct="1"/>
            <a:r>
              <a:rPr lang="en-US" smtClean="0"/>
              <a:t>There are a number of counselor behaviors that elicit resistance. These include:</a:t>
            </a:r>
          </a:p>
          <a:p>
            <a:pPr lvl="1" eaLnBrk="1" hangingPunct="1">
              <a:buFontTx/>
              <a:buChar char="•"/>
            </a:pPr>
            <a:r>
              <a:rPr lang="en-US" smtClean="0"/>
              <a:t>Arguing for change (the trap of taking sides). Avoid arguing for change. New perspectives are invited, not imposed. Arguments strengthen people’s beliefs and reduce the likelihood of change. If you sense argument, change strategies or focus.</a:t>
            </a:r>
          </a:p>
          <a:p>
            <a:pPr lvl="1" eaLnBrk="1" hangingPunct="1">
              <a:buFontTx/>
              <a:buChar char="•"/>
            </a:pPr>
            <a:r>
              <a:rPr lang="en-US" smtClean="0"/>
              <a:t>Assuming the expert role/claiming preeminence. Focus on the </a:t>
            </a:r>
            <a:r>
              <a:rPr lang="en-US" u="sng" smtClean="0"/>
              <a:t>client’s perceptions</a:t>
            </a:r>
            <a:r>
              <a:rPr lang="en-US" smtClean="0"/>
              <a:t> of pros and cons (ambivalence) not yours. The client is a primary resource in finding solutions, they are the expert.</a:t>
            </a:r>
          </a:p>
          <a:p>
            <a:pPr lvl="1" eaLnBrk="1" hangingPunct="1">
              <a:buFontTx/>
              <a:buChar char="•"/>
            </a:pPr>
            <a:r>
              <a:rPr lang="en-US" smtClean="0"/>
              <a:t>Labeling. Labeling is unnecessary. Identify behavior, don’t label or diagnose.</a:t>
            </a:r>
          </a:p>
          <a:p>
            <a:pPr lvl="1" eaLnBrk="1" hangingPunct="1">
              <a:buFontTx/>
              <a:buChar char="•"/>
            </a:pPr>
            <a:r>
              <a:rPr lang="en-US" smtClean="0"/>
              <a:t>Being in a hurry. If you feel rushed slow down.</a:t>
            </a:r>
          </a:p>
          <a:p>
            <a:pPr lvl="1" eaLnBrk="1" hangingPunct="1">
              <a:buFontTx/>
              <a:buChar char="•"/>
            </a:pPr>
            <a:r>
              <a:rPr lang="en-US" smtClean="0"/>
              <a:t>Criticizing, shaming, or blaming</a:t>
            </a:r>
            <a:endParaRPr lang="en-US" b="1" smtClean="0"/>
          </a:p>
          <a:p>
            <a:pPr eaLnBrk="1" hangingPunct="1"/>
            <a:endParaRPr lang="en-US" b="1" smtClean="0"/>
          </a:p>
          <a:p>
            <a:pPr eaLnBrk="1" hangingPunct="1"/>
            <a:r>
              <a:rPr lang="en-US" smtClean="0"/>
              <a:t>How do these behaviors violate the spirit of MI?</a:t>
            </a:r>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TextEdit="1"/>
          </p:cNvSpPr>
          <p:nvPr>
            <p:ph type="sldImg"/>
          </p:nvPr>
        </p:nvSpPr>
        <p:spPr>
          <a:ln/>
        </p:spPr>
      </p:sp>
      <p:sp>
        <p:nvSpPr>
          <p:cNvPr id="32771" name="Rectangle 3"/>
          <p:cNvSpPr>
            <a:spLocks noGrp="1"/>
          </p:cNvSpPr>
          <p:nvPr>
            <p:ph type="body" idx="1"/>
          </p:nvPr>
        </p:nvSpPr>
        <p:spPr>
          <a:noFill/>
          <a:ln/>
        </p:spPr>
        <p:txBody>
          <a:bodyPr/>
          <a:lstStyle/>
          <a:p>
            <a:pPr eaLnBrk="1" hangingPunct="1"/>
            <a:r>
              <a:rPr lang="en-US" smtClean="0"/>
              <a:t>Resistance can be conceptualized as a product of the interpersonal relationship.</a:t>
            </a:r>
          </a:p>
          <a:p>
            <a:pPr eaLnBrk="1" hangingPunct="1"/>
            <a:r>
              <a:rPr lang="en-US" smtClean="0"/>
              <a:t>Hence, there are things we can do to diminish resistance.</a:t>
            </a:r>
            <a:endParaRPr lang="en-US" b="1" smtClean="0"/>
          </a:p>
          <a:p>
            <a:pPr eaLnBrk="1" hangingPunct="1"/>
            <a:endParaRPr lang="en-US" b="1" smtClean="0"/>
          </a:p>
          <a:p>
            <a:pPr eaLnBrk="1" hangingPunct="1"/>
            <a:r>
              <a:rPr lang="en-US" b="1" smtClean="0"/>
              <a:t>Draw a graph on the board</a:t>
            </a:r>
          </a:p>
          <a:p>
            <a:pPr eaLnBrk="1" hangingPunct="1"/>
            <a:endParaRPr lang="en-US" b="1" smtClean="0"/>
          </a:p>
          <a:p>
            <a:pPr eaLnBrk="1" hangingPunct="1"/>
            <a:r>
              <a:rPr lang="en-US" smtClean="0"/>
              <a:t>In an illustrative study, Patterson and Forgatch (1985) had therapist switch back and forth between directive and empathic counseling styles every twelve minutes within their counseling sessions. Client resistance behavior went up and down in step function. When counselors took a directive and instructional role, resistance was high; when they responded empathically, resistance dropped. Clearly resistance is not an individual characteristic of clients, but is interactive. It takes two to generate resistance, and when it does occur it can be increased or decreased by counseling style.</a:t>
            </a:r>
          </a:p>
          <a:p>
            <a:pPr eaLnBrk="1" hangingPunct="1"/>
            <a:endParaRPr lang="en-US" smtClean="0"/>
          </a:p>
          <a:p>
            <a:pPr eaLnBrk="1" hangingPunct="1"/>
            <a:r>
              <a:rPr lang="en-US" smtClean="0"/>
              <a:t>Resistance is a signal to respond differently, it is valuable feedback.</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6943E253-4BB6-4268-AA11-1E9240253600}" type="slidenum">
              <a:rPr lang="en-US" sz="1200"/>
              <a:pPr algn="r"/>
              <a:t>6</a:t>
            </a:fld>
            <a:endParaRPr lang="en-US" sz="1200"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lIns="89725" tIns="44862" rIns="89725" bIns="44862"/>
          <a:lstStyle/>
          <a:p>
            <a:pPr marL="227441" indent="-227441"/>
            <a:r>
              <a:rPr lang="en-US" dirty="0" smtClean="0"/>
              <a:t>Change talk generally falls into one of these four categories:</a:t>
            </a:r>
          </a:p>
          <a:p>
            <a:pPr marL="741519" lvl="1" indent="-285080">
              <a:buFontTx/>
              <a:buChar char="•"/>
            </a:pPr>
            <a:r>
              <a:rPr lang="en-US" dirty="0" smtClean="0"/>
              <a:t>Disadvantages of the status quo</a:t>
            </a:r>
          </a:p>
          <a:p>
            <a:pPr marL="741519" lvl="1" indent="-285080">
              <a:buFontTx/>
              <a:buChar char="•"/>
            </a:pPr>
            <a:r>
              <a:rPr lang="en-US" dirty="0" smtClean="0"/>
              <a:t>Advantages of change</a:t>
            </a:r>
          </a:p>
          <a:p>
            <a:pPr marL="741519" lvl="1" indent="-285080">
              <a:buFontTx/>
              <a:buChar char="•"/>
            </a:pPr>
            <a:r>
              <a:rPr lang="en-US" dirty="0" smtClean="0"/>
              <a:t>Optimism for change</a:t>
            </a:r>
          </a:p>
          <a:p>
            <a:pPr marL="741519" lvl="1" indent="-285080">
              <a:buFontTx/>
              <a:buChar char="•"/>
            </a:pPr>
            <a:r>
              <a:rPr lang="en-US" dirty="0" smtClean="0"/>
              <a:t>Intention to change</a:t>
            </a:r>
          </a:p>
          <a:p>
            <a:pPr marL="227441" indent="-22744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460B09AF-A98F-4CD2-B421-BFF08AF14981}" type="slidenum">
              <a:rPr lang="en-US" sz="1200"/>
              <a:pPr algn="r"/>
              <a:t>7</a:t>
            </a:fld>
            <a:endParaRPr lang="en-US" sz="1200"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lIns="89725" tIns="44862" rIns="89725" bIns="44862"/>
          <a:lstStyle/>
          <a:p>
            <a:pPr marL="741519" lvl="1" indent="-285080"/>
            <a:r>
              <a:rPr lang="en-US" dirty="0" smtClean="0"/>
              <a:t>Disadvantages of the status quo: The client expresses that there is reason for concern or discontent with how things are (the not-so-good things about current status). Examples include:</a:t>
            </a:r>
          </a:p>
          <a:p>
            <a:pPr marL="741519" lvl="1" indent="-285080"/>
            <a:r>
              <a:rPr lang="en-US" dirty="0" smtClean="0"/>
              <a:t>“I can see that in the long run, this is going to do me in if I don’t make a change.”</a:t>
            </a:r>
          </a:p>
          <a:p>
            <a:pPr marL="741519" lvl="1" indent="-285080"/>
            <a:r>
              <a:rPr lang="en-US" dirty="0" smtClean="0"/>
              <a:t>“I am ruining my family life.”</a:t>
            </a:r>
          </a:p>
          <a:p>
            <a:pPr marL="741519" lvl="1" indent="-285080"/>
            <a:endParaRPr lang="en-US" dirty="0" smtClean="0"/>
          </a:p>
          <a:p>
            <a:pPr marL="741519" lvl="1" indent="-285080"/>
            <a:r>
              <a:rPr lang="en-US" dirty="0" smtClean="0"/>
              <a:t>Advantages of change: The client voices recognition of the potential advantages of change (good things to be gained through change). Examples include:</a:t>
            </a:r>
          </a:p>
          <a:p>
            <a:pPr marL="741519" lvl="1" indent="-285080"/>
            <a:r>
              <a:rPr lang="en-US" dirty="0" smtClean="0"/>
              <a:t>“My boys would like it.  They’re always after me to quit.”</a:t>
            </a:r>
          </a:p>
          <a:p>
            <a:pPr marL="741519" lvl="1" indent="-285080"/>
            <a:r>
              <a:rPr lang="en-US" dirty="0" smtClean="0"/>
              <a:t>“Probably I’d feel a lot better.”</a:t>
            </a:r>
          </a:p>
          <a:p>
            <a:pPr marL="741519" lvl="1" indent="-285080"/>
            <a:r>
              <a:rPr lang="en-US" dirty="0" smtClean="0"/>
              <a:t>“At least it would get the courts off my back.”</a:t>
            </a:r>
          </a:p>
          <a:p>
            <a:pPr marL="227441" indent="-227441">
              <a:spcBef>
                <a:spcPct val="0"/>
              </a:spcBef>
              <a:buFontTx/>
              <a:buChar char="•"/>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FC3DC3C2-400B-4583-901E-A9359F944120}" type="slidenum">
              <a:rPr lang="en-US" sz="1200"/>
              <a:pPr algn="r"/>
              <a:t>8</a:t>
            </a:fld>
            <a:endParaRPr lang="en-US" sz="1200"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lIns="89725" tIns="44862" rIns="89725" bIns="44862"/>
          <a:lstStyle/>
          <a:p>
            <a:pPr marL="741519" lvl="1" indent="-285080"/>
            <a:r>
              <a:rPr lang="en-US" dirty="0" smtClean="0"/>
              <a:t>Optimism for change: The client indicates confidence and hope about ability to change (I </a:t>
            </a:r>
            <a:r>
              <a:rPr lang="en-US" i="1" dirty="0" smtClean="0"/>
              <a:t>could</a:t>
            </a:r>
            <a:r>
              <a:rPr lang="en-US" dirty="0" smtClean="0"/>
              <a:t> or I </a:t>
            </a:r>
            <a:r>
              <a:rPr lang="en-US" i="1" dirty="0" smtClean="0"/>
              <a:t>can</a:t>
            </a:r>
            <a:r>
              <a:rPr lang="en-US" dirty="0" smtClean="0"/>
              <a:t> do it). Examples include:</a:t>
            </a:r>
          </a:p>
          <a:p>
            <a:pPr marL="741519" lvl="1" indent="-285080"/>
            <a:r>
              <a:rPr lang="en-US" dirty="0" smtClean="0"/>
              <a:t>“I think I could probably do it if I decided to.”</a:t>
            </a:r>
          </a:p>
          <a:p>
            <a:pPr marL="741519" lvl="1" indent="-285080"/>
            <a:r>
              <a:rPr lang="en-US" dirty="0" smtClean="0"/>
              <a:t>“I did quit smoking a few years ago.  That was tough, and it took a few tries, but I did it.”</a:t>
            </a:r>
          </a:p>
          <a:p>
            <a:pPr marL="741519" lvl="1" indent="-285080"/>
            <a:r>
              <a:rPr lang="en-US" dirty="0" smtClean="0"/>
              <a:t>“My family would be there to support me.”</a:t>
            </a:r>
          </a:p>
          <a:p>
            <a:pPr marL="741519" lvl="1" indent="-285080"/>
            <a:endParaRPr lang="en-US" dirty="0" smtClean="0"/>
          </a:p>
          <a:p>
            <a:pPr marL="741519" lvl="1" indent="-285080"/>
            <a:r>
              <a:rPr lang="en-US" dirty="0" smtClean="0"/>
              <a:t>Intention to change: The client indicates an intention, desire, willingness, or commitment to change (level of intention can vary from rather weak to very strong commitment language). Examples include:</a:t>
            </a:r>
          </a:p>
          <a:p>
            <a:pPr marL="741519" lvl="1" indent="-285080"/>
            <a:r>
              <a:rPr lang="en-US" dirty="0" smtClean="0"/>
              <a:t>“I definitely don’t want to keep going the way I have been.”</a:t>
            </a:r>
          </a:p>
          <a:p>
            <a:pPr marL="741519" lvl="1" indent="-285080"/>
            <a:r>
              <a:rPr lang="en-US" dirty="0" smtClean="0"/>
              <a:t>“I’ve got to do something.”</a:t>
            </a:r>
          </a:p>
          <a:p>
            <a:pPr marL="741519" lvl="1" indent="-285080"/>
            <a:endParaRPr lang="en-US" dirty="0" smtClean="0"/>
          </a:p>
          <a:p>
            <a:pPr marL="227441" indent="-227441">
              <a:spcBef>
                <a:spcPct val="0"/>
              </a:spcBef>
            </a:pP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a:spLocks noGrp="1" noChangeArrowheads="1"/>
          </p:cNvSpPr>
          <p:nvPr>
            <p:ph type="ftr" sz="quarter" idx="4"/>
          </p:nvPr>
        </p:nvSpPr>
        <p:spPr>
          <a:noFill/>
        </p:spPr>
        <p:txBody>
          <a:bodyPr/>
          <a:lstStyle/>
          <a:p>
            <a:r>
              <a:rPr lang="en-US" smtClean="0"/>
              <a:t>Module 7</a:t>
            </a:r>
          </a:p>
        </p:txBody>
      </p:sp>
      <p:sp>
        <p:nvSpPr>
          <p:cNvPr id="36867" name="Rectangle 7"/>
          <p:cNvSpPr>
            <a:spLocks noGrp="1" noChangeArrowheads="1"/>
          </p:cNvSpPr>
          <p:nvPr>
            <p:ph type="sldNum" sz="quarter" idx="5"/>
          </p:nvPr>
        </p:nvSpPr>
        <p:spPr>
          <a:noFill/>
        </p:spPr>
        <p:txBody>
          <a:bodyPr/>
          <a:lstStyle/>
          <a:p>
            <a:fld id="{8C8CFA71-BF4C-45E0-A9CE-687B88C4E0B5}" type="slidenum">
              <a:rPr lang="en-US" smtClean="0"/>
              <a:pPr/>
              <a:t>9</a:t>
            </a:fld>
            <a:endParaRPr lang="en-US"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r>
              <a:rPr lang="en-US" i="1" smtClean="0">
                <a:cs typeface="Times New Roman" pitchFamily="18" charset="0"/>
              </a:rPr>
              <a:t>Introduce the handling resistance skill approaches (SAD and SCARED) using the power point slides in this section.  Start by discussing the difference between reflective responses and strategic responses.  </a:t>
            </a:r>
          </a:p>
          <a:p>
            <a:pPr eaLnBrk="1" hangingPunct="1"/>
            <a:endParaRPr lang="en-US" i="1" smtClean="0">
              <a:cs typeface="Times New Roman" pitchFamily="18" charset="0"/>
            </a:endParaRPr>
          </a:p>
          <a:p>
            <a:pPr eaLnBrk="1" hangingPunct="1"/>
            <a:r>
              <a:rPr lang="en-US" smtClean="0">
                <a:cs typeface="Times New Roman" pitchFamily="18" charset="0"/>
              </a:rPr>
              <a:t>Reflective responses are based off of information the client gives the counselor but is not adding new information…although the counselor chooses what to reflect and what not to. </a:t>
            </a:r>
            <a:endParaRPr lang="en-US" smtClean="0"/>
          </a:p>
          <a:p>
            <a:pPr eaLnBrk="1" hangingPunct="1"/>
            <a:endParaRPr lang="en-US" smtClean="0">
              <a:cs typeface="Times New Roman" pitchFamily="18" charset="0"/>
            </a:endParaRPr>
          </a:p>
          <a:p>
            <a:pPr eaLnBrk="1" hangingPunct="1"/>
            <a:r>
              <a:rPr lang="en-US" smtClean="0">
                <a:cs typeface="Times New Roman" pitchFamily="18" charset="0"/>
              </a:rPr>
              <a:t>Strategic responses may involve adding new material to the discussion and are used for specific purposes and specific types of resistance.</a:t>
            </a:r>
            <a:r>
              <a:rPr lang="en-US" smtClean="0"/>
              <a:t>  </a:t>
            </a:r>
          </a:p>
          <a:p>
            <a:pPr eaLnBrk="1" hangingPunct="1"/>
            <a:endParaRPr lang="en-US" smtClean="0"/>
          </a:p>
          <a:p>
            <a:pPr eaLnBrk="1" hangingPunct="1"/>
            <a:endParaRPr lang="en-US" i="1"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ftr" sz="quarter" idx="4"/>
          </p:nvPr>
        </p:nvSpPr>
        <p:spPr>
          <a:noFill/>
        </p:spPr>
        <p:txBody>
          <a:bodyPr/>
          <a:lstStyle/>
          <a:p>
            <a:r>
              <a:rPr lang="en-US" smtClean="0"/>
              <a:t>Module 7</a:t>
            </a:r>
          </a:p>
        </p:txBody>
      </p:sp>
      <p:sp>
        <p:nvSpPr>
          <p:cNvPr id="37891" name="Rectangle 7"/>
          <p:cNvSpPr>
            <a:spLocks noGrp="1" noChangeArrowheads="1"/>
          </p:cNvSpPr>
          <p:nvPr>
            <p:ph type="sldNum" sz="quarter" idx="5"/>
          </p:nvPr>
        </p:nvSpPr>
        <p:spPr>
          <a:noFill/>
        </p:spPr>
        <p:txBody>
          <a:bodyPr/>
          <a:lstStyle/>
          <a:p>
            <a:fld id="{0D74C645-7237-4931-9178-EC8D062836DE}" type="slidenum">
              <a:rPr lang="en-US" smtClean="0"/>
              <a:pPr/>
              <a:t>10</a:t>
            </a:fld>
            <a:endParaRPr lang="en-US" smtClean="0"/>
          </a:p>
        </p:txBody>
      </p:sp>
      <p:sp>
        <p:nvSpPr>
          <p:cNvPr id="37892" name="Rectangle 2"/>
          <p:cNvSpPr>
            <a:spLocks noGrp="1" noRot="1" noChangeAspect="1" noChangeArrowheads="1" noTextEdit="1"/>
          </p:cNvSpPr>
          <p:nvPr>
            <p:ph type="sldImg"/>
          </p:nvPr>
        </p:nvSpPr>
        <p:spPr>
          <a:ln/>
        </p:spPr>
      </p:sp>
      <p:sp>
        <p:nvSpPr>
          <p:cNvPr id="37893" name="Rectangle 3"/>
          <p:cNvSpPr>
            <a:spLocks noGrp="1" noChangeArrowheads="1"/>
          </p:cNvSpPr>
          <p:nvPr>
            <p:ph type="body" idx="1"/>
          </p:nvPr>
        </p:nvSpPr>
        <p:spPr>
          <a:noFill/>
          <a:ln/>
        </p:spPr>
        <p:txBody>
          <a:bodyPr/>
          <a:lstStyle/>
          <a:p>
            <a:pPr eaLnBrk="1" hangingPunct="1"/>
            <a:r>
              <a:rPr lang="en-US" smtClean="0"/>
              <a:t>Generally, the strategy is to respond to resistance with non-resistance.  Simply acknowledging what clients say can allow them to further explore the behavior in question, rather than the resistance itself.  This kind of acknowledgement can be categorized as a simple reflection, similar to what was covered in OARS.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cbi.nlm.nih.gov/books/NBK6496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a:xfrm>
            <a:off x="914400" y="2819400"/>
            <a:ext cx="7772400" cy="1600200"/>
          </a:xfrm>
        </p:spPr>
        <p:txBody>
          <a:bodyPr/>
          <a:lstStyle/>
          <a:p>
            <a:pPr eaLnBrk="1" hangingPunct="1">
              <a:defRPr/>
            </a:pPr>
            <a:r>
              <a:rPr lang="en-US" sz="5400" b="1" dirty="0" smtClean="0">
                <a:solidFill>
                  <a:schemeClr val="tx1"/>
                </a:solidFill>
              </a:rPr>
              <a:t>Responding to Resistance</a:t>
            </a:r>
            <a:endParaRPr lang="en-US" sz="1600" b="1" dirty="0" smtClean="0">
              <a:solidFill>
                <a:schemeClr val="tx1"/>
              </a:solidFill>
            </a:endParaRPr>
          </a:p>
        </p:txBody>
      </p:sp>
      <p:sp>
        <p:nvSpPr>
          <p:cNvPr id="2" name="TextBox 1"/>
          <p:cNvSpPr txBox="1"/>
          <p:nvPr/>
        </p:nvSpPr>
        <p:spPr>
          <a:xfrm>
            <a:off x="1371600" y="4572000"/>
            <a:ext cx="7391400" cy="1446550"/>
          </a:xfrm>
          <a:prstGeom prst="rect">
            <a:avLst/>
          </a:prstGeom>
          <a:noFill/>
        </p:spPr>
        <p:txBody>
          <a:bodyPr wrap="square" rtlCol="0">
            <a:spAutoFit/>
          </a:bodyPr>
          <a:lstStyle/>
          <a:p>
            <a:pPr algn="ctr"/>
            <a:r>
              <a:rPr lang="en-US" sz="2200" dirty="0" smtClean="0"/>
              <a:t>Module 13</a:t>
            </a:r>
          </a:p>
          <a:p>
            <a:pPr algn="ctr"/>
            <a:r>
              <a:rPr lang="en-US" sz="2200" dirty="0" smtClean="0"/>
              <a:t>Blake Beecher, PhD</a:t>
            </a:r>
          </a:p>
          <a:p>
            <a:pPr algn="ctr"/>
            <a:r>
              <a:rPr lang="en-US" sz="2200" dirty="0" smtClean="0"/>
              <a:t>Eastern Washington University</a:t>
            </a:r>
          </a:p>
          <a:p>
            <a:pPr algn="ctr"/>
            <a:r>
              <a:rPr lang="en-US" sz="2200" i="1" dirty="0" smtClean="0"/>
              <a:t>Adapted with permission from </a:t>
            </a:r>
            <a:r>
              <a:rPr lang="en-US" sz="2200" i="1" dirty="0"/>
              <a:t>Anjali Nandi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defRPr/>
            </a:pPr>
            <a:r>
              <a:rPr lang="en-US" smtClean="0">
                <a:solidFill>
                  <a:schemeClr val="tx1"/>
                </a:solidFill>
              </a:rPr>
              <a:t>Reflective Responses</a:t>
            </a:r>
          </a:p>
        </p:txBody>
      </p:sp>
      <p:sp>
        <p:nvSpPr>
          <p:cNvPr id="76803" name="Rectangle 3"/>
          <p:cNvSpPr>
            <a:spLocks noGrp="1" noChangeArrowheads="1"/>
          </p:cNvSpPr>
          <p:nvPr>
            <p:ph idx="1"/>
          </p:nvPr>
        </p:nvSpPr>
        <p:spPr>
          <a:xfrm>
            <a:off x="2208213" y="2747963"/>
            <a:ext cx="4878387" cy="3068637"/>
          </a:xfrm>
        </p:spPr>
        <p:txBody>
          <a:bodyPr/>
          <a:lstStyle/>
          <a:p>
            <a:pPr eaLnBrk="1" hangingPunct="1">
              <a:lnSpc>
                <a:spcPct val="80000"/>
              </a:lnSpc>
              <a:buClr>
                <a:srgbClr val="FF3300"/>
              </a:buClr>
              <a:buFont typeface="Wingdings" pitchFamily="2" charset="2"/>
              <a:buChar char="v"/>
              <a:defRPr/>
            </a:pPr>
            <a:r>
              <a:rPr lang="en-US" sz="3100" b="1" u="sng" smtClean="0"/>
              <a:t>S</a:t>
            </a:r>
            <a:r>
              <a:rPr lang="en-US" sz="3100" b="1" smtClean="0"/>
              <a:t> </a:t>
            </a:r>
            <a:r>
              <a:rPr lang="en-US" sz="3100" smtClean="0"/>
              <a:t>imple reflection</a:t>
            </a:r>
          </a:p>
          <a:p>
            <a:pPr eaLnBrk="1" hangingPunct="1">
              <a:lnSpc>
                <a:spcPct val="80000"/>
              </a:lnSpc>
              <a:buClr>
                <a:srgbClr val="FF3300"/>
              </a:buClr>
              <a:buFont typeface="Wingdings" pitchFamily="2" charset="2"/>
              <a:buChar char="v"/>
              <a:defRPr/>
            </a:pPr>
            <a:endParaRPr lang="en-US" sz="3100" smtClean="0"/>
          </a:p>
          <a:p>
            <a:pPr eaLnBrk="1" hangingPunct="1">
              <a:lnSpc>
                <a:spcPct val="80000"/>
              </a:lnSpc>
              <a:buClr>
                <a:srgbClr val="FF3300"/>
              </a:buClr>
              <a:buFont typeface="Wingdings" pitchFamily="2" charset="2"/>
              <a:buChar char="v"/>
              <a:defRPr/>
            </a:pPr>
            <a:r>
              <a:rPr lang="en-US" sz="3100" b="1" u="sng" smtClean="0"/>
              <a:t>A</a:t>
            </a:r>
            <a:r>
              <a:rPr lang="en-US" sz="3100" b="1" smtClean="0"/>
              <a:t> </a:t>
            </a:r>
            <a:r>
              <a:rPr lang="en-US" sz="3100" smtClean="0"/>
              <a:t>mplified reflection</a:t>
            </a:r>
          </a:p>
          <a:p>
            <a:pPr eaLnBrk="1" hangingPunct="1">
              <a:lnSpc>
                <a:spcPct val="80000"/>
              </a:lnSpc>
              <a:buClr>
                <a:srgbClr val="FF3300"/>
              </a:buClr>
              <a:buFont typeface="Wingdings" pitchFamily="2" charset="2"/>
              <a:buChar char="v"/>
              <a:defRPr/>
            </a:pPr>
            <a:endParaRPr lang="en-US" sz="3100" smtClean="0"/>
          </a:p>
          <a:p>
            <a:pPr eaLnBrk="1" hangingPunct="1">
              <a:lnSpc>
                <a:spcPct val="80000"/>
              </a:lnSpc>
              <a:buClr>
                <a:srgbClr val="FF3300"/>
              </a:buClr>
              <a:buFont typeface="Wingdings" pitchFamily="2" charset="2"/>
              <a:buChar char="v"/>
              <a:defRPr/>
            </a:pPr>
            <a:r>
              <a:rPr lang="en-US" sz="3100" b="1" u="sng" smtClean="0"/>
              <a:t>D</a:t>
            </a:r>
            <a:r>
              <a:rPr lang="en-US" sz="3100" b="1" smtClean="0"/>
              <a:t> </a:t>
            </a:r>
            <a:r>
              <a:rPr lang="en-US" sz="3100" smtClean="0"/>
              <a:t>ouble-sided reflection</a:t>
            </a:r>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p:txBody>
          <a:bodyPr/>
          <a:lstStyle/>
          <a:p>
            <a:pPr eaLnBrk="1" hangingPunct="1">
              <a:defRPr/>
            </a:pPr>
            <a:r>
              <a:rPr lang="en-US" dirty="0" smtClean="0"/>
              <a:t>Simple Reflections</a:t>
            </a:r>
          </a:p>
        </p:txBody>
      </p:sp>
      <p:sp>
        <p:nvSpPr>
          <p:cNvPr id="69635" name="Rectangle 3"/>
          <p:cNvSpPr>
            <a:spLocks noGrp="1"/>
          </p:cNvSpPr>
          <p:nvPr>
            <p:ph idx="1"/>
          </p:nvPr>
        </p:nvSpPr>
        <p:spPr/>
        <p:txBody>
          <a:bodyPr/>
          <a:lstStyle/>
          <a:p>
            <a:pPr eaLnBrk="1" hangingPunct="1">
              <a:defRPr/>
            </a:pPr>
            <a:r>
              <a:rPr lang="en-US" dirty="0" smtClean="0"/>
              <a:t>Simple Reflections</a:t>
            </a:r>
          </a:p>
          <a:p>
            <a:pPr lvl="1" eaLnBrk="1" hangingPunct="1">
              <a:defRPr/>
            </a:pPr>
            <a:r>
              <a:rPr lang="en-US" dirty="0" smtClean="0"/>
              <a:t>Repeating, rephrasing, paraphrasing, reflection of feeling</a:t>
            </a:r>
          </a:p>
          <a:p>
            <a:pPr lvl="1" eaLnBrk="1" hangingPunct="1">
              <a:buFont typeface="Arial" charset="0"/>
              <a:buNone/>
              <a:defRPr/>
            </a:pPr>
            <a:endParaRPr lang="en-US" dirty="0" smtClean="0"/>
          </a:p>
          <a:p>
            <a:pPr eaLnBrk="1" hangingPunct="1">
              <a:buFont typeface="Arial" charset="0"/>
              <a:buNone/>
              <a:defRPr/>
            </a:pPr>
            <a:endParaRPr lang="en-US" dirty="0" smtClean="0"/>
          </a:p>
          <a:p>
            <a:pPr eaLnBrk="1" hangingPunct="1">
              <a:defRPr/>
            </a:pP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p:txBody>
          <a:bodyPr/>
          <a:lstStyle/>
          <a:p>
            <a:pPr eaLnBrk="1" hangingPunct="1">
              <a:defRPr/>
            </a:pPr>
            <a:r>
              <a:rPr lang="en-US" dirty="0" smtClean="0"/>
              <a:t>Amplified Reflection</a:t>
            </a:r>
          </a:p>
        </p:txBody>
      </p:sp>
      <p:sp>
        <p:nvSpPr>
          <p:cNvPr id="71683" name="Rectangle 3"/>
          <p:cNvSpPr>
            <a:spLocks noGrp="1"/>
          </p:cNvSpPr>
          <p:nvPr>
            <p:ph idx="1"/>
          </p:nvPr>
        </p:nvSpPr>
        <p:spPr/>
        <p:txBody>
          <a:bodyPr/>
          <a:lstStyle/>
          <a:p>
            <a:pPr eaLnBrk="1" hangingPunct="1">
              <a:defRPr/>
            </a:pPr>
            <a:r>
              <a:rPr lang="en-US" sz="2800" dirty="0" smtClean="0"/>
              <a:t>Exaggerated to encourage some retreat</a:t>
            </a:r>
          </a:p>
          <a:p>
            <a:pPr lvl="1" eaLnBrk="1" hangingPunct="1">
              <a:defRPr/>
            </a:pPr>
            <a:endParaRPr lang="en-US" sz="2800" i="1" dirty="0" smtClean="0"/>
          </a:p>
          <a:p>
            <a:pPr lvl="1" eaLnBrk="1" hangingPunct="1">
              <a:defRPr/>
            </a:pPr>
            <a:r>
              <a:rPr lang="en-US" sz="2800" i="1" dirty="0" smtClean="0"/>
              <a:t>Client:</a:t>
            </a:r>
            <a:r>
              <a:rPr lang="en-US" sz="2800" dirty="0" smtClean="0"/>
              <a:t> I couldn’t just give up drinking. What would my friends think?</a:t>
            </a:r>
            <a:endParaRPr lang="en-US" sz="2800" i="1" dirty="0" smtClean="0"/>
          </a:p>
          <a:p>
            <a:pPr lvl="1" eaLnBrk="1" hangingPunct="1">
              <a:defRPr/>
            </a:pPr>
            <a:r>
              <a:rPr lang="en-US" sz="2800" i="1" dirty="0" smtClean="0"/>
              <a:t>Interviewer:</a:t>
            </a:r>
            <a:r>
              <a:rPr lang="en-US" sz="2800" dirty="0" smtClean="0"/>
              <a:t> You couldn’t handle your friends’ reaction if you quit.</a:t>
            </a:r>
          </a:p>
          <a:p>
            <a:pPr eaLnBrk="1" hangingPunct="1">
              <a:defRPr/>
            </a:pPr>
            <a:endParaRPr lang="en-US" sz="2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p:txBody>
          <a:bodyPr/>
          <a:lstStyle/>
          <a:p>
            <a:pPr eaLnBrk="1" hangingPunct="1">
              <a:defRPr/>
            </a:pPr>
            <a:r>
              <a:rPr lang="en-US" smtClean="0"/>
              <a:t>Double-Sided Reflection</a:t>
            </a:r>
          </a:p>
        </p:txBody>
      </p:sp>
      <p:sp>
        <p:nvSpPr>
          <p:cNvPr id="70659" name="Rectangle 4"/>
          <p:cNvSpPr>
            <a:spLocks noGrp="1"/>
          </p:cNvSpPr>
          <p:nvPr>
            <p:ph idx="1"/>
          </p:nvPr>
        </p:nvSpPr>
        <p:spPr/>
        <p:txBody>
          <a:bodyPr/>
          <a:lstStyle/>
          <a:p>
            <a:pPr eaLnBrk="1" hangingPunct="1">
              <a:defRPr/>
            </a:pPr>
            <a:r>
              <a:rPr lang="en-US" dirty="0" smtClean="0"/>
              <a:t>Captures both sides of the ambivalence</a:t>
            </a:r>
          </a:p>
          <a:p>
            <a:pPr lvl="1" eaLnBrk="1" hangingPunct="1">
              <a:defRPr/>
            </a:pPr>
            <a:endParaRPr lang="en-US" sz="2400" i="1" dirty="0" smtClean="0"/>
          </a:p>
          <a:p>
            <a:pPr lvl="1" eaLnBrk="1" hangingPunct="1">
              <a:defRPr/>
            </a:pPr>
            <a:r>
              <a:rPr lang="en-US" sz="2400" i="1" dirty="0" smtClean="0"/>
              <a:t>Client:</a:t>
            </a:r>
            <a:r>
              <a:rPr lang="en-US" sz="2400" dirty="0" smtClean="0"/>
              <a:t> Okay, maybe I’ve got some problems with gambling, but it’s not like I’m addicted to it.</a:t>
            </a:r>
            <a:endParaRPr lang="en-US" sz="2400" i="1" dirty="0" smtClean="0"/>
          </a:p>
          <a:p>
            <a:pPr lvl="1" eaLnBrk="1" hangingPunct="1">
              <a:defRPr/>
            </a:pPr>
            <a:r>
              <a:rPr lang="en-US" sz="2400" i="1" dirty="0" smtClean="0"/>
              <a:t>Interviewer:</a:t>
            </a:r>
            <a:r>
              <a:rPr lang="en-US" sz="2400" dirty="0" smtClean="0"/>
              <a:t> You see that your gambling is causing problems for you and your family, and it’s also important that people not think of you as some kind of addict.</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457200"/>
            <a:ext cx="8229600" cy="1371600"/>
          </a:xfrm>
        </p:spPr>
        <p:txBody>
          <a:bodyPr/>
          <a:lstStyle/>
          <a:p>
            <a:pPr eaLnBrk="1" hangingPunct="1">
              <a:defRPr/>
            </a:pPr>
            <a:r>
              <a:rPr lang="en-US" smtClean="0">
                <a:solidFill>
                  <a:schemeClr val="tx1"/>
                </a:solidFill>
              </a:rPr>
              <a:t>Strategic Responses</a:t>
            </a:r>
          </a:p>
        </p:txBody>
      </p:sp>
      <p:sp>
        <p:nvSpPr>
          <p:cNvPr id="72707" name="Rectangle 3"/>
          <p:cNvSpPr>
            <a:spLocks noGrp="1" noChangeArrowheads="1"/>
          </p:cNvSpPr>
          <p:nvPr>
            <p:ph idx="1"/>
          </p:nvPr>
        </p:nvSpPr>
        <p:spPr>
          <a:xfrm>
            <a:off x="914400" y="1752600"/>
            <a:ext cx="8229600" cy="5105400"/>
          </a:xfrm>
        </p:spPr>
        <p:txBody>
          <a:bodyPr/>
          <a:lstStyle/>
          <a:p>
            <a:pPr eaLnBrk="1" hangingPunct="1">
              <a:buClr>
                <a:srgbClr val="FF3300"/>
              </a:buClr>
              <a:buFont typeface="Wingdings" pitchFamily="2" charset="2"/>
              <a:buChar char="v"/>
              <a:defRPr/>
            </a:pPr>
            <a:r>
              <a:rPr lang="en-US" sz="3600" b="1" u="sng" smtClean="0"/>
              <a:t>S</a:t>
            </a:r>
            <a:r>
              <a:rPr lang="en-US" sz="3600" b="1" smtClean="0"/>
              <a:t> </a:t>
            </a:r>
            <a:r>
              <a:rPr lang="en-US" sz="3600" smtClean="0"/>
              <a:t>hifting focus</a:t>
            </a:r>
          </a:p>
          <a:p>
            <a:pPr eaLnBrk="1" hangingPunct="1">
              <a:buClr>
                <a:srgbClr val="FF3300"/>
              </a:buClr>
              <a:buFont typeface="Wingdings" pitchFamily="2" charset="2"/>
              <a:buChar char="v"/>
              <a:defRPr/>
            </a:pPr>
            <a:r>
              <a:rPr lang="en-US" sz="3600" b="1" u="sng" smtClean="0"/>
              <a:t>C</a:t>
            </a:r>
            <a:r>
              <a:rPr lang="en-US" sz="3600" b="1" smtClean="0"/>
              <a:t> </a:t>
            </a:r>
            <a:r>
              <a:rPr lang="en-US" sz="3600" smtClean="0"/>
              <a:t>oming Alongside</a:t>
            </a:r>
          </a:p>
          <a:p>
            <a:pPr eaLnBrk="1" hangingPunct="1">
              <a:buClr>
                <a:srgbClr val="FF3300"/>
              </a:buClr>
              <a:buFont typeface="Wingdings" pitchFamily="2" charset="2"/>
              <a:buChar char="v"/>
              <a:defRPr/>
            </a:pPr>
            <a:r>
              <a:rPr lang="en-US" sz="3600" b="1" u="sng" smtClean="0"/>
              <a:t>A</a:t>
            </a:r>
            <a:r>
              <a:rPr lang="en-US" sz="3600" b="1" smtClean="0"/>
              <a:t> </a:t>
            </a:r>
            <a:r>
              <a:rPr lang="en-US" sz="3600" smtClean="0"/>
              <a:t>greement with a twist</a:t>
            </a:r>
          </a:p>
          <a:p>
            <a:pPr eaLnBrk="1" hangingPunct="1">
              <a:buClr>
                <a:srgbClr val="FF3300"/>
              </a:buClr>
              <a:buFont typeface="Wingdings" pitchFamily="2" charset="2"/>
              <a:buChar char="v"/>
              <a:defRPr/>
            </a:pPr>
            <a:r>
              <a:rPr lang="en-US" sz="3600" b="1" u="sng" smtClean="0"/>
              <a:t>R</a:t>
            </a:r>
            <a:r>
              <a:rPr lang="en-US" sz="3600" b="1" smtClean="0"/>
              <a:t> </a:t>
            </a:r>
            <a:r>
              <a:rPr lang="en-US" sz="3600" smtClean="0"/>
              <a:t>eframing</a:t>
            </a:r>
          </a:p>
          <a:p>
            <a:pPr eaLnBrk="1" hangingPunct="1">
              <a:buClr>
                <a:srgbClr val="FF3300"/>
              </a:buClr>
              <a:buFont typeface="Wingdings" pitchFamily="2" charset="2"/>
              <a:buChar char="v"/>
              <a:defRPr/>
            </a:pPr>
            <a:r>
              <a:rPr lang="en-US" sz="3600" b="1" u="sng" smtClean="0"/>
              <a:t>E</a:t>
            </a:r>
            <a:r>
              <a:rPr lang="en-US" sz="3600" b="1" smtClean="0"/>
              <a:t> </a:t>
            </a:r>
            <a:r>
              <a:rPr lang="en-US" sz="3600" smtClean="0"/>
              <a:t>mphasizing personal choice/control</a:t>
            </a:r>
          </a:p>
          <a:p>
            <a:pPr eaLnBrk="1" hangingPunct="1">
              <a:buClr>
                <a:srgbClr val="FF3300"/>
              </a:buClr>
              <a:buFont typeface="Wingdings" pitchFamily="2" charset="2"/>
              <a:buChar char="v"/>
              <a:defRPr/>
            </a:pPr>
            <a:r>
              <a:rPr lang="en-US" sz="3600" b="1" u="sng" smtClean="0"/>
              <a:t>D</a:t>
            </a:r>
            <a:r>
              <a:rPr lang="en-US" sz="3600" b="1" smtClean="0"/>
              <a:t> </a:t>
            </a:r>
            <a:r>
              <a:rPr lang="en-US" sz="3600" smtClean="0"/>
              <a:t>isclosing feelings</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51"/>
          <p:cNvSpPr txBox="1">
            <a:spLocks noChangeArrowheads="1"/>
          </p:cNvSpPr>
          <p:nvPr/>
        </p:nvSpPr>
        <p:spPr bwMode="auto">
          <a:xfrm>
            <a:off x="914400" y="1905000"/>
            <a:ext cx="6705600" cy="641350"/>
          </a:xfrm>
          <a:prstGeom prst="rect">
            <a:avLst/>
          </a:prstGeom>
          <a:noFill/>
          <a:ln w="9525">
            <a:noFill/>
            <a:miter lim="800000"/>
            <a:headEnd/>
            <a:tailEnd/>
          </a:ln>
        </p:spPr>
        <p:txBody>
          <a:bodyPr>
            <a:spAutoFit/>
          </a:bodyPr>
          <a:lstStyle/>
          <a:p>
            <a:pPr algn="ctr" eaLnBrk="1" hangingPunct="1">
              <a:spcBef>
                <a:spcPct val="50000"/>
              </a:spcBef>
            </a:pPr>
            <a:r>
              <a:rPr lang="en-US" sz="3600" b="1" dirty="0">
                <a:latin typeface="Comic Sans MS" pitchFamily="66" charset="0"/>
              </a:rPr>
              <a:t>SHIFTING FOCUS</a:t>
            </a:r>
          </a:p>
        </p:txBody>
      </p:sp>
      <p:sp>
        <p:nvSpPr>
          <p:cNvPr id="16388" name="Text Box 54"/>
          <p:cNvSpPr txBox="1">
            <a:spLocks noChangeArrowheads="1"/>
          </p:cNvSpPr>
          <p:nvPr/>
        </p:nvSpPr>
        <p:spPr bwMode="auto">
          <a:xfrm>
            <a:off x="1219200" y="3048000"/>
            <a:ext cx="7315200" cy="822325"/>
          </a:xfrm>
          <a:prstGeom prst="rect">
            <a:avLst/>
          </a:prstGeom>
          <a:noFill/>
          <a:ln w="9525">
            <a:noFill/>
            <a:miter lim="800000"/>
            <a:headEnd/>
            <a:tailEnd/>
          </a:ln>
        </p:spPr>
        <p:txBody>
          <a:bodyPr>
            <a:spAutoFit/>
          </a:bodyPr>
          <a:lstStyle/>
          <a:p>
            <a:pPr eaLnBrk="1" hangingPunct="1">
              <a:spcBef>
                <a:spcPct val="50000"/>
              </a:spcBef>
            </a:pPr>
            <a:r>
              <a:rPr lang="en-US" sz="2400" dirty="0">
                <a:latin typeface="Comic Sans MS" pitchFamily="66" charset="0"/>
              </a:rPr>
              <a:t>“We’ve talked about who required you to come here; now let’s talk about…”</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609600" y="1066800"/>
            <a:ext cx="8256588" cy="641350"/>
          </a:xfrm>
        </p:spPr>
        <p:txBody>
          <a:bodyPr/>
          <a:lstStyle/>
          <a:p>
            <a:pPr eaLnBrk="1" hangingPunct="1">
              <a:defRPr/>
            </a:pPr>
            <a:r>
              <a:rPr lang="en-US" sz="3600" b="1" dirty="0" smtClean="0">
                <a:solidFill>
                  <a:schemeClr val="tx1"/>
                </a:solidFill>
                <a:latin typeface="Comic Sans MS" pitchFamily="66" charset="0"/>
              </a:rPr>
              <a:t>COMING ALONGSIDE (Paradox)</a:t>
            </a:r>
          </a:p>
        </p:txBody>
      </p:sp>
      <p:sp>
        <p:nvSpPr>
          <p:cNvPr id="17411" name="Text Box 3"/>
          <p:cNvSpPr txBox="1">
            <a:spLocks noChangeArrowheads="1"/>
          </p:cNvSpPr>
          <p:nvPr/>
        </p:nvSpPr>
        <p:spPr bwMode="auto">
          <a:xfrm>
            <a:off x="6477000" y="3200400"/>
            <a:ext cx="3886200" cy="457200"/>
          </a:xfrm>
          <a:prstGeom prst="rect">
            <a:avLst/>
          </a:prstGeom>
          <a:noFill/>
          <a:ln w="9525">
            <a:noFill/>
            <a:miter lim="800000"/>
            <a:headEnd/>
            <a:tailEnd/>
          </a:ln>
        </p:spPr>
        <p:txBody>
          <a:bodyPr>
            <a:spAutoFit/>
          </a:bodyPr>
          <a:lstStyle/>
          <a:p>
            <a:pPr algn="ctr" eaLnBrk="1" hangingPunct="1">
              <a:spcBef>
                <a:spcPct val="50000"/>
              </a:spcBef>
            </a:pPr>
            <a:endParaRPr lang="en-US" sz="2400" b="1">
              <a:latin typeface="Comic Sans MS" pitchFamily="66" charset="0"/>
            </a:endParaRPr>
          </a:p>
        </p:txBody>
      </p:sp>
      <p:sp>
        <p:nvSpPr>
          <p:cNvPr id="17412" name="Text Box 4"/>
          <p:cNvSpPr txBox="1">
            <a:spLocks noChangeArrowheads="1"/>
          </p:cNvSpPr>
          <p:nvPr/>
        </p:nvSpPr>
        <p:spPr bwMode="auto">
          <a:xfrm>
            <a:off x="914400" y="1905000"/>
            <a:ext cx="7315200" cy="1187450"/>
          </a:xfrm>
          <a:prstGeom prst="rect">
            <a:avLst/>
          </a:prstGeom>
          <a:noFill/>
          <a:ln w="9525">
            <a:noFill/>
            <a:miter lim="800000"/>
            <a:headEnd/>
            <a:tailEnd/>
          </a:ln>
        </p:spPr>
        <p:txBody>
          <a:bodyPr>
            <a:spAutoFit/>
          </a:bodyPr>
          <a:lstStyle/>
          <a:p>
            <a:pPr eaLnBrk="1" hangingPunct="1">
              <a:spcBef>
                <a:spcPct val="50000"/>
              </a:spcBef>
            </a:pPr>
            <a:r>
              <a:rPr lang="en-US" sz="2400">
                <a:latin typeface="Comic Sans MS" pitchFamily="66" charset="0"/>
              </a:rPr>
              <a:t>“It sounds like the pros of using still far outweigh the cons. So it may be that you decide smoking is something that you don’t want to give up”</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7"/>
          <p:cNvSpPr txBox="1">
            <a:spLocks noChangeArrowheads="1"/>
          </p:cNvSpPr>
          <p:nvPr/>
        </p:nvSpPr>
        <p:spPr bwMode="auto">
          <a:xfrm>
            <a:off x="2330532" y="1738313"/>
            <a:ext cx="3429000" cy="519113"/>
          </a:xfrm>
          <a:prstGeom prst="rect">
            <a:avLst/>
          </a:prstGeom>
          <a:noFill/>
          <a:ln w="9525">
            <a:noFill/>
            <a:miter lim="800000"/>
            <a:headEnd/>
            <a:tailEnd/>
          </a:ln>
        </p:spPr>
        <p:txBody>
          <a:bodyPr>
            <a:spAutoFit/>
          </a:bodyPr>
          <a:lstStyle/>
          <a:p>
            <a:pPr eaLnBrk="1" hangingPunct="1">
              <a:spcBef>
                <a:spcPct val="50000"/>
              </a:spcBef>
            </a:pPr>
            <a:r>
              <a:rPr lang="en-US" sz="2800" b="1" dirty="0">
                <a:latin typeface="Comic Sans MS" pitchFamily="66" charset="0"/>
              </a:rPr>
              <a:t>Agreement with a</a:t>
            </a:r>
            <a:r>
              <a:rPr lang="en-US" sz="2400" dirty="0">
                <a:latin typeface="Comic Sans MS" pitchFamily="66" charset="0"/>
              </a:rPr>
              <a:t> </a:t>
            </a:r>
          </a:p>
        </p:txBody>
      </p:sp>
      <p:sp>
        <p:nvSpPr>
          <p:cNvPr id="18436" name="Text Box 9"/>
          <p:cNvSpPr txBox="1">
            <a:spLocks noChangeArrowheads="1"/>
          </p:cNvSpPr>
          <p:nvPr/>
        </p:nvSpPr>
        <p:spPr bwMode="auto">
          <a:xfrm>
            <a:off x="4191000" y="2467768"/>
            <a:ext cx="3200400" cy="1160463"/>
          </a:xfrm>
          <a:prstGeom prst="rect">
            <a:avLst/>
          </a:prstGeom>
          <a:noFill/>
          <a:ln w="9525">
            <a:noFill/>
            <a:miter lim="800000"/>
            <a:headEnd/>
            <a:tailEnd/>
          </a:ln>
        </p:spPr>
        <p:txBody>
          <a:bodyPr>
            <a:spAutoFit/>
          </a:bodyPr>
          <a:lstStyle/>
          <a:p>
            <a:pPr algn="ctr" eaLnBrk="1" hangingPunct="1">
              <a:spcBef>
                <a:spcPct val="50000"/>
              </a:spcBef>
            </a:pPr>
            <a:r>
              <a:rPr lang="en-US" sz="2800" b="1" dirty="0">
                <a:latin typeface="Comic Sans MS" pitchFamily="66" charset="0"/>
              </a:rPr>
              <a:t>Reflection with a</a:t>
            </a:r>
          </a:p>
          <a:p>
            <a:pPr algn="ctr" eaLnBrk="1" hangingPunct="1">
              <a:spcBef>
                <a:spcPct val="50000"/>
              </a:spcBef>
            </a:pPr>
            <a:r>
              <a:rPr lang="en-US" sz="2800" b="1" dirty="0">
                <a:latin typeface="Comic Sans MS" pitchFamily="66" charset="0"/>
              </a:rPr>
              <a:t> REFRAME</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Reframing</a:t>
            </a:r>
            <a:endParaRPr lang="en-US" dirty="0"/>
          </a:p>
        </p:txBody>
      </p:sp>
      <p:sp>
        <p:nvSpPr>
          <p:cNvPr id="3" name="Content Placeholder 2"/>
          <p:cNvSpPr>
            <a:spLocks noGrp="1"/>
          </p:cNvSpPr>
          <p:nvPr>
            <p:ph idx="1"/>
          </p:nvPr>
        </p:nvSpPr>
        <p:spPr/>
        <p:txBody>
          <a:bodyPr/>
          <a:lstStyle/>
          <a:p>
            <a:pPr>
              <a:defRPr/>
            </a:pPr>
            <a:r>
              <a:rPr lang="en-US" sz="3200" dirty="0" smtClean="0"/>
              <a:t>Acknowledges validity of client observations but offers new meaning or interpretation (useful with resigned client)</a:t>
            </a:r>
            <a:endParaRPr lang="en-US"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4" name="Rectangle 8"/>
          <p:cNvSpPr>
            <a:spLocks noGrp="1" noChangeArrowheads="1"/>
          </p:cNvSpPr>
          <p:nvPr>
            <p:ph type="title"/>
          </p:nvPr>
        </p:nvSpPr>
        <p:spPr>
          <a:xfrm>
            <a:off x="542038" y="914400"/>
            <a:ext cx="8637588" cy="1343025"/>
          </a:xfrm>
        </p:spPr>
        <p:txBody>
          <a:bodyPr/>
          <a:lstStyle/>
          <a:p>
            <a:pPr eaLnBrk="1" hangingPunct="1">
              <a:defRPr/>
            </a:pPr>
            <a:r>
              <a:rPr lang="en-US" sz="4100" dirty="0" smtClean="0">
                <a:solidFill>
                  <a:schemeClr val="tx1"/>
                </a:solidFill>
                <a:latin typeface="Comic Sans MS" pitchFamily="66" charset="0"/>
              </a:rPr>
              <a:t>EMPHASIZING PERSONAL CHOICE/CONTROL</a:t>
            </a:r>
          </a:p>
        </p:txBody>
      </p:sp>
      <p:sp>
        <p:nvSpPr>
          <p:cNvPr id="60425" name="Rectangle 9"/>
          <p:cNvSpPr>
            <a:spLocks noGrp="1" noChangeArrowheads="1"/>
          </p:cNvSpPr>
          <p:nvPr>
            <p:ph idx="1"/>
          </p:nvPr>
        </p:nvSpPr>
        <p:spPr>
          <a:xfrm>
            <a:off x="609600" y="2209800"/>
            <a:ext cx="7086600" cy="4343400"/>
          </a:xfrm>
        </p:spPr>
        <p:txBody>
          <a:bodyPr/>
          <a:lstStyle/>
          <a:p>
            <a:pPr eaLnBrk="1" hangingPunct="1">
              <a:lnSpc>
                <a:spcPct val="90000"/>
              </a:lnSpc>
              <a:buFont typeface="Wingdings" pitchFamily="2" charset="2"/>
              <a:buNone/>
              <a:defRPr/>
            </a:pPr>
            <a:r>
              <a:rPr lang="en-US" sz="2800" dirty="0" smtClean="0"/>
              <a:t>“It really is your choice about what you do in this situation”</a:t>
            </a:r>
          </a:p>
          <a:p>
            <a:pPr eaLnBrk="1" hangingPunct="1">
              <a:lnSpc>
                <a:spcPct val="90000"/>
              </a:lnSpc>
              <a:buFont typeface="Wingdings" pitchFamily="2" charset="2"/>
              <a:buNone/>
              <a:defRPr/>
            </a:pPr>
            <a:r>
              <a:rPr lang="en-US" sz="2800" dirty="0" smtClean="0"/>
              <a:t>“You’re right, no one can force you to be here or to change.”</a:t>
            </a:r>
          </a:p>
          <a:p>
            <a:pPr eaLnBrk="1" hangingPunct="1">
              <a:lnSpc>
                <a:spcPct val="90000"/>
              </a:lnSpc>
              <a:buFont typeface="Wingdings" pitchFamily="2" charset="2"/>
              <a:buNone/>
              <a:defRPr/>
            </a:pPr>
            <a:r>
              <a:rPr lang="en-US" sz="2800" dirty="0" smtClean="0"/>
              <a:t>“No one can make you do this. The decision is yours”</a:t>
            </a:r>
          </a:p>
          <a:p>
            <a:pPr eaLnBrk="1" hangingPunct="1">
              <a:lnSpc>
                <a:spcPct val="90000"/>
              </a:lnSpc>
              <a:buFont typeface="Wingdings" pitchFamily="2" charset="2"/>
              <a:buNone/>
              <a:defRPr/>
            </a:pPr>
            <a:r>
              <a:rPr lang="en-US" sz="2800" dirty="0" smtClean="0"/>
              <a:t>“I’m here to help you in whatever way you see as helpful.”</a:t>
            </a:r>
          </a:p>
          <a:p>
            <a:pPr eaLnBrk="1" hangingPunct="1">
              <a:lnSpc>
                <a:spcPct val="90000"/>
              </a:lnSpc>
              <a:defRPr/>
            </a:pP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pPr marL="457200" lvl="0" indent="-457200">
              <a:buFont typeface="+mj-lt"/>
              <a:buAutoNum type="arabicPeriod"/>
            </a:pPr>
            <a:r>
              <a:rPr lang="en-US" dirty="0" smtClean="0"/>
              <a:t>Increase knowledge about Rolling with resistance, and Phase II of MI</a:t>
            </a:r>
          </a:p>
          <a:p>
            <a:pPr marL="457200" lvl="0" indent="-457200">
              <a:buFont typeface="+mj-lt"/>
              <a:buAutoNum type="arabicPeriod"/>
            </a:pPr>
            <a:r>
              <a:rPr lang="en-US" dirty="0" smtClean="0"/>
              <a:t>Demonstrate ability to use a rolling with resistance technique in a peer role play</a:t>
            </a:r>
          </a:p>
          <a:p>
            <a:pPr marL="457200" lvl="0" indent="-457200">
              <a:buFont typeface="+mj-lt"/>
              <a:buAutoNum type="arabicPeriod"/>
            </a:pPr>
            <a:r>
              <a:rPr lang="en-US" dirty="0" smtClean="0"/>
              <a:t>Values Focus instead of symptom focus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838200" y="1905000"/>
            <a:ext cx="7543800" cy="2478088"/>
          </a:xfrm>
          <a:prstGeom prst="rect">
            <a:avLst/>
          </a:prstGeom>
          <a:noFill/>
          <a:ln w="9525">
            <a:noFill/>
            <a:miter lim="800000"/>
            <a:headEnd/>
            <a:tailEnd/>
          </a:ln>
        </p:spPr>
        <p:txBody>
          <a:bodyPr>
            <a:spAutoFit/>
          </a:bodyPr>
          <a:lstStyle/>
          <a:p>
            <a:pPr eaLnBrk="1" hangingPunct="1">
              <a:lnSpc>
                <a:spcPct val="80000"/>
              </a:lnSpc>
              <a:spcBef>
                <a:spcPct val="50000"/>
              </a:spcBef>
            </a:pPr>
            <a:r>
              <a:rPr lang="en-US" sz="3100" dirty="0">
                <a:latin typeface="Comic Sans MS" pitchFamily="66" charset="0"/>
              </a:rPr>
              <a:t>“I’m getting a stuck feeling as we sit here.  And I’m wondering whether you feel the same?”</a:t>
            </a:r>
          </a:p>
          <a:p>
            <a:pPr eaLnBrk="1" hangingPunct="1">
              <a:lnSpc>
                <a:spcPct val="80000"/>
              </a:lnSpc>
              <a:spcBef>
                <a:spcPct val="50000"/>
              </a:spcBef>
            </a:pPr>
            <a:endParaRPr lang="en-US" sz="3100" dirty="0">
              <a:latin typeface="Comic Sans MS" pitchFamily="66" charset="0"/>
            </a:endParaRPr>
          </a:p>
          <a:p>
            <a:pPr eaLnBrk="1" hangingPunct="1">
              <a:lnSpc>
                <a:spcPct val="80000"/>
              </a:lnSpc>
              <a:spcBef>
                <a:spcPct val="50000"/>
              </a:spcBef>
            </a:pPr>
            <a:endParaRPr lang="en-US" sz="3100" dirty="0">
              <a:latin typeface="Comic Sans MS" pitchFamily="66" charset="0"/>
            </a:endParaRPr>
          </a:p>
        </p:txBody>
      </p:sp>
      <p:sp>
        <p:nvSpPr>
          <p:cNvPr id="21507" name="Rectangle 3"/>
          <p:cNvSpPr>
            <a:spLocks noChangeArrowheads="1"/>
          </p:cNvSpPr>
          <p:nvPr/>
        </p:nvSpPr>
        <p:spPr bwMode="auto">
          <a:xfrm>
            <a:off x="609600" y="990600"/>
            <a:ext cx="7620000" cy="534988"/>
          </a:xfrm>
          <a:prstGeom prst="rect">
            <a:avLst/>
          </a:prstGeom>
          <a:noFill/>
          <a:ln w="9525">
            <a:noFill/>
            <a:miter lim="800000"/>
            <a:headEnd/>
            <a:tailEnd/>
          </a:ln>
        </p:spPr>
        <p:txBody>
          <a:bodyPr>
            <a:spAutoFit/>
          </a:bodyPr>
          <a:lstStyle/>
          <a:p>
            <a:pPr eaLnBrk="1" hangingPunct="1">
              <a:lnSpc>
                <a:spcPct val="80000"/>
              </a:lnSpc>
              <a:spcBef>
                <a:spcPct val="50000"/>
              </a:spcBef>
            </a:pPr>
            <a:r>
              <a:rPr lang="en-US" sz="3600" dirty="0">
                <a:latin typeface="Comic Sans MS" pitchFamily="66" charset="0"/>
              </a:rPr>
              <a:t>DISCLOSING FEELINGS</a:t>
            </a:r>
          </a:p>
        </p:txBody>
      </p:sp>
      <p:sp>
        <p:nvSpPr>
          <p:cNvPr id="21508" name="Rectangle 3"/>
          <p:cNvSpPr>
            <a:spLocks noChangeArrowheads="1"/>
          </p:cNvSpPr>
          <p:nvPr/>
        </p:nvSpPr>
        <p:spPr bwMode="auto">
          <a:xfrm>
            <a:off x="609600" y="3352800"/>
            <a:ext cx="7924800" cy="2554288"/>
          </a:xfrm>
          <a:prstGeom prst="rect">
            <a:avLst/>
          </a:prstGeom>
          <a:noFill/>
          <a:ln w="9525">
            <a:noFill/>
            <a:miter lim="800000"/>
            <a:headEnd/>
            <a:tailEnd/>
          </a:ln>
        </p:spPr>
        <p:txBody>
          <a:bodyPr>
            <a:spAutoFit/>
          </a:bodyPr>
          <a:lstStyle/>
          <a:p>
            <a:r>
              <a:rPr lang="en-US" sz="3200" dirty="0"/>
              <a:t>When stuck with a resistant client, sometimes it helps for the counselor to acknowledge that he/she feels stuck.  This can help to normalize the situation and creates potential for some movement. </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228600" y="381000"/>
            <a:ext cx="5257800" cy="976313"/>
          </a:xfrm>
        </p:spPr>
        <p:txBody>
          <a:bodyPr lIns="92075" tIns="46038" rIns="92075" bIns="46038"/>
          <a:lstStyle/>
          <a:p>
            <a:pPr eaLnBrk="1" hangingPunct="1">
              <a:defRPr/>
            </a:pPr>
            <a:r>
              <a:rPr lang="en-US" sz="3600" b="1" dirty="0" smtClean="0">
                <a:solidFill>
                  <a:schemeClr val="tx1"/>
                </a:solidFill>
              </a:rPr>
              <a:t>Handling Resistance</a:t>
            </a:r>
          </a:p>
        </p:txBody>
      </p:sp>
      <p:sp>
        <p:nvSpPr>
          <p:cNvPr id="102403" name="Rectangle 3"/>
          <p:cNvSpPr>
            <a:spLocks noGrp="1" noChangeArrowheads="1"/>
          </p:cNvSpPr>
          <p:nvPr>
            <p:ph idx="1"/>
          </p:nvPr>
        </p:nvSpPr>
        <p:spPr>
          <a:xfrm>
            <a:off x="381000" y="1295400"/>
            <a:ext cx="7772400" cy="5038725"/>
          </a:xfrm>
        </p:spPr>
        <p:txBody>
          <a:bodyPr lIns="92075" tIns="46038" rIns="92075" bIns="46038"/>
          <a:lstStyle/>
          <a:p>
            <a:pPr eaLnBrk="1" hangingPunct="1">
              <a:lnSpc>
                <a:spcPct val="80000"/>
              </a:lnSpc>
              <a:buClr>
                <a:srgbClr val="FF3300"/>
              </a:buClr>
              <a:buFont typeface="Wingdings" pitchFamily="2" charset="2"/>
              <a:buChar char="v"/>
              <a:defRPr/>
            </a:pPr>
            <a:r>
              <a:rPr lang="en-US" sz="3100" b="1" u="sng" dirty="0" smtClean="0"/>
              <a:t>S</a:t>
            </a:r>
            <a:r>
              <a:rPr lang="en-US" sz="3100" dirty="0" smtClean="0"/>
              <a:t>imple reflection</a:t>
            </a:r>
          </a:p>
          <a:p>
            <a:pPr eaLnBrk="1" hangingPunct="1">
              <a:lnSpc>
                <a:spcPct val="80000"/>
              </a:lnSpc>
              <a:buClr>
                <a:srgbClr val="FF3300"/>
              </a:buClr>
              <a:buFont typeface="Wingdings" pitchFamily="2" charset="2"/>
              <a:buChar char="v"/>
              <a:defRPr/>
            </a:pPr>
            <a:r>
              <a:rPr lang="en-US" sz="3100" b="1" u="sng" dirty="0" smtClean="0"/>
              <a:t>A</a:t>
            </a:r>
            <a:r>
              <a:rPr lang="en-US" sz="3100" dirty="0" smtClean="0"/>
              <a:t>mplified reflection</a:t>
            </a:r>
          </a:p>
          <a:p>
            <a:pPr eaLnBrk="1" hangingPunct="1">
              <a:lnSpc>
                <a:spcPct val="80000"/>
              </a:lnSpc>
              <a:buClr>
                <a:srgbClr val="FF3300"/>
              </a:buClr>
              <a:buFont typeface="Wingdings" pitchFamily="2" charset="2"/>
              <a:buChar char="v"/>
              <a:defRPr/>
            </a:pPr>
            <a:r>
              <a:rPr lang="en-US" sz="3100" b="1" u="sng" dirty="0" smtClean="0"/>
              <a:t>D</a:t>
            </a:r>
            <a:r>
              <a:rPr lang="en-US" sz="3100" dirty="0" smtClean="0"/>
              <a:t>ouble-sided reflection</a:t>
            </a:r>
          </a:p>
          <a:p>
            <a:pPr eaLnBrk="1" hangingPunct="1">
              <a:lnSpc>
                <a:spcPct val="80000"/>
              </a:lnSpc>
              <a:buClr>
                <a:srgbClr val="FF3300"/>
              </a:buClr>
              <a:buFont typeface="Wingdings" pitchFamily="2" charset="2"/>
              <a:buChar char="v"/>
              <a:defRPr/>
            </a:pPr>
            <a:endParaRPr lang="en-US" sz="3100" dirty="0" smtClean="0"/>
          </a:p>
          <a:p>
            <a:pPr eaLnBrk="1" hangingPunct="1">
              <a:lnSpc>
                <a:spcPct val="80000"/>
              </a:lnSpc>
              <a:buClr>
                <a:srgbClr val="FF3300"/>
              </a:buClr>
              <a:buFont typeface="Wingdings" pitchFamily="2" charset="2"/>
              <a:buChar char="v"/>
              <a:defRPr/>
            </a:pPr>
            <a:r>
              <a:rPr lang="en-US" sz="3100" b="1" u="sng" dirty="0" smtClean="0"/>
              <a:t>S</a:t>
            </a:r>
            <a:r>
              <a:rPr lang="en-US" sz="3100" dirty="0" smtClean="0"/>
              <a:t>hifting focus</a:t>
            </a:r>
          </a:p>
          <a:p>
            <a:pPr eaLnBrk="1" hangingPunct="1">
              <a:lnSpc>
                <a:spcPct val="80000"/>
              </a:lnSpc>
              <a:buClr>
                <a:srgbClr val="FF3300"/>
              </a:buClr>
              <a:buFont typeface="Wingdings" pitchFamily="2" charset="2"/>
              <a:buChar char="v"/>
              <a:defRPr/>
            </a:pPr>
            <a:r>
              <a:rPr lang="en-US" sz="3100" b="1" u="sng" dirty="0" smtClean="0"/>
              <a:t>C</a:t>
            </a:r>
            <a:r>
              <a:rPr lang="en-US" sz="3100" dirty="0" smtClean="0"/>
              <a:t>oming Alongside</a:t>
            </a:r>
          </a:p>
          <a:p>
            <a:pPr eaLnBrk="1" hangingPunct="1">
              <a:lnSpc>
                <a:spcPct val="80000"/>
              </a:lnSpc>
              <a:buClr>
                <a:srgbClr val="FF3300"/>
              </a:buClr>
              <a:buFont typeface="Wingdings" pitchFamily="2" charset="2"/>
              <a:buChar char="v"/>
              <a:defRPr/>
            </a:pPr>
            <a:r>
              <a:rPr lang="en-US" sz="3100" b="1" u="sng" dirty="0" smtClean="0"/>
              <a:t>A</a:t>
            </a:r>
            <a:r>
              <a:rPr lang="en-US" sz="3100" dirty="0" smtClean="0"/>
              <a:t>greement with a twist</a:t>
            </a:r>
          </a:p>
          <a:p>
            <a:pPr eaLnBrk="1" hangingPunct="1">
              <a:lnSpc>
                <a:spcPct val="80000"/>
              </a:lnSpc>
              <a:buClr>
                <a:srgbClr val="FF3300"/>
              </a:buClr>
              <a:buFont typeface="Wingdings" pitchFamily="2" charset="2"/>
              <a:buChar char="v"/>
              <a:defRPr/>
            </a:pPr>
            <a:r>
              <a:rPr lang="en-US" sz="3100" b="1" u="sng" dirty="0" smtClean="0"/>
              <a:t>R</a:t>
            </a:r>
            <a:r>
              <a:rPr lang="en-US" sz="3100" dirty="0" smtClean="0"/>
              <a:t>eframing</a:t>
            </a:r>
          </a:p>
          <a:p>
            <a:pPr eaLnBrk="1" hangingPunct="1">
              <a:lnSpc>
                <a:spcPct val="80000"/>
              </a:lnSpc>
              <a:buClr>
                <a:srgbClr val="FF3300"/>
              </a:buClr>
              <a:buFont typeface="Wingdings" pitchFamily="2" charset="2"/>
              <a:buChar char="v"/>
              <a:defRPr/>
            </a:pPr>
            <a:r>
              <a:rPr lang="en-US" sz="3100" b="1" u="sng" dirty="0" smtClean="0"/>
              <a:t>E</a:t>
            </a:r>
            <a:r>
              <a:rPr lang="en-US" sz="3100" dirty="0" smtClean="0"/>
              <a:t>mphasizing personal choice/control</a:t>
            </a:r>
          </a:p>
          <a:p>
            <a:pPr eaLnBrk="1" hangingPunct="1">
              <a:lnSpc>
                <a:spcPct val="80000"/>
              </a:lnSpc>
              <a:buClr>
                <a:srgbClr val="FF3300"/>
              </a:buClr>
              <a:buFont typeface="Wingdings" pitchFamily="2" charset="2"/>
              <a:buChar char="v"/>
              <a:defRPr/>
            </a:pPr>
            <a:r>
              <a:rPr lang="en-US" sz="3100" b="1" u="sng" dirty="0" smtClean="0"/>
              <a:t>D</a:t>
            </a:r>
            <a:r>
              <a:rPr lang="en-US" sz="3100" dirty="0" smtClean="0"/>
              <a:t>isclosing feelings</a:t>
            </a:r>
          </a:p>
        </p:txBody>
      </p:sp>
      <p:sp>
        <p:nvSpPr>
          <p:cNvPr id="22532" name="AutoShape 4"/>
          <p:cNvSpPr>
            <a:spLocks/>
          </p:cNvSpPr>
          <p:nvPr/>
        </p:nvSpPr>
        <p:spPr bwMode="auto">
          <a:xfrm>
            <a:off x="7010400" y="1143000"/>
            <a:ext cx="533400" cy="1752600"/>
          </a:xfrm>
          <a:prstGeom prst="rightBrace">
            <a:avLst>
              <a:gd name="adj1" fmla="val 27381"/>
              <a:gd name="adj2" fmla="val 50000"/>
            </a:avLst>
          </a:prstGeom>
          <a:noFill/>
          <a:ln w="9525">
            <a:solidFill>
              <a:schemeClr val="tx1"/>
            </a:solidFill>
            <a:miter lim="800000"/>
            <a:headEnd/>
            <a:tailEnd/>
          </a:ln>
        </p:spPr>
        <p:txBody>
          <a:bodyPr wrap="none" anchor="ctr"/>
          <a:lstStyle/>
          <a:p>
            <a:endParaRPr lang="en-US"/>
          </a:p>
        </p:txBody>
      </p:sp>
      <p:sp>
        <p:nvSpPr>
          <p:cNvPr id="22533" name="AutoShape 5"/>
          <p:cNvSpPr>
            <a:spLocks/>
          </p:cNvSpPr>
          <p:nvPr/>
        </p:nvSpPr>
        <p:spPr bwMode="auto">
          <a:xfrm>
            <a:off x="7086600" y="3124200"/>
            <a:ext cx="533400" cy="3276600"/>
          </a:xfrm>
          <a:prstGeom prst="rightBrace">
            <a:avLst>
              <a:gd name="adj1" fmla="val 51190"/>
              <a:gd name="adj2" fmla="val 50000"/>
            </a:avLst>
          </a:prstGeom>
          <a:noFill/>
          <a:ln w="9525">
            <a:solidFill>
              <a:schemeClr val="tx1"/>
            </a:solidFill>
            <a:miter lim="800000"/>
            <a:headEnd/>
            <a:tailEnd/>
          </a:ln>
        </p:spPr>
        <p:txBody>
          <a:bodyPr wrap="none" anchor="ctr"/>
          <a:lstStyle/>
          <a:p>
            <a:endParaRPr lang="en-US"/>
          </a:p>
        </p:txBody>
      </p:sp>
      <p:sp>
        <p:nvSpPr>
          <p:cNvPr id="22534" name="Text Box 6"/>
          <p:cNvSpPr txBox="1">
            <a:spLocks noChangeArrowheads="1"/>
          </p:cNvSpPr>
          <p:nvPr/>
        </p:nvSpPr>
        <p:spPr bwMode="auto">
          <a:xfrm>
            <a:off x="7620000" y="1600200"/>
            <a:ext cx="1524000" cy="854075"/>
          </a:xfrm>
          <a:prstGeom prst="rect">
            <a:avLst/>
          </a:prstGeom>
          <a:noFill/>
          <a:ln w="9525">
            <a:noFill/>
            <a:miter lim="800000"/>
            <a:headEnd/>
            <a:tailEnd/>
          </a:ln>
        </p:spPr>
        <p:txBody>
          <a:bodyPr>
            <a:spAutoFit/>
          </a:bodyPr>
          <a:lstStyle/>
          <a:p>
            <a:pPr eaLnBrk="1" hangingPunct="1">
              <a:spcBef>
                <a:spcPct val="50000"/>
              </a:spcBef>
            </a:pPr>
            <a:r>
              <a:rPr lang="en-US" sz="2000">
                <a:latin typeface="Times New Roman" pitchFamily="18" charset="0"/>
              </a:rPr>
              <a:t>Reflective</a:t>
            </a:r>
          </a:p>
          <a:p>
            <a:pPr eaLnBrk="1" hangingPunct="1">
              <a:spcBef>
                <a:spcPct val="50000"/>
              </a:spcBef>
            </a:pPr>
            <a:r>
              <a:rPr lang="en-US" sz="2000">
                <a:latin typeface="Times New Roman" pitchFamily="18" charset="0"/>
              </a:rPr>
              <a:t>Responses</a:t>
            </a:r>
          </a:p>
        </p:txBody>
      </p:sp>
      <p:sp>
        <p:nvSpPr>
          <p:cNvPr id="22535" name="Text Box 7"/>
          <p:cNvSpPr txBox="1">
            <a:spLocks noChangeArrowheads="1"/>
          </p:cNvSpPr>
          <p:nvPr/>
        </p:nvSpPr>
        <p:spPr bwMode="auto">
          <a:xfrm>
            <a:off x="7620000" y="4343400"/>
            <a:ext cx="1524000" cy="854075"/>
          </a:xfrm>
          <a:prstGeom prst="rect">
            <a:avLst/>
          </a:prstGeom>
          <a:noFill/>
          <a:ln w="9525">
            <a:noFill/>
            <a:miter lim="800000"/>
            <a:headEnd/>
            <a:tailEnd/>
          </a:ln>
        </p:spPr>
        <p:txBody>
          <a:bodyPr>
            <a:spAutoFit/>
          </a:bodyPr>
          <a:lstStyle/>
          <a:p>
            <a:pPr eaLnBrk="1" hangingPunct="1">
              <a:spcBef>
                <a:spcPct val="50000"/>
              </a:spcBef>
            </a:pPr>
            <a:r>
              <a:rPr lang="en-US" sz="2000">
                <a:latin typeface="Times New Roman" pitchFamily="18" charset="0"/>
              </a:rPr>
              <a:t>Strategic</a:t>
            </a:r>
          </a:p>
          <a:p>
            <a:pPr eaLnBrk="1" hangingPunct="1">
              <a:spcBef>
                <a:spcPct val="50000"/>
              </a:spcBef>
            </a:pPr>
            <a:r>
              <a:rPr lang="en-US" sz="2000">
                <a:latin typeface="Times New Roman" pitchFamily="18" charset="0"/>
              </a:rPr>
              <a:t>Responses</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3" name="Text Box 55"/>
          <p:cNvSpPr txBox="1">
            <a:spLocks noChangeArrowheads="1"/>
          </p:cNvSpPr>
          <p:nvPr/>
        </p:nvSpPr>
        <p:spPr bwMode="auto">
          <a:xfrm>
            <a:off x="1371600" y="2952368"/>
            <a:ext cx="1676400" cy="366713"/>
          </a:xfrm>
          <a:prstGeom prst="rect">
            <a:avLst/>
          </a:prstGeom>
          <a:noFill/>
          <a:ln w="9525">
            <a:noFill/>
            <a:miter lim="800000"/>
            <a:headEnd/>
            <a:tailEnd/>
          </a:ln>
        </p:spPr>
        <p:txBody>
          <a:bodyPr>
            <a:spAutoFit/>
          </a:bodyPr>
          <a:lstStyle/>
          <a:p>
            <a:pPr algn="ctr" eaLnBrk="1" hangingPunct="1">
              <a:spcBef>
                <a:spcPct val="50000"/>
              </a:spcBef>
            </a:pPr>
            <a:r>
              <a:rPr lang="en-US" dirty="0">
                <a:latin typeface="Comic Sans MS" pitchFamily="66" charset="0"/>
              </a:rPr>
              <a:t>CLIENT</a:t>
            </a:r>
          </a:p>
        </p:txBody>
      </p:sp>
      <p:sp>
        <p:nvSpPr>
          <p:cNvPr id="1064" name="Text Box 56"/>
          <p:cNvSpPr txBox="1">
            <a:spLocks noChangeArrowheads="1"/>
          </p:cNvSpPr>
          <p:nvPr/>
        </p:nvSpPr>
        <p:spPr bwMode="auto">
          <a:xfrm>
            <a:off x="8001000" y="1676400"/>
            <a:ext cx="381000" cy="2563813"/>
          </a:xfrm>
          <a:prstGeom prst="rect">
            <a:avLst/>
          </a:prstGeom>
          <a:noFill/>
          <a:ln w="9525">
            <a:noFill/>
            <a:miter lim="800000"/>
            <a:headEnd/>
            <a:tailEnd/>
          </a:ln>
        </p:spPr>
        <p:txBody>
          <a:bodyPr>
            <a:spAutoFit/>
          </a:bodyPr>
          <a:lstStyle/>
          <a:p>
            <a:pPr algn="ctr" eaLnBrk="1" hangingPunct="1">
              <a:spcBef>
                <a:spcPct val="50000"/>
              </a:spcBef>
            </a:pPr>
            <a:r>
              <a:rPr lang="en-US">
                <a:latin typeface="Comic Sans MS" pitchFamily="66" charset="0"/>
              </a:rPr>
              <a:t>LISTENERS</a:t>
            </a:r>
          </a:p>
        </p:txBody>
      </p:sp>
      <p:sp>
        <p:nvSpPr>
          <p:cNvPr id="1065" name="Text Box 57"/>
          <p:cNvSpPr txBox="1">
            <a:spLocks noChangeArrowheads="1"/>
          </p:cNvSpPr>
          <p:nvPr/>
        </p:nvSpPr>
        <p:spPr bwMode="auto">
          <a:xfrm>
            <a:off x="4114800" y="2952368"/>
            <a:ext cx="2743200" cy="461665"/>
          </a:xfrm>
          <a:prstGeom prst="rect">
            <a:avLst/>
          </a:prstGeom>
          <a:noFill/>
          <a:ln w="9525">
            <a:noFill/>
            <a:miter lim="800000"/>
            <a:headEnd/>
            <a:tailEnd/>
          </a:ln>
        </p:spPr>
        <p:txBody>
          <a:bodyPr wrap="square">
            <a:spAutoFit/>
          </a:bodyPr>
          <a:lstStyle/>
          <a:p>
            <a:pPr algn="ctr" eaLnBrk="1" hangingPunct="1">
              <a:spcBef>
                <a:spcPct val="50000"/>
              </a:spcBef>
            </a:pPr>
            <a:r>
              <a:rPr lang="en-US" dirty="0">
                <a:latin typeface="Comic Sans MS" pitchFamily="66" charset="0"/>
              </a:rPr>
              <a:t>INTERVIEWERS</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066800" y="838200"/>
            <a:ext cx="1295400" cy="2057400"/>
            <a:chOff x="624" y="480"/>
            <a:chExt cx="1080" cy="1680"/>
          </a:xfrm>
        </p:grpSpPr>
        <p:sp>
          <p:nvSpPr>
            <p:cNvPr id="23633" name="Freeform 3"/>
            <p:cNvSpPr>
              <a:spLocks/>
            </p:cNvSpPr>
            <p:nvPr/>
          </p:nvSpPr>
          <p:spPr bwMode="auto">
            <a:xfrm>
              <a:off x="960" y="983"/>
              <a:ext cx="507" cy="433"/>
            </a:xfrm>
            <a:custGeom>
              <a:avLst/>
              <a:gdLst>
                <a:gd name="T0" fmla="*/ 0 w 1013"/>
                <a:gd name="T1" fmla="*/ 0 h 865"/>
                <a:gd name="T2" fmla="*/ 254 w 1013"/>
                <a:gd name="T3" fmla="*/ 2 h 865"/>
                <a:gd name="T4" fmla="*/ 129 w 1013"/>
                <a:gd name="T5" fmla="*/ 217 h 865"/>
                <a:gd name="T6" fmla="*/ 0 w 1013"/>
                <a:gd name="T7" fmla="*/ 0 h 865"/>
                <a:gd name="T8" fmla="*/ 0 60000 65536"/>
                <a:gd name="T9" fmla="*/ 0 60000 65536"/>
                <a:gd name="T10" fmla="*/ 0 60000 65536"/>
                <a:gd name="T11" fmla="*/ 0 60000 65536"/>
                <a:gd name="T12" fmla="*/ 0 w 1013"/>
                <a:gd name="T13" fmla="*/ 0 h 865"/>
                <a:gd name="T14" fmla="*/ 1013 w 1013"/>
                <a:gd name="T15" fmla="*/ 865 h 865"/>
              </a:gdLst>
              <a:ahLst/>
              <a:cxnLst>
                <a:cxn ang="T8">
                  <a:pos x="T0" y="T1"/>
                </a:cxn>
                <a:cxn ang="T9">
                  <a:pos x="T2" y="T3"/>
                </a:cxn>
                <a:cxn ang="T10">
                  <a:pos x="T4" y="T5"/>
                </a:cxn>
                <a:cxn ang="T11">
                  <a:pos x="T6" y="T7"/>
                </a:cxn>
              </a:cxnLst>
              <a:rect l="T12" t="T13" r="T14" b="T15"/>
              <a:pathLst>
                <a:path w="1013" h="865">
                  <a:moveTo>
                    <a:pt x="0" y="0"/>
                  </a:moveTo>
                  <a:lnTo>
                    <a:pt x="1013" y="6"/>
                  </a:lnTo>
                  <a:lnTo>
                    <a:pt x="515" y="865"/>
                  </a:lnTo>
                  <a:lnTo>
                    <a:pt x="0" y="0"/>
                  </a:lnTo>
                  <a:close/>
                </a:path>
              </a:pathLst>
            </a:custGeom>
            <a:solidFill>
              <a:srgbClr val="000000"/>
            </a:solidFill>
            <a:ln w="9525">
              <a:noFill/>
              <a:round/>
              <a:headEnd/>
              <a:tailEnd/>
            </a:ln>
          </p:spPr>
          <p:txBody>
            <a:bodyPr/>
            <a:lstStyle/>
            <a:p>
              <a:endParaRPr lang="en-US"/>
            </a:p>
          </p:txBody>
        </p:sp>
        <p:sp>
          <p:nvSpPr>
            <p:cNvPr id="23634" name="Freeform 4"/>
            <p:cNvSpPr>
              <a:spLocks/>
            </p:cNvSpPr>
            <p:nvPr/>
          </p:nvSpPr>
          <p:spPr bwMode="auto">
            <a:xfrm>
              <a:off x="1409" y="480"/>
              <a:ext cx="186" cy="492"/>
            </a:xfrm>
            <a:custGeom>
              <a:avLst/>
              <a:gdLst>
                <a:gd name="T0" fmla="*/ 47 w 373"/>
                <a:gd name="T1" fmla="*/ 0 h 983"/>
                <a:gd name="T2" fmla="*/ 78 w 373"/>
                <a:gd name="T3" fmla="*/ 31 h 983"/>
                <a:gd name="T4" fmla="*/ 57 w 373"/>
                <a:gd name="T5" fmla="*/ 60 h 983"/>
                <a:gd name="T6" fmla="*/ 93 w 373"/>
                <a:gd name="T7" fmla="*/ 126 h 983"/>
                <a:gd name="T8" fmla="*/ 49 w 373"/>
                <a:gd name="T9" fmla="*/ 179 h 983"/>
                <a:gd name="T10" fmla="*/ 39 w 373"/>
                <a:gd name="T11" fmla="*/ 227 h 983"/>
                <a:gd name="T12" fmla="*/ 0 w 373"/>
                <a:gd name="T13" fmla="*/ 246 h 983"/>
                <a:gd name="T14" fmla="*/ 27 w 373"/>
                <a:gd name="T15" fmla="*/ 223 h 983"/>
                <a:gd name="T16" fmla="*/ 35 w 373"/>
                <a:gd name="T17" fmla="*/ 177 h 983"/>
                <a:gd name="T18" fmla="*/ 76 w 373"/>
                <a:gd name="T19" fmla="*/ 131 h 983"/>
                <a:gd name="T20" fmla="*/ 40 w 373"/>
                <a:gd name="T21" fmla="*/ 58 h 983"/>
                <a:gd name="T22" fmla="*/ 69 w 373"/>
                <a:gd name="T23" fmla="*/ 33 h 983"/>
                <a:gd name="T24" fmla="*/ 47 w 373"/>
                <a:gd name="T25" fmla="*/ 0 h 9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3"/>
                <a:gd name="T40" fmla="*/ 0 h 983"/>
                <a:gd name="T41" fmla="*/ 373 w 373"/>
                <a:gd name="T42" fmla="*/ 983 h 9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3" h="983">
                  <a:moveTo>
                    <a:pt x="190" y="0"/>
                  </a:moveTo>
                  <a:lnTo>
                    <a:pt x="314" y="122"/>
                  </a:lnTo>
                  <a:lnTo>
                    <a:pt x="231" y="239"/>
                  </a:lnTo>
                  <a:lnTo>
                    <a:pt x="373" y="502"/>
                  </a:lnTo>
                  <a:lnTo>
                    <a:pt x="196" y="716"/>
                  </a:lnTo>
                  <a:lnTo>
                    <a:pt x="157" y="906"/>
                  </a:lnTo>
                  <a:lnTo>
                    <a:pt x="0" y="983"/>
                  </a:lnTo>
                  <a:lnTo>
                    <a:pt x="109" y="892"/>
                  </a:lnTo>
                  <a:lnTo>
                    <a:pt x="143" y="706"/>
                  </a:lnTo>
                  <a:lnTo>
                    <a:pt x="304" y="522"/>
                  </a:lnTo>
                  <a:lnTo>
                    <a:pt x="162" y="231"/>
                  </a:lnTo>
                  <a:lnTo>
                    <a:pt x="276" y="130"/>
                  </a:lnTo>
                  <a:lnTo>
                    <a:pt x="190" y="0"/>
                  </a:lnTo>
                  <a:close/>
                </a:path>
              </a:pathLst>
            </a:custGeom>
            <a:solidFill>
              <a:srgbClr val="000000"/>
            </a:solidFill>
            <a:ln w="9525">
              <a:noFill/>
              <a:round/>
              <a:headEnd/>
              <a:tailEnd/>
            </a:ln>
          </p:spPr>
          <p:txBody>
            <a:bodyPr/>
            <a:lstStyle/>
            <a:p>
              <a:endParaRPr lang="en-US"/>
            </a:p>
          </p:txBody>
        </p:sp>
        <p:sp>
          <p:nvSpPr>
            <p:cNvPr id="23635" name="Freeform 5"/>
            <p:cNvSpPr>
              <a:spLocks/>
            </p:cNvSpPr>
            <p:nvPr/>
          </p:nvSpPr>
          <p:spPr bwMode="auto">
            <a:xfrm>
              <a:off x="1300" y="486"/>
              <a:ext cx="175" cy="494"/>
            </a:xfrm>
            <a:custGeom>
              <a:avLst/>
              <a:gdLst>
                <a:gd name="T0" fmla="*/ 36 w 349"/>
                <a:gd name="T1" fmla="*/ 0 h 989"/>
                <a:gd name="T2" fmla="*/ 68 w 349"/>
                <a:gd name="T3" fmla="*/ 29 h 989"/>
                <a:gd name="T4" fmla="*/ 49 w 349"/>
                <a:gd name="T5" fmla="*/ 59 h 989"/>
                <a:gd name="T6" fmla="*/ 88 w 349"/>
                <a:gd name="T7" fmla="*/ 124 h 989"/>
                <a:gd name="T8" fmla="*/ 46 w 349"/>
                <a:gd name="T9" fmla="*/ 179 h 989"/>
                <a:gd name="T10" fmla="*/ 38 w 349"/>
                <a:gd name="T11" fmla="*/ 226 h 989"/>
                <a:gd name="T12" fmla="*/ 0 w 349"/>
                <a:gd name="T13" fmla="*/ 247 h 989"/>
                <a:gd name="T14" fmla="*/ 26 w 349"/>
                <a:gd name="T15" fmla="*/ 223 h 989"/>
                <a:gd name="T16" fmla="*/ 33 w 349"/>
                <a:gd name="T17" fmla="*/ 176 h 989"/>
                <a:gd name="T18" fmla="*/ 71 w 349"/>
                <a:gd name="T19" fmla="*/ 129 h 989"/>
                <a:gd name="T20" fmla="*/ 32 w 349"/>
                <a:gd name="T21" fmla="*/ 58 h 989"/>
                <a:gd name="T22" fmla="*/ 59 w 349"/>
                <a:gd name="T23" fmla="*/ 31 h 989"/>
                <a:gd name="T24" fmla="*/ 36 w 349"/>
                <a:gd name="T25" fmla="*/ 0 h 9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9"/>
                <a:gd name="T40" fmla="*/ 0 h 989"/>
                <a:gd name="T41" fmla="*/ 349 w 349"/>
                <a:gd name="T42" fmla="*/ 989 h 9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9" h="989">
                  <a:moveTo>
                    <a:pt x="142" y="0"/>
                  </a:moveTo>
                  <a:lnTo>
                    <a:pt x="272" y="119"/>
                  </a:lnTo>
                  <a:lnTo>
                    <a:pt x="194" y="238"/>
                  </a:lnTo>
                  <a:lnTo>
                    <a:pt x="349" y="498"/>
                  </a:lnTo>
                  <a:lnTo>
                    <a:pt x="183" y="716"/>
                  </a:lnTo>
                  <a:lnTo>
                    <a:pt x="152" y="907"/>
                  </a:lnTo>
                  <a:lnTo>
                    <a:pt x="0" y="989"/>
                  </a:lnTo>
                  <a:lnTo>
                    <a:pt x="103" y="895"/>
                  </a:lnTo>
                  <a:lnTo>
                    <a:pt x="130" y="707"/>
                  </a:lnTo>
                  <a:lnTo>
                    <a:pt x="282" y="519"/>
                  </a:lnTo>
                  <a:lnTo>
                    <a:pt x="125" y="232"/>
                  </a:lnTo>
                  <a:lnTo>
                    <a:pt x="235" y="127"/>
                  </a:lnTo>
                  <a:lnTo>
                    <a:pt x="142" y="0"/>
                  </a:lnTo>
                  <a:close/>
                </a:path>
              </a:pathLst>
            </a:custGeom>
            <a:solidFill>
              <a:srgbClr val="000000"/>
            </a:solidFill>
            <a:ln w="9525">
              <a:noFill/>
              <a:round/>
              <a:headEnd/>
              <a:tailEnd/>
            </a:ln>
          </p:spPr>
          <p:txBody>
            <a:bodyPr/>
            <a:lstStyle/>
            <a:p>
              <a:endParaRPr lang="en-US"/>
            </a:p>
          </p:txBody>
        </p:sp>
        <p:sp>
          <p:nvSpPr>
            <p:cNvPr id="23636" name="Freeform 6"/>
            <p:cNvSpPr>
              <a:spLocks/>
            </p:cNvSpPr>
            <p:nvPr/>
          </p:nvSpPr>
          <p:spPr bwMode="auto">
            <a:xfrm>
              <a:off x="1090" y="489"/>
              <a:ext cx="202" cy="484"/>
            </a:xfrm>
            <a:custGeom>
              <a:avLst/>
              <a:gdLst>
                <a:gd name="T0" fmla="*/ 0 w 404"/>
                <a:gd name="T1" fmla="*/ 0 h 969"/>
                <a:gd name="T2" fmla="*/ 43 w 404"/>
                <a:gd name="T3" fmla="*/ 19 h 969"/>
                <a:gd name="T4" fmla="*/ 38 w 404"/>
                <a:gd name="T5" fmla="*/ 52 h 969"/>
                <a:gd name="T6" fmla="*/ 101 w 404"/>
                <a:gd name="T7" fmla="*/ 103 h 969"/>
                <a:gd name="T8" fmla="*/ 85 w 404"/>
                <a:gd name="T9" fmla="*/ 165 h 969"/>
                <a:gd name="T10" fmla="*/ 98 w 404"/>
                <a:gd name="T11" fmla="*/ 213 h 969"/>
                <a:gd name="T12" fmla="*/ 71 w 404"/>
                <a:gd name="T13" fmla="*/ 242 h 969"/>
                <a:gd name="T14" fmla="*/ 85 w 404"/>
                <a:gd name="T15" fmla="*/ 213 h 969"/>
                <a:gd name="T16" fmla="*/ 72 w 404"/>
                <a:gd name="T17" fmla="*/ 167 h 969"/>
                <a:gd name="T18" fmla="*/ 87 w 404"/>
                <a:gd name="T19" fmla="*/ 113 h 969"/>
                <a:gd name="T20" fmla="*/ 21 w 404"/>
                <a:gd name="T21" fmla="*/ 55 h 969"/>
                <a:gd name="T22" fmla="*/ 36 w 404"/>
                <a:gd name="T23" fmla="*/ 23 h 969"/>
                <a:gd name="T24" fmla="*/ 0 w 404"/>
                <a:gd name="T25" fmla="*/ 0 h 9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4"/>
                <a:gd name="T40" fmla="*/ 0 h 969"/>
                <a:gd name="T41" fmla="*/ 404 w 404"/>
                <a:gd name="T42" fmla="*/ 969 h 9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4" h="969">
                  <a:moveTo>
                    <a:pt x="0" y="0"/>
                  </a:moveTo>
                  <a:lnTo>
                    <a:pt x="172" y="77"/>
                  </a:lnTo>
                  <a:lnTo>
                    <a:pt x="150" y="210"/>
                  </a:lnTo>
                  <a:lnTo>
                    <a:pt x="404" y="414"/>
                  </a:lnTo>
                  <a:lnTo>
                    <a:pt x="340" y="663"/>
                  </a:lnTo>
                  <a:lnTo>
                    <a:pt x="390" y="852"/>
                  </a:lnTo>
                  <a:lnTo>
                    <a:pt x="283" y="969"/>
                  </a:lnTo>
                  <a:lnTo>
                    <a:pt x="340" y="853"/>
                  </a:lnTo>
                  <a:lnTo>
                    <a:pt x="287" y="669"/>
                  </a:lnTo>
                  <a:lnTo>
                    <a:pt x="348" y="452"/>
                  </a:lnTo>
                  <a:lnTo>
                    <a:pt x="81" y="222"/>
                  </a:lnTo>
                  <a:lnTo>
                    <a:pt x="141" y="95"/>
                  </a:lnTo>
                  <a:lnTo>
                    <a:pt x="0" y="0"/>
                  </a:lnTo>
                  <a:close/>
                </a:path>
              </a:pathLst>
            </a:custGeom>
            <a:solidFill>
              <a:srgbClr val="000000"/>
            </a:solidFill>
            <a:ln w="9525">
              <a:noFill/>
              <a:round/>
              <a:headEnd/>
              <a:tailEnd/>
            </a:ln>
          </p:spPr>
          <p:txBody>
            <a:bodyPr/>
            <a:lstStyle/>
            <a:p>
              <a:endParaRPr lang="en-US"/>
            </a:p>
          </p:txBody>
        </p:sp>
        <p:sp>
          <p:nvSpPr>
            <p:cNvPr id="23637" name="Freeform 7"/>
            <p:cNvSpPr>
              <a:spLocks/>
            </p:cNvSpPr>
            <p:nvPr/>
          </p:nvSpPr>
          <p:spPr bwMode="auto">
            <a:xfrm>
              <a:off x="908" y="502"/>
              <a:ext cx="247" cy="471"/>
            </a:xfrm>
            <a:custGeom>
              <a:avLst/>
              <a:gdLst>
                <a:gd name="T0" fmla="*/ 100 w 495"/>
                <a:gd name="T1" fmla="*/ 235 h 943"/>
                <a:gd name="T2" fmla="*/ 123 w 495"/>
                <a:gd name="T3" fmla="*/ 201 h 943"/>
                <a:gd name="T4" fmla="*/ 97 w 495"/>
                <a:gd name="T5" fmla="*/ 175 h 943"/>
                <a:gd name="T6" fmla="*/ 117 w 495"/>
                <a:gd name="T7" fmla="*/ 105 h 943"/>
                <a:gd name="T8" fmla="*/ 62 w 495"/>
                <a:gd name="T9" fmla="*/ 59 h 943"/>
                <a:gd name="T10" fmla="*/ 42 w 495"/>
                <a:gd name="T11" fmla="*/ 14 h 943"/>
                <a:gd name="T12" fmla="*/ 0 w 495"/>
                <a:gd name="T13" fmla="*/ 0 h 943"/>
                <a:gd name="T14" fmla="*/ 31 w 495"/>
                <a:gd name="T15" fmla="*/ 18 h 943"/>
                <a:gd name="T16" fmla="*/ 50 w 495"/>
                <a:gd name="T17" fmla="*/ 63 h 943"/>
                <a:gd name="T18" fmla="*/ 99 w 495"/>
                <a:gd name="T19" fmla="*/ 103 h 943"/>
                <a:gd name="T20" fmla="*/ 80 w 495"/>
                <a:gd name="T21" fmla="*/ 180 h 943"/>
                <a:gd name="T22" fmla="*/ 114 w 495"/>
                <a:gd name="T23" fmla="*/ 200 h 943"/>
                <a:gd name="T24" fmla="*/ 100 w 495"/>
                <a:gd name="T25" fmla="*/ 235 h 9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5"/>
                <a:gd name="T40" fmla="*/ 0 h 943"/>
                <a:gd name="T41" fmla="*/ 495 w 495"/>
                <a:gd name="T42" fmla="*/ 943 h 9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5" h="943">
                  <a:moveTo>
                    <a:pt x="401" y="943"/>
                  </a:moveTo>
                  <a:lnTo>
                    <a:pt x="495" y="806"/>
                  </a:lnTo>
                  <a:lnTo>
                    <a:pt x="388" y="702"/>
                  </a:lnTo>
                  <a:lnTo>
                    <a:pt x="471" y="423"/>
                  </a:lnTo>
                  <a:lnTo>
                    <a:pt x="251" y="237"/>
                  </a:lnTo>
                  <a:lnTo>
                    <a:pt x="169" y="56"/>
                  </a:lnTo>
                  <a:lnTo>
                    <a:pt x="0" y="0"/>
                  </a:lnTo>
                  <a:lnTo>
                    <a:pt x="125" y="75"/>
                  </a:lnTo>
                  <a:lnTo>
                    <a:pt x="201" y="254"/>
                  </a:lnTo>
                  <a:lnTo>
                    <a:pt x="399" y="414"/>
                  </a:lnTo>
                  <a:lnTo>
                    <a:pt x="323" y="720"/>
                  </a:lnTo>
                  <a:lnTo>
                    <a:pt x="457" y="803"/>
                  </a:lnTo>
                  <a:lnTo>
                    <a:pt x="401" y="943"/>
                  </a:lnTo>
                  <a:close/>
                </a:path>
              </a:pathLst>
            </a:custGeom>
            <a:solidFill>
              <a:srgbClr val="000000"/>
            </a:solidFill>
            <a:ln w="9525">
              <a:noFill/>
              <a:round/>
              <a:headEnd/>
              <a:tailEnd/>
            </a:ln>
          </p:spPr>
          <p:txBody>
            <a:bodyPr/>
            <a:lstStyle/>
            <a:p>
              <a:endParaRPr lang="en-US"/>
            </a:p>
          </p:txBody>
        </p:sp>
        <p:sp>
          <p:nvSpPr>
            <p:cNvPr id="23638" name="Freeform 8"/>
            <p:cNvSpPr>
              <a:spLocks/>
            </p:cNvSpPr>
            <p:nvPr/>
          </p:nvSpPr>
          <p:spPr bwMode="auto">
            <a:xfrm>
              <a:off x="624" y="587"/>
              <a:ext cx="411" cy="385"/>
            </a:xfrm>
            <a:custGeom>
              <a:avLst/>
              <a:gdLst>
                <a:gd name="T0" fmla="*/ 199 w 822"/>
                <a:gd name="T1" fmla="*/ 192 h 772"/>
                <a:gd name="T2" fmla="*/ 206 w 822"/>
                <a:gd name="T3" fmla="*/ 154 h 772"/>
                <a:gd name="T4" fmla="*/ 169 w 822"/>
                <a:gd name="T5" fmla="*/ 137 h 772"/>
                <a:gd name="T6" fmla="*/ 158 w 822"/>
                <a:gd name="T7" fmla="*/ 66 h 772"/>
                <a:gd name="T8" fmla="*/ 85 w 822"/>
                <a:gd name="T9" fmla="*/ 38 h 772"/>
                <a:gd name="T10" fmla="*/ 46 w 822"/>
                <a:gd name="T11" fmla="*/ 1 h 772"/>
                <a:gd name="T12" fmla="*/ 0 w 822"/>
                <a:gd name="T13" fmla="*/ 0 h 772"/>
                <a:gd name="T14" fmla="*/ 38 w 822"/>
                <a:gd name="T15" fmla="*/ 8 h 772"/>
                <a:gd name="T16" fmla="*/ 76 w 822"/>
                <a:gd name="T17" fmla="*/ 45 h 772"/>
                <a:gd name="T18" fmla="*/ 140 w 822"/>
                <a:gd name="T19" fmla="*/ 69 h 772"/>
                <a:gd name="T20" fmla="*/ 156 w 822"/>
                <a:gd name="T21" fmla="*/ 145 h 772"/>
                <a:gd name="T22" fmla="*/ 197 w 822"/>
                <a:gd name="T23" fmla="*/ 156 h 772"/>
                <a:gd name="T24" fmla="*/ 199 w 822"/>
                <a:gd name="T25" fmla="*/ 192 h 7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2"/>
                <a:gd name="T40" fmla="*/ 0 h 772"/>
                <a:gd name="T41" fmla="*/ 822 w 822"/>
                <a:gd name="T42" fmla="*/ 772 h 7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2" h="772">
                  <a:moveTo>
                    <a:pt x="794" y="772"/>
                  </a:moveTo>
                  <a:lnTo>
                    <a:pt x="822" y="617"/>
                  </a:lnTo>
                  <a:lnTo>
                    <a:pt x="675" y="550"/>
                  </a:lnTo>
                  <a:lnTo>
                    <a:pt x="630" y="266"/>
                  </a:lnTo>
                  <a:lnTo>
                    <a:pt x="340" y="152"/>
                  </a:lnTo>
                  <a:lnTo>
                    <a:pt x="183" y="4"/>
                  </a:lnTo>
                  <a:lnTo>
                    <a:pt x="0" y="0"/>
                  </a:lnTo>
                  <a:lnTo>
                    <a:pt x="150" y="35"/>
                  </a:lnTo>
                  <a:lnTo>
                    <a:pt x="301" y="182"/>
                  </a:lnTo>
                  <a:lnTo>
                    <a:pt x="558" y="277"/>
                  </a:lnTo>
                  <a:lnTo>
                    <a:pt x="622" y="584"/>
                  </a:lnTo>
                  <a:lnTo>
                    <a:pt x="786" y="626"/>
                  </a:lnTo>
                  <a:lnTo>
                    <a:pt x="794" y="772"/>
                  </a:lnTo>
                  <a:close/>
                </a:path>
              </a:pathLst>
            </a:custGeom>
            <a:solidFill>
              <a:srgbClr val="000000"/>
            </a:solidFill>
            <a:ln w="9525">
              <a:noFill/>
              <a:round/>
              <a:headEnd/>
              <a:tailEnd/>
            </a:ln>
          </p:spPr>
          <p:txBody>
            <a:bodyPr/>
            <a:lstStyle/>
            <a:p>
              <a:endParaRPr lang="en-US"/>
            </a:p>
          </p:txBody>
        </p:sp>
        <p:sp>
          <p:nvSpPr>
            <p:cNvPr id="23639" name="Freeform 9"/>
            <p:cNvSpPr>
              <a:spLocks/>
            </p:cNvSpPr>
            <p:nvPr/>
          </p:nvSpPr>
          <p:spPr bwMode="auto">
            <a:xfrm>
              <a:off x="728" y="1196"/>
              <a:ext cx="976" cy="964"/>
            </a:xfrm>
            <a:custGeom>
              <a:avLst/>
              <a:gdLst>
                <a:gd name="T0" fmla="*/ 488 w 1952"/>
                <a:gd name="T1" fmla="*/ 0 h 1927"/>
                <a:gd name="T2" fmla="*/ 244 w 1952"/>
                <a:gd name="T3" fmla="*/ 141 h 1927"/>
                <a:gd name="T4" fmla="*/ 0 w 1952"/>
                <a:gd name="T5" fmla="*/ 0 h 1927"/>
                <a:gd name="T6" fmla="*/ 0 w 1952"/>
                <a:gd name="T7" fmla="*/ 353 h 1927"/>
                <a:gd name="T8" fmla="*/ 244 w 1952"/>
                <a:gd name="T9" fmla="*/ 482 h 1927"/>
                <a:gd name="T10" fmla="*/ 244 w 1952"/>
                <a:gd name="T11" fmla="*/ 482 h 1927"/>
                <a:gd name="T12" fmla="*/ 244 w 1952"/>
                <a:gd name="T13" fmla="*/ 482 h 1927"/>
                <a:gd name="T14" fmla="*/ 244 w 1952"/>
                <a:gd name="T15" fmla="*/ 482 h 1927"/>
                <a:gd name="T16" fmla="*/ 244 w 1952"/>
                <a:gd name="T17" fmla="*/ 482 h 1927"/>
                <a:gd name="T18" fmla="*/ 488 w 1952"/>
                <a:gd name="T19" fmla="*/ 353 h 1927"/>
                <a:gd name="T20" fmla="*/ 488 w 1952"/>
                <a:gd name="T21" fmla="*/ 0 h 19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52"/>
                <a:gd name="T34" fmla="*/ 0 h 1927"/>
                <a:gd name="T35" fmla="*/ 1952 w 1952"/>
                <a:gd name="T36" fmla="*/ 1927 h 19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52" h="1927">
                  <a:moveTo>
                    <a:pt x="1952" y="0"/>
                  </a:moveTo>
                  <a:lnTo>
                    <a:pt x="976" y="564"/>
                  </a:lnTo>
                  <a:lnTo>
                    <a:pt x="0" y="0"/>
                  </a:lnTo>
                  <a:lnTo>
                    <a:pt x="0" y="1412"/>
                  </a:lnTo>
                  <a:lnTo>
                    <a:pt x="975" y="1925"/>
                  </a:lnTo>
                  <a:lnTo>
                    <a:pt x="975" y="1927"/>
                  </a:lnTo>
                  <a:lnTo>
                    <a:pt x="976" y="1926"/>
                  </a:lnTo>
                  <a:lnTo>
                    <a:pt x="979" y="1927"/>
                  </a:lnTo>
                  <a:lnTo>
                    <a:pt x="979" y="1925"/>
                  </a:lnTo>
                  <a:lnTo>
                    <a:pt x="1952" y="1412"/>
                  </a:lnTo>
                  <a:lnTo>
                    <a:pt x="1952" y="0"/>
                  </a:lnTo>
                  <a:close/>
                </a:path>
              </a:pathLst>
            </a:custGeom>
            <a:solidFill>
              <a:srgbClr val="000000"/>
            </a:solidFill>
            <a:ln w="9525">
              <a:noFill/>
              <a:round/>
              <a:headEnd/>
              <a:tailEnd/>
            </a:ln>
          </p:spPr>
          <p:txBody>
            <a:bodyPr/>
            <a:lstStyle/>
            <a:p>
              <a:endParaRPr lang="en-US"/>
            </a:p>
          </p:txBody>
        </p:sp>
        <p:sp>
          <p:nvSpPr>
            <p:cNvPr id="23640" name="Freeform 10"/>
            <p:cNvSpPr>
              <a:spLocks/>
            </p:cNvSpPr>
            <p:nvPr/>
          </p:nvSpPr>
          <p:spPr bwMode="auto">
            <a:xfrm>
              <a:off x="1540" y="1301"/>
              <a:ext cx="164" cy="388"/>
            </a:xfrm>
            <a:custGeom>
              <a:avLst/>
              <a:gdLst>
                <a:gd name="T0" fmla="*/ 82 w 327"/>
                <a:gd name="T1" fmla="*/ 0 h 778"/>
                <a:gd name="T2" fmla="*/ 55 w 327"/>
                <a:gd name="T3" fmla="*/ 102 h 778"/>
                <a:gd name="T4" fmla="*/ 0 w 327"/>
                <a:gd name="T5" fmla="*/ 97 h 778"/>
                <a:gd name="T6" fmla="*/ 43 w 327"/>
                <a:gd name="T7" fmla="*/ 116 h 778"/>
                <a:gd name="T8" fmla="*/ 3 w 327"/>
                <a:gd name="T9" fmla="*/ 160 h 778"/>
                <a:gd name="T10" fmla="*/ 51 w 327"/>
                <a:gd name="T11" fmla="*/ 139 h 778"/>
                <a:gd name="T12" fmla="*/ 39 w 327"/>
                <a:gd name="T13" fmla="*/ 194 h 778"/>
                <a:gd name="T14" fmla="*/ 70 w 327"/>
                <a:gd name="T15" fmla="*/ 144 h 778"/>
                <a:gd name="T16" fmla="*/ 82 w 327"/>
                <a:gd name="T17" fmla="*/ 127 h 778"/>
                <a:gd name="T18" fmla="*/ 82 w 327"/>
                <a:gd name="T19" fmla="*/ 0 h 7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7"/>
                <a:gd name="T31" fmla="*/ 0 h 778"/>
                <a:gd name="T32" fmla="*/ 327 w 327"/>
                <a:gd name="T33" fmla="*/ 778 h 7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7" h="778">
                  <a:moveTo>
                    <a:pt x="327" y="0"/>
                  </a:moveTo>
                  <a:lnTo>
                    <a:pt x="219" y="411"/>
                  </a:lnTo>
                  <a:lnTo>
                    <a:pt x="0" y="390"/>
                  </a:lnTo>
                  <a:lnTo>
                    <a:pt x="172" y="467"/>
                  </a:lnTo>
                  <a:lnTo>
                    <a:pt x="9" y="641"/>
                  </a:lnTo>
                  <a:lnTo>
                    <a:pt x="202" y="557"/>
                  </a:lnTo>
                  <a:lnTo>
                    <a:pt x="153" y="778"/>
                  </a:lnTo>
                  <a:lnTo>
                    <a:pt x="278" y="580"/>
                  </a:lnTo>
                  <a:lnTo>
                    <a:pt x="327" y="512"/>
                  </a:lnTo>
                  <a:lnTo>
                    <a:pt x="327" y="0"/>
                  </a:lnTo>
                  <a:close/>
                </a:path>
              </a:pathLst>
            </a:custGeom>
            <a:solidFill>
              <a:srgbClr val="FFFFFF"/>
            </a:solidFill>
            <a:ln w="9525">
              <a:noFill/>
              <a:round/>
              <a:headEnd/>
              <a:tailEnd/>
            </a:ln>
          </p:spPr>
          <p:txBody>
            <a:bodyPr/>
            <a:lstStyle/>
            <a:p>
              <a:endParaRPr lang="en-US"/>
            </a:p>
          </p:txBody>
        </p:sp>
        <p:sp>
          <p:nvSpPr>
            <p:cNvPr id="23641" name="Freeform 11"/>
            <p:cNvSpPr>
              <a:spLocks/>
            </p:cNvSpPr>
            <p:nvPr/>
          </p:nvSpPr>
          <p:spPr bwMode="auto">
            <a:xfrm>
              <a:off x="728" y="1336"/>
              <a:ext cx="169" cy="353"/>
            </a:xfrm>
            <a:custGeom>
              <a:avLst/>
              <a:gdLst>
                <a:gd name="T0" fmla="*/ 29 w 337"/>
                <a:gd name="T1" fmla="*/ 85 h 708"/>
                <a:gd name="T2" fmla="*/ 0 w 337"/>
                <a:gd name="T3" fmla="*/ 0 h 708"/>
                <a:gd name="T4" fmla="*/ 0 w 337"/>
                <a:gd name="T5" fmla="*/ 107 h 708"/>
                <a:gd name="T6" fmla="*/ 15 w 337"/>
                <a:gd name="T7" fmla="*/ 127 h 708"/>
                <a:gd name="T8" fmla="*/ 46 w 337"/>
                <a:gd name="T9" fmla="*/ 176 h 708"/>
                <a:gd name="T10" fmla="*/ 34 w 337"/>
                <a:gd name="T11" fmla="*/ 121 h 708"/>
                <a:gd name="T12" fmla="*/ 82 w 337"/>
                <a:gd name="T13" fmla="*/ 142 h 708"/>
                <a:gd name="T14" fmla="*/ 41 w 337"/>
                <a:gd name="T15" fmla="*/ 99 h 708"/>
                <a:gd name="T16" fmla="*/ 85 w 337"/>
                <a:gd name="T17" fmla="*/ 80 h 708"/>
                <a:gd name="T18" fmla="*/ 29 w 337"/>
                <a:gd name="T19" fmla="*/ 85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7"/>
                <a:gd name="T31" fmla="*/ 0 h 708"/>
                <a:gd name="T32" fmla="*/ 337 w 337"/>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7" h="708">
                  <a:moveTo>
                    <a:pt x="116" y="341"/>
                  </a:moveTo>
                  <a:lnTo>
                    <a:pt x="0" y="0"/>
                  </a:lnTo>
                  <a:lnTo>
                    <a:pt x="0" y="430"/>
                  </a:lnTo>
                  <a:lnTo>
                    <a:pt x="57" y="510"/>
                  </a:lnTo>
                  <a:lnTo>
                    <a:pt x="182" y="708"/>
                  </a:lnTo>
                  <a:lnTo>
                    <a:pt x="135" y="487"/>
                  </a:lnTo>
                  <a:lnTo>
                    <a:pt x="328" y="571"/>
                  </a:lnTo>
                  <a:lnTo>
                    <a:pt x="163" y="397"/>
                  </a:lnTo>
                  <a:lnTo>
                    <a:pt x="337" y="320"/>
                  </a:lnTo>
                  <a:lnTo>
                    <a:pt x="116" y="341"/>
                  </a:lnTo>
                  <a:close/>
                </a:path>
              </a:pathLst>
            </a:custGeom>
            <a:solidFill>
              <a:srgbClr val="FFFFFF"/>
            </a:solidFill>
            <a:ln w="9525">
              <a:noFill/>
              <a:round/>
              <a:headEnd/>
              <a:tailEnd/>
            </a:ln>
          </p:spPr>
          <p:txBody>
            <a:bodyPr/>
            <a:lstStyle/>
            <a:p>
              <a:endParaRPr lang="en-US"/>
            </a:p>
          </p:txBody>
        </p:sp>
        <p:sp>
          <p:nvSpPr>
            <p:cNvPr id="23642" name="Freeform 12"/>
            <p:cNvSpPr>
              <a:spLocks/>
            </p:cNvSpPr>
            <p:nvPr/>
          </p:nvSpPr>
          <p:spPr bwMode="auto">
            <a:xfrm>
              <a:off x="1192" y="1459"/>
              <a:ext cx="57" cy="701"/>
            </a:xfrm>
            <a:custGeom>
              <a:avLst/>
              <a:gdLst>
                <a:gd name="T0" fmla="*/ 29 w 114"/>
                <a:gd name="T1" fmla="*/ 0 h 1403"/>
                <a:gd name="T2" fmla="*/ 12 w 114"/>
                <a:gd name="T3" fmla="*/ 10 h 1403"/>
                <a:gd name="T4" fmla="*/ 0 w 114"/>
                <a:gd name="T5" fmla="*/ 2 h 1403"/>
                <a:gd name="T6" fmla="*/ 0 w 114"/>
                <a:gd name="T7" fmla="*/ 344 h 1403"/>
                <a:gd name="T8" fmla="*/ 12 w 114"/>
                <a:gd name="T9" fmla="*/ 350 h 1403"/>
                <a:gd name="T10" fmla="*/ 12 w 114"/>
                <a:gd name="T11" fmla="*/ 350 h 1403"/>
                <a:gd name="T12" fmla="*/ 12 w 114"/>
                <a:gd name="T13" fmla="*/ 350 h 1403"/>
                <a:gd name="T14" fmla="*/ 13 w 114"/>
                <a:gd name="T15" fmla="*/ 350 h 1403"/>
                <a:gd name="T16" fmla="*/ 13 w 114"/>
                <a:gd name="T17" fmla="*/ 350 h 1403"/>
                <a:gd name="T18" fmla="*/ 29 w 114"/>
                <a:gd name="T19" fmla="*/ 341 h 1403"/>
                <a:gd name="T20" fmla="*/ 29 w 114"/>
                <a:gd name="T21" fmla="*/ 0 h 1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403"/>
                <a:gd name="T35" fmla="*/ 114 w 114"/>
                <a:gd name="T36" fmla="*/ 1403 h 1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403">
                  <a:moveTo>
                    <a:pt x="114" y="0"/>
                  </a:moveTo>
                  <a:lnTo>
                    <a:pt x="48" y="40"/>
                  </a:lnTo>
                  <a:lnTo>
                    <a:pt x="0" y="11"/>
                  </a:lnTo>
                  <a:lnTo>
                    <a:pt x="0" y="1376"/>
                  </a:lnTo>
                  <a:lnTo>
                    <a:pt x="47" y="1401"/>
                  </a:lnTo>
                  <a:lnTo>
                    <a:pt x="47" y="1403"/>
                  </a:lnTo>
                  <a:lnTo>
                    <a:pt x="48" y="1402"/>
                  </a:lnTo>
                  <a:lnTo>
                    <a:pt x="51" y="1403"/>
                  </a:lnTo>
                  <a:lnTo>
                    <a:pt x="51" y="1401"/>
                  </a:lnTo>
                  <a:lnTo>
                    <a:pt x="114" y="1366"/>
                  </a:lnTo>
                  <a:lnTo>
                    <a:pt x="114" y="0"/>
                  </a:lnTo>
                  <a:close/>
                </a:path>
              </a:pathLst>
            </a:custGeom>
            <a:solidFill>
              <a:srgbClr val="FFFFFF"/>
            </a:solidFill>
            <a:ln w="9525">
              <a:noFill/>
              <a:round/>
              <a:headEnd/>
              <a:tailEnd/>
            </a:ln>
          </p:spPr>
          <p:txBody>
            <a:bodyPr/>
            <a:lstStyle/>
            <a:p>
              <a:endParaRPr lang="en-US"/>
            </a:p>
          </p:txBody>
        </p:sp>
      </p:grpSp>
      <p:grpSp>
        <p:nvGrpSpPr>
          <p:cNvPr id="3" name="Group 13"/>
          <p:cNvGrpSpPr>
            <a:grpSpLocks/>
          </p:cNvGrpSpPr>
          <p:nvPr/>
        </p:nvGrpSpPr>
        <p:grpSpPr bwMode="auto">
          <a:xfrm>
            <a:off x="3048000" y="152400"/>
            <a:ext cx="1295400" cy="2057400"/>
            <a:chOff x="624" y="480"/>
            <a:chExt cx="1080" cy="1680"/>
          </a:xfrm>
        </p:grpSpPr>
        <p:sp>
          <p:nvSpPr>
            <p:cNvPr id="23623" name="Freeform 14"/>
            <p:cNvSpPr>
              <a:spLocks/>
            </p:cNvSpPr>
            <p:nvPr/>
          </p:nvSpPr>
          <p:spPr bwMode="auto">
            <a:xfrm>
              <a:off x="960" y="983"/>
              <a:ext cx="507" cy="433"/>
            </a:xfrm>
            <a:custGeom>
              <a:avLst/>
              <a:gdLst>
                <a:gd name="T0" fmla="*/ 0 w 1013"/>
                <a:gd name="T1" fmla="*/ 0 h 865"/>
                <a:gd name="T2" fmla="*/ 254 w 1013"/>
                <a:gd name="T3" fmla="*/ 2 h 865"/>
                <a:gd name="T4" fmla="*/ 129 w 1013"/>
                <a:gd name="T5" fmla="*/ 217 h 865"/>
                <a:gd name="T6" fmla="*/ 0 w 1013"/>
                <a:gd name="T7" fmla="*/ 0 h 865"/>
                <a:gd name="T8" fmla="*/ 0 60000 65536"/>
                <a:gd name="T9" fmla="*/ 0 60000 65536"/>
                <a:gd name="T10" fmla="*/ 0 60000 65536"/>
                <a:gd name="T11" fmla="*/ 0 60000 65536"/>
                <a:gd name="T12" fmla="*/ 0 w 1013"/>
                <a:gd name="T13" fmla="*/ 0 h 865"/>
                <a:gd name="T14" fmla="*/ 1013 w 1013"/>
                <a:gd name="T15" fmla="*/ 865 h 865"/>
              </a:gdLst>
              <a:ahLst/>
              <a:cxnLst>
                <a:cxn ang="T8">
                  <a:pos x="T0" y="T1"/>
                </a:cxn>
                <a:cxn ang="T9">
                  <a:pos x="T2" y="T3"/>
                </a:cxn>
                <a:cxn ang="T10">
                  <a:pos x="T4" y="T5"/>
                </a:cxn>
                <a:cxn ang="T11">
                  <a:pos x="T6" y="T7"/>
                </a:cxn>
              </a:cxnLst>
              <a:rect l="T12" t="T13" r="T14" b="T15"/>
              <a:pathLst>
                <a:path w="1013" h="865">
                  <a:moveTo>
                    <a:pt x="0" y="0"/>
                  </a:moveTo>
                  <a:lnTo>
                    <a:pt x="1013" y="6"/>
                  </a:lnTo>
                  <a:lnTo>
                    <a:pt x="515" y="865"/>
                  </a:lnTo>
                  <a:lnTo>
                    <a:pt x="0" y="0"/>
                  </a:lnTo>
                  <a:close/>
                </a:path>
              </a:pathLst>
            </a:custGeom>
            <a:solidFill>
              <a:srgbClr val="000000"/>
            </a:solidFill>
            <a:ln w="9525">
              <a:noFill/>
              <a:round/>
              <a:headEnd/>
              <a:tailEnd/>
            </a:ln>
          </p:spPr>
          <p:txBody>
            <a:bodyPr/>
            <a:lstStyle/>
            <a:p>
              <a:endParaRPr lang="en-US"/>
            </a:p>
          </p:txBody>
        </p:sp>
        <p:sp>
          <p:nvSpPr>
            <p:cNvPr id="23624" name="Freeform 15"/>
            <p:cNvSpPr>
              <a:spLocks/>
            </p:cNvSpPr>
            <p:nvPr/>
          </p:nvSpPr>
          <p:spPr bwMode="auto">
            <a:xfrm>
              <a:off x="1409" y="480"/>
              <a:ext cx="186" cy="492"/>
            </a:xfrm>
            <a:custGeom>
              <a:avLst/>
              <a:gdLst>
                <a:gd name="T0" fmla="*/ 47 w 373"/>
                <a:gd name="T1" fmla="*/ 0 h 983"/>
                <a:gd name="T2" fmla="*/ 78 w 373"/>
                <a:gd name="T3" fmla="*/ 31 h 983"/>
                <a:gd name="T4" fmla="*/ 57 w 373"/>
                <a:gd name="T5" fmla="*/ 60 h 983"/>
                <a:gd name="T6" fmla="*/ 93 w 373"/>
                <a:gd name="T7" fmla="*/ 126 h 983"/>
                <a:gd name="T8" fmla="*/ 49 w 373"/>
                <a:gd name="T9" fmla="*/ 179 h 983"/>
                <a:gd name="T10" fmla="*/ 39 w 373"/>
                <a:gd name="T11" fmla="*/ 227 h 983"/>
                <a:gd name="T12" fmla="*/ 0 w 373"/>
                <a:gd name="T13" fmla="*/ 246 h 983"/>
                <a:gd name="T14" fmla="*/ 27 w 373"/>
                <a:gd name="T15" fmla="*/ 223 h 983"/>
                <a:gd name="T16" fmla="*/ 35 w 373"/>
                <a:gd name="T17" fmla="*/ 177 h 983"/>
                <a:gd name="T18" fmla="*/ 76 w 373"/>
                <a:gd name="T19" fmla="*/ 131 h 983"/>
                <a:gd name="T20" fmla="*/ 40 w 373"/>
                <a:gd name="T21" fmla="*/ 58 h 983"/>
                <a:gd name="T22" fmla="*/ 69 w 373"/>
                <a:gd name="T23" fmla="*/ 33 h 983"/>
                <a:gd name="T24" fmla="*/ 47 w 373"/>
                <a:gd name="T25" fmla="*/ 0 h 9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3"/>
                <a:gd name="T40" fmla="*/ 0 h 983"/>
                <a:gd name="T41" fmla="*/ 373 w 373"/>
                <a:gd name="T42" fmla="*/ 983 h 9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3" h="983">
                  <a:moveTo>
                    <a:pt x="190" y="0"/>
                  </a:moveTo>
                  <a:lnTo>
                    <a:pt x="314" y="122"/>
                  </a:lnTo>
                  <a:lnTo>
                    <a:pt x="231" y="239"/>
                  </a:lnTo>
                  <a:lnTo>
                    <a:pt x="373" y="502"/>
                  </a:lnTo>
                  <a:lnTo>
                    <a:pt x="196" y="716"/>
                  </a:lnTo>
                  <a:lnTo>
                    <a:pt x="157" y="906"/>
                  </a:lnTo>
                  <a:lnTo>
                    <a:pt x="0" y="983"/>
                  </a:lnTo>
                  <a:lnTo>
                    <a:pt x="109" y="892"/>
                  </a:lnTo>
                  <a:lnTo>
                    <a:pt x="143" y="706"/>
                  </a:lnTo>
                  <a:lnTo>
                    <a:pt x="304" y="522"/>
                  </a:lnTo>
                  <a:lnTo>
                    <a:pt x="162" y="231"/>
                  </a:lnTo>
                  <a:lnTo>
                    <a:pt x="276" y="130"/>
                  </a:lnTo>
                  <a:lnTo>
                    <a:pt x="190" y="0"/>
                  </a:lnTo>
                  <a:close/>
                </a:path>
              </a:pathLst>
            </a:custGeom>
            <a:solidFill>
              <a:srgbClr val="000000"/>
            </a:solidFill>
            <a:ln w="9525">
              <a:noFill/>
              <a:round/>
              <a:headEnd/>
              <a:tailEnd/>
            </a:ln>
          </p:spPr>
          <p:txBody>
            <a:bodyPr/>
            <a:lstStyle/>
            <a:p>
              <a:endParaRPr lang="en-US"/>
            </a:p>
          </p:txBody>
        </p:sp>
        <p:sp>
          <p:nvSpPr>
            <p:cNvPr id="23625" name="Freeform 16"/>
            <p:cNvSpPr>
              <a:spLocks/>
            </p:cNvSpPr>
            <p:nvPr/>
          </p:nvSpPr>
          <p:spPr bwMode="auto">
            <a:xfrm>
              <a:off x="1300" y="486"/>
              <a:ext cx="175" cy="494"/>
            </a:xfrm>
            <a:custGeom>
              <a:avLst/>
              <a:gdLst>
                <a:gd name="T0" fmla="*/ 36 w 349"/>
                <a:gd name="T1" fmla="*/ 0 h 989"/>
                <a:gd name="T2" fmla="*/ 68 w 349"/>
                <a:gd name="T3" fmla="*/ 29 h 989"/>
                <a:gd name="T4" fmla="*/ 49 w 349"/>
                <a:gd name="T5" fmla="*/ 59 h 989"/>
                <a:gd name="T6" fmla="*/ 88 w 349"/>
                <a:gd name="T7" fmla="*/ 124 h 989"/>
                <a:gd name="T8" fmla="*/ 46 w 349"/>
                <a:gd name="T9" fmla="*/ 179 h 989"/>
                <a:gd name="T10" fmla="*/ 38 w 349"/>
                <a:gd name="T11" fmla="*/ 226 h 989"/>
                <a:gd name="T12" fmla="*/ 0 w 349"/>
                <a:gd name="T13" fmla="*/ 247 h 989"/>
                <a:gd name="T14" fmla="*/ 26 w 349"/>
                <a:gd name="T15" fmla="*/ 223 h 989"/>
                <a:gd name="T16" fmla="*/ 33 w 349"/>
                <a:gd name="T17" fmla="*/ 176 h 989"/>
                <a:gd name="T18" fmla="*/ 71 w 349"/>
                <a:gd name="T19" fmla="*/ 129 h 989"/>
                <a:gd name="T20" fmla="*/ 32 w 349"/>
                <a:gd name="T21" fmla="*/ 58 h 989"/>
                <a:gd name="T22" fmla="*/ 59 w 349"/>
                <a:gd name="T23" fmla="*/ 31 h 989"/>
                <a:gd name="T24" fmla="*/ 36 w 349"/>
                <a:gd name="T25" fmla="*/ 0 h 9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9"/>
                <a:gd name="T40" fmla="*/ 0 h 989"/>
                <a:gd name="T41" fmla="*/ 349 w 349"/>
                <a:gd name="T42" fmla="*/ 989 h 9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9" h="989">
                  <a:moveTo>
                    <a:pt x="142" y="0"/>
                  </a:moveTo>
                  <a:lnTo>
                    <a:pt x="272" y="119"/>
                  </a:lnTo>
                  <a:lnTo>
                    <a:pt x="194" y="238"/>
                  </a:lnTo>
                  <a:lnTo>
                    <a:pt x="349" y="498"/>
                  </a:lnTo>
                  <a:lnTo>
                    <a:pt x="183" y="716"/>
                  </a:lnTo>
                  <a:lnTo>
                    <a:pt x="152" y="907"/>
                  </a:lnTo>
                  <a:lnTo>
                    <a:pt x="0" y="989"/>
                  </a:lnTo>
                  <a:lnTo>
                    <a:pt x="103" y="895"/>
                  </a:lnTo>
                  <a:lnTo>
                    <a:pt x="130" y="707"/>
                  </a:lnTo>
                  <a:lnTo>
                    <a:pt x="282" y="519"/>
                  </a:lnTo>
                  <a:lnTo>
                    <a:pt x="125" y="232"/>
                  </a:lnTo>
                  <a:lnTo>
                    <a:pt x="235" y="127"/>
                  </a:lnTo>
                  <a:lnTo>
                    <a:pt x="142" y="0"/>
                  </a:lnTo>
                  <a:close/>
                </a:path>
              </a:pathLst>
            </a:custGeom>
            <a:solidFill>
              <a:srgbClr val="000000"/>
            </a:solidFill>
            <a:ln w="9525">
              <a:noFill/>
              <a:round/>
              <a:headEnd/>
              <a:tailEnd/>
            </a:ln>
          </p:spPr>
          <p:txBody>
            <a:bodyPr/>
            <a:lstStyle/>
            <a:p>
              <a:endParaRPr lang="en-US"/>
            </a:p>
          </p:txBody>
        </p:sp>
        <p:sp>
          <p:nvSpPr>
            <p:cNvPr id="23626" name="Freeform 17"/>
            <p:cNvSpPr>
              <a:spLocks/>
            </p:cNvSpPr>
            <p:nvPr/>
          </p:nvSpPr>
          <p:spPr bwMode="auto">
            <a:xfrm>
              <a:off x="1090" y="489"/>
              <a:ext cx="202" cy="484"/>
            </a:xfrm>
            <a:custGeom>
              <a:avLst/>
              <a:gdLst>
                <a:gd name="T0" fmla="*/ 0 w 404"/>
                <a:gd name="T1" fmla="*/ 0 h 969"/>
                <a:gd name="T2" fmla="*/ 43 w 404"/>
                <a:gd name="T3" fmla="*/ 19 h 969"/>
                <a:gd name="T4" fmla="*/ 38 w 404"/>
                <a:gd name="T5" fmla="*/ 52 h 969"/>
                <a:gd name="T6" fmla="*/ 101 w 404"/>
                <a:gd name="T7" fmla="*/ 103 h 969"/>
                <a:gd name="T8" fmla="*/ 85 w 404"/>
                <a:gd name="T9" fmla="*/ 165 h 969"/>
                <a:gd name="T10" fmla="*/ 98 w 404"/>
                <a:gd name="T11" fmla="*/ 213 h 969"/>
                <a:gd name="T12" fmla="*/ 71 w 404"/>
                <a:gd name="T13" fmla="*/ 242 h 969"/>
                <a:gd name="T14" fmla="*/ 85 w 404"/>
                <a:gd name="T15" fmla="*/ 213 h 969"/>
                <a:gd name="T16" fmla="*/ 72 w 404"/>
                <a:gd name="T17" fmla="*/ 167 h 969"/>
                <a:gd name="T18" fmla="*/ 87 w 404"/>
                <a:gd name="T19" fmla="*/ 113 h 969"/>
                <a:gd name="T20" fmla="*/ 21 w 404"/>
                <a:gd name="T21" fmla="*/ 55 h 969"/>
                <a:gd name="T22" fmla="*/ 36 w 404"/>
                <a:gd name="T23" fmla="*/ 23 h 969"/>
                <a:gd name="T24" fmla="*/ 0 w 404"/>
                <a:gd name="T25" fmla="*/ 0 h 9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4"/>
                <a:gd name="T40" fmla="*/ 0 h 969"/>
                <a:gd name="T41" fmla="*/ 404 w 404"/>
                <a:gd name="T42" fmla="*/ 969 h 9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4" h="969">
                  <a:moveTo>
                    <a:pt x="0" y="0"/>
                  </a:moveTo>
                  <a:lnTo>
                    <a:pt x="172" y="77"/>
                  </a:lnTo>
                  <a:lnTo>
                    <a:pt x="150" y="210"/>
                  </a:lnTo>
                  <a:lnTo>
                    <a:pt x="404" y="414"/>
                  </a:lnTo>
                  <a:lnTo>
                    <a:pt x="340" y="663"/>
                  </a:lnTo>
                  <a:lnTo>
                    <a:pt x="390" y="852"/>
                  </a:lnTo>
                  <a:lnTo>
                    <a:pt x="283" y="969"/>
                  </a:lnTo>
                  <a:lnTo>
                    <a:pt x="340" y="853"/>
                  </a:lnTo>
                  <a:lnTo>
                    <a:pt x="287" y="669"/>
                  </a:lnTo>
                  <a:lnTo>
                    <a:pt x="348" y="452"/>
                  </a:lnTo>
                  <a:lnTo>
                    <a:pt x="81" y="222"/>
                  </a:lnTo>
                  <a:lnTo>
                    <a:pt x="141" y="95"/>
                  </a:lnTo>
                  <a:lnTo>
                    <a:pt x="0" y="0"/>
                  </a:lnTo>
                  <a:close/>
                </a:path>
              </a:pathLst>
            </a:custGeom>
            <a:solidFill>
              <a:srgbClr val="000000"/>
            </a:solidFill>
            <a:ln w="9525">
              <a:noFill/>
              <a:round/>
              <a:headEnd/>
              <a:tailEnd/>
            </a:ln>
          </p:spPr>
          <p:txBody>
            <a:bodyPr/>
            <a:lstStyle/>
            <a:p>
              <a:endParaRPr lang="en-US"/>
            </a:p>
          </p:txBody>
        </p:sp>
        <p:sp>
          <p:nvSpPr>
            <p:cNvPr id="23627" name="Freeform 18"/>
            <p:cNvSpPr>
              <a:spLocks/>
            </p:cNvSpPr>
            <p:nvPr/>
          </p:nvSpPr>
          <p:spPr bwMode="auto">
            <a:xfrm>
              <a:off x="908" y="502"/>
              <a:ext cx="247" cy="471"/>
            </a:xfrm>
            <a:custGeom>
              <a:avLst/>
              <a:gdLst>
                <a:gd name="T0" fmla="*/ 100 w 495"/>
                <a:gd name="T1" fmla="*/ 235 h 943"/>
                <a:gd name="T2" fmla="*/ 123 w 495"/>
                <a:gd name="T3" fmla="*/ 201 h 943"/>
                <a:gd name="T4" fmla="*/ 97 w 495"/>
                <a:gd name="T5" fmla="*/ 175 h 943"/>
                <a:gd name="T6" fmla="*/ 117 w 495"/>
                <a:gd name="T7" fmla="*/ 105 h 943"/>
                <a:gd name="T8" fmla="*/ 62 w 495"/>
                <a:gd name="T9" fmla="*/ 59 h 943"/>
                <a:gd name="T10" fmla="*/ 42 w 495"/>
                <a:gd name="T11" fmla="*/ 14 h 943"/>
                <a:gd name="T12" fmla="*/ 0 w 495"/>
                <a:gd name="T13" fmla="*/ 0 h 943"/>
                <a:gd name="T14" fmla="*/ 31 w 495"/>
                <a:gd name="T15" fmla="*/ 18 h 943"/>
                <a:gd name="T16" fmla="*/ 50 w 495"/>
                <a:gd name="T17" fmla="*/ 63 h 943"/>
                <a:gd name="T18" fmla="*/ 99 w 495"/>
                <a:gd name="T19" fmla="*/ 103 h 943"/>
                <a:gd name="T20" fmla="*/ 80 w 495"/>
                <a:gd name="T21" fmla="*/ 180 h 943"/>
                <a:gd name="T22" fmla="*/ 114 w 495"/>
                <a:gd name="T23" fmla="*/ 200 h 943"/>
                <a:gd name="T24" fmla="*/ 100 w 495"/>
                <a:gd name="T25" fmla="*/ 235 h 9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5"/>
                <a:gd name="T40" fmla="*/ 0 h 943"/>
                <a:gd name="T41" fmla="*/ 495 w 495"/>
                <a:gd name="T42" fmla="*/ 943 h 9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5" h="943">
                  <a:moveTo>
                    <a:pt x="401" y="943"/>
                  </a:moveTo>
                  <a:lnTo>
                    <a:pt x="495" y="806"/>
                  </a:lnTo>
                  <a:lnTo>
                    <a:pt x="388" y="702"/>
                  </a:lnTo>
                  <a:lnTo>
                    <a:pt x="471" y="423"/>
                  </a:lnTo>
                  <a:lnTo>
                    <a:pt x="251" y="237"/>
                  </a:lnTo>
                  <a:lnTo>
                    <a:pt x="169" y="56"/>
                  </a:lnTo>
                  <a:lnTo>
                    <a:pt x="0" y="0"/>
                  </a:lnTo>
                  <a:lnTo>
                    <a:pt x="125" y="75"/>
                  </a:lnTo>
                  <a:lnTo>
                    <a:pt x="201" y="254"/>
                  </a:lnTo>
                  <a:lnTo>
                    <a:pt x="399" y="414"/>
                  </a:lnTo>
                  <a:lnTo>
                    <a:pt x="323" y="720"/>
                  </a:lnTo>
                  <a:lnTo>
                    <a:pt x="457" y="803"/>
                  </a:lnTo>
                  <a:lnTo>
                    <a:pt x="401" y="943"/>
                  </a:lnTo>
                  <a:close/>
                </a:path>
              </a:pathLst>
            </a:custGeom>
            <a:solidFill>
              <a:srgbClr val="000000"/>
            </a:solidFill>
            <a:ln w="9525">
              <a:noFill/>
              <a:round/>
              <a:headEnd/>
              <a:tailEnd/>
            </a:ln>
          </p:spPr>
          <p:txBody>
            <a:bodyPr/>
            <a:lstStyle/>
            <a:p>
              <a:endParaRPr lang="en-US"/>
            </a:p>
          </p:txBody>
        </p:sp>
        <p:sp>
          <p:nvSpPr>
            <p:cNvPr id="23628" name="Freeform 19"/>
            <p:cNvSpPr>
              <a:spLocks/>
            </p:cNvSpPr>
            <p:nvPr/>
          </p:nvSpPr>
          <p:spPr bwMode="auto">
            <a:xfrm>
              <a:off x="624" y="587"/>
              <a:ext cx="411" cy="385"/>
            </a:xfrm>
            <a:custGeom>
              <a:avLst/>
              <a:gdLst>
                <a:gd name="T0" fmla="*/ 199 w 822"/>
                <a:gd name="T1" fmla="*/ 192 h 772"/>
                <a:gd name="T2" fmla="*/ 206 w 822"/>
                <a:gd name="T3" fmla="*/ 154 h 772"/>
                <a:gd name="T4" fmla="*/ 169 w 822"/>
                <a:gd name="T5" fmla="*/ 137 h 772"/>
                <a:gd name="T6" fmla="*/ 158 w 822"/>
                <a:gd name="T7" fmla="*/ 66 h 772"/>
                <a:gd name="T8" fmla="*/ 85 w 822"/>
                <a:gd name="T9" fmla="*/ 38 h 772"/>
                <a:gd name="T10" fmla="*/ 46 w 822"/>
                <a:gd name="T11" fmla="*/ 1 h 772"/>
                <a:gd name="T12" fmla="*/ 0 w 822"/>
                <a:gd name="T13" fmla="*/ 0 h 772"/>
                <a:gd name="T14" fmla="*/ 38 w 822"/>
                <a:gd name="T15" fmla="*/ 8 h 772"/>
                <a:gd name="T16" fmla="*/ 76 w 822"/>
                <a:gd name="T17" fmla="*/ 45 h 772"/>
                <a:gd name="T18" fmla="*/ 140 w 822"/>
                <a:gd name="T19" fmla="*/ 69 h 772"/>
                <a:gd name="T20" fmla="*/ 156 w 822"/>
                <a:gd name="T21" fmla="*/ 145 h 772"/>
                <a:gd name="T22" fmla="*/ 197 w 822"/>
                <a:gd name="T23" fmla="*/ 156 h 772"/>
                <a:gd name="T24" fmla="*/ 199 w 822"/>
                <a:gd name="T25" fmla="*/ 192 h 7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2"/>
                <a:gd name="T40" fmla="*/ 0 h 772"/>
                <a:gd name="T41" fmla="*/ 822 w 822"/>
                <a:gd name="T42" fmla="*/ 772 h 7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2" h="772">
                  <a:moveTo>
                    <a:pt x="794" y="772"/>
                  </a:moveTo>
                  <a:lnTo>
                    <a:pt x="822" y="617"/>
                  </a:lnTo>
                  <a:lnTo>
                    <a:pt x="675" y="550"/>
                  </a:lnTo>
                  <a:lnTo>
                    <a:pt x="630" y="266"/>
                  </a:lnTo>
                  <a:lnTo>
                    <a:pt x="340" y="152"/>
                  </a:lnTo>
                  <a:lnTo>
                    <a:pt x="183" y="4"/>
                  </a:lnTo>
                  <a:lnTo>
                    <a:pt x="0" y="0"/>
                  </a:lnTo>
                  <a:lnTo>
                    <a:pt x="150" y="35"/>
                  </a:lnTo>
                  <a:lnTo>
                    <a:pt x="301" y="182"/>
                  </a:lnTo>
                  <a:lnTo>
                    <a:pt x="558" y="277"/>
                  </a:lnTo>
                  <a:lnTo>
                    <a:pt x="622" y="584"/>
                  </a:lnTo>
                  <a:lnTo>
                    <a:pt x="786" y="626"/>
                  </a:lnTo>
                  <a:lnTo>
                    <a:pt x="794" y="772"/>
                  </a:lnTo>
                  <a:close/>
                </a:path>
              </a:pathLst>
            </a:custGeom>
            <a:solidFill>
              <a:srgbClr val="000000"/>
            </a:solidFill>
            <a:ln w="9525">
              <a:noFill/>
              <a:round/>
              <a:headEnd/>
              <a:tailEnd/>
            </a:ln>
          </p:spPr>
          <p:txBody>
            <a:bodyPr/>
            <a:lstStyle/>
            <a:p>
              <a:endParaRPr lang="en-US"/>
            </a:p>
          </p:txBody>
        </p:sp>
        <p:sp>
          <p:nvSpPr>
            <p:cNvPr id="23629" name="Freeform 20"/>
            <p:cNvSpPr>
              <a:spLocks/>
            </p:cNvSpPr>
            <p:nvPr/>
          </p:nvSpPr>
          <p:spPr bwMode="auto">
            <a:xfrm>
              <a:off x="728" y="1196"/>
              <a:ext cx="976" cy="964"/>
            </a:xfrm>
            <a:custGeom>
              <a:avLst/>
              <a:gdLst>
                <a:gd name="T0" fmla="*/ 488 w 1952"/>
                <a:gd name="T1" fmla="*/ 0 h 1927"/>
                <a:gd name="T2" fmla="*/ 244 w 1952"/>
                <a:gd name="T3" fmla="*/ 141 h 1927"/>
                <a:gd name="T4" fmla="*/ 0 w 1952"/>
                <a:gd name="T5" fmla="*/ 0 h 1927"/>
                <a:gd name="T6" fmla="*/ 0 w 1952"/>
                <a:gd name="T7" fmla="*/ 353 h 1927"/>
                <a:gd name="T8" fmla="*/ 244 w 1952"/>
                <a:gd name="T9" fmla="*/ 482 h 1927"/>
                <a:gd name="T10" fmla="*/ 244 w 1952"/>
                <a:gd name="T11" fmla="*/ 482 h 1927"/>
                <a:gd name="T12" fmla="*/ 244 w 1952"/>
                <a:gd name="T13" fmla="*/ 482 h 1927"/>
                <a:gd name="T14" fmla="*/ 244 w 1952"/>
                <a:gd name="T15" fmla="*/ 482 h 1927"/>
                <a:gd name="T16" fmla="*/ 244 w 1952"/>
                <a:gd name="T17" fmla="*/ 482 h 1927"/>
                <a:gd name="T18" fmla="*/ 488 w 1952"/>
                <a:gd name="T19" fmla="*/ 353 h 1927"/>
                <a:gd name="T20" fmla="*/ 488 w 1952"/>
                <a:gd name="T21" fmla="*/ 0 h 19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52"/>
                <a:gd name="T34" fmla="*/ 0 h 1927"/>
                <a:gd name="T35" fmla="*/ 1952 w 1952"/>
                <a:gd name="T36" fmla="*/ 1927 h 19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52" h="1927">
                  <a:moveTo>
                    <a:pt x="1952" y="0"/>
                  </a:moveTo>
                  <a:lnTo>
                    <a:pt x="976" y="564"/>
                  </a:lnTo>
                  <a:lnTo>
                    <a:pt x="0" y="0"/>
                  </a:lnTo>
                  <a:lnTo>
                    <a:pt x="0" y="1412"/>
                  </a:lnTo>
                  <a:lnTo>
                    <a:pt x="975" y="1925"/>
                  </a:lnTo>
                  <a:lnTo>
                    <a:pt x="975" y="1927"/>
                  </a:lnTo>
                  <a:lnTo>
                    <a:pt x="976" y="1926"/>
                  </a:lnTo>
                  <a:lnTo>
                    <a:pt x="979" y="1927"/>
                  </a:lnTo>
                  <a:lnTo>
                    <a:pt x="979" y="1925"/>
                  </a:lnTo>
                  <a:lnTo>
                    <a:pt x="1952" y="1412"/>
                  </a:lnTo>
                  <a:lnTo>
                    <a:pt x="1952" y="0"/>
                  </a:lnTo>
                  <a:close/>
                </a:path>
              </a:pathLst>
            </a:custGeom>
            <a:solidFill>
              <a:srgbClr val="000000"/>
            </a:solidFill>
            <a:ln w="9525">
              <a:noFill/>
              <a:round/>
              <a:headEnd/>
              <a:tailEnd/>
            </a:ln>
          </p:spPr>
          <p:txBody>
            <a:bodyPr/>
            <a:lstStyle/>
            <a:p>
              <a:endParaRPr lang="en-US"/>
            </a:p>
          </p:txBody>
        </p:sp>
        <p:sp>
          <p:nvSpPr>
            <p:cNvPr id="23630" name="Freeform 21"/>
            <p:cNvSpPr>
              <a:spLocks/>
            </p:cNvSpPr>
            <p:nvPr/>
          </p:nvSpPr>
          <p:spPr bwMode="auto">
            <a:xfrm>
              <a:off x="1540" y="1301"/>
              <a:ext cx="164" cy="388"/>
            </a:xfrm>
            <a:custGeom>
              <a:avLst/>
              <a:gdLst>
                <a:gd name="T0" fmla="*/ 82 w 327"/>
                <a:gd name="T1" fmla="*/ 0 h 778"/>
                <a:gd name="T2" fmla="*/ 55 w 327"/>
                <a:gd name="T3" fmla="*/ 102 h 778"/>
                <a:gd name="T4" fmla="*/ 0 w 327"/>
                <a:gd name="T5" fmla="*/ 97 h 778"/>
                <a:gd name="T6" fmla="*/ 43 w 327"/>
                <a:gd name="T7" fmla="*/ 116 h 778"/>
                <a:gd name="T8" fmla="*/ 3 w 327"/>
                <a:gd name="T9" fmla="*/ 160 h 778"/>
                <a:gd name="T10" fmla="*/ 51 w 327"/>
                <a:gd name="T11" fmla="*/ 139 h 778"/>
                <a:gd name="T12" fmla="*/ 39 w 327"/>
                <a:gd name="T13" fmla="*/ 194 h 778"/>
                <a:gd name="T14" fmla="*/ 70 w 327"/>
                <a:gd name="T15" fmla="*/ 144 h 778"/>
                <a:gd name="T16" fmla="*/ 82 w 327"/>
                <a:gd name="T17" fmla="*/ 127 h 778"/>
                <a:gd name="T18" fmla="*/ 82 w 327"/>
                <a:gd name="T19" fmla="*/ 0 h 7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7"/>
                <a:gd name="T31" fmla="*/ 0 h 778"/>
                <a:gd name="T32" fmla="*/ 327 w 327"/>
                <a:gd name="T33" fmla="*/ 778 h 7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7" h="778">
                  <a:moveTo>
                    <a:pt x="327" y="0"/>
                  </a:moveTo>
                  <a:lnTo>
                    <a:pt x="219" y="411"/>
                  </a:lnTo>
                  <a:lnTo>
                    <a:pt x="0" y="390"/>
                  </a:lnTo>
                  <a:lnTo>
                    <a:pt x="172" y="467"/>
                  </a:lnTo>
                  <a:lnTo>
                    <a:pt x="9" y="641"/>
                  </a:lnTo>
                  <a:lnTo>
                    <a:pt x="202" y="557"/>
                  </a:lnTo>
                  <a:lnTo>
                    <a:pt x="153" y="778"/>
                  </a:lnTo>
                  <a:lnTo>
                    <a:pt x="278" y="580"/>
                  </a:lnTo>
                  <a:lnTo>
                    <a:pt x="327" y="512"/>
                  </a:lnTo>
                  <a:lnTo>
                    <a:pt x="327" y="0"/>
                  </a:lnTo>
                  <a:close/>
                </a:path>
              </a:pathLst>
            </a:custGeom>
            <a:solidFill>
              <a:srgbClr val="FFFFFF"/>
            </a:solidFill>
            <a:ln w="9525">
              <a:noFill/>
              <a:round/>
              <a:headEnd/>
              <a:tailEnd/>
            </a:ln>
          </p:spPr>
          <p:txBody>
            <a:bodyPr/>
            <a:lstStyle/>
            <a:p>
              <a:endParaRPr lang="en-US"/>
            </a:p>
          </p:txBody>
        </p:sp>
        <p:sp>
          <p:nvSpPr>
            <p:cNvPr id="23631" name="Freeform 22"/>
            <p:cNvSpPr>
              <a:spLocks/>
            </p:cNvSpPr>
            <p:nvPr/>
          </p:nvSpPr>
          <p:spPr bwMode="auto">
            <a:xfrm>
              <a:off x="728" y="1336"/>
              <a:ext cx="169" cy="353"/>
            </a:xfrm>
            <a:custGeom>
              <a:avLst/>
              <a:gdLst>
                <a:gd name="T0" fmla="*/ 29 w 337"/>
                <a:gd name="T1" fmla="*/ 85 h 708"/>
                <a:gd name="T2" fmla="*/ 0 w 337"/>
                <a:gd name="T3" fmla="*/ 0 h 708"/>
                <a:gd name="T4" fmla="*/ 0 w 337"/>
                <a:gd name="T5" fmla="*/ 107 h 708"/>
                <a:gd name="T6" fmla="*/ 15 w 337"/>
                <a:gd name="T7" fmla="*/ 127 h 708"/>
                <a:gd name="T8" fmla="*/ 46 w 337"/>
                <a:gd name="T9" fmla="*/ 176 h 708"/>
                <a:gd name="T10" fmla="*/ 34 w 337"/>
                <a:gd name="T11" fmla="*/ 121 h 708"/>
                <a:gd name="T12" fmla="*/ 82 w 337"/>
                <a:gd name="T13" fmla="*/ 142 h 708"/>
                <a:gd name="T14" fmla="*/ 41 w 337"/>
                <a:gd name="T15" fmla="*/ 99 h 708"/>
                <a:gd name="T16" fmla="*/ 85 w 337"/>
                <a:gd name="T17" fmla="*/ 80 h 708"/>
                <a:gd name="T18" fmla="*/ 29 w 337"/>
                <a:gd name="T19" fmla="*/ 85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7"/>
                <a:gd name="T31" fmla="*/ 0 h 708"/>
                <a:gd name="T32" fmla="*/ 337 w 337"/>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7" h="708">
                  <a:moveTo>
                    <a:pt x="116" y="341"/>
                  </a:moveTo>
                  <a:lnTo>
                    <a:pt x="0" y="0"/>
                  </a:lnTo>
                  <a:lnTo>
                    <a:pt x="0" y="430"/>
                  </a:lnTo>
                  <a:lnTo>
                    <a:pt x="57" y="510"/>
                  </a:lnTo>
                  <a:lnTo>
                    <a:pt x="182" y="708"/>
                  </a:lnTo>
                  <a:lnTo>
                    <a:pt x="135" y="487"/>
                  </a:lnTo>
                  <a:lnTo>
                    <a:pt x="328" y="571"/>
                  </a:lnTo>
                  <a:lnTo>
                    <a:pt x="163" y="397"/>
                  </a:lnTo>
                  <a:lnTo>
                    <a:pt x="337" y="320"/>
                  </a:lnTo>
                  <a:lnTo>
                    <a:pt x="116" y="341"/>
                  </a:lnTo>
                  <a:close/>
                </a:path>
              </a:pathLst>
            </a:custGeom>
            <a:solidFill>
              <a:srgbClr val="FFFFFF"/>
            </a:solidFill>
            <a:ln w="9525">
              <a:noFill/>
              <a:round/>
              <a:headEnd/>
              <a:tailEnd/>
            </a:ln>
          </p:spPr>
          <p:txBody>
            <a:bodyPr/>
            <a:lstStyle/>
            <a:p>
              <a:endParaRPr lang="en-US"/>
            </a:p>
          </p:txBody>
        </p:sp>
        <p:sp>
          <p:nvSpPr>
            <p:cNvPr id="23632" name="Freeform 23"/>
            <p:cNvSpPr>
              <a:spLocks/>
            </p:cNvSpPr>
            <p:nvPr/>
          </p:nvSpPr>
          <p:spPr bwMode="auto">
            <a:xfrm>
              <a:off x="1192" y="1459"/>
              <a:ext cx="57" cy="701"/>
            </a:xfrm>
            <a:custGeom>
              <a:avLst/>
              <a:gdLst>
                <a:gd name="T0" fmla="*/ 29 w 114"/>
                <a:gd name="T1" fmla="*/ 0 h 1403"/>
                <a:gd name="T2" fmla="*/ 12 w 114"/>
                <a:gd name="T3" fmla="*/ 10 h 1403"/>
                <a:gd name="T4" fmla="*/ 0 w 114"/>
                <a:gd name="T5" fmla="*/ 2 h 1403"/>
                <a:gd name="T6" fmla="*/ 0 w 114"/>
                <a:gd name="T7" fmla="*/ 344 h 1403"/>
                <a:gd name="T8" fmla="*/ 12 w 114"/>
                <a:gd name="T9" fmla="*/ 350 h 1403"/>
                <a:gd name="T10" fmla="*/ 12 w 114"/>
                <a:gd name="T11" fmla="*/ 350 h 1403"/>
                <a:gd name="T12" fmla="*/ 12 w 114"/>
                <a:gd name="T13" fmla="*/ 350 h 1403"/>
                <a:gd name="T14" fmla="*/ 13 w 114"/>
                <a:gd name="T15" fmla="*/ 350 h 1403"/>
                <a:gd name="T16" fmla="*/ 13 w 114"/>
                <a:gd name="T17" fmla="*/ 350 h 1403"/>
                <a:gd name="T18" fmla="*/ 29 w 114"/>
                <a:gd name="T19" fmla="*/ 341 h 1403"/>
                <a:gd name="T20" fmla="*/ 29 w 114"/>
                <a:gd name="T21" fmla="*/ 0 h 1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403"/>
                <a:gd name="T35" fmla="*/ 114 w 114"/>
                <a:gd name="T36" fmla="*/ 1403 h 1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403">
                  <a:moveTo>
                    <a:pt x="114" y="0"/>
                  </a:moveTo>
                  <a:lnTo>
                    <a:pt x="48" y="40"/>
                  </a:lnTo>
                  <a:lnTo>
                    <a:pt x="0" y="11"/>
                  </a:lnTo>
                  <a:lnTo>
                    <a:pt x="0" y="1376"/>
                  </a:lnTo>
                  <a:lnTo>
                    <a:pt x="47" y="1401"/>
                  </a:lnTo>
                  <a:lnTo>
                    <a:pt x="47" y="1403"/>
                  </a:lnTo>
                  <a:lnTo>
                    <a:pt x="48" y="1402"/>
                  </a:lnTo>
                  <a:lnTo>
                    <a:pt x="51" y="1403"/>
                  </a:lnTo>
                  <a:lnTo>
                    <a:pt x="51" y="1401"/>
                  </a:lnTo>
                  <a:lnTo>
                    <a:pt x="114" y="1366"/>
                  </a:lnTo>
                  <a:lnTo>
                    <a:pt x="114" y="0"/>
                  </a:lnTo>
                  <a:close/>
                </a:path>
              </a:pathLst>
            </a:custGeom>
            <a:solidFill>
              <a:srgbClr val="FFFFFF"/>
            </a:solidFill>
            <a:ln w="9525">
              <a:noFill/>
              <a:round/>
              <a:headEnd/>
              <a:tailEnd/>
            </a:ln>
          </p:spPr>
          <p:txBody>
            <a:bodyPr/>
            <a:lstStyle/>
            <a:p>
              <a:endParaRPr lang="en-US"/>
            </a:p>
          </p:txBody>
        </p:sp>
      </p:grpSp>
      <p:grpSp>
        <p:nvGrpSpPr>
          <p:cNvPr id="4" name="Group 24"/>
          <p:cNvGrpSpPr>
            <a:grpSpLocks/>
          </p:cNvGrpSpPr>
          <p:nvPr/>
        </p:nvGrpSpPr>
        <p:grpSpPr bwMode="auto">
          <a:xfrm>
            <a:off x="5105400" y="838200"/>
            <a:ext cx="1295400" cy="2057400"/>
            <a:chOff x="624" y="480"/>
            <a:chExt cx="1080" cy="1680"/>
          </a:xfrm>
        </p:grpSpPr>
        <p:sp>
          <p:nvSpPr>
            <p:cNvPr id="23613" name="Freeform 25"/>
            <p:cNvSpPr>
              <a:spLocks/>
            </p:cNvSpPr>
            <p:nvPr/>
          </p:nvSpPr>
          <p:spPr bwMode="auto">
            <a:xfrm>
              <a:off x="960" y="983"/>
              <a:ext cx="507" cy="433"/>
            </a:xfrm>
            <a:custGeom>
              <a:avLst/>
              <a:gdLst>
                <a:gd name="T0" fmla="*/ 0 w 1013"/>
                <a:gd name="T1" fmla="*/ 0 h 865"/>
                <a:gd name="T2" fmla="*/ 254 w 1013"/>
                <a:gd name="T3" fmla="*/ 2 h 865"/>
                <a:gd name="T4" fmla="*/ 129 w 1013"/>
                <a:gd name="T5" fmla="*/ 217 h 865"/>
                <a:gd name="T6" fmla="*/ 0 w 1013"/>
                <a:gd name="T7" fmla="*/ 0 h 865"/>
                <a:gd name="T8" fmla="*/ 0 60000 65536"/>
                <a:gd name="T9" fmla="*/ 0 60000 65536"/>
                <a:gd name="T10" fmla="*/ 0 60000 65536"/>
                <a:gd name="T11" fmla="*/ 0 60000 65536"/>
                <a:gd name="T12" fmla="*/ 0 w 1013"/>
                <a:gd name="T13" fmla="*/ 0 h 865"/>
                <a:gd name="T14" fmla="*/ 1013 w 1013"/>
                <a:gd name="T15" fmla="*/ 865 h 865"/>
              </a:gdLst>
              <a:ahLst/>
              <a:cxnLst>
                <a:cxn ang="T8">
                  <a:pos x="T0" y="T1"/>
                </a:cxn>
                <a:cxn ang="T9">
                  <a:pos x="T2" y="T3"/>
                </a:cxn>
                <a:cxn ang="T10">
                  <a:pos x="T4" y="T5"/>
                </a:cxn>
                <a:cxn ang="T11">
                  <a:pos x="T6" y="T7"/>
                </a:cxn>
              </a:cxnLst>
              <a:rect l="T12" t="T13" r="T14" b="T15"/>
              <a:pathLst>
                <a:path w="1013" h="865">
                  <a:moveTo>
                    <a:pt x="0" y="0"/>
                  </a:moveTo>
                  <a:lnTo>
                    <a:pt x="1013" y="6"/>
                  </a:lnTo>
                  <a:lnTo>
                    <a:pt x="515" y="865"/>
                  </a:lnTo>
                  <a:lnTo>
                    <a:pt x="0" y="0"/>
                  </a:lnTo>
                  <a:close/>
                </a:path>
              </a:pathLst>
            </a:custGeom>
            <a:solidFill>
              <a:srgbClr val="000000"/>
            </a:solidFill>
            <a:ln w="9525">
              <a:noFill/>
              <a:round/>
              <a:headEnd/>
              <a:tailEnd/>
            </a:ln>
          </p:spPr>
          <p:txBody>
            <a:bodyPr/>
            <a:lstStyle/>
            <a:p>
              <a:endParaRPr lang="en-US"/>
            </a:p>
          </p:txBody>
        </p:sp>
        <p:sp>
          <p:nvSpPr>
            <p:cNvPr id="23614" name="Freeform 26"/>
            <p:cNvSpPr>
              <a:spLocks/>
            </p:cNvSpPr>
            <p:nvPr/>
          </p:nvSpPr>
          <p:spPr bwMode="auto">
            <a:xfrm>
              <a:off x="1409" y="480"/>
              <a:ext cx="186" cy="492"/>
            </a:xfrm>
            <a:custGeom>
              <a:avLst/>
              <a:gdLst>
                <a:gd name="T0" fmla="*/ 47 w 373"/>
                <a:gd name="T1" fmla="*/ 0 h 983"/>
                <a:gd name="T2" fmla="*/ 78 w 373"/>
                <a:gd name="T3" fmla="*/ 31 h 983"/>
                <a:gd name="T4" fmla="*/ 57 w 373"/>
                <a:gd name="T5" fmla="*/ 60 h 983"/>
                <a:gd name="T6" fmla="*/ 93 w 373"/>
                <a:gd name="T7" fmla="*/ 126 h 983"/>
                <a:gd name="T8" fmla="*/ 49 w 373"/>
                <a:gd name="T9" fmla="*/ 179 h 983"/>
                <a:gd name="T10" fmla="*/ 39 w 373"/>
                <a:gd name="T11" fmla="*/ 227 h 983"/>
                <a:gd name="T12" fmla="*/ 0 w 373"/>
                <a:gd name="T13" fmla="*/ 246 h 983"/>
                <a:gd name="T14" fmla="*/ 27 w 373"/>
                <a:gd name="T15" fmla="*/ 223 h 983"/>
                <a:gd name="T16" fmla="*/ 35 w 373"/>
                <a:gd name="T17" fmla="*/ 177 h 983"/>
                <a:gd name="T18" fmla="*/ 76 w 373"/>
                <a:gd name="T19" fmla="*/ 131 h 983"/>
                <a:gd name="T20" fmla="*/ 40 w 373"/>
                <a:gd name="T21" fmla="*/ 58 h 983"/>
                <a:gd name="T22" fmla="*/ 69 w 373"/>
                <a:gd name="T23" fmla="*/ 33 h 983"/>
                <a:gd name="T24" fmla="*/ 47 w 373"/>
                <a:gd name="T25" fmla="*/ 0 h 9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3"/>
                <a:gd name="T40" fmla="*/ 0 h 983"/>
                <a:gd name="T41" fmla="*/ 373 w 373"/>
                <a:gd name="T42" fmla="*/ 983 h 9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3" h="983">
                  <a:moveTo>
                    <a:pt x="190" y="0"/>
                  </a:moveTo>
                  <a:lnTo>
                    <a:pt x="314" y="122"/>
                  </a:lnTo>
                  <a:lnTo>
                    <a:pt x="231" y="239"/>
                  </a:lnTo>
                  <a:lnTo>
                    <a:pt x="373" y="502"/>
                  </a:lnTo>
                  <a:lnTo>
                    <a:pt x="196" y="716"/>
                  </a:lnTo>
                  <a:lnTo>
                    <a:pt x="157" y="906"/>
                  </a:lnTo>
                  <a:lnTo>
                    <a:pt x="0" y="983"/>
                  </a:lnTo>
                  <a:lnTo>
                    <a:pt x="109" y="892"/>
                  </a:lnTo>
                  <a:lnTo>
                    <a:pt x="143" y="706"/>
                  </a:lnTo>
                  <a:lnTo>
                    <a:pt x="304" y="522"/>
                  </a:lnTo>
                  <a:lnTo>
                    <a:pt x="162" y="231"/>
                  </a:lnTo>
                  <a:lnTo>
                    <a:pt x="276" y="130"/>
                  </a:lnTo>
                  <a:lnTo>
                    <a:pt x="190" y="0"/>
                  </a:lnTo>
                  <a:close/>
                </a:path>
              </a:pathLst>
            </a:custGeom>
            <a:solidFill>
              <a:srgbClr val="000000"/>
            </a:solidFill>
            <a:ln w="9525">
              <a:noFill/>
              <a:round/>
              <a:headEnd/>
              <a:tailEnd/>
            </a:ln>
          </p:spPr>
          <p:txBody>
            <a:bodyPr/>
            <a:lstStyle/>
            <a:p>
              <a:endParaRPr lang="en-US"/>
            </a:p>
          </p:txBody>
        </p:sp>
        <p:sp>
          <p:nvSpPr>
            <p:cNvPr id="23615" name="Freeform 27"/>
            <p:cNvSpPr>
              <a:spLocks/>
            </p:cNvSpPr>
            <p:nvPr/>
          </p:nvSpPr>
          <p:spPr bwMode="auto">
            <a:xfrm>
              <a:off x="1300" y="486"/>
              <a:ext cx="175" cy="494"/>
            </a:xfrm>
            <a:custGeom>
              <a:avLst/>
              <a:gdLst>
                <a:gd name="T0" fmla="*/ 36 w 349"/>
                <a:gd name="T1" fmla="*/ 0 h 989"/>
                <a:gd name="T2" fmla="*/ 68 w 349"/>
                <a:gd name="T3" fmla="*/ 29 h 989"/>
                <a:gd name="T4" fmla="*/ 49 w 349"/>
                <a:gd name="T5" fmla="*/ 59 h 989"/>
                <a:gd name="T6" fmla="*/ 88 w 349"/>
                <a:gd name="T7" fmla="*/ 124 h 989"/>
                <a:gd name="T8" fmla="*/ 46 w 349"/>
                <a:gd name="T9" fmla="*/ 179 h 989"/>
                <a:gd name="T10" fmla="*/ 38 w 349"/>
                <a:gd name="T11" fmla="*/ 226 h 989"/>
                <a:gd name="T12" fmla="*/ 0 w 349"/>
                <a:gd name="T13" fmla="*/ 247 h 989"/>
                <a:gd name="T14" fmla="*/ 26 w 349"/>
                <a:gd name="T15" fmla="*/ 223 h 989"/>
                <a:gd name="T16" fmla="*/ 33 w 349"/>
                <a:gd name="T17" fmla="*/ 176 h 989"/>
                <a:gd name="T18" fmla="*/ 71 w 349"/>
                <a:gd name="T19" fmla="*/ 129 h 989"/>
                <a:gd name="T20" fmla="*/ 32 w 349"/>
                <a:gd name="T21" fmla="*/ 58 h 989"/>
                <a:gd name="T22" fmla="*/ 59 w 349"/>
                <a:gd name="T23" fmla="*/ 31 h 989"/>
                <a:gd name="T24" fmla="*/ 36 w 349"/>
                <a:gd name="T25" fmla="*/ 0 h 9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9"/>
                <a:gd name="T40" fmla="*/ 0 h 989"/>
                <a:gd name="T41" fmla="*/ 349 w 349"/>
                <a:gd name="T42" fmla="*/ 989 h 9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9" h="989">
                  <a:moveTo>
                    <a:pt x="142" y="0"/>
                  </a:moveTo>
                  <a:lnTo>
                    <a:pt x="272" y="119"/>
                  </a:lnTo>
                  <a:lnTo>
                    <a:pt x="194" y="238"/>
                  </a:lnTo>
                  <a:lnTo>
                    <a:pt x="349" y="498"/>
                  </a:lnTo>
                  <a:lnTo>
                    <a:pt x="183" y="716"/>
                  </a:lnTo>
                  <a:lnTo>
                    <a:pt x="152" y="907"/>
                  </a:lnTo>
                  <a:lnTo>
                    <a:pt x="0" y="989"/>
                  </a:lnTo>
                  <a:lnTo>
                    <a:pt x="103" y="895"/>
                  </a:lnTo>
                  <a:lnTo>
                    <a:pt x="130" y="707"/>
                  </a:lnTo>
                  <a:lnTo>
                    <a:pt x="282" y="519"/>
                  </a:lnTo>
                  <a:lnTo>
                    <a:pt x="125" y="232"/>
                  </a:lnTo>
                  <a:lnTo>
                    <a:pt x="235" y="127"/>
                  </a:lnTo>
                  <a:lnTo>
                    <a:pt x="142" y="0"/>
                  </a:lnTo>
                  <a:close/>
                </a:path>
              </a:pathLst>
            </a:custGeom>
            <a:solidFill>
              <a:srgbClr val="000000"/>
            </a:solidFill>
            <a:ln w="9525">
              <a:noFill/>
              <a:round/>
              <a:headEnd/>
              <a:tailEnd/>
            </a:ln>
          </p:spPr>
          <p:txBody>
            <a:bodyPr/>
            <a:lstStyle/>
            <a:p>
              <a:endParaRPr lang="en-US"/>
            </a:p>
          </p:txBody>
        </p:sp>
        <p:sp>
          <p:nvSpPr>
            <p:cNvPr id="23616" name="Freeform 28"/>
            <p:cNvSpPr>
              <a:spLocks/>
            </p:cNvSpPr>
            <p:nvPr/>
          </p:nvSpPr>
          <p:spPr bwMode="auto">
            <a:xfrm>
              <a:off x="1090" y="489"/>
              <a:ext cx="202" cy="484"/>
            </a:xfrm>
            <a:custGeom>
              <a:avLst/>
              <a:gdLst>
                <a:gd name="T0" fmla="*/ 0 w 404"/>
                <a:gd name="T1" fmla="*/ 0 h 969"/>
                <a:gd name="T2" fmla="*/ 43 w 404"/>
                <a:gd name="T3" fmla="*/ 19 h 969"/>
                <a:gd name="T4" fmla="*/ 38 w 404"/>
                <a:gd name="T5" fmla="*/ 52 h 969"/>
                <a:gd name="T6" fmla="*/ 101 w 404"/>
                <a:gd name="T7" fmla="*/ 103 h 969"/>
                <a:gd name="T8" fmla="*/ 85 w 404"/>
                <a:gd name="T9" fmla="*/ 165 h 969"/>
                <a:gd name="T10" fmla="*/ 98 w 404"/>
                <a:gd name="T11" fmla="*/ 213 h 969"/>
                <a:gd name="T12" fmla="*/ 71 w 404"/>
                <a:gd name="T13" fmla="*/ 242 h 969"/>
                <a:gd name="T14" fmla="*/ 85 w 404"/>
                <a:gd name="T15" fmla="*/ 213 h 969"/>
                <a:gd name="T16" fmla="*/ 72 w 404"/>
                <a:gd name="T17" fmla="*/ 167 h 969"/>
                <a:gd name="T18" fmla="*/ 87 w 404"/>
                <a:gd name="T19" fmla="*/ 113 h 969"/>
                <a:gd name="T20" fmla="*/ 21 w 404"/>
                <a:gd name="T21" fmla="*/ 55 h 969"/>
                <a:gd name="T22" fmla="*/ 36 w 404"/>
                <a:gd name="T23" fmla="*/ 23 h 969"/>
                <a:gd name="T24" fmla="*/ 0 w 404"/>
                <a:gd name="T25" fmla="*/ 0 h 9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4"/>
                <a:gd name="T40" fmla="*/ 0 h 969"/>
                <a:gd name="T41" fmla="*/ 404 w 404"/>
                <a:gd name="T42" fmla="*/ 969 h 9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4" h="969">
                  <a:moveTo>
                    <a:pt x="0" y="0"/>
                  </a:moveTo>
                  <a:lnTo>
                    <a:pt x="172" y="77"/>
                  </a:lnTo>
                  <a:lnTo>
                    <a:pt x="150" y="210"/>
                  </a:lnTo>
                  <a:lnTo>
                    <a:pt x="404" y="414"/>
                  </a:lnTo>
                  <a:lnTo>
                    <a:pt x="340" y="663"/>
                  </a:lnTo>
                  <a:lnTo>
                    <a:pt x="390" y="852"/>
                  </a:lnTo>
                  <a:lnTo>
                    <a:pt x="283" y="969"/>
                  </a:lnTo>
                  <a:lnTo>
                    <a:pt x="340" y="853"/>
                  </a:lnTo>
                  <a:lnTo>
                    <a:pt x="287" y="669"/>
                  </a:lnTo>
                  <a:lnTo>
                    <a:pt x="348" y="452"/>
                  </a:lnTo>
                  <a:lnTo>
                    <a:pt x="81" y="222"/>
                  </a:lnTo>
                  <a:lnTo>
                    <a:pt x="141" y="95"/>
                  </a:lnTo>
                  <a:lnTo>
                    <a:pt x="0" y="0"/>
                  </a:lnTo>
                  <a:close/>
                </a:path>
              </a:pathLst>
            </a:custGeom>
            <a:solidFill>
              <a:srgbClr val="000000"/>
            </a:solidFill>
            <a:ln w="9525">
              <a:noFill/>
              <a:round/>
              <a:headEnd/>
              <a:tailEnd/>
            </a:ln>
          </p:spPr>
          <p:txBody>
            <a:bodyPr/>
            <a:lstStyle/>
            <a:p>
              <a:endParaRPr lang="en-US"/>
            </a:p>
          </p:txBody>
        </p:sp>
        <p:sp>
          <p:nvSpPr>
            <p:cNvPr id="23617" name="Freeform 29"/>
            <p:cNvSpPr>
              <a:spLocks/>
            </p:cNvSpPr>
            <p:nvPr/>
          </p:nvSpPr>
          <p:spPr bwMode="auto">
            <a:xfrm>
              <a:off x="908" y="502"/>
              <a:ext cx="247" cy="471"/>
            </a:xfrm>
            <a:custGeom>
              <a:avLst/>
              <a:gdLst>
                <a:gd name="T0" fmla="*/ 100 w 495"/>
                <a:gd name="T1" fmla="*/ 235 h 943"/>
                <a:gd name="T2" fmla="*/ 123 w 495"/>
                <a:gd name="T3" fmla="*/ 201 h 943"/>
                <a:gd name="T4" fmla="*/ 97 w 495"/>
                <a:gd name="T5" fmla="*/ 175 h 943"/>
                <a:gd name="T6" fmla="*/ 117 w 495"/>
                <a:gd name="T7" fmla="*/ 105 h 943"/>
                <a:gd name="T8" fmla="*/ 62 w 495"/>
                <a:gd name="T9" fmla="*/ 59 h 943"/>
                <a:gd name="T10" fmla="*/ 42 w 495"/>
                <a:gd name="T11" fmla="*/ 14 h 943"/>
                <a:gd name="T12" fmla="*/ 0 w 495"/>
                <a:gd name="T13" fmla="*/ 0 h 943"/>
                <a:gd name="T14" fmla="*/ 31 w 495"/>
                <a:gd name="T15" fmla="*/ 18 h 943"/>
                <a:gd name="T16" fmla="*/ 50 w 495"/>
                <a:gd name="T17" fmla="*/ 63 h 943"/>
                <a:gd name="T18" fmla="*/ 99 w 495"/>
                <a:gd name="T19" fmla="*/ 103 h 943"/>
                <a:gd name="T20" fmla="*/ 80 w 495"/>
                <a:gd name="T21" fmla="*/ 180 h 943"/>
                <a:gd name="T22" fmla="*/ 114 w 495"/>
                <a:gd name="T23" fmla="*/ 200 h 943"/>
                <a:gd name="T24" fmla="*/ 100 w 495"/>
                <a:gd name="T25" fmla="*/ 235 h 9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5"/>
                <a:gd name="T40" fmla="*/ 0 h 943"/>
                <a:gd name="T41" fmla="*/ 495 w 495"/>
                <a:gd name="T42" fmla="*/ 943 h 9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5" h="943">
                  <a:moveTo>
                    <a:pt x="401" y="943"/>
                  </a:moveTo>
                  <a:lnTo>
                    <a:pt x="495" y="806"/>
                  </a:lnTo>
                  <a:lnTo>
                    <a:pt x="388" y="702"/>
                  </a:lnTo>
                  <a:lnTo>
                    <a:pt x="471" y="423"/>
                  </a:lnTo>
                  <a:lnTo>
                    <a:pt x="251" y="237"/>
                  </a:lnTo>
                  <a:lnTo>
                    <a:pt x="169" y="56"/>
                  </a:lnTo>
                  <a:lnTo>
                    <a:pt x="0" y="0"/>
                  </a:lnTo>
                  <a:lnTo>
                    <a:pt x="125" y="75"/>
                  </a:lnTo>
                  <a:lnTo>
                    <a:pt x="201" y="254"/>
                  </a:lnTo>
                  <a:lnTo>
                    <a:pt x="399" y="414"/>
                  </a:lnTo>
                  <a:lnTo>
                    <a:pt x="323" y="720"/>
                  </a:lnTo>
                  <a:lnTo>
                    <a:pt x="457" y="803"/>
                  </a:lnTo>
                  <a:lnTo>
                    <a:pt x="401" y="943"/>
                  </a:lnTo>
                  <a:close/>
                </a:path>
              </a:pathLst>
            </a:custGeom>
            <a:solidFill>
              <a:srgbClr val="000000"/>
            </a:solidFill>
            <a:ln w="9525">
              <a:noFill/>
              <a:round/>
              <a:headEnd/>
              <a:tailEnd/>
            </a:ln>
          </p:spPr>
          <p:txBody>
            <a:bodyPr/>
            <a:lstStyle/>
            <a:p>
              <a:endParaRPr lang="en-US"/>
            </a:p>
          </p:txBody>
        </p:sp>
        <p:sp>
          <p:nvSpPr>
            <p:cNvPr id="23618" name="Freeform 30"/>
            <p:cNvSpPr>
              <a:spLocks/>
            </p:cNvSpPr>
            <p:nvPr/>
          </p:nvSpPr>
          <p:spPr bwMode="auto">
            <a:xfrm>
              <a:off x="624" y="587"/>
              <a:ext cx="411" cy="385"/>
            </a:xfrm>
            <a:custGeom>
              <a:avLst/>
              <a:gdLst>
                <a:gd name="T0" fmla="*/ 199 w 822"/>
                <a:gd name="T1" fmla="*/ 192 h 772"/>
                <a:gd name="T2" fmla="*/ 206 w 822"/>
                <a:gd name="T3" fmla="*/ 154 h 772"/>
                <a:gd name="T4" fmla="*/ 169 w 822"/>
                <a:gd name="T5" fmla="*/ 137 h 772"/>
                <a:gd name="T6" fmla="*/ 158 w 822"/>
                <a:gd name="T7" fmla="*/ 66 h 772"/>
                <a:gd name="T8" fmla="*/ 85 w 822"/>
                <a:gd name="T9" fmla="*/ 38 h 772"/>
                <a:gd name="T10" fmla="*/ 46 w 822"/>
                <a:gd name="T11" fmla="*/ 1 h 772"/>
                <a:gd name="T12" fmla="*/ 0 w 822"/>
                <a:gd name="T13" fmla="*/ 0 h 772"/>
                <a:gd name="T14" fmla="*/ 38 w 822"/>
                <a:gd name="T15" fmla="*/ 8 h 772"/>
                <a:gd name="T16" fmla="*/ 76 w 822"/>
                <a:gd name="T17" fmla="*/ 45 h 772"/>
                <a:gd name="T18" fmla="*/ 140 w 822"/>
                <a:gd name="T19" fmla="*/ 69 h 772"/>
                <a:gd name="T20" fmla="*/ 156 w 822"/>
                <a:gd name="T21" fmla="*/ 145 h 772"/>
                <a:gd name="T22" fmla="*/ 197 w 822"/>
                <a:gd name="T23" fmla="*/ 156 h 772"/>
                <a:gd name="T24" fmla="*/ 199 w 822"/>
                <a:gd name="T25" fmla="*/ 192 h 7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2"/>
                <a:gd name="T40" fmla="*/ 0 h 772"/>
                <a:gd name="T41" fmla="*/ 822 w 822"/>
                <a:gd name="T42" fmla="*/ 772 h 7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2" h="772">
                  <a:moveTo>
                    <a:pt x="794" y="772"/>
                  </a:moveTo>
                  <a:lnTo>
                    <a:pt x="822" y="617"/>
                  </a:lnTo>
                  <a:lnTo>
                    <a:pt x="675" y="550"/>
                  </a:lnTo>
                  <a:lnTo>
                    <a:pt x="630" y="266"/>
                  </a:lnTo>
                  <a:lnTo>
                    <a:pt x="340" y="152"/>
                  </a:lnTo>
                  <a:lnTo>
                    <a:pt x="183" y="4"/>
                  </a:lnTo>
                  <a:lnTo>
                    <a:pt x="0" y="0"/>
                  </a:lnTo>
                  <a:lnTo>
                    <a:pt x="150" y="35"/>
                  </a:lnTo>
                  <a:lnTo>
                    <a:pt x="301" y="182"/>
                  </a:lnTo>
                  <a:lnTo>
                    <a:pt x="558" y="277"/>
                  </a:lnTo>
                  <a:lnTo>
                    <a:pt x="622" y="584"/>
                  </a:lnTo>
                  <a:lnTo>
                    <a:pt x="786" y="626"/>
                  </a:lnTo>
                  <a:lnTo>
                    <a:pt x="794" y="772"/>
                  </a:lnTo>
                  <a:close/>
                </a:path>
              </a:pathLst>
            </a:custGeom>
            <a:solidFill>
              <a:srgbClr val="000000"/>
            </a:solidFill>
            <a:ln w="9525">
              <a:noFill/>
              <a:round/>
              <a:headEnd/>
              <a:tailEnd/>
            </a:ln>
          </p:spPr>
          <p:txBody>
            <a:bodyPr/>
            <a:lstStyle/>
            <a:p>
              <a:endParaRPr lang="en-US"/>
            </a:p>
          </p:txBody>
        </p:sp>
        <p:sp>
          <p:nvSpPr>
            <p:cNvPr id="23619" name="Freeform 31"/>
            <p:cNvSpPr>
              <a:spLocks/>
            </p:cNvSpPr>
            <p:nvPr/>
          </p:nvSpPr>
          <p:spPr bwMode="auto">
            <a:xfrm>
              <a:off x="728" y="1196"/>
              <a:ext cx="976" cy="964"/>
            </a:xfrm>
            <a:custGeom>
              <a:avLst/>
              <a:gdLst>
                <a:gd name="T0" fmla="*/ 488 w 1952"/>
                <a:gd name="T1" fmla="*/ 0 h 1927"/>
                <a:gd name="T2" fmla="*/ 244 w 1952"/>
                <a:gd name="T3" fmla="*/ 141 h 1927"/>
                <a:gd name="T4" fmla="*/ 0 w 1952"/>
                <a:gd name="T5" fmla="*/ 0 h 1927"/>
                <a:gd name="T6" fmla="*/ 0 w 1952"/>
                <a:gd name="T7" fmla="*/ 353 h 1927"/>
                <a:gd name="T8" fmla="*/ 244 w 1952"/>
                <a:gd name="T9" fmla="*/ 482 h 1927"/>
                <a:gd name="T10" fmla="*/ 244 w 1952"/>
                <a:gd name="T11" fmla="*/ 482 h 1927"/>
                <a:gd name="T12" fmla="*/ 244 w 1952"/>
                <a:gd name="T13" fmla="*/ 482 h 1927"/>
                <a:gd name="T14" fmla="*/ 244 w 1952"/>
                <a:gd name="T15" fmla="*/ 482 h 1927"/>
                <a:gd name="T16" fmla="*/ 244 w 1952"/>
                <a:gd name="T17" fmla="*/ 482 h 1927"/>
                <a:gd name="T18" fmla="*/ 488 w 1952"/>
                <a:gd name="T19" fmla="*/ 353 h 1927"/>
                <a:gd name="T20" fmla="*/ 488 w 1952"/>
                <a:gd name="T21" fmla="*/ 0 h 19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52"/>
                <a:gd name="T34" fmla="*/ 0 h 1927"/>
                <a:gd name="T35" fmla="*/ 1952 w 1952"/>
                <a:gd name="T36" fmla="*/ 1927 h 19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52" h="1927">
                  <a:moveTo>
                    <a:pt x="1952" y="0"/>
                  </a:moveTo>
                  <a:lnTo>
                    <a:pt x="976" y="564"/>
                  </a:lnTo>
                  <a:lnTo>
                    <a:pt x="0" y="0"/>
                  </a:lnTo>
                  <a:lnTo>
                    <a:pt x="0" y="1412"/>
                  </a:lnTo>
                  <a:lnTo>
                    <a:pt x="975" y="1925"/>
                  </a:lnTo>
                  <a:lnTo>
                    <a:pt x="975" y="1927"/>
                  </a:lnTo>
                  <a:lnTo>
                    <a:pt x="976" y="1926"/>
                  </a:lnTo>
                  <a:lnTo>
                    <a:pt x="979" y="1927"/>
                  </a:lnTo>
                  <a:lnTo>
                    <a:pt x="979" y="1925"/>
                  </a:lnTo>
                  <a:lnTo>
                    <a:pt x="1952" y="1412"/>
                  </a:lnTo>
                  <a:lnTo>
                    <a:pt x="1952" y="0"/>
                  </a:lnTo>
                  <a:close/>
                </a:path>
              </a:pathLst>
            </a:custGeom>
            <a:solidFill>
              <a:srgbClr val="000000"/>
            </a:solidFill>
            <a:ln w="9525">
              <a:noFill/>
              <a:round/>
              <a:headEnd/>
              <a:tailEnd/>
            </a:ln>
          </p:spPr>
          <p:txBody>
            <a:bodyPr/>
            <a:lstStyle/>
            <a:p>
              <a:endParaRPr lang="en-US"/>
            </a:p>
          </p:txBody>
        </p:sp>
        <p:sp>
          <p:nvSpPr>
            <p:cNvPr id="23620" name="Freeform 32"/>
            <p:cNvSpPr>
              <a:spLocks/>
            </p:cNvSpPr>
            <p:nvPr/>
          </p:nvSpPr>
          <p:spPr bwMode="auto">
            <a:xfrm>
              <a:off x="1540" y="1301"/>
              <a:ext cx="164" cy="388"/>
            </a:xfrm>
            <a:custGeom>
              <a:avLst/>
              <a:gdLst>
                <a:gd name="T0" fmla="*/ 82 w 327"/>
                <a:gd name="T1" fmla="*/ 0 h 778"/>
                <a:gd name="T2" fmla="*/ 55 w 327"/>
                <a:gd name="T3" fmla="*/ 102 h 778"/>
                <a:gd name="T4" fmla="*/ 0 w 327"/>
                <a:gd name="T5" fmla="*/ 97 h 778"/>
                <a:gd name="T6" fmla="*/ 43 w 327"/>
                <a:gd name="T7" fmla="*/ 116 h 778"/>
                <a:gd name="T8" fmla="*/ 3 w 327"/>
                <a:gd name="T9" fmla="*/ 160 h 778"/>
                <a:gd name="T10" fmla="*/ 51 w 327"/>
                <a:gd name="T11" fmla="*/ 139 h 778"/>
                <a:gd name="T12" fmla="*/ 39 w 327"/>
                <a:gd name="T13" fmla="*/ 194 h 778"/>
                <a:gd name="T14" fmla="*/ 70 w 327"/>
                <a:gd name="T15" fmla="*/ 144 h 778"/>
                <a:gd name="T16" fmla="*/ 82 w 327"/>
                <a:gd name="T17" fmla="*/ 127 h 778"/>
                <a:gd name="T18" fmla="*/ 82 w 327"/>
                <a:gd name="T19" fmla="*/ 0 h 7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7"/>
                <a:gd name="T31" fmla="*/ 0 h 778"/>
                <a:gd name="T32" fmla="*/ 327 w 327"/>
                <a:gd name="T33" fmla="*/ 778 h 7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7" h="778">
                  <a:moveTo>
                    <a:pt x="327" y="0"/>
                  </a:moveTo>
                  <a:lnTo>
                    <a:pt x="219" y="411"/>
                  </a:lnTo>
                  <a:lnTo>
                    <a:pt x="0" y="390"/>
                  </a:lnTo>
                  <a:lnTo>
                    <a:pt x="172" y="467"/>
                  </a:lnTo>
                  <a:lnTo>
                    <a:pt x="9" y="641"/>
                  </a:lnTo>
                  <a:lnTo>
                    <a:pt x="202" y="557"/>
                  </a:lnTo>
                  <a:lnTo>
                    <a:pt x="153" y="778"/>
                  </a:lnTo>
                  <a:lnTo>
                    <a:pt x="278" y="580"/>
                  </a:lnTo>
                  <a:lnTo>
                    <a:pt x="327" y="512"/>
                  </a:lnTo>
                  <a:lnTo>
                    <a:pt x="327" y="0"/>
                  </a:lnTo>
                  <a:close/>
                </a:path>
              </a:pathLst>
            </a:custGeom>
            <a:solidFill>
              <a:srgbClr val="FFFFFF"/>
            </a:solidFill>
            <a:ln w="9525">
              <a:noFill/>
              <a:round/>
              <a:headEnd/>
              <a:tailEnd/>
            </a:ln>
          </p:spPr>
          <p:txBody>
            <a:bodyPr/>
            <a:lstStyle/>
            <a:p>
              <a:endParaRPr lang="en-US"/>
            </a:p>
          </p:txBody>
        </p:sp>
        <p:sp>
          <p:nvSpPr>
            <p:cNvPr id="23621" name="Freeform 33"/>
            <p:cNvSpPr>
              <a:spLocks/>
            </p:cNvSpPr>
            <p:nvPr/>
          </p:nvSpPr>
          <p:spPr bwMode="auto">
            <a:xfrm>
              <a:off x="728" y="1336"/>
              <a:ext cx="169" cy="353"/>
            </a:xfrm>
            <a:custGeom>
              <a:avLst/>
              <a:gdLst>
                <a:gd name="T0" fmla="*/ 29 w 337"/>
                <a:gd name="T1" fmla="*/ 85 h 708"/>
                <a:gd name="T2" fmla="*/ 0 w 337"/>
                <a:gd name="T3" fmla="*/ 0 h 708"/>
                <a:gd name="T4" fmla="*/ 0 w 337"/>
                <a:gd name="T5" fmla="*/ 107 h 708"/>
                <a:gd name="T6" fmla="*/ 15 w 337"/>
                <a:gd name="T7" fmla="*/ 127 h 708"/>
                <a:gd name="T8" fmla="*/ 46 w 337"/>
                <a:gd name="T9" fmla="*/ 176 h 708"/>
                <a:gd name="T10" fmla="*/ 34 w 337"/>
                <a:gd name="T11" fmla="*/ 121 h 708"/>
                <a:gd name="T12" fmla="*/ 82 w 337"/>
                <a:gd name="T13" fmla="*/ 142 h 708"/>
                <a:gd name="T14" fmla="*/ 41 w 337"/>
                <a:gd name="T15" fmla="*/ 99 h 708"/>
                <a:gd name="T16" fmla="*/ 85 w 337"/>
                <a:gd name="T17" fmla="*/ 80 h 708"/>
                <a:gd name="T18" fmla="*/ 29 w 337"/>
                <a:gd name="T19" fmla="*/ 85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7"/>
                <a:gd name="T31" fmla="*/ 0 h 708"/>
                <a:gd name="T32" fmla="*/ 337 w 337"/>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7" h="708">
                  <a:moveTo>
                    <a:pt x="116" y="341"/>
                  </a:moveTo>
                  <a:lnTo>
                    <a:pt x="0" y="0"/>
                  </a:lnTo>
                  <a:lnTo>
                    <a:pt x="0" y="430"/>
                  </a:lnTo>
                  <a:lnTo>
                    <a:pt x="57" y="510"/>
                  </a:lnTo>
                  <a:lnTo>
                    <a:pt x="182" y="708"/>
                  </a:lnTo>
                  <a:lnTo>
                    <a:pt x="135" y="487"/>
                  </a:lnTo>
                  <a:lnTo>
                    <a:pt x="328" y="571"/>
                  </a:lnTo>
                  <a:lnTo>
                    <a:pt x="163" y="397"/>
                  </a:lnTo>
                  <a:lnTo>
                    <a:pt x="337" y="320"/>
                  </a:lnTo>
                  <a:lnTo>
                    <a:pt x="116" y="341"/>
                  </a:lnTo>
                  <a:close/>
                </a:path>
              </a:pathLst>
            </a:custGeom>
            <a:solidFill>
              <a:srgbClr val="FFFFFF"/>
            </a:solidFill>
            <a:ln w="9525">
              <a:noFill/>
              <a:round/>
              <a:headEnd/>
              <a:tailEnd/>
            </a:ln>
          </p:spPr>
          <p:txBody>
            <a:bodyPr/>
            <a:lstStyle/>
            <a:p>
              <a:endParaRPr lang="en-US"/>
            </a:p>
          </p:txBody>
        </p:sp>
        <p:sp>
          <p:nvSpPr>
            <p:cNvPr id="23622" name="Freeform 34"/>
            <p:cNvSpPr>
              <a:spLocks/>
            </p:cNvSpPr>
            <p:nvPr/>
          </p:nvSpPr>
          <p:spPr bwMode="auto">
            <a:xfrm>
              <a:off x="1192" y="1459"/>
              <a:ext cx="57" cy="701"/>
            </a:xfrm>
            <a:custGeom>
              <a:avLst/>
              <a:gdLst>
                <a:gd name="T0" fmla="*/ 29 w 114"/>
                <a:gd name="T1" fmla="*/ 0 h 1403"/>
                <a:gd name="T2" fmla="*/ 12 w 114"/>
                <a:gd name="T3" fmla="*/ 10 h 1403"/>
                <a:gd name="T4" fmla="*/ 0 w 114"/>
                <a:gd name="T5" fmla="*/ 2 h 1403"/>
                <a:gd name="T6" fmla="*/ 0 w 114"/>
                <a:gd name="T7" fmla="*/ 344 h 1403"/>
                <a:gd name="T8" fmla="*/ 12 w 114"/>
                <a:gd name="T9" fmla="*/ 350 h 1403"/>
                <a:gd name="T10" fmla="*/ 12 w 114"/>
                <a:gd name="T11" fmla="*/ 350 h 1403"/>
                <a:gd name="T12" fmla="*/ 12 w 114"/>
                <a:gd name="T13" fmla="*/ 350 h 1403"/>
                <a:gd name="T14" fmla="*/ 13 w 114"/>
                <a:gd name="T15" fmla="*/ 350 h 1403"/>
                <a:gd name="T16" fmla="*/ 13 w 114"/>
                <a:gd name="T17" fmla="*/ 350 h 1403"/>
                <a:gd name="T18" fmla="*/ 29 w 114"/>
                <a:gd name="T19" fmla="*/ 341 h 1403"/>
                <a:gd name="T20" fmla="*/ 29 w 114"/>
                <a:gd name="T21" fmla="*/ 0 h 1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403"/>
                <a:gd name="T35" fmla="*/ 114 w 114"/>
                <a:gd name="T36" fmla="*/ 1403 h 1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403">
                  <a:moveTo>
                    <a:pt x="114" y="0"/>
                  </a:moveTo>
                  <a:lnTo>
                    <a:pt x="48" y="40"/>
                  </a:lnTo>
                  <a:lnTo>
                    <a:pt x="0" y="11"/>
                  </a:lnTo>
                  <a:lnTo>
                    <a:pt x="0" y="1376"/>
                  </a:lnTo>
                  <a:lnTo>
                    <a:pt x="47" y="1401"/>
                  </a:lnTo>
                  <a:lnTo>
                    <a:pt x="47" y="1403"/>
                  </a:lnTo>
                  <a:lnTo>
                    <a:pt x="48" y="1402"/>
                  </a:lnTo>
                  <a:lnTo>
                    <a:pt x="51" y="1403"/>
                  </a:lnTo>
                  <a:lnTo>
                    <a:pt x="51" y="1401"/>
                  </a:lnTo>
                  <a:lnTo>
                    <a:pt x="114" y="1366"/>
                  </a:lnTo>
                  <a:lnTo>
                    <a:pt x="114" y="0"/>
                  </a:lnTo>
                  <a:close/>
                </a:path>
              </a:pathLst>
            </a:custGeom>
            <a:solidFill>
              <a:srgbClr val="FFFFFF"/>
            </a:solidFill>
            <a:ln w="9525">
              <a:noFill/>
              <a:round/>
              <a:headEnd/>
              <a:tailEnd/>
            </a:ln>
          </p:spPr>
          <p:txBody>
            <a:bodyPr/>
            <a:lstStyle/>
            <a:p>
              <a:endParaRPr lang="en-US"/>
            </a:p>
          </p:txBody>
        </p:sp>
      </p:grpSp>
      <p:grpSp>
        <p:nvGrpSpPr>
          <p:cNvPr id="5" name="Group 35"/>
          <p:cNvGrpSpPr>
            <a:grpSpLocks/>
          </p:cNvGrpSpPr>
          <p:nvPr/>
        </p:nvGrpSpPr>
        <p:grpSpPr bwMode="auto">
          <a:xfrm>
            <a:off x="7010400" y="1066800"/>
            <a:ext cx="1295400" cy="2057400"/>
            <a:chOff x="624" y="480"/>
            <a:chExt cx="1080" cy="1680"/>
          </a:xfrm>
        </p:grpSpPr>
        <p:sp>
          <p:nvSpPr>
            <p:cNvPr id="23603" name="Freeform 36"/>
            <p:cNvSpPr>
              <a:spLocks/>
            </p:cNvSpPr>
            <p:nvPr/>
          </p:nvSpPr>
          <p:spPr bwMode="auto">
            <a:xfrm>
              <a:off x="960" y="983"/>
              <a:ext cx="507" cy="433"/>
            </a:xfrm>
            <a:custGeom>
              <a:avLst/>
              <a:gdLst>
                <a:gd name="T0" fmla="*/ 0 w 1013"/>
                <a:gd name="T1" fmla="*/ 0 h 865"/>
                <a:gd name="T2" fmla="*/ 254 w 1013"/>
                <a:gd name="T3" fmla="*/ 2 h 865"/>
                <a:gd name="T4" fmla="*/ 129 w 1013"/>
                <a:gd name="T5" fmla="*/ 217 h 865"/>
                <a:gd name="T6" fmla="*/ 0 w 1013"/>
                <a:gd name="T7" fmla="*/ 0 h 865"/>
                <a:gd name="T8" fmla="*/ 0 60000 65536"/>
                <a:gd name="T9" fmla="*/ 0 60000 65536"/>
                <a:gd name="T10" fmla="*/ 0 60000 65536"/>
                <a:gd name="T11" fmla="*/ 0 60000 65536"/>
                <a:gd name="T12" fmla="*/ 0 w 1013"/>
                <a:gd name="T13" fmla="*/ 0 h 865"/>
                <a:gd name="T14" fmla="*/ 1013 w 1013"/>
                <a:gd name="T15" fmla="*/ 865 h 865"/>
              </a:gdLst>
              <a:ahLst/>
              <a:cxnLst>
                <a:cxn ang="T8">
                  <a:pos x="T0" y="T1"/>
                </a:cxn>
                <a:cxn ang="T9">
                  <a:pos x="T2" y="T3"/>
                </a:cxn>
                <a:cxn ang="T10">
                  <a:pos x="T4" y="T5"/>
                </a:cxn>
                <a:cxn ang="T11">
                  <a:pos x="T6" y="T7"/>
                </a:cxn>
              </a:cxnLst>
              <a:rect l="T12" t="T13" r="T14" b="T15"/>
              <a:pathLst>
                <a:path w="1013" h="865">
                  <a:moveTo>
                    <a:pt x="0" y="0"/>
                  </a:moveTo>
                  <a:lnTo>
                    <a:pt x="1013" y="6"/>
                  </a:lnTo>
                  <a:lnTo>
                    <a:pt x="515" y="865"/>
                  </a:lnTo>
                  <a:lnTo>
                    <a:pt x="0" y="0"/>
                  </a:lnTo>
                  <a:close/>
                </a:path>
              </a:pathLst>
            </a:custGeom>
            <a:solidFill>
              <a:srgbClr val="000000"/>
            </a:solidFill>
            <a:ln w="9525">
              <a:noFill/>
              <a:round/>
              <a:headEnd/>
              <a:tailEnd/>
            </a:ln>
          </p:spPr>
          <p:txBody>
            <a:bodyPr/>
            <a:lstStyle/>
            <a:p>
              <a:endParaRPr lang="en-US"/>
            </a:p>
          </p:txBody>
        </p:sp>
        <p:sp>
          <p:nvSpPr>
            <p:cNvPr id="23604" name="Freeform 37"/>
            <p:cNvSpPr>
              <a:spLocks/>
            </p:cNvSpPr>
            <p:nvPr/>
          </p:nvSpPr>
          <p:spPr bwMode="auto">
            <a:xfrm>
              <a:off x="1409" y="480"/>
              <a:ext cx="186" cy="492"/>
            </a:xfrm>
            <a:custGeom>
              <a:avLst/>
              <a:gdLst>
                <a:gd name="T0" fmla="*/ 47 w 373"/>
                <a:gd name="T1" fmla="*/ 0 h 983"/>
                <a:gd name="T2" fmla="*/ 78 w 373"/>
                <a:gd name="T3" fmla="*/ 31 h 983"/>
                <a:gd name="T4" fmla="*/ 57 w 373"/>
                <a:gd name="T5" fmla="*/ 60 h 983"/>
                <a:gd name="T6" fmla="*/ 93 w 373"/>
                <a:gd name="T7" fmla="*/ 126 h 983"/>
                <a:gd name="T8" fmla="*/ 49 w 373"/>
                <a:gd name="T9" fmla="*/ 179 h 983"/>
                <a:gd name="T10" fmla="*/ 39 w 373"/>
                <a:gd name="T11" fmla="*/ 227 h 983"/>
                <a:gd name="T12" fmla="*/ 0 w 373"/>
                <a:gd name="T13" fmla="*/ 246 h 983"/>
                <a:gd name="T14" fmla="*/ 27 w 373"/>
                <a:gd name="T15" fmla="*/ 223 h 983"/>
                <a:gd name="T16" fmla="*/ 35 w 373"/>
                <a:gd name="T17" fmla="*/ 177 h 983"/>
                <a:gd name="T18" fmla="*/ 76 w 373"/>
                <a:gd name="T19" fmla="*/ 131 h 983"/>
                <a:gd name="T20" fmla="*/ 40 w 373"/>
                <a:gd name="T21" fmla="*/ 58 h 983"/>
                <a:gd name="T22" fmla="*/ 69 w 373"/>
                <a:gd name="T23" fmla="*/ 33 h 983"/>
                <a:gd name="T24" fmla="*/ 47 w 373"/>
                <a:gd name="T25" fmla="*/ 0 h 9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3"/>
                <a:gd name="T40" fmla="*/ 0 h 983"/>
                <a:gd name="T41" fmla="*/ 373 w 373"/>
                <a:gd name="T42" fmla="*/ 983 h 9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3" h="983">
                  <a:moveTo>
                    <a:pt x="190" y="0"/>
                  </a:moveTo>
                  <a:lnTo>
                    <a:pt x="314" y="122"/>
                  </a:lnTo>
                  <a:lnTo>
                    <a:pt x="231" y="239"/>
                  </a:lnTo>
                  <a:lnTo>
                    <a:pt x="373" y="502"/>
                  </a:lnTo>
                  <a:lnTo>
                    <a:pt x="196" y="716"/>
                  </a:lnTo>
                  <a:lnTo>
                    <a:pt x="157" y="906"/>
                  </a:lnTo>
                  <a:lnTo>
                    <a:pt x="0" y="983"/>
                  </a:lnTo>
                  <a:lnTo>
                    <a:pt x="109" y="892"/>
                  </a:lnTo>
                  <a:lnTo>
                    <a:pt x="143" y="706"/>
                  </a:lnTo>
                  <a:lnTo>
                    <a:pt x="304" y="522"/>
                  </a:lnTo>
                  <a:lnTo>
                    <a:pt x="162" y="231"/>
                  </a:lnTo>
                  <a:lnTo>
                    <a:pt x="276" y="130"/>
                  </a:lnTo>
                  <a:lnTo>
                    <a:pt x="190" y="0"/>
                  </a:lnTo>
                  <a:close/>
                </a:path>
              </a:pathLst>
            </a:custGeom>
            <a:solidFill>
              <a:srgbClr val="000000"/>
            </a:solidFill>
            <a:ln w="9525">
              <a:noFill/>
              <a:round/>
              <a:headEnd/>
              <a:tailEnd/>
            </a:ln>
          </p:spPr>
          <p:txBody>
            <a:bodyPr/>
            <a:lstStyle/>
            <a:p>
              <a:endParaRPr lang="en-US"/>
            </a:p>
          </p:txBody>
        </p:sp>
        <p:sp>
          <p:nvSpPr>
            <p:cNvPr id="23605" name="Freeform 38"/>
            <p:cNvSpPr>
              <a:spLocks/>
            </p:cNvSpPr>
            <p:nvPr/>
          </p:nvSpPr>
          <p:spPr bwMode="auto">
            <a:xfrm>
              <a:off x="1300" y="486"/>
              <a:ext cx="175" cy="494"/>
            </a:xfrm>
            <a:custGeom>
              <a:avLst/>
              <a:gdLst>
                <a:gd name="T0" fmla="*/ 36 w 349"/>
                <a:gd name="T1" fmla="*/ 0 h 989"/>
                <a:gd name="T2" fmla="*/ 68 w 349"/>
                <a:gd name="T3" fmla="*/ 29 h 989"/>
                <a:gd name="T4" fmla="*/ 49 w 349"/>
                <a:gd name="T5" fmla="*/ 59 h 989"/>
                <a:gd name="T6" fmla="*/ 88 w 349"/>
                <a:gd name="T7" fmla="*/ 124 h 989"/>
                <a:gd name="T8" fmla="*/ 46 w 349"/>
                <a:gd name="T9" fmla="*/ 179 h 989"/>
                <a:gd name="T10" fmla="*/ 38 w 349"/>
                <a:gd name="T11" fmla="*/ 226 h 989"/>
                <a:gd name="T12" fmla="*/ 0 w 349"/>
                <a:gd name="T13" fmla="*/ 247 h 989"/>
                <a:gd name="T14" fmla="*/ 26 w 349"/>
                <a:gd name="T15" fmla="*/ 223 h 989"/>
                <a:gd name="T16" fmla="*/ 33 w 349"/>
                <a:gd name="T17" fmla="*/ 176 h 989"/>
                <a:gd name="T18" fmla="*/ 71 w 349"/>
                <a:gd name="T19" fmla="*/ 129 h 989"/>
                <a:gd name="T20" fmla="*/ 32 w 349"/>
                <a:gd name="T21" fmla="*/ 58 h 989"/>
                <a:gd name="T22" fmla="*/ 59 w 349"/>
                <a:gd name="T23" fmla="*/ 31 h 989"/>
                <a:gd name="T24" fmla="*/ 36 w 349"/>
                <a:gd name="T25" fmla="*/ 0 h 9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9"/>
                <a:gd name="T40" fmla="*/ 0 h 989"/>
                <a:gd name="T41" fmla="*/ 349 w 349"/>
                <a:gd name="T42" fmla="*/ 989 h 9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9" h="989">
                  <a:moveTo>
                    <a:pt x="142" y="0"/>
                  </a:moveTo>
                  <a:lnTo>
                    <a:pt x="272" y="119"/>
                  </a:lnTo>
                  <a:lnTo>
                    <a:pt x="194" y="238"/>
                  </a:lnTo>
                  <a:lnTo>
                    <a:pt x="349" y="498"/>
                  </a:lnTo>
                  <a:lnTo>
                    <a:pt x="183" y="716"/>
                  </a:lnTo>
                  <a:lnTo>
                    <a:pt x="152" y="907"/>
                  </a:lnTo>
                  <a:lnTo>
                    <a:pt x="0" y="989"/>
                  </a:lnTo>
                  <a:lnTo>
                    <a:pt x="103" y="895"/>
                  </a:lnTo>
                  <a:lnTo>
                    <a:pt x="130" y="707"/>
                  </a:lnTo>
                  <a:lnTo>
                    <a:pt x="282" y="519"/>
                  </a:lnTo>
                  <a:lnTo>
                    <a:pt x="125" y="232"/>
                  </a:lnTo>
                  <a:lnTo>
                    <a:pt x="235" y="127"/>
                  </a:lnTo>
                  <a:lnTo>
                    <a:pt x="142" y="0"/>
                  </a:lnTo>
                  <a:close/>
                </a:path>
              </a:pathLst>
            </a:custGeom>
            <a:solidFill>
              <a:srgbClr val="000000"/>
            </a:solidFill>
            <a:ln w="9525">
              <a:noFill/>
              <a:round/>
              <a:headEnd/>
              <a:tailEnd/>
            </a:ln>
          </p:spPr>
          <p:txBody>
            <a:bodyPr/>
            <a:lstStyle/>
            <a:p>
              <a:endParaRPr lang="en-US"/>
            </a:p>
          </p:txBody>
        </p:sp>
        <p:sp>
          <p:nvSpPr>
            <p:cNvPr id="23606" name="Freeform 39"/>
            <p:cNvSpPr>
              <a:spLocks/>
            </p:cNvSpPr>
            <p:nvPr/>
          </p:nvSpPr>
          <p:spPr bwMode="auto">
            <a:xfrm>
              <a:off x="1090" y="489"/>
              <a:ext cx="202" cy="484"/>
            </a:xfrm>
            <a:custGeom>
              <a:avLst/>
              <a:gdLst>
                <a:gd name="T0" fmla="*/ 0 w 404"/>
                <a:gd name="T1" fmla="*/ 0 h 969"/>
                <a:gd name="T2" fmla="*/ 43 w 404"/>
                <a:gd name="T3" fmla="*/ 19 h 969"/>
                <a:gd name="T4" fmla="*/ 38 w 404"/>
                <a:gd name="T5" fmla="*/ 52 h 969"/>
                <a:gd name="T6" fmla="*/ 101 w 404"/>
                <a:gd name="T7" fmla="*/ 103 h 969"/>
                <a:gd name="T8" fmla="*/ 85 w 404"/>
                <a:gd name="T9" fmla="*/ 165 h 969"/>
                <a:gd name="T10" fmla="*/ 98 w 404"/>
                <a:gd name="T11" fmla="*/ 213 h 969"/>
                <a:gd name="T12" fmla="*/ 71 w 404"/>
                <a:gd name="T13" fmla="*/ 242 h 969"/>
                <a:gd name="T14" fmla="*/ 85 w 404"/>
                <a:gd name="T15" fmla="*/ 213 h 969"/>
                <a:gd name="T16" fmla="*/ 72 w 404"/>
                <a:gd name="T17" fmla="*/ 167 h 969"/>
                <a:gd name="T18" fmla="*/ 87 w 404"/>
                <a:gd name="T19" fmla="*/ 113 h 969"/>
                <a:gd name="T20" fmla="*/ 21 w 404"/>
                <a:gd name="T21" fmla="*/ 55 h 969"/>
                <a:gd name="T22" fmla="*/ 36 w 404"/>
                <a:gd name="T23" fmla="*/ 23 h 969"/>
                <a:gd name="T24" fmla="*/ 0 w 404"/>
                <a:gd name="T25" fmla="*/ 0 h 9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4"/>
                <a:gd name="T40" fmla="*/ 0 h 969"/>
                <a:gd name="T41" fmla="*/ 404 w 404"/>
                <a:gd name="T42" fmla="*/ 969 h 9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4" h="969">
                  <a:moveTo>
                    <a:pt x="0" y="0"/>
                  </a:moveTo>
                  <a:lnTo>
                    <a:pt x="172" y="77"/>
                  </a:lnTo>
                  <a:lnTo>
                    <a:pt x="150" y="210"/>
                  </a:lnTo>
                  <a:lnTo>
                    <a:pt x="404" y="414"/>
                  </a:lnTo>
                  <a:lnTo>
                    <a:pt x="340" y="663"/>
                  </a:lnTo>
                  <a:lnTo>
                    <a:pt x="390" y="852"/>
                  </a:lnTo>
                  <a:lnTo>
                    <a:pt x="283" y="969"/>
                  </a:lnTo>
                  <a:lnTo>
                    <a:pt x="340" y="853"/>
                  </a:lnTo>
                  <a:lnTo>
                    <a:pt x="287" y="669"/>
                  </a:lnTo>
                  <a:lnTo>
                    <a:pt x="348" y="452"/>
                  </a:lnTo>
                  <a:lnTo>
                    <a:pt x="81" y="222"/>
                  </a:lnTo>
                  <a:lnTo>
                    <a:pt x="141" y="95"/>
                  </a:lnTo>
                  <a:lnTo>
                    <a:pt x="0" y="0"/>
                  </a:lnTo>
                  <a:close/>
                </a:path>
              </a:pathLst>
            </a:custGeom>
            <a:solidFill>
              <a:srgbClr val="000000"/>
            </a:solidFill>
            <a:ln w="9525">
              <a:noFill/>
              <a:round/>
              <a:headEnd/>
              <a:tailEnd/>
            </a:ln>
          </p:spPr>
          <p:txBody>
            <a:bodyPr/>
            <a:lstStyle/>
            <a:p>
              <a:endParaRPr lang="en-US"/>
            </a:p>
          </p:txBody>
        </p:sp>
        <p:sp>
          <p:nvSpPr>
            <p:cNvPr id="23607" name="Freeform 40"/>
            <p:cNvSpPr>
              <a:spLocks/>
            </p:cNvSpPr>
            <p:nvPr/>
          </p:nvSpPr>
          <p:spPr bwMode="auto">
            <a:xfrm>
              <a:off x="908" y="502"/>
              <a:ext cx="247" cy="471"/>
            </a:xfrm>
            <a:custGeom>
              <a:avLst/>
              <a:gdLst>
                <a:gd name="T0" fmla="*/ 100 w 495"/>
                <a:gd name="T1" fmla="*/ 235 h 943"/>
                <a:gd name="T2" fmla="*/ 123 w 495"/>
                <a:gd name="T3" fmla="*/ 201 h 943"/>
                <a:gd name="T4" fmla="*/ 97 w 495"/>
                <a:gd name="T5" fmla="*/ 175 h 943"/>
                <a:gd name="T6" fmla="*/ 117 w 495"/>
                <a:gd name="T7" fmla="*/ 105 h 943"/>
                <a:gd name="T8" fmla="*/ 62 w 495"/>
                <a:gd name="T9" fmla="*/ 59 h 943"/>
                <a:gd name="T10" fmla="*/ 42 w 495"/>
                <a:gd name="T11" fmla="*/ 14 h 943"/>
                <a:gd name="T12" fmla="*/ 0 w 495"/>
                <a:gd name="T13" fmla="*/ 0 h 943"/>
                <a:gd name="T14" fmla="*/ 31 w 495"/>
                <a:gd name="T15" fmla="*/ 18 h 943"/>
                <a:gd name="T16" fmla="*/ 50 w 495"/>
                <a:gd name="T17" fmla="*/ 63 h 943"/>
                <a:gd name="T18" fmla="*/ 99 w 495"/>
                <a:gd name="T19" fmla="*/ 103 h 943"/>
                <a:gd name="T20" fmla="*/ 80 w 495"/>
                <a:gd name="T21" fmla="*/ 180 h 943"/>
                <a:gd name="T22" fmla="*/ 114 w 495"/>
                <a:gd name="T23" fmla="*/ 200 h 943"/>
                <a:gd name="T24" fmla="*/ 100 w 495"/>
                <a:gd name="T25" fmla="*/ 235 h 9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5"/>
                <a:gd name="T40" fmla="*/ 0 h 943"/>
                <a:gd name="T41" fmla="*/ 495 w 495"/>
                <a:gd name="T42" fmla="*/ 943 h 9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5" h="943">
                  <a:moveTo>
                    <a:pt x="401" y="943"/>
                  </a:moveTo>
                  <a:lnTo>
                    <a:pt x="495" y="806"/>
                  </a:lnTo>
                  <a:lnTo>
                    <a:pt x="388" y="702"/>
                  </a:lnTo>
                  <a:lnTo>
                    <a:pt x="471" y="423"/>
                  </a:lnTo>
                  <a:lnTo>
                    <a:pt x="251" y="237"/>
                  </a:lnTo>
                  <a:lnTo>
                    <a:pt x="169" y="56"/>
                  </a:lnTo>
                  <a:lnTo>
                    <a:pt x="0" y="0"/>
                  </a:lnTo>
                  <a:lnTo>
                    <a:pt x="125" y="75"/>
                  </a:lnTo>
                  <a:lnTo>
                    <a:pt x="201" y="254"/>
                  </a:lnTo>
                  <a:lnTo>
                    <a:pt x="399" y="414"/>
                  </a:lnTo>
                  <a:lnTo>
                    <a:pt x="323" y="720"/>
                  </a:lnTo>
                  <a:lnTo>
                    <a:pt x="457" y="803"/>
                  </a:lnTo>
                  <a:lnTo>
                    <a:pt x="401" y="943"/>
                  </a:lnTo>
                  <a:close/>
                </a:path>
              </a:pathLst>
            </a:custGeom>
            <a:solidFill>
              <a:srgbClr val="000000"/>
            </a:solidFill>
            <a:ln w="9525">
              <a:noFill/>
              <a:round/>
              <a:headEnd/>
              <a:tailEnd/>
            </a:ln>
          </p:spPr>
          <p:txBody>
            <a:bodyPr/>
            <a:lstStyle/>
            <a:p>
              <a:endParaRPr lang="en-US"/>
            </a:p>
          </p:txBody>
        </p:sp>
        <p:sp>
          <p:nvSpPr>
            <p:cNvPr id="23608" name="Freeform 41"/>
            <p:cNvSpPr>
              <a:spLocks/>
            </p:cNvSpPr>
            <p:nvPr/>
          </p:nvSpPr>
          <p:spPr bwMode="auto">
            <a:xfrm>
              <a:off x="624" y="587"/>
              <a:ext cx="411" cy="385"/>
            </a:xfrm>
            <a:custGeom>
              <a:avLst/>
              <a:gdLst>
                <a:gd name="T0" fmla="*/ 199 w 822"/>
                <a:gd name="T1" fmla="*/ 192 h 772"/>
                <a:gd name="T2" fmla="*/ 206 w 822"/>
                <a:gd name="T3" fmla="*/ 154 h 772"/>
                <a:gd name="T4" fmla="*/ 169 w 822"/>
                <a:gd name="T5" fmla="*/ 137 h 772"/>
                <a:gd name="T6" fmla="*/ 158 w 822"/>
                <a:gd name="T7" fmla="*/ 66 h 772"/>
                <a:gd name="T8" fmla="*/ 85 w 822"/>
                <a:gd name="T9" fmla="*/ 38 h 772"/>
                <a:gd name="T10" fmla="*/ 46 w 822"/>
                <a:gd name="T11" fmla="*/ 1 h 772"/>
                <a:gd name="T12" fmla="*/ 0 w 822"/>
                <a:gd name="T13" fmla="*/ 0 h 772"/>
                <a:gd name="T14" fmla="*/ 38 w 822"/>
                <a:gd name="T15" fmla="*/ 8 h 772"/>
                <a:gd name="T16" fmla="*/ 76 w 822"/>
                <a:gd name="T17" fmla="*/ 45 h 772"/>
                <a:gd name="T18" fmla="*/ 140 w 822"/>
                <a:gd name="T19" fmla="*/ 69 h 772"/>
                <a:gd name="T20" fmla="*/ 156 w 822"/>
                <a:gd name="T21" fmla="*/ 145 h 772"/>
                <a:gd name="T22" fmla="*/ 197 w 822"/>
                <a:gd name="T23" fmla="*/ 156 h 772"/>
                <a:gd name="T24" fmla="*/ 199 w 822"/>
                <a:gd name="T25" fmla="*/ 192 h 7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2"/>
                <a:gd name="T40" fmla="*/ 0 h 772"/>
                <a:gd name="T41" fmla="*/ 822 w 822"/>
                <a:gd name="T42" fmla="*/ 772 h 7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2" h="772">
                  <a:moveTo>
                    <a:pt x="794" y="772"/>
                  </a:moveTo>
                  <a:lnTo>
                    <a:pt x="822" y="617"/>
                  </a:lnTo>
                  <a:lnTo>
                    <a:pt x="675" y="550"/>
                  </a:lnTo>
                  <a:lnTo>
                    <a:pt x="630" y="266"/>
                  </a:lnTo>
                  <a:lnTo>
                    <a:pt x="340" y="152"/>
                  </a:lnTo>
                  <a:lnTo>
                    <a:pt x="183" y="4"/>
                  </a:lnTo>
                  <a:lnTo>
                    <a:pt x="0" y="0"/>
                  </a:lnTo>
                  <a:lnTo>
                    <a:pt x="150" y="35"/>
                  </a:lnTo>
                  <a:lnTo>
                    <a:pt x="301" y="182"/>
                  </a:lnTo>
                  <a:lnTo>
                    <a:pt x="558" y="277"/>
                  </a:lnTo>
                  <a:lnTo>
                    <a:pt x="622" y="584"/>
                  </a:lnTo>
                  <a:lnTo>
                    <a:pt x="786" y="626"/>
                  </a:lnTo>
                  <a:lnTo>
                    <a:pt x="794" y="772"/>
                  </a:lnTo>
                  <a:close/>
                </a:path>
              </a:pathLst>
            </a:custGeom>
            <a:solidFill>
              <a:srgbClr val="000000"/>
            </a:solidFill>
            <a:ln w="9525">
              <a:noFill/>
              <a:round/>
              <a:headEnd/>
              <a:tailEnd/>
            </a:ln>
          </p:spPr>
          <p:txBody>
            <a:bodyPr/>
            <a:lstStyle/>
            <a:p>
              <a:endParaRPr lang="en-US"/>
            </a:p>
          </p:txBody>
        </p:sp>
        <p:sp>
          <p:nvSpPr>
            <p:cNvPr id="23609" name="Freeform 42"/>
            <p:cNvSpPr>
              <a:spLocks/>
            </p:cNvSpPr>
            <p:nvPr/>
          </p:nvSpPr>
          <p:spPr bwMode="auto">
            <a:xfrm>
              <a:off x="728" y="1196"/>
              <a:ext cx="976" cy="964"/>
            </a:xfrm>
            <a:custGeom>
              <a:avLst/>
              <a:gdLst>
                <a:gd name="T0" fmla="*/ 488 w 1952"/>
                <a:gd name="T1" fmla="*/ 0 h 1927"/>
                <a:gd name="T2" fmla="*/ 244 w 1952"/>
                <a:gd name="T3" fmla="*/ 141 h 1927"/>
                <a:gd name="T4" fmla="*/ 0 w 1952"/>
                <a:gd name="T5" fmla="*/ 0 h 1927"/>
                <a:gd name="T6" fmla="*/ 0 w 1952"/>
                <a:gd name="T7" fmla="*/ 353 h 1927"/>
                <a:gd name="T8" fmla="*/ 244 w 1952"/>
                <a:gd name="T9" fmla="*/ 482 h 1927"/>
                <a:gd name="T10" fmla="*/ 244 w 1952"/>
                <a:gd name="T11" fmla="*/ 482 h 1927"/>
                <a:gd name="T12" fmla="*/ 244 w 1952"/>
                <a:gd name="T13" fmla="*/ 482 h 1927"/>
                <a:gd name="T14" fmla="*/ 244 w 1952"/>
                <a:gd name="T15" fmla="*/ 482 h 1927"/>
                <a:gd name="T16" fmla="*/ 244 w 1952"/>
                <a:gd name="T17" fmla="*/ 482 h 1927"/>
                <a:gd name="T18" fmla="*/ 488 w 1952"/>
                <a:gd name="T19" fmla="*/ 353 h 1927"/>
                <a:gd name="T20" fmla="*/ 488 w 1952"/>
                <a:gd name="T21" fmla="*/ 0 h 19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52"/>
                <a:gd name="T34" fmla="*/ 0 h 1927"/>
                <a:gd name="T35" fmla="*/ 1952 w 1952"/>
                <a:gd name="T36" fmla="*/ 1927 h 19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52" h="1927">
                  <a:moveTo>
                    <a:pt x="1952" y="0"/>
                  </a:moveTo>
                  <a:lnTo>
                    <a:pt x="976" y="564"/>
                  </a:lnTo>
                  <a:lnTo>
                    <a:pt x="0" y="0"/>
                  </a:lnTo>
                  <a:lnTo>
                    <a:pt x="0" y="1412"/>
                  </a:lnTo>
                  <a:lnTo>
                    <a:pt x="975" y="1925"/>
                  </a:lnTo>
                  <a:lnTo>
                    <a:pt x="975" y="1927"/>
                  </a:lnTo>
                  <a:lnTo>
                    <a:pt x="976" y="1926"/>
                  </a:lnTo>
                  <a:lnTo>
                    <a:pt x="979" y="1927"/>
                  </a:lnTo>
                  <a:lnTo>
                    <a:pt x="979" y="1925"/>
                  </a:lnTo>
                  <a:lnTo>
                    <a:pt x="1952" y="1412"/>
                  </a:lnTo>
                  <a:lnTo>
                    <a:pt x="1952" y="0"/>
                  </a:lnTo>
                  <a:close/>
                </a:path>
              </a:pathLst>
            </a:custGeom>
            <a:solidFill>
              <a:srgbClr val="000000"/>
            </a:solidFill>
            <a:ln w="9525">
              <a:noFill/>
              <a:round/>
              <a:headEnd/>
              <a:tailEnd/>
            </a:ln>
          </p:spPr>
          <p:txBody>
            <a:bodyPr/>
            <a:lstStyle/>
            <a:p>
              <a:endParaRPr lang="en-US"/>
            </a:p>
          </p:txBody>
        </p:sp>
        <p:sp>
          <p:nvSpPr>
            <p:cNvPr id="23610" name="Freeform 43"/>
            <p:cNvSpPr>
              <a:spLocks/>
            </p:cNvSpPr>
            <p:nvPr/>
          </p:nvSpPr>
          <p:spPr bwMode="auto">
            <a:xfrm>
              <a:off x="1540" y="1301"/>
              <a:ext cx="164" cy="388"/>
            </a:xfrm>
            <a:custGeom>
              <a:avLst/>
              <a:gdLst>
                <a:gd name="T0" fmla="*/ 82 w 327"/>
                <a:gd name="T1" fmla="*/ 0 h 778"/>
                <a:gd name="T2" fmla="*/ 55 w 327"/>
                <a:gd name="T3" fmla="*/ 102 h 778"/>
                <a:gd name="T4" fmla="*/ 0 w 327"/>
                <a:gd name="T5" fmla="*/ 97 h 778"/>
                <a:gd name="T6" fmla="*/ 43 w 327"/>
                <a:gd name="T7" fmla="*/ 116 h 778"/>
                <a:gd name="T8" fmla="*/ 3 w 327"/>
                <a:gd name="T9" fmla="*/ 160 h 778"/>
                <a:gd name="T10" fmla="*/ 51 w 327"/>
                <a:gd name="T11" fmla="*/ 139 h 778"/>
                <a:gd name="T12" fmla="*/ 39 w 327"/>
                <a:gd name="T13" fmla="*/ 194 h 778"/>
                <a:gd name="T14" fmla="*/ 70 w 327"/>
                <a:gd name="T15" fmla="*/ 144 h 778"/>
                <a:gd name="T16" fmla="*/ 82 w 327"/>
                <a:gd name="T17" fmla="*/ 127 h 778"/>
                <a:gd name="T18" fmla="*/ 82 w 327"/>
                <a:gd name="T19" fmla="*/ 0 h 7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7"/>
                <a:gd name="T31" fmla="*/ 0 h 778"/>
                <a:gd name="T32" fmla="*/ 327 w 327"/>
                <a:gd name="T33" fmla="*/ 778 h 7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7" h="778">
                  <a:moveTo>
                    <a:pt x="327" y="0"/>
                  </a:moveTo>
                  <a:lnTo>
                    <a:pt x="219" y="411"/>
                  </a:lnTo>
                  <a:lnTo>
                    <a:pt x="0" y="390"/>
                  </a:lnTo>
                  <a:lnTo>
                    <a:pt x="172" y="467"/>
                  </a:lnTo>
                  <a:lnTo>
                    <a:pt x="9" y="641"/>
                  </a:lnTo>
                  <a:lnTo>
                    <a:pt x="202" y="557"/>
                  </a:lnTo>
                  <a:lnTo>
                    <a:pt x="153" y="778"/>
                  </a:lnTo>
                  <a:lnTo>
                    <a:pt x="278" y="580"/>
                  </a:lnTo>
                  <a:lnTo>
                    <a:pt x="327" y="512"/>
                  </a:lnTo>
                  <a:lnTo>
                    <a:pt x="327" y="0"/>
                  </a:lnTo>
                  <a:close/>
                </a:path>
              </a:pathLst>
            </a:custGeom>
            <a:solidFill>
              <a:srgbClr val="FFFFFF"/>
            </a:solidFill>
            <a:ln w="9525">
              <a:noFill/>
              <a:round/>
              <a:headEnd/>
              <a:tailEnd/>
            </a:ln>
          </p:spPr>
          <p:txBody>
            <a:bodyPr/>
            <a:lstStyle/>
            <a:p>
              <a:endParaRPr lang="en-US"/>
            </a:p>
          </p:txBody>
        </p:sp>
        <p:sp>
          <p:nvSpPr>
            <p:cNvPr id="23611" name="Freeform 44"/>
            <p:cNvSpPr>
              <a:spLocks/>
            </p:cNvSpPr>
            <p:nvPr/>
          </p:nvSpPr>
          <p:spPr bwMode="auto">
            <a:xfrm>
              <a:off x="728" y="1336"/>
              <a:ext cx="169" cy="353"/>
            </a:xfrm>
            <a:custGeom>
              <a:avLst/>
              <a:gdLst>
                <a:gd name="T0" fmla="*/ 29 w 337"/>
                <a:gd name="T1" fmla="*/ 85 h 708"/>
                <a:gd name="T2" fmla="*/ 0 w 337"/>
                <a:gd name="T3" fmla="*/ 0 h 708"/>
                <a:gd name="T4" fmla="*/ 0 w 337"/>
                <a:gd name="T5" fmla="*/ 107 h 708"/>
                <a:gd name="T6" fmla="*/ 15 w 337"/>
                <a:gd name="T7" fmla="*/ 127 h 708"/>
                <a:gd name="T8" fmla="*/ 46 w 337"/>
                <a:gd name="T9" fmla="*/ 176 h 708"/>
                <a:gd name="T10" fmla="*/ 34 w 337"/>
                <a:gd name="T11" fmla="*/ 121 h 708"/>
                <a:gd name="T12" fmla="*/ 82 w 337"/>
                <a:gd name="T13" fmla="*/ 142 h 708"/>
                <a:gd name="T14" fmla="*/ 41 w 337"/>
                <a:gd name="T15" fmla="*/ 99 h 708"/>
                <a:gd name="T16" fmla="*/ 85 w 337"/>
                <a:gd name="T17" fmla="*/ 80 h 708"/>
                <a:gd name="T18" fmla="*/ 29 w 337"/>
                <a:gd name="T19" fmla="*/ 85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7"/>
                <a:gd name="T31" fmla="*/ 0 h 708"/>
                <a:gd name="T32" fmla="*/ 337 w 337"/>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7" h="708">
                  <a:moveTo>
                    <a:pt x="116" y="341"/>
                  </a:moveTo>
                  <a:lnTo>
                    <a:pt x="0" y="0"/>
                  </a:lnTo>
                  <a:lnTo>
                    <a:pt x="0" y="430"/>
                  </a:lnTo>
                  <a:lnTo>
                    <a:pt x="57" y="510"/>
                  </a:lnTo>
                  <a:lnTo>
                    <a:pt x="182" y="708"/>
                  </a:lnTo>
                  <a:lnTo>
                    <a:pt x="135" y="487"/>
                  </a:lnTo>
                  <a:lnTo>
                    <a:pt x="328" y="571"/>
                  </a:lnTo>
                  <a:lnTo>
                    <a:pt x="163" y="397"/>
                  </a:lnTo>
                  <a:lnTo>
                    <a:pt x="337" y="320"/>
                  </a:lnTo>
                  <a:lnTo>
                    <a:pt x="116" y="341"/>
                  </a:lnTo>
                  <a:close/>
                </a:path>
              </a:pathLst>
            </a:custGeom>
            <a:solidFill>
              <a:srgbClr val="FFFFFF"/>
            </a:solidFill>
            <a:ln w="9525">
              <a:noFill/>
              <a:round/>
              <a:headEnd/>
              <a:tailEnd/>
            </a:ln>
          </p:spPr>
          <p:txBody>
            <a:bodyPr/>
            <a:lstStyle/>
            <a:p>
              <a:endParaRPr lang="en-US"/>
            </a:p>
          </p:txBody>
        </p:sp>
        <p:sp>
          <p:nvSpPr>
            <p:cNvPr id="23612" name="Freeform 45"/>
            <p:cNvSpPr>
              <a:spLocks/>
            </p:cNvSpPr>
            <p:nvPr/>
          </p:nvSpPr>
          <p:spPr bwMode="auto">
            <a:xfrm>
              <a:off x="1192" y="1459"/>
              <a:ext cx="57" cy="701"/>
            </a:xfrm>
            <a:custGeom>
              <a:avLst/>
              <a:gdLst>
                <a:gd name="T0" fmla="*/ 29 w 114"/>
                <a:gd name="T1" fmla="*/ 0 h 1403"/>
                <a:gd name="T2" fmla="*/ 12 w 114"/>
                <a:gd name="T3" fmla="*/ 10 h 1403"/>
                <a:gd name="T4" fmla="*/ 0 w 114"/>
                <a:gd name="T5" fmla="*/ 2 h 1403"/>
                <a:gd name="T6" fmla="*/ 0 w 114"/>
                <a:gd name="T7" fmla="*/ 344 h 1403"/>
                <a:gd name="T8" fmla="*/ 12 w 114"/>
                <a:gd name="T9" fmla="*/ 350 h 1403"/>
                <a:gd name="T10" fmla="*/ 12 w 114"/>
                <a:gd name="T11" fmla="*/ 350 h 1403"/>
                <a:gd name="T12" fmla="*/ 12 w 114"/>
                <a:gd name="T13" fmla="*/ 350 h 1403"/>
                <a:gd name="T14" fmla="*/ 13 w 114"/>
                <a:gd name="T15" fmla="*/ 350 h 1403"/>
                <a:gd name="T16" fmla="*/ 13 w 114"/>
                <a:gd name="T17" fmla="*/ 350 h 1403"/>
                <a:gd name="T18" fmla="*/ 29 w 114"/>
                <a:gd name="T19" fmla="*/ 341 h 1403"/>
                <a:gd name="T20" fmla="*/ 29 w 114"/>
                <a:gd name="T21" fmla="*/ 0 h 1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403"/>
                <a:gd name="T35" fmla="*/ 114 w 114"/>
                <a:gd name="T36" fmla="*/ 1403 h 1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403">
                  <a:moveTo>
                    <a:pt x="114" y="0"/>
                  </a:moveTo>
                  <a:lnTo>
                    <a:pt x="48" y="40"/>
                  </a:lnTo>
                  <a:lnTo>
                    <a:pt x="0" y="11"/>
                  </a:lnTo>
                  <a:lnTo>
                    <a:pt x="0" y="1376"/>
                  </a:lnTo>
                  <a:lnTo>
                    <a:pt x="47" y="1401"/>
                  </a:lnTo>
                  <a:lnTo>
                    <a:pt x="47" y="1403"/>
                  </a:lnTo>
                  <a:lnTo>
                    <a:pt x="48" y="1402"/>
                  </a:lnTo>
                  <a:lnTo>
                    <a:pt x="51" y="1403"/>
                  </a:lnTo>
                  <a:lnTo>
                    <a:pt x="51" y="1401"/>
                  </a:lnTo>
                  <a:lnTo>
                    <a:pt x="114" y="1366"/>
                  </a:lnTo>
                  <a:lnTo>
                    <a:pt x="114" y="0"/>
                  </a:lnTo>
                  <a:close/>
                </a:path>
              </a:pathLst>
            </a:custGeom>
            <a:solidFill>
              <a:srgbClr val="FFFFFF"/>
            </a:solidFill>
            <a:ln w="9525">
              <a:noFill/>
              <a:round/>
              <a:headEnd/>
              <a:tailEnd/>
            </a:ln>
          </p:spPr>
          <p:txBody>
            <a:bodyPr/>
            <a:lstStyle/>
            <a:p>
              <a:endParaRPr lang="en-US"/>
            </a:p>
          </p:txBody>
        </p:sp>
      </p:grpSp>
      <p:grpSp>
        <p:nvGrpSpPr>
          <p:cNvPr id="6" name="Group 46"/>
          <p:cNvGrpSpPr>
            <a:grpSpLocks/>
          </p:cNvGrpSpPr>
          <p:nvPr/>
        </p:nvGrpSpPr>
        <p:grpSpPr bwMode="auto">
          <a:xfrm>
            <a:off x="1143000" y="3429000"/>
            <a:ext cx="1295400" cy="1981200"/>
            <a:chOff x="624" y="480"/>
            <a:chExt cx="1080" cy="1680"/>
          </a:xfrm>
        </p:grpSpPr>
        <p:sp>
          <p:nvSpPr>
            <p:cNvPr id="23593" name="Freeform 47"/>
            <p:cNvSpPr>
              <a:spLocks/>
            </p:cNvSpPr>
            <p:nvPr/>
          </p:nvSpPr>
          <p:spPr bwMode="auto">
            <a:xfrm>
              <a:off x="960" y="983"/>
              <a:ext cx="507" cy="433"/>
            </a:xfrm>
            <a:custGeom>
              <a:avLst/>
              <a:gdLst>
                <a:gd name="T0" fmla="*/ 0 w 1013"/>
                <a:gd name="T1" fmla="*/ 0 h 865"/>
                <a:gd name="T2" fmla="*/ 254 w 1013"/>
                <a:gd name="T3" fmla="*/ 2 h 865"/>
                <a:gd name="T4" fmla="*/ 129 w 1013"/>
                <a:gd name="T5" fmla="*/ 217 h 865"/>
                <a:gd name="T6" fmla="*/ 0 w 1013"/>
                <a:gd name="T7" fmla="*/ 0 h 865"/>
                <a:gd name="T8" fmla="*/ 0 60000 65536"/>
                <a:gd name="T9" fmla="*/ 0 60000 65536"/>
                <a:gd name="T10" fmla="*/ 0 60000 65536"/>
                <a:gd name="T11" fmla="*/ 0 60000 65536"/>
                <a:gd name="T12" fmla="*/ 0 w 1013"/>
                <a:gd name="T13" fmla="*/ 0 h 865"/>
                <a:gd name="T14" fmla="*/ 1013 w 1013"/>
                <a:gd name="T15" fmla="*/ 865 h 865"/>
              </a:gdLst>
              <a:ahLst/>
              <a:cxnLst>
                <a:cxn ang="T8">
                  <a:pos x="T0" y="T1"/>
                </a:cxn>
                <a:cxn ang="T9">
                  <a:pos x="T2" y="T3"/>
                </a:cxn>
                <a:cxn ang="T10">
                  <a:pos x="T4" y="T5"/>
                </a:cxn>
                <a:cxn ang="T11">
                  <a:pos x="T6" y="T7"/>
                </a:cxn>
              </a:cxnLst>
              <a:rect l="T12" t="T13" r="T14" b="T15"/>
              <a:pathLst>
                <a:path w="1013" h="865">
                  <a:moveTo>
                    <a:pt x="0" y="0"/>
                  </a:moveTo>
                  <a:lnTo>
                    <a:pt x="1013" y="6"/>
                  </a:lnTo>
                  <a:lnTo>
                    <a:pt x="515" y="865"/>
                  </a:lnTo>
                  <a:lnTo>
                    <a:pt x="0" y="0"/>
                  </a:lnTo>
                  <a:close/>
                </a:path>
              </a:pathLst>
            </a:custGeom>
            <a:solidFill>
              <a:srgbClr val="000000"/>
            </a:solidFill>
            <a:ln w="9525">
              <a:noFill/>
              <a:round/>
              <a:headEnd/>
              <a:tailEnd/>
            </a:ln>
          </p:spPr>
          <p:txBody>
            <a:bodyPr/>
            <a:lstStyle/>
            <a:p>
              <a:endParaRPr lang="en-US"/>
            </a:p>
          </p:txBody>
        </p:sp>
        <p:sp>
          <p:nvSpPr>
            <p:cNvPr id="23594" name="Freeform 48"/>
            <p:cNvSpPr>
              <a:spLocks/>
            </p:cNvSpPr>
            <p:nvPr/>
          </p:nvSpPr>
          <p:spPr bwMode="auto">
            <a:xfrm>
              <a:off x="1409" y="480"/>
              <a:ext cx="186" cy="492"/>
            </a:xfrm>
            <a:custGeom>
              <a:avLst/>
              <a:gdLst>
                <a:gd name="T0" fmla="*/ 47 w 373"/>
                <a:gd name="T1" fmla="*/ 0 h 983"/>
                <a:gd name="T2" fmla="*/ 78 w 373"/>
                <a:gd name="T3" fmla="*/ 31 h 983"/>
                <a:gd name="T4" fmla="*/ 57 w 373"/>
                <a:gd name="T5" fmla="*/ 60 h 983"/>
                <a:gd name="T6" fmla="*/ 93 w 373"/>
                <a:gd name="T7" fmla="*/ 126 h 983"/>
                <a:gd name="T8" fmla="*/ 49 w 373"/>
                <a:gd name="T9" fmla="*/ 179 h 983"/>
                <a:gd name="T10" fmla="*/ 39 w 373"/>
                <a:gd name="T11" fmla="*/ 227 h 983"/>
                <a:gd name="T12" fmla="*/ 0 w 373"/>
                <a:gd name="T13" fmla="*/ 246 h 983"/>
                <a:gd name="T14" fmla="*/ 27 w 373"/>
                <a:gd name="T15" fmla="*/ 223 h 983"/>
                <a:gd name="T16" fmla="*/ 35 w 373"/>
                <a:gd name="T17" fmla="*/ 177 h 983"/>
                <a:gd name="T18" fmla="*/ 76 w 373"/>
                <a:gd name="T19" fmla="*/ 131 h 983"/>
                <a:gd name="T20" fmla="*/ 40 w 373"/>
                <a:gd name="T21" fmla="*/ 58 h 983"/>
                <a:gd name="T22" fmla="*/ 69 w 373"/>
                <a:gd name="T23" fmla="*/ 33 h 983"/>
                <a:gd name="T24" fmla="*/ 47 w 373"/>
                <a:gd name="T25" fmla="*/ 0 h 9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3"/>
                <a:gd name="T40" fmla="*/ 0 h 983"/>
                <a:gd name="T41" fmla="*/ 373 w 373"/>
                <a:gd name="T42" fmla="*/ 983 h 9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3" h="983">
                  <a:moveTo>
                    <a:pt x="190" y="0"/>
                  </a:moveTo>
                  <a:lnTo>
                    <a:pt x="314" y="122"/>
                  </a:lnTo>
                  <a:lnTo>
                    <a:pt x="231" y="239"/>
                  </a:lnTo>
                  <a:lnTo>
                    <a:pt x="373" y="502"/>
                  </a:lnTo>
                  <a:lnTo>
                    <a:pt x="196" y="716"/>
                  </a:lnTo>
                  <a:lnTo>
                    <a:pt x="157" y="906"/>
                  </a:lnTo>
                  <a:lnTo>
                    <a:pt x="0" y="983"/>
                  </a:lnTo>
                  <a:lnTo>
                    <a:pt x="109" y="892"/>
                  </a:lnTo>
                  <a:lnTo>
                    <a:pt x="143" y="706"/>
                  </a:lnTo>
                  <a:lnTo>
                    <a:pt x="304" y="522"/>
                  </a:lnTo>
                  <a:lnTo>
                    <a:pt x="162" y="231"/>
                  </a:lnTo>
                  <a:lnTo>
                    <a:pt x="276" y="130"/>
                  </a:lnTo>
                  <a:lnTo>
                    <a:pt x="190" y="0"/>
                  </a:lnTo>
                  <a:close/>
                </a:path>
              </a:pathLst>
            </a:custGeom>
            <a:solidFill>
              <a:srgbClr val="000000"/>
            </a:solidFill>
            <a:ln w="9525">
              <a:noFill/>
              <a:round/>
              <a:headEnd/>
              <a:tailEnd/>
            </a:ln>
          </p:spPr>
          <p:txBody>
            <a:bodyPr/>
            <a:lstStyle/>
            <a:p>
              <a:endParaRPr lang="en-US"/>
            </a:p>
          </p:txBody>
        </p:sp>
        <p:sp>
          <p:nvSpPr>
            <p:cNvPr id="23595" name="Freeform 49"/>
            <p:cNvSpPr>
              <a:spLocks/>
            </p:cNvSpPr>
            <p:nvPr/>
          </p:nvSpPr>
          <p:spPr bwMode="auto">
            <a:xfrm>
              <a:off x="1300" y="486"/>
              <a:ext cx="175" cy="494"/>
            </a:xfrm>
            <a:custGeom>
              <a:avLst/>
              <a:gdLst>
                <a:gd name="T0" fmla="*/ 36 w 349"/>
                <a:gd name="T1" fmla="*/ 0 h 989"/>
                <a:gd name="T2" fmla="*/ 68 w 349"/>
                <a:gd name="T3" fmla="*/ 29 h 989"/>
                <a:gd name="T4" fmla="*/ 49 w 349"/>
                <a:gd name="T5" fmla="*/ 59 h 989"/>
                <a:gd name="T6" fmla="*/ 88 w 349"/>
                <a:gd name="T7" fmla="*/ 124 h 989"/>
                <a:gd name="T8" fmla="*/ 46 w 349"/>
                <a:gd name="T9" fmla="*/ 179 h 989"/>
                <a:gd name="T10" fmla="*/ 38 w 349"/>
                <a:gd name="T11" fmla="*/ 226 h 989"/>
                <a:gd name="T12" fmla="*/ 0 w 349"/>
                <a:gd name="T13" fmla="*/ 247 h 989"/>
                <a:gd name="T14" fmla="*/ 26 w 349"/>
                <a:gd name="T15" fmla="*/ 223 h 989"/>
                <a:gd name="T16" fmla="*/ 33 w 349"/>
                <a:gd name="T17" fmla="*/ 176 h 989"/>
                <a:gd name="T18" fmla="*/ 71 w 349"/>
                <a:gd name="T19" fmla="*/ 129 h 989"/>
                <a:gd name="T20" fmla="*/ 32 w 349"/>
                <a:gd name="T21" fmla="*/ 58 h 989"/>
                <a:gd name="T22" fmla="*/ 59 w 349"/>
                <a:gd name="T23" fmla="*/ 31 h 989"/>
                <a:gd name="T24" fmla="*/ 36 w 349"/>
                <a:gd name="T25" fmla="*/ 0 h 9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9"/>
                <a:gd name="T40" fmla="*/ 0 h 989"/>
                <a:gd name="T41" fmla="*/ 349 w 349"/>
                <a:gd name="T42" fmla="*/ 989 h 9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9" h="989">
                  <a:moveTo>
                    <a:pt x="142" y="0"/>
                  </a:moveTo>
                  <a:lnTo>
                    <a:pt x="272" y="119"/>
                  </a:lnTo>
                  <a:lnTo>
                    <a:pt x="194" y="238"/>
                  </a:lnTo>
                  <a:lnTo>
                    <a:pt x="349" y="498"/>
                  </a:lnTo>
                  <a:lnTo>
                    <a:pt x="183" y="716"/>
                  </a:lnTo>
                  <a:lnTo>
                    <a:pt x="152" y="907"/>
                  </a:lnTo>
                  <a:lnTo>
                    <a:pt x="0" y="989"/>
                  </a:lnTo>
                  <a:lnTo>
                    <a:pt x="103" y="895"/>
                  </a:lnTo>
                  <a:lnTo>
                    <a:pt x="130" y="707"/>
                  </a:lnTo>
                  <a:lnTo>
                    <a:pt x="282" y="519"/>
                  </a:lnTo>
                  <a:lnTo>
                    <a:pt x="125" y="232"/>
                  </a:lnTo>
                  <a:lnTo>
                    <a:pt x="235" y="127"/>
                  </a:lnTo>
                  <a:lnTo>
                    <a:pt x="142" y="0"/>
                  </a:lnTo>
                  <a:close/>
                </a:path>
              </a:pathLst>
            </a:custGeom>
            <a:solidFill>
              <a:srgbClr val="000000"/>
            </a:solidFill>
            <a:ln w="9525">
              <a:noFill/>
              <a:round/>
              <a:headEnd/>
              <a:tailEnd/>
            </a:ln>
          </p:spPr>
          <p:txBody>
            <a:bodyPr/>
            <a:lstStyle/>
            <a:p>
              <a:endParaRPr lang="en-US"/>
            </a:p>
          </p:txBody>
        </p:sp>
        <p:sp>
          <p:nvSpPr>
            <p:cNvPr id="23596" name="Freeform 50"/>
            <p:cNvSpPr>
              <a:spLocks/>
            </p:cNvSpPr>
            <p:nvPr/>
          </p:nvSpPr>
          <p:spPr bwMode="auto">
            <a:xfrm>
              <a:off x="1090" y="489"/>
              <a:ext cx="202" cy="484"/>
            </a:xfrm>
            <a:custGeom>
              <a:avLst/>
              <a:gdLst>
                <a:gd name="T0" fmla="*/ 0 w 404"/>
                <a:gd name="T1" fmla="*/ 0 h 969"/>
                <a:gd name="T2" fmla="*/ 43 w 404"/>
                <a:gd name="T3" fmla="*/ 19 h 969"/>
                <a:gd name="T4" fmla="*/ 38 w 404"/>
                <a:gd name="T5" fmla="*/ 52 h 969"/>
                <a:gd name="T6" fmla="*/ 101 w 404"/>
                <a:gd name="T7" fmla="*/ 103 h 969"/>
                <a:gd name="T8" fmla="*/ 85 w 404"/>
                <a:gd name="T9" fmla="*/ 165 h 969"/>
                <a:gd name="T10" fmla="*/ 98 w 404"/>
                <a:gd name="T11" fmla="*/ 213 h 969"/>
                <a:gd name="T12" fmla="*/ 71 w 404"/>
                <a:gd name="T13" fmla="*/ 242 h 969"/>
                <a:gd name="T14" fmla="*/ 85 w 404"/>
                <a:gd name="T15" fmla="*/ 213 h 969"/>
                <a:gd name="T16" fmla="*/ 72 w 404"/>
                <a:gd name="T17" fmla="*/ 167 h 969"/>
                <a:gd name="T18" fmla="*/ 87 w 404"/>
                <a:gd name="T19" fmla="*/ 113 h 969"/>
                <a:gd name="T20" fmla="*/ 21 w 404"/>
                <a:gd name="T21" fmla="*/ 55 h 969"/>
                <a:gd name="T22" fmla="*/ 36 w 404"/>
                <a:gd name="T23" fmla="*/ 23 h 969"/>
                <a:gd name="T24" fmla="*/ 0 w 404"/>
                <a:gd name="T25" fmla="*/ 0 h 9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4"/>
                <a:gd name="T40" fmla="*/ 0 h 969"/>
                <a:gd name="T41" fmla="*/ 404 w 404"/>
                <a:gd name="T42" fmla="*/ 969 h 9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4" h="969">
                  <a:moveTo>
                    <a:pt x="0" y="0"/>
                  </a:moveTo>
                  <a:lnTo>
                    <a:pt x="172" y="77"/>
                  </a:lnTo>
                  <a:lnTo>
                    <a:pt x="150" y="210"/>
                  </a:lnTo>
                  <a:lnTo>
                    <a:pt x="404" y="414"/>
                  </a:lnTo>
                  <a:lnTo>
                    <a:pt x="340" y="663"/>
                  </a:lnTo>
                  <a:lnTo>
                    <a:pt x="390" y="852"/>
                  </a:lnTo>
                  <a:lnTo>
                    <a:pt x="283" y="969"/>
                  </a:lnTo>
                  <a:lnTo>
                    <a:pt x="340" y="853"/>
                  </a:lnTo>
                  <a:lnTo>
                    <a:pt x="287" y="669"/>
                  </a:lnTo>
                  <a:lnTo>
                    <a:pt x="348" y="452"/>
                  </a:lnTo>
                  <a:lnTo>
                    <a:pt x="81" y="222"/>
                  </a:lnTo>
                  <a:lnTo>
                    <a:pt x="141" y="95"/>
                  </a:lnTo>
                  <a:lnTo>
                    <a:pt x="0" y="0"/>
                  </a:lnTo>
                  <a:close/>
                </a:path>
              </a:pathLst>
            </a:custGeom>
            <a:solidFill>
              <a:srgbClr val="000000"/>
            </a:solidFill>
            <a:ln w="9525">
              <a:noFill/>
              <a:round/>
              <a:headEnd/>
              <a:tailEnd/>
            </a:ln>
          </p:spPr>
          <p:txBody>
            <a:bodyPr/>
            <a:lstStyle/>
            <a:p>
              <a:endParaRPr lang="en-US"/>
            </a:p>
          </p:txBody>
        </p:sp>
        <p:sp>
          <p:nvSpPr>
            <p:cNvPr id="23597" name="Freeform 51"/>
            <p:cNvSpPr>
              <a:spLocks/>
            </p:cNvSpPr>
            <p:nvPr/>
          </p:nvSpPr>
          <p:spPr bwMode="auto">
            <a:xfrm>
              <a:off x="908" y="502"/>
              <a:ext cx="247" cy="471"/>
            </a:xfrm>
            <a:custGeom>
              <a:avLst/>
              <a:gdLst>
                <a:gd name="T0" fmla="*/ 100 w 495"/>
                <a:gd name="T1" fmla="*/ 235 h 943"/>
                <a:gd name="T2" fmla="*/ 123 w 495"/>
                <a:gd name="T3" fmla="*/ 201 h 943"/>
                <a:gd name="T4" fmla="*/ 97 w 495"/>
                <a:gd name="T5" fmla="*/ 175 h 943"/>
                <a:gd name="T6" fmla="*/ 117 w 495"/>
                <a:gd name="T7" fmla="*/ 105 h 943"/>
                <a:gd name="T8" fmla="*/ 62 w 495"/>
                <a:gd name="T9" fmla="*/ 59 h 943"/>
                <a:gd name="T10" fmla="*/ 42 w 495"/>
                <a:gd name="T11" fmla="*/ 14 h 943"/>
                <a:gd name="T12" fmla="*/ 0 w 495"/>
                <a:gd name="T13" fmla="*/ 0 h 943"/>
                <a:gd name="T14" fmla="*/ 31 w 495"/>
                <a:gd name="T15" fmla="*/ 18 h 943"/>
                <a:gd name="T16" fmla="*/ 50 w 495"/>
                <a:gd name="T17" fmla="*/ 63 h 943"/>
                <a:gd name="T18" fmla="*/ 99 w 495"/>
                <a:gd name="T19" fmla="*/ 103 h 943"/>
                <a:gd name="T20" fmla="*/ 80 w 495"/>
                <a:gd name="T21" fmla="*/ 180 h 943"/>
                <a:gd name="T22" fmla="*/ 114 w 495"/>
                <a:gd name="T23" fmla="*/ 200 h 943"/>
                <a:gd name="T24" fmla="*/ 100 w 495"/>
                <a:gd name="T25" fmla="*/ 235 h 9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5"/>
                <a:gd name="T40" fmla="*/ 0 h 943"/>
                <a:gd name="T41" fmla="*/ 495 w 495"/>
                <a:gd name="T42" fmla="*/ 943 h 9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5" h="943">
                  <a:moveTo>
                    <a:pt x="401" y="943"/>
                  </a:moveTo>
                  <a:lnTo>
                    <a:pt x="495" y="806"/>
                  </a:lnTo>
                  <a:lnTo>
                    <a:pt x="388" y="702"/>
                  </a:lnTo>
                  <a:lnTo>
                    <a:pt x="471" y="423"/>
                  </a:lnTo>
                  <a:lnTo>
                    <a:pt x="251" y="237"/>
                  </a:lnTo>
                  <a:lnTo>
                    <a:pt x="169" y="56"/>
                  </a:lnTo>
                  <a:lnTo>
                    <a:pt x="0" y="0"/>
                  </a:lnTo>
                  <a:lnTo>
                    <a:pt x="125" y="75"/>
                  </a:lnTo>
                  <a:lnTo>
                    <a:pt x="201" y="254"/>
                  </a:lnTo>
                  <a:lnTo>
                    <a:pt x="399" y="414"/>
                  </a:lnTo>
                  <a:lnTo>
                    <a:pt x="323" y="720"/>
                  </a:lnTo>
                  <a:lnTo>
                    <a:pt x="457" y="803"/>
                  </a:lnTo>
                  <a:lnTo>
                    <a:pt x="401" y="943"/>
                  </a:lnTo>
                  <a:close/>
                </a:path>
              </a:pathLst>
            </a:custGeom>
            <a:solidFill>
              <a:srgbClr val="000000"/>
            </a:solidFill>
            <a:ln w="9525">
              <a:noFill/>
              <a:round/>
              <a:headEnd/>
              <a:tailEnd/>
            </a:ln>
          </p:spPr>
          <p:txBody>
            <a:bodyPr/>
            <a:lstStyle/>
            <a:p>
              <a:endParaRPr lang="en-US"/>
            </a:p>
          </p:txBody>
        </p:sp>
        <p:sp>
          <p:nvSpPr>
            <p:cNvPr id="23598" name="Freeform 52"/>
            <p:cNvSpPr>
              <a:spLocks/>
            </p:cNvSpPr>
            <p:nvPr/>
          </p:nvSpPr>
          <p:spPr bwMode="auto">
            <a:xfrm>
              <a:off x="624" y="587"/>
              <a:ext cx="411" cy="385"/>
            </a:xfrm>
            <a:custGeom>
              <a:avLst/>
              <a:gdLst>
                <a:gd name="T0" fmla="*/ 199 w 822"/>
                <a:gd name="T1" fmla="*/ 192 h 772"/>
                <a:gd name="T2" fmla="*/ 206 w 822"/>
                <a:gd name="T3" fmla="*/ 154 h 772"/>
                <a:gd name="T4" fmla="*/ 169 w 822"/>
                <a:gd name="T5" fmla="*/ 137 h 772"/>
                <a:gd name="T6" fmla="*/ 158 w 822"/>
                <a:gd name="T7" fmla="*/ 66 h 772"/>
                <a:gd name="T8" fmla="*/ 85 w 822"/>
                <a:gd name="T9" fmla="*/ 38 h 772"/>
                <a:gd name="T10" fmla="*/ 46 w 822"/>
                <a:gd name="T11" fmla="*/ 1 h 772"/>
                <a:gd name="T12" fmla="*/ 0 w 822"/>
                <a:gd name="T13" fmla="*/ 0 h 772"/>
                <a:gd name="T14" fmla="*/ 38 w 822"/>
                <a:gd name="T15" fmla="*/ 8 h 772"/>
                <a:gd name="T16" fmla="*/ 76 w 822"/>
                <a:gd name="T17" fmla="*/ 45 h 772"/>
                <a:gd name="T18" fmla="*/ 140 w 822"/>
                <a:gd name="T19" fmla="*/ 69 h 772"/>
                <a:gd name="T20" fmla="*/ 156 w 822"/>
                <a:gd name="T21" fmla="*/ 145 h 772"/>
                <a:gd name="T22" fmla="*/ 197 w 822"/>
                <a:gd name="T23" fmla="*/ 156 h 772"/>
                <a:gd name="T24" fmla="*/ 199 w 822"/>
                <a:gd name="T25" fmla="*/ 192 h 7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2"/>
                <a:gd name="T40" fmla="*/ 0 h 772"/>
                <a:gd name="T41" fmla="*/ 822 w 822"/>
                <a:gd name="T42" fmla="*/ 772 h 7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2" h="772">
                  <a:moveTo>
                    <a:pt x="794" y="772"/>
                  </a:moveTo>
                  <a:lnTo>
                    <a:pt x="822" y="617"/>
                  </a:lnTo>
                  <a:lnTo>
                    <a:pt x="675" y="550"/>
                  </a:lnTo>
                  <a:lnTo>
                    <a:pt x="630" y="266"/>
                  </a:lnTo>
                  <a:lnTo>
                    <a:pt x="340" y="152"/>
                  </a:lnTo>
                  <a:lnTo>
                    <a:pt x="183" y="4"/>
                  </a:lnTo>
                  <a:lnTo>
                    <a:pt x="0" y="0"/>
                  </a:lnTo>
                  <a:lnTo>
                    <a:pt x="150" y="35"/>
                  </a:lnTo>
                  <a:lnTo>
                    <a:pt x="301" y="182"/>
                  </a:lnTo>
                  <a:lnTo>
                    <a:pt x="558" y="277"/>
                  </a:lnTo>
                  <a:lnTo>
                    <a:pt x="622" y="584"/>
                  </a:lnTo>
                  <a:lnTo>
                    <a:pt x="786" y="626"/>
                  </a:lnTo>
                  <a:lnTo>
                    <a:pt x="794" y="772"/>
                  </a:lnTo>
                  <a:close/>
                </a:path>
              </a:pathLst>
            </a:custGeom>
            <a:solidFill>
              <a:srgbClr val="000000"/>
            </a:solidFill>
            <a:ln w="9525">
              <a:noFill/>
              <a:round/>
              <a:headEnd/>
              <a:tailEnd/>
            </a:ln>
          </p:spPr>
          <p:txBody>
            <a:bodyPr/>
            <a:lstStyle/>
            <a:p>
              <a:endParaRPr lang="en-US"/>
            </a:p>
          </p:txBody>
        </p:sp>
        <p:sp>
          <p:nvSpPr>
            <p:cNvPr id="23599" name="Freeform 53"/>
            <p:cNvSpPr>
              <a:spLocks/>
            </p:cNvSpPr>
            <p:nvPr/>
          </p:nvSpPr>
          <p:spPr bwMode="auto">
            <a:xfrm>
              <a:off x="728" y="1196"/>
              <a:ext cx="976" cy="964"/>
            </a:xfrm>
            <a:custGeom>
              <a:avLst/>
              <a:gdLst>
                <a:gd name="T0" fmla="*/ 488 w 1952"/>
                <a:gd name="T1" fmla="*/ 0 h 1927"/>
                <a:gd name="T2" fmla="*/ 244 w 1952"/>
                <a:gd name="T3" fmla="*/ 141 h 1927"/>
                <a:gd name="T4" fmla="*/ 0 w 1952"/>
                <a:gd name="T5" fmla="*/ 0 h 1927"/>
                <a:gd name="T6" fmla="*/ 0 w 1952"/>
                <a:gd name="T7" fmla="*/ 353 h 1927"/>
                <a:gd name="T8" fmla="*/ 244 w 1952"/>
                <a:gd name="T9" fmla="*/ 482 h 1927"/>
                <a:gd name="T10" fmla="*/ 244 w 1952"/>
                <a:gd name="T11" fmla="*/ 482 h 1927"/>
                <a:gd name="T12" fmla="*/ 244 w 1952"/>
                <a:gd name="T13" fmla="*/ 482 h 1927"/>
                <a:gd name="T14" fmla="*/ 244 w 1952"/>
                <a:gd name="T15" fmla="*/ 482 h 1927"/>
                <a:gd name="T16" fmla="*/ 244 w 1952"/>
                <a:gd name="T17" fmla="*/ 482 h 1927"/>
                <a:gd name="T18" fmla="*/ 488 w 1952"/>
                <a:gd name="T19" fmla="*/ 353 h 1927"/>
                <a:gd name="T20" fmla="*/ 488 w 1952"/>
                <a:gd name="T21" fmla="*/ 0 h 19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52"/>
                <a:gd name="T34" fmla="*/ 0 h 1927"/>
                <a:gd name="T35" fmla="*/ 1952 w 1952"/>
                <a:gd name="T36" fmla="*/ 1927 h 19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52" h="1927">
                  <a:moveTo>
                    <a:pt x="1952" y="0"/>
                  </a:moveTo>
                  <a:lnTo>
                    <a:pt x="976" y="564"/>
                  </a:lnTo>
                  <a:lnTo>
                    <a:pt x="0" y="0"/>
                  </a:lnTo>
                  <a:lnTo>
                    <a:pt x="0" y="1412"/>
                  </a:lnTo>
                  <a:lnTo>
                    <a:pt x="975" y="1925"/>
                  </a:lnTo>
                  <a:lnTo>
                    <a:pt x="975" y="1927"/>
                  </a:lnTo>
                  <a:lnTo>
                    <a:pt x="976" y="1926"/>
                  </a:lnTo>
                  <a:lnTo>
                    <a:pt x="979" y="1927"/>
                  </a:lnTo>
                  <a:lnTo>
                    <a:pt x="979" y="1925"/>
                  </a:lnTo>
                  <a:lnTo>
                    <a:pt x="1952" y="1412"/>
                  </a:lnTo>
                  <a:lnTo>
                    <a:pt x="1952" y="0"/>
                  </a:lnTo>
                  <a:close/>
                </a:path>
              </a:pathLst>
            </a:custGeom>
            <a:solidFill>
              <a:srgbClr val="000000"/>
            </a:solidFill>
            <a:ln w="9525">
              <a:noFill/>
              <a:round/>
              <a:headEnd/>
              <a:tailEnd/>
            </a:ln>
          </p:spPr>
          <p:txBody>
            <a:bodyPr/>
            <a:lstStyle/>
            <a:p>
              <a:endParaRPr lang="en-US"/>
            </a:p>
          </p:txBody>
        </p:sp>
        <p:sp>
          <p:nvSpPr>
            <p:cNvPr id="23600" name="Freeform 54"/>
            <p:cNvSpPr>
              <a:spLocks/>
            </p:cNvSpPr>
            <p:nvPr/>
          </p:nvSpPr>
          <p:spPr bwMode="auto">
            <a:xfrm>
              <a:off x="1540" y="1301"/>
              <a:ext cx="164" cy="388"/>
            </a:xfrm>
            <a:custGeom>
              <a:avLst/>
              <a:gdLst>
                <a:gd name="T0" fmla="*/ 82 w 327"/>
                <a:gd name="T1" fmla="*/ 0 h 778"/>
                <a:gd name="T2" fmla="*/ 55 w 327"/>
                <a:gd name="T3" fmla="*/ 102 h 778"/>
                <a:gd name="T4" fmla="*/ 0 w 327"/>
                <a:gd name="T5" fmla="*/ 97 h 778"/>
                <a:gd name="T6" fmla="*/ 43 w 327"/>
                <a:gd name="T7" fmla="*/ 116 h 778"/>
                <a:gd name="T8" fmla="*/ 3 w 327"/>
                <a:gd name="T9" fmla="*/ 160 h 778"/>
                <a:gd name="T10" fmla="*/ 51 w 327"/>
                <a:gd name="T11" fmla="*/ 139 h 778"/>
                <a:gd name="T12" fmla="*/ 39 w 327"/>
                <a:gd name="T13" fmla="*/ 194 h 778"/>
                <a:gd name="T14" fmla="*/ 70 w 327"/>
                <a:gd name="T15" fmla="*/ 144 h 778"/>
                <a:gd name="T16" fmla="*/ 82 w 327"/>
                <a:gd name="T17" fmla="*/ 127 h 778"/>
                <a:gd name="T18" fmla="*/ 82 w 327"/>
                <a:gd name="T19" fmla="*/ 0 h 7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7"/>
                <a:gd name="T31" fmla="*/ 0 h 778"/>
                <a:gd name="T32" fmla="*/ 327 w 327"/>
                <a:gd name="T33" fmla="*/ 778 h 7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7" h="778">
                  <a:moveTo>
                    <a:pt x="327" y="0"/>
                  </a:moveTo>
                  <a:lnTo>
                    <a:pt x="219" y="411"/>
                  </a:lnTo>
                  <a:lnTo>
                    <a:pt x="0" y="390"/>
                  </a:lnTo>
                  <a:lnTo>
                    <a:pt x="172" y="467"/>
                  </a:lnTo>
                  <a:lnTo>
                    <a:pt x="9" y="641"/>
                  </a:lnTo>
                  <a:lnTo>
                    <a:pt x="202" y="557"/>
                  </a:lnTo>
                  <a:lnTo>
                    <a:pt x="153" y="778"/>
                  </a:lnTo>
                  <a:lnTo>
                    <a:pt x="278" y="580"/>
                  </a:lnTo>
                  <a:lnTo>
                    <a:pt x="327" y="512"/>
                  </a:lnTo>
                  <a:lnTo>
                    <a:pt x="327" y="0"/>
                  </a:lnTo>
                  <a:close/>
                </a:path>
              </a:pathLst>
            </a:custGeom>
            <a:solidFill>
              <a:srgbClr val="FFFFFF"/>
            </a:solidFill>
            <a:ln w="9525">
              <a:noFill/>
              <a:round/>
              <a:headEnd/>
              <a:tailEnd/>
            </a:ln>
          </p:spPr>
          <p:txBody>
            <a:bodyPr/>
            <a:lstStyle/>
            <a:p>
              <a:endParaRPr lang="en-US"/>
            </a:p>
          </p:txBody>
        </p:sp>
        <p:sp>
          <p:nvSpPr>
            <p:cNvPr id="23601" name="Freeform 55"/>
            <p:cNvSpPr>
              <a:spLocks/>
            </p:cNvSpPr>
            <p:nvPr/>
          </p:nvSpPr>
          <p:spPr bwMode="auto">
            <a:xfrm>
              <a:off x="728" y="1336"/>
              <a:ext cx="169" cy="353"/>
            </a:xfrm>
            <a:custGeom>
              <a:avLst/>
              <a:gdLst>
                <a:gd name="T0" fmla="*/ 29 w 337"/>
                <a:gd name="T1" fmla="*/ 85 h 708"/>
                <a:gd name="T2" fmla="*/ 0 w 337"/>
                <a:gd name="T3" fmla="*/ 0 h 708"/>
                <a:gd name="T4" fmla="*/ 0 w 337"/>
                <a:gd name="T5" fmla="*/ 107 h 708"/>
                <a:gd name="T6" fmla="*/ 15 w 337"/>
                <a:gd name="T7" fmla="*/ 127 h 708"/>
                <a:gd name="T8" fmla="*/ 46 w 337"/>
                <a:gd name="T9" fmla="*/ 176 h 708"/>
                <a:gd name="T10" fmla="*/ 34 w 337"/>
                <a:gd name="T11" fmla="*/ 121 h 708"/>
                <a:gd name="T12" fmla="*/ 82 w 337"/>
                <a:gd name="T13" fmla="*/ 142 h 708"/>
                <a:gd name="T14" fmla="*/ 41 w 337"/>
                <a:gd name="T15" fmla="*/ 99 h 708"/>
                <a:gd name="T16" fmla="*/ 85 w 337"/>
                <a:gd name="T17" fmla="*/ 80 h 708"/>
                <a:gd name="T18" fmla="*/ 29 w 337"/>
                <a:gd name="T19" fmla="*/ 85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7"/>
                <a:gd name="T31" fmla="*/ 0 h 708"/>
                <a:gd name="T32" fmla="*/ 337 w 337"/>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7" h="708">
                  <a:moveTo>
                    <a:pt x="116" y="341"/>
                  </a:moveTo>
                  <a:lnTo>
                    <a:pt x="0" y="0"/>
                  </a:lnTo>
                  <a:lnTo>
                    <a:pt x="0" y="430"/>
                  </a:lnTo>
                  <a:lnTo>
                    <a:pt x="57" y="510"/>
                  </a:lnTo>
                  <a:lnTo>
                    <a:pt x="182" y="708"/>
                  </a:lnTo>
                  <a:lnTo>
                    <a:pt x="135" y="487"/>
                  </a:lnTo>
                  <a:lnTo>
                    <a:pt x="328" y="571"/>
                  </a:lnTo>
                  <a:lnTo>
                    <a:pt x="163" y="397"/>
                  </a:lnTo>
                  <a:lnTo>
                    <a:pt x="337" y="320"/>
                  </a:lnTo>
                  <a:lnTo>
                    <a:pt x="116" y="341"/>
                  </a:lnTo>
                  <a:close/>
                </a:path>
              </a:pathLst>
            </a:custGeom>
            <a:solidFill>
              <a:srgbClr val="FFFFFF"/>
            </a:solidFill>
            <a:ln w="9525">
              <a:noFill/>
              <a:round/>
              <a:headEnd/>
              <a:tailEnd/>
            </a:ln>
          </p:spPr>
          <p:txBody>
            <a:bodyPr/>
            <a:lstStyle/>
            <a:p>
              <a:endParaRPr lang="en-US"/>
            </a:p>
          </p:txBody>
        </p:sp>
        <p:sp>
          <p:nvSpPr>
            <p:cNvPr id="23602" name="Freeform 56"/>
            <p:cNvSpPr>
              <a:spLocks/>
            </p:cNvSpPr>
            <p:nvPr/>
          </p:nvSpPr>
          <p:spPr bwMode="auto">
            <a:xfrm>
              <a:off x="1192" y="1459"/>
              <a:ext cx="57" cy="701"/>
            </a:xfrm>
            <a:custGeom>
              <a:avLst/>
              <a:gdLst>
                <a:gd name="T0" fmla="*/ 29 w 114"/>
                <a:gd name="T1" fmla="*/ 0 h 1403"/>
                <a:gd name="T2" fmla="*/ 12 w 114"/>
                <a:gd name="T3" fmla="*/ 10 h 1403"/>
                <a:gd name="T4" fmla="*/ 0 w 114"/>
                <a:gd name="T5" fmla="*/ 2 h 1403"/>
                <a:gd name="T6" fmla="*/ 0 w 114"/>
                <a:gd name="T7" fmla="*/ 344 h 1403"/>
                <a:gd name="T8" fmla="*/ 12 w 114"/>
                <a:gd name="T9" fmla="*/ 350 h 1403"/>
                <a:gd name="T10" fmla="*/ 12 w 114"/>
                <a:gd name="T11" fmla="*/ 350 h 1403"/>
                <a:gd name="T12" fmla="*/ 12 w 114"/>
                <a:gd name="T13" fmla="*/ 350 h 1403"/>
                <a:gd name="T14" fmla="*/ 13 w 114"/>
                <a:gd name="T15" fmla="*/ 350 h 1403"/>
                <a:gd name="T16" fmla="*/ 13 w 114"/>
                <a:gd name="T17" fmla="*/ 350 h 1403"/>
                <a:gd name="T18" fmla="*/ 29 w 114"/>
                <a:gd name="T19" fmla="*/ 341 h 1403"/>
                <a:gd name="T20" fmla="*/ 29 w 114"/>
                <a:gd name="T21" fmla="*/ 0 h 1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403"/>
                <a:gd name="T35" fmla="*/ 114 w 114"/>
                <a:gd name="T36" fmla="*/ 1403 h 1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403">
                  <a:moveTo>
                    <a:pt x="114" y="0"/>
                  </a:moveTo>
                  <a:lnTo>
                    <a:pt x="48" y="40"/>
                  </a:lnTo>
                  <a:lnTo>
                    <a:pt x="0" y="11"/>
                  </a:lnTo>
                  <a:lnTo>
                    <a:pt x="0" y="1376"/>
                  </a:lnTo>
                  <a:lnTo>
                    <a:pt x="47" y="1401"/>
                  </a:lnTo>
                  <a:lnTo>
                    <a:pt x="47" y="1403"/>
                  </a:lnTo>
                  <a:lnTo>
                    <a:pt x="48" y="1402"/>
                  </a:lnTo>
                  <a:lnTo>
                    <a:pt x="51" y="1403"/>
                  </a:lnTo>
                  <a:lnTo>
                    <a:pt x="51" y="1401"/>
                  </a:lnTo>
                  <a:lnTo>
                    <a:pt x="114" y="1366"/>
                  </a:lnTo>
                  <a:lnTo>
                    <a:pt x="114" y="0"/>
                  </a:lnTo>
                  <a:close/>
                </a:path>
              </a:pathLst>
            </a:custGeom>
            <a:solidFill>
              <a:srgbClr val="FFFFFF"/>
            </a:solidFill>
            <a:ln w="9525">
              <a:noFill/>
              <a:round/>
              <a:headEnd/>
              <a:tailEnd/>
            </a:ln>
          </p:spPr>
          <p:txBody>
            <a:bodyPr/>
            <a:lstStyle/>
            <a:p>
              <a:endParaRPr lang="en-US"/>
            </a:p>
          </p:txBody>
        </p:sp>
      </p:grpSp>
      <p:grpSp>
        <p:nvGrpSpPr>
          <p:cNvPr id="7" name="Group 57"/>
          <p:cNvGrpSpPr>
            <a:grpSpLocks/>
          </p:cNvGrpSpPr>
          <p:nvPr/>
        </p:nvGrpSpPr>
        <p:grpSpPr bwMode="auto">
          <a:xfrm>
            <a:off x="2819400" y="4495800"/>
            <a:ext cx="1295400" cy="2057400"/>
            <a:chOff x="624" y="480"/>
            <a:chExt cx="1080" cy="1680"/>
          </a:xfrm>
        </p:grpSpPr>
        <p:sp>
          <p:nvSpPr>
            <p:cNvPr id="23583" name="Freeform 58"/>
            <p:cNvSpPr>
              <a:spLocks/>
            </p:cNvSpPr>
            <p:nvPr/>
          </p:nvSpPr>
          <p:spPr bwMode="auto">
            <a:xfrm>
              <a:off x="960" y="983"/>
              <a:ext cx="507" cy="433"/>
            </a:xfrm>
            <a:custGeom>
              <a:avLst/>
              <a:gdLst>
                <a:gd name="T0" fmla="*/ 0 w 1013"/>
                <a:gd name="T1" fmla="*/ 0 h 865"/>
                <a:gd name="T2" fmla="*/ 254 w 1013"/>
                <a:gd name="T3" fmla="*/ 2 h 865"/>
                <a:gd name="T4" fmla="*/ 129 w 1013"/>
                <a:gd name="T5" fmla="*/ 217 h 865"/>
                <a:gd name="T6" fmla="*/ 0 w 1013"/>
                <a:gd name="T7" fmla="*/ 0 h 865"/>
                <a:gd name="T8" fmla="*/ 0 60000 65536"/>
                <a:gd name="T9" fmla="*/ 0 60000 65536"/>
                <a:gd name="T10" fmla="*/ 0 60000 65536"/>
                <a:gd name="T11" fmla="*/ 0 60000 65536"/>
                <a:gd name="T12" fmla="*/ 0 w 1013"/>
                <a:gd name="T13" fmla="*/ 0 h 865"/>
                <a:gd name="T14" fmla="*/ 1013 w 1013"/>
                <a:gd name="T15" fmla="*/ 865 h 865"/>
              </a:gdLst>
              <a:ahLst/>
              <a:cxnLst>
                <a:cxn ang="T8">
                  <a:pos x="T0" y="T1"/>
                </a:cxn>
                <a:cxn ang="T9">
                  <a:pos x="T2" y="T3"/>
                </a:cxn>
                <a:cxn ang="T10">
                  <a:pos x="T4" y="T5"/>
                </a:cxn>
                <a:cxn ang="T11">
                  <a:pos x="T6" y="T7"/>
                </a:cxn>
              </a:cxnLst>
              <a:rect l="T12" t="T13" r="T14" b="T15"/>
              <a:pathLst>
                <a:path w="1013" h="865">
                  <a:moveTo>
                    <a:pt x="0" y="0"/>
                  </a:moveTo>
                  <a:lnTo>
                    <a:pt x="1013" y="6"/>
                  </a:lnTo>
                  <a:lnTo>
                    <a:pt x="515" y="865"/>
                  </a:lnTo>
                  <a:lnTo>
                    <a:pt x="0" y="0"/>
                  </a:lnTo>
                  <a:close/>
                </a:path>
              </a:pathLst>
            </a:custGeom>
            <a:solidFill>
              <a:srgbClr val="000000"/>
            </a:solidFill>
            <a:ln w="9525">
              <a:noFill/>
              <a:round/>
              <a:headEnd/>
              <a:tailEnd/>
            </a:ln>
          </p:spPr>
          <p:txBody>
            <a:bodyPr/>
            <a:lstStyle/>
            <a:p>
              <a:endParaRPr lang="en-US"/>
            </a:p>
          </p:txBody>
        </p:sp>
        <p:sp>
          <p:nvSpPr>
            <p:cNvPr id="23584" name="Freeform 59"/>
            <p:cNvSpPr>
              <a:spLocks/>
            </p:cNvSpPr>
            <p:nvPr/>
          </p:nvSpPr>
          <p:spPr bwMode="auto">
            <a:xfrm>
              <a:off x="1409" y="480"/>
              <a:ext cx="186" cy="492"/>
            </a:xfrm>
            <a:custGeom>
              <a:avLst/>
              <a:gdLst>
                <a:gd name="T0" fmla="*/ 47 w 373"/>
                <a:gd name="T1" fmla="*/ 0 h 983"/>
                <a:gd name="T2" fmla="*/ 78 w 373"/>
                <a:gd name="T3" fmla="*/ 31 h 983"/>
                <a:gd name="T4" fmla="*/ 57 w 373"/>
                <a:gd name="T5" fmla="*/ 60 h 983"/>
                <a:gd name="T6" fmla="*/ 93 w 373"/>
                <a:gd name="T7" fmla="*/ 126 h 983"/>
                <a:gd name="T8" fmla="*/ 49 w 373"/>
                <a:gd name="T9" fmla="*/ 179 h 983"/>
                <a:gd name="T10" fmla="*/ 39 w 373"/>
                <a:gd name="T11" fmla="*/ 227 h 983"/>
                <a:gd name="T12" fmla="*/ 0 w 373"/>
                <a:gd name="T13" fmla="*/ 246 h 983"/>
                <a:gd name="T14" fmla="*/ 27 w 373"/>
                <a:gd name="T15" fmla="*/ 223 h 983"/>
                <a:gd name="T16" fmla="*/ 35 w 373"/>
                <a:gd name="T17" fmla="*/ 177 h 983"/>
                <a:gd name="T18" fmla="*/ 76 w 373"/>
                <a:gd name="T19" fmla="*/ 131 h 983"/>
                <a:gd name="T20" fmla="*/ 40 w 373"/>
                <a:gd name="T21" fmla="*/ 58 h 983"/>
                <a:gd name="T22" fmla="*/ 69 w 373"/>
                <a:gd name="T23" fmla="*/ 33 h 983"/>
                <a:gd name="T24" fmla="*/ 47 w 373"/>
                <a:gd name="T25" fmla="*/ 0 h 9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3"/>
                <a:gd name="T40" fmla="*/ 0 h 983"/>
                <a:gd name="T41" fmla="*/ 373 w 373"/>
                <a:gd name="T42" fmla="*/ 983 h 9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3" h="983">
                  <a:moveTo>
                    <a:pt x="190" y="0"/>
                  </a:moveTo>
                  <a:lnTo>
                    <a:pt x="314" y="122"/>
                  </a:lnTo>
                  <a:lnTo>
                    <a:pt x="231" y="239"/>
                  </a:lnTo>
                  <a:lnTo>
                    <a:pt x="373" y="502"/>
                  </a:lnTo>
                  <a:lnTo>
                    <a:pt x="196" y="716"/>
                  </a:lnTo>
                  <a:lnTo>
                    <a:pt x="157" y="906"/>
                  </a:lnTo>
                  <a:lnTo>
                    <a:pt x="0" y="983"/>
                  </a:lnTo>
                  <a:lnTo>
                    <a:pt x="109" y="892"/>
                  </a:lnTo>
                  <a:lnTo>
                    <a:pt x="143" y="706"/>
                  </a:lnTo>
                  <a:lnTo>
                    <a:pt x="304" y="522"/>
                  </a:lnTo>
                  <a:lnTo>
                    <a:pt x="162" y="231"/>
                  </a:lnTo>
                  <a:lnTo>
                    <a:pt x="276" y="130"/>
                  </a:lnTo>
                  <a:lnTo>
                    <a:pt x="190" y="0"/>
                  </a:lnTo>
                  <a:close/>
                </a:path>
              </a:pathLst>
            </a:custGeom>
            <a:solidFill>
              <a:srgbClr val="000000"/>
            </a:solidFill>
            <a:ln w="9525">
              <a:noFill/>
              <a:round/>
              <a:headEnd/>
              <a:tailEnd/>
            </a:ln>
          </p:spPr>
          <p:txBody>
            <a:bodyPr/>
            <a:lstStyle/>
            <a:p>
              <a:endParaRPr lang="en-US"/>
            </a:p>
          </p:txBody>
        </p:sp>
        <p:sp>
          <p:nvSpPr>
            <p:cNvPr id="23585" name="Freeform 60"/>
            <p:cNvSpPr>
              <a:spLocks/>
            </p:cNvSpPr>
            <p:nvPr/>
          </p:nvSpPr>
          <p:spPr bwMode="auto">
            <a:xfrm>
              <a:off x="1300" y="486"/>
              <a:ext cx="175" cy="494"/>
            </a:xfrm>
            <a:custGeom>
              <a:avLst/>
              <a:gdLst>
                <a:gd name="T0" fmla="*/ 36 w 349"/>
                <a:gd name="T1" fmla="*/ 0 h 989"/>
                <a:gd name="T2" fmla="*/ 68 w 349"/>
                <a:gd name="T3" fmla="*/ 29 h 989"/>
                <a:gd name="T4" fmla="*/ 49 w 349"/>
                <a:gd name="T5" fmla="*/ 59 h 989"/>
                <a:gd name="T6" fmla="*/ 88 w 349"/>
                <a:gd name="T7" fmla="*/ 124 h 989"/>
                <a:gd name="T8" fmla="*/ 46 w 349"/>
                <a:gd name="T9" fmla="*/ 179 h 989"/>
                <a:gd name="T10" fmla="*/ 38 w 349"/>
                <a:gd name="T11" fmla="*/ 226 h 989"/>
                <a:gd name="T12" fmla="*/ 0 w 349"/>
                <a:gd name="T13" fmla="*/ 247 h 989"/>
                <a:gd name="T14" fmla="*/ 26 w 349"/>
                <a:gd name="T15" fmla="*/ 223 h 989"/>
                <a:gd name="T16" fmla="*/ 33 w 349"/>
                <a:gd name="T17" fmla="*/ 176 h 989"/>
                <a:gd name="T18" fmla="*/ 71 w 349"/>
                <a:gd name="T19" fmla="*/ 129 h 989"/>
                <a:gd name="T20" fmla="*/ 32 w 349"/>
                <a:gd name="T21" fmla="*/ 58 h 989"/>
                <a:gd name="T22" fmla="*/ 59 w 349"/>
                <a:gd name="T23" fmla="*/ 31 h 989"/>
                <a:gd name="T24" fmla="*/ 36 w 349"/>
                <a:gd name="T25" fmla="*/ 0 h 9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9"/>
                <a:gd name="T40" fmla="*/ 0 h 989"/>
                <a:gd name="T41" fmla="*/ 349 w 349"/>
                <a:gd name="T42" fmla="*/ 989 h 9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9" h="989">
                  <a:moveTo>
                    <a:pt x="142" y="0"/>
                  </a:moveTo>
                  <a:lnTo>
                    <a:pt x="272" y="119"/>
                  </a:lnTo>
                  <a:lnTo>
                    <a:pt x="194" y="238"/>
                  </a:lnTo>
                  <a:lnTo>
                    <a:pt x="349" y="498"/>
                  </a:lnTo>
                  <a:lnTo>
                    <a:pt x="183" y="716"/>
                  </a:lnTo>
                  <a:lnTo>
                    <a:pt x="152" y="907"/>
                  </a:lnTo>
                  <a:lnTo>
                    <a:pt x="0" y="989"/>
                  </a:lnTo>
                  <a:lnTo>
                    <a:pt x="103" y="895"/>
                  </a:lnTo>
                  <a:lnTo>
                    <a:pt x="130" y="707"/>
                  </a:lnTo>
                  <a:lnTo>
                    <a:pt x="282" y="519"/>
                  </a:lnTo>
                  <a:lnTo>
                    <a:pt x="125" y="232"/>
                  </a:lnTo>
                  <a:lnTo>
                    <a:pt x="235" y="127"/>
                  </a:lnTo>
                  <a:lnTo>
                    <a:pt x="142" y="0"/>
                  </a:lnTo>
                  <a:close/>
                </a:path>
              </a:pathLst>
            </a:custGeom>
            <a:solidFill>
              <a:srgbClr val="000000"/>
            </a:solidFill>
            <a:ln w="9525">
              <a:noFill/>
              <a:round/>
              <a:headEnd/>
              <a:tailEnd/>
            </a:ln>
          </p:spPr>
          <p:txBody>
            <a:bodyPr/>
            <a:lstStyle/>
            <a:p>
              <a:endParaRPr lang="en-US"/>
            </a:p>
          </p:txBody>
        </p:sp>
        <p:sp>
          <p:nvSpPr>
            <p:cNvPr id="23586" name="Freeform 61"/>
            <p:cNvSpPr>
              <a:spLocks/>
            </p:cNvSpPr>
            <p:nvPr/>
          </p:nvSpPr>
          <p:spPr bwMode="auto">
            <a:xfrm>
              <a:off x="1090" y="489"/>
              <a:ext cx="202" cy="484"/>
            </a:xfrm>
            <a:custGeom>
              <a:avLst/>
              <a:gdLst>
                <a:gd name="T0" fmla="*/ 0 w 404"/>
                <a:gd name="T1" fmla="*/ 0 h 969"/>
                <a:gd name="T2" fmla="*/ 43 w 404"/>
                <a:gd name="T3" fmla="*/ 19 h 969"/>
                <a:gd name="T4" fmla="*/ 38 w 404"/>
                <a:gd name="T5" fmla="*/ 52 h 969"/>
                <a:gd name="T6" fmla="*/ 101 w 404"/>
                <a:gd name="T7" fmla="*/ 103 h 969"/>
                <a:gd name="T8" fmla="*/ 85 w 404"/>
                <a:gd name="T9" fmla="*/ 165 h 969"/>
                <a:gd name="T10" fmla="*/ 98 w 404"/>
                <a:gd name="T11" fmla="*/ 213 h 969"/>
                <a:gd name="T12" fmla="*/ 71 w 404"/>
                <a:gd name="T13" fmla="*/ 242 h 969"/>
                <a:gd name="T14" fmla="*/ 85 w 404"/>
                <a:gd name="T15" fmla="*/ 213 h 969"/>
                <a:gd name="T16" fmla="*/ 72 w 404"/>
                <a:gd name="T17" fmla="*/ 167 h 969"/>
                <a:gd name="T18" fmla="*/ 87 w 404"/>
                <a:gd name="T19" fmla="*/ 113 h 969"/>
                <a:gd name="T20" fmla="*/ 21 w 404"/>
                <a:gd name="T21" fmla="*/ 55 h 969"/>
                <a:gd name="T22" fmla="*/ 36 w 404"/>
                <a:gd name="T23" fmla="*/ 23 h 969"/>
                <a:gd name="T24" fmla="*/ 0 w 404"/>
                <a:gd name="T25" fmla="*/ 0 h 9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4"/>
                <a:gd name="T40" fmla="*/ 0 h 969"/>
                <a:gd name="T41" fmla="*/ 404 w 404"/>
                <a:gd name="T42" fmla="*/ 969 h 9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4" h="969">
                  <a:moveTo>
                    <a:pt x="0" y="0"/>
                  </a:moveTo>
                  <a:lnTo>
                    <a:pt x="172" y="77"/>
                  </a:lnTo>
                  <a:lnTo>
                    <a:pt x="150" y="210"/>
                  </a:lnTo>
                  <a:lnTo>
                    <a:pt x="404" y="414"/>
                  </a:lnTo>
                  <a:lnTo>
                    <a:pt x="340" y="663"/>
                  </a:lnTo>
                  <a:lnTo>
                    <a:pt x="390" y="852"/>
                  </a:lnTo>
                  <a:lnTo>
                    <a:pt x="283" y="969"/>
                  </a:lnTo>
                  <a:lnTo>
                    <a:pt x="340" y="853"/>
                  </a:lnTo>
                  <a:lnTo>
                    <a:pt x="287" y="669"/>
                  </a:lnTo>
                  <a:lnTo>
                    <a:pt x="348" y="452"/>
                  </a:lnTo>
                  <a:lnTo>
                    <a:pt x="81" y="222"/>
                  </a:lnTo>
                  <a:lnTo>
                    <a:pt x="141" y="95"/>
                  </a:lnTo>
                  <a:lnTo>
                    <a:pt x="0" y="0"/>
                  </a:lnTo>
                  <a:close/>
                </a:path>
              </a:pathLst>
            </a:custGeom>
            <a:solidFill>
              <a:srgbClr val="000000"/>
            </a:solidFill>
            <a:ln w="9525">
              <a:noFill/>
              <a:round/>
              <a:headEnd/>
              <a:tailEnd/>
            </a:ln>
          </p:spPr>
          <p:txBody>
            <a:bodyPr/>
            <a:lstStyle/>
            <a:p>
              <a:endParaRPr lang="en-US"/>
            </a:p>
          </p:txBody>
        </p:sp>
        <p:sp>
          <p:nvSpPr>
            <p:cNvPr id="23587" name="Freeform 62"/>
            <p:cNvSpPr>
              <a:spLocks/>
            </p:cNvSpPr>
            <p:nvPr/>
          </p:nvSpPr>
          <p:spPr bwMode="auto">
            <a:xfrm>
              <a:off x="908" y="502"/>
              <a:ext cx="247" cy="471"/>
            </a:xfrm>
            <a:custGeom>
              <a:avLst/>
              <a:gdLst>
                <a:gd name="T0" fmla="*/ 100 w 495"/>
                <a:gd name="T1" fmla="*/ 235 h 943"/>
                <a:gd name="T2" fmla="*/ 123 w 495"/>
                <a:gd name="T3" fmla="*/ 201 h 943"/>
                <a:gd name="T4" fmla="*/ 97 w 495"/>
                <a:gd name="T5" fmla="*/ 175 h 943"/>
                <a:gd name="T6" fmla="*/ 117 w 495"/>
                <a:gd name="T7" fmla="*/ 105 h 943"/>
                <a:gd name="T8" fmla="*/ 62 w 495"/>
                <a:gd name="T9" fmla="*/ 59 h 943"/>
                <a:gd name="T10" fmla="*/ 42 w 495"/>
                <a:gd name="T11" fmla="*/ 14 h 943"/>
                <a:gd name="T12" fmla="*/ 0 w 495"/>
                <a:gd name="T13" fmla="*/ 0 h 943"/>
                <a:gd name="T14" fmla="*/ 31 w 495"/>
                <a:gd name="T15" fmla="*/ 18 h 943"/>
                <a:gd name="T16" fmla="*/ 50 w 495"/>
                <a:gd name="T17" fmla="*/ 63 h 943"/>
                <a:gd name="T18" fmla="*/ 99 w 495"/>
                <a:gd name="T19" fmla="*/ 103 h 943"/>
                <a:gd name="T20" fmla="*/ 80 w 495"/>
                <a:gd name="T21" fmla="*/ 180 h 943"/>
                <a:gd name="T22" fmla="*/ 114 w 495"/>
                <a:gd name="T23" fmla="*/ 200 h 943"/>
                <a:gd name="T24" fmla="*/ 100 w 495"/>
                <a:gd name="T25" fmla="*/ 235 h 9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5"/>
                <a:gd name="T40" fmla="*/ 0 h 943"/>
                <a:gd name="T41" fmla="*/ 495 w 495"/>
                <a:gd name="T42" fmla="*/ 943 h 9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5" h="943">
                  <a:moveTo>
                    <a:pt x="401" y="943"/>
                  </a:moveTo>
                  <a:lnTo>
                    <a:pt x="495" y="806"/>
                  </a:lnTo>
                  <a:lnTo>
                    <a:pt x="388" y="702"/>
                  </a:lnTo>
                  <a:lnTo>
                    <a:pt x="471" y="423"/>
                  </a:lnTo>
                  <a:lnTo>
                    <a:pt x="251" y="237"/>
                  </a:lnTo>
                  <a:lnTo>
                    <a:pt x="169" y="56"/>
                  </a:lnTo>
                  <a:lnTo>
                    <a:pt x="0" y="0"/>
                  </a:lnTo>
                  <a:lnTo>
                    <a:pt x="125" y="75"/>
                  </a:lnTo>
                  <a:lnTo>
                    <a:pt x="201" y="254"/>
                  </a:lnTo>
                  <a:lnTo>
                    <a:pt x="399" y="414"/>
                  </a:lnTo>
                  <a:lnTo>
                    <a:pt x="323" y="720"/>
                  </a:lnTo>
                  <a:lnTo>
                    <a:pt x="457" y="803"/>
                  </a:lnTo>
                  <a:lnTo>
                    <a:pt x="401" y="943"/>
                  </a:lnTo>
                  <a:close/>
                </a:path>
              </a:pathLst>
            </a:custGeom>
            <a:solidFill>
              <a:srgbClr val="000000"/>
            </a:solidFill>
            <a:ln w="9525">
              <a:noFill/>
              <a:round/>
              <a:headEnd/>
              <a:tailEnd/>
            </a:ln>
          </p:spPr>
          <p:txBody>
            <a:bodyPr/>
            <a:lstStyle/>
            <a:p>
              <a:endParaRPr lang="en-US"/>
            </a:p>
          </p:txBody>
        </p:sp>
        <p:sp>
          <p:nvSpPr>
            <p:cNvPr id="23588" name="Freeform 63"/>
            <p:cNvSpPr>
              <a:spLocks/>
            </p:cNvSpPr>
            <p:nvPr/>
          </p:nvSpPr>
          <p:spPr bwMode="auto">
            <a:xfrm>
              <a:off x="624" y="587"/>
              <a:ext cx="411" cy="385"/>
            </a:xfrm>
            <a:custGeom>
              <a:avLst/>
              <a:gdLst>
                <a:gd name="T0" fmla="*/ 199 w 822"/>
                <a:gd name="T1" fmla="*/ 192 h 772"/>
                <a:gd name="T2" fmla="*/ 206 w 822"/>
                <a:gd name="T3" fmla="*/ 154 h 772"/>
                <a:gd name="T4" fmla="*/ 169 w 822"/>
                <a:gd name="T5" fmla="*/ 137 h 772"/>
                <a:gd name="T6" fmla="*/ 158 w 822"/>
                <a:gd name="T7" fmla="*/ 66 h 772"/>
                <a:gd name="T8" fmla="*/ 85 w 822"/>
                <a:gd name="T9" fmla="*/ 38 h 772"/>
                <a:gd name="T10" fmla="*/ 46 w 822"/>
                <a:gd name="T11" fmla="*/ 1 h 772"/>
                <a:gd name="T12" fmla="*/ 0 w 822"/>
                <a:gd name="T13" fmla="*/ 0 h 772"/>
                <a:gd name="T14" fmla="*/ 38 w 822"/>
                <a:gd name="T15" fmla="*/ 8 h 772"/>
                <a:gd name="T16" fmla="*/ 76 w 822"/>
                <a:gd name="T17" fmla="*/ 45 h 772"/>
                <a:gd name="T18" fmla="*/ 140 w 822"/>
                <a:gd name="T19" fmla="*/ 69 h 772"/>
                <a:gd name="T20" fmla="*/ 156 w 822"/>
                <a:gd name="T21" fmla="*/ 145 h 772"/>
                <a:gd name="T22" fmla="*/ 197 w 822"/>
                <a:gd name="T23" fmla="*/ 156 h 772"/>
                <a:gd name="T24" fmla="*/ 199 w 822"/>
                <a:gd name="T25" fmla="*/ 192 h 7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2"/>
                <a:gd name="T40" fmla="*/ 0 h 772"/>
                <a:gd name="T41" fmla="*/ 822 w 822"/>
                <a:gd name="T42" fmla="*/ 772 h 7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2" h="772">
                  <a:moveTo>
                    <a:pt x="794" y="772"/>
                  </a:moveTo>
                  <a:lnTo>
                    <a:pt x="822" y="617"/>
                  </a:lnTo>
                  <a:lnTo>
                    <a:pt x="675" y="550"/>
                  </a:lnTo>
                  <a:lnTo>
                    <a:pt x="630" y="266"/>
                  </a:lnTo>
                  <a:lnTo>
                    <a:pt x="340" y="152"/>
                  </a:lnTo>
                  <a:lnTo>
                    <a:pt x="183" y="4"/>
                  </a:lnTo>
                  <a:lnTo>
                    <a:pt x="0" y="0"/>
                  </a:lnTo>
                  <a:lnTo>
                    <a:pt x="150" y="35"/>
                  </a:lnTo>
                  <a:lnTo>
                    <a:pt x="301" y="182"/>
                  </a:lnTo>
                  <a:lnTo>
                    <a:pt x="558" y="277"/>
                  </a:lnTo>
                  <a:lnTo>
                    <a:pt x="622" y="584"/>
                  </a:lnTo>
                  <a:lnTo>
                    <a:pt x="786" y="626"/>
                  </a:lnTo>
                  <a:lnTo>
                    <a:pt x="794" y="772"/>
                  </a:lnTo>
                  <a:close/>
                </a:path>
              </a:pathLst>
            </a:custGeom>
            <a:solidFill>
              <a:srgbClr val="000000"/>
            </a:solidFill>
            <a:ln w="9525">
              <a:noFill/>
              <a:round/>
              <a:headEnd/>
              <a:tailEnd/>
            </a:ln>
          </p:spPr>
          <p:txBody>
            <a:bodyPr/>
            <a:lstStyle/>
            <a:p>
              <a:endParaRPr lang="en-US"/>
            </a:p>
          </p:txBody>
        </p:sp>
        <p:sp>
          <p:nvSpPr>
            <p:cNvPr id="23589" name="Freeform 64"/>
            <p:cNvSpPr>
              <a:spLocks/>
            </p:cNvSpPr>
            <p:nvPr/>
          </p:nvSpPr>
          <p:spPr bwMode="auto">
            <a:xfrm>
              <a:off x="728" y="1196"/>
              <a:ext cx="976" cy="964"/>
            </a:xfrm>
            <a:custGeom>
              <a:avLst/>
              <a:gdLst>
                <a:gd name="T0" fmla="*/ 488 w 1952"/>
                <a:gd name="T1" fmla="*/ 0 h 1927"/>
                <a:gd name="T2" fmla="*/ 244 w 1952"/>
                <a:gd name="T3" fmla="*/ 141 h 1927"/>
                <a:gd name="T4" fmla="*/ 0 w 1952"/>
                <a:gd name="T5" fmla="*/ 0 h 1927"/>
                <a:gd name="T6" fmla="*/ 0 w 1952"/>
                <a:gd name="T7" fmla="*/ 353 h 1927"/>
                <a:gd name="T8" fmla="*/ 244 w 1952"/>
                <a:gd name="T9" fmla="*/ 482 h 1927"/>
                <a:gd name="T10" fmla="*/ 244 w 1952"/>
                <a:gd name="T11" fmla="*/ 482 h 1927"/>
                <a:gd name="T12" fmla="*/ 244 w 1952"/>
                <a:gd name="T13" fmla="*/ 482 h 1927"/>
                <a:gd name="T14" fmla="*/ 244 w 1952"/>
                <a:gd name="T15" fmla="*/ 482 h 1927"/>
                <a:gd name="T16" fmla="*/ 244 w 1952"/>
                <a:gd name="T17" fmla="*/ 482 h 1927"/>
                <a:gd name="T18" fmla="*/ 488 w 1952"/>
                <a:gd name="T19" fmla="*/ 353 h 1927"/>
                <a:gd name="T20" fmla="*/ 488 w 1952"/>
                <a:gd name="T21" fmla="*/ 0 h 19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52"/>
                <a:gd name="T34" fmla="*/ 0 h 1927"/>
                <a:gd name="T35" fmla="*/ 1952 w 1952"/>
                <a:gd name="T36" fmla="*/ 1927 h 19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52" h="1927">
                  <a:moveTo>
                    <a:pt x="1952" y="0"/>
                  </a:moveTo>
                  <a:lnTo>
                    <a:pt x="976" y="564"/>
                  </a:lnTo>
                  <a:lnTo>
                    <a:pt x="0" y="0"/>
                  </a:lnTo>
                  <a:lnTo>
                    <a:pt x="0" y="1412"/>
                  </a:lnTo>
                  <a:lnTo>
                    <a:pt x="975" y="1925"/>
                  </a:lnTo>
                  <a:lnTo>
                    <a:pt x="975" y="1927"/>
                  </a:lnTo>
                  <a:lnTo>
                    <a:pt x="976" y="1926"/>
                  </a:lnTo>
                  <a:lnTo>
                    <a:pt x="979" y="1927"/>
                  </a:lnTo>
                  <a:lnTo>
                    <a:pt x="979" y="1925"/>
                  </a:lnTo>
                  <a:lnTo>
                    <a:pt x="1952" y="1412"/>
                  </a:lnTo>
                  <a:lnTo>
                    <a:pt x="1952" y="0"/>
                  </a:lnTo>
                  <a:close/>
                </a:path>
              </a:pathLst>
            </a:custGeom>
            <a:solidFill>
              <a:srgbClr val="000000"/>
            </a:solidFill>
            <a:ln w="9525">
              <a:noFill/>
              <a:round/>
              <a:headEnd/>
              <a:tailEnd/>
            </a:ln>
          </p:spPr>
          <p:txBody>
            <a:bodyPr/>
            <a:lstStyle/>
            <a:p>
              <a:endParaRPr lang="en-US"/>
            </a:p>
          </p:txBody>
        </p:sp>
        <p:sp>
          <p:nvSpPr>
            <p:cNvPr id="23590" name="Freeform 65"/>
            <p:cNvSpPr>
              <a:spLocks/>
            </p:cNvSpPr>
            <p:nvPr/>
          </p:nvSpPr>
          <p:spPr bwMode="auto">
            <a:xfrm>
              <a:off x="1540" y="1301"/>
              <a:ext cx="164" cy="388"/>
            </a:xfrm>
            <a:custGeom>
              <a:avLst/>
              <a:gdLst>
                <a:gd name="T0" fmla="*/ 82 w 327"/>
                <a:gd name="T1" fmla="*/ 0 h 778"/>
                <a:gd name="T2" fmla="*/ 55 w 327"/>
                <a:gd name="T3" fmla="*/ 102 h 778"/>
                <a:gd name="T4" fmla="*/ 0 w 327"/>
                <a:gd name="T5" fmla="*/ 97 h 778"/>
                <a:gd name="T6" fmla="*/ 43 w 327"/>
                <a:gd name="T7" fmla="*/ 116 h 778"/>
                <a:gd name="T8" fmla="*/ 3 w 327"/>
                <a:gd name="T9" fmla="*/ 160 h 778"/>
                <a:gd name="T10" fmla="*/ 51 w 327"/>
                <a:gd name="T11" fmla="*/ 139 h 778"/>
                <a:gd name="T12" fmla="*/ 39 w 327"/>
                <a:gd name="T13" fmla="*/ 194 h 778"/>
                <a:gd name="T14" fmla="*/ 70 w 327"/>
                <a:gd name="T15" fmla="*/ 144 h 778"/>
                <a:gd name="T16" fmla="*/ 82 w 327"/>
                <a:gd name="T17" fmla="*/ 127 h 778"/>
                <a:gd name="T18" fmla="*/ 82 w 327"/>
                <a:gd name="T19" fmla="*/ 0 h 7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7"/>
                <a:gd name="T31" fmla="*/ 0 h 778"/>
                <a:gd name="T32" fmla="*/ 327 w 327"/>
                <a:gd name="T33" fmla="*/ 778 h 7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7" h="778">
                  <a:moveTo>
                    <a:pt x="327" y="0"/>
                  </a:moveTo>
                  <a:lnTo>
                    <a:pt x="219" y="411"/>
                  </a:lnTo>
                  <a:lnTo>
                    <a:pt x="0" y="390"/>
                  </a:lnTo>
                  <a:lnTo>
                    <a:pt x="172" y="467"/>
                  </a:lnTo>
                  <a:lnTo>
                    <a:pt x="9" y="641"/>
                  </a:lnTo>
                  <a:lnTo>
                    <a:pt x="202" y="557"/>
                  </a:lnTo>
                  <a:lnTo>
                    <a:pt x="153" y="778"/>
                  </a:lnTo>
                  <a:lnTo>
                    <a:pt x="278" y="580"/>
                  </a:lnTo>
                  <a:lnTo>
                    <a:pt x="327" y="512"/>
                  </a:lnTo>
                  <a:lnTo>
                    <a:pt x="327" y="0"/>
                  </a:lnTo>
                  <a:close/>
                </a:path>
              </a:pathLst>
            </a:custGeom>
            <a:solidFill>
              <a:srgbClr val="FFFFFF"/>
            </a:solidFill>
            <a:ln w="9525">
              <a:noFill/>
              <a:round/>
              <a:headEnd/>
              <a:tailEnd/>
            </a:ln>
          </p:spPr>
          <p:txBody>
            <a:bodyPr/>
            <a:lstStyle/>
            <a:p>
              <a:endParaRPr lang="en-US"/>
            </a:p>
          </p:txBody>
        </p:sp>
        <p:sp>
          <p:nvSpPr>
            <p:cNvPr id="23591" name="Freeform 66"/>
            <p:cNvSpPr>
              <a:spLocks/>
            </p:cNvSpPr>
            <p:nvPr/>
          </p:nvSpPr>
          <p:spPr bwMode="auto">
            <a:xfrm>
              <a:off x="728" y="1336"/>
              <a:ext cx="169" cy="353"/>
            </a:xfrm>
            <a:custGeom>
              <a:avLst/>
              <a:gdLst>
                <a:gd name="T0" fmla="*/ 29 w 337"/>
                <a:gd name="T1" fmla="*/ 85 h 708"/>
                <a:gd name="T2" fmla="*/ 0 w 337"/>
                <a:gd name="T3" fmla="*/ 0 h 708"/>
                <a:gd name="T4" fmla="*/ 0 w 337"/>
                <a:gd name="T5" fmla="*/ 107 h 708"/>
                <a:gd name="T6" fmla="*/ 15 w 337"/>
                <a:gd name="T7" fmla="*/ 127 h 708"/>
                <a:gd name="T8" fmla="*/ 46 w 337"/>
                <a:gd name="T9" fmla="*/ 176 h 708"/>
                <a:gd name="T10" fmla="*/ 34 w 337"/>
                <a:gd name="T11" fmla="*/ 121 h 708"/>
                <a:gd name="T12" fmla="*/ 82 w 337"/>
                <a:gd name="T13" fmla="*/ 142 h 708"/>
                <a:gd name="T14" fmla="*/ 41 w 337"/>
                <a:gd name="T15" fmla="*/ 99 h 708"/>
                <a:gd name="T16" fmla="*/ 85 w 337"/>
                <a:gd name="T17" fmla="*/ 80 h 708"/>
                <a:gd name="T18" fmla="*/ 29 w 337"/>
                <a:gd name="T19" fmla="*/ 85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7"/>
                <a:gd name="T31" fmla="*/ 0 h 708"/>
                <a:gd name="T32" fmla="*/ 337 w 337"/>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7" h="708">
                  <a:moveTo>
                    <a:pt x="116" y="341"/>
                  </a:moveTo>
                  <a:lnTo>
                    <a:pt x="0" y="0"/>
                  </a:lnTo>
                  <a:lnTo>
                    <a:pt x="0" y="430"/>
                  </a:lnTo>
                  <a:lnTo>
                    <a:pt x="57" y="510"/>
                  </a:lnTo>
                  <a:lnTo>
                    <a:pt x="182" y="708"/>
                  </a:lnTo>
                  <a:lnTo>
                    <a:pt x="135" y="487"/>
                  </a:lnTo>
                  <a:lnTo>
                    <a:pt x="328" y="571"/>
                  </a:lnTo>
                  <a:lnTo>
                    <a:pt x="163" y="397"/>
                  </a:lnTo>
                  <a:lnTo>
                    <a:pt x="337" y="320"/>
                  </a:lnTo>
                  <a:lnTo>
                    <a:pt x="116" y="341"/>
                  </a:lnTo>
                  <a:close/>
                </a:path>
              </a:pathLst>
            </a:custGeom>
            <a:solidFill>
              <a:srgbClr val="FFFFFF"/>
            </a:solidFill>
            <a:ln w="9525">
              <a:noFill/>
              <a:round/>
              <a:headEnd/>
              <a:tailEnd/>
            </a:ln>
          </p:spPr>
          <p:txBody>
            <a:bodyPr/>
            <a:lstStyle/>
            <a:p>
              <a:endParaRPr lang="en-US"/>
            </a:p>
          </p:txBody>
        </p:sp>
        <p:sp>
          <p:nvSpPr>
            <p:cNvPr id="23592" name="Freeform 67"/>
            <p:cNvSpPr>
              <a:spLocks/>
            </p:cNvSpPr>
            <p:nvPr/>
          </p:nvSpPr>
          <p:spPr bwMode="auto">
            <a:xfrm>
              <a:off x="1192" y="1459"/>
              <a:ext cx="57" cy="701"/>
            </a:xfrm>
            <a:custGeom>
              <a:avLst/>
              <a:gdLst>
                <a:gd name="T0" fmla="*/ 29 w 114"/>
                <a:gd name="T1" fmla="*/ 0 h 1403"/>
                <a:gd name="T2" fmla="*/ 12 w 114"/>
                <a:gd name="T3" fmla="*/ 10 h 1403"/>
                <a:gd name="T4" fmla="*/ 0 w 114"/>
                <a:gd name="T5" fmla="*/ 2 h 1403"/>
                <a:gd name="T6" fmla="*/ 0 w 114"/>
                <a:gd name="T7" fmla="*/ 344 h 1403"/>
                <a:gd name="T8" fmla="*/ 12 w 114"/>
                <a:gd name="T9" fmla="*/ 350 h 1403"/>
                <a:gd name="T10" fmla="*/ 12 w 114"/>
                <a:gd name="T11" fmla="*/ 350 h 1403"/>
                <a:gd name="T12" fmla="*/ 12 w 114"/>
                <a:gd name="T13" fmla="*/ 350 h 1403"/>
                <a:gd name="T14" fmla="*/ 13 w 114"/>
                <a:gd name="T15" fmla="*/ 350 h 1403"/>
                <a:gd name="T16" fmla="*/ 13 w 114"/>
                <a:gd name="T17" fmla="*/ 350 h 1403"/>
                <a:gd name="T18" fmla="*/ 29 w 114"/>
                <a:gd name="T19" fmla="*/ 341 h 1403"/>
                <a:gd name="T20" fmla="*/ 29 w 114"/>
                <a:gd name="T21" fmla="*/ 0 h 1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403"/>
                <a:gd name="T35" fmla="*/ 114 w 114"/>
                <a:gd name="T36" fmla="*/ 1403 h 1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403">
                  <a:moveTo>
                    <a:pt x="114" y="0"/>
                  </a:moveTo>
                  <a:lnTo>
                    <a:pt x="48" y="40"/>
                  </a:lnTo>
                  <a:lnTo>
                    <a:pt x="0" y="11"/>
                  </a:lnTo>
                  <a:lnTo>
                    <a:pt x="0" y="1376"/>
                  </a:lnTo>
                  <a:lnTo>
                    <a:pt x="47" y="1401"/>
                  </a:lnTo>
                  <a:lnTo>
                    <a:pt x="47" y="1403"/>
                  </a:lnTo>
                  <a:lnTo>
                    <a:pt x="48" y="1402"/>
                  </a:lnTo>
                  <a:lnTo>
                    <a:pt x="51" y="1403"/>
                  </a:lnTo>
                  <a:lnTo>
                    <a:pt x="51" y="1401"/>
                  </a:lnTo>
                  <a:lnTo>
                    <a:pt x="114" y="1366"/>
                  </a:lnTo>
                  <a:lnTo>
                    <a:pt x="114" y="0"/>
                  </a:lnTo>
                  <a:close/>
                </a:path>
              </a:pathLst>
            </a:custGeom>
            <a:solidFill>
              <a:srgbClr val="FFFFFF"/>
            </a:solidFill>
            <a:ln w="9525">
              <a:noFill/>
              <a:round/>
              <a:headEnd/>
              <a:tailEnd/>
            </a:ln>
          </p:spPr>
          <p:txBody>
            <a:bodyPr/>
            <a:lstStyle/>
            <a:p>
              <a:endParaRPr lang="en-US"/>
            </a:p>
          </p:txBody>
        </p:sp>
      </p:grpSp>
      <p:grpSp>
        <p:nvGrpSpPr>
          <p:cNvPr id="8" name="Group 68"/>
          <p:cNvGrpSpPr>
            <a:grpSpLocks/>
          </p:cNvGrpSpPr>
          <p:nvPr/>
        </p:nvGrpSpPr>
        <p:grpSpPr bwMode="auto">
          <a:xfrm>
            <a:off x="5105400" y="4495800"/>
            <a:ext cx="1295400" cy="2057400"/>
            <a:chOff x="624" y="480"/>
            <a:chExt cx="1080" cy="1680"/>
          </a:xfrm>
        </p:grpSpPr>
        <p:sp>
          <p:nvSpPr>
            <p:cNvPr id="23573" name="Freeform 69"/>
            <p:cNvSpPr>
              <a:spLocks/>
            </p:cNvSpPr>
            <p:nvPr/>
          </p:nvSpPr>
          <p:spPr bwMode="auto">
            <a:xfrm>
              <a:off x="960" y="983"/>
              <a:ext cx="507" cy="433"/>
            </a:xfrm>
            <a:custGeom>
              <a:avLst/>
              <a:gdLst>
                <a:gd name="T0" fmla="*/ 0 w 1013"/>
                <a:gd name="T1" fmla="*/ 0 h 865"/>
                <a:gd name="T2" fmla="*/ 254 w 1013"/>
                <a:gd name="T3" fmla="*/ 2 h 865"/>
                <a:gd name="T4" fmla="*/ 129 w 1013"/>
                <a:gd name="T5" fmla="*/ 217 h 865"/>
                <a:gd name="T6" fmla="*/ 0 w 1013"/>
                <a:gd name="T7" fmla="*/ 0 h 865"/>
                <a:gd name="T8" fmla="*/ 0 60000 65536"/>
                <a:gd name="T9" fmla="*/ 0 60000 65536"/>
                <a:gd name="T10" fmla="*/ 0 60000 65536"/>
                <a:gd name="T11" fmla="*/ 0 60000 65536"/>
                <a:gd name="T12" fmla="*/ 0 w 1013"/>
                <a:gd name="T13" fmla="*/ 0 h 865"/>
                <a:gd name="T14" fmla="*/ 1013 w 1013"/>
                <a:gd name="T15" fmla="*/ 865 h 865"/>
              </a:gdLst>
              <a:ahLst/>
              <a:cxnLst>
                <a:cxn ang="T8">
                  <a:pos x="T0" y="T1"/>
                </a:cxn>
                <a:cxn ang="T9">
                  <a:pos x="T2" y="T3"/>
                </a:cxn>
                <a:cxn ang="T10">
                  <a:pos x="T4" y="T5"/>
                </a:cxn>
                <a:cxn ang="T11">
                  <a:pos x="T6" y="T7"/>
                </a:cxn>
              </a:cxnLst>
              <a:rect l="T12" t="T13" r="T14" b="T15"/>
              <a:pathLst>
                <a:path w="1013" h="865">
                  <a:moveTo>
                    <a:pt x="0" y="0"/>
                  </a:moveTo>
                  <a:lnTo>
                    <a:pt x="1013" y="6"/>
                  </a:lnTo>
                  <a:lnTo>
                    <a:pt x="515" y="865"/>
                  </a:lnTo>
                  <a:lnTo>
                    <a:pt x="0" y="0"/>
                  </a:lnTo>
                  <a:close/>
                </a:path>
              </a:pathLst>
            </a:custGeom>
            <a:solidFill>
              <a:srgbClr val="000000"/>
            </a:solidFill>
            <a:ln w="9525">
              <a:noFill/>
              <a:round/>
              <a:headEnd/>
              <a:tailEnd/>
            </a:ln>
          </p:spPr>
          <p:txBody>
            <a:bodyPr/>
            <a:lstStyle/>
            <a:p>
              <a:endParaRPr lang="en-US"/>
            </a:p>
          </p:txBody>
        </p:sp>
        <p:sp>
          <p:nvSpPr>
            <p:cNvPr id="23574" name="Freeform 70"/>
            <p:cNvSpPr>
              <a:spLocks/>
            </p:cNvSpPr>
            <p:nvPr/>
          </p:nvSpPr>
          <p:spPr bwMode="auto">
            <a:xfrm>
              <a:off x="1409" y="480"/>
              <a:ext cx="186" cy="492"/>
            </a:xfrm>
            <a:custGeom>
              <a:avLst/>
              <a:gdLst>
                <a:gd name="T0" fmla="*/ 47 w 373"/>
                <a:gd name="T1" fmla="*/ 0 h 983"/>
                <a:gd name="T2" fmla="*/ 78 w 373"/>
                <a:gd name="T3" fmla="*/ 31 h 983"/>
                <a:gd name="T4" fmla="*/ 57 w 373"/>
                <a:gd name="T5" fmla="*/ 60 h 983"/>
                <a:gd name="T6" fmla="*/ 93 w 373"/>
                <a:gd name="T7" fmla="*/ 126 h 983"/>
                <a:gd name="T8" fmla="*/ 49 w 373"/>
                <a:gd name="T9" fmla="*/ 179 h 983"/>
                <a:gd name="T10" fmla="*/ 39 w 373"/>
                <a:gd name="T11" fmla="*/ 227 h 983"/>
                <a:gd name="T12" fmla="*/ 0 w 373"/>
                <a:gd name="T13" fmla="*/ 246 h 983"/>
                <a:gd name="T14" fmla="*/ 27 w 373"/>
                <a:gd name="T15" fmla="*/ 223 h 983"/>
                <a:gd name="T16" fmla="*/ 35 w 373"/>
                <a:gd name="T17" fmla="*/ 177 h 983"/>
                <a:gd name="T18" fmla="*/ 76 w 373"/>
                <a:gd name="T19" fmla="*/ 131 h 983"/>
                <a:gd name="T20" fmla="*/ 40 w 373"/>
                <a:gd name="T21" fmla="*/ 58 h 983"/>
                <a:gd name="T22" fmla="*/ 69 w 373"/>
                <a:gd name="T23" fmla="*/ 33 h 983"/>
                <a:gd name="T24" fmla="*/ 47 w 373"/>
                <a:gd name="T25" fmla="*/ 0 h 9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3"/>
                <a:gd name="T40" fmla="*/ 0 h 983"/>
                <a:gd name="T41" fmla="*/ 373 w 373"/>
                <a:gd name="T42" fmla="*/ 983 h 9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3" h="983">
                  <a:moveTo>
                    <a:pt x="190" y="0"/>
                  </a:moveTo>
                  <a:lnTo>
                    <a:pt x="314" y="122"/>
                  </a:lnTo>
                  <a:lnTo>
                    <a:pt x="231" y="239"/>
                  </a:lnTo>
                  <a:lnTo>
                    <a:pt x="373" y="502"/>
                  </a:lnTo>
                  <a:lnTo>
                    <a:pt x="196" y="716"/>
                  </a:lnTo>
                  <a:lnTo>
                    <a:pt x="157" y="906"/>
                  </a:lnTo>
                  <a:lnTo>
                    <a:pt x="0" y="983"/>
                  </a:lnTo>
                  <a:lnTo>
                    <a:pt x="109" y="892"/>
                  </a:lnTo>
                  <a:lnTo>
                    <a:pt x="143" y="706"/>
                  </a:lnTo>
                  <a:lnTo>
                    <a:pt x="304" y="522"/>
                  </a:lnTo>
                  <a:lnTo>
                    <a:pt x="162" y="231"/>
                  </a:lnTo>
                  <a:lnTo>
                    <a:pt x="276" y="130"/>
                  </a:lnTo>
                  <a:lnTo>
                    <a:pt x="190" y="0"/>
                  </a:lnTo>
                  <a:close/>
                </a:path>
              </a:pathLst>
            </a:custGeom>
            <a:solidFill>
              <a:srgbClr val="000000"/>
            </a:solidFill>
            <a:ln w="9525">
              <a:noFill/>
              <a:round/>
              <a:headEnd/>
              <a:tailEnd/>
            </a:ln>
          </p:spPr>
          <p:txBody>
            <a:bodyPr/>
            <a:lstStyle/>
            <a:p>
              <a:endParaRPr lang="en-US"/>
            </a:p>
          </p:txBody>
        </p:sp>
        <p:sp>
          <p:nvSpPr>
            <p:cNvPr id="23575" name="Freeform 71"/>
            <p:cNvSpPr>
              <a:spLocks/>
            </p:cNvSpPr>
            <p:nvPr/>
          </p:nvSpPr>
          <p:spPr bwMode="auto">
            <a:xfrm>
              <a:off x="1300" y="486"/>
              <a:ext cx="175" cy="494"/>
            </a:xfrm>
            <a:custGeom>
              <a:avLst/>
              <a:gdLst>
                <a:gd name="T0" fmla="*/ 36 w 349"/>
                <a:gd name="T1" fmla="*/ 0 h 989"/>
                <a:gd name="T2" fmla="*/ 68 w 349"/>
                <a:gd name="T3" fmla="*/ 29 h 989"/>
                <a:gd name="T4" fmla="*/ 49 w 349"/>
                <a:gd name="T5" fmla="*/ 59 h 989"/>
                <a:gd name="T6" fmla="*/ 88 w 349"/>
                <a:gd name="T7" fmla="*/ 124 h 989"/>
                <a:gd name="T8" fmla="*/ 46 w 349"/>
                <a:gd name="T9" fmla="*/ 179 h 989"/>
                <a:gd name="T10" fmla="*/ 38 w 349"/>
                <a:gd name="T11" fmla="*/ 226 h 989"/>
                <a:gd name="T12" fmla="*/ 0 w 349"/>
                <a:gd name="T13" fmla="*/ 247 h 989"/>
                <a:gd name="T14" fmla="*/ 26 w 349"/>
                <a:gd name="T15" fmla="*/ 223 h 989"/>
                <a:gd name="T16" fmla="*/ 33 w 349"/>
                <a:gd name="T17" fmla="*/ 176 h 989"/>
                <a:gd name="T18" fmla="*/ 71 w 349"/>
                <a:gd name="T19" fmla="*/ 129 h 989"/>
                <a:gd name="T20" fmla="*/ 32 w 349"/>
                <a:gd name="T21" fmla="*/ 58 h 989"/>
                <a:gd name="T22" fmla="*/ 59 w 349"/>
                <a:gd name="T23" fmla="*/ 31 h 989"/>
                <a:gd name="T24" fmla="*/ 36 w 349"/>
                <a:gd name="T25" fmla="*/ 0 h 9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9"/>
                <a:gd name="T40" fmla="*/ 0 h 989"/>
                <a:gd name="T41" fmla="*/ 349 w 349"/>
                <a:gd name="T42" fmla="*/ 989 h 9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9" h="989">
                  <a:moveTo>
                    <a:pt x="142" y="0"/>
                  </a:moveTo>
                  <a:lnTo>
                    <a:pt x="272" y="119"/>
                  </a:lnTo>
                  <a:lnTo>
                    <a:pt x="194" y="238"/>
                  </a:lnTo>
                  <a:lnTo>
                    <a:pt x="349" y="498"/>
                  </a:lnTo>
                  <a:lnTo>
                    <a:pt x="183" y="716"/>
                  </a:lnTo>
                  <a:lnTo>
                    <a:pt x="152" y="907"/>
                  </a:lnTo>
                  <a:lnTo>
                    <a:pt x="0" y="989"/>
                  </a:lnTo>
                  <a:lnTo>
                    <a:pt x="103" y="895"/>
                  </a:lnTo>
                  <a:lnTo>
                    <a:pt x="130" y="707"/>
                  </a:lnTo>
                  <a:lnTo>
                    <a:pt x="282" y="519"/>
                  </a:lnTo>
                  <a:lnTo>
                    <a:pt x="125" y="232"/>
                  </a:lnTo>
                  <a:lnTo>
                    <a:pt x="235" y="127"/>
                  </a:lnTo>
                  <a:lnTo>
                    <a:pt x="142" y="0"/>
                  </a:lnTo>
                  <a:close/>
                </a:path>
              </a:pathLst>
            </a:custGeom>
            <a:solidFill>
              <a:srgbClr val="000000"/>
            </a:solidFill>
            <a:ln w="9525">
              <a:noFill/>
              <a:round/>
              <a:headEnd/>
              <a:tailEnd/>
            </a:ln>
          </p:spPr>
          <p:txBody>
            <a:bodyPr/>
            <a:lstStyle/>
            <a:p>
              <a:endParaRPr lang="en-US"/>
            </a:p>
          </p:txBody>
        </p:sp>
        <p:sp>
          <p:nvSpPr>
            <p:cNvPr id="23576" name="Freeform 72"/>
            <p:cNvSpPr>
              <a:spLocks/>
            </p:cNvSpPr>
            <p:nvPr/>
          </p:nvSpPr>
          <p:spPr bwMode="auto">
            <a:xfrm>
              <a:off x="1090" y="489"/>
              <a:ext cx="202" cy="484"/>
            </a:xfrm>
            <a:custGeom>
              <a:avLst/>
              <a:gdLst>
                <a:gd name="T0" fmla="*/ 0 w 404"/>
                <a:gd name="T1" fmla="*/ 0 h 969"/>
                <a:gd name="T2" fmla="*/ 43 w 404"/>
                <a:gd name="T3" fmla="*/ 19 h 969"/>
                <a:gd name="T4" fmla="*/ 38 w 404"/>
                <a:gd name="T5" fmla="*/ 52 h 969"/>
                <a:gd name="T6" fmla="*/ 101 w 404"/>
                <a:gd name="T7" fmla="*/ 103 h 969"/>
                <a:gd name="T8" fmla="*/ 85 w 404"/>
                <a:gd name="T9" fmla="*/ 165 h 969"/>
                <a:gd name="T10" fmla="*/ 98 w 404"/>
                <a:gd name="T11" fmla="*/ 213 h 969"/>
                <a:gd name="T12" fmla="*/ 71 w 404"/>
                <a:gd name="T13" fmla="*/ 242 h 969"/>
                <a:gd name="T14" fmla="*/ 85 w 404"/>
                <a:gd name="T15" fmla="*/ 213 h 969"/>
                <a:gd name="T16" fmla="*/ 72 w 404"/>
                <a:gd name="T17" fmla="*/ 167 h 969"/>
                <a:gd name="T18" fmla="*/ 87 w 404"/>
                <a:gd name="T19" fmla="*/ 113 h 969"/>
                <a:gd name="T20" fmla="*/ 21 w 404"/>
                <a:gd name="T21" fmla="*/ 55 h 969"/>
                <a:gd name="T22" fmla="*/ 36 w 404"/>
                <a:gd name="T23" fmla="*/ 23 h 969"/>
                <a:gd name="T24" fmla="*/ 0 w 404"/>
                <a:gd name="T25" fmla="*/ 0 h 9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4"/>
                <a:gd name="T40" fmla="*/ 0 h 969"/>
                <a:gd name="T41" fmla="*/ 404 w 404"/>
                <a:gd name="T42" fmla="*/ 969 h 9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4" h="969">
                  <a:moveTo>
                    <a:pt x="0" y="0"/>
                  </a:moveTo>
                  <a:lnTo>
                    <a:pt x="172" y="77"/>
                  </a:lnTo>
                  <a:lnTo>
                    <a:pt x="150" y="210"/>
                  </a:lnTo>
                  <a:lnTo>
                    <a:pt x="404" y="414"/>
                  </a:lnTo>
                  <a:lnTo>
                    <a:pt x="340" y="663"/>
                  </a:lnTo>
                  <a:lnTo>
                    <a:pt x="390" y="852"/>
                  </a:lnTo>
                  <a:lnTo>
                    <a:pt x="283" y="969"/>
                  </a:lnTo>
                  <a:lnTo>
                    <a:pt x="340" y="853"/>
                  </a:lnTo>
                  <a:lnTo>
                    <a:pt x="287" y="669"/>
                  </a:lnTo>
                  <a:lnTo>
                    <a:pt x="348" y="452"/>
                  </a:lnTo>
                  <a:lnTo>
                    <a:pt x="81" y="222"/>
                  </a:lnTo>
                  <a:lnTo>
                    <a:pt x="141" y="95"/>
                  </a:lnTo>
                  <a:lnTo>
                    <a:pt x="0" y="0"/>
                  </a:lnTo>
                  <a:close/>
                </a:path>
              </a:pathLst>
            </a:custGeom>
            <a:solidFill>
              <a:srgbClr val="000000"/>
            </a:solidFill>
            <a:ln w="9525">
              <a:noFill/>
              <a:round/>
              <a:headEnd/>
              <a:tailEnd/>
            </a:ln>
          </p:spPr>
          <p:txBody>
            <a:bodyPr/>
            <a:lstStyle/>
            <a:p>
              <a:endParaRPr lang="en-US"/>
            </a:p>
          </p:txBody>
        </p:sp>
        <p:sp>
          <p:nvSpPr>
            <p:cNvPr id="23577" name="Freeform 73"/>
            <p:cNvSpPr>
              <a:spLocks/>
            </p:cNvSpPr>
            <p:nvPr/>
          </p:nvSpPr>
          <p:spPr bwMode="auto">
            <a:xfrm>
              <a:off x="908" y="502"/>
              <a:ext cx="247" cy="471"/>
            </a:xfrm>
            <a:custGeom>
              <a:avLst/>
              <a:gdLst>
                <a:gd name="T0" fmla="*/ 100 w 495"/>
                <a:gd name="T1" fmla="*/ 235 h 943"/>
                <a:gd name="T2" fmla="*/ 123 w 495"/>
                <a:gd name="T3" fmla="*/ 201 h 943"/>
                <a:gd name="T4" fmla="*/ 97 w 495"/>
                <a:gd name="T5" fmla="*/ 175 h 943"/>
                <a:gd name="T6" fmla="*/ 117 w 495"/>
                <a:gd name="T7" fmla="*/ 105 h 943"/>
                <a:gd name="T8" fmla="*/ 62 w 495"/>
                <a:gd name="T9" fmla="*/ 59 h 943"/>
                <a:gd name="T10" fmla="*/ 42 w 495"/>
                <a:gd name="T11" fmla="*/ 14 h 943"/>
                <a:gd name="T12" fmla="*/ 0 w 495"/>
                <a:gd name="T13" fmla="*/ 0 h 943"/>
                <a:gd name="T14" fmla="*/ 31 w 495"/>
                <a:gd name="T15" fmla="*/ 18 h 943"/>
                <a:gd name="T16" fmla="*/ 50 w 495"/>
                <a:gd name="T17" fmla="*/ 63 h 943"/>
                <a:gd name="T18" fmla="*/ 99 w 495"/>
                <a:gd name="T19" fmla="*/ 103 h 943"/>
                <a:gd name="T20" fmla="*/ 80 w 495"/>
                <a:gd name="T21" fmla="*/ 180 h 943"/>
                <a:gd name="T22" fmla="*/ 114 w 495"/>
                <a:gd name="T23" fmla="*/ 200 h 943"/>
                <a:gd name="T24" fmla="*/ 100 w 495"/>
                <a:gd name="T25" fmla="*/ 235 h 9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5"/>
                <a:gd name="T40" fmla="*/ 0 h 943"/>
                <a:gd name="T41" fmla="*/ 495 w 495"/>
                <a:gd name="T42" fmla="*/ 943 h 9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5" h="943">
                  <a:moveTo>
                    <a:pt x="401" y="943"/>
                  </a:moveTo>
                  <a:lnTo>
                    <a:pt x="495" y="806"/>
                  </a:lnTo>
                  <a:lnTo>
                    <a:pt x="388" y="702"/>
                  </a:lnTo>
                  <a:lnTo>
                    <a:pt x="471" y="423"/>
                  </a:lnTo>
                  <a:lnTo>
                    <a:pt x="251" y="237"/>
                  </a:lnTo>
                  <a:lnTo>
                    <a:pt x="169" y="56"/>
                  </a:lnTo>
                  <a:lnTo>
                    <a:pt x="0" y="0"/>
                  </a:lnTo>
                  <a:lnTo>
                    <a:pt x="125" y="75"/>
                  </a:lnTo>
                  <a:lnTo>
                    <a:pt x="201" y="254"/>
                  </a:lnTo>
                  <a:lnTo>
                    <a:pt x="399" y="414"/>
                  </a:lnTo>
                  <a:lnTo>
                    <a:pt x="323" y="720"/>
                  </a:lnTo>
                  <a:lnTo>
                    <a:pt x="457" y="803"/>
                  </a:lnTo>
                  <a:lnTo>
                    <a:pt x="401" y="943"/>
                  </a:lnTo>
                  <a:close/>
                </a:path>
              </a:pathLst>
            </a:custGeom>
            <a:solidFill>
              <a:srgbClr val="000000"/>
            </a:solidFill>
            <a:ln w="9525">
              <a:noFill/>
              <a:round/>
              <a:headEnd/>
              <a:tailEnd/>
            </a:ln>
          </p:spPr>
          <p:txBody>
            <a:bodyPr/>
            <a:lstStyle/>
            <a:p>
              <a:endParaRPr lang="en-US"/>
            </a:p>
          </p:txBody>
        </p:sp>
        <p:sp>
          <p:nvSpPr>
            <p:cNvPr id="23578" name="Freeform 74"/>
            <p:cNvSpPr>
              <a:spLocks/>
            </p:cNvSpPr>
            <p:nvPr/>
          </p:nvSpPr>
          <p:spPr bwMode="auto">
            <a:xfrm>
              <a:off x="624" y="587"/>
              <a:ext cx="411" cy="385"/>
            </a:xfrm>
            <a:custGeom>
              <a:avLst/>
              <a:gdLst>
                <a:gd name="T0" fmla="*/ 199 w 822"/>
                <a:gd name="T1" fmla="*/ 192 h 772"/>
                <a:gd name="T2" fmla="*/ 206 w 822"/>
                <a:gd name="T3" fmla="*/ 154 h 772"/>
                <a:gd name="T4" fmla="*/ 169 w 822"/>
                <a:gd name="T5" fmla="*/ 137 h 772"/>
                <a:gd name="T6" fmla="*/ 158 w 822"/>
                <a:gd name="T7" fmla="*/ 66 h 772"/>
                <a:gd name="T8" fmla="*/ 85 w 822"/>
                <a:gd name="T9" fmla="*/ 38 h 772"/>
                <a:gd name="T10" fmla="*/ 46 w 822"/>
                <a:gd name="T11" fmla="*/ 1 h 772"/>
                <a:gd name="T12" fmla="*/ 0 w 822"/>
                <a:gd name="T13" fmla="*/ 0 h 772"/>
                <a:gd name="T14" fmla="*/ 38 w 822"/>
                <a:gd name="T15" fmla="*/ 8 h 772"/>
                <a:gd name="T16" fmla="*/ 76 w 822"/>
                <a:gd name="T17" fmla="*/ 45 h 772"/>
                <a:gd name="T18" fmla="*/ 140 w 822"/>
                <a:gd name="T19" fmla="*/ 69 h 772"/>
                <a:gd name="T20" fmla="*/ 156 w 822"/>
                <a:gd name="T21" fmla="*/ 145 h 772"/>
                <a:gd name="T22" fmla="*/ 197 w 822"/>
                <a:gd name="T23" fmla="*/ 156 h 772"/>
                <a:gd name="T24" fmla="*/ 199 w 822"/>
                <a:gd name="T25" fmla="*/ 192 h 7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2"/>
                <a:gd name="T40" fmla="*/ 0 h 772"/>
                <a:gd name="T41" fmla="*/ 822 w 822"/>
                <a:gd name="T42" fmla="*/ 772 h 7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2" h="772">
                  <a:moveTo>
                    <a:pt x="794" y="772"/>
                  </a:moveTo>
                  <a:lnTo>
                    <a:pt x="822" y="617"/>
                  </a:lnTo>
                  <a:lnTo>
                    <a:pt x="675" y="550"/>
                  </a:lnTo>
                  <a:lnTo>
                    <a:pt x="630" y="266"/>
                  </a:lnTo>
                  <a:lnTo>
                    <a:pt x="340" y="152"/>
                  </a:lnTo>
                  <a:lnTo>
                    <a:pt x="183" y="4"/>
                  </a:lnTo>
                  <a:lnTo>
                    <a:pt x="0" y="0"/>
                  </a:lnTo>
                  <a:lnTo>
                    <a:pt x="150" y="35"/>
                  </a:lnTo>
                  <a:lnTo>
                    <a:pt x="301" y="182"/>
                  </a:lnTo>
                  <a:lnTo>
                    <a:pt x="558" y="277"/>
                  </a:lnTo>
                  <a:lnTo>
                    <a:pt x="622" y="584"/>
                  </a:lnTo>
                  <a:lnTo>
                    <a:pt x="786" y="626"/>
                  </a:lnTo>
                  <a:lnTo>
                    <a:pt x="794" y="772"/>
                  </a:lnTo>
                  <a:close/>
                </a:path>
              </a:pathLst>
            </a:custGeom>
            <a:solidFill>
              <a:srgbClr val="000000"/>
            </a:solidFill>
            <a:ln w="9525">
              <a:noFill/>
              <a:round/>
              <a:headEnd/>
              <a:tailEnd/>
            </a:ln>
          </p:spPr>
          <p:txBody>
            <a:bodyPr/>
            <a:lstStyle/>
            <a:p>
              <a:endParaRPr lang="en-US"/>
            </a:p>
          </p:txBody>
        </p:sp>
        <p:sp>
          <p:nvSpPr>
            <p:cNvPr id="23579" name="Freeform 75"/>
            <p:cNvSpPr>
              <a:spLocks/>
            </p:cNvSpPr>
            <p:nvPr/>
          </p:nvSpPr>
          <p:spPr bwMode="auto">
            <a:xfrm>
              <a:off x="728" y="1196"/>
              <a:ext cx="976" cy="964"/>
            </a:xfrm>
            <a:custGeom>
              <a:avLst/>
              <a:gdLst>
                <a:gd name="T0" fmla="*/ 488 w 1952"/>
                <a:gd name="T1" fmla="*/ 0 h 1927"/>
                <a:gd name="T2" fmla="*/ 244 w 1952"/>
                <a:gd name="T3" fmla="*/ 141 h 1927"/>
                <a:gd name="T4" fmla="*/ 0 w 1952"/>
                <a:gd name="T5" fmla="*/ 0 h 1927"/>
                <a:gd name="T6" fmla="*/ 0 w 1952"/>
                <a:gd name="T7" fmla="*/ 353 h 1927"/>
                <a:gd name="T8" fmla="*/ 244 w 1952"/>
                <a:gd name="T9" fmla="*/ 482 h 1927"/>
                <a:gd name="T10" fmla="*/ 244 w 1952"/>
                <a:gd name="T11" fmla="*/ 482 h 1927"/>
                <a:gd name="T12" fmla="*/ 244 w 1952"/>
                <a:gd name="T13" fmla="*/ 482 h 1927"/>
                <a:gd name="T14" fmla="*/ 244 w 1952"/>
                <a:gd name="T15" fmla="*/ 482 h 1927"/>
                <a:gd name="T16" fmla="*/ 244 w 1952"/>
                <a:gd name="T17" fmla="*/ 482 h 1927"/>
                <a:gd name="T18" fmla="*/ 488 w 1952"/>
                <a:gd name="T19" fmla="*/ 353 h 1927"/>
                <a:gd name="T20" fmla="*/ 488 w 1952"/>
                <a:gd name="T21" fmla="*/ 0 h 19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52"/>
                <a:gd name="T34" fmla="*/ 0 h 1927"/>
                <a:gd name="T35" fmla="*/ 1952 w 1952"/>
                <a:gd name="T36" fmla="*/ 1927 h 19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52" h="1927">
                  <a:moveTo>
                    <a:pt x="1952" y="0"/>
                  </a:moveTo>
                  <a:lnTo>
                    <a:pt x="976" y="564"/>
                  </a:lnTo>
                  <a:lnTo>
                    <a:pt x="0" y="0"/>
                  </a:lnTo>
                  <a:lnTo>
                    <a:pt x="0" y="1412"/>
                  </a:lnTo>
                  <a:lnTo>
                    <a:pt x="975" y="1925"/>
                  </a:lnTo>
                  <a:lnTo>
                    <a:pt x="975" y="1927"/>
                  </a:lnTo>
                  <a:lnTo>
                    <a:pt x="976" y="1926"/>
                  </a:lnTo>
                  <a:lnTo>
                    <a:pt x="979" y="1927"/>
                  </a:lnTo>
                  <a:lnTo>
                    <a:pt x="979" y="1925"/>
                  </a:lnTo>
                  <a:lnTo>
                    <a:pt x="1952" y="1412"/>
                  </a:lnTo>
                  <a:lnTo>
                    <a:pt x="1952" y="0"/>
                  </a:lnTo>
                  <a:close/>
                </a:path>
              </a:pathLst>
            </a:custGeom>
            <a:solidFill>
              <a:srgbClr val="000000"/>
            </a:solidFill>
            <a:ln w="9525">
              <a:noFill/>
              <a:round/>
              <a:headEnd/>
              <a:tailEnd/>
            </a:ln>
          </p:spPr>
          <p:txBody>
            <a:bodyPr/>
            <a:lstStyle/>
            <a:p>
              <a:endParaRPr lang="en-US"/>
            </a:p>
          </p:txBody>
        </p:sp>
        <p:sp>
          <p:nvSpPr>
            <p:cNvPr id="23580" name="Freeform 76"/>
            <p:cNvSpPr>
              <a:spLocks/>
            </p:cNvSpPr>
            <p:nvPr/>
          </p:nvSpPr>
          <p:spPr bwMode="auto">
            <a:xfrm>
              <a:off x="1540" y="1301"/>
              <a:ext cx="164" cy="388"/>
            </a:xfrm>
            <a:custGeom>
              <a:avLst/>
              <a:gdLst>
                <a:gd name="T0" fmla="*/ 82 w 327"/>
                <a:gd name="T1" fmla="*/ 0 h 778"/>
                <a:gd name="T2" fmla="*/ 55 w 327"/>
                <a:gd name="T3" fmla="*/ 102 h 778"/>
                <a:gd name="T4" fmla="*/ 0 w 327"/>
                <a:gd name="T5" fmla="*/ 97 h 778"/>
                <a:gd name="T6" fmla="*/ 43 w 327"/>
                <a:gd name="T7" fmla="*/ 116 h 778"/>
                <a:gd name="T8" fmla="*/ 3 w 327"/>
                <a:gd name="T9" fmla="*/ 160 h 778"/>
                <a:gd name="T10" fmla="*/ 51 w 327"/>
                <a:gd name="T11" fmla="*/ 139 h 778"/>
                <a:gd name="T12" fmla="*/ 39 w 327"/>
                <a:gd name="T13" fmla="*/ 194 h 778"/>
                <a:gd name="T14" fmla="*/ 70 w 327"/>
                <a:gd name="T15" fmla="*/ 144 h 778"/>
                <a:gd name="T16" fmla="*/ 82 w 327"/>
                <a:gd name="T17" fmla="*/ 127 h 778"/>
                <a:gd name="T18" fmla="*/ 82 w 327"/>
                <a:gd name="T19" fmla="*/ 0 h 7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7"/>
                <a:gd name="T31" fmla="*/ 0 h 778"/>
                <a:gd name="T32" fmla="*/ 327 w 327"/>
                <a:gd name="T33" fmla="*/ 778 h 7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7" h="778">
                  <a:moveTo>
                    <a:pt x="327" y="0"/>
                  </a:moveTo>
                  <a:lnTo>
                    <a:pt x="219" y="411"/>
                  </a:lnTo>
                  <a:lnTo>
                    <a:pt x="0" y="390"/>
                  </a:lnTo>
                  <a:lnTo>
                    <a:pt x="172" y="467"/>
                  </a:lnTo>
                  <a:lnTo>
                    <a:pt x="9" y="641"/>
                  </a:lnTo>
                  <a:lnTo>
                    <a:pt x="202" y="557"/>
                  </a:lnTo>
                  <a:lnTo>
                    <a:pt x="153" y="778"/>
                  </a:lnTo>
                  <a:lnTo>
                    <a:pt x="278" y="580"/>
                  </a:lnTo>
                  <a:lnTo>
                    <a:pt x="327" y="512"/>
                  </a:lnTo>
                  <a:lnTo>
                    <a:pt x="327" y="0"/>
                  </a:lnTo>
                  <a:close/>
                </a:path>
              </a:pathLst>
            </a:custGeom>
            <a:solidFill>
              <a:srgbClr val="FFFFFF"/>
            </a:solidFill>
            <a:ln w="9525">
              <a:noFill/>
              <a:round/>
              <a:headEnd/>
              <a:tailEnd/>
            </a:ln>
          </p:spPr>
          <p:txBody>
            <a:bodyPr/>
            <a:lstStyle/>
            <a:p>
              <a:endParaRPr lang="en-US"/>
            </a:p>
          </p:txBody>
        </p:sp>
        <p:sp>
          <p:nvSpPr>
            <p:cNvPr id="23581" name="Freeform 77"/>
            <p:cNvSpPr>
              <a:spLocks/>
            </p:cNvSpPr>
            <p:nvPr/>
          </p:nvSpPr>
          <p:spPr bwMode="auto">
            <a:xfrm>
              <a:off x="728" y="1336"/>
              <a:ext cx="169" cy="353"/>
            </a:xfrm>
            <a:custGeom>
              <a:avLst/>
              <a:gdLst>
                <a:gd name="T0" fmla="*/ 29 w 337"/>
                <a:gd name="T1" fmla="*/ 85 h 708"/>
                <a:gd name="T2" fmla="*/ 0 w 337"/>
                <a:gd name="T3" fmla="*/ 0 h 708"/>
                <a:gd name="T4" fmla="*/ 0 w 337"/>
                <a:gd name="T5" fmla="*/ 107 h 708"/>
                <a:gd name="T6" fmla="*/ 15 w 337"/>
                <a:gd name="T7" fmla="*/ 127 h 708"/>
                <a:gd name="T8" fmla="*/ 46 w 337"/>
                <a:gd name="T9" fmla="*/ 176 h 708"/>
                <a:gd name="T10" fmla="*/ 34 w 337"/>
                <a:gd name="T11" fmla="*/ 121 h 708"/>
                <a:gd name="T12" fmla="*/ 82 w 337"/>
                <a:gd name="T13" fmla="*/ 142 h 708"/>
                <a:gd name="T14" fmla="*/ 41 w 337"/>
                <a:gd name="T15" fmla="*/ 99 h 708"/>
                <a:gd name="T16" fmla="*/ 85 w 337"/>
                <a:gd name="T17" fmla="*/ 80 h 708"/>
                <a:gd name="T18" fmla="*/ 29 w 337"/>
                <a:gd name="T19" fmla="*/ 85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7"/>
                <a:gd name="T31" fmla="*/ 0 h 708"/>
                <a:gd name="T32" fmla="*/ 337 w 337"/>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7" h="708">
                  <a:moveTo>
                    <a:pt x="116" y="341"/>
                  </a:moveTo>
                  <a:lnTo>
                    <a:pt x="0" y="0"/>
                  </a:lnTo>
                  <a:lnTo>
                    <a:pt x="0" y="430"/>
                  </a:lnTo>
                  <a:lnTo>
                    <a:pt x="57" y="510"/>
                  </a:lnTo>
                  <a:lnTo>
                    <a:pt x="182" y="708"/>
                  </a:lnTo>
                  <a:lnTo>
                    <a:pt x="135" y="487"/>
                  </a:lnTo>
                  <a:lnTo>
                    <a:pt x="328" y="571"/>
                  </a:lnTo>
                  <a:lnTo>
                    <a:pt x="163" y="397"/>
                  </a:lnTo>
                  <a:lnTo>
                    <a:pt x="337" y="320"/>
                  </a:lnTo>
                  <a:lnTo>
                    <a:pt x="116" y="341"/>
                  </a:lnTo>
                  <a:close/>
                </a:path>
              </a:pathLst>
            </a:custGeom>
            <a:solidFill>
              <a:srgbClr val="FFFFFF"/>
            </a:solidFill>
            <a:ln w="9525">
              <a:noFill/>
              <a:round/>
              <a:headEnd/>
              <a:tailEnd/>
            </a:ln>
          </p:spPr>
          <p:txBody>
            <a:bodyPr/>
            <a:lstStyle/>
            <a:p>
              <a:endParaRPr lang="en-US"/>
            </a:p>
          </p:txBody>
        </p:sp>
        <p:sp>
          <p:nvSpPr>
            <p:cNvPr id="23582" name="Freeform 78"/>
            <p:cNvSpPr>
              <a:spLocks/>
            </p:cNvSpPr>
            <p:nvPr/>
          </p:nvSpPr>
          <p:spPr bwMode="auto">
            <a:xfrm>
              <a:off x="1192" y="1459"/>
              <a:ext cx="57" cy="701"/>
            </a:xfrm>
            <a:custGeom>
              <a:avLst/>
              <a:gdLst>
                <a:gd name="T0" fmla="*/ 29 w 114"/>
                <a:gd name="T1" fmla="*/ 0 h 1403"/>
                <a:gd name="T2" fmla="*/ 12 w 114"/>
                <a:gd name="T3" fmla="*/ 10 h 1403"/>
                <a:gd name="T4" fmla="*/ 0 w 114"/>
                <a:gd name="T5" fmla="*/ 2 h 1403"/>
                <a:gd name="T6" fmla="*/ 0 w 114"/>
                <a:gd name="T7" fmla="*/ 344 h 1403"/>
                <a:gd name="T8" fmla="*/ 12 w 114"/>
                <a:gd name="T9" fmla="*/ 350 h 1403"/>
                <a:gd name="T10" fmla="*/ 12 w 114"/>
                <a:gd name="T11" fmla="*/ 350 h 1403"/>
                <a:gd name="T12" fmla="*/ 12 w 114"/>
                <a:gd name="T13" fmla="*/ 350 h 1403"/>
                <a:gd name="T14" fmla="*/ 13 w 114"/>
                <a:gd name="T15" fmla="*/ 350 h 1403"/>
                <a:gd name="T16" fmla="*/ 13 w 114"/>
                <a:gd name="T17" fmla="*/ 350 h 1403"/>
                <a:gd name="T18" fmla="*/ 29 w 114"/>
                <a:gd name="T19" fmla="*/ 341 h 1403"/>
                <a:gd name="T20" fmla="*/ 29 w 114"/>
                <a:gd name="T21" fmla="*/ 0 h 1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403"/>
                <a:gd name="T35" fmla="*/ 114 w 114"/>
                <a:gd name="T36" fmla="*/ 1403 h 1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403">
                  <a:moveTo>
                    <a:pt x="114" y="0"/>
                  </a:moveTo>
                  <a:lnTo>
                    <a:pt x="48" y="40"/>
                  </a:lnTo>
                  <a:lnTo>
                    <a:pt x="0" y="11"/>
                  </a:lnTo>
                  <a:lnTo>
                    <a:pt x="0" y="1376"/>
                  </a:lnTo>
                  <a:lnTo>
                    <a:pt x="47" y="1401"/>
                  </a:lnTo>
                  <a:lnTo>
                    <a:pt x="47" y="1403"/>
                  </a:lnTo>
                  <a:lnTo>
                    <a:pt x="48" y="1402"/>
                  </a:lnTo>
                  <a:lnTo>
                    <a:pt x="51" y="1403"/>
                  </a:lnTo>
                  <a:lnTo>
                    <a:pt x="51" y="1401"/>
                  </a:lnTo>
                  <a:lnTo>
                    <a:pt x="114" y="1366"/>
                  </a:lnTo>
                  <a:lnTo>
                    <a:pt x="114" y="0"/>
                  </a:lnTo>
                  <a:close/>
                </a:path>
              </a:pathLst>
            </a:custGeom>
            <a:solidFill>
              <a:srgbClr val="FFFFFF"/>
            </a:solidFill>
            <a:ln w="9525">
              <a:noFill/>
              <a:round/>
              <a:headEnd/>
              <a:tailEnd/>
            </a:ln>
          </p:spPr>
          <p:txBody>
            <a:bodyPr/>
            <a:lstStyle/>
            <a:p>
              <a:endParaRPr lang="en-US"/>
            </a:p>
          </p:txBody>
        </p:sp>
      </p:grpSp>
      <p:grpSp>
        <p:nvGrpSpPr>
          <p:cNvPr id="9" name="Group 79"/>
          <p:cNvGrpSpPr>
            <a:grpSpLocks/>
          </p:cNvGrpSpPr>
          <p:nvPr/>
        </p:nvGrpSpPr>
        <p:grpSpPr bwMode="auto">
          <a:xfrm>
            <a:off x="6934200" y="3352800"/>
            <a:ext cx="1295400" cy="2057400"/>
            <a:chOff x="624" y="480"/>
            <a:chExt cx="1080" cy="1680"/>
          </a:xfrm>
        </p:grpSpPr>
        <p:sp>
          <p:nvSpPr>
            <p:cNvPr id="23563" name="Freeform 80"/>
            <p:cNvSpPr>
              <a:spLocks/>
            </p:cNvSpPr>
            <p:nvPr/>
          </p:nvSpPr>
          <p:spPr bwMode="auto">
            <a:xfrm>
              <a:off x="960" y="983"/>
              <a:ext cx="507" cy="433"/>
            </a:xfrm>
            <a:custGeom>
              <a:avLst/>
              <a:gdLst>
                <a:gd name="T0" fmla="*/ 0 w 1013"/>
                <a:gd name="T1" fmla="*/ 0 h 865"/>
                <a:gd name="T2" fmla="*/ 254 w 1013"/>
                <a:gd name="T3" fmla="*/ 2 h 865"/>
                <a:gd name="T4" fmla="*/ 129 w 1013"/>
                <a:gd name="T5" fmla="*/ 217 h 865"/>
                <a:gd name="T6" fmla="*/ 0 w 1013"/>
                <a:gd name="T7" fmla="*/ 0 h 865"/>
                <a:gd name="T8" fmla="*/ 0 60000 65536"/>
                <a:gd name="T9" fmla="*/ 0 60000 65536"/>
                <a:gd name="T10" fmla="*/ 0 60000 65536"/>
                <a:gd name="T11" fmla="*/ 0 60000 65536"/>
                <a:gd name="T12" fmla="*/ 0 w 1013"/>
                <a:gd name="T13" fmla="*/ 0 h 865"/>
                <a:gd name="T14" fmla="*/ 1013 w 1013"/>
                <a:gd name="T15" fmla="*/ 865 h 865"/>
              </a:gdLst>
              <a:ahLst/>
              <a:cxnLst>
                <a:cxn ang="T8">
                  <a:pos x="T0" y="T1"/>
                </a:cxn>
                <a:cxn ang="T9">
                  <a:pos x="T2" y="T3"/>
                </a:cxn>
                <a:cxn ang="T10">
                  <a:pos x="T4" y="T5"/>
                </a:cxn>
                <a:cxn ang="T11">
                  <a:pos x="T6" y="T7"/>
                </a:cxn>
              </a:cxnLst>
              <a:rect l="T12" t="T13" r="T14" b="T15"/>
              <a:pathLst>
                <a:path w="1013" h="865">
                  <a:moveTo>
                    <a:pt x="0" y="0"/>
                  </a:moveTo>
                  <a:lnTo>
                    <a:pt x="1013" y="6"/>
                  </a:lnTo>
                  <a:lnTo>
                    <a:pt x="515" y="865"/>
                  </a:lnTo>
                  <a:lnTo>
                    <a:pt x="0" y="0"/>
                  </a:lnTo>
                  <a:close/>
                </a:path>
              </a:pathLst>
            </a:custGeom>
            <a:solidFill>
              <a:srgbClr val="000000"/>
            </a:solidFill>
            <a:ln w="9525">
              <a:noFill/>
              <a:round/>
              <a:headEnd/>
              <a:tailEnd/>
            </a:ln>
          </p:spPr>
          <p:txBody>
            <a:bodyPr/>
            <a:lstStyle/>
            <a:p>
              <a:endParaRPr lang="en-US"/>
            </a:p>
          </p:txBody>
        </p:sp>
        <p:sp>
          <p:nvSpPr>
            <p:cNvPr id="23564" name="Freeform 81"/>
            <p:cNvSpPr>
              <a:spLocks/>
            </p:cNvSpPr>
            <p:nvPr/>
          </p:nvSpPr>
          <p:spPr bwMode="auto">
            <a:xfrm>
              <a:off x="1409" y="480"/>
              <a:ext cx="186" cy="492"/>
            </a:xfrm>
            <a:custGeom>
              <a:avLst/>
              <a:gdLst>
                <a:gd name="T0" fmla="*/ 47 w 373"/>
                <a:gd name="T1" fmla="*/ 0 h 983"/>
                <a:gd name="T2" fmla="*/ 78 w 373"/>
                <a:gd name="T3" fmla="*/ 31 h 983"/>
                <a:gd name="T4" fmla="*/ 57 w 373"/>
                <a:gd name="T5" fmla="*/ 60 h 983"/>
                <a:gd name="T6" fmla="*/ 93 w 373"/>
                <a:gd name="T7" fmla="*/ 126 h 983"/>
                <a:gd name="T8" fmla="*/ 49 w 373"/>
                <a:gd name="T9" fmla="*/ 179 h 983"/>
                <a:gd name="T10" fmla="*/ 39 w 373"/>
                <a:gd name="T11" fmla="*/ 227 h 983"/>
                <a:gd name="T12" fmla="*/ 0 w 373"/>
                <a:gd name="T13" fmla="*/ 246 h 983"/>
                <a:gd name="T14" fmla="*/ 27 w 373"/>
                <a:gd name="T15" fmla="*/ 223 h 983"/>
                <a:gd name="T16" fmla="*/ 35 w 373"/>
                <a:gd name="T17" fmla="*/ 177 h 983"/>
                <a:gd name="T18" fmla="*/ 76 w 373"/>
                <a:gd name="T19" fmla="*/ 131 h 983"/>
                <a:gd name="T20" fmla="*/ 40 w 373"/>
                <a:gd name="T21" fmla="*/ 58 h 983"/>
                <a:gd name="T22" fmla="*/ 69 w 373"/>
                <a:gd name="T23" fmla="*/ 33 h 983"/>
                <a:gd name="T24" fmla="*/ 47 w 373"/>
                <a:gd name="T25" fmla="*/ 0 h 9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3"/>
                <a:gd name="T40" fmla="*/ 0 h 983"/>
                <a:gd name="T41" fmla="*/ 373 w 373"/>
                <a:gd name="T42" fmla="*/ 983 h 9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3" h="983">
                  <a:moveTo>
                    <a:pt x="190" y="0"/>
                  </a:moveTo>
                  <a:lnTo>
                    <a:pt x="314" y="122"/>
                  </a:lnTo>
                  <a:lnTo>
                    <a:pt x="231" y="239"/>
                  </a:lnTo>
                  <a:lnTo>
                    <a:pt x="373" y="502"/>
                  </a:lnTo>
                  <a:lnTo>
                    <a:pt x="196" y="716"/>
                  </a:lnTo>
                  <a:lnTo>
                    <a:pt x="157" y="906"/>
                  </a:lnTo>
                  <a:lnTo>
                    <a:pt x="0" y="983"/>
                  </a:lnTo>
                  <a:lnTo>
                    <a:pt x="109" y="892"/>
                  </a:lnTo>
                  <a:lnTo>
                    <a:pt x="143" y="706"/>
                  </a:lnTo>
                  <a:lnTo>
                    <a:pt x="304" y="522"/>
                  </a:lnTo>
                  <a:lnTo>
                    <a:pt x="162" y="231"/>
                  </a:lnTo>
                  <a:lnTo>
                    <a:pt x="276" y="130"/>
                  </a:lnTo>
                  <a:lnTo>
                    <a:pt x="190" y="0"/>
                  </a:lnTo>
                  <a:close/>
                </a:path>
              </a:pathLst>
            </a:custGeom>
            <a:solidFill>
              <a:srgbClr val="000000"/>
            </a:solidFill>
            <a:ln w="9525">
              <a:noFill/>
              <a:round/>
              <a:headEnd/>
              <a:tailEnd/>
            </a:ln>
          </p:spPr>
          <p:txBody>
            <a:bodyPr/>
            <a:lstStyle/>
            <a:p>
              <a:endParaRPr lang="en-US"/>
            </a:p>
          </p:txBody>
        </p:sp>
        <p:sp>
          <p:nvSpPr>
            <p:cNvPr id="23565" name="Freeform 82"/>
            <p:cNvSpPr>
              <a:spLocks/>
            </p:cNvSpPr>
            <p:nvPr/>
          </p:nvSpPr>
          <p:spPr bwMode="auto">
            <a:xfrm>
              <a:off x="1300" y="486"/>
              <a:ext cx="175" cy="494"/>
            </a:xfrm>
            <a:custGeom>
              <a:avLst/>
              <a:gdLst>
                <a:gd name="T0" fmla="*/ 36 w 349"/>
                <a:gd name="T1" fmla="*/ 0 h 989"/>
                <a:gd name="T2" fmla="*/ 68 w 349"/>
                <a:gd name="T3" fmla="*/ 29 h 989"/>
                <a:gd name="T4" fmla="*/ 49 w 349"/>
                <a:gd name="T5" fmla="*/ 59 h 989"/>
                <a:gd name="T6" fmla="*/ 88 w 349"/>
                <a:gd name="T7" fmla="*/ 124 h 989"/>
                <a:gd name="T8" fmla="*/ 46 w 349"/>
                <a:gd name="T9" fmla="*/ 179 h 989"/>
                <a:gd name="T10" fmla="*/ 38 w 349"/>
                <a:gd name="T11" fmla="*/ 226 h 989"/>
                <a:gd name="T12" fmla="*/ 0 w 349"/>
                <a:gd name="T13" fmla="*/ 247 h 989"/>
                <a:gd name="T14" fmla="*/ 26 w 349"/>
                <a:gd name="T15" fmla="*/ 223 h 989"/>
                <a:gd name="T16" fmla="*/ 33 w 349"/>
                <a:gd name="T17" fmla="*/ 176 h 989"/>
                <a:gd name="T18" fmla="*/ 71 w 349"/>
                <a:gd name="T19" fmla="*/ 129 h 989"/>
                <a:gd name="T20" fmla="*/ 32 w 349"/>
                <a:gd name="T21" fmla="*/ 58 h 989"/>
                <a:gd name="T22" fmla="*/ 59 w 349"/>
                <a:gd name="T23" fmla="*/ 31 h 989"/>
                <a:gd name="T24" fmla="*/ 36 w 349"/>
                <a:gd name="T25" fmla="*/ 0 h 9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9"/>
                <a:gd name="T40" fmla="*/ 0 h 989"/>
                <a:gd name="T41" fmla="*/ 349 w 349"/>
                <a:gd name="T42" fmla="*/ 989 h 9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9" h="989">
                  <a:moveTo>
                    <a:pt x="142" y="0"/>
                  </a:moveTo>
                  <a:lnTo>
                    <a:pt x="272" y="119"/>
                  </a:lnTo>
                  <a:lnTo>
                    <a:pt x="194" y="238"/>
                  </a:lnTo>
                  <a:lnTo>
                    <a:pt x="349" y="498"/>
                  </a:lnTo>
                  <a:lnTo>
                    <a:pt x="183" y="716"/>
                  </a:lnTo>
                  <a:lnTo>
                    <a:pt x="152" y="907"/>
                  </a:lnTo>
                  <a:lnTo>
                    <a:pt x="0" y="989"/>
                  </a:lnTo>
                  <a:lnTo>
                    <a:pt x="103" y="895"/>
                  </a:lnTo>
                  <a:lnTo>
                    <a:pt x="130" y="707"/>
                  </a:lnTo>
                  <a:lnTo>
                    <a:pt x="282" y="519"/>
                  </a:lnTo>
                  <a:lnTo>
                    <a:pt x="125" y="232"/>
                  </a:lnTo>
                  <a:lnTo>
                    <a:pt x="235" y="127"/>
                  </a:lnTo>
                  <a:lnTo>
                    <a:pt x="142" y="0"/>
                  </a:lnTo>
                  <a:close/>
                </a:path>
              </a:pathLst>
            </a:custGeom>
            <a:solidFill>
              <a:srgbClr val="000000"/>
            </a:solidFill>
            <a:ln w="9525">
              <a:noFill/>
              <a:round/>
              <a:headEnd/>
              <a:tailEnd/>
            </a:ln>
          </p:spPr>
          <p:txBody>
            <a:bodyPr/>
            <a:lstStyle/>
            <a:p>
              <a:endParaRPr lang="en-US"/>
            </a:p>
          </p:txBody>
        </p:sp>
        <p:sp>
          <p:nvSpPr>
            <p:cNvPr id="23566" name="Freeform 83"/>
            <p:cNvSpPr>
              <a:spLocks/>
            </p:cNvSpPr>
            <p:nvPr/>
          </p:nvSpPr>
          <p:spPr bwMode="auto">
            <a:xfrm>
              <a:off x="1090" y="489"/>
              <a:ext cx="202" cy="484"/>
            </a:xfrm>
            <a:custGeom>
              <a:avLst/>
              <a:gdLst>
                <a:gd name="T0" fmla="*/ 0 w 404"/>
                <a:gd name="T1" fmla="*/ 0 h 969"/>
                <a:gd name="T2" fmla="*/ 43 w 404"/>
                <a:gd name="T3" fmla="*/ 19 h 969"/>
                <a:gd name="T4" fmla="*/ 38 w 404"/>
                <a:gd name="T5" fmla="*/ 52 h 969"/>
                <a:gd name="T6" fmla="*/ 101 w 404"/>
                <a:gd name="T7" fmla="*/ 103 h 969"/>
                <a:gd name="T8" fmla="*/ 85 w 404"/>
                <a:gd name="T9" fmla="*/ 165 h 969"/>
                <a:gd name="T10" fmla="*/ 98 w 404"/>
                <a:gd name="T11" fmla="*/ 213 h 969"/>
                <a:gd name="T12" fmla="*/ 71 w 404"/>
                <a:gd name="T13" fmla="*/ 242 h 969"/>
                <a:gd name="T14" fmla="*/ 85 w 404"/>
                <a:gd name="T15" fmla="*/ 213 h 969"/>
                <a:gd name="T16" fmla="*/ 72 w 404"/>
                <a:gd name="T17" fmla="*/ 167 h 969"/>
                <a:gd name="T18" fmla="*/ 87 w 404"/>
                <a:gd name="T19" fmla="*/ 113 h 969"/>
                <a:gd name="T20" fmla="*/ 21 w 404"/>
                <a:gd name="T21" fmla="*/ 55 h 969"/>
                <a:gd name="T22" fmla="*/ 36 w 404"/>
                <a:gd name="T23" fmla="*/ 23 h 969"/>
                <a:gd name="T24" fmla="*/ 0 w 404"/>
                <a:gd name="T25" fmla="*/ 0 h 9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4"/>
                <a:gd name="T40" fmla="*/ 0 h 969"/>
                <a:gd name="T41" fmla="*/ 404 w 404"/>
                <a:gd name="T42" fmla="*/ 969 h 9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4" h="969">
                  <a:moveTo>
                    <a:pt x="0" y="0"/>
                  </a:moveTo>
                  <a:lnTo>
                    <a:pt x="172" y="77"/>
                  </a:lnTo>
                  <a:lnTo>
                    <a:pt x="150" y="210"/>
                  </a:lnTo>
                  <a:lnTo>
                    <a:pt x="404" y="414"/>
                  </a:lnTo>
                  <a:lnTo>
                    <a:pt x="340" y="663"/>
                  </a:lnTo>
                  <a:lnTo>
                    <a:pt x="390" y="852"/>
                  </a:lnTo>
                  <a:lnTo>
                    <a:pt x="283" y="969"/>
                  </a:lnTo>
                  <a:lnTo>
                    <a:pt x="340" y="853"/>
                  </a:lnTo>
                  <a:lnTo>
                    <a:pt x="287" y="669"/>
                  </a:lnTo>
                  <a:lnTo>
                    <a:pt x="348" y="452"/>
                  </a:lnTo>
                  <a:lnTo>
                    <a:pt x="81" y="222"/>
                  </a:lnTo>
                  <a:lnTo>
                    <a:pt x="141" y="95"/>
                  </a:lnTo>
                  <a:lnTo>
                    <a:pt x="0" y="0"/>
                  </a:lnTo>
                  <a:close/>
                </a:path>
              </a:pathLst>
            </a:custGeom>
            <a:solidFill>
              <a:srgbClr val="000000"/>
            </a:solidFill>
            <a:ln w="9525">
              <a:noFill/>
              <a:round/>
              <a:headEnd/>
              <a:tailEnd/>
            </a:ln>
          </p:spPr>
          <p:txBody>
            <a:bodyPr/>
            <a:lstStyle/>
            <a:p>
              <a:endParaRPr lang="en-US"/>
            </a:p>
          </p:txBody>
        </p:sp>
        <p:sp>
          <p:nvSpPr>
            <p:cNvPr id="23567" name="Freeform 84"/>
            <p:cNvSpPr>
              <a:spLocks/>
            </p:cNvSpPr>
            <p:nvPr/>
          </p:nvSpPr>
          <p:spPr bwMode="auto">
            <a:xfrm>
              <a:off x="908" y="502"/>
              <a:ext cx="247" cy="471"/>
            </a:xfrm>
            <a:custGeom>
              <a:avLst/>
              <a:gdLst>
                <a:gd name="T0" fmla="*/ 100 w 495"/>
                <a:gd name="T1" fmla="*/ 235 h 943"/>
                <a:gd name="T2" fmla="*/ 123 w 495"/>
                <a:gd name="T3" fmla="*/ 201 h 943"/>
                <a:gd name="T4" fmla="*/ 97 w 495"/>
                <a:gd name="T5" fmla="*/ 175 h 943"/>
                <a:gd name="T6" fmla="*/ 117 w 495"/>
                <a:gd name="T7" fmla="*/ 105 h 943"/>
                <a:gd name="T8" fmla="*/ 62 w 495"/>
                <a:gd name="T9" fmla="*/ 59 h 943"/>
                <a:gd name="T10" fmla="*/ 42 w 495"/>
                <a:gd name="T11" fmla="*/ 14 h 943"/>
                <a:gd name="T12" fmla="*/ 0 w 495"/>
                <a:gd name="T13" fmla="*/ 0 h 943"/>
                <a:gd name="T14" fmla="*/ 31 w 495"/>
                <a:gd name="T15" fmla="*/ 18 h 943"/>
                <a:gd name="T16" fmla="*/ 50 w 495"/>
                <a:gd name="T17" fmla="*/ 63 h 943"/>
                <a:gd name="T18" fmla="*/ 99 w 495"/>
                <a:gd name="T19" fmla="*/ 103 h 943"/>
                <a:gd name="T20" fmla="*/ 80 w 495"/>
                <a:gd name="T21" fmla="*/ 180 h 943"/>
                <a:gd name="T22" fmla="*/ 114 w 495"/>
                <a:gd name="T23" fmla="*/ 200 h 943"/>
                <a:gd name="T24" fmla="*/ 100 w 495"/>
                <a:gd name="T25" fmla="*/ 235 h 9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5"/>
                <a:gd name="T40" fmla="*/ 0 h 943"/>
                <a:gd name="T41" fmla="*/ 495 w 495"/>
                <a:gd name="T42" fmla="*/ 943 h 9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5" h="943">
                  <a:moveTo>
                    <a:pt x="401" y="943"/>
                  </a:moveTo>
                  <a:lnTo>
                    <a:pt x="495" y="806"/>
                  </a:lnTo>
                  <a:lnTo>
                    <a:pt x="388" y="702"/>
                  </a:lnTo>
                  <a:lnTo>
                    <a:pt x="471" y="423"/>
                  </a:lnTo>
                  <a:lnTo>
                    <a:pt x="251" y="237"/>
                  </a:lnTo>
                  <a:lnTo>
                    <a:pt x="169" y="56"/>
                  </a:lnTo>
                  <a:lnTo>
                    <a:pt x="0" y="0"/>
                  </a:lnTo>
                  <a:lnTo>
                    <a:pt x="125" y="75"/>
                  </a:lnTo>
                  <a:lnTo>
                    <a:pt x="201" y="254"/>
                  </a:lnTo>
                  <a:lnTo>
                    <a:pt x="399" y="414"/>
                  </a:lnTo>
                  <a:lnTo>
                    <a:pt x="323" y="720"/>
                  </a:lnTo>
                  <a:lnTo>
                    <a:pt x="457" y="803"/>
                  </a:lnTo>
                  <a:lnTo>
                    <a:pt x="401" y="943"/>
                  </a:lnTo>
                  <a:close/>
                </a:path>
              </a:pathLst>
            </a:custGeom>
            <a:solidFill>
              <a:srgbClr val="000000"/>
            </a:solidFill>
            <a:ln w="9525">
              <a:noFill/>
              <a:round/>
              <a:headEnd/>
              <a:tailEnd/>
            </a:ln>
          </p:spPr>
          <p:txBody>
            <a:bodyPr/>
            <a:lstStyle/>
            <a:p>
              <a:endParaRPr lang="en-US"/>
            </a:p>
          </p:txBody>
        </p:sp>
        <p:sp>
          <p:nvSpPr>
            <p:cNvPr id="23568" name="Freeform 85"/>
            <p:cNvSpPr>
              <a:spLocks/>
            </p:cNvSpPr>
            <p:nvPr/>
          </p:nvSpPr>
          <p:spPr bwMode="auto">
            <a:xfrm>
              <a:off x="624" y="587"/>
              <a:ext cx="411" cy="385"/>
            </a:xfrm>
            <a:custGeom>
              <a:avLst/>
              <a:gdLst>
                <a:gd name="T0" fmla="*/ 199 w 822"/>
                <a:gd name="T1" fmla="*/ 192 h 772"/>
                <a:gd name="T2" fmla="*/ 206 w 822"/>
                <a:gd name="T3" fmla="*/ 154 h 772"/>
                <a:gd name="T4" fmla="*/ 169 w 822"/>
                <a:gd name="T5" fmla="*/ 137 h 772"/>
                <a:gd name="T6" fmla="*/ 158 w 822"/>
                <a:gd name="T7" fmla="*/ 66 h 772"/>
                <a:gd name="T8" fmla="*/ 85 w 822"/>
                <a:gd name="T9" fmla="*/ 38 h 772"/>
                <a:gd name="T10" fmla="*/ 46 w 822"/>
                <a:gd name="T11" fmla="*/ 1 h 772"/>
                <a:gd name="T12" fmla="*/ 0 w 822"/>
                <a:gd name="T13" fmla="*/ 0 h 772"/>
                <a:gd name="T14" fmla="*/ 38 w 822"/>
                <a:gd name="T15" fmla="*/ 8 h 772"/>
                <a:gd name="T16" fmla="*/ 76 w 822"/>
                <a:gd name="T17" fmla="*/ 45 h 772"/>
                <a:gd name="T18" fmla="*/ 140 w 822"/>
                <a:gd name="T19" fmla="*/ 69 h 772"/>
                <a:gd name="T20" fmla="*/ 156 w 822"/>
                <a:gd name="T21" fmla="*/ 145 h 772"/>
                <a:gd name="T22" fmla="*/ 197 w 822"/>
                <a:gd name="T23" fmla="*/ 156 h 772"/>
                <a:gd name="T24" fmla="*/ 199 w 822"/>
                <a:gd name="T25" fmla="*/ 192 h 7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2"/>
                <a:gd name="T40" fmla="*/ 0 h 772"/>
                <a:gd name="T41" fmla="*/ 822 w 822"/>
                <a:gd name="T42" fmla="*/ 772 h 7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2" h="772">
                  <a:moveTo>
                    <a:pt x="794" y="772"/>
                  </a:moveTo>
                  <a:lnTo>
                    <a:pt x="822" y="617"/>
                  </a:lnTo>
                  <a:lnTo>
                    <a:pt x="675" y="550"/>
                  </a:lnTo>
                  <a:lnTo>
                    <a:pt x="630" y="266"/>
                  </a:lnTo>
                  <a:lnTo>
                    <a:pt x="340" y="152"/>
                  </a:lnTo>
                  <a:lnTo>
                    <a:pt x="183" y="4"/>
                  </a:lnTo>
                  <a:lnTo>
                    <a:pt x="0" y="0"/>
                  </a:lnTo>
                  <a:lnTo>
                    <a:pt x="150" y="35"/>
                  </a:lnTo>
                  <a:lnTo>
                    <a:pt x="301" y="182"/>
                  </a:lnTo>
                  <a:lnTo>
                    <a:pt x="558" y="277"/>
                  </a:lnTo>
                  <a:lnTo>
                    <a:pt x="622" y="584"/>
                  </a:lnTo>
                  <a:lnTo>
                    <a:pt x="786" y="626"/>
                  </a:lnTo>
                  <a:lnTo>
                    <a:pt x="794" y="772"/>
                  </a:lnTo>
                  <a:close/>
                </a:path>
              </a:pathLst>
            </a:custGeom>
            <a:solidFill>
              <a:srgbClr val="000000"/>
            </a:solidFill>
            <a:ln w="9525">
              <a:noFill/>
              <a:round/>
              <a:headEnd/>
              <a:tailEnd/>
            </a:ln>
          </p:spPr>
          <p:txBody>
            <a:bodyPr/>
            <a:lstStyle/>
            <a:p>
              <a:endParaRPr lang="en-US"/>
            </a:p>
          </p:txBody>
        </p:sp>
        <p:sp>
          <p:nvSpPr>
            <p:cNvPr id="23569" name="Freeform 86"/>
            <p:cNvSpPr>
              <a:spLocks/>
            </p:cNvSpPr>
            <p:nvPr/>
          </p:nvSpPr>
          <p:spPr bwMode="auto">
            <a:xfrm>
              <a:off x="728" y="1196"/>
              <a:ext cx="976" cy="964"/>
            </a:xfrm>
            <a:custGeom>
              <a:avLst/>
              <a:gdLst>
                <a:gd name="T0" fmla="*/ 488 w 1952"/>
                <a:gd name="T1" fmla="*/ 0 h 1927"/>
                <a:gd name="T2" fmla="*/ 244 w 1952"/>
                <a:gd name="T3" fmla="*/ 141 h 1927"/>
                <a:gd name="T4" fmla="*/ 0 w 1952"/>
                <a:gd name="T5" fmla="*/ 0 h 1927"/>
                <a:gd name="T6" fmla="*/ 0 w 1952"/>
                <a:gd name="T7" fmla="*/ 353 h 1927"/>
                <a:gd name="T8" fmla="*/ 244 w 1952"/>
                <a:gd name="T9" fmla="*/ 482 h 1927"/>
                <a:gd name="T10" fmla="*/ 244 w 1952"/>
                <a:gd name="T11" fmla="*/ 482 h 1927"/>
                <a:gd name="T12" fmla="*/ 244 w 1952"/>
                <a:gd name="T13" fmla="*/ 482 h 1927"/>
                <a:gd name="T14" fmla="*/ 244 w 1952"/>
                <a:gd name="T15" fmla="*/ 482 h 1927"/>
                <a:gd name="T16" fmla="*/ 244 w 1952"/>
                <a:gd name="T17" fmla="*/ 482 h 1927"/>
                <a:gd name="T18" fmla="*/ 488 w 1952"/>
                <a:gd name="T19" fmla="*/ 353 h 1927"/>
                <a:gd name="T20" fmla="*/ 488 w 1952"/>
                <a:gd name="T21" fmla="*/ 0 h 19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52"/>
                <a:gd name="T34" fmla="*/ 0 h 1927"/>
                <a:gd name="T35" fmla="*/ 1952 w 1952"/>
                <a:gd name="T36" fmla="*/ 1927 h 19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52" h="1927">
                  <a:moveTo>
                    <a:pt x="1952" y="0"/>
                  </a:moveTo>
                  <a:lnTo>
                    <a:pt x="976" y="564"/>
                  </a:lnTo>
                  <a:lnTo>
                    <a:pt x="0" y="0"/>
                  </a:lnTo>
                  <a:lnTo>
                    <a:pt x="0" y="1412"/>
                  </a:lnTo>
                  <a:lnTo>
                    <a:pt x="975" y="1925"/>
                  </a:lnTo>
                  <a:lnTo>
                    <a:pt x="975" y="1927"/>
                  </a:lnTo>
                  <a:lnTo>
                    <a:pt x="976" y="1926"/>
                  </a:lnTo>
                  <a:lnTo>
                    <a:pt x="979" y="1927"/>
                  </a:lnTo>
                  <a:lnTo>
                    <a:pt x="979" y="1925"/>
                  </a:lnTo>
                  <a:lnTo>
                    <a:pt x="1952" y="1412"/>
                  </a:lnTo>
                  <a:lnTo>
                    <a:pt x="1952" y="0"/>
                  </a:lnTo>
                  <a:close/>
                </a:path>
              </a:pathLst>
            </a:custGeom>
            <a:solidFill>
              <a:srgbClr val="000000"/>
            </a:solidFill>
            <a:ln w="9525">
              <a:noFill/>
              <a:round/>
              <a:headEnd/>
              <a:tailEnd/>
            </a:ln>
          </p:spPr>
          <p:txBody>
            <a:bodyPr/>
            <a:lstStyle/>
            <a:p>
              <a:endParaRPr lang="en-US"/>
            </a:p>
          </p:txBody>
        </p:sp>
        <p:sp>
          <p:nvSpPr>
            <p:cNvPr id="23570" name="Freeform 87"/>
            <p:cNvSpPr>
              <a:spLocks/>
            </p:cNvSpPr>
            <p:nvPr/>
          </p:nvSpPr>
          <p:spPr bwMode="auto">
            <a:xfrm>
              <a:off x="1540" y="1301"/>
              <a:ext cx="164" cy="388"/>
            </a:xfrm>
            <a:custGeom>
              <a:avLst/>
              <a:gdLst>
                <a:gd name="T0" fmla="*/ 82 w 327"/>
                <a:gd name="T1" fmla="*/ 0 h 778"/>
                <a:gd name="T2" fmla="*/ 55 w 327"/>
                <a:gd name="T3" fmla="*/ 102 h 778"/>
                <a:gd name="T4" fmla="*/ 0 w 327"/>
                <a:gd name="T5" fmla="*/ 97 h 778"/>
                <a:gd name="T6" fmla="*/ 43 w 327"/>
                <a:gd name="T7" fmla="*/ 116 h 778"/>
                <a:gd name="T8" fmla="*/ 3 w 327"/>
                <a:gd name="T9" fmla="*/ 160 h 778"/>
                <a:gd name="T10" fmla="*/ 51 w 327"/>
                <a:gd name="T11" fmla="*/ 139 h 778"/>
                <a:gd name="T12" fmla="*/ 39 w 327"/>
                <a:gd name="T13" fmla="*/ 194 h 778"/>
                <a:gd name="T14" fmla="*/ 70 w 327"/>
                <a:gd name="T15" fmla="*/ 144 h 778"/>
                <a:gd name="T16" fmla="*/ 82 w 327"/>
                <a:gd name="T17" fmla="*/ 127 h 778"/>
                <a:gd name="T18" fmla="*/ 82 w 327"/>
                <a:gd name="T19" fmla="*/ 0 h 7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7"/>
                <a:gd name="T31" fmla="*/ 0 h 778"/>
                <a:gd name="T32" fmla="*/ 327 w 327"/>
                <a:gd name="T33" fmla="*/ 778 h 7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7" h="778">
                  <a:moveTo>
                    <a:pt x="327" y="0"/>
                  </a:moveTo>
                  <a:lnTo>
                    <a:pt x="219" y="411"/>
                  </a:lnTo>
                  <a:lnTo>
                    <a:pt x="0" y="390"/>
                  </a:lnTo>
                  <a:lnTo>
                    <a:pt x="172" y="467"/>
                  </a:lnTo>
                  <a:lnTo>
                    <a:pt x="9" y="641"/>
                  </a:lnTo>
                  <a:lnTo>
                    <a:pt x="202" y="557"/>
                  </a:lnTo>
                  <a:lnTo>
                    <a:pt x="153" y="778"/>
                  </a:lnTo>
                  <a:lnTo>
                    <a:pt x="278" y="580"/>
                  </a:lnTo>
                  <a:lnTo>
                    <a:pt x="327" y="512"/>
                  </a:lnTo>
                  <a:lnTo>
                    <a:pt x="327" y="0"/>
                  </a:lnTo>
                  <a:close/>
                </a:path>
              </a:pathLst>
            </a:custGeom>
            <a:solidFill>
              <a:srgbClr val="FFFFFF"/>
            </a:solidFill>
            <a:ln w="9525">
              <a:noFill/>
              <a:round/>
              <a:headEnd/>
              <a:tailEnd/>
            </a:ln>
          </p:spPr>
          <p:txBody>
            <a:bodyPr/>
            <a:lstStyle/>
            <a:p>
              <a:endParaRPr lang="en-US"/>
            </a:p>
          </p:txBody>
        </p:sp>
        <p:sp>
          <p:nvSpPr>
            <p:cNvPr id="23571" name="Freeform 88"/>
            <p:cNvSpPr>
              <a:spLocks/>
            </p:cNvSpPr>
            <p:nvPr/>
          </p:nvSpPr>
          <p:spPr bwMode="auto">
            <a:xfrm>
              <a:off x="728" y="1336"/>
              <a:ext cx="169" cy="353"/>
            </a:xfrm>
            <a:custGeom>
              <a:avLst/>
              <a:gdLst>
                <a:gd name="T0" fmla="*/ 29 w 337"/>
                <a:gd name="T1" fmla="*/ 85 h 708"/>
                <a:gd name="T2" fmla="*/ 0 w 337"/>
                <a:gd name="T3" fmla="*/ 0 h 708"/>
                <a:gd name="T4" fmla="*/ 0 w 337"/>
                <a:gd name="T5" fmla="*/ 107 h 708"/>
                <a:gd name="T6" fmla="*/ 15 w 337"/>
                <a:gd name="T7" fmla="*/ 127 h 708"/>
                <a:gd name="T8" fmla="*/ 46 w 337"/>
                <a:gd name="T9" fmla="*/ 176 h 708"/>
                <a:gd name="T10" fmla="*/ 34 w 337"/>
                <a:gd name="T11" fmla="*/ 121 h 708"/>
                <a:gd name="T12" fmla="*/ 82 w 337"/>
                <a:gd name="T13" fmla="*/ 142 h 708"/>
                <a:gd name="T14" fmla="*/ 41 w 337"/>
                <a:gd name="T15" fmla="*/ 99 h 708"/>
                <a:gd name="T16" fmla="*/ 85 w 337"/>
                <a:gd name="T17" fmla="*/ 80 h 708"/>
                <a:gd name="T18" fmla="*/ 29 w 337"/>
                <a:gd name="T19" fmla="*/ 85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7"/>
                <a:gd name="T31" fmla="*/ 0 h 708"/>
                <a:gd name="T32" fmla="*/ 337 w 337"/>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7" h="708">
                  <a:moveTo>
                    <a:pt x="116" y="341"/>
                  </a:moveTo>
                  <a:lnTo>
                    <a:pt x="0" y="0"/>
                  </a:lnTo>
                  <a:lnTo>
                    <a:pt x="0" y="430"/>
                  </a:lnTo>
                  <a:lnTo>
                    <a:pt x="57" y="510"/>
                  </a:lnTo>
                  <a:lnTo>
                    <a:pt x="182" y="708"/>
                  </a:lnTo>
                  <a:lnTo>
                    <a:pt x="135" y="487"/>
                  </a:lnTo>
                  <a:lnTo>
                    <a:pt x="328" y="571"/>
                  </a:lnTo>
                  <a:lnTo>
                    <a:pt x="163" y="397"/>
                  </a:lnTo>
                  <a:lnTo>
                    <a:pt x="337" y="320"/>
                  </a:lnTo>
                  <a:lnTo>
                    <a:pt x="116" y="341"/>
                  </a:lnTo>
                  <a:close/>
                </a:path>
              </a:pathLst>
            </a:custGeom>
            <a:solidFill>
              <a:srgbClr val="FFFFFF"/>
            </a:solidFill>
            <a:ln w="9525">
              <a:noFill/>
              <a:round/>
              <a:headEnd/>
              <a:tailEnd/>
            </a:ln>
          </p:spPr>
          <p:txBody>
            <a:bodyPr/>
            <a:lstStyle/>
            <a:p>
              <a:endParaRPr lang="en-US"/>
            </a:p>
          </p:txBody>
        </p:sp>
        <p:sp>
          <p:nvSpPr>
            <p:cNvPr id="23572" name="Freeform 89"/>
            <p:cNvSpPr>
              <a:spLocks/>
            </p:cNvSpPr>
            <p:nvPr/>
          </p:nvSpPr>
          <p:spPr bwMode="auto">
            <a:xfrm>
              <a:off x="1192" y="1459"/>
              <a:ext cx="57" cy="701"/>
            </a:xfrm>
            <a:custGeom>
              <a:avLst/>
              <a:gdLst>
                <a:gd name="T0" fmla="*/ 29 w 114"/>
                <a:gd name="T1" fmla="*/ 0 h 1403"/>
                <a:gd name="T2" fmla="*/ 12 w 114"/>
                <a:gd name="T3" fmla="*/ 10 h 1403"/>
                <a:gd name="T4" fmla="*/ 0 w 114"/>
                <a:gd name="T5" fmla="*/ 2 h 1403"/>
                <a:gd name="T6" fmla="*/ 0 w 114"/>
                <a:gd name="T7" fmla="*/ 344 h 1403"/>
                <a:gd name="T8" fmla="*/ 12 w 114"/>
                <a:gd name="T9" fmla="*/ 350 h 1403"/>
                <a:gd name="T10" fmla="*/ 12 w 114"/>
                <a:gd name="T11" fmla="*/ 350 h 1403"/>
                <a:gd name="T12" fmla="*/ 12 w 114"/>
                <a:gd name="T13" fmla="*/ 350 h 1403"/>
                <a:gd name="T14" fmla="*/ 13 w 114"/>
                <a:gd name="T15" fmla="*/ 350 h 1403"/>
                <a:gd name="T16" fmla="*/ 13 w 114"/>
                <a:gd name="T17" fmla="*/ 350 h 1403"/>
                <a:gd name="T18" fmla="*/ 29 w 114"/>
                <a:gd name="T19" fmla="*/ 341 h 1403"/>
                <a:gd name="T20" fmla="*/ 29 w 114"/>
                <a:gd name="T21" fmla="*/ 0 h 1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403"/>
                <a:gd name="T35" fmla="*/ 114 w 114"/>
                <a:gd name="T36" fmla="*/ 1403 h 1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403">
                  <a:moveTo>
                    <a:pt x="114" y="0"/>
                  </a:moveTo>
                  <a:lnTo>
                    <a:pt x="48" y="40"/>
                  </a:lnTo>
                  <a:lnTo>
                    <a:pt x="0" y="11"/>
                  </a:lnTo>
                  <a:lnTo>
                    <a:pt x="0" y="1376"/>
                  </a:lnTo>
                  <a:lnTo>
                    <a:pt x="47" y="1401"/>
                  </a:lnTo>
                  <a:lnTo>
                    <a:pt x="47" y="1403"/>
                  </a:lnTo>
                  <a:lnTo>
                    <a:pt x="48" y="1402"/>
                  </a:lnTo>
                  <a:lnTo>
                    <a:pt x="51" y="1403"/>
                  </a:lnTo>
                  <a:lnTo>
                    <a:pt x="51" y="1401"/>
                  </a:lnTo>
                  <a:lnTo>
                    <a:pt x="114" y="1366"/>
                  </a:lnTo>
                  <a:lnTo>
                    <a:pt x="114" y="0"/>
                  </a:lnTo>
                  <a:close/>
                </a:path>
              </a:pathLst>
            </a:custGeom>
            <a:solidFill>
              <a:srgbClr val="FFFFFF"/>
            </a:solidFill>
            <a:ln w="9525">
              <a:noFill/>
              <a:round/>
              <a:headEnd/>
              <a:tailEnd/>
            </a:ln>
          </p:spPr>
          <p:txBody>
            <a:bodyPr/>
            <a:lstStyle/>
            <a:p>
              <a:endParaRPr lang="en-US"/>
            </a:p>
          </p:txBody>
        </p:sp>
      </p:grpSp>
      <p:sp>
        <p:nvSpPr>
          <p:cNvPr id="23562" name="Text Box 90"/>
          <p:cNvSpPr txBox="1">
            <a:spLocks noChangeArrowheads="1"/>
          </p:cNvSpPr>
          <p:nvPr/>
        </p:nvSpPr>
        <p:spPr bwMode="auto">
          <a:xfrm>
            <a:off x="2971800" y="3124200"/>
            <a:ext cx="3505200" cy="457200"/>
          </a:xfrm>
          <a:prstGeom prst="rect">
            <a:avLst/>
          </a:prstGeom>
          <a:noFill/>
          <a:ln w="9525">
            <a:noFill/>
            <a:miter lim="800000"/>
            <a:headEnd/>
            <a:tailEnd/>
          </a:ln>
        </p:spPr>
        <p:txBody>
          <a:bodyPr>
            <a:spAutoFit/>
          </a:bodyPr>
          <a:lstStyle/>
          <a:p>
            <a:pPr algn="ctr" eaLnBrk="1" hangingPunct="1">
              <a:spcBef>
                <a:spcPct val="50000"/>
              </a:spcBef>
            </a:pPr>
            <a:r>
              <a:rPr lang="en-US" sz="2400" b="1">
                <a:latin typeface="Times New Roman" pitchFamily="18" charset="0"/>
              </a:rPr>
              <a:t>FISHBOWL EXERCISE</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1677988" y="-266700"/>
            <a:ext cx="5661025" cy="533400"/>
          </a:xfrm>
          <a:prstGeom prst="rect">
            <a:avLst/>
          </a:prstGeom>
          <a:noFill/>
          <a:ln w="9525">
            <a:noFill/>
            <a:miter lim="800000"/>
            <a:headEnd/>
            <a:tailEnd/>
          </a:ln>
        </p:spPr>
        <p:txBody>
          <a:bodyPr lIns="64008" tIns="32004" rIns="64008" bIns="32004" anchor="ctr"/>
          <a:lstStyle/>
          <a:p>
            <a:pPr algn="ctr"/>
            <a:endParaRPr lang="en-US"/>
          </a:p>
        </p:txBody>
      </p:sp>
      <p:sp>
        <p:nvSpPr>
          <p:cNvPr id="25603" name="Text Box 3"/>
          <p:cNvSpPr txBox="1">
            <a:spLocks noChangeArrowheads="1"/>
          </p:cNvSpPr>
          <p:nvPr/>
        </p:nvSpPr>
        <p:spPr bwMode="auto">
          <a:xfrm>
            <a:off x="685800" y="609600"/>
            <a:ext cx="3352800" cy="1285875"/>
          </a:xfrm>
          <a:prstGeom prst="rect">
            <a:avLst/>
          </a:prstGeom>
          <a:noFill/>
          <a:ln w="9525">
            <a:noFill/>
            <a:miter lim="800000"/>
            <a:headEnd/>
            <a:tailEnd/>
          </a:ln>
        </p:spPr>
        <p:txBody>
          <a:bodyPr lIns="64008" tIns="32004" rIns="64008" bIns="32004">
            <a:spAutoFit/>
          </a:bodyPr>
          <a:lstStyle/>
          <a:p>
            <a:r>
              <a:rPr lang="en-US" sz="1600" b="1" u="sng" dirty="0">
                <a:latin typeface="Lucida Console" pitchFamily="49" charset="0"/>
              </a:rPr>
              <a:t>D</a:t>
            </a:r>
            <a:r>
              <a:rPr lang="en-US" sz="1600" b="1" dirty="0">
                <a:latin typeface="Lucida Console" pitchFamily="49" charset="0"/>
              </a:rPr>
              <a:t> </a:t>
            </a:r>
            <a:r>
              <a:rPr lang="en-US" sz="1600" dirty="0" err="1">
                <a:latin typeface="Lucida Console" pitchFamily="49" charset="0"/>
              </a:rPr>
              <a:t>evelop</a:t>
            </a:r>
            <a:r>
              <a:rPr lang="en-US" sz="1600" dirty="0">
                <a:latin typeface="Lucida Console" pitchFamily="49" charset="0"/>
              </a:rPr>
              <a:t>  </a:t>
            </a:r>
            <a:r>
              <a:rPr lang="en-US" sz="1600" b="1" u="sng" dirty="0">
                <a:latin typeface="Lucida Console" pitchFamily="49" charset="0"/>
              </a:rPr>
              <a:t>D</a:t>
            </a:r>
            <a:r>
              <a:rPr lang="en-US" sz="1600" b="1" dirty="0">
                <a:latin typeface="Lucida Console" pitchFamily="49" charset="0"/>
              </a:rPr>
              <a:t> </a:t>
            </a:r>
            <a:r>
              <a:rPr lang="en-US" sz="1600" dirty="0" err="1">
                <a:latin typeface="Lucida Console" pitchFamily="49" charset="0"/>
              </a:rPr>
              <a:t>iscrepancy</a:t>
            </a:r>
            <a:endParaRPr lang="en-US" sz="1600" dirty="0">
              <a:latin typeface="Lucida Console" pitchFamily="49" charset="0"/>
            </a:endParaRPr>
          </a:p>
          <a:p>
            <a:r>
              <a:rPr lang="en-US" sz="1600" b="1" u="sng" dirty="0">
                <a:latin typeface="Lucida Console" pitchFamily="49" charset="0"/>
              </a:rPr>
              <a:t>E</a:t>
            </a:r>
            <a:r>
              <a:rPr lang="en-US" sz="1600" dirty="0">
                <a:latin typeface="Lucida Console" pitchFamily="49" charset="0"/>
              </a:rPr>
              <a:t> express </a:t>
            </a:r>
            <a:r>
              <a:rPr lang="en-US" sz="1600" b="1" u="sng" dirty="0">
                <a:latin typeface="Lucida Console" pitchFamily="49" charset="0"/>
              </a:rPr>
              <a:t>E</a:t>
            </a:r>
            <a:r>
              <a:rPr lang="en-US" sz="1600" b="1" dirty="0">
                <a:latin typeface="Lucida Console" pitchFamily="49" charset="0"/>
              </a:rPr>
              <a:t> </a:t>
            </a:r>
            <a:r>
              <a:rPr lang="en-US" sz="1600" dirty="0" err="1">
                <a:latin typeface="Lucida Console" pitchFamily="49" charset="0"/>
              </a:rPr>
              <a:t>mpathy</a:t>
            </a:r>
            <a:endParaRPr lang="en-US" sz="1600" dirty="0">
              <a:latin typeface="Lucida Console" pitchFamily="49" charset="0"/>
            </a:endParaRPr>
          </a:p>
          <a:p>
            <a:r>
              <a:rPr lang="en-US" sz="1600" b="1" u="sng" dirty="0">
                <a:latin typeface="Lucida Console" pitchFamily="49" charset="0"/>
              </a:rPr>
              <a:t>A</a:t>
            </a:r>
            <a:r>
              <a:rPr lang="en-US" sz="1600" dirty="0">
                <a:latin typeface="Lucida Console" pitchFamily="49" charset="0"/>
              </a:rPr>
              <a:t> </a:t>
            </a:r>
            <a:r>
              <a:rPr lang="en-US" sz="1600" dirty="0" err="1">
                <a:latin typeface="Lucida Console" pitchFamily="49" charset="0"/>
              </a:rPr>
              <a:t>mplify</a:t>
            </a:r>
            <a:r>
              <a:rPr lang="en-US" sz="1600" dirty="0">
                <a:latin typeface="Lucida Console" pitchFamily="49" charset="0"/>
              </a:rPr>
              <a:t>  </a:t>
            </a:r>
            <a:r>
              <a:rPr lang="en-US" sz="1600" b="1" u="sng" dirty="0">
                <a:latin typeface="Lucida Console" pitchFamily="49" charset="0"/>
              </a:rPr>
              <a:t>A</a:t>
            </a:r>
            <a:r>
              <a:rPr lang="en-US" sz="1600" b="1" dirty="0">
                <a:latin typeface="Lucida Console" pitchFamily="49" charset="0"/>
              </a:rPr>
              <a:t> </a:t>
            </a:r>
            <a:r>
              <a:rPr lang="en-US" sz="1600" dirty="0" err="1">
                <a:latin typeface="Lucida Console" pitchFamily="49" charset="0"/>
              </a:rPr>
              <a:t>mbivalence</a:t>
            </a:r>
            <a:endParaRPr lang="en-US" sz="1600" dirty="0">
              <a:latin typeface="Lucida Console" pitchFamily="49" charset="0"/>
            </a:endParaRPr>
          </a:p>
          <a:p>
            <a:r>
              <a:rPr lang="en-US" sz="1600" b="1" u="sng" dirty="0">
                <a:latin typeface="Lucida Console" pitchFamily="49" charset="0"/>
              </a:rPr>
              <a:t>R</a:t>
            </a:r>
            <a:r>
              <a:rPr lang="en-US" sz="1600" dirty="0">
                <a:latin typeface="Lucida Console" pitchFamily="49" charset="0"/>
              </a:rPr>
              <a:t> </a:t>
            </a:r>
            <a:r>
              <a:rPr lang="en-US" sz="1600" dirty="0" err="1">
                <a:latin typeface="Lucida Console" pitchFamily="49" charset="0"/>
              </a:rPr>
              <a:t>oll</a:t>
            </a:r>
            <a:r>
              <a:rPr lang="en-US" sz="1600" dirty="0">
                <a:latin typeface="Lucida Console" pitchFamily="49" charset="0"/>
              </a:rPr>
              <a:t> w/  </a:t>
            </a:r>
            <a:r>
              <a:rPr lang="en-US" sz="1600" b="1" u="sng" dirty="0">
                <a:latin typeface="Lucida Console" pitchFamily="49" charset="0"/>
              </a:rPr>
              <a:t>R</a:t>
            </a:r>
            <a:r>
              <a:rPr lang="en-US" sz="1600" dirty="0">
                <a:latin typeface="Lucida Console" pitchFamily="49" charset="0"/>
              </a:rPr>
              <a:t> </a:t>
            </a:r>
            <a:r>
              <a:rPr lang="en-US" sz="1600" dirty="0" err="1">
                <a:latin typeface="Lucida Console" pitchFamily="49" charset="0"/>
              </a:rPr>
              <a:t>esistance</a:t>
            </a:r>
            <a:endParaRPr lang="en-US" sz="1600" dirty="0">
              <a:latin typeface="Lucida Console" pitchFamily="49" charset="0"/>
            </a:endParaRPr>
          </a:p>
          <a:p>
            <a:r>
              <a:rPr lang="en-US" sz="1600" b="1" u="sng" dirty="0">
                <a:latin typeface="Lucida Console" pitchFamily="49" charset="0"/>
              </a:rPr>
              <a:t>S</a:t>
            </a:r>
            <a:r>
              <a:rPr lang="en-US" sz="1600" dirty="0">
                <a:latin typeface="Lucida Console" pitchFamily="49" charset="0"/>
              </a:rPr>
              <a:t> </a:t>
            </a:r>
            <a:r>
              <a:rPr lang="en-US" sz="1600" dirty="0" err="1">
                <a:latin typeface="Lucida Console" pitchFamily="49" charset="0"/>
              </a:rPr>
              <a:t>upport</a:t>
            </a:r>
            <a:r>
              <a:rPr lang="en-US" sz="1600" dirty="0">
                <a:latin typeface="Lucida Console" pitchFamily="49" charset="0"/>
              </a:rPr>
              <a:t>  </a:t>
            </a:r>
            <a:r>
              <a:rPr lang="en-US" sz="1600" b="1" u="sng" dirty="0">
                <a:latin typeface="Lucida Console" pitchFamily="49" charset="0"/>
              </a:rPr>
              <a:t>S</a:t>
            </a:r>
            <a:r>
              <a:rPr lang="en-US" sz="1600" dirty="0">
                <a:latin typeface="Lucida Console" pitchFamily="49" charset="0"/>
              </a:rPr>
              <a:t> elf-Efficacy</a:t>
            </a:r>
            <a:endParaRPr lang="en-US" sz="1600" dirty="0"/>
          </a:p>
        </p:txBody>
      </p:sp>
      <p:sp>
        <p:nvSpPr>
          <p:cNvPr id="25604" name="Text Box 4"/>
          <p:cNvSpPr txBox="1">
            <a:spLocks noChangeArrowheads="1"/>
          </p:cNvSpPr>
          <p:nvPr/>
        </p:nvSpPr>
        <p:spPr bwMode="auto">
          <a:xfrm>
            <a:off x="685800" y="1981200"/>
            <a:ext cx="2133600" cy="1041400"/>
          </a:xfrm>
          <a:prstGeom prst="rect">
            <a:avLst/>
          </a:prstGeom>
          <a:noFill/>
          <a:ln w="9525">
            <a:noFill/>
            <a:miter lim="800000"/>
            <a:headEnd/>
            <a:tailEnd/>
          </a:ln>
        </p:spPr>
        <p:txBody>
          <a:bodyPr lIns="64008" tIns="32004" rIns="64008" bIns="32004">
            <a:spAutoFit/>
          </a:bodyPr>
          <a:lstStyle/>
          <a:p>
            <a:r>
              <a:rPr lang="en-US" sz="1600" b="1" u="sng" dirty="0">
                <a:latin typeface="Lucida Console" pitchFamily="49" charset="0"/>
              </a:rPr>
              <a:t>O</a:t>
            </a:r>
            <a:r>
              <a:rPr lang="en-US" sz="1600" dirty="0">
                <a:latin typeface="Lucida Console" pitchFamily="49" charset="0"/>
              </a:rPr>
              <a:t> pen Questions</a:t>
            </a:r>
          </a:p>
          <a:p>
            <a:r>
              <a:rPr lang="en-US" sz="1600" b="1" u="sng" dirty="0">
                <a:latin typeface="Lucida Console" pitchFamily="49" charset="0"/>
              </a:rPr>
              <a:t>A</a:t>
            </a:r>
            <a:r>
              <a:rPr lang="en-US" sz="1600" dirty="0">
                <a:latin typeface="Lucida Console" pitchFamily="49" charset="0"/>
              </a:rPr>
              <a:t> </a:t>
            </a:r>
            <a:r>
              <a:rPr lang="en-US" sz="1600" dirty="0" err="1">
                <a:latin typeface="Lucida Console" pitchFamily="49" charset="0"/>
              </a:rPr>
              <a:t>ffirmations</a:t>
            </a:r>
            <a:endParaRPr lang="en-US" sz="1600" dirty="0">
              <a:latin typeface="Lucida Console" pitchFamily="49" charset="0"/>
            </a:endParaRPr>
          </a:p>
          <a:p>
            <a:r>
              <a:rPr lang="en-US" sz="1600" b="1" u="sng" dirty="0">
                <a:latin typeface="Lucida Console" pitchFamily="49" charset="0"/>
              </a:rPr>
              <a:t>R</a:t>
            </a:r>
            <a:r>
              <a:rPr lang="en-US" sz="1600" dirty="0">
                <a:latin typeface="Lucida Console" pitchFamily="49" charset="0"/>
              </a:rPr>
              <a:t> flections</a:t>
            </a:r>
          </a:p>
          <a:p>
            <a:r>
              <a:rPr lang="en-US" sz="1600" b="1" u="sng" dirty="0">
                <a:latin typeface="Lucida Console" pitchFamily="49" charset="0"/>
              </a:rPr>
              <a:t>S</a:t>
            </a:r>
            <a:r>
              <a:rPr lang="en-US" sz="1600" dirty="0">
                <a:latin typeface="Lucida Console" pitchFamily="49" charset="0"/>
              </a:rPr>
              <a:t> </a:t>
            </a:r>
            <a:r>
              <a:rPr lang="en-US" sz="1600" dirty="0" err="1">
                <a:latin typeface="Lucida Console" pitchFamily="49" charset="0"/>
              </a:rPr>
              <a:t>ummarizations</a:t>
            </a:r>
            <a:endParaRPr lang="en-US" sz="1600" dirty="0"/>
          </a:p>
        </p:txBody>
      </p:sp>
      <p:sp>
        <p:nvSpPr>
          <p:cNvPr id="25605" name="Text Box 5"/>
          <p:cNvSpPr txBox="1">
            <a:spLocks noChangeArrowheads="1"/>
          </p:cNvSpPr>
          <p:nvPr/>
        </p:nvSpPr>
        <p:spPr bwMode="auto">
          <a:xfrm>
            <a:off x="685800" y="3048000"/>
            <a:ext cx="3305175" cy="1774825"/>
          </a:xfrm>
          <a:prstGeom prst="rect">
            <a:avLst/>
          </a:prstGeom>
          <a:noFill/>
          <a:ln w="9525">
            <a:noFill/>
            <a:miter lim="800000"/>
            <a:headEnd/>
            <a:tailEnd/>
          </a:ln>
        </p:spPr>
        <p:txBody>
          <a:bodyPr wrap="none" lIns="64008" tIns="32004" rIns="64008" bIns="32004">
            <a:spAutoFit/>
          </a:bodyPr>
          <a:lstStyle/>
          <a:p>
            <a:r>
              <a:rPr lang="en-US" sz="1600" b="1" u="sng" dirty="0">
                <a:latin typeface="Lucida Console" pitchFamily="49" charset="0"/>
              </a:rPr>
              <a:t>I</a:t>
            </a:r>
            <a:r>
              <a:rPr lang="en-US" sz="1600" dirty="0">
                <a:latin typeface="Lucida Console" pitchFamily="49" charset="0"/>
              </a:rPr>
              <a:t> </a:t>
            </a:r>
            <a:r>
              <a:rPr lang="en-US" sz="1600" dirty="0" err="1">
                <a:latin typeface="Lucida Console" pitchFamily="49" charset="0"/>
              </a:rPr>
              <a:t>mportance</a:t>
            </a:r>
            <a:r>
              <a:rPr lang="en-US" sz="1600" dirty="0">
                <a:latin typeface="Lucida Console" pitchFamily="49" charset="0"/>
              </a:rPr>
              <a:t> Ruler</a:t>
            </a:r>
          </a:p>
          <a:p>
            <a:r>
              <a:rPr lang="en-US" sz="1600" b="1" u="sng" dirty="0">
                <a:latin typeface="Lucida Console" pitchFamily="49" charset="0"/>
              </a:rPr>
              <a:t>Q</a:t>
            </a:r>
            <a:r>
              <a:rPr lang="en-US" sz="1600" dirty="0">
                <a:latin typeface="Lucida Console" pitchFamily="49" charset="0"/>
              </a:rPr>
              <a:t> </a:t>
            </a:r>
            <a:r>
              <a:rPr lang="en-US" sz="1600" dirty="0" err="1">
                <a:latin typeface="Lucida Console" pitchFamily="49" charset="0"/>
              </a:rPr>
              <a:t>uery</a:t>
            </a:r>
            <a:r>
              <a:rPr lang="en-US" sz="1600" dirty="0">
                <a:latin typeface="Lucida Console" pitchFamily="49" charset="0"/>
              </a:rPr>
              <a:t> Extremes</a:t>
            </a:r>
          </a:p>
          <a:p>
            <a:r>
              <a:rPr lang="en-US" sz="1600" b="1" u="sng" dirty="0">
                <a:latin typeface="Lucida Console" pitchFamily="49" charset="0"/>
              </a:rPr>
              <a:t>L</a:t>
            </a:r>
            <a:r>
              <a:rPr lang="en-US" sz="1600" dirty="0">
                <a:latin typeface="Lucida Console" pitchFamily="49" charset="0"/>
              </a:rPr>
              <a:t> </a:t>
            </a:r>
            <a:r>
              <a:rPr lang="en-US" sz="1600" dirty="0" err="1">
                <a:latin typeface="Lucida Console" pitchFamily="49" charset="0"/>
              </a:rPr>
              <a:t>ooking</a:t>
            </a:r>
            <a:r>
              <a:rPr lang="en-US" sz="1600" dirty="0">
                <a:latin typeface="Lucida Console" pitchFamily="49" charset="0"/>
              </a:rPr>
              <a:t> back/ahead</a:t>
            </a:r>
          </a:p>
          <a:p>
            <a:r>
              <a:rPr lang="en-US" sz="1600" b="1" u="sng" dirty="0">
                <a:latin typeface="Lucida Console" pitchFamily="49" charset="0"/>
              </a:rPr>
              <a:t>E</a:t>
            </a:r>
            <a:r>
              <a:rPr lang="en-US" sz="1600" dirty="0">
                <a:latin typeface="Lucida Console" pitchFamily="49" charset="0"/>
              </a:rPr>
              <a:t> vocative Questions</a:t>
            </a:r>
          </a:p>
          <a:p>
            <a:r>
              <a:rPr lang="en-US" sz="1600" b="1" u="sng" dirty="0">
                <a:latin typeface="Lucida Console" pitchFamily="49" charset="0"/>
              </a:rPr>
              <a:t>D</a:t>
            </a:r>
            <a:r>
              <a:rPr lang="en-US" sz="1600" dirty="0">
                <a:latin typeface="Lucida Console" pitchFamily="49" charset="0"/>
              </a:rPr>
              <a:t> </a:t>
            </a:r>
            <a:r>
              <a:rPr lang="en-US" sz="1600" dirty="0" err="1">
                <a:latin typeface="Lucida Console" pitchFamily="49" charset="0"/>
              </a:rPr>
              <a:t>ecisional</a:t>
            </a:r>
            <a:r>
              <a:rPr lang="en-US" sz="1600" dirty="0">
                <a:latin typeface="Lucida Console" pitchFamily="49" charset="0"/>
              </a:rPr>
              <a:t> Balance</a:t>
            </a:r>
          </a:p>
          <a:p>
            <a:r>
              <a:rPr lang="en-US" sz="1600" b="1" u="sng" dirty="0">
                <a:latin typeface="Lucida Console" pitchFamily="49" charset="0"/>
              </a:rPr>
              <a:t>G</a:t>
            </a:r>
            <a:r>
              <a:rPr lang="en-US" sz="1600" dirty="0">
                <a:latin typeface="Lucida Console" pitchFamily="49" charset="0"/>
              </a:rPr>
              <a:t> </a:t>
            </a:r>
            <a:r>
              <a:rPr lang="en-US" sz="1600" dirty="0" err="1">
                <a:latin typeface="Lucida Console" pitchFamily="49" charset="0"/>
              </a:rPr>
              <a:t>oals</a:t>
            </a:r>
            <a:r>
              <a:rPr lang="en-US" sz="1600" dirty="0">
                <a:latin typeface="Lucida Console" pitchFamily="49" charset="0"/>
              </a:rPr>
              <a:t> &amp; Value Exploration</a:t>
            </a:r>
          </a:p>
          <a:p>
            <a:r>
              <a:rPr lang="en-US" sz="1600" b="1" u="sng" dirty="0">
                <a:latin typeface="Lucida Console" pitchFamily="49" charset="0"/>
              </a:rPr>
              <a:t>E</a:t>
            </a:r>
            <a:r>
              <a:rPr lang="en-US" sz="1600" dirty="0">
                <a:latin typeface="Lucida Console" pitchFamily="49" charset="0"/>
              </a:rPr>
              <a:t> </a:t>
            </a:r>
            <a:r>
              <a:rPr lang="en-US" sz="1600" dirty="0" err="1">
                <a:latin typeface="Lucida Console" pitchFamily="49" charset="0"/>
              </a:rPr>
              <a:t>laboration</a:t>
            </a:r>
            <a:endParaRPr lang="en-US" sz="1600" dirty="0"/>
          </a:p>
        </p:txBody>
      </p:sp>
      <p:sp>
        <p:nvSpPr>
          <p:cNvPr id="25606" name="Text Box 6"/>
          <p:cNvSpPr txBox="1">
            <a:spLocks noChangeArrowheads="1"/>
          </p:cNvSpPr>
          <p:nvPr/>
        </p:nvSpPr>
        <p:spPr bwMode="auto">
          <a:xfrm>
            <a:off x="685800" y="4800600"/>
            <a:ext cx="1487010" cy="1295739"/>
          </a:xfrm>
          <a:prstGeom prst="rect">
            <a:avLst/>
          </a:prstGeom>
          <a:noFill/>
          <a:ln w="9525">
            <a:noFill/>
            <a:miter lim="800000"/>
            <a:headEnd/>
            <a:tailEnd/>
          </a:ln>
        </p:spPr>
        <p:txBody>
          <a:bodyPr wrap="none" lIns="64008" tIns="32004" rIns="64008" bIns="32004">
            <a:spAutoFit/>
          </a:bodyPr>
          <a:lstStyle/>
          <a:p>
            <a:r>
              <a:rPr lang="en-US" sz="1600" b="1" u="sng" dirty="0">
                <a:latin typeface="Lucida Console" pitchFamily="49" charset="0"/>
              </a:rPr>
              <a:t>D</a:t>
            </a:r>
            <a:r>
              <a:rPr lang="en-US" sz="1600" dirty="0">
                <a:latin typeface="Lucida Console" pitchFamily="49" charset="0"/>
              </a:rPr>
              <a:t> </a:t>
            </a:r>
            <a:r>
              <a:rPr lang="en-US" sz="1600" dirty="0" err="1">
                <a:latin typeface="Lucida Console" pitchFamily="49" charset="0"/>
              </a:rPr>
              <a:t>esire</a:t>
            </a:r>
            <a:endParaRPr lang="en-US" sz="1600" dirty="0">
              <a:latin typeface="Lucida Console" pitchFamily="49" charset="0"/>
            </a:endParaRPr>
          </a:p>
          <a:p>
            <a:r>
              <a:rPr lang="en-US" sz="1600" b="1" u="sng" dirty="0">
                <a:latin typeface="Lucida Console" pitchFamily="49" charset="0"/>
              </a:rPr>
              <a:t>A</a:t>
            </a:r>
            <a:r>
              <a:rPr lang="en-US" sz="1600" dirty="0">
                <a:latin typeface="Lucida Console" pitchFamily="49" charset="0"/>
              </a:rPr>
              <a:t> </a:t>
            </a:r>
            <a:r>
              <a:rPr lang="en-US" sz="1600" dirty="0" err="1">
                <a:latin typeface="Lucida Console" pitchFamily="49" charset="0"/>
              </a:rPr>
              <a:t>bility</a:t>
            </a:r>
            <a:endParaRPr lang="en-US" sz="1600" dirty="0">
              <a:latin typeface="Lucida Console" pitchFamily="49" charset="0"/>
            </a:endParaRPr>
          </a:p>
          <a:p>
            <a:r>
              <a:rPr lang="en-US" sz="1600" b="1" u="sng" dirty="0">
                <a:latin typeface="Lucida Console" pitchFamily="49" charset="0"/>
              </a:rPr>
              <a:t>R</a:t>
            </a:r>
            <a:r>
              <a:rPr lang="en-US" sz="1600" dirty="0">
                <a:latin typeface="Lucida Console" pitchFamily="49" charset="0"/>
              </a:rPr>
              <a:t> </a:t>
            </a:r>
            <a:r>
              <a:rPr lang="en-US" sz="1600" dirty="0" err="1">
                <a:latin typeface="Lucida Console" pitchFamily="49" charset="0"/>
              </a:rPr>
              <a:t>easons</a:t>
            </a:r>
            <a:endParaRPr lang="en-US" sz="1600" dirty="0">
              <a:latin typeface="Lucida Console" pitchFamily="49" charset="0"/>
            </a:endParaRPr>
          </a:p>
          <a:p>
            <a:r>
              <a:rPr lang="en-US" sz="1600" b="1" u="sng" dirty="0">
                <a:latin typeface="Lucida Console" pitchFamily="49" charset="0"/>
              </a:rPr>
              <a:t>N</a:t>
            </a:r>
            <a:r>
              <a:rPr lang="en-US" sz="1600" dirty="0">
                <a:latin typeface="Lucida Console" pitchFamily="49" charset="0"/>
              </a:rPr>
              <a:t> </a:t>
            </a:r>
            <a:r>
              <a:rPr lang="en-US" sz="1600" dirty="0" err="1">
                <a:latin typeface="Lucida Console" pitchFamily="49" charset="0"/>
              </a:rPr>
              <a:t>eeds</a:t>
            </a:r>
            <a:endParaRPr lang="en-US" sz="1600" dirty="0">
              <a:latin typeface="Lucida Console" pitchFamily="49" charset="0"/>
            </a:endParaRPr>
          </a:p>
          <a:p>
            <a:r>
              <a:rPr lang="en-US" sz="1600" b="1" u="sng" dirty="0">
                <a:latin typeface="Lucida Console" pitchFamily="49" charset="0"/>
              </a:rPr>
              <a:t>C</a:t>
            </a:r>
            <a:r>
              <a:rPr lang="en-US" sz="1600" b="1" dirty="0">
                <a:latin typeface="Lucida Console" pitchFamily="49" charset="0"/>
              </a:rPr>
              <a:t> </a:t>
            </a:r>
            <a:r>
              <a:rPr lang="en-US" sz="1600" dirty="0" err="1" smtClean="0">
                <a:latin typeface="Lucida Console" pitchFamily="49" charset="0"/>
              </a:rPr>
              <a:t>ommitment</a:t>
            </a:r>
            <a:endParaRPr lang="en-US" sz="1600" dirty="0"/>
          </a:p>
        </p:txBody>
      </p:sp>
      <p:sp>
        <p:nvSpPr>
          <p:cNvPr id="25607" name="Text Box 7"/>
          <p:cNvSpPr txBox="1">
            <a:spLocks noChangeArrowheads="1"/>
          </p:cNvSpPr>
          <p:nvPr/>
        </p:nvSpPr>
        <p:spPr bwMode="auto">
          <a:xfrm>
            <a:off x="5486400" y="990600"/>
            <a:ext cx="2743200" cy="1028700"/>
          </a:xfrm>
          <a:prstGeom prst="rect">
            <a:avLst/>
          </a:prstGeom>
          <a:noFill/>
          <a:ln w="9525">
            <a:noFill/>
            <a:miter lim="800000"/>
            <a:headEnd/>
            <a:tailEnd/>
          </a:ln>
        </p:spPr>
        <p:txBody>
          <a:bodyPr wrap="none" lIns="64008" tIns="32004" rIns="64008" bIns="32004"/>
          <a:lstStyle/>
          <a:p>
            <a:r>
              <a:rPr lang="en-US" sz="1600" b="1" u="sng" dirty="0">
                <a:latin typeface="Lucida Console" pitchFamily="49" charset="0"/>
              </a:rPr>
              <a:t>Q</a:t>
            </a:r>
            <a:r>
              <a:rPr lang="en-US" sz="1600" dirty="0">
                <a:latin typeface="Lucida Console" pitchFamily="49" charset="0"/>
              </a:rPr>
              <a:t> </a:t>
            </a:r>
            <a:r>
              <a:rPr lang="en-US" sz="1600" dirty="0" err="1">
                <a:latin typeface="Lucida Console" pitchFamily="49" charset="0"/>
              </a:rPr>
              <a:t>uestion</a:t>
            </a:r>
            <a:r>
              <a:rPr lang="en-US" sz="1600" dirty="0">
                <a:latin typeface="Lucida Console" pitchFamily="49" charset="0"/>
              </a:rPr>
              <a:t>/Answer</a:t>
            </a:r>
          </a:p>
          <a:p>
            <a:r>
              <a:rPr lang="en-US" sz="1600" b="1" u="sng" dirty="0">
                <a:latin typeface="Lucida Console" pitchFamily="49" charset="0"/>
              </a:rPr>
              <a:t>P</a:t>
            </a:r>
            <a:r>
              <a:rPr lang="en-US" sz="1600" dirty="0">
                <a:latin typeface="Lucida Console" pitchFamily="49" charset="0"/>
              </a:rPr>
              <a:t> </a:t>
            </a:r>
            <a:r>
              <a:rPr lang="en-US" sz="1600" dirty="0" err="1">
                <a:latin typeface="Lucida Console" pitchFamily="49" charset="0"/>
              </a:rPr>
              <a:t>remature</a:t>
            </a:r>
            <a:r>
              <a:rPr lang="en-US" sz="1600" dirty="0">
                <a:latin typeface="Lucida Console" pitchFamily="49" charset="0"/>
              </a:rPr>
              <a:t> Focus</a:t>
            </a:r>
          </a:p>
          <a:p>
            <a:r>
              <a:rPr lang="en-US" sz="1600" b="1" u="sng" dirty="0">
                <a:latin typeface="Lucida Console" pitchFamily="49" charset="0"/>
              </a:rPr>
              <a:t>C</a:t>
            </a:r>
            <a:r>
              <a:rPr lang="en-US" sz="1600" dirty="0">
                <a:latin typeface="Lucida Console" pitchFamily="49" charset="0"/>
              </a:rPr>
              <a:t> </a:t>
            </a:r>
            <a:r>
              <a:rPr lang="en-US" sz="1600" dirty="0" err="1">
                <a:latin typeface="Lucida Console" pitchFamily="49" charset="0"/>
              </a:rPr>
              <a:t>onfrontation</a:t>
            </a:r>
            <a:endParaRPr lang="en-US" sz="1600" dirty="0">
              <a:latin typeface="Lucida Console" pitchFamily="49" charset="0"/>
            </a:endParaRPr>
          </a:p>
          <a:p>
            <a:r>
              <a:rPr lang="en-US" sz="1600" b="1" u="sng" dirty="0">
                <a:latin typeface="Lucida Console" pitchFamily="49" charset="0"/>
              </a:rPr>
              <a:t>B</a:t>
            </a:r>
            <a:r>
              <a:rPr lang="en-US" sz="1600" dirty="0">
                <a:latin typeface="Lucida Console" pitchFamily="49" charset="0"/>
              </a:rPr>
              <a:t> laming</a:t>
            </a:r>
          </a:p>
          <a:p>
            <a:r>
              <a:rPr lang="en-US" sz="1600" b="1" u="sng" dirty="0">
                <a:latin typeface="Lucida Console" pitchFamily="49" charset="0"/>
              </a:rPr>
              <a:t>E</a:t>
            </a:r>
            <a:r>
              <a:rPr lang="en-US" sz="1600" dirty="0">
                <a:latin typeface="Lucida Console" pitchFamily="49" charset="0"/>
              </a:rPr>
              <a:t> </a:t>
            </a:r>
            <a:r>
              <a:rPr lang="en-US" sz="1600" dirty="0" err="1">
                <a:latin typeface="Lucida Console" pitchFamily="49" charset="0"/>
              </a:rPr>
              <a:t>xpert</a:t>
            </a:r>
            <a:endParaRPr lang="en-US" sz="1600" dirty="0">
              <a:latin typeface="Lucida Console" pitchFamily="49" charset="0"/>
            </a:endParaRPr>
          </a:p>
          <a:p>
            <a:r>
              <a:rPr lang="en-US" sz="1600" b="1" u="sng" dirty="0">
                <a:latin typeface="Lucida Console" pitchFamily="49" charset="0"/>
              </a:rPr>
              <a:t>L</a:t>
            </a:r>
            <a:r>
              <a:rPr lang="en-US" sz="1600" dirty="0">
                <a:latin typeface="Lucida Console" pitchFamily="49" charset="0"/>
              </a:rPr>
              <a:t> </a:t>
            </a:r>
            <a:r>
              <a:rPr lang="en-US" sz="1600" dirty="0" err="1">
                <a:latin typeface="Lucida Console" pitchFamily="49" charset="0"/>
              </a:rPr>
              <a:t>abeling</a:t>
            </a:r>
            <a:endParaRPr lang="en-US" sz="1600" dirty="0"/>
          </a:p>
        </p:txBody>
      </p:sp>
      <p:sp>
        <p:nvSpPr>
          <p:cNvPr id="25608" name="Text Box 8"/>
          <p:cNvSpPr txBox="1">
            <a:spLocks noChangeArrowheads="1"/>
          </p:cNvSpPr>
          <p:nvPr/>
        </p:nvSpPr>
        <p:spPr bwMode="auto">
          <a:xfrm>
            <a:off x="5562600" y="2590800"/>
            <a:ext cx="3352800" cy="1295739"/>
          </a:xfrm>
          <a:prstGeom prst="rect">
            <a:avLst/>
          </a:prstGeom>
          <a:noFill/>
          <a:ln w="9525">
            <a:noFill/>
            <a:miter lim="800000"/>
            <a:headEnd/>
            <a:tailEnd/>
          </a:ln>
        </p:spPr>
        <p:txBody>
          <a:bodyPr wrap="square" lIns="64008" tIns="32004" rIns="64008" bIns="32004">
            <a:spAutoFit/>
          </a:bodyPr>
          <a:lstStyle/>
          <a:p>
            <a:r>
              <a:rPr lang="en-US" sz="1600" b="1" dirty="0">
                <a:latin typeface="Lucida Console" pitchFamily="49" charset="0"/>
              </a:rPr>
              <a:t>D</a:t>
            </a:r>
            <a:r>
              <a:rPr lang="en-US" sz="1600" dirty="0">
                <a:latin typeface="Lucida Console" pitchFamily="49" charset="0"/>
              </a:rPr>
              <a:t> </a:t>
            </a:r>
            <a:r>
              <a:rPr lang="en-US" sz="1600" dirty="0" err="1">
                <a:latin typeface="Lucida Console" pitchFamily="49" charset="0"/>
              </a:rPr>
              <a:t>esire</a:t>
            </a:r>
            <a:r>
              <a:rPr lang="en-US" sz="1600" dirty="0">
                <a:latin typeface="Lucida Console" pitchFamily="49" charset="0"/>
              </a:rPr>
              <a:t> for status quo</a:t>
            </a:r>
          </a:p>
          <a:p>
            <a:r>
              <a:rPr lang="en-US" sz="1600" b="1" u="sng" dirty="0">
                <a:latin typeface="Lucida Console" pitchFamily="49" charset="0"/>
              </a:rPr>
              <a:t>I</a:t>
            </a:r>
            <a:r>
              <a:rPr lang="en-US" sz="1600" dirty="0">
                <a:latin typeface="Lucida Console" pitchFamily="49" charset="0"/>
              </a:rPr>
              <a:t> ability to change</a:t>
            </a:r>
          </a:p>
          <a:p>
            <a:r>
              <a:rPr lang="en-US" sz="1600" b="1" u="sng" dirty="0">
                <a:latin typeface="Lucida Console" pitchFamily="49" charset="0"/>
              </a:rPr>
              <a:t>R</a:t>
            </a:r>
            <a:r>
              <a:rPr lang="en-US" sz="1600" dirty="0">
                <a:latin typeface="Lucida Console" pitchFamily="49" charset="0"/>
              </a:rPr>
              <a:t> </a:t>
            </a:r>
            <a:r>
              <a:rPr lang="en-US" sz="1600" dirty="0" err="1">
                <a:latin typeface="Lucida Console" pitchFamily="49" charset="0"/>
              </a:rPr>
              <a:t>easons</a:t>
            </a:r>
            <a:r>
              <a:rPr lang="en-US" sz="1600" dirty="0">
                <a:latin typeface="Lucida Console" pitchFamily="49" charset="0"/>
              </a:rPr>
              <a:t> for status quo</a:t>
            </a:r>
          </a:p>
          <a:p>
            <a:r>
              <a:rPr lang="en-US" sz="1600" b="1" u="sng" dirty="0">
                <a:latin typeface="Lucida Console" pitchFamily="49" charset="0"/>
              </a:rPr>
              <a:t>N</a:t>
            </a:r>
            <a:r>
              <a:rPr lang="en-US" sz="1600" dirty="0">
                <a:latin typeface="Lucida Console" pitchFamily="49" charset="0"/>
              </a:rPr>
              <a:t> </a:t>
            </a:r>
            <a:r>
              <a:rPr lang="en-US" sz="1600" dirty="0" err="1">
                <a:latin typeface="Lucida Console" pitchFamily="49" charset="0"/>
              </a:rPr>
              <a:t>eeds</a:t>
            </a:r>
            <a:r>
              <a:rPr lang="en-US" sz="1600" dirty="0">
                <a:latin typeface="Lucida Console" pitchFamily="49" charset="0"/>
              </a:rPr>
              <a:t> for status quo</a:t>
            </a:r>
          </a:p>
          <a:p>
            <a:r>
              <a:rPr lang="en-US" sz="1600" b="1" dirty="0">
                <a:latin typeface="Lucida Console" pitchFamily="49" charset="0"/>
              </a:rPr>
              <a:t>  </a:t>
            </a:r>
            <a:endParaRPr lang="en-US" sz="1600" dirty="0"/>
          </a:p>
        </p:txBody>
      </p:sp>
      <p:sp>
        <p:nvSpPr>
          <p:cNvPr id="25609" name="Text Box 9"/>
          <p:cNvSpPr txBox="1">
            <a:spLocks noChangeArrowheads="1"/>
          </p:cNvSpPr>
          <p:nvPr/>
        </p:nvSpPr>
        <p:spPr bwMode="auto">
          <a:xfrm>
            <a:off x="4800600" y="3657600"/>
            <a:ext cx="3352800" cy="796925"/>
          </a:xfrm>
          <a:prstGeom prst="rect">
            <a:avLst/>
          </a:prstGeom>
          <a:noFill/>
          <a:ln w="9525">
            <a:noFill/>
            <a:miter lim="800000"/>
            <a:headEnd/>
            <a:tailEnd/>
          </a:ln>
        </p:spPr>
        <p:txBody>
          <a:bodyPr lIns="64008" tIns="32004" rIns="64008" bIns="32004">
            <a:spAutoFit/>
          </a:bodyPr>
          <a:lstStyle/>
          <a:p>
            <a:r>
              <a:rPr lang="en-US" sz="1600" b="1" u="sng" dirty="0">
                <a:latin typeface="Lucida Console" pitchFamily="49" charset="0"/>
              </a:rPr>
              <a:t>S</a:t>
            </a:r>
            <a:r>
              <a:rPr lang="en-US" sz="1600" dirty="0">
                <a:latin typeface="Lucida Console" pitchFamily="49" charset="0"/>
              </a:rPr>
              <a:t> </a:t>
            </a:r>
            <a:r>
              <a:rPr lang="en-US" sz="1600" dirty="0" err="1">
                <a:latin typeface="Lucida Console" pitchFamily="49" charset="0"/>
              </a:rPr>
              <a:t>imple</a:t>
            </a:r>
            <a:r>
              <a:rPr lang="en-US" sz="1600" dirty="0">
                <a:latin typeface="Lucida Console" pitchFamily="49" charset="0"/>
              </a:rPr>
              <a:t> Reflections</a:t>
            </a:r>
          </a:p>
          <a:p>
            <a:r>
              <a:rPr lang="en-US" sz="1600" b="1" u="sng" dirty="0">
                <a:latin typeface="Lucida Console" pitchFamily="49" charset="0"/>
              </a:rPr>
              <a:t>A</a:t>
            </a:r>
            <a:r>
              <a:rPr lang="en-US" sz="1600" dirty="0">
                <a:latin typeface="Lucida Console" pitchFamily="49" charset="0"/>
              </a:rPr>
              <a:t> </a:t>
            </a:r>
            <a:r>
              <a:rPr lang="en-US" sz="1600" dirty="0" err="1">
                <a:latin typeface="Lucida Console" pitchFamily="49" charset="0"/>
              </a:rPr>
              <a:t>mplified</a:t>
            </a:r>
            <a:r>
              <a:rPr lang="en-US" sz="1600" dirty="0">
                <a:latin typeface="Lucida Console" pitchFamily="49" charset="0"/>
              </a:rPr>
              <a:t> Reflections</a:t>
            </a:r>
          </a:p>
          <a:p>
            <a:r>
              <a:rPr lang="en-US" sz="1600" b="1" u="sng" dirty="0">
                <a:latin typeface="Lucida Console" pitchFamily="49" charset="0"/>
              </a:rPr>
              <a:t>D</a:t>
            </a:r>
            <a:r>
              <a:rPr lang="en-US" sz="1600" dirty="0">
                <a:latin typeface="Lucida Console" pitchFamily="49" charset="0"/>
              </a:rPr>
              <a:t> </a:t>
            </a:r>
            <a:r>
              <a:rPr lang="en-US" sz="1600" dirty="0" err="1">
                <a:latin typeface="Lucida Console" pitchFamily="49" charset="0"/>
              </a:rPr>
              <a:t>ouble</a:t>
            </a:r>
            <a:r>
              <a:rPr lang="en-US" sz="1600" dirty="0">
                <a:latin typeface="Lucida Console" pitchFamily="49" charset="0"/>
              </a:rPr>
              <a:t>-sided Reflections</a:t>
            </a:r>
            <a:endParaRPr lang="en-US" sz="1600" dirty="0"/>
          </a:p>
        </p:txBody>
      </p:sp>
      <p:sp>
        <p:nvSpPr>
          <p:cNvPr id="25610" name="Text Box 10"/>
          <p:cNvSpPr txBox="1">
            <a:spLocks noChangeArrowheads="1"/>
          </p:cNvSpPr>
          <p:nvPr/>
        </p:nvSpPr>
        <p:spPr bwMode="auto">
          <a:xfrm>
            <a:off x="4800600" y="4419600"/>
            <a:ext cx="3427412" cy="1530350"/>
          </a:xfrm>
          <a:prstGeom prst="rect">
            <a:avLst/>
          </a:prstGeom>
          <a:noFill/>
          <a:ln w="9525">
            <a:noFill/>
            <a:miter lim="800000"/>
            <a:headEnd/>
            <a:tailEnd/>
          </a:ln>
        </p:spPr>
        <p:txBody>
          <a:bodyPr wrap="none" lIns="64008" tIns="32004" rIns="64008" bIns="32004">
            <a:spAutoFit/>
          </a:bodyPr>
          <a:lstStyle/>
          <a:p>
            <a:r>
              <a:rPr lang="en-US" sz="1600" b="1" u="sng" dirty="0">
                <a:latin typeface="Lucida Console" pitchFamily="49" charset="0"/>
              </a:rPr>
              <a:t>S</a:t>
            </a:r>
            <a:r>
              <a:rPr lang="en-US" sz="1600" b="1" dirty="0">
                <a:latin typeface="Lucida Console" pitchFamily="49" charset="0"/>
              </a:rPr>
              <a:t> </a:t>
            </a:r>
            <a:r>
              <a:rPr lang="en-US" sz="1600" dirty="0" err="1">
                <a:latin typeface="Lucida Console" pitchFamily="49" charset="0"/>
              </a:rPr>
              <a:t>hift</a:t>
            </a:r>
            <a:r>
              <a:rPr lang="en-US" sz="1600" dirty="0">
                <a:latin typeface="Lucida Console" pitchFamily="49" charset="0"/>
              </a:rPr>
              <a:t> Focus</a:t>
            </a:r>
          </a:p>
          <a:p>
            <a:r>
              <a:rPr lang="en-US" sz="1600" b="1" u="sng" dirty="0">
                <a:latin typeface="Lucida Console" pitchFamily="49" charset="0"/>
              </a:rPr>
              <a:t>C</a:t>
            </a:r>
            <a:r>
              <a:rPr lang="en-US" sz="1600" dirty="0">
                <a:latin typeface="Lucida Console" pitchFamily="49" charset="0"/>
              </a:rPr>
              <a:t> </a:t>
            </a:r>
            <a:r>
              <a:rPr lang="en-US" sz="1600" dirty="0" err="1">
                <a:latin typeface="Lucida Console" pitchFamily="49" charset="0"/>
              </a:rPr>
              <a:t>ome</a:t>
            </a:r>
            <a:r>
              <a:rPr lang="en-US" sz="1600" dirty="0">
                <a:latin typeface="Lucida Console" pitchFamily="49" charset="0"/>
              </a:rPr>
              <a:t> Alongside</a:t>
            </a:r>
          </a:p>
          <a:p>
            <a:r>
              <a:rPr lang="en-US" sz="1600" b="1" u="sng" dirty="0">
                <a:latin typeface="Lucida Console" pitchFamily="49" charset="0"/>
              </a:rPr>
              <a:t>A</a:t>
            </a:r>
            <a:r>
              <a:rPr lang="en-US" sz="1600" dirty="0">
                <a:latin typeface="Lucida Console" pitchFamily="49" charset="0"/>
              </a:rPr>
              <a:t> </a:t>
            </a:r>
            <a:r>
              <a:rPr lang="en-US" sz="1600" dirty="0" err="1">
                <a:latin typeface="Lucida Console" pitchFamily="49" charset="0"/>
              </a:rPr>
              <a:t>gree</a:t>
            </a:r>
            <a:r>
              <a:rPr lang="en-US" sz="1600" dirty="0">
                <a:latin typeface="Lucida Console" pitchFamily="49" charset="0"/>
              </a:rPr>
              <a:t> w/ a Twist</a:t>
            </a:r>
          </a:p>
          <a:p>
            <a:r>
              <a:rPr lang="en-US" sz="1600" b="1" u="sng" dirty="0">
                <a:latin typeface="Lucida Console" pitchFamily="49" charset="0"/>
              </a:rPr>
              <a:t>R</a:t>
            </a:r>
            <a:r>
              <a:rPr lang="en-US" sz="1600" dirty="0">
                <a:latin typeface="Lucida Console" pitchFamily="49" charset="0"/>
              </a:rPr>
              <a:t> </a:t>
            </a:r>
            <a:r>
              <a:rPr lang="en-US" sz="1600" dirty="0" err="1">
                <a:latin typeface="Lucida Console" pitchFamily="49" charset="0"/>
              </a:rPr>
              <a:t>eframe</a:t>
            </a:r>
            <a:endParaRPr lang="en-US" sz="1600" dirty="0">
              <a:latin typeface="Lucida Console" pitchFamily="49" charset="0"/>
            </a:endParaRPr>
          </a:p>
          <a:p>
            <a:r>
              <a:rPr lang="en-US" sz="1600" b="1" u="sng" dirty="0">
                <a:latin typeface="Lucida Console" pitchFamily="49" charset="0"/>
              </a:rPr>
              <a:t>E</a:t>
            </a:r>
            <a:r>
              <a:rPr lang="en-US" sz="1600" dirty="0">
                <a:latin typeface="Lucida Console" pitchFamily="49" charset="0"/>
              </a:rPr>
              <a:t> </a:t>
            </a:r>
            <a:r>
              <a:rPr lang="en-US" sz="1600" dirty="0" err="1">
                <a:latin typeface="Lucida Console" pitchFamily="49" charset="0"/>
              </a:rPr>
              <a:t>mphasize</a:t>
            </a:r>
            <a:r>
              <a:rPr lang="en-US" sz="1600" dirty="0">
                <a:latin typeface="Lucida Console" pitchFamily="49" charset="0"/>
              </a:rPr>
              <a:t> Personal Control</a:t>
            </a:r>
          </a:p>
          <a:p>
            <a:r>
              <a:rPr lang="en-US" sz="1600" b="1" u="sng" dirty="0">
                <a:latin typeface="Lucida Console" pitchFamily="49" charset="0"/>
              </a:rPr>
              <a:t>D</a:t>
            </a:r>
            <a:r>
              <a:rPr lang="en-US" sz="1600" dirty="0">
                <a:latin typeface="Lucida Console" pitchFamily="49" charset="0"/>
              </a:rPr>
              <a:t> </a:t>
            </a:r>
            <a:r>
              <a:rPr lang="en-US" sz="1600" dirty="0" err="1">
                <a:latin typeface="Lucida Console" pitchFamily="49" charset="0"/>
              </a:rPr>
              <a:t>isclose</a:t>
            </a:r>
            <a:r>
              <a:rPr lang="en-US" sz="1600" dirty="0">
                <a:latin typeface="Lucida Console" pitchFamily="49" charset="0"/>
              </a:rPr>
              <a:t> Feelings</a:t>
            </a:r>
            <a:endParaRPr lang="en-US" sz="1600" dirty="0"/>
          </a:p>
        </p:txBody>
      </p:sp>
      <p:sp>
        <p:nvSpPr>
          <p:cNvPr id="114699" name="Rectangle 11"/>
          <p:cNvSpPr>
            <a:spLocks noChangeArrowheads="1"/>
          </p:cNvSpPr>
          <p:nvPr/>
        </p:nvSpPr>
        <p:spPr bwMode="auto">
          <a:xfrm>
            <a:off x="304800" y="0"/>
            <a:ext cx="4495800" cy="838200"/>
          </a:xfrm>
          <a:prstGeom prst="rect">
            <a:avLst/>
          </a:prstGeom>
          <a:noFill/>
          <a:ln w="9525">
            <a:noFill/>
            <a:miter lim="800000"/>
            <a:headEnd/>
            <a:tailEnd/>
          </a:ln>
          <a:effectLst/>
        </p:spPr>
        <p:txBody>
          <a:bodyPr anchor="ctr"/>
          <a:lstStyle/>
          <a:p>
            <a:pPr algn="ctr" eaLnBrk="1" hangingPunct="1">
              <a:defRPr/>
            </a:pPr>
            <a:r>
              <a:rPr lang="en-US" sz="2800" b="1" dirty="0" smtClean="0">
                <a:effectLst>
                  <a:outerShdw blurRad="38100" dist="38100" dir="2700000" algn="tl">
                    <a:srgbClr val="000000"/>
                  </a:outerShdw>
                </a:effectLst>
                <a:latin typeface="Lucida Console" pitchFamily="49" charset="0"/>
              </a:rPr>
              <a:t>MI ACRONYMS</a:t>
            </a:r>
            <a:endParaRPr lang="en-US" sz="2800" b="1" dirty="0">
              <a:effectLst>
                <a:outerShdw blurRad="38100" dist="38100" dir="2700000" algn="tl">
                  <a:srgbClr val="000000"/>
                </a:outerShdw>
              </a:effectLst>
              <a:latin typeface="Lucida Console" pitchFamily="49" charset="0"/>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219200" y="-266700"/>
            <a:ext cx="5661025" cy="533400"/>
          </a:xfrm>
          <a:prstGeom prst="rect">
            <a:avLst/>
          </a:prstGeom>
          <a:noFill/>
          <a:ln w="9525">
            <a:noFill/>
            <a:miter lim="800000"/>
            <a:headEnd/>
            <a:tailEnd/>
          </a:ln>
        </p:spPr>
        <p:txBody>
          <a:bodyPr lIns="64008" tIns="32004" rIns="64008" bIns="32004" anchor="ctr"/>
          <a:lstStyle/>
          <a:p>
            <a:pPr algn="ctr"/>
            <a:endParaRPr lang="en-US"/>
          </a:p>
        </p:txBody>
      </p:sp>
      <p:sp>
        <p:nvSpPr>
          <p:cNvPr id="26627" name="Text Box 3"/>
          <p:cNvSpPr txBox="1">
            <a:spLocks noChangeArrowheads="1"/>
          </p:cNvSpPr>
          <p:nvPr/>
        </p:nvSpPr>
        <p:spPr bwMode="auto">
          <a:xfrm>
            <a:off x="685800" y="800100"/>
            <a:ext cx="3352800" cy="1285875"/>
          </a:xfrm>
          <a:prstGeom prst="rect">
            <a:avLst/>
          </a:prstGeom>
          <a:noFill/>
          <a:ln w="9525">
            <a:noFill/>
            <a:miter lim="800000"/>
            <a:headEnd/>
            <a:tailEnd/>
          </a:ln>
        </p:spPr>
        <p:txBody>
          <a:bodyPr lIns="64008" tIns="32004" rIns="64008" bIns="32004">
            <a:spAutoFit/>
          </a:bodyPr>
          <a:lstStyle/>
          <a:p>
            <a:r>
              <a:rPr lang="en-US" sz="1600" b="1" u="sng">
                <a:latin typeface="Lucida Console" pitchFamily="49" charset="0"/>
              </a:rPr>
              <a:t>D</a:t>
            </a:r>
            <a:r>
              <a:rPr lang="en-US" sz="1600" b="1">
                <a:latin typeface="Lucida Console" pitchFamily="49" charset="0"/>
              </a:rPr>
              <a:t> </a:t>
            </a:r>
            <a:r>
              <a:rPr lang="en-US" sz="1600">
                <a:latin typeface="Lucida Console" pitchFamily="49" charset="0"/>
              </a:rPr>
              <a:t>        </a:t>
            </a:r>
            <a:r>
              <a:rPr lang="en-US" sz="1600" b="1" u="sng">
                <a:latin typeface="Lucida Console" pitchFamily="49" charset="0"/>
              </a:rPr>
              <a:t>D</a:t>
            </a:r>
            <a:r>
              <a:rPr lang="en-US" sz="1600" b="1">
                <a:latin typeface="Lucida Console" pitchFamily="49" charset="0"/>
              </a:rPr>
              <a:t> </a:t>
            </a:r>
            <a:r>
              <a:rPr lang="en-US" sz="1600">
                <a:latin typeface="Lucida Console" pitchFamily="49" charset="0"/>
              </a:rPr>
              <a:t> </a:t>
            </a:r>
          </a:p>
          <a:p>
            <a:r>
              <a:rPr lang="en-US" sz="1600" b="1" u="sng">
                <a:latin typeface="Lucida Console" pitchFamily="49" charset="0"/>
              </a:rPr>
              <a:t>E</a:t>
            </a:r>
            <a:r>
              <a:rPr lang="en-US" sz="1600">
                <a:latin typeface="Lucida Console" pitchFamily="49" charset="0"/>
              </a:rPr>
              <a:t>         </a:t>
            </a:r>
            <a:r>
              <a:rPr lang="en-US" sz="1600" b="1" u="sng">
                <a:latin typeface="Lucida Console" pitchFamily="49" charset="0"/>
              </a:rPr>
              <a:t>E</a:t>
            </a:r>
            <a:r>
              <a:rPr lang="en-US" sz="1600" b="1">
                <a:latin typeface="Lucida Console" pitchFamily="49" charset="0"/>
              </a:rPr>
              <a:t> </a:t>
            </a:r>
            <a:endParaRPr lang="en-US" sz="1600">
              <a:latin typeface="Lucida Console" pitchFamily="49" charset="0"/>
            </a:endParaRPr>
          </a:p>
          <a:p>
            <a:r>
              <a:rPr lang="en-US" sz="1600" b="1" u="sng">
                <a:latin typeface="Lucida Console" pitchFamily="49" charset="0"/>
              </a:rPr>
              <a:t>A</a:t>
            </a:r>
            <a:r>
              <a:rPr lang="en-US" sz="1600">
                <a:latin typeface="Lucida Console" pitchFamily="49" charset="0"/>
              </a:rPr>
              <a:t>         </a:t>
            </a:r>
            <a:r>
              <a:rPr lang="en-US" sz="1600" b="1" u="sng">
                <a:latin typeface="Lucida Console" pitchFamily="49" charset="0"/>
              </a:rPr>
              <a:t>A</a:t>
            </a:r>
            <a:r>
              <a:rPr lang="en-US" sz="1600" b="1">
                <a:latin typeface="Lucida Console" pitchFamily="49" charset="0"/>
              </a:rPr>
              <a:t> </a:t>
            </a:r>
            <a:endParaRPr lang="en-US" sz="1600">
              <a:latin typeface="Lucida Console" pitchFamily="49" charset="0"/>
            </a:endParaRPr>
          </a:p>
          <a:p>
            <a:r>
              <a:rPr lang="en-US" sz="1600" b="1" u="sng">
                <a:latin typeface="Lucida Console" pitchFamily="49" charset="0"/>
              </a:rPr>
              <a:t>R</a:t>
            </a:r>
            <a:r>
              <a:rPr lang="en-US" sz="1600">
                <a:latin typeface="Lucida Console" pitchFamily="49" charset="0"/>
              </a:rPr>
              <a:t>         </a:t>
            </a:r>
            <a:r>
              <a:rPr lang="en-US" sz="1600" b="1" u="sng">
                <a:latin typeface="Lucida Console" pitchFamily="49" charset="0"/>
              </a:rPr>
              <a:t>R</a:t>
            </a:r>
            <a:r>
              <a:rPr lang="en-US" sz="1600">
                <a:latin typeface="Lucida Console" pitchFamily="49" charset="0"/>
              </a:rPr>
              <a:t> </a:t>
            </a:r>
          </a:p>
          <a:p>
            <a:r>
              <a:rPr lang="en-US" sz="1600" b="1" u="sng">
                <a:latin typeface="Lucida Console" pitchFamily="49" charset="0"/>
              </a:rPr>
              <a:t>S</a:t>
            </a:r>
            <a:r>
              <a:rPr lang="en-US" sz="1600">
                <a:latin typeface="Lucida Console" pitchFamily="49" charset="0"/>
              </a:rPr>
              <a:t>         </a:t>
            </a:r>
            <a:r>
              <a:rPr lang="en-US" sz="1600" b="1" u="sng">
                <a:latin typeface="Lucida Console" pitchFamily="49" charset="0"/>
              </a:rPr>
              <a:t>S</a:t>
            </a:r>
            <a:r>
              <a:rPr lang="en-US" sz="1600">
                <a:latin typeface="Lucida Console" pitchFamily="49" charset="0"/>
              </a:rPr>
              <a:t> </a:t>
            </a:r>
            <a:endParaRPr lang="en-US" sz="1600"/>
          </a:p>
        </p:txBody>
      </p:sp>
      <p:sp>
        <p:nvSpPr>
          <p:cNvPr id="26628" name="Text Box 4"/>
          <p:cNvSpPr txBox="1">
            <a:spLocks noChangeArrowheads="1"/>
          </p:cNvSpPr>
          <p:nvPr/>
        </p:nvSpPr>
        <p:spPr bwMode="auto">
          <a:xfrm>
            <a:off x="685800" y="2171700"/>
            <a:ext cx="2133600" cy="1041400"/>
          </a:xfrm>
          <a:prstGeom prst="rect">
            <a:avLst/>
          </a:prstGeom>
          <a:noFill/>
          <a:ln w="9525">
            <a:noFill/>
            <a:miter lim="800000"/>
            <a:headEnd/>
            <a:tailEnd/>
          </a:ln>
        </p:spPr>
        <p:txBody>
          <a:bodyPr lIns="64008" tIns="32004" rIns="64008" bIns="32004">
            <a:spAutoFit/>
          </a:bodyPr>
          <a:lstStyle/>
          <a:p>
            <a:r>
              <a:rPr lang="en-US" sz="1600" b="1" u="sng">
                <a:latin typeface="Lucida Console" pitchFamily="49" charset="0"/>
              </a:rPr>
              <a:t>O</a:t>
            </a:r>
            <a:endParaRPr lang="en-US" sz="1600">
              <a:latin typeface="Lucida Console" pitchFamily="49" charset="0"/>
            </a:endParaRPr>
          </a:p>
          <a:p>
            <a:r>
              <a:rPr lang="en-US" sz="1600" b="1" u="sng">
                <a:latin typeface="Lucida Console" pitchFamily="49" charset="0"/>
              </a:rPr>
              <a:t>A</a:t>
            </a:r>
            <a:r>
              <a:rPr lang="en-US" sz="1600">
                <a:latin typeface="Lucida Console" pitchFamily="49" charset="0"/>
              </a:rPr>
              <a:t> </a:t>
            </a:r>
          </a:p>
          <a:p>
            <a:r>
              <a:rPr lang="en-US" sz="1600" b="1" u="sng">
                <a:latin typeface="Lucida Console" pitchFamily="49" charset="0"/>
              </a:rPr>
              <a:t>R</a:t>
            </a:r>
            <a:r>
              <a:rPr lang="en-US" sz="1600">
                <a:latin typeface="Lucida Console" pitchFamily="49" charset="0"/>
              </a:rPr>
              <a:t> </a:t>
            </a:r>
          </a:p>
          <a:p>
            <a:r>
              <a:rPr lang="en-US" sz="1600" b="1" u="sng">
                <a:latin typeface="Lucida Console" pitchFamily="49" charset="0"/>
              </a:rPr>
              <a:t>S</a:t>
            </a:r>
            <a:r>
              <a:rPr lang="en-US" sz="1600">
                <a:latin typeface="Lucida Console" pitchFamily="49" charset="0"/>
              </a:rPr>
              <a:t> </a:t>
            </a:r>
            <a:endParaRPr lang="en-US" sz="1600"/>
          </a:p>
        </p:txBody>
      </p:sp>
      <p:sp>
        <p:nvSpPr>
          <p:cNvPr id="26629" name="Text Box 5"/>
          <p:cNvSpPr txBox="1">
            <a:spLocks noChangeArrowheads="1"/>
          </p:cNvSpPr>
          <p:nvPr/>
        </p:nvSpPr>
        <p:spPr bwMode="auto">
          <a:xfrm>
            <a:off x="685800" y="3314700"/>
            <a:ext cx="371475" cy="1774825"/>
          </a:xfrm>
          <a:prstGeom prst="rect">
            <a:avLst/>
          </a:prstGeom>
          <a:noFill/>
          <a:ln w="9525">
            <a:noFill/>
            <a:miter lim="800000"/>
            <a:headEnd/>
            <a:tailEnd/>
          </a:ln>
        </p:spPr>
        <p:txBody>
          <a:bodyPr wrap="none" lIns="64008" tIns="32004" rIns="64008" bIns="32004">
            <a:spAutoFit/>
          </a:bodyPr>
          <a:lstStyle/>
          <a:p>
            <a:r>
              <a:rPr lang="en-US" sz="1600" b="1" u="sng">
                <a:latin typeface="Lucida Console" pitchFamily="49" charset="0"/>
              </a:rPr>
              <a:t>I</a:t>
            </a:r>
            <a:r>
              <a:rPr lang="en-US" sz="1600">
                <a:latin typeface="Lucida Console" pitchFamily="49" charset="0"/>
              </a:rPr>
              <a:t> </a:t>
            </a:r>
          </a:p>
          <a:p>
            <a:r>
              <a:rPr lang="en-US" sz="1600" b="1" u="sng">
                <a:latin typeface="Lucida Console" pitchFamily="49" charset="0"/>
              </a:rPr>
              <a:t>Q</a:t>
            </a:r>
            <a:r>
              <a:rPr lang="en-US" sz="1600">
                <a:latin typeface="Lucida Console" pitchFamily="49" charset="0"/>
              </a:rPr>
              <a:t> </a:t>
            </a:r>
          </a:p>
          <a:p>
            <a:r>
              <a:rPr lang="en-US" sz="1600" b="1" u="sng">
                <a:latin typeface="Lucida Console" pitchFamily="49" charset="0"/>
              </a:rPr>
              <a:t>L</a:t>
            </a:r>
            <a:r>
              <a:rPr lang="en-US" sz="1600">
                <a:latin typeface="Lucida Console" pitchFamily="49" charset="0"/>
              </a:rPr>
              <a:t> </a:t>
            </a:r>
          </a:p>
          <a:p>
            <a:r>
              <a:rPr lang="en-US" sz="1600" b="1" u="sng">
                <a:latin typeface="Lucida Console" pitchFamily="49" charset="0"/>
              </a:rPr>
              <a:t>E</a:t>
            </a:r>
            <a:r>
              <a:rPr lang="en-US" sz="1600">
                <a:latin typeface="Lucida Console" pitchFamily="49" charset="0"/>
              </a:rPr>
              <a:t> </a:t>
            </a:r>
          </a:p>
          <a:p>
            <a:r>
              <a:rPr lang="en-US" sz="1600" b="1" u="sng">
                <a:latin typeface="Lucida Console" pitchFamily="49" charset="0"/>
              </a:rPr>
              <a:t>D</a:t>
            </a:r>
            <a:r>
              <a:rPr lang="en-US" sz="1600">
                <a:latin typeface="Lucida Console" pitchFamily="49" charset="0"/>
              </a:rPr>
              <a:t> </a:t>
            </a:r>
          </a:p>
          <a:p>
            <a:r>
              <a:rPr lang="en-US" sz="1600" b="1" u="sng">
                <a:latin typeface="Lucida Console" pitchFamily="49" charset="0"/>
              </a:rPr>
              <a:t>G</a:t>
            </a:r>
            <a:r>
              <a:rPr lang="en-US" sz="1600">
                <a:latin typeface="Lucida Console" pitchFamily="49" charset="0"/>
              </a:rPr>
              <a:t> </a:t>
            </a:r>
          </a:p>
          <a:p>
            <a:r>
              <a:rPr lang="en-US" sz="1600" b="1" u="sng">
                <a:latin typeface="Lucida Console" pitchFamily="49" charset="0"/>
              </a:rPr>
              <a:t>E</a:t>
            </a:r>
            <a:r>
              <a:rPr lang="en-US" sz="1600">
                <a:latin typeface="Lucida Console" pitchFamily="49" charset="0"/>
              </a:rPr>
              <a:t> </a:t>
            </a:r>
            <a:endParaRPr lang="en-US" sz="1600"/>
          </a:p>
        </p:txBody>
      </p:sp>
      <p:sp>
        <p:nvSpPr>
          <p:cNvPr id="26630" name="Text Box 6"/>
          <p:cNvSpPr txBox="1">
            <a:spLocks noChangeArrowheads="1"/>
          </p:cNvSpPr>
          <p:nvPr/>
        </p:nvSpPr>
        <p:spPr bwMode="auto">
          <a:xfrm>
            <a:off x="685800" y="5305425"/>
            <a:ext cx="2449513" cy="1285875"/>
          </a:xfrm>
          <a:prstGeom prst="rect">
            <a:avLst/>
          </a:prstGeom>
          <a:noFill/>
          <a:ln w="9525">
            <a:noFill/>
            <a:miter lim="800000"/>
            <a:headEnd/>
            <a:tailEnd/>
          </a:ln>
        </p:spPr>
        <p:txBody>
          <a:bodyPr wrap="none" lIns="64008" tIns="32004" rIns="64008" bIns="32004">
            <a:spAutoFit/>
          </a:bodyPr>
          <a:lstStyle/>
          <a:p>
            <a:r>
              <a:rPr lang="en-US" sz="1600" b="1" u="sng">
                <a:latin typeface="Lucida Console" pitchFamily="49" charset="0"/>
              </a:rPr>
              <a:t>D</a:t>
            </a:r>
            <a:r>
              <a:rPr lang="en-US" sz="1600">
                <a:latin typeface="Lucida Console" pitchFamily="49" charset="0"/>
              </a:rPr>
              <a:t> </a:t>
            </a:r>
          </a:p>
          <a:p>
            <a:r>
              <a:rPr lang="en-US" sz="1600" b="1" u="sng">
                <a:latin typeface="Lucida Console" pitchFamily="49" charset="0"/>
              </a:rPr>
              <a:t>A</a:t>
            </a:r>
            <a:r>
              <a:rPr lang="en-US" sz="1600">
                <a:latin typeface="Lucida Console" pitchFamily="49" charset="0"/>
              </a:rPr>
              <a:t> </a:t>
            </a:r>
          </a:p>
          <a:p>
            <a:r>
              <a:rPr lang="en-US" sz="1600" b="1" u="sng">
                <a:latin typeface="Lucida Console" pitchFamily="49" charset="0"/>
              </a:rPr>
              <a:t>R</a:t>
            </a:r>
            <a:r>
              <a:rPr lang="en-US" sz="1600">
                <a:latin typeface="Lucida Console" pitchFamily="49" charset="0"/>
              </a:rPr>
              <a:t> </a:t>
            </a:r>
          </a:p>
          <a:p>
            <a:r>
              <a:rPr lang="en-US" sz="1600" b="1" u="sng">
                <a:latin typeface="Lucida Console" pitchFamily="49" charset="0"/>
              </a:rPr>
              <a:t>N</a:t>
            </a:r>
            <a:r>
              <a:rPr lang="en-US" sz="1600">
                <a:latin typeface="Lucida Console" pitchFamily="49" charset="0"/>
              </a:rPr>
              <a:t> </a:t>
            </a:r>
          </a:p>
          <a:p>
            <a:r>
              <a:rPr lang="en-US" sz="1600" b="1" u="sng">
                <a:latin typeface="Lucida Console" pitchFamily="49" charset="0"/>
              </a:rPr>
              <a:t>C</a:t>
            </a:r>
            <a:r>
              <a:rPr lang="en-US" sz="1600" b="1">
                <a:latin typeface="Lucida Console" pitchFamily="49" charset="0"/>
              </a:rPr>
              <a:t> O M M I T M E N T</a:t>
            </a:r>
            <a:endParaRPr lang="en-US" sz="1600"/>
          </a:p>
        </p:txBody>
      </p:sp>
      <p:sp>
        <p:nvSpPr>
          <p:cNvPr id="26631" name="Text Box 7"/>
          <p:cNvSpPr txBox="1">
            <a:spLocks noChangeArrowheads="1"/>
          </p:cNvSpPr>
          <p:nvPr/>
        </p:nvSpPr>
        <p:spPr bwMode="auto">
          <a:xfrm>
            <a:off x="5257800" y="1104900"/>
            <a:ext cx="2743200" cy="1028700"/>
          </a:xfrm>
          <a:prstGeom prst="rect">
            <a:avLst/>
          </a:prstGeom>
          <a:noFill/>
          <a:ln w="9525">
            <a:noFill/>
            <a:miter lim="800000"/>
            <a:headEnd/>
            <a:tailEnd/>
          </a:ln>
        </p:spPr>
        <p:txBody>
          <a:bodyPr wrap="none" lIns="64008" tIns="32004" rIns="64008" bIns="32004"/>
          <a:lstStyle/>
          <a:p>
            <a:r>
              <a:rPr lang="en-US" sz="1600" b="1" u="sng">
                <a:latin typeface="Lucida Console" pitchFamily="49" charset="0"/>
              </a:rPr>
              <a:t>Q</a:t>
            </a:r>
            <a:r>
              <a:rPr lang="en-US" sz="1600">
                <a:latin typeface="Lucida Console" pitchFamily="49" charset="0"/>
              </a:rPr>
              <a:t> </a:t>
            </a:r>
          </a:p>
          <a:p>
            <a:r>
              <a:rPr lang="en-US" sz="1600" b="1" u="sng">
                <a:latin typeface="Lucida Console" pitchFamily="49" charset="0"/>
              </a:rPr>
              <a:t>P</a:t>
            </a:r>
            <a:r>
              <a:rPr lang="en-US" sz="1600">
                <a:latin typeface="Lucida Console" pitchFamily="49" charset="0"/>
              </a:rPr>
              <a:t> </a:t>
            </a:r>
          </a:p>
          <a:p>
            <a:r>
              <a:rPr lang="en-US" sz="1600" b="1" u="sng">
                <a:latin typeface="Lucida Console" pitchFamily="49" charset="0"/>
              </a:rPr>
              <a:t>C</a:t>
            </a:r>
            <a:r>
              <a:rPr lang="en-US" sz="1600">
                <a:latin typeface="Lucida Console" pitchFamily="49" charset="0"/>
              </a:rPr>
              <a:t> </a:t>
            </a:r>
          </a:p>
          <a:p>
            <a:r>
              <a:rPr lang="en-US" sz="1600" b="1" u="sng">
                <a:latin typeface="Lucida Console" pitchFamily="49" charset="0"/>
              </a:rPr>
              <a:t>B</a:t>
            </a:r>
            <a:r>
              <a:rPr lang="en-US" sz="1600">
                <a:latin typeface="Lucida Console" pitchFamily="49" charset="0"/>
              </a:rPr>
              <a:t> </a:t>
            </a:r>
          </a:p>
          <a:p>
            <a:r>
              <a:rPr lang="en-US" sz="1600" b="1" u="sng">
                <a:latin typeface="Lucida Console" pitchFamily="49" charset="0"/>
              </a:rPr>
              <a:t>E</a:t>
            </a:r>
            <a:r>
              <a:rPr lang="en-US" sz="1600">
                <a:latin typeface="Lucida Console" pitchFamily="49" charset="0"/>
              </a:rPr>
              <a:t> </a:t>
            </a:r>
          </a:p>
          <a:p>
            <a:r>
              <a:rPr lang="en-US" sz="1600" b="1" u="sng">
                <a:latin typeface="Lucida Console" pitchFamily="49" charset="0"/>
              </a:rPr>
              <a:t>L</a:t>
            </a:r>
            <a:r>
              <a:rPr lang="en-US" sz="1600">
                <a:latin typeface="Lucida Console" pitchFamily="49" charset="0"/>
              </a:rPr>
              <a:t> </a:t>
            </a:r>
            <a:endParaRPr lang="en-US" sz="1600"/>
          </a:p>
        </p:txBody>
      </p:sp>
      <p:sp>
        <p:nvSpPr>
          <p:cNvPr id="26632" name="Text Box 8"/>
          <p:cNvSpPr txBox="1">
            <a:spLocks noChangeArrowheads="1"/>
          </p:cNvSpPr>
          <p:nvPr/>
        </p:nvSpPr>
        <p:spPr bwMode="auto">
          <a:xfrm>
            <a:off x="5257800" y="2705100"/>
            <a:ext cx="3352800" cy="1285875"/>
          </a:xfrm>
          <a:prstGeom prst="rect">
            <a:avLst/>
          </a:prstGeom>
          <a:noFill/>
          <a:ln w="9525">
            <a:noFill/>
            <a:miter lim="800000"/>
            <a:headEnd/>
            <a:tailEnd/>
          </a:ln>
        </p:spPr>
        <p:txBody>
          <a:bodyPr lIns="64008" tIns="32004" rIns="64008" bIns="32004">
            <a:spAutoFit/>
          </a:bodyPr>
          <a:lstStyle/>
          <a:p>
            <a:r>
              <a:rPr lang="en-US" sz="1600" b="1">
                <a:latin typeface="Lucida Console" pitchFamily="49" charset="0"/>
              </a:rPr>
              <a:t>D</a:t>
            </a:r>
            <a:r>
              <a:rPr lang="en-US" sz="1600">
                <a:latin typeface="Lucida Console" pitchFamily="49" charset="0"/>
              </a:rPr>
              <a:t> </a:t>
            </a:r>
          </a:p>
          <a:p>
            <a:r>
              <a:rPr lang="en-US" sz="1600" b="1" u="sng">
                <a:latin typeface="Lucida Console" pitchFamily="49" charset="0"/>
              </a:rPr>
              <a:t>I</a:t>
            </a:r>
            <a:r>
              <a:rPr lang="en-US" sz="1600">
                <a:latin typeface="Lucida Console" pitchFamily="49" charset="0"/>
              </a:rPr>
              <a:t> </a:t>
            </a:r>
          </a:p>
          <a:p>
            <a:r>
              <a:rPr lang="en-US" sz="1600" b="1" u="sng">
                <a:latin typeface="Lucida Console" pitchFamily="49" charset="0"/>
              </a:rPr>
              <a:t>R</a:t>
            </a:r>
            <a:r>
              <a:rPr lang="en-US" sz="1600">
                <a:latin typeface="Lucida Console" pitchFamily="49" charset="0"/>
              </a:rPr>
              <a:t> </a:t>
            </a:r>
          </a:p>
          <a:p>
            <a:r>
              <a:rPr lang="en-US" sz="1600" b="1" u="sng">
                <a:latin typeface="Lucida Console" pitchFamily="49" charset="0"/>
              </a:rPr>
              <a:t>N</a:t>
            </a:r>
            <a:r>
              <a:rPr lang="en-US" sz="1600">
                <a:latin typeface="Lucida Console" pitchFamily="49" charset="0"/>
              </a:rPr>
              <a:t> </a:t>
            </a:r>
          </a:p>
          <a:p>
            <a:r>
              <a:rPr lang="en-US" sz="1600" b="1">
                <a:latin typeface="Lucida Console" pitchFamily="49" charset="0"/>
              </a:rPr>
              <a:t>  R E S I S T A N C E</a:t>
            </a:r>
            <a:endParaRPr lang="en-US" sz="1600"/>
          </a:p>
        </p:txBody>
      </p:sp>
      <p:sp>
        <p:nvSpPr>
          <p:cNvPr id="26633" name="Text Box 9"/>
          <p:cNvSpPr txBox="1">
            <a:spLocks noChangeArrowheads="1"/>
          </p:cNvSpPr>
          <p:nvPr/>
        </p:nvSpPr>
        <p:spPr bwMode="auto">
          <a:xfrm>
            <a:off x="5257800" y="4076700"/>
            <a:ext cx="3352800" cy="796925"/>
          </a:xfrm>
          <a:prstGeom prst="rect">
            <a:avLst/>
          </a:prstGeom>
          <a:noFill/>
          <a:ln w="9525">
            <a:noFill/>
            <a:miter lim="800000"/>
            <a:headEnd/>
            <a:tailEnd/>
          </a:ln>
        </p:spPr>
        <p:txBody>
          <a:bodyPr lIns="64008" tIns="32004" rIns="64008" bIns="32004">
            <a:spAutoFit/>
          </a:bodyPr>
          <a:lstStyle/>
          <a:p>
            <a:r>
              <a:rPr lang="en-US" sz="1600" b="1" u="sng">
                <a:latin typeface="Lucida Console" pitchFamily="49" charset="0"/>
              </a:rPr>
              <a:t>S</a:t>
            </a:r>
            <a:r>
              <a:rPr lang="en-US" sz="1600">
                <a:latin typeface="Lucida Console" pitchFamily="49" charset="0"/>
              </a:rPr>
              <a:t> </a:t>
            </a:r>
          </a:p>
          <a:p>
            <a:r>
              <a:rPr lang="en-US" sz="1600" b="1" u="sng">
                <a:latin typeface="Lucida Console" pitchFamily="49" charset="0"/>
              </a:rPr>
              <a:t>A</a:t>
            </a:r>
            <a:r>
              <a:rPr lang="en-US" sz="1600">
                <a:latin typeface="Lucida Console" pitchFamily="49" charset="0"/>
              </a:rPr>
              <a:t> </a:t>
            </a:r>
          </a:p>
          <a:p>
            <a:r>
              <a:rPr lang="en-US" sz="1600" b="1" u="sng">
                <a:latin typeface="Lucida Console" pitchFamily="49" charset="0"/>
              </a:rPr>
              <a:t>D</a:t>
            </a:r>
            <a:r>
              <a:rPr lang="en-US" sz="1600">
                <a:latin typeface="Lucida Console" pitchFamily="49" charset="0"/>
              </a:rPr>
              <a:t> </a:t>
            </a:r>
            <a:endParaRPr lang="en-US" sz="1600"/>
          </a:p>
        </p:txBody>
      </p:sp>
      <p:sp>
        <p:nvSpPr>
          <p:cNvPr id="26634" name="Text Box 10"/>
          <p:cNvSpPr txBox="1">
            <a:spLocks noChangeArrowheads="1"/>
          </p:cNvSpPr>
          <p:nvPr/>
        </p:nvSpPr>
        <p:spPr bwMode="auto">
          <a:xfrm>
            <a:off x="5257800" y="5060950"/>
            <a:ext cx="371475" cy="1530350"/>
          </a:xfrm>
          <a:prstGeom prst="rect">
            <a:avLst/>
          </a:prstGeom>
          <a:noFill/>
          <a:ln w="9525">
            <a:noFill/>
            <a:miter lim="800000"/>
            <a:headEnd/>
            <a:tailEnd/>
          </a:ln>
        </p:spPr>
        <p:txBody>
          <a:bodyPr wrap="none" lIns="64008" tIns="32004" rIns="64008" bIns="32004">
            <a:spAutoFit/>
          </a:bodyPr>
          <a:lstStyle/>
          <a:p>
            <a:r>
              <a:rPr lang="en-US" sz="1600" b="1" u="sng">
                <a:latin typeface="Lucida Console" pitchFamily="49" charset="0"/>
              </a:rPr>
              <a:t>S</a:t>
            </a:r>
            <a:r>
              <a:rPr lang="en-US" sz="1600" b="1">
                <a:latin typeface="Lucida Console" pitchFamily="49" charset="0"/>
              </a:rPr>
              <a:t> </a:t>
            </a:r>
            <a:endParaRPr lang="en-US" sz="1600">
              <a:latin typeface="Lucida Console" pitchFamily="49" charset="0"/>
            </a:endParaRPr>
          </a:p>
          <a:p>
            <a:r>
              <a:rPr lang="en-US" sz="1600" b="1" u="sng">
                <a:latin typeface="Lucida Console" pitchFamily="49" charset="0"/>
              </a:rPr>
              <a:t>C</a:t>
            </a:r>
            <a:r>
              <a:rPr lang="en-US" sz="1600">
                <a:latin typeface="Lucida Console" pitchFamily="49" charset="0"/>
              </a:rPr>
              <a:t> </a:t>
            </a:r>
          </a:p>
          <a:p>
            <a:r>
              <a:rPr lang="en-US" sz="1600" b="1" u="sng">
                <a:latin typeface="Lucida Console" pitchFamily="49" charset="0"/>
              </a:rPr>
              <a:t>A</a:t>
            </a:r>
            <a:endParaRPr lang="en-US" sz="1600">
              <a:latin typeface="Lucida Console" pitchFamily="49" charset="0"/>
            </a:endParaRPr>
          </a:p>
          <a:p>
            <a:r>
              <a:rPr lang="en-US" sz="1600" b="1" u="sng">
                <a:latin typeface="Lucida Console" pitchFamily="49" charset="0"/>
              </a:rPr>
              <a:t>R</a:t>
            </a:r>
            <a:endParaRPr lang="en-US" sz="1600">
              <a:latin typeface="Lucida Console" pitchFamily="49" charset="0"/>
            </a:endParaRPr>
          </a:p>
          <a:p>
            <a:r>
              <a:rPr lang="en-US" sz="1600" b="1" u="sng">
                <a:latin typeface="Lucida Console" pitchFamily="49" charset="0"/>
              </a:rPr>
              <a:t>E</a:t>
            </a:r>
            <a:r>
              <a:rPr lang="en-US" sz="1600">
                <a:latin typeface="Lucida Console" pitchFamily="49" charset="0"/>
              </a:rPr>
              <a:t> </a:t>
            </a:r>
          </a:p>
          <a:p>
            <a:r>
              <a:rPr lang="en-US" sz="1600" b="1" u="sng">
                <a:latin typeface="Lucida Console" pitchFamily="49" charset="0"/>
              </a:rPr>
              <a:t>D</a:t>
            </a:r>
            <a:r>
              <a:rPr lang="en-US" sz="1600">
                <a:latin typeface="Lucida Console" pitchFamily="49" charset="0"/>
              </a:rPr>
              <a:t> </a:t>
            </a:r>
            <a:endParaRPr lang="en-US" sz="1600"/>
          </a:p>
        </p:txBody>
      </p:sp>
      <p:sp>
        <p:nvSpPr>
          <p:cNvPr id="116747" name="Rectangle 11"/>
          <p:cNvSpPr>
            <a:spLocks noChangeArrowheads="1"/>
          </p:cNvSpPr>
          <p:nvPr/>
        </p:nvSpPr>
        <p:spPr bwMode="auto">
          <a:xfrm>
            <a:off x="609600" y="-266700"/>
            <a:ext cx="7772400" cy="1524000"/>
          </a:xfrm>
          <a:prstGeom prst="rect">
            <a:avLst/>
          </a:prstGeom>
          <a:noFill/>
          <a:ln w="9525">
            <a:noFill/>
            <a:miter lim="800000"/>
            <a:headEnd/>
            <a:tailEnd/>
          </a:ln>
          <a:effectLst/>
        </p:spPr>
        <p:txBody>
          <a:bodyPr anchor="ctr"/>
          <a:lstStyle/>
          <a:p>
            <a:pPr eaLnBrk="1" hangingPunct="1">
              <a:defRPr/>
            </a:pPr>
            <a:r>
              <a:rPr lang="en-US" sz="2800" b="1" dirty="0" smtClean="0">
                <a:effectLst>
                  <a:outerShdw blurRad="38100" dist="38100" dir="2700000" algn="tl">
                    <a:srgbClr val="000000"/>
                  </a:outerShdw>
                </a:effectLst>
                <a:latin typeface="Lucida Console" pitchFamily="49" charset="0"/>
              </a:rPr>
              <a:t>MI ACRONYMS</a:t>
            </a:r>
            <a:endParaRPr lang="en-US" sz="2800" b="1" dirty="0">
              <a:effectLst>
                <a:outerShdw blurRad="38100" dist="38100" dir="2700000" algn="tl">
                  <a:srgbClr val="000000"/>
                </a:outerShdw>
              </a:effectLst>
              <a:latin typeface="Lucida Console" pitchFamily="49" charset="0"/>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57200" y="1371600"/>
            <a:ext cx="8001000" cy="3581400"/>
          </a:xfrm>
        </p:spPr>
        <p:txBody>
          <a:bodyPr/>
          <a:lstStyle/>
          <a:p>
            <a:pPr>
              <a:defRPr/>
            </a:pPr>
            <a:r>
              <a:rPr lang="en-US" i="1" dirty="0" smtClean="0"/>
              <a:t>This module was originally developed by </a:t>
            </a:r>
            <a:r>
              <a:rPr lang="en-US" i="1" dirty="0" err="1" smtClean="0"/>
              <a:t>Anjali</a:t>
            </a:r>
            <a:r>
              <a:rPr lang="en-US" i="1" dirty="0" smtClean="0"/>
              <a:t> Nandi of the Justice System Assessment and Training Center.</a:t>
            </a:r>
          </a:p>
          <a:p>
            <a:pPr>
              <a:defRPr/>
            </a:pPr>
            <a:r>
              <a:rPr lang="en-US" i="1" dirty="0" smtClean="0"/>
              <a:t> It was supplemented and refined for this audience.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685800" y="1828800"/>
            <a:ext cx="8001000" cy="3581400"/>
          </a:xfrm>
        </p:spPr>
        <p:txBody>
          <a:bodyPr/>
          <a:lstStyle/>
          <a:p>
            <a:pPr marL="457200" indent="-457200">
              <a:buFont typeface="+mj-lt"/>
              <a:buAutoNum type="arabicPeriod"/>
            </a:pPr>
            <a:r>
              <a:rPr lang="en-US" dirty="0" smtClean="0"/>
              <a:t>Center for Substance Abuse Treatment. (1999). </a:t>
            </a:r>
            <a:r>
              <a:rPr lang="en-US" i="1" dirty="0" smtClean="0"/>
              <a:t>Enhancing Motivation for Change in Substance Abuse Treatment.</a:t>
            </a:r>
            <a:r>
              <a:rPr lang="en-US" dirty="0" smtClean="0"/>
              <a:t> </a:t>
            </a:r>
            <a:r>
              <a:rPr lang="en-US" dirty="0"/>
              <a:t>(Treatment Improvement Protocol (TIP) Series, No. 35.) Rockville</a:t>
            </a:r>
            <a:r>
              <a:rPr lang="en-US" dirty="0" smtClean="0"/>
              <a:t>, MD: Substance Abuse and Mental Health Services Administration. Retrieved from: </a:t>
            </a:r>
            <a:r>
              <a:rPr lang="en-US" dirty="0" smtClean="0">
                <a:hlinkClick r:id="rId2"/>
              </a:rPr>
              <a:t>http://www.ncbi.nlm.nih.gov/books/NBK64967/</a:t>
            </a:r>
            <a:endParaRPr lang="en-US" dirty="0" smtClean="0"/>
          </a:p>
          <a:p>
            <a:pPr marL="457200" indent="-457200">
              <a:buFont typeface="+mj-lt"/>
              <a:buAutoNum type="arabicPeriod"/>
            </a:pPr>
            <a:endParaRPr lang="en-US" dirty="0" smtClean="0"/>
          </a:p>
          <a:p>
            <a:pPr marL="457200" indent="-457200">
              <a:buFont typeface="+mj-lt"/>
              <a:buAutoNum type="arabicPeriod"/>
            </a:pPr>
            <a:r>
              <a:rPr lang="en-US" dirty="0" smtClean="0"/>
              <a:t>Miller, W.R. &amp; </a:t>
            </a:r>
            <a:r>
              <a:rPr lang="en-US" dirty="0" err="1" smtClean="0"/>
              <a:t>Rollnick</a:t>
            </a:r>
            <a:r>
              <a:rPr lang="en-US" dirty="0" smtClean="0"/>
              <a:t>, S. (2002). </a:t>
            </a:r>
            <a:r>
              <a:rPr lang="en-US" i="1" dirty="0" smtClean="0"/>
              <a:t>Motivational interviewing (2nd ed.): Preparing people for change</a:t>
            </a:r>
            <a:r>
              <a:rPr lang="en-US" dirty="0" smtClean="0"/>
              <a:t>. New York: Guilford Press.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a:xfrm>
            <a:off x="609600" y="533400"/>
            <a:ext cx="8229600" cy="1143000"/>
          </a:xfrm>
        </p:spPr>
        <p:txBody>
          <a:bodyPr/>
          <a:lstStyle/>
          <a:p>
            <a:pPr eaLnBrk="1" hangingPunct="1">
              <a:defRPr/>
            </a:pPr>
            <a:r>
              <a:rPr lang="en-US" dirty="0" smtClean="0"/>
              <a:t>Resistance</a:t>
            </a:r>
          </a:p>
        </p:txBody>
      </p:sp>
      <p:sp>
        <p:nvSpPr>
          <p:cNvPr id="34819" name="Rectangle 3"/>
          <p:cNvSpPr>
            <a:spLocks noGrp="1"/>
          </p:cNvSpPr>
          <p:nvPr>
            <p:ph sz="half" idx="1"/>
          </p:nvPr>
        </p:nvSpPr>
        <p:spPr>
          <a:xfrm>
            <a:off x="762000" y="1524000"/>
            <a:ext cx="7239000" cy="1295400"/>
          </a:xfrm>
        </p:spPr>
        <p:txBody>
          <a:bodyPr>
            <a:normAutofit lnSpcReduction="10000"/>
          </a:bodyPr>
          <a:lstStyle/>
          <a:p>
            <a:pPr eaLnBrk="1" hangingPunct="1">
              <a:lnSpc>
                <a:spcPct val="90000"/>
              </a:lnSpc>
              <a:buFont typeface="Arial" charset="0"/>
              <a:buNone/>
              <a:defRPr/>
            </a:pPr>
            <a:r>
              <a:rPr lang="en-US" sz="3200" dirty="0" smtClean="0"/>
              <a:t>What is resistance?</a:t>
            </a:r>
          </a:p>
          <a:p>
            <a:pPr eaLnBrk="1" hangingPunct="1">
              <a:lnSpc>
                <a:spcPct val="90000"/>
              </a:lnSpc>
              <a:buFont typeface="Arial" charset="0"/>
              <a:buNone/>
              <a:defRPr/>
            </a:pPr>
            <a:r>
              <a:rPr lang="en-US" sz="3200" dirty="0" smtClean="0"/>
              <a:t>How is resistance expressed?</a:t>
            </a:r>
            <a:endParaRPr lang="en-US" sz="2000" dirty="0" smtClean="0"/>
          </a:p>
        </p:txBody>
      </p:sp>
      <p:sp>
        <p:nvSpPr>
          <p:cNvPr id="507909" name="Rectangle 5"/>
          <p:cNvSpPr>
            <a:spLocks noGrp="1"/>
          </p:cNvSpPr>
          <p:nvPr>
            <p:ph sz="half" idx="2"/>
          </p:nvPr>
        </p:nvSpPr>
        <p:spPr>
          <a:xfrm>
            <a:off x="3048000" y="2743200"/>
            <a:ext cx="5867400" cy="3230563"/>
          </a:xfrm>
        </p:spPr>
        <p:txBody>
          <a:bodyPr>
            <a:normAutofit lnSpcReduction="10000"/>
          </a:bodyPr>
          <a:lstStyle/>
          <a:p>
            <a:pPr eaLnBrk="1" hangingPunct="1">
              <a:lnSpc>
                <a:spcPct val="90000"/>
              </a:lnSpc>
              <a:defRPr/>
            </a:pPr>
            <a:r>
              <a:rPr lang="en-US" dirty="0" smtClean="0"/>
              <a:t>Negating</a:t>
            </a:r>
          </a:p>
          <a:p>
            <a:pPr lvl="1" eaLnBrk="1" hangingPunct="1">
              <a:lnSpc>
                <a:spcPct val="90000"/>
              </a:lnSpc>
              <a:defRPr/>
            </a:pPr>
            <a:r>
              <a:rPr lang="en-US" dirty="0" smtClean="0"/>
              <a:t>Blaming, disagreeing, excusing, minimizing, unwillingness to change</a:t>
            </a:r>
          </a:p>
          <a:p>
            <a:pPr eaLnBrk="1" hangingPunct="1">
              <a:lnSpc>
                <a:spcPct val="90000"/>
              </a:lnSpc>
              <a:defRPr/>
            </a:pPr>
            <a:r>
              <a:rPr lang="en-US" dirty="0" smtClean="0"/>
              <a:t>Ignoring</a:t>
            </a:r>
          </a:p>
          <a:p>
            <a:pPr lvl="1" eaLnBrk="1" hangingPunct="1">
              <a:lnSpc>
                <a:spcPct val="90000"/>
              </a:lnSpc>
              <a:defRPr/>
            </a:pPr>
            <a:r>
              <a:rPr lang="en-US" dirty="0" smtClean="0"/>
              <a:t>Inattention, sidetracking, </a:t>
            </a:r>
            <a:r>
              <a:rPr lang="en-US" dirty="0" err="1" smtClean="0"/>
              <a:t>nonanswer</a:t>
            </a:r>
            <a:endParaRPr lang="en-US" dirty="0" smtClean="0"/>
          </a:p>
          <a:p>
            <a:pPr eaLnBrk="1" hangingPunct="1">
              <a:lnSpc>
                <a:spcPct val="90000"/>
              </a:lnSpc>
              <a:defRPr/>
            </a:pPr>
            <a:r>
              <a:rPr lang="en-US" dirty="0" smtClean="0"/>
              <a:t>Arguing</a:t>
            </a:r>
          </a:p>
          <a:p>
            <a:pPr lvl="1" eaLnBrk="1" hangingPunct="1">
              <a:lnSpc>
                <a:spcPct val="90000"/>
              </a:lnSpc>
              <a:defRPr/>
            </a:pPr>
            <a:r>
              <a:rPr lang="en-US" dirty="0" smtClean="0"/>
              <a:t>Challenging, discounting, hostility</a:t>
            </a:r>
          </a:p>
          <a:p>
            <a:pPr eaLnBrk="1" hangingPunct="1">
              <a:lnSpc>
                <a:spcPct val="90000"/>
              </a:lnSpc>
              <a:defRPr/>
            </a:pPr>
            <a:r>
              <a:rPr lang="en-US" dirty="0" smtClean="0"/>
              <a:t>Interrupting</a:t>
            </a:r>
          </a:p>
          <a:p>
            <a:pPr eaLnBrk="1" hangingPunct="1">
              <a:lnSpc>
                <a:spcPct val="90000"/>
              </a:lnSpc>
              <a:defRPr/>
            </a:pPr>
            <a:endParaRPr lang="en-US"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0790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0790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0790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0790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0790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0790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0790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790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p:txBody>
          <a:bodyPr/>
          <a:lstStyle/>
          <a:p>
            <a:pPr eaLnBrk="1" hangingPunct="1">
              <a:defRPr/>
            </a:pPr>
            <a:r>
              <a:rPr lang="en-US" smtClean="0"/>
              <a:t>Resistance</a:t>
            </a:r>
          </a:p>
        </p:txBody>
      </p:sp>
      <p:sp>
        <p:nvSpPr>
          <p:cNvPr id="35843" name="Rectangle 4"/>
          <p:cNvSpPr>
            <a:spLocks noGrp="1"/>
          </p:cNvSpPr>
          <p:nvPr>
            <p:ph idx="1"/>
          </p:nvPr>
        </p:nvSpPr>
        <p:spPr/>
        <p:txBody>
          <a:bodyPr/>
          <a:lstStyle/>
          <a:p>
            <a:pPr eaLnBrk="1" hangingPunct="1">
              <a:defRPr/>
            </a:pPr>
            <a:r>
              <a:rPr lang="en-US" sz="2800" dirty="0" smtClean="0"/>
              <a:t>Counselor behaviors that elicit resistance</a:t>
            </a:r>
          </a:p>
          <a:p>
            <a:pPr lvl="1" eaLnBrk="1" hangingPunct="1">
              <a:defRPr/>
            </a:pPr>
            <a:r>
              <a:rPr lang="en-US" sz="2800" dirty="0" smtClean="0"/>
              <a:t>Arguing for change (the trap of taking sides)</a:t>
            </a:r>
          </a:p>
          <a:p>
            <a:pPr lvl="1" eaLnBrk="1" hangingPunct="1">
              <a:defRPr/>
            </a:pPr>
            <a:r>
              <a:rPr lang="en-US" sz="2800" dirty="0" smtClean="0"/>
              <a:t>Assuming the expert role/claiming preeminence</a:t>
            </a:r>
          </a:p>
          <a:p>
            <a:pPr lvl="1" eaLnBrk="1" hangingPunct="1">
              <a:defRPr/>
            </a:pPr>
            <a:r>
              <a:rPr lang="en-US" sz="2800" dirty="0" smtClean="0"/>
              <a:t>Labeling</a:t>
            </a:r>
          </a:p>
          <a:p>
            <a:pPr lvl="1" eaLnBrk="1" hangingPunct="1">
              <a:defRPr/>
            </a:pPr>
            <a:r>
              <a:rPr lang="en-US" sz="2800" dirty="0" smtClean="0"/>
              <a:t>Being in a hurry</a:t>
            </a:r>
          </a:p>
          <a:p>
            <a:pPr lvl="1" eaLnBrk="1" hangingPunct="1">
              <a:defRPr/>
            </a:pPr>
            <a:r>
              <a:rPr lang="en-US" sz="2800" dirty="0" smtClean="0"/>
              <a:t>Criticizing, shaming, or blaming</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p:txBody>
          <a:bodyPr/>
          <a:lstStyle/>
          <a:p>
            <a:pPr eaLnBrk="1" hangingPunct="1">
              <a:defRPr/>
            </a:pPr>
            <a:r>
              <a:rPr lang="en-US" smtClean="0"/>
              <a:t>Resistance</a:t>
            </a:r>
          </a:p>
        </p:txBody>
      </p:sp>
      <p:sp>
        <p:nvSpPr>
          <p:cNvPr id="509955" name="Rectangle 3"/>
          <p:cNvSpPr>
            <a:spLocks noGrp="1"/>
          </p:cNvSpPr>
          <p:nvPr>
            <p:ph idx="1"/>
          </p:nvPr>
        </p:nvSpPr>
        <p:spPr/>
        <p:txBody>
          <a:bodyPr/>
          <a:lstStyle/>
          <a:p>
            <a:pPr eaLnBrk="1" hangingPunct="1">
              <a:defRPr/>
            </a:pPr>
            <a:r>
              <a:rPr lang="en-US" sz="2800" dirty="0" smtClean="0"/>
              <a:t>Resistance is a product of the interpersonal relationship</a:t>
            </a:r>
          </a:p>
          <a:p>
            <a:pPr eaLnBrk="1" hangingPunct="1">
              <a:defRPr/>
            </a:pPr>
            <a:r>
              <a:rPr lang="en-US" sz="2800" dirty="0" smtClean="0"/>
              <a:t>Hence, there are things we can do to diminish resistance</a:t>
            </a:r>
          </a:p>
          <a:p>
            <a:pPr eaLnBrk="1" hangingPunct="1">
              <a:defRPr/>
            </a:pPr>
            <a:endParaRPr lang="en-US" sz="2800" dirty="0" smtClean="0"/>
          </a:p>
          <a:p>
            <a:pPr eaLnBrk="1" hangingPunct="1">
              <a:defRPr/>
            </a:pPr>
            <a:r>
              <a:rPr lang="en-US" sz="2800" dirty="0" smtClean="0"/>
              <a:t>Resistance is a signal to respond differently, it is valuable feedback</a:t>
            </a:r>
          </a:p>
          <a:p>
            <a:pPr eaLnBrk="1" hangingPunct="1">
              <a:defRPr/>
            </a:pP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533400" y="381000"/>
            <a:ext cx="7696200" cy="1371600"/>
          </a:xfrm>
        </p:spPr>
        <p:txBody>
          <a:bodyPr/>
          <a:lstStyle/>
          <a:p>
            <a:pPr eaLnBrk="1" hangingPunct="1">
              <a:defRPr/>
            </a:pPr>
            <a:r>
              <a:rPr lang="en-US" dirty="0" smtClean="0"/>
              <a:t>Change Talk</a:t>
            </a:r>
          </a:p>
        </p:txBody>
      </p:sp>
      <p:sp>
        <p:nvSpPr>
          <p:cNvPr id="37891" name="Rectangle 3"/>
          <p:cNvSpPr>
            <a:spLocks noGrp="1" noChangeArrowheads="1"/>
          </p:cNvSpPr>
          <p:nvPr>
            <p:ph type="body" idx="4294967295"/>
          </p:nvPr>
        </p:nvSpPr>
        <p:spPr>
          <a:xfrm>
            <a:off x="685800" y="1981200"/>
            <a:ext cx="7543800" cy="4114800"/>
          </a:xfrm>
        </p:spPr>
        <p:txBody>
          <a:bodyPr/>
          <a:lstStyle/>
          <a:p>
            <a:pPr eaLnBrk="1" hangingPunct="1">
              <a:defRPr/>
            </a:pPr>
            <a:r>
              <a:rPr lang="en-US" sz="2800" dirty="0" smtClean="0"/>
              <a:t>Generally falls into one of these four categories:</a:t>
            </a:r>
          </a:p>
          <a:p>
            <a:pPr lvl="1" eaLnBrk="1" hangingPunct="1">
              <a:defRPr/>
            </a:pPr>
            <a:r>
              <a:rPr lang="en-US" sz="2800" dirty="0" smtClean="0"/>
              <a:t>Disadvantages of the status quo</a:t>
            </a:r>
          </a:p>
          <a:p>
            <a:pPr lvl="1" eaLnBrk="1" hangingPunct="1">
              <a:defRPr/>
            </a:pPr>
            <a:r>
              <a:rPr lang="en-US" sz="2800" dirty="0" smtClean="0"/>
              <a:t>Advantages of change</a:t>
            </a:r>
          </a:p>
          <a:p>
            <a:pPr lvl="1" eaLnBrk="1" hangingPunct="1">
              <a:defRPr/>
            </a:pPr>
            <a:r>
              <a:rPr lang="en-US" sz="2800" dirty="0" smtClean="0"/>
              <a:t>Optimism for change</a:t>
            </a:r>
          </a:p>
          <a:p>
            <a:pPr lvl="1" eaLnBrk="1" hangingPunct="1">
              <a:defRPr/>
            </a:pPr>
            <a:r>
              <a:rPr lang="en-US" sz="2800" dirty="0" smtClean="0"/>
              <a:t>Intention to change</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457200" y="457200"/>
            <a:ext cx="8229600" cy="1371600"/>
          </a:xfrm>
        </p:spPr>
        <p:txBody>
          <a:bodyPr/>
          <a:lstStyle/>
          <a:p>
            <a:pPr eaLnBrk="1" hangingPunct="1">
              <a:defRPr/>
            </a:pPr>
            <a:r>
              <a:rPr lang="en-US" smtClean="0"/>
              <a:t>Change Talk</a:t>
            </a:r>
          </a:p>
        </p:txBody>
      </p:sp>
      <p:sp>
        <p:nvSpPr>
          <p:cNvPr id="38915" name="Rectangle 3"/>
          <p:cNvSpPr>
            <a:spLocks noGrp="1" noChangeArrowheads="1"/>
          </p:cNvSpPr>
          <p:nvPr>
            <p:ph type="body" idx="4294967295"/>
          </p:nvPr>
        </p:nvSpPr>
        <p:spPr>
          <a:xfrm>
            <a:off x="457200" y="1828800"/>
            <a:ext cx="8229600" cy="4114800"/>
          </a:xfrm>
        </p:spPr>
        <p:txBody>
          <a:bodyPr>
            <a:normAutofit/>
          </a:bodyPr>
          <a:lstStyle/>
          <a:p>
            <a:pPr eaLnBrk="1" hangingPunct="1">
              <a:defRPr/>
            </a:pPr>
            <a:r>
              <a:rPr lang="en-US" dirty="0" smtClean="0"/>
              <a:t>Disadvantages of the status quo</a:t>
            </a:r>
          </a:p>
          <a:p>
            <a:pPr lvl="1" eaLnBrk="1" hangingPunct="1">
              <a:buFont typeface="Wingdings" pitchFamily="2" charset="2"/>
              <a:buNone/>
              <a:defRPr/>
            </a:pPr>
            <a:r>
              <a:rPr lang="en-US" sz="2400" dirty="0" smtClean="0"/>
              <a:t>“I can see that in the long run, this is going to do me in if I don’t make a change.”</a:t>
            </a:r>
          </a:p>
          <a:p>
            <a:pPr lvl="1" eaLnBrk="1" hangingPunct="1">
              <a:buFont typeface="Wingdings" pitchFamily="2" charset="2"/>
              <a:buNone/>
              <a:defRPr/>
            </a:pPr>
            <a:r>
              <a:rPr lang="en-US" sz="2400" dirty="0" smtClean="0"/>
              <a:t>“I am ruining my family life.”</a:t>
            </a:r>
          </a:p>
          <a:p>
            <a:pPr lvl="1" eaLnBrk="1" hangingPunct="1">
              <a:buFont typeface="Wingdings" pitchFamily="2" charset="2"/>
              <a:buNone/>
              <a:defRPr/>
            </a:pPr>
            <a:endParaRPr lang="en-US" sz="2400" dirty="0" smtClean="0"/>
          </a:p>
          <a:p>
            <a:pPr eaLnBrk="1" hangingPunct="1">
              <a:defRPr/>
            </a:pPr>
            <a:r>
              <a:rPr lang="en-US" dirty="0" smtClean="0"/>
              <a:t>Advantages of change</a:t>
            </a:r>
          </a:p>
          <a:p>
            <a:pPr lvl="1" eaLnBrk="1" hangingPunct="1">
              <a:buFont typeface="Wingdings" pitchFamily="2" charset="2"/>
              <a:buNone/>
              <a:defRPr/>
            </a:pPr>
            <a:r>
              <a:rPr lang="en-US" sz="2400" dirty="0" smtClean="0"/>
              <a:t>“My boys would like it.  They’re always after me to quit.”</a:t>
            </a:r>
          </a:p>
          <a:p>
            <a:pPr lvl="1" eaLnBrk="1" hangingPunct="1">
              <a:buFont typeface="Wingdings" pitchFamily="2" charset="2"/>
              <a:buNone/>
              <a:defRPr/>
            </a:pPr>
            <a:r>
              <a:rPr lang="en-US" sz="2400" dirty="0" smtClean="0"/>
              <a:t>“Probably I’d feel a lot better.”</a:t>
            </a:r>
          </a:p>
          <a:p>
            <a:pPr lvl="1" eaLnBrk="1" hangingPunct="1">
              <a:buFont typeface="Wingdings" pitchFamily="2" charset="2"/>
              <a:buNone/>
              <a:defRPr/>
            </a:pPr>
            <a:r>
              <a:rPr lang="en-US" sz="2400" dirty="0" smtClean="0"/>
              <a:t>“At least it would get the courts off my back.”</a:t>
            </a:r>
          </a:p>
          <a:p>
            <a:pPr lvl="2" eaLnBrk="1" hangingPunct="1">
              <a:buFont typeface="Wingdings" pitchFamily="2" charset="2"/>
              <a:buNone/>
              <a:defRPr/>
            </a:pP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xfrm>
            <a:off x="457200" y="381000"/>
            <a:ext cx="8229600" cy="1371600"/>
          </a:xfrm>
        </p:spPr>
        <p:txBody>
          <a:bodyPr/>
          <a:lstStyle/>
          <a:p>
            <a:pPr eaLnBrk="1" hangingPunct="1">
              <a:defRPr/>
            </a:pPr>
            <a:r>
              <a:rPr lang="en-US" dirty="0" smtClean="0"/>
              <a:t>Change Talk</a:t>
            </a:r>
          </a:p>
        </p:txBody>
      </p:sp>
      <p:sp>
        <p:nvSpPr>
          <p:cNvPr id="39939" name="Rectangle 3"/>
          <p:cNvSpPr>
            <a:spLocks noGrp="1" noChangeArrowheads="1"/>
          </p:cNvSpPr>
          <p:nvPr>
            <p:ph type="body" idx="4294967295"/>
          </p:nvPr>
        </p:nvSpPr>
        <p:spPr>
          <a:xfrm>
            <a:off x="609600" y="1905000"/>
            <a:ext cx="8229600" cy="4114800"/>
          </a:xfrm>
        </p:spPr>
        <p:txBody>
          <a:bodyPr>
            <a:normAutofit lnSpcReduction="10000"/>
          </a:bodyPr>
          <a:lstStyle/>
          <a:p>
            <a:pPr eaLnBrk="1" hangingPunct="1">
              <a:buFontTx/>
              <a:buChar char="•"/>
              <a:defRPr/>
            </a:pPr>
            <a:r>
              <a:rPr lang="en-US" dirty="0" smtClean="0"/>
              <a:t>Optimism About Change</a:t>
            </a:r>
          </a:p>
          <a:p>
            <a:pPr lvl="1" eaLnBrk="1" hangingPunct="1">
              <a:buFontTx/>
              <a:buNone/>
              <a:defRPr/>
            </a:pPr>
            <a:r>
              <a:rPr lang="en-US" sz="2400" dirty="0" smtClean="0"/>
              <a:t>“I think I could probably do it if I decided to.”</a:t>
            </a:r>
          </a:p>
          <a:p>
            <a:pPr lvl="1" eaLnBrk="1" hangingPunct="1">
              <a:buFont typeface="Wingdings" pitchFamily="2" charset="2"/>
              <a:buNone/>
              <a:defRPr/>
            </a:pPr>
            <a:r>
              <a:rPr lang="en-US" sz="2400" dirty="0" smtClean="0"/>
              <a:t>“I did quit smoking a few years ago.  That was tough, and it took a few tries, but I did it.”</a:t>
            </a:r>
          </a:p>
          <a:p>
            <a:pPr lvl="1" eaLnBrk="1" hangingPunct="1">
              <a:buFont typeface="Wingdings" pitchFamily="2" charset="2"/>
              <a:buNone/>
              <a:defRPr/>
            </a:pPr>
            <a:r>
              <a:rPr lang="en-US" sz="2400" dirty="0" smtClean="0"/>
              <a:t>“My family would be there to support me.”</a:t>
            </a:r>
          </a:p>
          <a:p>
            <a:pPr lvl="1" eaLnBrk="1" hangingPunct="1">
              <a:buFont typeface="Wingdings" pitchFamily="2" charset="2"/>
              <a:buNone/>
              <a:defRPr/>
            </a:pPr>
            <a:endParaRPr lang="en-US" sz="2400" dirty="0" smtClean="0"/>
          </a:p>
          <a:p>
            <a:pPr eaLnBrk="1" hangingPunct="1">
              <a:buFontTx/>
              <a:buChar char="•"/>
              <a:defRPr/>
            </a:pPr>
            <a:r>
              <a:rPr lang="en-US" dirty="0" smtClean="0"/>
              <a:t>Intention to Change</a:t>
            </a:r>
          </a:p>
          <a:p>
            <a:pPr lvl="1" eaLnBrk="1" hangingPunct="1">
              <a:buFont typeface="Wingdings" pitchFamily="2" charset="2"/>
              <a:buNone/>
              <a:defRPr/>
            </a:pPr>
            <a:r>
              <a:rPr lang="en-US" sz="2400" dirty="0" smtClean="0"/>
              <a:t>“I definitely don’t want to keep going the way I have been.”</a:t>
            </a:r>
          </a:p>
          <a:p>
            <a:pPr lvl="1" eaLnBrk="1" hangingPunct="1">
              <a:buFont typeface="Wingdings" pitchFamily="2" charset="2"/>
              <a:buNone/>
              <a:defRPr/>
            </a:pPr>
            <a:r>
              <a:rPr lang="en-US" sz="2400" dirty="0" smtClean="0"/>
              <a:t>“I’ve got to do something.”</a:t>
            </a:r>
          </a:p>
          <a:p>
            <a:pPr lvl="1" eaLnBrk="1" hangingPunct="1">
              <a:buFont typeface="Wingdings" pitchFamily="2" charset="2"/>
              <a:buNone/>
              <a:defRPr/>
            </a:pPr>
            <a:endParaRPr lang="en-US" sz="2400" dirty="0" smtClean="0"/>
          </a:p>
          <a:p>
            <a:pPr lvl="1" eaLnBrk="1" hangingPunct="1">
              <a:buFontTx/>
              <a:buNone/>
              <a:defRPr/>
            </a:pPr>
            <a:endParaRPr lang="en-US" sz="2400"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609600"/>
            <a:ext cx="7772400" cy="762000"/>
          </a:xfrm>
        </p:spPr>
        <p:txBody>
          <a:bodyPr lIns="92075" tIns="46038" rIns="92075" bIns="46038"/>
          <a:lstStyle/>
          <a:p>
            <a:pPr eaLnBrk="1" hangingPunct="1">
              <a:defRPr/>
            </a:pPr>
            <a:r>
              <a:rPr lang="en-US" sz="3600" b="1" dirty="0" smtClean="0">
                <a:solidFill>
                  <a:schemeClr val="tx1"/>
                </a:solidFill>
              </a:rPr>
              <a:t>Handling Resistance</a:t>
            </a:r>
          </a:p>
        </p:txBody>
      </p:sp>
      <p:sp>
        <p:nvSpPr>
          <p:cNvPr id="31747" name="Rectangle 3"/>
          <p:cNvSpPr>
            <a:spLocks noGrp="1" noChangeArrowheads="1"/>
          </p:cNvSpPr>
          <p:nvPr>
            <p:ph idx="1"/>
          </p:nvPr>
        </p:nvSpPr>
        <p:spPr>
          <a:xfrm>
            <a:off x="381000" y="1295400"/>
            <a:ext cx="7772400" cy="5038725"/>
          </a:xfrm>
        </p:spPr>
        <p:txBody>
          <a:bodyPr lIns="92075" tIns="46038" rIns="92075" bIns="46038"/>
          <a:lstStyle/>
          <a:p>
            <a:pPr eaLnBrk="1" hangingPunct="1">
              <a:lnSpc>
                <a:spcPct val="80000"/>
              </a:lnSpc>
              <a:buClr>
                <a:srgbClr val="FF3300"/>
              </a:buClr>
              <a:buFont typeface="Wingdings" pitchFamily="2" charset="2"/>
              <a:buChar char="v"/>
              <a:defRPr/>
            </a:pPr>
            <a:r>
              <a:rPr lang="en-US" sz="3100" b="1" u="sng" dirty="0" smtClean="0"/>
              <a:t>S</a:t>
            </a:r>
            <a:r>
              <a:rPr lang="en-US" sz="3100" dirty="0" smtClean="0"/>
              <a:t>imple reflection</a:t>
            </a:r>
          </a:p>
          <a:p>
            <a:pPr eaLnBrk="1" hangingPunct="1">
              <a:lnSpc>
                <a:spcPct val="80000"/>
              </a:lnSpc>
              <a:buClr>
                <a:srgbClr val="FF3300"/>
              </a:buClr>
              <a:buFont typeface="Wingdings" pitchFamily="2" charset="2"/>
              <a:buChar char="v"/>
              <a:defRPr/>
            </a:pPr>
            <a:r>
              <a:rPr lang="en-US" sz="3100" b="1" u="sng" dirty="0" smtClean="0"/>
              <a:t>A</a:t>
            </a:r>
            <a:r>
              <a:rPr lang="en-US" sz="3100" dirty="0" smtClean="0"/>
              <a:t>mplified reflection</a:t>
            </a:r>
          </a:p>
          <a:p>
            <a:pPr eaLnBrk="1" hangingPunct="1">
              <a:lnSpc>
                <a:spcPct val="80000"/>
              </a:lnSpc>
              <a:buClr>
                <a:srgbClr val="FF3300"/>
              </a:buClr>
              <a:buFont typeface="Wingdings" pitchFamily="2" charset="2"/>
              <a:buChar char="v"/>
              <a:defRPr/>
            </a:pPr>
            <a:r>
              <a:rPr lang="en-US" sz="3100" b="1" u="sng" dirty="0" smtClean="0"/>
              <a:t>D</a:t>
            </a:r>
            <a:r>
              <a:rPr lang="en-US" sz="3100" dirty="0" smtClean="0"/>
              <a:t>ouble-sided reflection</a:t>
            </a:r>
          </a:p>
          <a:p>
            <a:pPr eaLnBrk="1" hangingPunct="1">
              <a:lnSpc>
                <a:spcPct val="80000"/>
              </a:lnSpc>
              <a:buClr>
                <a:srgbClr val="FF3300"/>
              </a:buClr>
              <a:buFont typeface="Wingdings" pitchFamily="2" charset="2"/>
              <a:buChar char="v"/>
              <a:defRPr/>
            </a:pPr>
            <a:endParaRPr lang="en-US" sz="3100" dirty="0" smtClean="0"/>
          </a:p>
          <a:p>
            <a:pPr eaLnBrk="1" hangingPunct="1">
              <a:lnSpc>
                <a:spcPct val="80000"/>
              </a:lnSpc>
              <a:buClr>
                <a:srgbClr val="FF3300"/>
              </a:buClr>
              <a:buFont typeface="Wingdings" pitchFamily="2" charset="2"/>
              <a:buChar char="v"/>
              <a:defRPr/>
            </a:pPr>
            <a:r>
              <a:rPr lang="en-US" sz="3100" b="1" u="sng" dirty="0" smtClean="0"/>
              <a:t>S</a:t>
            </a:r>
            <a:r>
              <a:rPr lang="en-US" sz="3100" dirty="0" smtClean="0"/>
              <a:t>hifting focus</a:t>
            </a:r>
          </a:p>
          <a:p>
            <a:pPr eaLnBrk="1" hangingPunct="1">
              <a:lnSpc>
                <a:spcPct val="80000"/>
              </a:lnSpc>
              <a:buClr>
                <a:srgbClr val="FF3300"/>
              </a:buClr>
              <a:buFont typeface="Wingdings" pitchFamily="2" charset="2"/>
              <a:buChar char="v"/>
              <a:defRPr/>
            </a:pPr>
            <a:r>
              <a:rPr lang="en-US" sz="3100" b="1" u="sng" dirty="0" smtClean="0"/>
              <a:t>C</a:t>
            </a:r>
            <a:r>
              <a:rPr lang="en-US" sz="3100" dirty="0" smtClean="0"/>
              <a:t>oming Alongside</a:t>
            </a:r>
          </a:p>
          <a:p>
            <a:pPr eaLnBrk="1" hangingPunct="1">
              <a:lnSpc>
                <a:spcPct val="80000"/>
              </a:lnSpc>
              <a:buClr>
                <a:srgbClr val="FF3300"/>
              </a:buClr>
              <a:buFont typeface="Wingdings" pitchFamily="2" charset="2"/>
              <a:buChar char="v"/>
              <a:defRPr/>
            </a:pPr>
            <a:r>
              <a:rPr lang="en-US" sz="3100" b="1" u="sng" dirty="0" smtClean="0"/>
              <a:t>A</a:t>
            </a:r>
            <a:r>
              <a:rPr lang="en-US" sz="3100" dirty="0" smtClean="0"/>
              <a:t>greement with a twist</a:t>
            </a:r>
          </a:p>
          <a:p>
            <a:pPr eaLnBrk="1" hangingPunct="1">
              <a:lnSpc>
                <a:spcPct val="80000"/>
              </a:lnSpc>
              <a:buClr>
                <a:srgbClr val="FF3300"/>
              </a:buClr>
              <a:buFont typeface="Wingdings" pitchFamily="2" charset="2"/>
              <a:buChar char="v"/>
              <a:defRPr/>
            </a:pPr>
            <a:r>
              <a:rPr lang="en-US" sz="3100" b="1" u="sng" dirty="0" smtClean="0"/>
              <a:t>R</a:t>
            </a:r>
            <a:r>
              <a:rPr lang="en-US" sz="3100" dirty="0" smtClean="0"/>
              <a:t>eframing</a:t>
            </a:r>
          </a:p>
          <a:p>
            <a:pPr eaLnBrk="1" hangingPunct="1">
              <a:lnSpc>
                <a:spcPct val="80000"/>
              </a:lnSpc>
              <a:buClr>
                <a:srgbClr val="FF3300"/>
              </a:buClr>
              <a:buFont typeface="Wingdings" pitchFamily="2" charset="2"/>
              <a:buChar char="v"/>
              <a:defRPr/>
            </a:pPr>
            <a:r>
              <a:rPr lang="en-US" sz="3100" b="1" u="sng" dirty="0" smtClean="0"/>
              <a:t>E</a:t>
            </a:r>
            <a:r>
              <a:rPr lang="en-US" sz="3100" dirty="0" smtClean="0"/>
              <a:t>mphasizing personal choice/control</a:t>
            </a:r>
          </a:p>
          <a:p>
            <a:pPr eaLnBrk="1" hangingPunct="1">
              <a:lnSpc>
                <a:spcPct val="80000"/>
              </a:lnSpc>
              <a:buClr>
                <a:srgbClr val="FF3300"/>
              </a:buClr>
              <a:buFont typeface="Wingdings" pitchFamily="2" charset="2"/>
              <a:buChar char="v"/>
              <a:defRPr/>
            </a:pPr>
            <a:r>
              <a:rPr lang="en-US" sz="3100" b="1" u="sng" dirty="0" smtClean="0"/>
              <a:t>D</a:t>
            </a:r>
            <a:r>
              <a:rPr lang="en-US" sz="3100" dirty="0" smtClean="0"/>
              <a:t>isclosing feelings</a:t>
            </a:r>
          </a:p>
        </p:txBody>
      </p:sp>
      <p:sp>
        <p:nvSpPr>
          <p:cNvPr id="10244" name="AutoShape 6"/>
          <p:cNvSpPr>
            <a:spLocks/>
          </p:cNvSpPr>
          <p:nvPr/>
        </p:nvSpPr>
        <p:spPr bwMode="auto">
          <a:xfrm>
            <a:off x="7010400" y="1143000"/>
            <a:ext cx="533400" cy="1752600"/>
          </a:xfrm>
          <a:prstGeom prst="rightBrace">
            <a:avLst>
              <a:gd name="adj1" fmla="val 27381"/>
              <a:gd name="adj2" fmla="val 50000"/>
            </a:avLst>
          </a:prstGeom>
          <a:noFill/>
          <a:ln w="9525">
            <a:solidFill>
              <a:schemeClr val="tx1"/>
            </a:solidFill>
            <a:miter lim="800000"/>
            <a:headEnd/>
            <a:tailEnd/>
          </a:ln>
        </p:spPr>
        <p:txBody>
          <a:bodyPr wrap="none" anchor="ctr"/>
          <a:lstStyle/>
          <a:p>
            <a:endParaRPr lang="en-US"/>
          </a:p>
        </p:txBody>
      </p:sp>
      <p:sp>
        <p:nvSpPr>
          <p:cNvPr id="10245" name="AutoShape 7"/>
          <p:cNvSpPr>
            <a:spLocks/>
          </p:cNvSpPr>
          <p:nvPr/>
        </p:nvSpPr>
        <p:spPr bwMode="auto">
          <a:xfrm>
            <a:off x="7086600" y="3124200"/>
            <a:ext cx="533400" cy="3276600"/>
          </a:xfrm>
          <a:prstGeom prst="rightBrace">
            <a:avLst>
              <a:gd name="adj1" fmla="val 51190"/>
              <a:gd name="adj2" fmla="val 50000"/>
            </a:avLst>
          </a:prstGeom>
          <a:noFill/>
          <a:ln w="9525">
            <a:solidFill>
              <a:schemeClr val="tx1"/>
            </a:solidFill>
            <a:miter lim="800000"/>
            <a:headEnd/>
            <a:tailEnd/>
          </a:ln>
        </p:spPr>
        <p:txBody>
          <a:bodyPr wrap="none" anchor="ctr"/>
          <a:lstStyle/>
          <a:p>
            <a:endParaRPr lang="en-US"/>
          </a:p>
        </p:txBody>
      </p:sp>
      <p:sp>
        <p:nvSpPr>
          <p:cNvPr id="10246" name="Text Box 8"/>
          <p:cNvSpPr txBox="1">
            <a:spLocks noChangeArrowheads="1"/>
          </p:cNvSpPr>
          <p:nvPr/>
        </p:nvSpPr>
        <p:spPr bwMode="auto">
          <a:xfrm>
            <a:off x="7620000" y="1600200"/>
            <a:ext cx="1524000" cy="854075"/>
          </a:xfrm>
          <a:prstGeom prst="rect">
            <a:avLst/>
          </a:prstGeom>
          <a:noFill/>
          <a:ln w="9525">
            <a:noFill/>
            <a:miter lim="800000"/>
            <a:headEnd/>
            <a:tailEnd/>
          </a:ln>
        </p:spPr>
        <p:txBody>
          <a:bodyPr>
            <a:spAutoFit/>
          </a:bodyPr>
          <a:lstStyle/>
          <a:p>
            <a:pPr eaLnBrk="1" hangingPunct="1">
              <a:spcBef>
                <a:spcPct val="50000"/>
              </a:spcBef>
            </a:pPr>
            <a:r>
              <a:rPr lang="en-US" sz="2000">
                <a:latin typeface="Times New Roman" pitchFamily="18" charset="0"/>
              </a:rPr>
              <a:t>Reflective</a:t>
            </a:r>
          </a:p>
          <a:p>
            <a:pPr eaLnBrk="1" hangingPunct="1">
              <a:spcBef>
                <a:spcPct val="50000"/>
              </a:spcBef>
            </a:pPr>
            <a:r>
              <a:rPr lang="en-US" sz="2000">
                <a:latin typeface="Times New Roman" pitchFamily="18" charset="0"/>
              </a:rPr>
              <a:t>Responses</a:t>
            </a:r>
          </a:p>
        </p:txBody>
      </p:sp>
      <p:sp>
        <p:nvSpPr>
          <p:cNvPr id="10247" name="Text Box 9"/>
          <p:cNvSpPr txBox="1">
            <a:spLocks noChangeArrowheads="1"/>
          </p:cNvSpPr>
          <p:nvPr/>
        </p:nvSpPr>
        <p:spPr bwMode="auto">
          <a:xfrm>
            <a:off x="7620000" y="4343400"/>
            <a:ext cx="1524000" cy="854075"/>
          </a:xfrm>
          <a:prstGeom prst="rect">
            <a:avLst/>
          </a:prstGeom>
          <a:noFill/>
          <a:ln w="9525">
            <a:noFill/>
            <a:miter lim="800000"/>
            <a:headEnd/>
            <a:tailEnd/>
          </a:ln>
        </p:spPr>
        <p:txBody>
          <a:bodyPr>
            <a:spAutoFit/>
          </a:bodyPr>
          <a:lstStyle/>
          <a:p>
            <a:pPr eaLnBrk="1" hangingPunct="1">
              <a:spcBef>
                <a:spcPct val="50000"/>
              </a:spcBef>
            </a:pPr>
            <a:r>
              <a:rPr lang="en-US" sz="2000">
                <a:latin typeface="Times New Roman" pitchFamily="18" charset="0"/>
              </a:rPr>
              <a:t>Strategic</a:t>
            </a:r>
          </a:p>
          <a:p>
            <a:pPr eaLnBrk="1" hangingPunct="1">
              <a:spcBef>
                <a:spcPct val="50000"/>
              </a:spcBef>
            </a:pPr>
            <a:r>
              <a:rPr lang="en-US" sz="2000">
                <a:latin typeface="Times New Roman" pitchFamily="18" charset="0"/>
              </a:rPr>
              <a:t>Responses</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183</TotalTime>
  <Words>3717</Words>
  <Application>Microsoft Macintosh PowerPoint</Application>
  <PresentationFormat>On-screen Show (4:3)</PresentationFormat>
  <Paragraphs>351</Paragraphs>
  <Slides>27</Slides>
  <Notes>23</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CIHS Powerpoint Template</vt:lpstr>
      <vt:lpstr>Responding to Resistance</vt:lpstr>
      <vt:lpstr>Learning Objectives</vt:lpstr>
      <vt:lpstr>Resistance</vt:lpstr>
      <vt:lpstr>Resistance</vt:lpstr>
      <vt:lpstr>Resistance</vt:lpstr>
      <vt:lpstr>Change Talk</vt:lpstr>
      <vt:lpstr>Change Talk</vt:lpstr>
      <vt:lpstr>Change Talk</vt:lpstr>
      <vt:lpstr>Handling Resistance</vt:lpstr>
      <vt:lpstr>Reflective Responses</vt:lpstr>
      <vt:lpstr>Simple Reflections</vt:lpstr>
      <vt:lpstr>Amplified Reflection</vt:lpstr>
      <vt:lpstr>Double-Sided Reflection</vt:lpstr>
      <vt:lpstr>Strategic Responses</vt:lpstr>
      <vt:lpstr>PowerPoint Presentation</vt:lpstr>
      <vt:lpstr>COMING ALONGSIDE (Paradox)</vt:lpstr>
      <vt:lpstr>PowerPoint Presentation</vt:lpstr>
      <vt:lpstr>Reframing</vt:lpstr>
      <vt:lpstr>EMPHASIZING PERSONAL CHOICE/CONTROL</vt:lpstr>
      <vt:lpstr>PowerPoint Presentation</vt:lpstr>
      <vt:lpstr>Handling Resistance</vt:lpstr>
      <vt:lpstr>PowerPoint Presentation</vt:lpstr>
      <vt:lpstr>PowerPoint Presentation</vt:lpstr>
      <vt:lpstr>PowerPoint Presentation</vt:lpstr>
      <vt:lpstr>PowerPoint Presentation</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Lauren Schermerhorn</cp:lastModifiedBy>
  <cp:revision>15</cp:revision>
  <dcterms:created xsi:type="dcterms:W3CDTF">2012-02-08T16:22:52Z</dcterms:created>
  <dcterms:modified xsi:type="dcterms:W3CDTF">2015-01-19T18:08:12Z</dcterms:modified>
</cp:coreProperties>
</file>