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4"/>
  </p:notesMasterIdLst>
  <p:handoutMasterIdLst>
    <p:handoutMasterId r:id="rId55"/>
  </p:handoutMasterIdLst>
  <p:sldIdLst>
    <p:sldId id="256" r:id="rId2"/>
    <p:sldId id="257" r:id="rId3"/>
    <p:sldId id="281" r:id="rId4"/>
    <p:sldId id="282" r:id="rId5"/>
    <p:sldId id="326" r:id="rId6"/>
    <p:sldId id="325" r:id="rId7"/>
    <p:sldId id="379" r:id="rId8"/>
    <p:sldId id="283" r:id="rId9"/>
    <p:sldId id="322" r:id="rId10"/>
    <p:sldId id="323" r:id="rId11"/>
    <p:sldId id="324" r:id="rId12"/>
    <p:sldId id="364" r:id="rId13"/>
    <p:sldId id="365" r:id="rId14"/>
    <p:sldId id="366" r:id="rId15"/>
    <p:sldId id="367" r:id="rId16"/>
    <p:sldId id="368" r:id="rId17"/>
    <p:sldId id="369" r:id="rId18"/>
    <p:sldId id="370" r:id="rId19"/>
    <p:sldId id="371" r:id="rId20"/>
    <p:sldId id="372" r:id="rId21"/>
    <p:sldId id="373" r:id="rId22"/>
    <p:sldId id="273" r:id="rId23"/>
    <p:sldId id="291" r:id="rId24"/>
    <p:sldId id="292" r:id="rId25"/>
    <p:sldId id="277" r:id="rId26"/>
    <p:sldId id="377" r:id="rId27"/>
    <p:sldId id="380" r:id="rId28"/>
    <p:sldId id="381" r:id="rId29"/>
    <p:sldId id="293" r:id="rId30"/>
    <p:sldId id="391" r:id="rId31"/>
    <p:sldId id="294" r:id="rId32"/>
    <p:sldId id="295" r:id="rId33"/>
    <p:sldId id="296" r:id="rId34"/>
    <p:sldId id="297" r:id="rId35"/>
    <p:sldId id="298" r:id="rId36"/>
    <p:sldId id="376" r:id="rId37"/>
    <p:sldId id="275" r:id="rId38"/>
    <p:sldId id="382" r:id="rId39"/>
    <p:sldId id="276" r:id="rId40"/>
    <p:sldId id="383" r:id="rId41"/>
    <p:sldId id="278" r:id="rId42"/>
    <p:sldId id="384" r:id="rId43"/>
    <p:sldId id="385" r:id="rId44"/>
    <p:sldId id="386" r:id="rId45"/>
    <p:sldId id="279" r:id="rId46"/>
    <p:sldId id="387" r:id="rId47"/>
    <p:sldId id="280" r:id="rId48"/>
    <p:sldId id="388" r:id="rId49"/>
    <p:sldId id="392" r:id="rId50"/>
    <p:sldId id="316" r:id="rId51"/>
    <p:sldId id="389" r:id="rId52"/>
    <p:sldId id="390" r:id="rId5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E297"/>
    <a:srgbClr val="4F81BD"/>
    <a:srgbClr val="CE7124"/>
    <a:srgbClr val="B1C7E1"/>
    <a:srgbClr val="B3EBE8"/>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155" autoAdjust="0"/>
  </p:normalViewPr>
  <p:slideViewPr>
    <p:cSldViewPr>
      <p:cViewPr varScale="1">
        <p:scale>
          <a:sx n="81" d="100"/>
          <a:sy n="81" d="100"/>
        </p:scale>
        <p:origin x="-1896" y="-10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p:scale>
          <a:sx n="79" d="100"/>
          <a:sy n="79" d="100"/>
        </p:scale>
        <p:origin x="-247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notesMaster" Target="notesMasters/notesMaster1.xml"/><Relationship Id="rId55" Type="http://schemas.openxmlformats.org/officeDocument/2006/relationships/handoutMaster" Target="handoutMasters/handoutMaster1.xml"/><Relationship Id="rId56" Type="http://schemas.openxmlformats.org/officeDocument/2006/relationships/printerSettings" Target="printerSettings/printerSettings1.bin"/><Relationship Id="rId57" Type="http://schemas.openxmlformats.org/officeDocument/2006/relationships/presProps" Target="presProps.xml"/><Relationship Id="rId58" Type="http://schemas.openxmlformats.org/officeDocument/2006/relationships/viewProps" Target="viewProps.xml"/><Relationship Id="rId59" Type="http://schemas.openxmlformats.org/officeDocument/2006/relationships/theme" Target="theme/theme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6677ADF-D004-435D-81DC-287BFCCA73C6}" type="datetimeFigureOut">
              <a:rPr lang="en-US" smtClean="0"/>
              <a:pPr/>
              <a:t>1/19/15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658A781-1A7B-4844-8358-53CF28AC6AC7}" type="slidenum">
              <a:rPr lang="en-US" smtClean="0"/>
              <a:pPr/>
              <a:t>‹#›</a:t>
            </a:fld>
            <a:endParaRPr lang="en-US" dirty="0"/>
          </a:p>
        </p:txBody>
      </p:sp>
    </p:spTree>
    <p:extLst>
      <p:ext uri="{BB962C8B-B14F-4D97-AF65-F5344CB8AC3E}">
        <p14:creationId xmlns:p14="http://schemas.microsoft.com/office/powerpoint/2010/main" val="6271175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4E50FB-8DBA-4B76-962D-1C6F033DBFB7}" type="datetimeFigureOut">
              <a:rPr lang="en-US" smtClean="0"/>
              <a:pPr/>
              <a:t>1/19/15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20400C-3BB4-48F2-ACF0-046B1D39CB7E}" type="slidenum">
              <a:rPr lang="en-US" smtClean="0"/>
              <a:pPr/>
              <a:t>‹#›</a:t>
            </a:fld>
            <a:endParaRPr lang="en-US" dirty="0"/>
          </a:p>
        </p:txBody>
      </p:sp>
    </p:spTree>
    <p:extLst>
      <p:ext uri="{BB962C8B-B14F-4D97-AF65-F5344CB8AC3E}">
        <p14:creationId xmlns:p14="http://schemas.microsoft.com/office/powerpoint/2010/main" val="220201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20400C-3BB4-48F2-ACF0-046B1D39CB7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bwMode="auto">
          <a:noFill/>
          <a:ln>
            <a:solidFill>
              <a:srgbClr val="000000"/>
            </a:solidFill>
            <a:miter lim="800000"/>
            <a:headEnd/>
            <a:tailEnd/>
          </a:ln>
        </p:spPr>
      </p:sp>
      <p:sp>
        <p:nvSpPr>
          <p:cNvPr id="158723"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bwMode="auto">
          <a:noFill/>
          <a:ln>
            <a:solidFill>
              <a:srgbClr val="000000"/>
            </a:solidFill>
            <a:miter lim="800000"/>
            <a:headEnd/>
            <a:tailEnd/>
          </a:ln>
        </p:spPr>
      </p:sp>
      <p:sp>
        <p:nvSpPr>
          <p:cNvPr id="159747"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916" eaLnBrk="0" hangingPunct="0">
              <a:defRPr sz="2400">
                <a:solidFill>
                  <a:schemeClr val="tx1"/>
                </a:solidFill>
                <a:latin typeface="Verdana" pitchFamily="34" charset="0"/>
              </a:defRPr>
            </a:lvl1pPr>
            <a:lvl2pPr marL="727404" indent="-279770" defTabSz="913916" eaLnBrk="0" hangingPunct="0">
              <a:defRPr sz="2400">
                <a:solidFill>
                  <a:schemeClr val="tx1"/>
                </a:solidFill>
                <a:latin typeface="Verdana" pitchFamily="34" charset="0"/>
              </a:defRPr>
            </a:lvl2pPr>
            <a:lvl3pPr marL="1119082" indent="-223816" defTabSz="913916" eaLnBrk="0" hangingPunct="0">
              <a:defRPr sz="2400">
                <a:solidFill>
                  <a:schemeClr val="tx1"/>
                </a:solidFill>
                <a:latin typeface="Verdana" pitchFamily="34" charset="0"/>
              </a:defRPr>
            </a:lvl3pPr>
            <a:lvl4pPr marL="1566714" indent="-223816" defTabSz="913916" eaLnBrk="0" hangingPunct="0">
              <a:defRPr sz="2400">
                <a:solidFill>
                  <a:schemeClr val="tx1"/>
                </a:solidFill>
                <a:latin typeface="Verdana" pitchFamily="34" charset="0"/>
              </a:defRPr>
            </a:lvl4pPr>
            <a:lvl5pPr marL="2014347" indent="-223816" defTabSz="913916" eaLnBrk="0" hangingPunct="0">
              <a:defRPr sz="2400">
                <a:solidFill>
                  <a:schemeClr val="tx1"/>
                </a:solidFill>
                <a:latin typeface="Verdana" pitchFamily="34" charset="0"/>
              </a:defRPr>
            </a:lvl5pPr>
            <a:lvl6pPr marL="2461979" indent="-223816" defTabSz="913916" eaLnBrk="0" fontAlgn="base" hangingPunct="0">
              <a:spcBef>
                <a:spcPct val="0"/>
              </a:spcBef>
              <a:spcAft>
                <a:spcPct val="0"/>
              </a:spcAft>
              <a:defRPr sz="2400">
                <a:solidFill>
                  <a:schemeClr val="tx1"/>
                </a:solidFill>
                <a:latin typeface="Verdana" pitchFamily="34" charset="0"/>
              </a:defRPr>
            </a:lvl6pPr>
            <a:lvl7pPr marL="2909612" indent="-223816" defTabSz="913916" eaLnBrk="0" fontAlgn="base" hangingPunct="0">
              <a:spcBef>
                <a:spcPct val="0"/>
              </a:spcBef>
              <a:spcAft>
                <a:spcPct val="0"/>
              </a:spcAft>
              <a:defRPr sz="2400">
                <a:solidFill>
                  <a:schemeClr val="tx1"/>
                </a:solidFill>
                <a:latin typeface="Verdana" pitchFamily="34" charset="0"/>
              </a:defRPr>
            </a:lvl7pPr>
            <a:lvl8pPr marL="3357245" indent="-223816" defTabSz="913916" eaLnBrk="0" fontAlgn="base" hangingPunct="0">
              <a:spcBef>
                <a:spcPct val="0"/>
              </a:spcBef>
              <a:spcAft>
                <a:spcPct val="0"/>
              </a:spcAft>
              <a:defRPr sz="2400">
                <a:solidFill>
                  <a:schemeClr val="tx1"/>
                </a:solidFill>
                <a:latin typeface="Verdana" pitchFamily="34" charset="0"/>
              </a:defRPr>
            </a:lvl8pPr>
            <a:lvl9pPr marL="3804877" indent="-223816" defTabSz="913916" eaLnBrk="0" fontAlgn="base" hangingPunct="0">
              <a:spcBef>
                <a:spcPct val="0"/>
              </a:spcBef>
              <a:spcAft>
                <a:spcPct val="0"/>
              </a:spcAft>
              <a:defRPr sz="2400">
                <a:solidFill>
                  <a:schemeClr val="tx1"/>
                </a:solidFill>
                <a:latin typeface="Verdana" pitchFamily="34" charset="0"/>
              </a:defRPr>
            </a:lvl9pPr>
          </a:lstStyle>
          <a:p>
            <a:pPr eaLnBrk="1" hangingPunct="1"/>
            <a:fld id="{E80DB4D4-7E4E-4691-BBC3-4FB2799DABCD}" type="slidenum">
              <a:rPr lang="en-US" sz="1200">
                <a:latin typeface="Arial" pitchFamily="34" charset="0"/>
              </a:rPr>
              <a:pPr eaLnBrk="1" hangingPunct="1"/>
              <a:t>26</a:t>
            </a:fld>
            <a:endParaRPr lang="en-US" sz="1200" dirty="0">
              <a:latin typeface="Arial" pitchFamily="34" charset="0"/>
            </a:endParaRPr>
          </a:p>
        </p:txBody>
      </p:sp>
      <p:sp>
        <p:nvSpPr>
          <p:cNvPr id="41987" name="Rectangle 2"/>
          <p:cNvSpPr>
            <a:spLocks noGrp="1" noRot="1" noChangeAspect="1" noChangeArrowheads="1" noTextEdit="1"/>
          </p:cNvSpPr>
          <p:nvPr>
            <p:ph type="sldImg"/>
          </p:nvPr>
        </p:nvSpPr>
        <p:spPr>
          <a:ln/>
        </p:spPr>
      </p:sp>
      <p:sp>
        <p:nvSpPr>
          <p:cNvPr id="41988" name="Notes Placeholder 4"/>
          <p:cNvSpPr>
            <a:spLocks noGrp="1"/>
          </p:cNvSpPr>
          <p:nvPr/>
        </p:nvSpPr>
        <p:spPr bwMode="auto">
          <a:xfrm>
            <a:off x="913987" y="4343673"/>
            <a:ext cx="5030026" cy="4114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2" rIns="91425" bIns="45712"/>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Slide Image Placeholder 1"/>
          <p:cNvSpPr>
            <a:spLocks noGrp="1" noRot="1" noChangeAspect="1" noTextEdit="1"/>
          </p:cNvSpPr>
          <p:nvPr>
            <p:ph type="sldImg"/>
          </p:nvPr>
        </p:nvSpPr>
        <p:spPr bwMode="auto">
          <a:noFill/>
          <a:ln>
            <a:solidFill>
              <a:srgbClr val="000000"/>
            </a:solidFill>
            <a:miter lim="800000"/>
            <a:headEnd/>
            <a:tailEnd/>
          </a:ln>
        </p:spPr>
      </p:sp>
      <p:sp>
        <p:nvSpPr>
          <p:cNvPr id="200707"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
        <p:nvSpPr>
          <p:cNvPr id="200708" name="Slide Number Placeholder 3"/>
          <p:cNvSpPr>
            <a:spLocks noGrp="1"/>
          </p:cNvSpPr>
          <p:nvPr>
            <p:ph type="sldNum" sz="quarter" idx="5"/>
          </p:nvPr>
        </p:nvSpPr>
        <p:spPr bwMode="auto">
          <a:noFill/>
          <a:ln>
            <a:miter lim="800000"/>
            <a:headEnd/>
            <a:tailEnd/>
          </a:ln>
        </p:spPr>
        <p:txBody>
          <a:bodyPr/>
          <a:lstStyle/>
          <a:p>
            <a:fld id="{08E56BA8-595E-4224-AC49-8FC2436650DA}" type="slidenum">
              <a:rPr lang="en-US" smtClean="0">
                <a:latin typeface="Calibri" pitchFamily="34" charset="0"/>
                <a:ea typeface="ＭＳ Ｐゴシック" pitchFamily="34" charset="-128"/>
              </a:rPr>
              <a:pPr/>
              <a:t>27</a:t>
            </a:fld>
            <a:endParaRPr lang="en-US" dirty="0" smtClean="0">
              <a:latin typeface="Calibri"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20400C-3BB4-48F2-ACF0-046B1D39CB7E}" type="slidenum">
              <a:rPr lang="en-US" smtClean="0"/>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Slide Image Placeholder 1"/>
          <p:cNvSpPr>
            <a:spLocks noGrp="1" noRot="1" noChangeAspect="1" noTextEdit="1"/>
          </p:cNvSpPr>
          <p:nvPr>
            <p:ph type="sldImg"/>
          </p:nvPr>
        </p:nvSpPr>
        <p:spPr bwMode="auto">
          <a:noFill/>
          <a:ln>
            <a:solidFill>
              <a:srgbClr val="000000"/>
            </a:solidFill>
            <a:miter lim="800000"/>
            <a:headEnd/>
            <a:tailEnd/>
          </a:ln>
        </p:spPr>
      </p:sp>
      <p:sp>
        <p:nvSpPr>
          <p:cNvPr id="202755"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
        <p:nvSpPr>
          <p:cNvPr id="202756" name="Slide Number Placeholder 3"/>
          <p:cNvSpPr>
            <a:spLocks noGrp="1"/>
          </p:cNvSpPr>
          <p:nvPr>
            <p:ph type="sldNum" sz="quarter" idx="5"/>
          </p:nvPr>
        </p:nvSpPr>
        <p:spPr bwMode="auto">
          <a:noFill/>
          <a:ln>
            <a:miter lim="800000"/>
            <a:headEnd/>
            <a:tailEnd/>
          </a:ln>
        </p:spPr>
        <p:txBody>
          <a:bodyPr/>
          <a:lstStyle/>
          <a:p>
            <a:fld id="{47D42217-4C15-4FCC-93B6-52070A71AC12}" type="slidenum">
              <a:rPr lang="en-US" smtClean="0">
                <a:latin typeface="Calibri" pitchFamily="34" charset="0"/>
                <a:ea typeface="ＭＳ Ｐゴシック" pitchFamily="34" charset="-128"/>
              </a:rPr>
              <a:pPr/>
              <a:t>28</a:t>
            </a:fld>
            <a:endParaRPr lang="en-US" dirty="0" smtClean="0">
              <a:latin typeface="Calibri" pitchFamily="34"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bwMode="auto">
          <a:noFill/>
          <a:ln>
            <a:solidFill>
              <a:srgbClr val="000000"/>
            </a:solidFill>
            <a:miter lim="800000"/>
            <a:headEnd/>
            <a:tailEnd/>
          </a:ln>
        </p:spPr>
      </p:sp>
      <p:sp>
        <p:nvSpPr>
          <p:cNvPr id="160771"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E002E68B-66CA-4E53-84DA-C08AB42E94DA}" type="slidenum">
              <a:rPr lang="en-US"/>
              <a:pPr/>
              <a:t>30</a:t>
            </a:fld>
            <a:endParaRPr lang="en-US" dirty="0"/>
          </a:p>
        </p:txBody>
      </p:sp>
      <p:sp>
        <p:nvSpPr>
          <p:cNvPr id="95235" name="Rectangle 2"/>
          <p:cNvSpPr>
            <a:spLocks noGrp="1" noRot="1" noChangeAspect="1" noChangeArrowheads="1" noTextEdit="1"/>
          </p:cNvSpPr>
          <p:nvPr>
            <p:ph type="sldImg"/>
          </p:nvPr>
        </p:nvSpPr>
        <p:spPr>
          <a:solidFill>
            <a:srgbClr val="FFFFFF"/>
          </a:solidFill>
          <a:ln/>
        </p:spPr>
      </p:sp>
      <p:sp>
        <p:nvSpPr>
          <p:cNvPr id="5" name="Notes Placeholder 4"/>
          <p:cNvSpPr>
            <a:spLocks noGrp="1"/>
          </p:cNvSpPr>
          <p:nvPr>
            <p:ph type="body" sz="quarter" idx="10"/>
          </p:nvPr>
        </p:nvSpPr>
        <p:spPr/>
        <p:txBody>
          <a:bodyPr>
            <a:normAutofit/>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bwMode="auto">
          <a:noFill/>
          <a:ln>
            <a:solidFill>
              <a:srgbClr val="000000"/>
            </a:solidFill>
            <a:miter lim="800000"/>
            <a:headEnd/>
            <a:tailEnd/>
          </a:ln>
        </p:spPr>
      </p:sp>
      <p:sp>
        <p:nvSpPr>
          <p:cNvPr id="160771"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p:cNvSpPr>
            <a:spLocks noGrp="1" noRot="1" noChangeAspect="1" noTextEdit="1"/>
          </p:cNvSpPr>
          <p:nvPr>
            <p:ph type="sldImg"/>
          </p:nvPr>
        </p:nvSpPr>
        <p:spPr bwMode="auto">
          <a:noFill/>
          <a:ln>
            <a:solidFill>
              <a:srgbClr val="000000"/>
            </a:solidFill>
            <a:miter lim="800000"/>
            <a:headEnd/>
            <a:tailEnd/>
          </a:ln>
        </p:spPr>
      </p:sp>
      <p:sp>
        <p:nvSpPr>
          <p:cNvPr id="161795"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bwMode="auto">
          <a:noFill/>
          <a:ln>
            <a:solidFill>
              <a:srgbClr val="000000"/>
            </a:solidFill>
            <a:miter lim="800000"/>
            <a:headEnd/>
            <a:tailEnd/>
          </a:ln>
        </p:spPr>
      </p:sp>
      <p:sp>
        <p:nvSpPr>
          <p:cNvPr id="162819"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bwMode="auto">
          <a:noFill/>
          <a:ln>
            <a:solidFill>
              <a:srgbClr val="000000"/>
            </a:solidFill>
            <a:miter lim="800000"/>
            <a:headEnd/>
            <a:tailEnd/>
          </a:ln>
        </p:spPr>
      </p:sp>
      <p:sp>
        <p:nvSpPr>
          <p:cNvPr id="167939"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bwMode="auto">
          <a:noFill/>
          <a:ln>
            <a:solidFill>
              <a:srgbClr val="000000"/>
            </a:solidFill>
            <a:miter lim="800000"/>
            <a:headEnd/>
            <a:tailEnd/>
          </a:ln>
        </p:spPr>
      </p:sp>
      <p:sp>
        <p:nvSpPr>
          <p:cNvPr id="168963"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916" eaLnBrk="0" hangingPunct="0">
              <a:defRPr sz="2400">
                <a:solidFill>
                  <a:schemeClr val="tx1"/>
                </a:solidFill>
                <a:latin typeface="Verdana" pitchFamily="34" charset="0"/>
              </a:defRPr>
            </a:lvl1pPr>
            <a:lvl2pPr marL="727404" indent="-279770" defTabSz="913916" eaLnBrk="0" hangingPunct="0">
              <a:defRPr sz="2400">
                <a:solidFill>
                  <a:schemeClr val="tx1"/>
                </a:solidFill>
                <a:latin typeface="Verdana" pitchFamily="34" charset="0"/>
              </a:defRPr>
            </a:lvl2pPr>
            <a:lvl3pPr marL="1119082" indent="-223816" defTabSz="913916" eaLnBrk="0" hangingPunct="0">
              <a:defRPr sz="2400">
                <a:solidFill>
                  <a:schemeClr val="tx1"/>
                </a:solidFill>
                <a:latin typeface="Verdana" pitchFamily="34" charset="0"/>
              </a:defRPr>
            </a:lvl3pPr>
            <a:lvl4pPr marL="1566714" indent="-223816" defTabSz="913916" eaLnBrk="0" hangingPunct="0">
              <a:defRPr sz="2400">
                <a:solidFill>
                  <a:schemeClr val="tx1"/>
                </a:solidFill>
                <a:latin typeface="Verdana" pitchFamily="34" charset="0"/>
              </a:defRPr>
            </a:lvl4pPr>
            <a:lvl5pPr marL="2014347" indent="-223816" defTabSz="913916" eaLnBrk="0" hangingPunct="0">
              <a:defRPr sz="2400">
                <a:solidFill>
                  <a:schemeClr val="tx1"/>
                </a:solidFill>
                <a:latin typeface="Verdana" pitchFamily="34" charset="0"/>
              </a:defRPr>
            </a:lvl5pPr>
            <a:lvl6pPr marL="2461979" indent="-223816" defTabSz="913916" eaLnBrk="0" fontAlgn="base" hangingPunct="0">
              <a:spcBef>
                <a:spcPct val="0"/>
              </a:spcBef>
              <a:spcAft>
                <a:spcPct val="0"/>
              </a:spcAft>
              <a:defRPr sz="2400">
                <a:solidFill>
                  <a:schemeClr val="tx1"/>
                </a:solidFill>
                <a:latin typeface="Verdana" pitchFamily="34" charset="0"/>
              </a:defRPr>
            </a:lvl6pPr>
            <a:lvl7pPr marL="2909612" indent="-223816" defTabSz="913916" eaLnBrk="0" fontAlgn="base" hangingPunct="0">
              <a:spcBef>
                <a:spcPct val="0"/>
              </a:spcBef>
              <a:spcAft>
                <a:spcPct val="0"/>
              </a:spcAft>
              <a:defRPr sz="2400">
                <a:solidFill>
                  <a:schemeClr val="tx1"/>
                </a:solidFill>
                <a:latin typeface="Verdana" pitchFamily="34" charset="0"/>
              </a:defRPr>
            </a:lvl7pPr>
            <a:lvl8pPr marL="3357245" indent="-223816" defTabSz="913916" eaLnBrk="0" fontAlgn="base" hangingPunct="0">
              <a:spcBef>
                <a:spcPct val="0"/>
              </a:spcBef>
              <a:spcAft>
                <a:spcPct val="0"/>
              </a:spcAft>
              <a:defRPr sz="2400">
                <a:solidFill>
                  <a:schemeClr val="tx1"/>
                </a:solidFill>
                <a:latin typeface="Verdana" pitchFamily="34" charset="0"/>
              </a:defRPr>
            </a:lvl8pPr>
            <a:lvl9pPr marL="3804877" indent="-223816" defTabSz="913916" eaLnBrk="0" fontAlgn="base" hangingPunct="0">
              <a:spcBef>
                <a:spcPct val="0"/>
              </a:spcBef>
              <a:spcAft>
                <a:spcPct val="0"/>
              </a:spcAft>
              <a:defRPr sz="2400">
                <a:solidFill>
                  <a:schemeClr val="tx1"/>
                </a:solidFill>
                <a:latin typeface="Verdana" pitchFamily="34" charset="0"/>
              </a:defRPr>
            </a:lvl9pPr>
          </a:lstStyle>
          <a:p>
            <a:pPr eaLnBrk="1" hangingPunct="1"/>
            <a:fld id="{E80DB4D4-7E4E-4691-BBC3-4FB2799DABCD}" type="slidenum">
              <a:rPr lang="en-US" sz="1200">
                <a:latin typeface="Arial" pitchFamily="34" charset="0"/>
              </a:rPr>
              <a:pPr eaLnBrk="1" hangingPunct="1"/>
              <a:t>38</a:t>
            </a:fld>
            <a:endParaRPr lang="en-US" sz="1200" dirty="0">
              <a:latin typeface="Arial" pitchFamily="34" charset="0"/>
            </a:endParaRPr>
          </a:p>
        </p:txBody>
      </p:sp>
      <p:sp>
        <p:nvSpPr>
          <p:cNvPr id="41987" name="Rectangle 2"/>
          <p:cNvSpPr>
            <a:spLocks noGrp="1" noRot="1" noChangeAspect="1" noChangeArrowheads="1" noTextEdit="1"/>
          </p:cNvSpPr>
          <p:nvPr>
            <p:ph type="sldImg"/>
          </p:nvPr>
        </p:nvSpPr>
        <p:spPr>
          <a:ln/>
        </p:spPr>
      </p:sp>
      <p:sp>
        <p:nvSpPr>
          <p:cNvPr id="41988" name="Notes Placeholder 4"/>
          <p:cNvSpPr>
            <a:spLocks noGrp="1"/>
          </p:cNvSpPr>
          <p:nvPr/>
        </p:nvSpPr>
        <p:spPr bwMode="auto">
          <a:xfrm>
            <a:off x="913987" y="4343673"/>
            <a:ext cx="5030026" cy="4114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2" rIns="91425" bIns="45712"/>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20400C-3BB4-48F2-ACF0-046B1D39CB7E}" type="slidenum">
              <a:rPr lang="en-US" smtClean="0"/>
              <a:pPr/>
              <a:t>4</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916" eaLnBrk="0" hangingPunct="0">
              <a:defRPr sz="2400">
                <a:solidFill>
                  <a:schemeClr val="tx1"/>
                </a:solidFill>
                <a:latin typeface="Verdana" pitchFamily="34" charset="0"/>
              </a:defRPr>
            </a:lvl1pPr>
            <a:lvl2pPr marL="727404" indent="-279770" defTabSz="913916" eaLnBrk="0" hangingPunct="0">
              <a:defRPr sz="2400">
                <a:solidFill>
                  <a:schemeClr val="tx1"/>
                </a:solidFill>
                <a:latin typeface="Verdana" pitchFamily="34" charset="0"/>
              </a:defRPr>
            </a:lvl2pPr>
            <a:lvl3pPr marL="1119082" indent="-223816" defTabSz="913916" eaLnBrk="0" hangingPunct="0">
              <a:defRPr sz="2400">
                <a:solidFill>
                  <a:schemeClr val="tx1"/>
                </a:solidFill>
                <a:latin typeface="Verdana" pitchFamily="34" charset="0"/>
              </a:defRPr>
            </a:lvl3pPr>
            <a:lvl4pPr marL="1566714" indent="-223816" defTabSz="913916" eaLnBrk="0" hangingPunct="0">
              <a:defRPr sz="2400">
                <a:solidFill>
                  <a:schemeClr val="tx1"/>
                </a:solidFill>
                <a:latin typeface="Verdana" pitchFamily="34" charset="0"/>
              </a:defRPr>
            </a:lvl4pPr>
            <a:lvl5pPr marL="2014347" indent="-223816" defTabSz="913916" eaLnBrk="0" hangingPunct="0">
              <a:defRPr sz="2400">
                <a:solidFill>
                  <a:schemeClr val="tx1"/>
                </a:solidFill>
                <a:latin typeface="Verdana" pitchFamily="34" charset="0"/>
              </a:defRPr>
            </a:lvl5pPr>
            <a:lvl6pPr marL="2461979" indent="-223816" defTabSz="913916" eaLnBrk="0" fontAlgn="base" hangingPunct="0">
              <a:spcBef>
                <a:spcPct val="0"/>
              </a:spcBef>
              <a:spcAft>
                <a:spcPct val="0"/>
              </a:spcAft>
              <a:defRPr sz="2400">
                <a:solidFill>
                  <a:schemeClr val="tx1"/>
                </a:solidFill>
                <a:latin typeface="Verdana" pitchFamily="34" charset="0"/>
              </a:defRPr>
            </a:lvl6pPr>
            <a:lvl7pPr marL="2909612" indent="-223816" defTabSz="913916" eaLnBrk="0" fontAlgn="base" hangingPunct="0">
              <a:spcBef>
                <a:spcPct val="0"/>
              </a:spcBef>
              <a:spcAft>
                <a:spcPct val="0"/>
              </a:spcAft>
              <a:defRPr sz="2400">
                <a:solidFill>
                  <a:schemeClr val="tx1"/>
                </a:solidFill>
                <a:latin typeface="Verdana" pitchFamily="34" charset="0"/>
              </a:defRPr>
            </a:lvl7pPr>
            <a:lvl8pPr marL="3357245" indent="-223816" defTabSz="913916" eaLnBrk="0" fontAlgn="base" hangingPunct="0">
              <a:spcBef>
                <a:spcPct val="0"/>
              </a:spcBef>
              <a:spcAft>
                <a:spcPct val="0"/>
              </a:spcAft>
              <a:defRPr sz="2400">
                <a:solidFill>
                  <a:schemeClr val="tx1"/>
                </a:solidFill>
                <a:latin typeface="Verdana" pitchFamily="34" charset="0"/>
              </a:defRPr>
            </a:lvl8pPr>
            <a:lvl9pPr marL="3804877" indent="-223816" defTabSz="913916" eaLnBrk="0" fontAlgn="base" hangingPunct="0">
              <a:spcBef>
                <a:spcPct val="0"/>
              </a:spcBef>
              <a:spcAft>
                <a:spcPct val="0"/>
              </a:spcAft>
              <a:defRPr sz="2400">
                <a:solidFill>
                  <a:schemeClr val="tx1"/>
                </a:solidFill>
                <a:latin typeface="Verdana" pitchFamily="34" charset="0"/>
              </a:defRPr>
            </a:lvl9pPr>
          </a:lstStyle>
          <a:p>
            <a:pPr eaLnBrk="1" hangingPunct="1"/>
            <a:fld id="{E80DB4D4-7E4E-4691-BBC3-4FB2799DABCD}" type="slidenum">
              <a:rPr lang="en-US" sz="1200">
                <a:latin typeface="Arial" pitchFamily="34" charset="0"/>
              </a:rPr>
              <a:pPr eaLnBrk="1" hangingPunct="1"/>
              <a:t>40</a:t>
            </a:fld>
            <a:endParaRPr lang="en-US" sz="1200" dirty="0">
              <a:latin typeface="Arial" pitchFamily="34" charset="0"/>
            </a:endParaRPr>
          </a:p>
        </p:txBody>
      </p:sp>
      <p:sp>
        <p:nvSpPr>
          <p:cNvPr id="41987" name="Rectangle 2"/>
          <p:cNvSpPr>
            <a:spLocks noGrp="1" noRot="1" noChangeAspect="1" noChangeArrowheads="1" noTextEdit="1"/>
          </p:cNvSpPr>
          <p:nvPr>
            <p:ph type="sldImg"/>
          </p:nvPr>
        </p:nvSpPr>
        <p:spPr>
          <a:ln/>
        </p:spPr>
      </p:sp>
      <p:sp>
        <p:nvSpPr>
          <p:cNvPr id="41988" name="Notes Placeholder 4"/>
          <p:cNvSpPr>
            <a:spLocks noGrp="1"/>
          </p:cNvSpPr>
          <p:nvPr/>
        </p:nvSpPr>
        <p:spPr bwMode="auto">
          <a:xfrm>
            <a:off x="913987" y="4343673"/>
            <a:ext cx="5030026" cy="4114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2" rIns="91425" bIns="45712"/>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20400C-3BB4-48F2-ACF0-046B1D39CB7E}" type="slidenum">
              <a:rPr lang="en-US" smtClean="0"/>
              <a:pPr/>
              <a:t>49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20400C-3BB4-48F2-ACF0-046B1D39CB7E}"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034" eaLnBrk="0" hangingPunct="0">
              <a:defRPr sz="2400">
                <a:solidFill>
                  <a:schemeClr val="tx1"/>
                </a:solidFill>
                <a:latin typeface="Verdana" pitchFamily="34" charset="0"/>
              </a:defRPr>
            </a:lvl1pPr>
            <a:lvl2pPr marL="727497" indent="-279806" defTabSz="914034" eaLnBrk="0" hangingPunct="0">
              <a:defRPr sz="2400">
                <a:solidFill>
                  <a:schemeClr val="tx1"/>
                </a:solidFill>
                <a:latin typeface="Verdana" pitchFamily="34" charset="0"/>
              </a:defRPr>
            </a:lvl2pPr>
            <a:lvl3pPr marL="1119226" indent="-223845" defTabSz="914034" eaLnBrk="0" hangingPunct="0">
              <a:defRPr sz="2400">
                <a:solidFill>
                  <a:schemeClr val="tx1"/>
                </a:solidFill>
                <a:latin typeface="Verdana" pitchFamily="34" charset="0"/>
              </a:defRPr>
            </a:lvl3pPr>
            <a:lvl4pPr marL="1566916" indent="-223845" defTabSz="914034" eaLnBrk="0" hangingPunct="0">
              <a:defRPr sz="2400">
                <a:solidFill>
                  <a:schemeClr val="tx1"/>
                </a:solidFill>
                <a:latin typeface="Verdana" pitchFamily="34" charset="0"/>
              </a:defRPr>
            </a:lvl4pPr>
            <a:lvl5pPr marL="2014606" indent="-223845" defTabSz="914034" eaLnBrk="0" hangingPunct="0">
              <a:defRPr sz="2400">
                <a:solidFill>
                  <a:schemeClr val="tx1"/>
                </a:solidFill>
                <a:latin typeface="Verdana" pitchFamily="34" charset="0"/>
              </a:defRPr>
            </a:lvl5pPr>
            <a:lvl6pPr marL="2462296" indent="-223845" defTabSz="914034" eaLnBrk="0" fontAlgn="base" hangingPunct="0">
              <a:spcBef>
                <a:spcPct val="0"/>
              </a:spcBef>
              <a:spcAft>
                <a:spcPct val="0"/>
              </a:spcAft>
              <a:defRPr sz="2400">
                <a:solidFill>
                  <a:schemeClr val="tx1"/>
                </a:solidFill>
                <a:latin typeface="Verdana" pitchFamily="34" charset="0"/>
              </a:defRPr>
            </a:lvl6pPr>
            <a:lvl7pPr marL="2909987" indent="-223845" defTabSz="914034" eaLnBrk="0" fontAlgn="base" hangingPunct="0">
              <a:spcBef>
                <a:spcPct val="0"/>
              </a:spcBef>
              <a:spcAft>
                <a:spcPct val="0"/>
              </a:spcAft>
              <a:defRPr sz="2400">
                <a:solidFill>
                  <a:schemeClr val="tx1"/>
                </a:solidFill>
                <a:latin typeface="Verdana" pitchFamily="34" charset="0"/>
              </a:defRPr>
            </a:lvl7pPr>
            <a:lvl8pPr marL="3357677" indent="-223845" defTabSz="914034" eaLnBrk="0" fontAlgn="base" hangingPunct="0">
              <a:spcBef>
                <a:spcPct val="0"/>
              </a:spcBef>
              <a:spcAft>
                <a:spcPct val="0"/>
              </a:spcAft>
              <a:defRPr sz="2400">
                <a:solidFill>
                  <a:schemeClr val="tx1"/>
                </a:solidFill>
                <a:latin typeface="Verdana" pitchFamily="34" charset="0"/>
              </a:defRPr>
            </a:lvl8pPr>
            <a:lvl9pPr marL="3805367" indent="-223845" defTabSz="914034" eaLnBrk="0" fontAlgn="base" hangingPunct="0">
              <a:spcBef>
                <a:spcPct val="0"/>
              </a:spcBef>
              <a:spcAft>
                <a:spcPct val="0"/>
              </a:spcAft>
              <a:defRPr sz="2400">
                <a:solidFill>
                  <a:schemeClr val="tx1"/>
                </a:solidFill>
                <a:latin typeface="Verdana" pitchFamily="34" charset="0"/>
              </a:defRPr>
            </a:lvl9pPr>
          </a:lstStyle>
          <a:p>
            <a:pPr eaLnBrk="1" hangingPunct="1"/>
            <a:fld id="{DE750E0A-A978-4528-8DAB-DB5AA9AD7519}" type="slidenum">
              <a:rPr lang="en-US" sz="1200">
                <a:latin typeface="Arial" pitchFamily="34" charset="0"/>
              </a:rPr>
              <a:pPr eaLnBrk="1" hangingPunct="1"/>
              <a:t>7</a:t>
            </a:fld>
            <a:endParaRPr lang="en-US" sz="1200" dirty="0">
              <a:latin typeface="Arial" pitchFamily="34" charset="0"/>
            </a:endParaRPr>
          </a:p>
        </p:txBody>
      </p:sp>
      <p:sp>
        <p:nvSpPr>
          <p:cNvPr id="40963" name="Rectangle 2"/>
          <p:cNvSpPr>
            <a:spLocks noGrp="1" noRot="1" noChangeAspect="1" noChangeArrowheads="1" noTextEdit="1"/>
          </p:cNvSpPr>
          <p:nvPr>
            <p:ph type="sldImg"/>
          </p:nvPr>
        </p:nvSpPr>
        <p:spPr>
          <a:ln/>
        </p:spPr>
      </p:sp>
      <p:sp>
        <p:nvSpPr>
          <p:cNvPr id="40964" name="Notes Placeholder 4"/>
          <p:cNvSpPr>
            <a:spLocks noGrp="1"/>
          </p:cNvSpPr>
          <p:nvPr/>
        </p:nvSpPr>
        <p:spPr bwMode="auto">
          <a:xfrm>
            <a:off x="913987" y="4343673"/>
            <a:ext cx="5030026" cy="4114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7" tIns="45718" rIns="91437" bIns="45718"/>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20400C-3BB4-48F2-ACF0-046B1D39CB7E}" type="slidenum">
              <a:rPr lang="en-US" smtClean="0"/>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4"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4"/>
          <p:cNvSpPr>
            <a:spLocks noGrp="1" noChangeArrowheads="1"/>
          </p:cNvSpPr>
          <p:nvPr>
            <p:ph type="ctrTitle"/>
          </p:nvPr>
        </p:nvSpPr>
        <p:spPr>
          <a:xfrm>
            <a:off x="685800" y="2819400"/>
            <a:ext cx="7772400" cy="1143000"/>
          </a:xfrm>
        </p:spPr>
        <p:txBody>
          <a:bodyPr/>
          <a:lstStyle/>
          <a:p>
            <a:pPr eaLnBrk="1" hangingPunct="1"/>
            <a:r>
              <a:rPr lang="en-US" sz="3400" dirty="0" smtClean="0"/>
              <a:t/>
            </a:r>
            <a:br>
              <a:rPr lang="en-US" sz="3400" dirty="0" smtClean="0"/>
            </a:br>
            <a:r>
              <a:rPr lang="en-US" sz="3400" dirty="0" smtClean="0"/>
              <a:t>Care Planning and Documentation in Integrated Health</a:t>
            </a:r>
          </a:p>
        </p:txBody>
      </p:sp>
      <p:sp>
        <p:nvSpPr>
          <p:cNvPr id="5" name="Rectangle 5"/>
          <p:cNvSpPr txBox="1">
            <a:spLocks noChangeArrowheads="1"/>
          </p:cNvSpPr>
          <p:nvPr/>
        </p:nvSpPr>
        <p:spPr bwMode="auto">
          <a:xfrm>
            <a:off x="1295400" y="4191000"/>
            <a:ext cx="640080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r>
              <a:rPr kumimoji="0" lang="en-US" sz="2400" b="1" i="0" u="none" strike="noStrike" kern="0" cap="none" spc="0" normalizeH="0" baseline="0" noProof="0" smtClean="0">
                <a:ln>
                  <a:noFill/>
                </a:ln>
                <a:solidFill>
                  <a:srgbClr val="CE7124"/>
                </a:solidFill>
                <a:effectLst/>
                <a:uLnTx/>
                <a:uFillTx/>
                <a:latin typeface="+mn-lt"/>
                <a:ea typeface="+mn-ea"/>
                <a:cs typeface="+mn-cs"/>
              </a:rPr>
              <a:t>Module 10</a:t>
            </a:r>
            <a:endParaRPr kumimoji="0" lang="en-US" sz="2400" b="1" i="0" u="none" strike="noStrike" kern="0" cap="none" spc="0" normalizeH="0" baseline="0" noProof="0" dirty="0" smtClean="0">
              <a:ln>
                <a:noFill/>
              </a:ln>
              <a:solidFill>
                <a:srgbClr val="CE7124"/>
              </a:solidFill>
              <a:effectLst/>
              <a:uLnTx/>
              <a:uFillTx/>
              <a:latin typeface="+mn-lt"/>
              <a:ea typeface="+mn-ea"/>
              <a:cs typeface="+mn-cs"/>
            </a:endParaRPr>
          </a:p>
          <a:p>
            <a:pPr marL="0" marR="0" lvl="0" indent="0" algn="ctr" defTabSz="914400" rtl="0" eaLnBrk="1" fontAlgn="base" latinLnBrk="0" hangingPunct="1">
              <a:lnSpc>
                <a:spcPct val="100000"/>
              </a:lnSpc>
              <a:spcBef>
                <a:spcPts val="1200"/>
              </a:spcBef>
              <a:spcAft>
                <a:spcPct val="0"/>
              </a:spcAft>
              <a:buClr>
                <a:srgbClr val="16A21F"/>
              </a:buClr>
              <a:buSzTx/>
              <a:buFont typeface="Wingdings" pitchFamily="2" charset="2"/>
              <a:buNone/>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Judith Anne DeBonis PhD</a:t>
            </a:r>
          </a:p>
          <a:p>
            <a:pPr marL="0" marR="0" lvl="0" indent="0" algn="ctr"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r>
              <a:rPr kumimoji="0" lang="en-US" sz="1600" b="0" i="0" u="none" strike="noStrike" kern="0" cap="none" spc="0" normalizeH="0" baseline="0" noProof="0" dirty="0" smtClean="0">
                <a:ln>
                  <a:noFill/>
                </a:ln>
                <a:solidFill>
                  <a:schemeClr val="tx1"/>
                </a:solidFill>
                <a:effectLst/>
                <a:uLnTx/>
                <a:uFillTx/>
                <a:latin typeface="+mn-lt"/>
                <a:ea typeface="+mn-ea"/>
                <a:cs typeface="+mn-cs"/>
              </a:rPr>
              <a:t>Department of Social Work</a:t>
            </a:r>
          </a:p>
          <a:p>
            <a:pPr marL="0" marR="0" lvl="0" indent="0" algn="ctr"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r>
              <a:rPr kumimoji="0" lang="en-US" sz="1600" b="0" i="0" u="none" strike="noStrike" kern="0" cap="none" spc="0" normalizeH="0" baseline="0" noProof="0" dirty="0" smtClean="0">
                <a:ln>
                  <a:noFill/>
                </a:ln>
                <a:solidFill>
                  <a:schemeClr val="tx1"/>
                </a:solidFill>
                <a:effectLst/>
                <a:uLnTx/>
                <a:uFillTx/>
                <a:latin typeface="+mn-lt"/>
                <a:ea typeface="+mn-ea"/>
                <a:cs typeface="+mn-cs"/>
              </a:rPr>
              <a:t>California State University Northridge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447800"/>
            <a:ext cx="8077200" cy="1447800"/>
          </a:xfrm>
          <a:solidFill>
            <a:srgbClr val="4F81BD"/>
          </a:solidFill>
          <a:ln w="19050">
            <a:solidFill>
              <a:schemeClr val="bg1">
                <a:lumMod val="75000"/>
              </a:schemeClr>
            </a:solidFill>
          </a:ln>
        </p:spPr>
        <p:txBody>
          <a:bodyPr/>
          <a:lstStyle/>
          <a:p>
            <a:pPr algn="ctr">
              <a:spcBef>
                <a:spcPts val="0"/>
              </a:spcBef>
            </a:pPr>
            <a:r>
              <a:rPr lang="en-US" sz="2400" b="1" dirty="0" smtClean="0">
                <a:solidFill>
                  <a:schemeClr val="bg1"/>
                </a:solidFill>
              </a:rPr>
              <a:t>Definition</a:t>
            </a:r>
          </a:p>
          <a:p>
            <a:pPr lvl="1">
              <a:spcBef>
                <a:spcPts val="0"/>
              </a:spcBef>
              <a:buNone/>
            </a:pPr>
            <a:r>
              <a:rPr lang="en-US" sz="1600" dirty="0" smtClean="0">
                <a:solidFill>
                  <a:schemeClr val="bg1"/>
                </a:solidFill>
              </a:rPr>
              <a:t>An interactive, collaborative process between providers and consumers that is used to make healthcare decisions in which at least 2 individuals work together as partners with mutual expertise to exchange information and clarify values in relation to options and thereby arrive at a discrete decision.	</a:t>
            </a:r>
            <a:endParaRPr lang="en-US" sz="1600" dirty="0">
              <a:solidFill>
                <a:schemeClr val="bg1"/>
              </a:solidFill>
            </a:endParaRPr>
          </a:p>
        </p:txBody>
      </p:sp>
      <p:sp>
        <p:nvSpPr>
          <p:cNvPr id="4" name="Content Placeholder 3"/>
          <p:cNvSpPr>
            <a:spLocks noGrp="1"/>
          </p:cNvSpPr>
          <p:nvPr>
            <p:ph sz="half" idx="2"/>
          </p:nvPr>
        </p:nvSpPr>
        <p:spPr>
          <a:xfrm>
            <a:off x="685800" y="3124200"/>
            <a:ext cx="4572000" cy="2743200"/>
          </a:xfrm>
          <a:ln w="28575">
            <a:solidFill>
              <a:srgbClr val="B1C7E1"/>
            </a:solidFill>
          </a:ln>
        </p:spPr>
        <p:txBody>
          <a:bodyPr/>
          <a:lstStyle/>
          <a:p>
            <a:pPr algn="ctr">
              <a:spcBef>
                <a:spcPts val="1200"/>
              </a:spcBef>
            </a:pPr>
            <a:r>
              <a:rPr lang="en-US" sz="2400" b="1" dirty="0" smtClean="0">
                <a:solidFill>
                  <a:srgbClr val="CE7124"/>
                </a:solidFill>
              </a:rPr>
              <a:t>Partnership</a:t>
            </a:r>
          </a:p>
          <a:p>
            <a:pPr algn="ctr">
              <a:spcBef>
                <a:spcPts val="1200"/>
              </a:spcBef>
            </a:pPr>
            <a:r>
              <a:rPr lang="en-US" sz="1800" dirty="0" smtClean="0"/>
              <a:t>Practitioner as a consultant to the consumer</a:t>
            </a:r>
          </a:p>
          <a:p>
            <a:pPr lvl="2">
              <a:spcBef>
                <a:spcPts val="1200"/>
              </a:spcBef>
            </a:pPr>
            <a:r>
              <a:rPr lang="en-US" sz="1600" b="1" dirty="0" smtClean="0"/>
              <a:t>Helping to provide information</a:t>
            </a:r>
          </a:p>
          <a:p>
            <a:pPr lvl="2">
              <a:spcBef>
                <a:spcPts val="1200"/>
              </a:spcBef>
            </a:pPr>
            <a:r>
              <a:rPr lang="en-US" sz="1600" b="1" dirty="0" smtClean="0"/>
              <a:t>To discuss options</a:t>
            </a:r>
          </a:p>
          <a:p>
            <a:pPr lvl="2">
              <a:spcBef>
                <a:spcPts val="1200"/>
              </a:spcBef>
            </a:pPr>
            <a:r>
              <a:rPr lang="en-US" sz="1600" b="1" dirty="0" smtClean="0"/>
              <a:t>To clarify values and preferences</a:t>
            </a:r>
          </a:p>
          <a:p>
            <a:pPr lvl="2">
              <a:spcBef>
                <a:spcPts val="1200"/>
              </a:spcBef>
            </a:pPr>
            <a:r>
              <a:rPr lang="en-US" sz="1600" b="1" dirty="0" smtClean="0"/>
              <a:t>To support consumer autonomy </a:t>
            </a:r>
            <a:endParaRPr lang="en-US" sz="1600" dirty="0"/>
          </a:p>
        </p:txBody>
      </p:sp>
      <p:sp>
        <p:nvSpPr>
          <p:cNvPr id="5" name="Title 1"/>
          <p:cNvSpPr txBox="1">
            <a:spLocks/>
          </p:cNvSpPr>
          <p:nvPr/>
        </p:nvSpPr>
        <p:spPr bwMode="auto">
          <a:xfrm>
            <a:off x="381000" y="8382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mj-lt"/>
                <a:ea typeface="+mj-ea"/>
                <a:cs typeface="+mj-cs"/>
              </a:rPr>
              <a:t>Shared Decision Making (SDM)</a:t>
            </a:r>
            <a:r>
              <a:rPr kumimoji="0" lang="en-US" sz="3200" b="0" i="0" u="none" strike="noStrike" kern="0" cap="none" spc="0" normalizeH="0" noProof="0" dirty="0" smtClean="0">
                <a:ln>
                  <a:noFill/>
                </a:ln>
                <a:solidFill>
                  <a:schemeClr val="tx1"/>
                </a:solidFill>
                <a:effectLst/>
                <a:uLnTx/>
                <a:uFillTx/>
                <a:latin typeface="+mj-lt"/>
                <a:ea typeface="+mj-ea"/>
                <a:cs typeface="+mj-cs"/>
              </a:rPr>
              <a:t> </a:t>
            </a:r>
            <a:r>
              <a:rPr kumimoji="0" lang="en-US" sz="3200" b="0" i="0" u="none" strike="noStrike" kern="0" cap="none" spc="0" normalizeH="0" baseline="30000" noProof="0" dirty="0" smtClean="0">
                <a:ln>
                  <a:noFill/>
                </a:ln>
                <a:solidFill>
                  <a:schemeClr val="tx1"/>
                </a:solidFill>
                <a:effectLst/>
                <a:uLnTx/>
                <a:uFillTx/>
                <a:latin typeface="+mj-lt"/>
                <a:ea typeface="+mj-ea"/>
                <a:cs typeface="+mj-cs"/>
              </a:rPr>
              <a:t>7</a:t>
            </a:r>
            <a:endParaRPr kumimoji="0" lang="en-US" sz="3200" b="0" i="0" u="none" strike="noStrike" kern="0" cap="none" spc="0" normalizeH="0" baseline="0" noProof="0" dirty="0">
              <a:ln>
                <a:noFill/>
              </a:ln>
              <a:solidFill>
                <a:schemeClr val="tx1"/>
              </a:solidFill>
              <a:effectLst/>
              <a:uLnTx/>
              <a:uFillTx/>
              <a:latin typeface="+mj-lt"/>
              <a:ea typeface="+mj-ea"/>
              <a:cs typeface="+mj-cs"/>
            </a:endParaRPr>
          </a:p>
        </p:txBody>
      </p:sp>
      <p:sp>
        <p:nvSpPr>
          <p:cNvPr id="7" name="TextBox 13"/>
          <p:cNvSpPr txBox="1">
            <a:spLocks noChangeArrowheads="1"/>
          </p:cNvSpPr>
          <p:nvPr/>
        </p:nvSpPr>
        <p:spPr bwMode="auto">
          <a:xfrm>
            <a:off x="5410200" y="2971800"/>
            <a:ext cx="3505200" cy="2895600"/>
          </a:xfrm>
          <a:prstGeom prst="rect">
            <a:avLst/>
          </a:prstGeom>
          <a:noFill/>
          <a:ln w="28575">
            <a:solidFill>
              <a:srgbClr val="B1C7E1"/>
            </a:solidFill>
            <a:miter lim="800000"/>
            <a:headEnd/>
            <a:tailEnd/>
          </a:ln>
        </p:spPr>
        <p:txBody>
          <a:bodyPr wrap="square" tIns="91440">
            <a:noAutofit/>
          </a:bodyPr>
          <a:lstStyle/>
          <a:p>
            <a:pPr marL="342900" indent="-342900" algn="ctr">
              <a:spcBef>
                <a:spcPts val="1200"/>
              </a:spcBef>
              <a:buClr>
                <a:schemeClr val="bg2"/>
              </a:buClr>
            </a:pPr>
            <a:r>
              <a:rPr lang="en-US" sz="2000" b="1" dirty="0" smtClean="0">
                <a:solidFill>
                  <a:srgbClr val="D3650B"/>
                </a:solidFill>
                <a:latin typeface="Arial" pitchFamily="34" charset="0"/>
                <a:cs typeface="Arial" pitchFamily="34" charset="0"/>
              </a:rPr>
              <a:t>GOAL</a:t>
            </a:r>
            <a:endParaRPr lang="en-US" sz="1800" dirty="0" smtClean="0">
              <a:cs typeface="Arial" pitchFamily="34" charset="0"/>
            </a:endParaRPr>
          </a:p>
          <a:p>
            <a:pPr marL="342900" indent="-342900">
              <a:spcBef>
                <a:spcPts val="1200"/>
              </a:spcBef>
              <a:buClr>
                <a:schemeClr val="bg2"/>
              </a:buClr>
            </a:pPr>
            <a:r>
              <a:rPr lang="en-US" sz="1600" kern="0" dirty="0" smtClean="0"/>
              <a:t>A person-centered, supportive encounter which promotes the ideal conditions for effective decision making to occur</a:t>
            </a:r>
          </a:p>
          <a:p>
            <a:pPr marL="342900" lvl="1" indent="-342900">
              <a:spcBef>
                <a:spcPts val="1200"/>
              </a:spcBef>
              <a:buClr>
                <a:schemeClr val="bg2"/>
              </a:buClr>
            </a:pPr>
            <a:r>
              <a:rPr lang="en-US" sz="1600" dirty="0" smtClean="0"/>
              <a:t>Consumers are empowered with information so that their autonomy or control over healthcare decision making is increased</a:t>
            </a:r>
          </a:p>
          <a:p>
            <a:pPr marL="342900" indent="-342900">
              <a:spcBef>
                <a:spcPts val="1200"/>
              </a:spcBef>
              <a:buClr>
                <a:schemeClr val="bg2"/>
              </a:buClr>
            </a:pPr>
            <a:endParaRPr lang="en-US" sz="1600" kern="0" dirty="0" smtClean="0"/>
          </a:p>
          <a:p>
            <a:pPr>
              <a:spcBef>
                <a:spcPts val="1200"/>
              </a:spcBef>
            </a:pPr>
            <a:endParaRPr lang="en-US" sz="1800" dirty="0">
              <a:latin typeface="Arial" pitchFamily="34" charset="0"/>
              <a:cs typeface="Arial" pitchFamily="34" charset="0"/>
            </a:endParaRPr>
          </a:p>
        </p:txBody>
      </p:sp>
    </p:spTree>
    <p:extLst>
      <p:ext uri="{BB962C8B-B14F-4D97-AF65-F5344CB8AC3E}">
        <p14:creationId xmlns:p14="http://schemas.microsoft.com/office/powerpoint/2010/main" val="428355465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r>
              <a:rPr lang="en-US" dirty="0" smtClean="0"/>
              <a:t>How SDM Supports Patient Empowerment and Participation </a:t>
            </a:r>
            <a:r>
              <a:rPr lang="en-US" baseline="30000" dirty="0" smtClean="0"/>
              <a:t>7</a:t>
            </a:r>
            <a:endParaRPr lang="en-US" dirty="0"/>
          </a:p>
        </p:txBody>
      </p:sp>
      <p:sp>
        <p:nvSpPr>
          <p:cNvPr id="4" name="TextBox 3"/>
          <p:cNvSpPr txBox="1"/>
          <p:nvPr/>
        </p:nvSpPr>
        <p:spPr>
          <a:xfrm>
            <a:off x="838200" y="2023408"/>
            <a:ext cx="7620000" cy="1938992"/>
          </a:xfrm>
          <a:prstGeom prst="rect">
            <a:avLst/>
          </a:prstGeom>
          <a:solidFill>
            <a:srgbClr val="4F81BD"/>
          </a:solidFill>
        </p:spPr>
        <p:txBody>
          <a:bodyPr wrap="square" rtlCol="0">
            <a:spAutoFit/>
          </a:bodyPr>
          <a:lstStyle/>
          <a:p>
            <a:r>
              <a:rPr lang="en-US" dirty="0" smtClean="0">
                <a:solidFill>
                  <a:schemeClr val="bg1"/>
                </a:solidFill>
              </a:rPr>
              <a:t>In the shared decision-making process, practitioners are encouraged to think about and apply:</a:t>
            </a:r>
          </a:p>
          <a:p>
            <a:pPr marL="457200" indent="-457200">
              <a:buFont typeface="+mj-lt"/>
              <a:buAutoNum type="arabicPeriod"/>
            </a:pPr>
            <a:r>
              <a:rPr lang="en-US" dirty="0" smtClean="0">
                <a:solidFill>
                  <a:schemeClr val="bg1"/>
                </a:solidFill>
              </a:rPr>
              <a:t>Self-directed care</a:t>
            </a:r>
          </a:p>
          <a:p>
            <a:pPr marL="457200" indent="-457200">
              <a:buFont typeface="+mj-lt"/>
              <a:buAutoNum type="arabicPeriod"/>
            </a:pPr>
            <a:r>
              <a:rPr lang="en-US" dirty="0" smtClean="0">
                <a:solidFill>
                  <a:schemeClr val="bg1"/>
                </a:solidFill>
              </a:rPr>
              <a:t>Self-determination</a:t>
            </a:r>
          </a:p>
          <a:p>
            <a:pPr marL="457200" indent="-457200">
              <a:buFont typeface="+mj-lt"/>
              <a:buAutoNum type="arabicPeriod"/>
            </a:pPr>
            <a:r>
              <a:rPr lang="en-US" dirty="0" smtClean="0">
                <a:solidFill>
                  <a:schemeClr val="bg1"/>
                </a:solidFill>
              </a:rPr>
              <a:t>Person-centered planning</a:t>
            </a:r>
            <a:endParaRPr lang="en-US" dirty="0">
              <a:solidFill>
                <a:schemeClr val="bg1"/>
              </a:solidFill>
            </a:endParaRPr>
          </a:p>
        </p:txBody>
      </p:sp>
      <p:sp>
        <p:nvSpPr>
          <p:cNvPr id="5" name="TextBox 4"/>
          <p:cNvSpPr txBox="1"/>
          <p:nvPr/>
        </p:nvSpPr>
        <p:spPr>
          <a:xfrm>
            <a:off x="1143000" y="4133671"/>
            <a:ext cx="7010400" cy="1200329"/>
          </a:xfrm>
          <a:prstGeom prst="rect">
            <a:avLst/>
          </a:prstGeom>
          <a:noFill/>
        </p:spPr>
        <p:txBody>
          <a:bodyPr wrap="square" rtlCol="0">
            <a:spAutoFit/>
          </a:bodyPr>
          <a:lstStyle/>
          <a:p>
            <a:r>
              <a:rPr lang="en-US" dirty="0" smtClean="0"/>
              <a:t>For consumers to participate fully as partners in a shared decision making process, they will need to </a:t>
            </a:r>
          </a:p>
          <a:p>
            <a:r>
              <a:rPr lang="en-US" dirty="0" smtClean="0"/>
              <a:t>information, skills, and confidence</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458200" cy="838200"/>
          </a:xfrm>
        </p:spPr>
        <p:txBody>
          <a:bodyPr/>
          <a:lstStyle/>
          <a:p>
            <a:r>
              <a:rPr lang="en-US" sz="3000" dirty="0" smtClean="0"/>
              <a:t>Steps in a Shared Decision Making Process </a:t>
            </a:r>
            <a:r>
              <a:rPr lang="en-US" sz="3000" baseline="30000" dirty="0" smtClean="0"/>
              <a:t>7</a:t>
            </a:r>
            <a:endParaRPr lang="en-US" sz="3000" dirty="0"/>
          </a:p>
        </p:txBody>
      </p:sp>
      <p:sp>
        <p:nvSpPr>
          <p:cNvPr id="3" name="Content Placeholder 2"/>
          <p:cNvSpPr>
            <a:spLocks noGrp="1"/>
          </p:cNvSpPr>
          <p:nvPr>
            <p:ph idx="1"/>
          </p:nvPr>
        </p:nvSpPr>
        <p:spPr>
          <a:xfrm>
            <a:off x="685800" y="1752600"/>
            <a:ext cx="8001000" cy="3962400"/>
          </a:xfrm>
        </p:spPr>
        <p:txBody>
          <a:bodyPr/>
          <a:lstStyle/>
          <a:p>
            <a:pPr marL="800100" lvl="1" indent="-342900">
              <a:spcBef>
                <a:spcPts val="1200"/>
              </a:spcBef>
              <a:buFont typeface="+mj-lt"/>
              <a:buAutoNum type="arabicPeriod"/>
            </a:pPr>
            <a:r>
              <a:rPr lang="en-US" sz="1800" dirty="0" smtClean="0"/>
              <a:t>Recognition that a decision needs to be made</a:t>
            </a:r>
          </a:p>
          <a:p>
            <a:pPr marL="800100" lvl="1" indent="-342900">
              <a:spcBef>
                <a:spcPts val="1200"/>
              </a:spcBef>
              <a:buFont typeface="+mj-lt"/>
              <a:buAutoNum type="arabicPeriod"/>
            </a:pPr>
            <a:r>
              <a:rPr lang="en-US" sz="1800" dirty="0" smtClean="0"/>
              <a:t>Identification of the partners in the process as equals</a:t>
            </a:r>
          </a:p>
          <a:p>
            <a:pPr marL="800100" lvl="1" indent="-342900">
              <a:spcBef>
                <a:spcPts val="1200"/>
              </a:spcBef>
              <a:buFont typeface="+mj-lt"/>
              <a:buAutoNum type="arabicPeriod"/>
            </a:pPr>
            <a:r>
              <a:rPr lang="en-US" sz="1800" dirty="0" smtClean="0"/>
              <a:t>Statement of options as equal </a:t>
            </a:r>
          </a:p>
          <a:p>
            <a:pPr marL="800100" lvl="1" indent="-342900">
              <a:spcBef>
                <a:spcPts val="1200"/>
              </a:spcBef>
              <a:buFont typeface="+mj-lt"/>
              <a:buAutoNum type="arabicPeriod"/>
            </a:pPr>
            <a:r>
              <a:rPr lang="en-US" sz="1800" dirty="0" smtClean="0"/>
              <a:t>Exchange of information on pros and cons of options</a:t>
            </a:r>
          </a:p>
          <a:p>
            <a:pPr marL="800100" lvl="1" indent="-342900">
              <a:spcBef>
                <a:spcPts val="1200"/>
              </a:spcBef>
              <a:buFont typeface="+mj-lt"/>
              <a:buAutoNum type="arabicPeriod"/>
            </a:pPr>
            <a:r>
              <a:rPr lang="en-US" sz="1800" dirty="0" smtClean="0"/>
              <a:t>Exploration of understanding and expectations</a:t>
            </a:r>
          </a:p>
          <a:p>
            <a:pPr marL="800100" lvl="1" indent="-342900">
              <a:spcBef>
                <a:spcPts val="1200"/>
              </a:spcBef>
              <a:buFont typeface="+mj-lt"/>
              <a:buAutoNum type="arabicPeriod"/>
            </a:pPr>
            <a:r>
              <a:rPr lang="en-US" sz="1800" dirty="0" smtClean="0"/>
              <a:t>Identifying preferences</a:t>
            </a:r>
          </a:p>
          <a:p>
            <a:pPr marL="800100" lvl="1" indent="-342900">
              <a:spcBef>
                <a:spcPts val="1200"/>
              </a:spcBef>
              <a:buFont typeface="+mj-lt"/>
              <a:buAutoNum type="arabicPeriod"/>
            </a:pPr>
            <a:r>
              <a:rPr lang="en-US" sz="1800" dirty="0" smtClean="0"/>
              <a:t>Negotiating options and concordance</a:t>
            </a:r>
          </a:p>
          <a:p>
            <a:pPr marL="800100" lvl="1" indent="-342900">
              <a:spcBef>
                <a:spcPts val="1200"/>
              </a:spcBef>
              <a:buFont typeface="+mj-lt"/>
              <a:buAutoNum type="arabicPeriod"/>
            </a:pPr>
            <a:r>
              <a:rPr lang="en-US" sz="1800" dirty="0" smtClean="0"/>
              <a:t>Sharing the decision</a:t>
            </a:r>
          </a:p>
          <a:p>
            <a:pPr marL="800100" lvl="1" indent="-342900">
              <a:spcBef>
                <a:spcPts val="1200"/>
              </a:spcBef>
              <a:buFont typeface="+mj-lt"/>
              <a:buAutoNum type="arabicPeriod"/>
            </a:pPr>
            <a:r>
              <a:rPr lang="en-US" sz="1800" dirty="0" smtClean="0"/>
              <a:t>Arranging follow-up to evaluate decision making outcomes</a:t>
            </a:r>
          </a:p>
        </p:txBody>
      </p:sp>
    </p:spTree>
    <p:extLst>
      <p:ext uri="{BB962C8B-B14F-4D97-AF65-F5344CB8AC3E}">
        <p14:creationId xmlns:p14="http://schemas.microsoft.com/office/powerpoint/2010/main" val="40966362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TextBox 11"/>
          <p:cNvSpPr txBox="1">
            <a:spLocks noChangeArrowheads="1"/>
          </p:cNvSpPr>
          <p:nvPr/>
        </p:nvSpPr>
        <p:spPr bwMode="auto">
          <a:xfrm>
            <a:off x="6019800" y="2421791"/>
            <a:ext cx="2895599" cy="33694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smtClean="0">
                <a:solidFill>
                  <a:srgbClr val="D3650B"/>
                </a:solidFill>
                <a:latin typeface="Arial" pitchFamily="34" charset="0"/>
                <a:cs typeface="Arial" pitchFamily="34" charset="0"/>
              </a:rPr>
              <a:t>Solution-Focused </a:t>
            </a:r>
            <a:r>
              <a:rPr lang="en-US" sz="2000" b="1" baseline="30000" dirty="0" smtClean="0">
                <a:solidFill>
                  <a:srgbClr val="D3650B"/>
                </a:solidFill>
                <a:cs typeface="Arial" pitchFamily="34" charset="0"/>
              </a:rPr>
              <a:t>9</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800" dirty="0" smtClean="0"/>
              <a:t>Decide what the person wants instead of what they don’t want—when what the person is doing is not working, have him or her do something different.</a:t>
            </a:r>
          </a:p>
          <a:p>
            <a:pPr marL="342900" indent="-342900">
              <a:spcBef>
                <a:spcPts val="1200"/>
              </a:spcBef>
              <a:buClr>
                <a:schemeClr val="bg2"/>
              </a:buClr>
              <a:buSzPct val="100000"/>
            </a:pPr>
            <a:endParaRPr lang="en-US" sz="1800" dirty="0">
              <a:latin typeface="Arial" pitchFamily="34" charset="0"/>
              <a:cs typeface="Arial" pitchFamily="34" charset="0"/>
            </a:endParaRPr>
          </a:p>
        </p:txBody>
      </p:sp>
      <p:sp>
        <p:nvSpPr>
          <p:cNvPr id="34823" name="TextBox 13"/>
          <p:cNvSpPr txBox="1">
            <a:spLocks noChangeArrowheads="1"/>
          </p:cNvSpPr>
          <p:nvPr/>
        </p:nvSpPr>
        <p:spPr bwMode="auto">
          <a:xfrm>
            <a:off x="685800" y="2421791"/>
            <a:ext cx="2438400" cy="33694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Stage of Change </a:t>
            </a:r>
            <a:r>
              <a:rPr lang="en-US" sz="2000" b="1" baseline="30000" dirty="0" smtClean="0">
                <a:solidFill>
                  <a:srgbClr val="D3650B"/>
                </a:solidFill>
                <a:latin typeface="Arial" pitchFamily="34" charset="0"/>
                <a:cs typeface="Arial" pitchFamily="34" charset="0"/>
              </a:rPr>
              <a:t>8</a:t>
            </a:r>
            <a:endParaRPr lang="en-US" sz="2000" b="1" dirty="0" smtClean="0">
              <a:solidFill>
                <a:srgbClr val="D3650B"/>
              </a:solidFill>
              <a:latin typeface="Arial" pitchFamily="34" charset="0"/>
              <a:cs typeface="Arial" pitchFamily="34" charset="0"/>
            </a:endParaRPr>
          </a:p>
          <a:p>
            <a:pPr marL="342900" lvl="0" indent="-342900">
              <a:spcBef>
                <a:spcPts val="1200"/>
              </a:spcBef>
              <a:buClr>
                <a:srgbClr val="808080"/>
              </a:buClr>
              <a:buFont typeface="Wingdings" pitchFamily="2" charset="2"/>
              <a:buChar char="l"/>
            </a:pPr>
            <a:r>
              <a:rPr lang="en-US" sz="1800" dirty="0" smtClean="0">
                <a:solidFill>
                  <a:srgbClr val="000000"/>
                </a:solidFill>
                <a:cs typeface="Arial" pitchFamily="34" charset="0"/>
              </a:rPr>
              <a:t>In contemplation: aware of the problem, but ambivalent about making a change</a:t>
            </a:r>
          </a:p>
          <a:p>
            <a:pPr marL="342900" lvl="0" indent="-342900">
              <a:spcBef>
                <a:spcPts val="1200"/>
              </a:spcBef>
              <a:buClr>
                <a:srgbClr val="808080"/>
              </a:buClr>
              <a:buFont typeface="Wingdings" pitchFamily="2" charset="2"/>
              <a:buChar char="l"/>
            </a:pPr>
            <a:endParaRPr lang="en-US" sz="1800" dirty="0" smtClean="0">
              <a:solidFill>
                <a:srgbClr val="000000"/>
              </a:solidFill>
            </a:endParaRPr>
          </a:p>
          <a:p>
            <a:pPr>
              <a:spcBef>
                <a:spcPts val="1200"/>
              </a:spcBef>
            </a:pPr>
            <a:endParaRPr lang="en-US" sz="2000" b="1" dirty="0" smtClean="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endParaRPr lang="en-US" sz="1800" dirty="0">
              <a:latin typeface="Arial" pitchFamily="34" charset="0"/>
              <a:cs typeface="Arial" pitchFamily="34" charset="0"/>
            </a:endParaRP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r>
              <a:rPr lang="en-US" sz="1800" dirty="0" smtClean="0">
                <a:solidFill>
                  <a:schemeClr val="bg1"/>
                </a:solidFill>
                <a:latin typeface="Arial" pitchFamily="34" charset="0"/>
                <a:cs typeface="Arial" pitchFamily="34" charset="0"/>
              </a:rPr>
              <a:t>	Recognition that a decision needs to be made</a:t>
            </a:r>
            <a:r>
              <a:rPr lang="en-US" sz="1800" baseline="30000" dirty="0" smtClean="0">
                <a:solidFill>
                  <a:schemeClr val="bg1"/>
                </a:solidFill>
                <a:latin typeface="Arial" pitchFamily="34" charset="0"/>
                <a:cs typeface="Arial" pitchFamily="34" charset="0"/>
              </a:rPr>
              <a:t> 7</a:t>
            </a:r>
            <a:endParaRPr lang="en-US" sz="1800" dirty="0">
              <a:solidFill>
                <a:schemeClr val="bg1"/>
              </a:solidFill>
              <a:latin typeface="Arial" pitchFamily="34" charset="0"/>
              <a:cs typeface="Arial" pitchFamily="34" charset="0"/>
            </a:endParaRPr>
          </a:p>
        </p:txBody>
      </p:sp>
      <p:sp>
        <p:nvSpPr>
          <p:cNvPr id="11" name="Title 1"/>
          <p:cNvSpPr txBox="1">
            <a:spLocks/>
          </p:cNvSpPr>
          <p:nvPr/>
        </p:nvSpPr>
        <p:spPr bwMode="auto">
          <a:xfrm>
            <a:off x="457200" y="762000"/>
            <a:ext cx="83820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mj-lt"/>
                <a:ea typeface="+mj-ea"/>
                <a:cs typeface="+mj-cs"/>
              </a:rPr>
              <a:t>Matching Techniques and Approaches to the Shared Decision Making Process</a:t>
            </a:r>
            <a:endParaRPr kumimoji="0" lang="en-US" sz="3200" b="0" i="0" u="none" strike="noStrike" kern="0" cap="none" spc="0" normalizeH="0" baseline="0" noProof="0" dirty="0">
              <a:ln>
                <a:noFill/>
              </a:ln>
              <a:solidFill>
                <a:schemeClr val="tx1"/>
              </a:solidFill>
              <a:effectLst/>
              <a:uLnTx/>
              <a:uFillTx/>
              <a:latin typeface="+mj-lt"/>
              <a:ea typeface="+mj-ea"/>
              <a:cs typeface="+mj-cs"/>
            </a:endParaRPr>
          </a:p>
        </p:txBody>
      </p:sp>
      <p:sp>
        <p:nvSpPr>
          <p:cNvPr id="12" name="TextBox 13"/>
          <p:cNvSpPr txBox="1">
            <a:spLocks noChangeArrowheads="1"/>
          </p:cNvSpPr>
          <p:nvPr/>
        </p:nvSpPr>
        <p:spPr bwMode="auto">
          <a:xfrm>
            <a:off x="3124200" y="2421791"/>
            <a:ext cx="2895599" cy="33694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Empowerment </a:t>
            </a:r>
            <a:r>
              <a:rPr lang="en-US" sz="2000" b="1" baseline="30000" dirty="0" smtClean="0">
                <a:solidFill>
                  <a:srgbClr val="D3650B"/>
                </a:solidFill>
                <a:cs typeface="Arial" pitchFamily="34" charset="0"/>
              </a:rPr>
              <a:t>6</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800" dirty="0" smtClean="0">
                <a:cs typeface="Arial" pitchFamily="34" charset="0"/>
              </a:rPr>
              <a:t>Identification </a:t>
            </a:r>
            <a:r>
              <a:rPr lang="en-US" sz="1800" dirty="0" smtClean="0"/>
              <a:t>of something YOU (the patient) want to accomplish or a problem that you want to resolve</a:t>
            </a:r>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Arial" pitchFamily="34" charset="0"/>
                <a:cs typeface="Arial" pitchFamily="34" charset="0"/>
              </a:rPr>
              <a:t>1</a:t>
            </a:r>
            <a:endParaRPr lang="en-US" sz="1600" b="1" dirty="0">
              <a:solidFill>
                <a:schemeClr val="tx1"/>
              </a:solidFill>
              <a:latin typeface="Arial" pitchFamily="34" charset="0"/>
              <a:cs typeface="Arial" pitchFamily="34" charset="0"/>
            </a:endParaRPr>
          </a:p>
        </p:txBody>
      </p:sp>
      <p:sp>
        <p:nvSpPr>
          <p:cNvPr id="17" name="TextBox 16"/>
          <p:cNvSpPr txBox="1"/>
          <p:nvPr/>
        </p:nvSpPr>
        <p:spPr>
          <a:xfrm>
            <a:off x="762000" y="4343400"/>
            <a:ext cx="2209800" cy="1384995"/>
          </a:xfrm>
          <a:prstGeom prst="rect">
            <a:avLst/>
          </a:prstGeom>
          <a:noFill/>
        </p:spPr>
        <p:txBody>
          <a:bodyPr wrap="square" rtlCol="0">
            <a:spAutoFit/>
          </a:bodyPr>
          <a:lstStyle/>
          <a:p>
            <a:pPr lvl="0"/>
            <a:r>
              <a:rPr lang="en-US" sz="1400" b="1" dirty="0" smtClean="0">
                <a:solidFill>
                  <a:srgbClr val="4F81BD"/>
                </a:solidFill>
              </a:rPr>
              <a:t>“How important do you think it is to others—family, friends, doctor—that you consider making these changes for your health?”</a:t>
            </a:r>
          </a:p>
        </p:txBody>
      </p:sp>
    </p:spTree>
    <p:extLst>
      <p:ext uri="{BB962C8B-B14F-4D97-AF65-F5344CB8AC3E}">
        <p14:creationId xmlns:p14="http://schemas.microsoft.com/office/powerpoint/2010/main" val="3874968895"/>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TextBox 11"/>
          <p:cNvSpPr txBox="1">
            <a:spLocks noChangeArrowheads="1"/>
          </p:cNvSpPr>
          <p:nvPr/>
        </p:nvSpPr>
        <p:spPr bwMode="auto">
          <a:xfrm>
            <a:off x="6019800" y="242179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smtClean="0">
                <a:solidFill>
                  <a:srgbClr val="D3650B"/>
                </a:solidFill>
                <a:latin typeface="Arial" pitchFamily="34" charset="0"/>
                <a:cs typeface="Arial" pitchFamily="34" charset="0"/>
              </a:rPr>
              <a:t>Solution-Focused</a:t>
            </a:r>
            <a:r>
              <a:rPr lang="en-US" sz="2000" b="1" baseline="30000" dirty="0" smtClean="0">
                <a:solidFill>
                  <a:srgbClr val="D3650B"/>
                </a:solidFill>
                <a:cs typeface="Arial" pitchFamily="34" charset="0"/>
              </a:rPr>
              <a:t> 9, 10</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500" dirty="0" smtClean="0"/>
              <a:t>Amplify and build on strengths to promote change in areas identified by the person and the view he/she holds for wanting things to be different</a:t>
            </a:r>
          </a:p>
          <a:p>
            <a:pPr marL="342900" indent="-342900">
              <a:spcBef>
                <a:spcPts val="1200"/>
              </a:spcBef>
              <a:buClr>
                <a:schemeClr val="bg2"/>
              </a:buClr>
              <a:buSzPct val="100000"/>
              <a:buFont typeface="Wingdings" pitchFamily="2" charset="2"/>
              <a:buChar char="l"/>
            </a:pPr>
            <a:r>
              <a:rPr lang="en-US" sz="1500" dirty="0" smtClean="0"/>
              <a:t>Practitioners and patients construct the solutions together …sometimes inventing them</a:t>
            </a:r>
          </a:p>
          <a:p>
            <a:pPr marL="342900" indent="-342900">
              <a:spcBef>
                <a:spcPts val="1200"/>
              </a:spcBef>
              <a:buClr>
                <a:schemeClr val="bg2"/>
              </a:buClr>
              <a:buSzPct val="100000"/>
              <a:buFont typeface="Wingdings" pitchFamily="2" charset="2"/>
              <a:buChar char="l"/>
            </a:pPr>
            <a:endParaRPr lang="en-US" sz="1800" dirty="0">
              <a:latin typeface="Arial" pitchFamily="34" charset="0"/>
              <a:cs typeface="Arial" pitchFamily="34" charset="0"/>
            </a:endParaRPr>
          </a:p>
        </p:txBody>
      </p:sp>
      <p:sp>
        <p:nvSpPr>
          <p:cNvPr id="34823" name="TextBox 13"/>
          <p:cNvSpPr txBox="1">
            <a:spLocks noChangeArrowheads="1"/>
          </p:cNvSpPr>
          <p:nvPr/>
        </p:nvSpPr>
        <p:spPr bwMode="auto">
          <a:xfrm>
            <a:off x="533400" y="2421791"/>
            <a:ext cx="2590800" cy="3293209"/>
          </a:xfrm>
          <a:prstGeom prst="rect">
            <a:avLst/>
          </a:prstGeom>
          <a:noFill/>
          <a:ln w="28575">
            <a:solidFill>
              <a:srgbClr val="B1C7E1"/>
            </a:solidFill>
            <a:miter lim="800000"/>
            <a:headEnd/>
            <a:tailEnd/>
          </a:ln>
        </p:spPr>
        <p:txBody>
          <a:bodyPr wrap="square" tIns="91440">
            <a:noAutofit/>
          </a:bodyPr>
          <a:lstStyle/>
          <a:p>
            <a:pPr marL="342900" indent="-342900">
              <a:spcBef>
                <a:spcPts val="1200"/>
              </a:spcBef>
              <a:buClr>
                <a:schemeClr val="bg2"/>
              </a:buClr>
            </a:pPr>
            <a:r>
              <a:rPr lang="en-US" sz="2000" b="1" dirty="0" smtClean="0">
                <a:solidFill>
                  <a:srgbClr val="D3650B"/>
                </a:solidFill>
                <a:latin typeface="Arial" pitchFamily="34" charset="0"/>
                <a:cs typeface="Arial" pitchFamily="34" charset="0"/>
              </a:rPr>
              <a:t>Stage of Change</a:t>
            </a:r>
            <a:r>
              <a:rPr lang="en-US" sz="2000" b="1" baseline="30000" dirty="0" smtClean="0">
                <a:solidFill>
                  <a:srgbClr val="D3650B"/>
                </a:solidFill>
                <a:cs typeface="Arial" pitchFamily="34" charset="0"/>
              </a:rPr>
              <a:t> 8,11</a:t>
            </a:r>
            <a:endParaRPr lang="en-US" sz="1800" dirty="0" smtClean="0">
              <a:cs typeface="Arial" pitchFamily="34" charset="0"/>
            </a:endParaRPr>
          </a:p>
          <a:p>
            <a:pPr marL="342900" indent="-342900">
              <a:spcBef>
                <a:spcPts val="1200"/>
              </a:spcBef>
              <a:buClr>
                <a:schemeClr val="bg2"/>
              </a:buClr>
              <a:buFont typeface="Wingdings" pitchFamily="2" charset="2"/>
              <a:buChar char="l"/>
            </a:pPr>
            <a:r>
              <a:rPr lang="en-US" sz="1500" dirty="0" smtClean="0">
                <a:cs typeface="Arial" pitchFamily="34" charset="0"/>
              </a:rPr>
              <a:t>Providers respect the particular needs of persons in various stages and adjust their stance (nurturing parent, Socratic teacher, coach, consultant) to support specific actions necessary for the person to progress to the next  stage</a:t>
            </a:r>
            <a:endParaRPr lang="en-US" sz="1500" dirty="0" smtClean="0"/>
          </a:p>
          <a:p>
            <a:pPr>
              <a:spcBef>
                <a:spcPts val="1200"/>
              </a:spcBef>
            </a:pPr>
            <a:endParaRPr lang="en-US" sz="1800" dirty="0">
              <a:latin typeface="Arial" pitchFamily="34" charset="0"/>
              <a:cs typeface="Arial" pitchFamily="34" charset="0"/>
            </a:endParaRP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marL="800100" lvl="1" indent="-342900">
              <a:spcBef>
                <a:spcPts val="1200"/>
              </a:spcBef>
            </a:pPr>
            <a:r>
              <a:rPr lang="en-US" sz="1800" dirty="0" smtClean="0">
                <a:solidFill>
                  <a:schemeClr val="bg1"/>
                </a:solidFill>
              </a:rPr>
              <a:t>Identification of the partners in the process as equals</a:t>
            </a:r>
            <a:r>
              <a:rPr lang="en-US" sz="1800" baseline="30000" dirty="0" smtClean="0">
                <a:solidFill>
                  <a:schemeClr val="bg1"/>
                </a:solidFill>
              </a:rPr>
              <a:t> 7</a:t>
            </a:r>
            <a:r>
              <a:rPr lang="en-US" sz="1800" dirty="0" smtClean="0">
                <a:solidFill>
                  <a:schemeClr val="bg1"/>
                </a:solidFill>
              </a:rPr>
              <a:t> </a:t>
            </a:r>
          </a:p>
        </p:txBody>
      </p:sp>
      <p:sp>
        <p:nvSpPr>
          <p:cNvPr id="11" name="Title 1"/>
          <p:cNvSpPr txBox="1">
            <a:spLocks/>
          </p:cNvSpPr>
          <p:nvPr/>
        </p:nvSpPr>
        <p:spPr bwMode="auto">
          <a:xfrm>
            <a:off x="457200" y="914400"/>
            <a:ext cx="83820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mj-lt"/>
                <a:ea typeface="+mj-ea"/>
                <a:cs typeface="+mj-cs"/>
              </a:rPr>
              <a:t>Matching Techniques and Approaches…</a:t>
            </a:r>
            <a:endParaRPr kumimoji="0" lang="en-US" sz="3200" b="0" i="0" u="none" strike="noStrike" kern="0" cap="none" spc="0" normalizeH="0" baseline="0" noProof="0" dirty="0">
              <a:ln>
                <a:noFill/>
              </a:ln>
              <a:solidFill>
                <a:schemeClr val="tx1"/>
              </a:solidFill>
              <a:effectLst/>
              <a:uLnTx/>
              <a:uFillTx/>
              <a:latin typeface="+mj-lt"/>
              <a:ea typeface="+mj-ea"/>
              <a:cs typeface="+mj-cs"/>
            </a:endParaRPr>
          </a:p>
        </p:txBody>
      </p:sp>
      <p:sp>
        <p:nvSpPr>
          <p:cNvPr id="12" name="TextBox 13"/>
          <p:cNvSpPr txBox="1">
            <a:spLocks noChangeArrowheads="1"/>
          </p:cNvSpPr>
          <p:nvPr/>
        </p:nvSpPr>
        <p:spPr bwMode="auto">
          <a:xfrm>
            <a:off x="3124200" y="2421791"/>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Empowerment</a:t>
            </a:r>
            <a:r>
              <a:rPr lang="en-US" sz="2000" b="1" baseline="30000" dirty="0" smtClean="0">
                <a:solidFill>
                  <a:srgbClr val="D3650B"/>
                </a:solidFill>
                <a:cs typeface="Arial" pitchFamily="34" charset="0"/>
              </a:rPr>
              <a:t> 6</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smtClean="0">
                <a:cs typeface="Arial" pitchFamily="34" charset="0"/>
              </a:rPr>
              <a:t>Persons are allowed to direct their own course, focusing on one or two items that fit their interest or need</a:t>
            </a:r>
          </a:p>
          <a:p>
            <a:pPr marL="342900" indent="-342900">
              <a:spcBef>
                <a:spcPts val="1200"/>
              </a:spcBef>
              <a:buClr>
                <a:schemeClr val="bg2"/>
              </a:buClr>
              <a:buFont typeface="Wingdings" pitchFamily="2" charset="2"/>
              <a:buChar char="l"/>
            </a:pPr>
            <a:r>
              <a:rPr lang="en-US" sz="1600" dirty="0" smtClean="0">
                <a:cs typeface="Arial" pitchFamily="34" charset="0"/>
              </a:rPr>
              <a:t>This process will generate feelings of self efficacy, competence and build confidence</a:t>
            </a:r>
            <a:endParaRPr lang="en-US" sz="1600" dirty="0" smtClean="0"/>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Arial" pitchFamily="34" charset="0"/>
                <a:cs typeface="Arial" pitchFamily="34" charset="0"/>
              </a:rPr>
              <a:t>2</a:t>
            </a:r>
            <a:endParaRPr lang="en-US" sz="16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874968895"/>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TextBox 11"/>
          <p:cNvSpPr txBox="1">
            <a:spLocks noChangeArrowheads="1"/>
          </p:cNvSpPr>
          <p:nvPr/>
        </p:nvSpPr>
        <p:spPr bwMode="auto">
          <a:xfrm>
            <a:off x="6019800" y="242179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smtClean="0">
                <a:solidFill>
                  <a:srgbClr val="D3650B"/>
                </a:solidFill>
                <a:latin typeface="Arial" pitchFamily="34" charset="0"/>
                <a:cs typeface="Arial" pitchFamily="34" charset="0"/>
              </a:rPr>
              <a:t>Solution-Focused </a:t>
            </a:r>
            <a:r>
              <a:rPr lang="en-US" sz="2000" b="1" baseline="30000" dirty="0" smtClean="0">
                <a:solidFill>
                  <a:srgbClr val="D3650B"/>
                </a:solidFill>
                <a:cs typeface="Arial" pitchFamily="34" charset="0"/>
              </a:rPr>
              <a:t>9</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800" dirty="0" smtClean="0"/>
              <a:t>There are always solutions</a:t>
            </a:r>
          </a:p>
          <a:p>
            <a:pPr marL="342900" indent="-342900">
              <a:spcBef>
                <a:spcPts val="1200"/>
              </a:spcBef>
              <a:buClr>
                <a:schemeClr val="bg2"/>
              </a:buClr>
              <a:buSzPct val="100000"/>
              <a:buFont typeface="Wingdings" pitchFamily="2" charset="2"/>
              <a:buChar char="l"/>
            </a:pPr>
            <a:r>
              <a:rPr lang="en-US" sz="1800" dirty="0" smtClean="0"/>
              <a:t>There are more than one solution</a:t>
            </a:r>
          </a:p>
          <a:p>
            <a:pPr marL="342900" indent="-342900">
              <a:spcBef>
                <a:spcPts val="1200"/>
              </a:spcBef>
              <a:buClr>
                <a:schemeClr val="bg2"/>
              </a:buClr>
              <a:buSzPct val="100000"/>
            </a:pPr>
            <a:endParaRPr lang="en-US" sz="1800" dirty="0">
              <a:latin typeface="Arial" pitchFamily="34" charset="0"/>
              <a:cs typeface="Arial" pitchFamily="34" charset="0"/>
            </a:endParaRPr>
          </a:p>
        </p:txBody>
      </p:sp>
      <p:sp>
        <p:nvSpPr>
          <p:cNvPr id="34823" name="TextBox 13"/>
          <p:cNvSpPr txBox="1">
            <a:spLocks noChangeArrowheads="1"/>
          </p:cNvSpPr>
          <p:nvPr/>
        </p:nvSpPr>
        <p:spPr bwMode="auto">
          <a:xfrm>
            <a:off x="685800" y="2421791"/>
            <a:ext cx="2438400"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Stage of Change </a:t>
            </a:r>
            <a:r>
              <a:rPr lang="en-US" sz="2000" b="1" baseline="30000" dirty="0" smtClean="0">
                <a:solidFill>
                  <a:srgbClr val="D3650B"/>
                </a:solidFill>
                <a:cs typeface="Arial" pitchFamily="34" charset="0"/>
              </a:rPr>
              <a:t>8</a:t>
            </a:r>
            <a:endParaRPr lang="en-US" sz="2000" b="1" dirty="0" smtClean="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smtClean="0">
                <a:latin typeface="Arial" pitchFamily="34" charset="0"/>
                <a:cs typeface="Arial" pitchFamily="34" charset="0"/>
              </a:rPr>
              <a:t>Each person will weigh a personalized set of pros and cons, choose from a variety of change processes, and choose among strategies for combating specific temptations</a:t>
            </a:r>
          </a:p>
          <a:p>
            <a:pPr marL="342900" indent="-342900">
              <a:spcBef>
                <a:spcPts val="1200"/>
              </a:spcBef>
              <a:buClr>
                <a:schemeClr val="bg2"/>
              </a:buClr>
              <a:buFont typeface="Wingdings" pitchFamily="2" charset="2"/>
              <a:buChar char="l"/>
            </a:pPr>
            <a:endParaRPr lang="en-US" sz="1800" dirty="0">
              <a:latin typeface="Arial" pitchFamily="34" charset="0"/>
              <a:cs typeface="Arial" pitchFamily="34" charset="0"/>
            </a:endParaRP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marL="800100" lvl="1" indent="-342900">
              <a:spcBef>
                <a:spcPts val="1200"/>
              </a:spcBef>
            </a:pPr>
            <a:r>
              <a:rPr lang="en-US" sz="1800" dirty="0" smtClean="0">
                <a:solidFill>
                  <a:schemeClr val="bg1"/>
                </a:solidFill>
              </a:rPr>
              <a:t>Statement of options as equal</a:t>
            </a:r>
            <a:r>
              <a:rPr lang="en-US" sz="1800" baseline="30000" dirty="0" smtClean="0">
                <a:solidFill>
                  <a:schemeClr val="bg1"/>
                </a:solidFill>
              </a:rPr>
              <a:t> 7</a:t>
            </a:r>
            <a:r>
              <a:rPr lang="en-US" sz="1800" dirty="0" smtClean="0">
                <a:solidFill>
                  <a:schemeClr val="bg1"/>
                </a:solidFill>
              </a:rPr>
              <a:t> </a:t>
            </a:r>
          </a:p>
        </p:txBody>
      </p:sp>
      <p:sp>
        <p:nvSpPr>
          <p:cNvPr id="11" name="Title 1"/>
          <p:cNvSpPr txBox="1">
            <a:spLocks/>
          </p:cNvSpPr>
          <p:nvPr/>
        </p:nvSpPr>
        <p:spPr bwMode="auto">
          <a:xfrm>
            <a:off x="457200" y="914400"/>
            <a:ext cx="83820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mj-lt"/>
                <a:ea typeface="+mj-ea"/>
                <a:cs typeface="+mj-cs"/>
              </a:rPr>
              <a:t>Matching Techniques and Approaches…</a:t>
            </a:r>
            <a:endParaRPr kumimoji="0" lang="en-US" sz="3200" b="0" i="0" u="none" strike="noStrike" kern="0" cap="none" spc="0" normalizeH="0" baseline="0" noProof="0" dirty="0">
              <a:ln>
                <a:noFill/>
              </a:ln>
              <a:solidFill>
                <a:schemeClr val="tx1"/>
              </a:solidFill>
              <a:effectLst/>
              <a:uLnTx/>
              <a:uFillTx/>
              <a:latin typeface="+mj-lt"/>
              <a:ea typeface="+mj-ea"/>
              <a:cs typeface="+mj-cs"/>
            </a:endParaRPr>
          </a:p>
        </p:txBody>
      </p:sp>
      <p:sp>
        <p:nvSpPr>
          <p:cNvPr id="12" name="TextBox 13"/>
          <p:cNvSpPr txBox="1">
            <a:spLocks noChangeArrowheads="1"/>
          </p:cNvSpPr>
          <p:nvPr/>
        </p:nvSpPr>
        <p:spPr bwMode="auto">
          <a:xfrm>
            <a:off x="3124200" y="2421791"/>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Empowerment </a:t>
            </a:r>
            <a:r>
              <a:rPr lang="en-US" sz="2000" b="1" baseline="30000" dirty="0" smtClean="0">
                <a:solidFill>
                  <a:srgbClr val="D3650B"/>
                </a:solidFill>
                <a:cs typeface="Arial" pitchFamily="34" charset="0"/>
              </a:rPr>
              <a:t>6</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800" dirty="0" smtClean="0">
                <a:cs typeface="Arial" pitchFamily="34" charset="0"/>
              </a:rPr>
              <a:t>Brainstorming offers multiple ideas for discovering new and creative possibilities. There are no right or wrong responses. All ideas are accepted and believed to hold potential.</a:t>
            </a:r>
          </a:p>
          <a:p>
            <a:pPr marL="342900" indent="-342900">
              <a:spcBef>
                <a:spcPts val="1200"/>
              </a:spcBef>
              <a:buClr>
                <a:schemeClr val="bg2"/>
              </a:buClr>
              <a:buFont typeface="Wingdings" pitchFamily="2" charset="2"/>
              <a:buChar char="l"/>
            </a:pPr>
            <a:endParaRPr lang="en-US" sz="1800" dirty="0" smtClean="0"/>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Arial" pitchFamily="34" charset="0"/>
                <a:cs typeface="Arial" pitchFamily="34" charset="0"/>
              </a:rPr>
              <a:t>3</a:t>
            </a:r>
            <a:endParaRPr lang="en-US" sz="16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874968895"/>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TextBox 11"/>
          <p:cNvSpPr txBox="1">
            <a:spLocks noChangeArrowheads="1"/>
          </p:cNvSpPr>
          <p:nvPr/>
        </p:nvSpPr>
        <p:spPr bwMode="auto">
          <a:xfrm>
            <a:off x="6019800" y="242179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smtClean="0">
                <a:solidFill>
                  <a:srgbClr val="D3650B"/>
                </a:solidFill>
                <a:latin typeface="Arial" pitchFamily="34" charset="0"/>
                <a:cs typeface="Arial" pitchFamily="34" charset="0"/>
              </a:rPr>
              <a:t>Solution-Focused </a:t>
            </a:r>
            <a:r>
              <a:rPr lang="en-US" sz="2000" b="1" baseline="30000" dirty="0" smtClean="0">
                <a:solidFill>
                  <a:srgbClr val="D3650B"/>
                </a:solidFill>
                <a:cs typeface="Arial" pitchFamily="34" charset="0"/>
              </a:rPr>
              <a:t>9</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600" dirty="0" smtClean="0"/>
              <a:t>Exceptions for every problem exist and once discovered can be used to build a solution and a different view</a:t>
            </a:r>
          </a:p>
          <a:p>
            <a:pPr marL="342900" indent="-342900">
              <a:spcBef>
                <a:spcPts val="1200"/>
              </a:spcBef>
              <a:buClr>
                <a:schemeClr val="bg2"/>
              </a:buClr>
              <a:buSzPct val="100000"/>
              <a:buFont typeface="Wingdings" pitchFamily="2" charset="2"/>
              <a:buChar char="l"/>
            </a:pPr>
            <a:r>
              <a:rPr lang="en-US" sz="1600" dirty="0" smtClean="0">
                <a:latin typeface="Arial" pitchFamily="34" charset="0"/>
                <a:cs typeface="Arial" pitchFamily="34" charset="0"/>
              </a:rPr>
              <a:t>Helping the person to select the changes that will help them become more of what they like and want to see continue</a:t>
            </a:r>
            <a:endParaRPr lang="en-US" sz="1600" dirty="0">
              <a:latin typeface="Arial" pitchFamily="34" charset="0"/>
              <a:cs typeface="Arial" pitchFamily="34" charset="0"/>
            </a:endParaRPr>
          </a:p>
        </p:txBody>
      </p:sp>
      <p:sp>
        <p:nvSpPr>
          <p:cNvPr id="34823" name="TextBox 13"/>
          <p:cNvSpPr txBox="1">
            <a:spLocks noChangeArrowheads="1"/>
          </p:cNvSpPr>
          <p:nvPr/>
        </p:nvSpPr>
        <p:spPr bwMode="auto">
          <a:xfrm>
            <a:off x="685800" y="2421791"/>
            <a:ext cx="2438400"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Stage of Change </a:t>
            </a:r>
            <a:r>
              <a:rPr lang="en-US" sz="2000" b="1" baseline="30000" dirty="0" smtClean="0">
                <a:solidFill>
                  <a:srgbClr val="D3650B"/>
                </a:solidFill>
                <a:cs typeface="Arial" pitchFamily="34" charset="0"/>
              </a:rPr>
              <a:t>8</a:t>
            </a:r>
            <a:endParaRPr lang="en-US" sz="2000" b="1" dirty="0" smtClean="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smtClean="0">
                <a:latin typeface="Arial" pitchFamily="34" charset="0"/>
                <a:cs typeface="Arial" pitchFamily="34" charset="0"/>
              </a:rPr>
              <a:t>Supporting the accumulation of personal reasons and benefits of change (pros) is necessary to shif</a:t>
            </a:r>
            <a:r>
              <a:rPr lang="en-US" sz="1600" dirty="0" smtClean="0">
                <a:cs typeface="Arial" pitchFamily="34" charset="0"/>
              </a:rPr>
              <a:t>t the decisional balance from the costs of change (cons)</a:t>
            </a:r>
            <a:endParaRPr lang="en-US" sz="1600" dirty="0">
              <a:latin typeface="Arial" pitchFamily="34" charset="0"/>
              <a:cs typeface="Arial" pitchFamily="34" charset="0"/>
            </a:endParaRP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marL="800100" lvl="1" indent="-342900">
              <a:spcBef>
                <a:spcPts val="1200"/>
              </a:spcBef>
            </a:pPr>
            <a:r>
              <a:rPr lang="en-US" sz="1800" dirty="0" smtClean="0">
                <a:solidFill>
                  <a:schemeClr val="bg1"/>
                </a:solidFill>
              </a:rPr>
              <a:t>Exchange of information on pros and cons of options </a:t>
            </a:r>
            <a:r>
              <a:rPr lang="en-US" sz="1800" baseline="30000" dirty="0" smtClean="0">
                <a:solidFill>
                  <a:schemeClr val="bg1"/>
                </a:solidFill>
              </a:rPr>
              <a:t>7</a:t>
            </a:r>
            <a:endParaRPr lang="en-US" sz="1800" dirty="0" smtClean="0">
              <a:solidFill>
                <a:schemeClr val="bg1"/>
              </a:solidFill>
            </a:endParaRPr>
          </a:p>
        </p:txBody>
      </p:sp>
      <p:sp>
        <p:nvSpPr>
          <p:cNvPr id="11" name="Title 1"/>
          <p:cNvSpPr txBox="1">
            <a:spLocks/>
          </p:cNvSpPr>
          <p:nvPr/>
        </p:nvSpPr>
        <p:spPr bwMode="auto">
          <a:xfrm>
            <a:off x="457200" y="914400"/>
            <a:ext cx="83820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mj-lt"/>
                <a:ea typeface="+mj-ea"/>
                <a:cs typeface="+mj-cs"/>
              </a:rPr>
              <a:t>Matching Techniques and Approaches…</a:t>
            </a:r>
            <a:endParaRPr kumimoji="0" lang="en-US" sz="3200" b="0" i="0" u="none" strike="noStrike" kern="0" cap="none" spc="0" normalizeH="0" baseline="0" noProof="0" dirty="0">
              <a:ln>
                <a:noFill/>
              </a:ln>
              <a:solidFill>
                <a:schemeClr val="tx1"/>
              </a:solidFill>
              <a:effectLst/>
              <a:uLnTx/>
              <a:uFillTx/>
              <a:latin typeface="+mj-lt"/>
              <a:ea typeface="+mj-ea"/>
              <a:cs typeface="+mj-cs"/>
            </a:endParaRPr>
          </a:p>
        </p:txBody>
      </p:sp>
      <p:sp>
        <p:nvSpPr>
          <p:cNvPr id="12" name="TextBox 13"/>
          <p:cNvSpPr txBox="1">
            <a:spLocks noChangeArrowheads="1"/>
          </p:cNvSpPr>
          <p:nvPr/>
        </p:nvSpPr>
        <p:spPr bwMode="auto">
          <a:xfrm>
            <a:off x="3124200" y="2421791"/>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Empowerment </a:t>
            </a:r>
            <a:r>
              <a:rPr lang="en-US" sz="2000" b="1" baseline="30000" dirty="0" smtClean="0">
                <a:solidFill>
                  <a:srgbClr val="D3650B"/>
                </a:solidFill>
                <a:cs typeface="Arial" pitchFamily="34" charset="0"/>
              </a:rPr>
              <a:t>6</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smtClean="0">
                <a:cs typeface="Arial" pitchFamily="34" charset="0"/>
              </a:rPr>
              <a:t>Based on ideas generated from a brainstorm—do any of the options seem workable for an individual’s problems? Explore those options in detail.  </a:t>
            </a:r>
            <a:endParaRPr lang="en-US" sz="1600" dirty="0" smtClean="0"/>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Arial" pitchFamily="34" charset="0"/>
                <a:cs typeface="Arial" pitchFamily="34" charset="0"/>
              </a:rPr>
              <a:t>4</a:t>
            </a:r>
            <a:endParaRPr lang="en-US" sz="16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874968895"/>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TextBox 11"/>
          <p:cNvSpPr txBox="1">
            <a:spLocks noChangeArrowheads="1"/>
          </p:cNvSpPr>
          <p:nvPr/>
        </p:nvSpPr>
        <p:spPr bwMode="auto">
          <a:xfrm>
            <a:off x="6019800" y="242179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smtClean="0">
                <a:solidFill>
                  <a:srgbClr val="D3650B"/>
                </a:solidFill>
                <a:latin typeface="Arial" pitchFamily="34" charset="0"/>
                <a:cs typeface="Arial" pitchFamily="34" charset="0"/>
              </a:rPr>
              <a:t>Solution-Focused</a:t>
            </a:r>
            <a:r>
              <a:rPr lang="en-US" sz="2000" b="1" baseline="30000" dirty="0" smtClean="0">
                <a:solidFill>
                  <a:srgbClr val="D3650B"/>
                </a:solidFill>
                <a:cs typeface="Arial" pitchFamily="34" charset="0"/>
              </a:rPr>
              <a:t> 9</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600" dirty="0" smtClean="0"/>
              <a:t>What will the change look like?  How will things be different?  </a:t>
            </a:r>
          </a:p>
          <a:p>
            <a:pPr marL="342900" indent="-342900">
              <a:spcBef>
                <a:spcPts val="1200"/>
              </a:spcBef>
              <a:buClr>
                <a:schemeClr val="bg2"/>
              </a:buClr>
              <a:buSzPct val="100000"/>
              <a:buFont typeface="Wingdings" pitchFamily="2" charset="2"/>
              <a:buChar char="l"/>
            </a:pPr>
            <a:r>
              <a:rPr lang="en-US" sz="1600" dirty="0" smtClean="0"/>
              <a:t>Examining the details about how the change will feel, what will be noticed first when it occurs?</a:t>
            </a:r>
          </a:p>
          <a:p>
            <a:pPr marL="342900" indent="-342900">
              <a:spcBef>
                <a:spcPts val="1200"/>
              </a:spcBef>
              <a:buClr>
                <a:schemeClr val="bg2"/>
              </a:buClr>
              <a:buSzPct val="100000"/>
            </a:pPr>
            <a:endParaRPr lang="en-US" sz="1600" dirty="0" smtClean="0"/>
          </a:p>
          <a:p>
            <a:pPr marL="342900" indent="-342900">
              <a:spcBef>
                <a:spcPts val="1200"/>
              </a:spcBef>
              <a:buClr>
                <a:schemeClr val="bg2"/>
              </a:buClr>
              <a:buSzPct val="100000"/>
            </a:pPr>
            <a:r>
              <a:rPr lang="en-US" dirty="0" smtClean="0"/>
              <a:t> </a:t>
            </a:r>
            <a:endParaRPr lang="en-US" sz="1800" dirty="0" smtClean="0"/>
          </a:p>
          <a:p>
            <a:pPr marL="342900" indent="-342900">
              <a:spcBef>
                <a:spcPts val="1200"/>
              </a:spcBef>
              <a:buClr>
                <a:schemeClr val="bg2"/>
              </a:buClr>
              <a:buSzPct val="100000"/>
              <a:buFont typeface="Wingdings" pitchFamily="2" charset="2"/>
              <a:buChar char="l"/>
            </a:pPr>
            <a:endParaRPr lang="en-US" sz="1800" dirty="0">
              <a:latin typeface="Arial" pitchFamily="34" charset="0"/>
              <a:cs typeface="Arial" pitchFamily="34" charset="0"/>
            </a:endParaRPr>
          </a:p>
        </p:txBody>
      </p:sp>
      <p:sp>
        <p:nvSpPr>
          <p:cNvPr id="34823" name="TextBox 13"/>
          <p:cNvSpPr txBox="1">
            <a:spLocks noChangeArrowheads="1"/>
          </p:cNvSpPr>
          <p:nvPr/>
        </p:nvSpPr>
        <p:spPr bwMode="auto">
          <a:xfrm>
            <a:off x="685800" y="2421791"/>
            <a:ext cx="2438400"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Stage of Change</a:t>
            </a:r>
            <a:r>
              <a:rPr lang="en-US" sz="2000" b="1" baseline="30000" dirty="0" smtClean="0">
                <a:solidFill>
                  <a:srgbClr val="D3650B"/>
                </a:solidFill>
                <a:cs typeface="Arial" pitchFamily="34" charset="0"/>
              </a:rPr>
              <a:t> 8</a:t>
            </a:r>
            <a:endParaRPr lang="en-US" sz="2000" b="1" dirty="0" smtClean="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500" dirty="0" smtClean="0">
                <a:latin typeface="Arial" pitchFamily="34" charset="0"/>
                <a:cs typeface="Arial" pitchFamily="34" charset="0"/>
              </a:rPr>
              <a:t>I</a:t>
            </a:r>
            <a:r>
              <a:rPr lang="en-US" sz="1500" dirty="0" smtClean="0">
                <a:cs typeface="Arial" pitchFamily="34" charset="0"/>
              </a:rPr>
              <a:t>n preparation, taking time to explore options and experiment can support individuals to choose a plan</a:t>
            </a:r>
          </a:p>
          <a:p>
            <a:pPr marL="342900" indent="-342900">
              <a:spcBef>
                <a:spcPts val="1200"/>
              </a:spcBef>
              <a:buClr>
                <a:schemeClr val="bg2"/>
              </a:buClr>
              <a:buFont typeface="Wingdings" pitchFamily="2" charset="2"/>
              <a:buChar char="l"/>
            </a:pPr>
            <a:r>
              <a:rPr lang="en-US" sz="1500" dirty="0" smtClean="0">
                <a:cs typeface="Arial" pitchFamily="34" charset="0"/>
              </a:rPr>
              <a:t>Understanding relapse is part of the process of change can encourage use of prevention tools</a:t>
            </a:r>
            <a:endParaRPr lang="en-US" sz="1500" dirty="0">
              <a:latin typeface="Arial" pitchFamily="34" charset="0"/>
              <a:cs typeface="Arial" pitchFamily="34" charset="0"/>
            </a:endParaRP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marL="800100" lvl="1" indent="-342900">
              <a:spcBef>
                <a:spcPts val="1200"/>
              </a:spcBef>
            </a:pPr>
            <a:r>
              <a:rPr lang="en-US" sz="1800" dirty="0" smtClean="0">
                <a:solidFill>
                  <a:schemeClr val="bg1"/>
                </a:solidFill>
              </a:rPr>
              <a:t>Exploration of understanding and expectations </a:t>
            </a:r>
            <a:r>
              <a:rPr lang="en-US" sz="1800" baseline="30000" dirty="0" smtClean="0">
                <a:solidFill>
                  <a:schemeClr val="bg1"/>
                </a:solidFill>
              </a:rPr>
              <a:t>7</a:t>
            </a:r>
            <a:endParaRPr lang="en-US" sz="1800" dirty="0" smtClean="0">
              <a:solidFill>
                <a:schemeClr val="bg1"/>
              </a:solidFill>
            </a:endParaRPr>
          </a:p>
        </p:txBody>
      </p:sp>
      <p:sp>
        <p:nvSpPr>
          <p:cNvPr id="11" name="Title 1"/>
          <p:cNvSpPr txBox="1">
            <a:spLocks/>
          </p:cNvSpPr>
          <p:nvPr/>
        </p:nvSpPr>
        <p:spPr bwMode="auto">
          <a:xfrm>
            <a:off x="457200" y="914400"/>
            <a:ext cx="83820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mj-lt"/>
                <a:ea typeface="+mj-ea"/>
                <a:cs typeface="+mj-cs"/>
              </a:rPr>
              <a:t>Matching Techniques and Approaches…</a:t>
            </a:r>
            <a:endParaRPr kumimoji="0" lang="en-US" sz="3200" b="0" i="0" u="none" strike="noStrike" kern="0" cap="none" spc="0" normalizeH="0" baseline="0" noProof="0" dirty="0">
              <a:ln>
                <a:noFill/>
              </a:ln>
              <a:solidFill>
                <a:schemeClr val="tx1"/>
              </a:solidFill>
              <a:effectLst/>
              <a:uLnTx/>
              <a:uFillTx/>
              <a:latin typeface="+mj-lt"/>
              <a:ea typeface="+mj-ea"/>
              <a:cs typeface="+mj-cs"/>
            </a:endParaRPr>
          </a:p>
        </p:txBody>
      </p:sp>
      <p:sp>
        <p:nvSpPr>
          <p:cNvPr id="12" name="TextBox 13"/>
          <p:cNvSpPr txBox="1">
            <a:spLocks noChangeArrowheads="1"/>
          </p:cNvSpPr>
          <p:nvPr/>
        </p:nvSpPr>
        <p:spPr bwMode="auto">
          <a:xfrm>
            <a:off x="3124200" y="2421791"/>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Empowerment</a:t>
            </a:r>
            <a:r>
              <a:rPr lang="en-US" sz="2000" b="1" baseline="30000" dirty="0" smtClean="0">
                <a:solidFill>
                  <a:srgbClr val="D3650B"/>
                </a:solidFill>
                <a:cs typeface="Arial" pitchFamily="34" charset="0"/>
              </a:rPr>
              <a:t> 6</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500" dirty="0" smtClean="0"/>
              <a:t>Setting goals that are small enough to be accomplished in one week is usually a reasonable expectation</a:t>
            </a:r>
          </a:p>
          <a:p>
            <a:pPr marL="342900" indent="-342900">
              <a:spcBef>
                <a:spcPts val="1200"/>
              </a:spcBef>
              <a:buClr>
                <a:schemeClr val="bg2"/>
              </a:buClr>
              <a:buFont typeface="Wingdings" pitchFamily="2" charset="2"/>
              <a:buChar char="l"/>
            </a:pPr>
            <a:r>
              <a:rPr lang="en-US" sz="1500" dirty="0" smtClean="0"/>
              <a:t>Persons must have at least 70% confidence that they can accomplish the goal in 1 week—an indication that the goal is reasonable and success is likely</a:t>
            </a:r>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Arial" pitchFamily="34" charset="0"/>
                <a:cs typeface="Arial" pitchFamily="34" charset="0"/>
              </a:rPr>
              <a:t>5</a:t>
            </a:r>
            <a:endParaRPr lang="en-US" sz="16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874968895"/>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TextBox 11"/>
          <p:cNvSpPr txBox="1">
            <a:spLocks noChangeArrowheads="1"/>
          </p:cNvSpPr>
          <p:nvPr/>
        </p:nvSpPr>
        <p:spPr bwMode="auto">
          <a:xfrm>
            <a:off x="6019800" y="242179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smtClean="0">
                <a:solidFill>
                  <a:srgbClr val="D3650B"/>
                </a:solidFill>
                <a:latin typeface="Arial" pitchFamily="34" charset="0"/>
                <a:cs typeface="Arial" pitchFamily="34" charset="0"/>
              </a:rPr>
              <a:t>Solution-Focused</a:t>
            </a:r>
            <a:r>
              <a:rPr lang="en-US" sz="2000" b="1" baseline="30000" dirty="0" smtClean="0">
                <a:solidFill>
                  <a:srgbClr val="D3650B"/>
                </a:solidFill>
                <a:cs typeface="Arial" pitchFamily="34" charset="0"/>
              </a:rPr>
              <a:t> 9, 10</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600" dirty="0" smtClean="0"/>
              <a:t>Instead…what would you rather have? </a:t>
            </a:r>
          </a:p>
          <a:p>
            <a:pPr marL="342900" indent="-342900">
              <a:spcBef>
                <a:spcPts val="1200"/>
              </a:spcBef>
              <a:buClr>
                <a:schemeClr val="bg2"/>
              </a:buClr>
              <a:buSzPct val="100000"/>
              <a:buFont typeface="Wingdings" pitchFamily="2" charset="2"/>
              <a:buChar char="l"/>
            </a:pPr>
            <a:r>
              <a:rPr lang="en-US" sz="1600" dirty="0" smtClean="0">
                <a:latin typeface="Arial" pitchFamily="34" charset="0"/>
                <a:cs typeface="Arial" pitchFamily="34" charset="0"/>
              </a:rPr>
              <a:t>How will you be doing this? </a:t>
            </a:r>
          </a:p>
          <a:p>
            <a:pPr marL="342900" indent="-342900">
              <a:spcBef>
                <a:spcPts val="1200"/>
              </a:spcBef>
              <a:buClr>
                <a:schemeClr val="bg2"/>
              </a:buClr>
              <a:buSzPct val="100000"/>
              <a:buFont typeface="Wingdings" pitchFamily="2" charset="2"/>
              <a:buChar char="l"/>
            </a:pPr>
            <a:r>
              <a:rPr lang="en-US" sz="1600" dirty="0" smtClean="0">
                <a:cs typeface="Arial" pitchFamily="34" charset="0"/>
              </a:rPr>
              <a:t>As you leave here today and you’re on track, what will you be doing different or saying different to yourself?</a:t>
            </a:r>
            <a:endParaRPr lang="en-US" sz="1600" dirty="0">
              <a:latin typeface="Arial" pitchFamily="34" charset="0"/>
              <a:cs typeface="Arial" pitchFamily="34" charset="0"/>
            </a:endParaRPr>
          </a:p>
        </p:txBody>
      </p:sp>
      <p:sp>
        <p:nvSpPr>
          <p:cNvPr id="34823" name="TextBox 13"/>
          <p:cNvSpPr txBox="1">
            <a:spLocks noChangeArrowheads="1"/>
          </p:cNvSpPr>
          <p:nvPr/>
        </p:nvSpPr>
        <p:spPr bwMode="auto">
          <a:xfrm>
            <a:off x="685800" y="2421791"/>
            <a:ext cx="2438400"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Stage of Change</a:t>
            </a:r>
            <a:r>
              <a:rPr lang="en-US" sz="2000" b="1" baseline="30000" dirty="0" smtClean="0">
                <a:solidFill>
                  <a:srgbClr val="D3650B"/>
                </a:solidFill>
                <a:cs typeface="Arial" pitchFamily="34" charset="0"/>
              </a:rPr>
              <a:t> 8</a:t>
            </a:r>
            <a:endParaRPr lang="en-US" sz="2000" b="1" dirty="0" smtClean="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smtClean="0">
                <a:latin typeface="Arial" pitchFamily="34" charset="0"/>
                <a:cs typeface="Arial" pitchFamily="34" charset="0"/>
              </a:rPr>
              <a:t>Deciding when to change, choosing </a:t>
            </a:r>
            <a:r>
              <a:rPr lang="en-US" sz="1600" dirty="0" smtClean="0">
                <a:cs typeface="Arial" pitchFamily="34" charset="0"/>
              </a:rPr>
              <a:t>the </a:t>
            </a:r>
            <a:r>
              <a:rPr lang="en-US" sz="1600" dirty="0" smtClean="0">
                <a:latin typeface="Arial" pitchFamily="34" charset="0"/>
                <a:cs typeface="Arial" pitchFamily="34" charset="0"/>
              </a:rPr>
              <a:t>plan, the best tools and support for coping with setbacks, all is based on individual preferences</a:t>
            </a:r>
            <a:endParaRPr lang="en-US" sz="1600" dirty="0">
              <a:latin typeface="Arial" pitchFamily="34" charset="0"/>
              <a:cs typeface="Arial" pitchFamily="34" charset="0"/>
            </a:endParaRP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marL="800100" lvl="1" indent="-342900">
              <a:spcBef>
                <a:spcPts val="1200"/>
              </a:spcBef>
            </a:pPr>
            <a:r>
              <a:rPr lang="en-US" sz="1800" dirty="0" smtClean="0">
                <a:solidFill>
                  <a:schemeClr val="bg1"/>
                </a:solidFill>
              </a:rPr>
              <a:t>Identifying preferences </a:t>
            </a:r>
            <a:r>
              <a:rPr lang="en-US" sz="1800" baseline="30000" dirty="0" smtClean="0">
                <a:solidFill>
                  <a:schemeClr val="bg1"/>
                </a:solidFill>
              </a:rPr>
              <a:t>7</a:t>
            </a:r>
            <a:endParaRPr lang="en-US" sz="1800" dirty="0" smtClean="0">
              <a:solidFill>
                <a:schemeClr val="bg1"/>
              </a:solidFill>
            </a:endParaRPr>
          </a:p>
        </p:txBody>
      </p:sp>
      <p:sp>
        <p:nvSpPr>
          <p:cNvPr id="11" name="Title 1"/>
          <p:cNvSpPr txBox="1">
            <a:spLocks/>
          </p:cNvSpPr>
          <p:nvPr/>
        </p:nvSpPr>
        <p:spPr bwMode="auto">
          <a:xfrm>
            <a:off x="457200" y="914400"/>
            <a:ext cx="83820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mj-lt"/>
                <a:ea typeface="+mj-ea"/>
                <a:cs typeface="+mj-cs"/>
              </a:rPr>
              <a:t>Matching Techniques and Approaches…</a:t>
            </a:r>
            <a:endParaRPr kumimoji="0" lang="en-US" sz="3200" b="0" i="0" u="none" strike="noStrike" kern="0" cap="none" spc="0" normalizeH="0" baseline="0" noProof="0" dirty="0">
              <a:ln>
                <a:noFill/>
              </a:ln>
              <a:solidFill>
                <a:schemeClr val="tx1"/>
              </a:solidFill>
              <a:effectLst/>
              <a:uLnTx/>
              <a:uFillTx/>
              <a:latin typeface="+mj-lt"/>
              <a:ea typeface="+mj-ea"/>
              <a:cs typeface="+mj-cs"/>
            </a:endParaRPr>
          </a:p>
        </p:txBody>
      </p:sp>
      <p:sp>
        <p:nvSpPr>
          <p:cNvPr id="12" name="TextBox 13"/>
          <p:cNvSpPr txBox="1">
            <a:spLocks noChangeArrowheads="1"/>
          </p:cNvSpPr>
          <p:nvPr/>
        </p:nvSpPr>
        <p:spPr bwMode="auto">
          <a:xfrm>
            <a:off x="3124200" y="2421791"/>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Empowerment</a:t>
            </a:r>
            <a:r>
              <a:rPr lang="en-US" sz="2000" b="1" baseline="30000" dirty="0" smtClean="0">
                <a:solidFill>
                  <a:srgbClr val="D3650B"/>
                </a:solidFill>
                <a:cs typeface="Arial" pitchFamily="34" charset="0"/>
              </a:rPr>
              <a:t> 6</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smtClean="0">
                <a:cs typeface="Arial" pitchFamily="34" charset="0"/>
              </a:rPr>
              <a:t>Goals and actions taken to accomplish them are person-specific; there</a:t>
            </a:r>
            <a:r>
              <a:rPr lang="en-US" sz="1600" dirty="0" smtClean="0"/>
              <a:t> are many different paths and strategies that can be successful</a:t>
            </a:r>
          </a:p>
          <a:p>
            <a:pPr marL="342900" indent="-342900">
              <a:spcBef>
                <a:spcPts val="1200"/>
              </a:spcBef>
              <a:buClr>
                <a:schemeClr val="bg2"/>
              </a:buClr>
              <a:buFont typeface="Wingdings" pitchFamily="2" charset="2"/>
              <a:buChar char="l"/>
            </a:pPr>
            <a:endParaRPr lang="en-US" sz="1800" dirty="0" smtClean="0"/>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Arial" pitchFamily="34" charset="0"/>
                <a:cs typeface="Arial" pitchFamily="34" charset="0"/>
              </a:rPr>
              <a:t>6</a:t>
            </a:r>
            <a:endParaRPr lang="en-US" sz="16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874968895"/>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TextBox 11"/>
          <p:cNvSpPr txBox="1">
            <a:spLocks noChangeArrowheads="1"/>
          </p:cNvSpPr>
          <p:nvPr/>
        </p:nvSpPr>
        <p:spPr bwMode="auto">
          <a:xfrm>
            <a:off x="6019800" y="242179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smtClean="0">
                <a:solidFill>
                  <a:srgbClr val="D3650B"/>
                </a:solidFill>
                <a:latin typeface="Arial" pitchFamily="34" charset="0"/>
                <a:cs typeface="Arial" pitchFamily="34" charset="0"/>
              </a:rPr>
              <a:t>Solution-Focused</a:t>
            </a:r>
            <a:r>
              <a:rPr lang="en-US" sz="2000" b="1" baseline="30000" dirty="0" smtClean="0">
                <a:solidFill>
                  <a:srgbClr val="D3650B"/>
                </a:solidFill>
                <a:cs typeface="Arial" pitchFamily="34" charset="0"/>
              </a:rPr>
              <a:t> 9,10</a:t>
            </a:r>
            <a:endParaRPr lang="en-US" sz="2000" b="1" baseline="30000"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600" dirty="0" smtClean="0"/>
              <a:t>Small changes lead to larger changes—facilitates an easier way and simpler path to change</a:t>
            </a:r>
          </a:p>
          <a:p>
            <a:pPr marL="342900" indent="-342900">
              <a:spcBef>
                <a:spcPts val="1200"/>
              </a:spcBef>
              <a:buClr>
                <a:schemeClr val="bg2"/>
              </a:buClr>
              <a:buSzPct val="100000"/>
              <a:buFont typeface="Wingdings" pitchFamily="2" charset="2"/>
              <a:buChar char="l"/>
            </a:pPr>
            <a:r>
              <a:rPr lang="en-US" sz="1600" dirty="0" smtClean="0"/>
              <a:t>What will make it worthwhile that you spent this hour here?</a:t>
            </a:r>
          </a:p>
        </p:txBody>
      </p:sp>
      <p:sp>
        <p:nvSpPr>
          <p:cNvPr id="34823" name="TextBox 13"/>
          <p:cNvSpPr txBox="1">
            <a:spLocks noChangeArrowheads="1"/>
          </p:cNvSpPr>
          <p:nvPr/>
        </p:nvSpPr>
        <p:spPr bwMode="auto">
          <a:xfrm>
            <a:off x="685800" y="2421791"/>
            <a:ext cx="2438400"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Stage of Change</a:t>
            </a:r>
            <a:r>
              <a:rPr lang="en-US" sz="2000" b="1" baseline="30000" dirty="0" smtClean="0">
                <a:solidFill>
                  <a:srgbClr val="D3650B"/>
                </a:solidFill>
                <a:cs typeface="Arial" pitchFamily="34" charset="0"/>
              </a:rPr>
              <a:t> 8</a:t>
            </a:r>
            <a:endParaRPr lang="en-US" sz="2000" b="1" dirty="0" smtClean="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500" dirty="0" smtClean="0">
                <a:cs typeface="Arial" pitchFamily="34" charset="0"/>
              </a:rPr>
              <a:t>In all stages, change processes –putting the focus on either thinking/feeling or behavior/doing are optional techniques to be applied to the process—in agreement with the goals of the stage.  </a:t>
            </a:r>
          </a:p>
          <a:p>
            <a:pPr marL="342900" indent="-342900">
              <a:spcBef>
                <a:spcPts val="1200"/>
              </a:spcBef>
              <a:buClr>
                <a:schemeClr val="bg2"/>
              </a:buClr>
              <a:buFont typeface="Wingdings" pitchFamily="2" charset="2"/>
              <a:buChar char="l"/>
            </a:pPr>
            <a:endParaRPr lang="en-US" sz="1800" dirty="0">
              <a:latin typeface="Arial" pitchFamily="34" charset="0"/>
              <a:cs typeface="Arial" pitchFamily="34" charset="0"/>
            </a:endParaRP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marL="800100" lvl="1" indent="-342900">
              <a:spcBef>
                <a:spcPts val="1200"/>
              </a:spcBef>
            </a:pPr>
            <a:r>
              <a:rPr lang="en-US" sz="1800" dirty="0" smtClean="0">
                <a:solidFill>
                  <a:schemeClr val="bg1"/>
                </a:solidFill>
              </a:rPr>
              <a:t>Negotiating options and concordance </a:t>
            </a:r>
            <a:r>
              <a:rPr lang="en-US" sz="1800" baseline="30000" dirty="0" smtClean="0">
                <a:solidFill>
                  <a:schemeClr val="bg1"/>
                </a:solidFill>
              </a:rPr>
              <a:t>7</a:t>
            </a:r>
            <a:endParaRPr lang="en-US" sz="1800" dirty="0" smtClean="0">
              <a:solidFill>
                <a:schemeClr val="bg1"/>
              </a:solidFill>
            </a:endParaRPr>
          </a:p>
        </p:txBody>
      </p:sp>
      <p:sp>
        <p:nvSpPr>
          <p:cNvPr id="11" name="Title 1"/>
          <p:cNvSpPr txBox="1">
            <a:spLocks/>
          </p:cNvSpPr>
          <p:nvPr/>
        </p:nvSpPr>
        <p:spPr bwMode="auto">
          <a:xfrm>
            <a:off x="457200" y="914400"/>
            <a:ext cx="83820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mj-lt"/>
                <a:ea typeface="+mj-ea"/>
                <a:cs typeface="+mj-cs"/>
              </a:rPr>
              <a:t>Matching Techniques and Approaches…</a:t>
            </a:r>
            <a:endParaRPr kumimoji="0" lang="en-US" sz="3200" b="0" i="0" u="none" strike="noStrike" kern="0" cap="none" spc="0" normalizeH="0" baseline="0" noProof="0" dirty="0">
              <a:ln>
                <a:noFill/>
              </a:ln>
              <a:solidFill>
                <a:schemeClr val="tx1"/>
              </a:solidFill>
              <a:effectLst/>
              <a:uLnTx/>
              <a:uFillTx/>
              <a:latin typeface="+mj-lt"/>
              <a:ea typeface="+mj-ea"/>
              <a:cs typeface="+mj-cs"/>
            </a:endParaRPr>
          </a:p>
        </p:txBody>
      </p:sp>
      <p:sp>
        <p:nvSpPr>
          <p:cNvPr id="12" name="TextBox 13"/>
          <p:cNvSpPr txBox="1">
            <a:spLocks noChangeArrowheads="1"/>
          </p:cNvSpPr>
          <p:nvPr/>
        </p:nvSpPr>
        <p:spPr bwMode="auto">
          <a:xfrm>
            <a:off x="3124200" y="2421791"/>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Empowerment</a:t>
            </a:r>
            <a:r>
              <a:rPr lang="en-US" sz="2000" b="1" baseline="30000" dirty="0" smtClean="0">
                <a:solidFill>
                  <a:srgbClr val="D3650B"/>
                </a:solidFill>
                <a:cs typeface="Arial" pitchFamily="34" charset="0"/>
              </a:rPr>
              <a:t> 1, 6 </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smtClean="0">
                <a:cs typeface="Arial" pitchFamily="34" charset="0"/>
              </a:rPr>
              <a:t>Lower confidence levels can indicate that the goal should be renegotiated to a smaller step which has a greater change to be successful. </a:t>
            </a:r>
          </a:p>
          <a:p>
            <a:pPr marL="342900" indent="-342900">
              <a:spcBef>
                <a:spcPts val="1200"/>
              </a:spcBef>
              <a:buClr>
                <a:schemeClr val="bg2"/>
              </a:buClr>
              <a:buFont typeface="Wingdings" pitchFamily="2" charset="2"/>
              <a:buChar char="l"/>
            </a:pPr>
            <a:r>
              <a:rPr lang="en-US" sz="1600" dirty="0" smtClean="0">
                <a:cs typeface="Arial" pitchFamily="34" charset="0"/>
              </a:rPr>
              <a:t>Look for teachable moments where there is more openness to new information.  </a:t>
            </a:r>
            <a:endParaRPr lang="en-US" sz="1600" dirty="0" smtClean="0"/>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Arial" pitchFamily="34" charset="0"/>
                <a:cs typeface="Arial" pitchFamily="34" charset="0"/>
              </a:rPr>
              <a:t>7</a:t>
            </a:r>
            <a:endParaRPr lang="en-US" sz="16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874968895"/>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a:xfrm>
            <a:off x="457200" y="457200"/>
            <a:ext cx="8763000" cy="838200"/>
          </a:xfrm>
        </p:spPr>
        <p:txBody>
          <a:bodyPr/>
          <a:lstStyle/>
          <a:p>
            <a:r>
              <a:rPr lang="en-US" b="1" dirty="0" smtClean="0">
                <a:cs typeface="Arial" pitchFamily="34" charset="0"/>
              </a:rPr>
              <a:t>Module 10: </a:t>
            </a:r>
            <a:br>
              <a:rPr lang="en-US" b="1" dirty="0" smtClean="0">
                <a:cs typeface="Arial" pitchFamily="34" charset="0"/>
              </a:rPr>
            </a:br>
            <a:r>
              <a:rPr lang="en-US" b="1" dirty="0" smtClean="0">
                <a:cs typeface="Arial" pitchFamily="34" charset="0"/>
              </a:rPr>
              <a:t>Care Planning and Documentation in Integrated Health</a:t>
            </a:r>
            <a:endParaRPr lang="en-US" dirty="0" smtClean="0"/>
          </a:p>
        </p:txBody>
      </p:sp>
      <p:sp>
        <p:nvSpPr>
          <p:cNvPr id="4098" name="Rectangle 3"/>
          <p:cNvSpPr>
            <a:spLocks noGrp="1" noChangeArrowheads="1"/>
          </p:cNvSpPr>
          <p:nvPr>
            <p:ph type="body" idx="1"/>
          </p:nvPr>
        </p:nvSpPr>
        <p:spPr>
          <a:xfrm>
            <a:off x="685800" y="2057400"/>
            <a:ext cx="8001000" cy="3581400"/>
          </a:xfrm>
        </p:spPr>
        <p:txBody>
          <a:bodyPr/>
          <a:lstStyle/>
          <a:p>
            <a:pPr eaLnBrk="1" hangingPunct="1"/>
            <a:r>
              <a:rPr lang="en-US" sz="2200" dirty="0" smtClean="0"/>
              <a:t>By the end of this module students will:</a:t>
            </a:r>
          </a:p>
          <a:p>
            <a:pPr lvl="1" eaLnBrk="1" hangingPunct="1"/>
            <a:r>
              <a:rPr lang="en-US" dirty="0" smtClean="0"/>
              <a:t>Recognize the importance of the care planning process in IH</a:t>
            </a:r>
          </a:p>
          <a:p>
            <a:pPr lvl="1"/>
            <a:r>
              <a:rPr lang="en-US" dirty="0" smtClean="0"/>
              <a:t>Understand the differences between treatment plans, care plans, and action plans</a:t>
            </a:r>
          </a:p>
          <a:p>
            <a:pPr lvl="1"/>
            <a:r>
              <a:rPr lang="en-US" dirty="0" smtClean="0"/>
              <a:t>View the care planning process as an opportunity for creativity, discovery, and learning for both the patient and the provider</a:t>
            </a:r>
          </a:p>
          <a:p>
            <a:pPr lvl="1"/>
            <a:r>
              <a:rPr lang="en-US" dirty="0" smtClean="0"/>
              <a:t>Match and use empowering techniques in the implementation of a shared decision-making care planning process</a:t>
            </a:r>
          </a:p>
          <a:p>
            <a:pPr lvl="1"/>
            <a:r>
              <a:rPr lang="en-US" dirty="0" smtClean="0"/>
              <a:t>Acquire and utilize skills to enhance patient goals setting </a:t>
            </a:r>
          </a:p>
          <a:p>
            <a:pPr lvl="1"/>
            <a:r>
              <a:rPr lang="en-US" dirty="0" smtClean="0"/>
              <a:t>View care planning as a dynamic process involving ongoing updates and evaluation</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TextBox 11"/>
          <p:cNvSpPr txBox="1">
            <a:spLocks noChangeArrowheads="1"/>
          </p:cNvSpPr>
          <p:nvPr/>
        </p:nvSpPr>
        <p:spPr bwMode="auto">
          <a:xfrm>
            <a:off x="6019800" y="242179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smtClean="0">
                <a:solidFill>
                  <a:srgbClr val="D3650B"/>
                </a:solidFill>
                <a:latin typeface="Arial" pitchFamily="34" charset="0"/>
                <a:cs typeface="Arial" pitchFamily="34" charset="0"/>
              </a:rPr>
              <a:t>Solution-Focused </a:t>
            </a:r>
            <a:r>
              <a:rPr lang="en-US" sz="2000" b="1" baseline="30000" dirty="0" smtClean="0">
                <a:solidFill>
                  <a:srgbClr val="D3650B"/>
                </a:solidFill>
                <a:cs typeface="Arial" pitchFamily="34" charset="0"/>
              </a:rPr>
              <a:t>9</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600" dirty="0" smtClean="0"/>
              <a:t>What would others say about the benefits of this change for you?  </a:t>
            </a:r>
          </a:p>
          <a:p>
            <a:pPr marL="342900" indent="-342900">
              <a:spcBef>
                <a:spcPts val="1200"/>
              </a:spcBef>
              <a:buClr>
                <a:schemeClr val="bg2"/>
              </a:buClr>
              <a:buSzPct val="100000"/>
              <a:buFont typeface="Wingdings" pitchFamily="2" charset="2"/>
              <a:buChar char="l"/>
            </a:pPr>
            <a:r>
              <a:rPr lang="en-US" sz="1600" dirty="0" smtClean="0"/>
              <a:t>How have you been able to decide this?</a:t>
            </a:r>
          </a:p>
          <a:p>
            <a:pPr marL="342900" indent="-342900">
              <a:spcBef>
                <a:spcPts val="1200"/>
              </a:spcBef>
              <a:buClr>
                <a:schemeClr val="bg2"/>
              </a:buClr>
              <a:buSzPct val="100000"/>
              <a:buFont typeface="Wingdings" pitchFamily="2" charset="2"/>
              <a:buChar char="l"/>
            </a:pPr>
            <a:r>
              <a:rPr lang="en-US" sz="1600" dirty="0" smtClean="0"/>
              <a:t>How will your change effect others?</a:t>
            </a:r>
          </a:p>
          <a:p>
            <a:pPr marL="342900" indent="-342900">
              <a:spcBef>
                <a:spcPts val="1200"/>
              </a:spcBef>
              <a:buClr>
                <a:schemeClr val="bg2"/>
              </a:buClr>
              <a:buSzPct val="100000"/>
            </a:pPr>
            <a:endParaRPr lang="en-US" sz="1600" dirty="0">
              <a:latin typeface="Arial" pitchFamily="34" charset="0"/>
              <a:cs typeface="Arial" pitchFamily="34" charset="0"/>
            </a:endParaRPr>
          </a:p>
        </p:txBody>
      </p:sp>
      <p:sp>
        <p:nvSpPr>
          <p:cNvPr id="34823" name="TextBox 13"/>
          <p:cNvSpPr txBox="1">
            <a:spLocks noChangeArrowheads="1"/>
          </p:cNvSpPr>
          <p:nvPr/>
        </p:nvSpPr>
        <p:spPr bwMode="auto">
          <a:xfrm>
            <a:off x="685800" y="2421791"/>
            <a:ext cx="2438400"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Stage of Change</a:t>
            </a:r>
            <a:r>
              <a:rPr lang="en-US" sz="2000" b="1" baseline="30000" dirty="0" smtClean="0">
                <a:solidFill>
                  <a:srgbClr val="D3650B"/>
                </a:solidFill>
                <a:cs typeface="Arial" pitchFamily="34" charset="0"/>
              </a:rPr>
              <a:t> 8</a:t>
            </a:r>
            <a:endParaRPr lang="en-US" sz="2000" b="1" dirty="0" smtClean="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500" dirty="0" smtClean="0">
                <a:latin typeface="Arial" pitchFamily="34" charset="0"/>
                <a:cs typeface="Arial" pitchFamily="34" charset="0"/>
              </a:rPr>
              <a:t>Solidifying the commitment to change often means sharing a plan with support network </a:t>
            </a:r>
          </a:p>
          <a:p>
            <a:pPr marL="342900" indent="-342900">
              <a:spcBef>
                <a:spcPts val="1200"/>
              </a:spcBef>
              <a:buClr>
                <a:schemeClr val="bg2"/>
              </a:buClr>
              <a:buFont typeface="Wingdings" pitchFamily="2" charset="2"/>
              <a:buChar char="l"/>
            </a:pPr>
            <a:r>
              <a:rPr lang="en-US" sz="1500" dirty="0" smtClean="0">
                <a:latin typeface="Arial" pitchFamily="34" charset="0"/>
                <a:cs typeface="Arial" pitchFamily="34" charset="0"/>
              </a:rPr>
              <a:t>At each stage decisions are made to take actions that can progress the person to the next stage. </a:t>
            </a:r>
            <a:endParaRPr lang="en-US" sz="1500" dirty="0">
              <a:latin typeface="Arial" pitchFamily="34" charset="0"/>
              <a:cs typeface="Arial" pitchFamily="34" charset="0"/>
            </a:endParaRP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marL="800100" lvl="1" indent="-342900">
              <a:spcBef>
                <a:spcPts val="1200"/>
              </a:spcBef>
            </a:pPr>
            <a:r>
              <a:rPr lang="en-US" sz="1800" dirty="0" smtClean="0">
                <a:solidFill>
                  <a:schemeClr val="bg1"/>
                </a:solidFill>
              </a:rPr>
              <a:t>Sharing the decision </a:t>
            </a:r>
            <a:r>
              <a:rPr lang="en-US" sz="1800" baseline="30000" dirty="0" smtClean="0">
                <a:solidFill>
                  <a:schemeClr val="bg1"/>
                </a:solidFill>
              </a:rPr>
              <a:t>7</a:t>
            </a:r>
            <a:endParaRPr lang="en-US" sz="1800" dirty="0" smtClean="0">
              <a:solidFill>
                <a:schemeClr val="bg1"/>
              </a:solidFill>
            </a:endParaRPr>
          </a:p>
        </p:txBody>
      </p:sp>
      <p:sp>
        <p:nvSpPr>
          <p:cNvPr id="11" name="Title 1"/>
          <p:cNvSpPr txBox="1">
            <a:spLocks/>
          </p:cNvSpPr>
          <p:nvPr/>
        </p:nvSpPr>
        <p:spPr bwMode="auto">
          <a:xfrm>
            <a:off x="457200" y="914400"/>
            <a:ext cx="83820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mj-lt"/>
                <a:ea typeface="+mj-ea"/>
                <a:cs typeface="+mj-cs"/>
              </a:rPr>
              <a:t>Matching Techniques and Approaches…</a:t>
            </a:r>
            <a:endParaRPr kumimoji="0" lang="en-US" sz="3200" b="0" i="0" u="none" strike="noStrike" kern="0" cap="none" spc="0" normalizeH="0" baseline="0" noProof="0" dirty="0">
              <a:ln>
                <a:noFill/>
              </a:ln>
              <a:solidFill>
                <a:schemeClr val="tx1"/>
              </a:solidFill>
              <a:effectLst/>
              <a:uLnTx/>
              <a:uFillTx/>
              <a:latin typeface="+mj-lt"/>
              <a:ea typeface="+mj-ea"/>
              <a:cs typeface="+mj-cs"/>
            </a:endParaRPr>
          </a:p>
        </p:txBody>
      </p:sp>
      <p:sp>
        <p:nvSpPr>
          <p:cNvPr id="12" name="TextBox 13"/>
          <p:cNvSpPr txBox="1">
            <a:spLocks noChangeArrowheads="1"/>
          </p:cNvSpPr>
          <p:nvPr/>
        </p:nvSpPr>
        <p:spPr bwMode="auto">
          <a:xfrm>
            <a:off x="3124200" y="2421791"/>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Empowerment </a:t>
            </a:r>
            <a:r>
              <a:rPr lang="en-US" sz="2000" b="1" baseline="30000" dirty="0" smtClean="0">
                <a:solidFill>
                  <a:srgbClr val="D3650B"/>
                </a:solidFill>
                <a:cs typeface="Arial" pitchFamily="34" charset="0"/>
              </a:rPr>
              <a:t>1, 6</a:t>
            </a:r>
            <a:endParaRPr lang="en-US" sz="2000" b="1" dirty="0" smtClean="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smtClean="0">
                <a:cs typeface="Arial" pitchFamily="34" charset="0"/>
              </a:rPr>
              <a:t>Tell people about your goals so they can provide support</a:t>
            </a:r>
          </a:p>
          <a:p>
            <a:pPr marL="342900" indent="-342900">
              <a:spcBef>
                <a:spcPts val="1200"/>
              </a:spcBef>
              <a:buClr>
                <a:schemeClr val="bg2"/>
              </a:buClr>
              <a:buFont typeface="Wingdings" pitchFamily="2" charset="2"/>
              <a:buChar char="l"/>
            </a:pPr>
            <a:r>
              <a:rPr lang="en-US" sz="1600" dirty="0" smtClean="0">
                <a:cs typeface="Arial" pitchFamily="34" charset="0"/>
              </a:rPr>
              <a:t>The best feedback can come from others who also are managing a chronic condition</a:t>
            </a:r>
          </a:p>
          <a:p>
            <a:pPr marL="342900" indent="-342900">
              <a:spcBef>
                <a:spcPts val="1200"/>
              </a:spcBef>
              <a:buClr>
                <a:schemeClr val="bg2"/>
              </a:buClr>
              <a:buFont typeface="Wingdings" pitchFamily="2" charset="2"/>
              <a:buChar char="l"/>
            </a:pPr>
            <a:endParaRPr lang="en-US" sz="1800" dirty="0" smtClean="0"/>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Arial" pitchFamily="34" charset="0"/>
                <a:cs typeface="Arial" pitchFamily="34" charset="0"/>
              </a:rPr>
              <a:t>8</a:t>
            </a:r>
            <a:endParaRPr lang="en-US" sz="16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874968895"/>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TextBox 11"/>
          <p:cNvSpPr txBox="1">
            <a:spLocks noChangeArrowheads="1"/>
          </p:cNvSpPr>
          <p:nvPr/>
        </p:nvSpPr>
        <p:spPr bwMode="auto">
          <a:xfrm>
            <a:off x="6019800" y="242179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smtClean="0">
                <a:solidFill>
                  <a:srgbClr val="D3650B"/>
                </a:solidFill>
                <a:latin typeface="Arial" pitchFamily="34" charset="0"/>
                <a:cs typeface="Arial" pitchFamily="34" charset="0"/>
              </a:rPr>
              <a:t>Solution-Focused</a:t>
            </a:r>
            <a:r>
              <a:rPr lang="en-US" sz="2000" b="1" baseline="30000" dirty="0" smtClean="0">
                <a:solidFill>
                  <a:srgbClr val="D3650B"/>
                </a:solidFill>
                <a:cs typeface="Arial" pitchFamily="34" charset="0"/>
              </a:rPr>
              <a:t> 9</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500" dirty="0" smtClean="0"/>
              <a:t>If  something is not working, do something different.  </a:t>
            </a:r>
          </a:p>
          <a:p>
            <a:pPr marL="342900" indent="-342900">
              <a:spcBef>
                <a:spcPts val="1200"/>
              </a:spcBef>
              <a:buClr>
                <a:schemeClr val="bg2"/>
              </a:buClr>
              <a:buSzPct val="100000"/>
              <a:buFont typeface="Wingdings" pitchFamily="2" charset="2"/>
              <a:buChar char="l"/>
            </a:pPr>
            <a:r>
              <a:rPr lang="en-US" sz="1500" dirty="0" smtClean="0"/>
              <a:t>Build on exceptions to the problems. Amplify small successes. </a:t>
            </a:r>
          </a:p>
          <a:p>
            <a:pPr marL="342900" indent="-342900">
              <a:spcBef>
                <a:spcPts val="1200"/>
              </a:spcBef>
              <a:buClr>
                <a:schemeClr val="bg2"/>
              </a:buClr>
              <a:buSzPct val="100000"/>
              <a:buFont typeface="Wingdings" pitchFamily="2" charset="2"/>
              <a:buChar char="l"/>
            </a:pPr>
            <a:r>
              <a:rPr lang="en-US" sz="1500" dirty="0" smtClean="0"/>
              <a:t>Miracle question response provides a detailed view of the change with specific indicators to watch for and reinforce.  </a:t>
            </a:r>
            <a:endParaRPr lang="en-US" sz="1500" dirty="0"/>
          </a:p>
        </p:txBody>
      </p:sp>
      <p:sp>
        <p:nvSpPr>
          <p:cNvPr id="34823" name="TextBox 13"/>
          <p:cNvSpPr txBox="1">
            <a:spLocks noChangeArrowheads="1"/>
          </p:cNvSpPr>
          <p:nvPr/>
        </p:nvSpPr>
        <p:spPr bwMode="auto">
          <a:xfrm>
            <a:off x="533400" y="2421791"/>
            <a:ext cx="2590800"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Stage of Change</a:t>
            </a:r>
            <a:r>
              <a:rPr lang="en-US" sz="2000" b="1" baseline="30000" dirty="0" smtClean="0">
                <a:solidFill>
                  <a:srgbClr val="D3650B"/>
                </a:solidFill>
                <a:cs typeface="Arial" pitchFamily="34" charset="0"/>
              </a:rPr>
              <a:t>8, 11</a:t>
            </a:r>
            <a:endParaRPr lang="en-US" sz="2000" b="1" dirty="0" smtClean="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500" dirty="0" smtClean="0">
                <a:latin typeface="Arial" pitchFamily="34" charset="0"/>
                <a:cs typeface="Arial" pitchFamily="34" charset="0"/>
              </a:rPr>
              <a:t>In action—”consultant” helps to monitor progress; offers a boost when progress is stalled and supports design of relapse prevention plan</a:t>
            </a:r>
          </a:p>
          <a:p>
            <a:pPr marL="342900" indent="-342900">
              <a:spcBef>
                <a:spcPts val="1200"/>
              </a:spcBef>
              <a:buClr>
                <a:schemeClr val="bg2"/>
              </a:buClr>
              <a:buFont typeface="Wingdings" pitchFamily="2" charset="2"/>
              <a:buChar char="l"/>
            </a:pPr>
            <a:r>
              <a:rPr lang="en-US" sz="1500" dirty="0" smtClean="0">
                <a:latin typeface="Arial" pitchFamily="34" charset="0"/>
                <a:cs typeface="Arial" pitchFamily="34" charset="0"/>
              </a:rPr>
              <a:t>In maintenance—preventing relapse, sustaining new behavior still requires commitment, energy.  </a:t>
            </a:r>
          </a:p>
          <a:p>
            <a:pPr marL="342900" indent="-342900">
              <a:spcBef>
                <a:spcPts val="1200"/>
              </a:spcBef>
              <a:buClr>
                <a:schemeClr val="bg2"/>
              </a:buClr>
              <a:buFont typeface="Wingdings" pitchFamily="2" charset="2"/>
              <a:buChar char="l"/>
            </a:pPr>
            <a:endParaRPr lang="en-US" sz="1500" dirty="0">
              <a:latin typeface="Arial" pitchFamily="34" charset="0"/>
              <a:cs typeface="Arial" pitchFamily="34" charset="0"/>
            </a:endParaRP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marL="800100" lvl="1" indent="-342900">
              <a:spcBef>
                <a:spcPts val="1200"/>
              </a:spcBef>
            </a:pPr>
            <a:r>
              <a:rPr lang="en-US" sz="1800" dirty="0" smtClean="0">
                <a:solidFill>
                  <a:schemeClr val="bg1"/>
                </a:solidFill>
              </a:rPr>
              <a:t>Arranging follow-up to evaluate decision making outcomes</a:t>
            </a:r>
            <a:r>
              <a:rPr lang="en-US" sz="1800" baseline="30000" dirty="0" smtClean="0">
                <a:solidFill>
                  <a:schemeClr val="bg1"/>
                </a:solidFill>
              </a:rPr>
              <a:t> 7</a:t>
            </a:r>
            <a:endParaRPr lang="en-US" sz="1800" dirty="0" smtClean="0">
              <a:solidFill>
                <a:schemeClr val="bg1"/>
              </a:solidFill>
            </a:endParaRPr>
          </a:p>
        </p:txBody>
      </p:sp>
      <p:sp>
        <p:nvSpPr>
          <p:cNvPr id="11" name="Title 1"/>
          <p:cNvSpPr txBox="1">
            <a:spLocks/>
          </p:cNvSpPr>
          <p:nvPr/>
        </p:nvSpPr>
        <p:spPr bwMode="auto">
          <a:xfrm>
            <a:off x="457200" y="914400"/>
            <a:ext cx="83820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mj-lt"/>
                <a:ea typeface="+mj-ea"/>
                <a:cs typeface="+mj-cs"/>
              </a:rPr>
              <a:t>Matching Techniques and Approaches…</a:t>
            </a:r>
            <a:endParaRPr kumimoji="0" lang="en-US" sz="3200" b="0" i="0" u="none" strike="noStrike" kern="0" cap="none" spc="0" normalizeH="0" baseline="0" noProof="0" dirty="0">
              <a:ln>
                <a:noFill/>
              </a:ln>
              <a:solidFill>
                <a:schemeClr val="tx1"/>
              </a:solidFill>
              <a:effectLst/>
              <a:uLnTx/>
              <a:uFillTx/>
              <a:latin typeface="+mj-lt"/>
              <a:ea typeface="+mj-ea"/>
              <a:cs typeface="+mj-cs"/>
            </a:endParaRPr>
          </a:p>
        </p:txBody>
      </p:sp>
      <p:sp>
        <p:nvSpPr>
          <p:cNvPr id="12" name="TextBox 13"/>
          <p:cNvSpPr txBox="1">
            <a:spLocks noChangeArrowheads="1"/>
          </p:cNvSpPr>
          <p:nvPr/>
        </p:nvSpPr>
        <p:spPr bwMode="auto">
          <a:xfrm>
            <a:off x="3124200" y="2421791"/>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smtClean="0">
                <a:solidFill>
                  <a:srgbClr val="D3650B"/>
                </a:solidFill>
                <a:latin typeface="Arial" pitchFamily="34" charset="0"/>
                <a:cs typeface="Arial" pitchFamily="34" charset="0"/>
              </a:rPr>
              <a:t>Empowerment</a:t>
            </a:r>
            <a:r>
              <a:rPr lang="en-US" sz="2000" b="1" baseline="30000" dirty="0" smtClean="0">
                <a:solidFill>
                  <a:srgbClr val="D3650B"/>
                </a:solidFill>
                <a:cs typeface="Arial" pitchFamily="34" charset="0"/>
              </a:rPr>
              <a:t> 6</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smtClean="0"/>
              <a:t>Review goal progress in 1 week; if successful, continue.  </a:t>
            </a:r>
          </a:p>
          <a:p>
            <a:pPr marL="342900" indent="-342900">
              <a:spcBef>
                <a:spcPts val="1200"/>
              </a:spcBef>
              <a:buClr>
                <a:schemeClr val="bg2"/>
              </a:buClr>
              <a:buFont typeface="Wingdings" pitchFamily="2" charset="2"/>
              <a:buChar char="l"/>
            </a:pPr>
            <a:r>
              <a:rPr lang="en-US" sz="1600" dirty="0" smtClean="0"/>
              <a:t>Use brainstorming and problem-solving for discovering alternatives </a:t>
            </a:r>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Arial" pitchFamily="34" charset="0"/>
                <a:cs typeface="Arial" pitchFamily="34" charset="0"/>
              </a:rPr>
              <a:t>9</a:t>
            </a:r>
            <a:endParaRPr lang="en-US" sz="16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874968895"/>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76600"/>
            <a:ext cx="6934200" cy="1219200"/>
          </a:xfrm>
        </p:spPr>
        <p:txBody>
          <a:bodyPr/>
          <a:lstStyle/>
          <a:p>
            <a:r>
              <a:rPr lang="en-US" sz="3200" b="1" dirty="0" smtClean="0"/>
              <a:t>Creating Client-Centered Goals that Reflect the Client’s Desires</a:t>
            </a:r>
            <a:endParaRPr lang="en-US" sz="3200" b="1"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TextBox 39"/>
          <p:cNvSpPr txBox="1">
            <a:spLocks noChangeArrowheads="1"/>
          </p:cNvSpPr>
          <p:nvPr/>
        </p:nvSpPr>
        <p:spPr bwMode="auto">
          <a:xfrm>
            <a:off x="958702" y="3581400"/>
            <a:ext cx="2285999" cy="1461939"/>
          </a:xfrm>
          <a:prstGeom prst="rect">
            <a:avLst/>
          </a:prstGeom>
          <a:noFill/>
          <a:ln w="9525">
            <a:noFill/>
            <a:miter lim="800000"/>
            <a:headEnd/>
            <a:tailEnd/>
          </a:ln>
        </p:spPr>
        <p:txBody>
          <a:bodyPr wrap="square">
            <a:spAutoFit/>
          </a:bodyPr>
          <a:lstStyle/>
          <a:p>
            <a:pPr algn="ctr">
              <a:spcAft>
                <a:spcPts val="600"/>
              </a:spcAft>
            </a:pPr>
            <a:r>
              <a:rPr lang="en-US" sz="2000" b="1" dirty="0">
                <a:solidFill>
                  <a:srgbClr val="4F81BD"/>
                </a:solidFill>
                <a:latin typeface="Arial" pitchFamily="34" charset="0"/>
                <a:cs typeface="Arial" pitchFamily="34" charset="0"/>
              </a:rPr>
              <a:t>Action </a:t>
            </a:r>
            <a:r>
              <a:rPr lang="en-US" sz="2000" b="1" dirty="0" smtClean="0">
                <a:solidFill>
                  <a:srgbClr val="4F81BD"/>
                </a:solidFill>
                <a:latin typeface="Arial" pitchFamily="34" charset="0"/>
                <a:cs typeface="Arial" pitchFamily="34" charset="0"/>
              </a:rPr>
              <a:t>Planning</a:t>
            </a:r>
          </a:p>
          <a:p>
            <a:pPr>
              <a:spcAft>
                <a:spcPts val="600"/>
              </a:spcAft>
            </a:pPr>
            <a:r>
              <a:rPr lang="en-US" sz="1600" dirty="0" smtClean="0">
                <a:latin typeface="Arial" pitchFamily="34" charset="0"/>
                <a:cs typeface="Arial" pitchFamily="34" charset="0"/>
              </a:rPr>
              <a:t>A way to turn a goal that you want to accomplish into a specific plan with steps</a:t>
            </a:r>
            <a:endParaRPr lang="en-US" sz="1600" dirty="0">
              <a:latin typeface="Arial" pitchFamily="34" charset="0"/>
              <a:cs typeface="Arial" pitchFamily="34" charset="0"/>
            </a:endParaRPr>
          </a:p>
        </p:txBody>
      </p:sp>
      <p:sp>
        <p:nvSpPr>
          <p:cNvPr id="26629" name="TextBox 56"/>
          <p:cNvSpPr txBox="1">
            <a:spLocks noChangeArrowheads="1"/>
          </p:cNvSpPr>
          <p:nvPr/>
        </p:nvSpPr>
        <p:spPr bwMode="auto">
          <a:xfrm>
            <a:off x="3505200" y="3581400"/>
            <a:ext cx="2285999" cy="1215717"/>
          </a:xfrm>
          <a:prstGeom prst="rect">
            <a:avLst/>
          </a:prstGeom>
          <a:noFill/>
          <a:ln w="9525">
            <a:noFill/>
            <a:miter lim="800000"/>
            <a:headEnd/>
            <a:tailEnd/>
          </a:ln>
        </p:spPr>
        <p:txBody>
          <a:bodyPr wrap="square">
            <a:spAutoFit/>
          </a:bodyPr>
          <a:lstStyle/>
          <a:p>
            <a:pPr algn="ctr">
              <a:spcAft>
                <a:spcPts val="600"/>
              </a:spcAft>
            </a:pPr>
            <a:r>
              <a:rPr lang="en-US" sz="2000" b="1" dirty="0">
                <a:solidFill>
                  <a:srgbClr val="4F81BD"/>
                </a:solidFill>
                <a:latin typeface="Arial" pitchFamily="34" charset="0"/>
                <a:cs typeface="Arial" pitchFamily="34" charset="0"/>
              </a:rPr>
              <a:t>Brainstorming</a:t>
            </a:r>
          </a:p>
          <a:p>
            <a:pPr>
              <a:spcAft>
                <a:spcPts val="600"/>
              </a:spcAft>
            </a:pPr>
            <a:r>
              <a:rPr lang="en-US" sz="1600" dirty="0">
                <a:latin typeface="Arial" pitchFamily="34" charset="0"/>
                <a:cs typeface="Arial" pitchFamily="34" charset="0"/>
              </a:rPr>
              <a:t>A non-threatening way to generate a list of </a:t>
            </a:r>
            <a:r>
              <a:rPr lang="en-US" sz="1600" dirty="0" smtClean="0">
                <a:latin typeface="Arial" pitchFamily="34" charset="0"/>
                <a:cs typeface="Arial" pitchFamily="34" charset="0"/>
              </a:rPr>
              <a:t>new ideas</a:t>
            </a:r>
            <a:endParaRPr lang="en-US" sz="1600" dirty="0">
              <a:latin typeface="Arial" pitchFamily="34" charset="0"/>
              <a:cs typeface="Arial" pitchFamily="34" charset="0"/>
            </a:endParaRPr>
          </a:p>
        </p:txBody>
      </p:sp>
      <p:sp>
        <p:nvSpPr>
          <p:cNvPr id="26632" name="TextBox 65"/>
          <p:cNvSpPr txBox="1">
            <a:spLocks noChangeArrowheads="1"/>
          </p:cNvSpPr>
          <p:nvPr/>
        </p:nvSpPr>
        <p:spPr bwMode="auto">
          <a:xfrm>
            <a:off x="5986132" y="3581400"/>
            <a:ext cx="2285999" cy="1708160"/>
          </a:xfrm>
          <a:prstGeom prst="rect">
            <a:avLst/>
          </a:prstGeom>
          <a:noFill/>
          <a:ln w="9525">
            <a:noFill/>
            <a:miter lim="800000"/>
            <a:headEnd/>
            <a:tailEnd/>
          </a:ln>
        </p:spPr>
        <p:txBody>
          <a:bodyPr wrap="square">
            <a:spAutoFit/>
          </a:bodyPr>
          <a:lstStyle/>
          <a:p>
            <a:pPr algn="ctr">
              <a:spcAft>
                <a:spcPts val="600"/>
              </a:spcAft>
            </a:pPr>
            <a:r>
              <a:rPr lang="en-US" sz="2000" b="1" dirty="0">
                <a:solidFill>
                  <a:srgbClr val="4F81BD"/>
                </a:solidFill>
                <a:latin typeface="Arial" pitchFamily="34" charset="0"/>
                <a:cs typeface="Arial" pitchFamily="34" charset="0"/>
              </a:rPr>
              <a:t>Problem Solving</a:t>
            </a:r>
          </a:p>
          <a:p>
            <a:pPr>
              <a:spcAft>
                <a:spcPts val="600"/>
              </a:spcAft>
            </a:pPr>
            <a:r>
              <a:rPr lang="en-US" sz="1600" dirty="0">
                <a:latin typeface="Arial" pitchFamily="34" charset="0"/>
                <a:cs typeface="Arial" pitchFamily="34" charset="0"/>
              </a:rPr>
              <a:t>A process of self discovery and active engagement to explore options that lead to success</a:t>
            </a:r>
          </a:p>
        </p:txBody>
      </p:sp>
      <p:sp>
        <p:nvSpPr>
          <p:cNvPr id="2" name="Title 1"/>
          <p:cNvSpPr>
            <a:spLocks noGrp="1"/>
          </p:cNvSpPr>
          <p:nvPr>
            <p:ph type="title"/>
          </p:nvPr>
        </p:nvSpPr>
        <p:spPr/>
        <p:txBody>
          <a:bodyPr/>
          <a:lstStyle/>
          <a:p>
            <a:r>
              <a:rPr lang="en-US" dirty="0" smtClean="0"/>
              <a:t>Lorig</a:t>
            </a:r>
            <a:endParaRPr lang="en-US" dirty="0"/>
          </a:p>
        </p:txBody>
      </p:sp>
      <p:sp>
        <p:nvSpPr>
          <p:cNvPr id="3" name="Slide Number Placeholder 2"/>
          <p:cNvSpPr>
            <a:spLocks noGrp="1"/>
          </p:cNvSpPr>
          <p:nvPr>
            <p:ph type="sldNum" sz="quarter" idx="4294967295"/>
          </p:nvPr>
        </p:nvSpPr>
        <p:spPr>
          <a:xfrm>
            <a:off x="6553200" y="7635875"/>
            <a:ext cx="2133600" cy="365125"/>
          </a:xfrm>
          <a:prstGeom prst="rect">
            <a:avLst/>
          </a:prstGeom>
        </p:spPr>
        <p:txBody>
          <a:bodyPr/>
          <a:lstStyle/>
          <a:p>
            <a:fld id="{EB27F18D-A1AB-43FE-A346-D657BA7D28FF}" type="slidenum">
              <a:rPr lang="en-US" smtClean="0"/>
              <a:pPr/>
              <a:t>23</a:t>
            </a:fld>
            <a:endParaRPr lang="en-US" dirty="0"/>
          </a:p>
        </p:txBody>
      </p:sp>
      <p:sp>
        <p:nvSpPr>
          <p:cNvPr id="11" name="Rectangle 10"/>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cs typeface="Arial" pitchFamily="34" charset="0"/>
              </a:rPr>
              <a:t>Three Empowering </a:t>
            </a:r>
            <a:r>
              <a:rPr lang="en-US" sz="2000" dirty="0" smtClean="0">
                <a:solidFill>
                  <a:schemeClr val="bg1"/>
                </a:solidFill>
                <a:cs typeface="Arial" pitchFamily="34" charset="0"/>
              </a:rPr>
              <a:t>Techniques </a:t>
            </a:r>
            <a:r>
              <a:rPr lang="en-US" sz="2000" baseline="30000" dirty="0" smtClean="0">
                <a:solidFill>
                  <a:schemeClr val="bg1"/>
                </a:solidFill>
                <a:cs typeface="Arial" pitchFamily="34" charset="0"/>
              </a:rPr>
              <a:t>6</a:t>
            </a:r>
            <a:r>
              <a:rPr lang="en-US" sz="2000" dirty="0" smtClean="0">
                <a:solidFill>
                  <a:schemeClr val="bg1"/>
                </a:solidFill>
                <a:cs typeface="Arial" pitchFamily="34" charset="0"/>
              </a:rPr>
              <a:t> </a:t>
            </a:r>
            <a:endParaRPr lang="en-US" sz="2000" dirty="0">
              <a:solidFill>
                <a:schemeClr val="bg1"/>
              </a:solidFill>
              <a:cs typeface="Arial" pitchFamily="34" charset="0"/>
            </a:endParaRPr>
          </a:p>
        </p:txBody>
      </p:sp>
      <p:sp>
        <p:nvSpPr>
          <p:cNvPr id="4" name="Rectangle 3"/>
          <p:cNvSpPr/>
          <p:nvPr/>
        </p:nvSpPr>
        <p:spPr bwMode="auto">
          <a:xfrm>
            <a:off x="914400" y="3429000"/>
            <a:ext cx="2362200" cy="1860560"/>
          </a:xfrm>
          <a:prstGeom prst="rect">
            <a:avLst/>
          </a:prstGeom>
          <a:noFill/>
          <a:ln w="19050" cap="flat" cmpd="sng" algn="ctr">
            <a:solidFill>
              <a:schemeClr val="bg1">
                <a:lumMod val="7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13" name="Rectangle 12"/>
          <p:cNvSpPr/>
          <p:nvPr/>
        </p:nvSpPr>
        <p:spPr bwMode="auto">
          <a:xfrm>
            <a:off x="3429000" y="3429000"/>
            <a:ext cx="2362200" cy="1860560"/>
          </a:xfrm>
          <a:prstGeom prst="rect">
            <a:avLst/>
          </a:prstGeom>
          <a:noFill/>
          <a:ln w="19050" cap="flat" cmpd="sng" algn="ctr">
            <a:solidFill>
              <a:schemeClr val="bg1">
                <a:lumMod val="7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14" name="Rectangle 13"/>
          <p:cNvSpPr/>
          <p:nvPr/>
        </p:nvSpPr>
        <p:spPr bwMode="auto">
          <a:xfrm>
            <a:off x="5943600" y="3429000"/>
            <a:ext cx="2362200" cy="1860560"/>
          </a:xfrm>
          <a:prstGeom prst="rect">
            <a:avLst/>
          </a:prstGeom>
          <a:noFill/>
          <a:ln w="19050" cap="flat" cmpd="sng" algn="ctr">
            <a:solidFill>
              <a:schemeClr val="bg1">
                <a:lumMod val="7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Tree>
    <p:extLst>
      <p:ext uri="{BB962C8B-B14F-4D97-AF65-F5344CB8AC3E}">
        <p14:creationId xmlns:p14="http://schemas.microsoft.com/office/powerpoint/2010/main" val="2508295036"/>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440759" y="2818061"/>
            <a:ext cx="2788841" cy="167773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56" name="TextBox 20"/>
          <p:cNvSpPr txBox="1">
            <a:spLocks noChangeArrowheads="1"/>
          </p:cNvSpPr>
          <p:nvPr/>
        </p:nvSpPr>
        <p:spPr bwMode="auto">
          <a:xfrm>
            <a:off x="5646539" y="3004129"/>
            <a:ext cx="2377281" cy="1446550"/>
          </a:xfrm>
          <a:prstGeom prst="rect">
            <a:avLst/>
          </a:prstGeom>
          <a:noFill/>
          <a:ln w="9525">
            <a:noFill/>
            <a:miter lim="800000"/>
            <a:headEnd/>
            <a:tailEnd/>
          </a:ln>
        </p:spPr>
        <p:txBody>
          <a:bodyPr wrap="square">
            <a:spAutoFit/>
          </a:bodyPr>
          <a:lstStyle/>
          <a:p>
            <a:r>
              <a:rPr lang="en-US" sz="2200" dirty="0" smtClean="0">
                <a:solidFill>
                  <a:srgbClr val="4F81BD"/>
                </a:solidFill>
                <a:latin typeface="Arial" pitchFamily="34" charset="0"/>
                <a:cs typeface="Arial" pitchFamily="34" charset="0"/>
              </a:rPr>
              <a:t>Losing </a:t>
            </a:r>
            <a:r>
              <a:rPr lang="en-US" sz="2200" dirty="0">
                <a:solidFill>
                  <a:srgbClr val="4F81BD"/>
                </a:solidFill>
                <a:latin typeface="Arial" pitchFamily="34" charset="0"/>
                <a:cs typeface="Arial" pitchFamily="34" charset="0"/>
              </a:rPr>
              <a:t>weight </a:t>
            </a:r>
            <a:r>
              <a:rPr lang="en-US" sz="2200" b="1" dirty="0">
                <a:solidFill>
                  <a:srgbClr val="4F81BD"/>
                </a:solidFill>
                <a:latin typeface="Arial" pitchFamily="34" charset="0"/>
                <a:cs typeface="Arial" pitchFamily="34" charset="0"/>
              </a:rPr>
              <a:t>is not </a:t>
            </a:r>
            <a:r>
              <a:rPr lang="en-US" sz="2200" dirty="0">
                <a:solidFill>
                  <a:srgbClr val="4F81BD"/>
                </a:solidFill>
                <a:latin typeface="Arial" pitchFamily="34" charset="0"/>
                <a:cs typeface="Arial" pitchFamily="34" charset="0"/>
              </a:rPr>
              <a:t>a “behavior”- </a:t>
            </a:r>
            <a:r>
              <a:rPr lang="en-US" sz="2200" dirty="0" smtClean="0">
                <a:solidFill>
                  <a:schemeClr val="bg1"/>
                </a:solidFill>
                <a:latin typeface="Arial" pitchFamily="34" charset="0"/>
                <a:cs typeface="Arial" pitchFamily="34" charset="0"/>
              </a:rPr>
              <a:t/>
            </a:r>
            <a:br>
              <a:rPr lang="en-US" sz="2200" dirty="0" smtClean="0">
                <a:solidFill>
                  <a:schemeClr val="bg1"/>
                </a:solidFill>
                <a:latin typeface="Arial" pitchFamily="34" charset="0"/>
                <a:cs typeface="Arial" pitchFamily="34" charset="0"/>
              </a:rPr>
            </a:br>
            <a:r>
              <a:rPr lang="en-US" sz="2200" dirty="0" smtClean="0">
                <a:solidFill>
                  <a:srgbClr val="CE7124"/>
                </a:solidFill>
                <a:latin typeface="Arial" pitchFamily="34" charset="0"/>
                <a:cs typeface="Arial" pitchFamily="34" charset="0"/>
              </a:rPr>
              <a:t>not </a:t>
            </a:r>
            <a:r>
              <a:rPr lang="en-US" sz="2200" dirty="0">
                <a:solidFill>
                  <a:srgbClr val="CE7124"/>
                </a:solidFill>
                <a:latin typeface="Arial" pitchFamily="34" charset="0"/>
                <a:cs typeface="Arial" pitchFamily="34" charset="0"/>
              </a:rPr>
              <a:t>eating after dinner</a:t>
            </a:r>
            <a:r>
              <a:rPr lang="en-US" sz="2200" b="1" dirty="0">
                <a:solidFill>
                  <a:srgbClr val="CE7124"/>
                </a:solidFill>
                <a:latin typeface="Arial" pitchFamily="34" charset="0"/>
                <a:cs typeface="Arial" pitchFamily="34" charset="0"/>
              </a:rPr>
              <a:t> is  </a:t>
            </a:r>
          </a:p>
        </p:txBody>
      </p:sp>
      <p:sp>
        <p:nvSpPr>
          <p:cNvPr id="4" name="Content Placeholder 3"/>
          <p:cNvSpPr>
            <a:spLocks noGrp="1"/>
          </p:cNvSpPr>
          <p:nvPr>
            <p:ph idx="1"/>
          </p:nvPr>
        </p:nvSpPr>
        <p:spPr>
          <a:xfrm>
            <a:off x="838200" y="2362200"/>
            <a:ext cx="4419600" cy="2572409"/>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39725" lvl="1" indent="-339725">
              <a:spcBef>
                <a:spcPts val="600"/>
              </a:spcBef>
            </a:pPr>
            <a:r>
              <a:rPr lang="en-US" sz="1800" kern="1200" dirty="0"/>
              <a:t>Is something </a:t>
            </a:r>
            <a:r>
              <a:rPr lang="en-US" sz="1800" b="1" u="sng" kern="1200" dirty="0"/>
              <a:t>YOU</a:t>
            </a:r>
            <a:r>
              <a:rPr lang="en-US" sz="1800" kern="1200" dirty="0"/>
              <a:t> want to do</a:t>
            </a:r>
          </a:p>
          <a:p>
            <a:pPr marL="339725" lvl="1" indent="-339725">
              <a:spcBef>
                <a:spcPts val="600"/>
              </a:spcBef>
            </a:pPr>
            <a:r>
              <a:rPr lang="en-US" sz="1800" kern="1200" dirty="0"/>
              <a:t>Is reasonably accomplished </a:t>
            </a:r>
            <a:r>
              <a:rPr lang="en-US" sz="1800" kern="1200" dirty="0" smtClean="0"/>
              <a:t>in 1 week</a:t>
            </a:r>
            <a:endParaRPr lang="en-US" sz="1800" kern="1200" dirty="0"/>
          </a:p>
          <a:p>
            <a:pPr marL="339725" lvl="1" indent="-339725">
              <a:spcBef>
                <a:spcPts val="600"/>
              </a:spcBef>
            </a:pPr>
            <a:r>
              <a:rPr lang="en-US" sz="1800" kern="1200" dirty="0"/>
              <a:t>Is behavior-specific</a:t>
            </a:r>
          </a:p>
          <a:p>
            <a:pPr marL="339725" lvl="1" indent="-339725">
              <a:spcBef>
                <a:spcPts val="600"/>
              </a:spcBef>
            </a:pPr>
            <a:r>
              <a:rPr lang="en-US" sz="1800" kern="1200" dirty="0"/>
              <a:t>Answers: What? How much?  </a:t>
            </a:r>
            <a:br>
              <a:rPr lang="en-US" sz="1800" kern="1200" dirty="0"/>
            </a:br>
            <a:r>
              <a:rPr lang="en-US" sz="1800" kern="1200" dirty="0"/>
              <a:t>When? How often?</a:t>
            </a:r>
          </a:p>
          <a:p>
            <a:pPr marL="339725" lvl="1" indent="-339725">
              <a:spcBef>
                <a:spcPts val="600"/>
              </a:spcBef>
            </a:pPr>
            <a:r>
              <a:rPr lang="en-US" sz="1800" kern="1200" dirty="0"/>
              <a:t>Begins with your confidence level at 7 or </a:t>
            </a:r>
            <a:r>
              <a:rPr lang="en-US" sz="1800" kern="1200" dirty="0" smtClean="0"/>
              <a:t>more (otherwise,  renegotiate)</a:t>
            </a:r>
            <a:endParaRPr lang="en-US" sz="1800" kern="1200" dirty="0"/>
          </a:p>
        </p:txBody>
      </p:sp>
      <p:sp>
        <p:nvSpPr>
          <p:cNvPr id="2" name="Title 1"/>
          <p:cNvSpPr>
            <a:spLocks noGrp="1"/>
          </p:cNvSpPr>
          <p:nvPr>
            <p:ph type="title"/>
          </p:nvPr>
        </p:nvSpPr>
        <p:spPr/>
        <p:txBody>
          <a:bodyPr/>
          <a:lstStyle/>
          <a:p>
            <a:r>
              <a:rPr lang="en-US" dirty="0" smtClean="0"/>
              <a:t>Action Planning </a:t>
            </a:r>
            <a:r>
              <a:rPr lang="en-US" baseline="30000" dirty="0" smtClean="0"/>
              <a:t>6</a:t>
            </a:r>
            <a:endParaRPr lang="en-US" dirty="0"/>
          </a:p>
        </p:txBody>
      </p:sp>
      <p:sp>
        <p:nvSpPr>
          <p:cNvPr id="13" name="Rectangle 12"/>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cs typeface="Arial" pitchFamily="34" charset="0"/>
              </a:rPr>
              <a:t>A Successful Action </a:t>
            </a:r>
            <a:r>
              <a:rPr lang="en-US" sz="2000" dirty="0" smtClean="0">
                <a:solidFill>
                  <a:schemeClr val="bg1"/>
                </a:solidFill>
                <a:cs typeface="Arial" pitchFamily="34" charset="0"/>
              </a:rPr>
              <a:t>Plan…turns goals into doable steps</a:t>
            </a:r>
            <a:endParaRPr lang="en-US" sz="2000" dirty="0">
              <a:solidFill>
                <a:schemeClr val="bg1"/>
              </a:solidFill>
              <a:cs typeface="Arial" pitchFamily="34" charset="0"/>
            </a:endParaRPr>
          </a:p>
        </p:txBody>
      </p:sp>
      <p:pic>
        <p:nvPicPr>
          <p:cNvPr id="16" name="Picture 2"/>
          <p:cNvPicPr>
            <a:picLocks noChangeAspect="1" noChangeArrowheads="1"/>
          </p:cNvPicPr>
          <p:nvPr/>
        </p:nvPicPr>
        <p:blipFill>
          <a:blip r:embed="rId3" cstate="email">
            <a:duotone>
              <a:srgbClr val="F79646">
                <a:shade val="45000"/>
                <a:satMod val="135000"/>
              </a:srgbClr>
              <a:prstClr val="white"/>
            </a:duotone>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000307" y="4821969"/>
            <a:ext cx="3897759" cy="92803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27582222"/>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76600"/>
            <a:ext cx="7772400" cy="914400"/>
          </a:xfrm>
        </p:spPr>
        <p:txBody>
          <a:bodyPr/>
          <a:lstStyle/>
          <a:p>
            <a:r>
              <a:rPr lang="en-US" sz="3200" b="1" dirty="0" smtClean="0"/>
              <a:t>Developing Effective Goals</a:t>
            </a:r>
            <a:endParaRPr lang="en-US" sz="3200" b="1" dirty="0"/>
          </a:p>
        </p:txBody>
      </p:sp>
      <p:sp>
        <p:nvSpPr>
          <p:cNvPr id="4" name="Rectangle 3"/>
          <p:cNvSpPr txBox="1">
            <a:spLocks noChangeArrowheads="1"/>
          </p:cNvSpPr>
          <p:nvPr/>
        </p:nvSpPr>
        <p:spPr bwMode="auto">
          <a:xfrm>
            <a:off x="685800" y="2819400"/>
            <a:ext cx="80010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ChangeArrowheads="1"/>
          </p:cNvSpPr>
          <p:nvPr>
            <p:ph type="title"/>
          </p:nvPr>
        </p:nvSpPr>
        <p:spPr>
          <a:xfrm>
            <a:off x="457200" y="838200"/>
            <a:ext cx="8001000" cy="838200"/>
          </a:xfrm>
        </p:spPr>
        <p:txBody>
          <a:bodyPr/>
          <a:lstStyle/>
          <a:p>
            <a:r>
              <a:rPr lang="en-US" dirty="0" smtClean="0"/>
              <a:t>Value of Setting Goals </a:t>
            </a:r>
            <a:r>
              <a:rPr lang="en-US" baseline="30000" dirty="0" smtClean="0"/>
              <a:t>3</a:t>
            </a:r>
            <a:endParaRPr lang="en-US" dirty="0" smtClean="0"/>
          </a:p>
        </p:txBody>
      </p:sp>
      <p:sp>
        <p:nvSpPr>
          <p:cNvPr id="7175" name="Rectangle 3"/>
          <p:cNvSpPr>
            <a:spLocks noGrp="1" noChangeArrowheads="1"/>
          </p:cNvSpPr>
          <p:nvPr>
            <p:ph type="body" idx="1"/>
          </p:nvPr>
        </p:nvSpPr>
        <p:spPr>
          <a:xfrm>
            <a:off x="914400" y="3352800"/>
            <a:ext cx="7620000" cy="2590800"/>
          </a:xfrm>
        </p:spPr>
        <p:txBody>
          <a:bodyPr/>
          <a:lstStyle/>
          <a:p>
            <a:pPr lvl="1">
              <a:spcBef>
                <a:spcPts val="1200"/>
              </a:spcBef>
              <a:buNone/>
            </a:pPr>
            <a:r>
              <a:rPr lang="en-US" dirty="0" smtClean="0"/>
              <a:t>Receive support, encouragement, a sense of hope</a:t>
            </a:r>
          </a:p>
          <a:p>
            <a:pPr lvl="1">
              <a:spcBef>
                <a:spcPts val="1200"/>
              </a:spcBef>
              <a:buNone/>
            </a:pPr>
            <a:r>
              <a:rPr lang="en-US" dirty="0" smtClean="0"/>
              <a:t>Understand what specific results can be expected from treatments</a:t>
            </a:r>
          </a:p>
          <a:p>
            <a:pPr lvl="1">
              <a:spcBef>
                <a:spcPts val="1200"/>
              </a:spcBef>
              <a:buNone/>
            </a:pPr>
            <a:r>
              <a:rPr lang="en-US" dirty="0" smtClean="0"/>
              <a:t>Feel more motivated to participate in decision-making about their health</a:t>
            </a:r>
          </a:p>
        </p:txBody>
      </p:sp>
      <p:sp>
        <p:nvSpPr>
          <p:cNvPr id="8" name="Rectangle 4"/>
          <p:cNvSpPr txBox="1">
            <a:spLocks noChangeArrowheads="1"/>
          </p:cNvSpPr>
          <p:nvPr/>
        </p:nvSpPr>
        <p:spPr bwMode="auto">
          <a:xfrm>
            <a:off x="762000" y="1447800"/>
            <a:ext cx="7543800" cy="1066800"/>
          </a:xfrm>
          <a:prstGeom prst="rect">
            <a:avLst/>
          </a:prstGeom>
          <a:solidFill>
            <a:srgbClr val="336699"/>
          </a:solidFill>
          <a:ln w="19050">
            <a:solidFill>
              <a:schemeClr val="bg1"/>
            </a:solidFill>
            <a:miter lim="800000"/>
            <a:headEnd/>
            <a:tailEnd/>
          </a:ln>
          <a:extLst/>
        </p:spPr>
        <p:txBody>
          <a:bodyPr vert="horz" wrap="square" lIns="91440" tIns="45720" rIns="91440" bIns="45720" numCol="1" anchor="ctr"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0" indent="0" algn="ctr"/>
            <a:r>
              <a:rPr lang="en-US" sz="1800" i="1" dirty="0" smtClean="0">
                <a:solidFill>
                  <a:schemeClr val="bg1"/>
                </a:solidFill>
                <a:latin typeface="Times New Roman" pitchFamily="18" charset="0"/>
                <a:cs typeface="Times New Roman" pitchFamily="18" charset="0"/>
              </a:rPr>
              <a:t>“There is perhaps no greater expression of respect, understanding, hope, and empathy by the provider than the ability to elicit, acknowledge, and accept the individual and family goals” </a:t>
            </a:r>
            <a:r>
              <a:rPr lang="en-US" sz="1800" i="1" baseline="30000" dirty="0" smtClean="0">
                <a:solidFill>
                  <a:schemeClr val="bg1"/>
                </a:solidFill>
                <a:latin typeface="Times New Roman" pitchFamily="18" charset="0"/>
                <a:cs typeface="Times New Roman" pitchFamily="18" charset="0"/>
              </a:rPr>
              <a:t>3</a:t>
            </a:r>
            <a:endParaRPr lang="en-US" sz="1800" i="1" dirty="0">
              <a:solidFill>
                <a:schemeClr val="bg1"/>
              </a:solidFill>
              <a:latin typeface="Times New Roman" pitchFamily="18" charset="0"/>
              <a:cs typeface="Times New Roman" pitchFamily="18" charset="0"/>
            </a:endParaRPr>
          </a:p>
        </p:txBody>
      </p:sp>
      <p:sp>
        <p:nvSpPr>
          <p:cNvPr id="11" name="AutoShape 4"/>
          <p:cNvSpPr>
            <a:spLocks noChangeArrowheads="1"/>
          </p:cNvSpPr>
          <p:nvPr/>
        </p:nvSpPr>
        <p:spPr bwMode="auto">
          <a:xfrm>
            <a:off x="914400" y="340995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smtClean="0">
                <a:solidFill>
                  <a:srgbClr val="336699"/>
                </a:solidFill>
              </a:rPr>
              <a:t>1</a:t>
            </a:r>
            <a:endParaRPr lang="en-US" sz="2000" b="1" dirty="0">
              <a:solidFill>
                <a:srgbClr val="336699"/>
              </a:solidFill>
            </a:endParaRPr>
          </a:p>
        </p:txBody>
      </p:sp>
      <p:sp>
        <p:nvSpPr>
          <p:cNvPr id="12" name="AutoShape 4"/>
          <p:cNvSpPr>
            <a:spLocks noChangeArrowheads="1"/>
          </p:cNvSpPr>
          <p:nvPr/>
        </p:nvSpPr>
        <p:spPr bwMode="auto">
          <a:xfrm>
            <a:off x="914400" y="401955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smtClean="0">
                <a:solidFill>
                  <a:srgbClr val="336699"/>
                </a:solidFill>
              </a:rPr>
              <a:t>2</a:t>
            </a:r>
            <a:endParaRPr lang="en-US" sz="2000" b="1" dirty="0">
              <a:solidFill>
                <a:srgbClr val="336699"/>
              </a:solidFill>
            </a:endParaRPr>
          </a:p>
        </p:txBody>
      </p:sp>
      <p:sp>
        <p:nvSpPr>
          <p:cNvPr id="13" name="AutoShape 4"/>
          <p:cNvSpPr>
            <a:spLocks noChangeArrowheads="1"/>
          </p:cNvSpPr>
          <p:nvPr/>
        </p:nvSpPr>
        <p:spPr bwMode="auto">
          <a:xfrm>
            <a:off x="914400" y="470535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smtClean="0">
                <a:solidFill>
                  <a:srgbClr val="336699"/>
                </a:solidFill>
              </a:rPr>
              <a:t>3</a:t>
            </a:r>
            <a:endParaRPr lang="en-US" sz="2000" b="1" dirty="0">
              <a:solidFill>
                <a:srgbClr val="336699"/>
              </a:solidFill>
            </a:endParaRPr>
          </a:p>
        </p:txBody>
      </p:sp>
      <p:sp>
        <p:nvSpPr>
          <p:cNvPr id="18" name="Rectangle 17"/>
          <p:cNvSpPr/>
          <p:nvPr/>
        </p:nvSpPr>
        <p:spPr>
          <a:xfrm>
            <a:off x="787400" y="2568714"/>
            <a:ext cx="7543800" cy="707886"/>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rPr>
              <a:t>Patients who identify and bring personal goals to the attention of healthcare providers can:</a:t>
            </a:r>
            <a:endParaRPr lang="en-US" sz="2000" dirty="0">
              <a:solidFill>
                <a:schemeClr val="bg1"/>
              </a:solidFill>
              <a:cs typeface="Arial" pitchFamily="34" charset="0"/>
            </a:endParaRPr>
          </a:p>
        </p:txBody>
      </p:sp>
    </p:spTree>
    <p:extLst>
      <p:ext uri="{BB962C8B-B14F-4D97-AF65-F5344CB8AC3E}">
        <p14:creationId xmlns:p14="http://schemas.microsoft.com/office/powerpoint/2010/main" val="131069660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5" name="TextBox 17"/>
          <p:cNvSpPr txBox="1">
            <a:spLocks noChangeArrowheads="1"/>
          </p:cNvSpPr>
          <p:nvPr/>
        </p:nvSpPr>
        <p:spPr bwMode="auto">
          <a:xfrm>
            <a:off x="838200" y="2133600"/>
            <a:ext cx="3733800" cy="2903359"/>
          </a:xfrm>
          <a:prstGeom prst="rect">
            <a:avLst/>
          </a:prstGeom>
          <a:solidFill>
            <a:srgbClr val="95B3D7"/>
          </a:solidFill>
          <a:ln w="38100">
            <a:noFill/>
          </a:ln>
          <a:effectLst/>
        </p:spPr>
        <p:txBody>
          <a:bodyPr wrap="square" lIns="182880" tIns="91440" rIns="182880" bIns="182880" anchor="t" anchorCtr="0">
            <a:spAutoFit/>
          </a:bodyPr>
          <a:lstStyle>
            <a:defPPr>
              <a:defRPr lang="en-US"/>
            </a:defPPr>
            <a:lvl1pPr>
              <a:lnSpc>
                <a:spcPct val="100000"/>
              </a:lnSpc>
              <a:defRPr sz="2000">
                <a:solidFill>
                  <a:schemeClr val="bg1"/>
                </a:solidFill>
                <a:latin typeface="Times New Roman" pitchFamily="18" charset="0"/>
                <a:cs typeface="Times New Roman" pitchFamily="18" charset="0"/>
              </a:defRPr>
            </a:lvl1pPr>
          </a:lstStyle>
          <a:p>
            <a:pPr>
              <a:spcBef>
                <a:spcPts val="200"/>
              </a:spcBef>
            </a:pPr>
            <a:r>
              <a:rPr lang="en-US" b="1" dirty="0" smtClean="0">
                <a:solidFill>
                  <a:schemeClr val="tx1"/>
                </a:solidFill>
                <a:latin typeface="Arial" pitchFamily="34" charset="0"/>
                <a:cs typeface="Arial" pitchFamily="34" charset="0"/>
              </a:rPr>
              <a:t>Contributions</a:t>
            </a:r>
            <a:r>
              <a:rPr lang="en-US" b="1" baseline="30000" dirty="0" smtClean="0">
                <a:solidFill>
                  <a:schemeClr val="tx1"/>
                </a:solidFill>
                <a:latin typeface="Arial" pitchFamily="34" charset="0"/>
                <a:cs typeface="Arial" pitchFamily="34" charset="0"/>
              </a:rPr>
              <a:t> 9</a:t>
            </a:r>
            <a:endParaRPr lang="en-US" b="1" dirty="0">
              <a:solidFill>
                <a:schemeClr val="tx1"/>
              </a:solidFill>
              <a:latin typeface="Arial" pitchFamily="34" charset="0"/>
              <a:cs typeface="Arial" pitchFamily="34" charset="0"/>
            </a:endParaRPr>
          </a:p>
          <a:p>
            <a:pPr marL="228600" indent="-228600">
              <a:spcBef>
                <a:spcPts val="200"/>
              </a:spcBef>
              <a:buClr>
                <a:schemeClr val="tx1"/>
              </a:buClr>
              <a:buFont typeface="Arial" pitchFamily="34" charset="0"/>
              <a:buChar char="•"/>
            </a:pPr>
            <a:r>
              <a:rPr lang="en-US" sz="1800" dirty="0">
                <a:latin typeface="Arial" pitchFamily="34" charset="0"/>
                <a:cs typeface="Arial" pitchFamily="34" charset="0"/>
              </a:rPr>
              <a:t>Helps identify strengths to be built upon </a:t>
            </a:r>
          </a:p>
          <a:p>
            <a:pPr marL="228600" indent="-228600">
              <a:spcBef>
                <a:spcPts val="200"/>
              </a:spcBef>
              <a:buClr>
                <a:schemeClr val="tx1"/>
              </a:buClr>
              <a:buFont typeface="Arial" pitchFamily="34" charset="0"/>
              <a:buChar char="•"/>
            </a:pPr>
            <a:r>
              <a:rPr lang="en-US" sz="1800" dirty="0">
                <a:latin typeface="Arial" pitchFamily="34" charset="0"/>
                <a:cs typeface="Arial" pitchFamily="34" charset="0"/>
              </a:rPr>
              <a:t>Promotes expectation that small changes will lead to bigger changes</a:t>
            </a:r>
          </a:p>
          <a:p>
            <a:pPr marL="228600" indent="-228600">
              <a:spcBef>
                <a:spcPts val="200"/>
              </a:spcBef>
              <a:buClr>
                <a:schemeClr val="tx1"/>
              </a:buClr>
              <a:buFont typeface="Arial" pitchFamily="34" charset="0"/>
              <a:buChar char="•"/>
            </a:pPr>
            <a:r>
              <a:rPr lang="en-US" sz="1800" dirty="0">
                <a:latin typeface="Arial" pitchFamily="34" charset="0"/>
                <a:cs typeface="Arial" pitchFamily="34" charset="0"/>
              </a:rPr>
              <a:t>Instills hope that </a:t>
            </a:r>
            <a:r>
              <a:rPr lang="en-US" sz="1800" dirty="0" smtClean="0">
                <a:latin typeface="Arial" pitchFamily="34" charset="0"/>
                <a:cs typeface="Arial" pitchFamily="34" charset="0"/>
              </a:rPr>
              <a:t>change </a:t>
            </a:r>
            <a:r>
              <a:rPr lang="en-US" sz="1800" dirty="0">
                <a:latin typeface="Arial" pitchFamily="34" charset="0"/>
                <a:cs typeface="Arial" pitchFamily="34" charset="0"/>
              </a:rPr>
              <a:t>is possible </a:t>
            </a:r>
          </a:p>
          <a:p>
            <a:pPr marL="228600" indent="-228600">
              <a:spcBef>
                <a:spcPts val="200"/>
              </a:spcBef>
              <a:buClr>
                <a:schemeClr val="tx1"/>
              </a:buClr>
              <a:buFont typeface="Arial" pitchFamily="34" charset="0"/>
              <a:buChar char="•"/>
            </a:pPr>
            <a:r>
              <a:rPr lang="en-US" sz="1800" dirty="0">
                <a:latin typeface="Arial" pitchFamily="34" charset="0"/>
                <a:cs typeface="Arial" pitchFamily="34" charset="0"/>
              </a:rPr>
              <a:t>Empowers changers</a:t>
            </a:r>
          </a:p>
        </p:txBody>
      </p:sp>
      <p:sp>
        <p:nvSpPr>
          <p:cNvPr id="66566" name="Rectangle 28"/>
          <p:cNvSpPr>
            <a:spLocks noChangeArrowheads="1"/>
          </p:cNvSpPr>
          <p:nvPr/>
        </p:nvSpPr>
        <p:spPr bwMode="auto">
          <a:xfrm>
            <a:off x="4724400" y="1837015"/>
            <a:ext cx="4267200" cy="3631763"/>
          </a:xfrm>
          <a:prstGeom prst="rect">
            <a:avLst/>
          </a:prstGeom>
          <a:noFill/>
          <a:ln w="9525">
            <a:noFill/>
            <a:miter lim="800000"/>
            <a:headEnd/>
            <a:tailEnd/>
          </a:ln>
        </p:spPr>
        <p:txBody>
          <a:bodyPr wrap="square">
            <a:spAutoFit/>
          </a:bodyPr>
          <a:lstStyle/>
          <a:p>
            <a:pPr>
              <a:spcBef>
                <a:spcPts val="1200"/>
              </a:spcBef>
            </a:pPr>
            <a:r>
              <a:rPr lang="en-US" b="1" dirty="0" smtClean="0">
                <a:solidFill>
                  <a:srgbClr val="D3650B"/>
                </a:solidFill>
                <a:cs typeface="Arial" pitchFamily="34" charset="0"/>
              </a:rPr>
              <a:t>For Well-Defined Goals</a:t>
            </a:r>
            <a:r>
              <a:rPr lang="en-US" sz="2400" b="1" dirty="0" smtClean="0">
                <a:solidFill>
                  <a:srgbClr val="D3650B"/>
                </a:solidFill>
                <a:latin typeface="Arial" pitchFamily="34" charset="0"/>
                <a:cs typeface="Arial" pitchFamily="34" charset="0"/>
              </a:rPr>
              <a:t>:</a:t>
            </a:r>
            <a:r>
              <a:rPr lang="en-US" sz="2400" b="1" baseline="30000" dirty="0" smtClean="0">
                <a:solidFill>
                  <a:srgbClr val="D3650B"/>
                </a:solidFill>
                <a:latin typeface="Arial" pitchFamily="34" charset="0"/>
                <a:cs typeface="Arial" pitchFamily="34" charset="0"/>
              </a:rPr>
              <a:t> 10</a:t>
            </a:r>
            <a:endParaRPr lang="en-US" sz="2400" b="1" dirty="0">
              <a:solidFill>
                <a:srgbClr val="D3650B"/>
              </a:solidFill>
              <a:latin typeface="Arial" pitchFamily="34" charset="0"/>
              <a:cs typeface="Arial" pitchFamily="34" charset="0"/>
            </a:endParaRPr>
          </a:p>
          <a:p>
            <a:pPr lvl="1" indent="-228600">
              <a:spcBef>
                <a:spcPts val="1200"/>
              </a:spcBef>
              <a:buClr>
                <a:srgbClr val="E1B411"/>
              </a:buClr>
              <a:buFont typeface="Wingdings" pitchFamily="2" charset="2"/>
              <a:buChar char="§"/>
            </a:pPr>
            <a:r>
              <a:rPr lang="en-US" sz="1600" dirty="0" smtClean="0">
                <a:latin typeface="Arial" pitchFamily="34" charset="0"/>
                <a:cs typeface="Arial" pitchFamily="34" charset="0"/>
              </a:rPr>
              <a:t>Give a positive statement—</a:t>
            </a:r>
            <a:r>
              <a:rPr lang="en-US" sz="1600" dirty="0" smtClean="0">
                <a:cs typeface="Arial" pitchFamily="34" charset="0"/>
              </a:rPr>
              <a:t>what the person will be doing or thinking rather than what they will not be doing or thinking</a:t>
            </a:r>
          </a:p>
          <a:p>
            <a:pPr lvl="1" indent="-228600">
              <a:spcBef>
                <a:spcPts val="1200"/>
              </a:spcBef>
              <a:buClr>
                <a:srgbClr val="E1B411"/>
              </a:buClr>
              <a:buFont typeface="Wingdings" pitchFamily="2" charset="2"/>
              <a:buChar char="§"/>
            </a:pPr>
            <a:r>
              <a:rPr lang="en-US" sz="1600" dirty="0" smtClean="0">
                <a:latin typeface="Arial" pitchFamily="34" charset="0"/>
                <a:cs typeface="Arial" pitchFamily="34" charset="0"/>
              </a:rPr>
              <a:t>Work with the person to describe specifically (in concrete terms)what the process will look like.  “Can you tell me more specifically how you will be doing that?” “What will you be doing when that happens?”</a:t>
            </a:r>
          </a:p>
          <a:p>
            <a:pPr lvl="1" indent="-228600">
              <a:spcBef>
                <a:spcPts val="1200"/>
              </a:spcBef>
              <a:buClr>
                <a:srgbClr val="E1B411"/>
              </a:buClr>
              <a:buFont typeface="Wingdings" pitchFamily="2" charset="2"/>
              <a:buChar char="§"/>
            </a:pPr>
            <a:r>
              <a:rPr lang="en-US" sz="1600" dirty="0" smtClean="0">
                <a:cs typeface="Arial" pitchFamily="34" charset="0"/>
              </a:rPr>
              <a:t>Use the person’s words and language. </a:t>
            </a:r>
            <a:endParaRPr lang="en-US" sz="1600" dirty="0" smtClean="0">
              <a:latin typeface="Arial" pitchFamily="34" charset="0"/>
              <a:cs typeface="Arial" pitchFamily="34" charset="0"/>
            </a:endParaRPr>
          </a:p>
        </p:txBody>
      </p:sp>
      <p:sp>
        <p:nvSpPr>
          <p:cNvPr id="2" name="Title 1"/>
          <p:cNvSpPr>
            <a:spLocks noGrp="1"/>
          </p:cNvSpPr>
          <p:nvPr>
            <p:ph type="title"/>
          </p:nvPr>
        </p:nvSpPr>
        <p:spPr>
          <a:xfrm>
            <a:off x="457200" y="1017578"/>
            <a:ext cx="8534400" cy="887422"/>
          </a:xfrm>
        </p:spPr>
        <p:txBody>
          <a:bodyPr/>
          <a:lstStyle/>
          <a:p>
            <a:r>
              <a:rPr lang="en-US" sz="2800" dirty="0" smtClean="0"/>
              <a:t>Solution-Focused Techniques</a:t>
            </a:r>
            <a:endParaRPr lang="en-US" sz="28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36575" y="1752600"/>
            <a:ext cx="3429000" cy="366712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t>Solutions are a Type of Goal </a:t>
            </a:r>
            <a:r>
              <a:rPr lang="en-US" baseline="30000" dirty="0" smtClean="0"/>
              <a:t>9,10</a:t>
            </a:r>
            <a:endParaRPr lang="en-US" dirty="0"/>
          </a:p>
        </p:txBody>
      </p:sp>
      <p:sp>
        <p:nvSpPr>
          <p:cNvPr id="5" name="Freeform 6"/>
          <p:cNvSpPr>
            <a:spLocks/>
          </p:cNvSpPr>
          <p:nvPr/>
        </p:nvSpPr>
        <p:spPr bwMode="auto">
          <a:xfrm>
            <a:off x="1450976" y="2962275"/>
            <a:ext cx="2514600" cy="2438400"/>
          </a:xfrm>
          <a:custGeom>
            <a:avLst/>
            <a:gdLst>
              <a:gd name="T0" fmla="*/ 557 w 557"/>
              <a:gd name="T1" fmla="*/ 558 h 558"/>
              <a:gd name="T2" fmla="*/ 557 w 557"/>
              <a:gd name="T3" fmla="*/ 0 h 558"/>
              <a:gd name="T4" fmla="*/ 370 w 557"/>
              <a:gd name="T5" fmla="*/ 0 h 558"/>
              <a:gd name="T6" fmla="*/ 370 w 557"/>
              <a:gd name="T7" fmla="*/ 187 h 558"/>
              <a:gd name="T8" fmla="*/ 186 w 557"/>
              <a:gd name="T9" fmla="*/ 187 h 558"/>
              <a:gd name="T10" fmla="*/ 186 w 557"/>
              <a:gd name="T11" fmla="*/ 371 h 558"/>
              <a:gd name="T12" fmla="*/ 0 w 557"/>
              <a:gd name="T13" fmla="*/ 371 h 558"/>
              <a:gd name="T14" fmla="*/ 0 w 557"/>
              <a:gd name="T15" fmla="*/ 558 h 558"/>
              <a:gd name="T16" fmla="*/ 557 w 557"/>
              <a:gd name="T17" fmla="*/ 558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7" h="558">
                <a:moveTo>
                  <a:pt x="557" y="558"/>
                </a:moveTo>
                <a:lnTo>
                  <a:pt x="557" y="0"/>
                </a:lnTo>
                <a:lnTo>
                  <a:pt x="370" y="0"/>
                </a:lnTo>
                <a:lnTo>
                  <a:pt x="370" y="187"/>
                </a:lnTo>
                <a:lnTo>
                  <a:pt x="186" y="187"/>
                </a:lnTo>
                <a:lnTo>
                  <a:pt x="186" y="371"/>
                </a:lnTo>
                <a:lnTo>
                  <a:pt x="0" y="371"/>
                </a:lnTo>
                <a:lnTo>
                  <a:pt x="0" y="558"/>
                </a:lnTo>
                <a:lnTo>
                  <a:pt x="557" y="558"/>
                </a:lnTo>
                <a:close/>
              </a:path>
            </a:pathLst>
          </a:custGeom>
          <a:solidFill>
            <a:srgbClr val="4F81BD"/>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6" name="Freeform 7"/>
          <p:cNvSpPr>
            <a:spLocks/>
          </p:cNvSpPr>
          <p:nvPr/>
        </p:nvSpPr>
        <p:spPr bwMode="auto">
          <a:xfrm>
            <a:off x="561969" y="3627310"/>
            <a:ext cx="1441438" cy="900112"/>
          </a:xfrm>
          <a:custGeom>
            <a:avLst/>
            <a:gdLst>
              <a:gd name="T0" fmla="*/ 904 w 916"/>
              <a:gd name="T1" fmla="*/ 430 h 572"/>
              <a:gd name="T2" fmla="*/ 863 w 916"/>
              <a:gd name="T3" fmla="*/ 459 h 572"/>
              <a:gd name="T4" fmla="*/ 798 w 916"/>
              <a:gd name="T5" fmla="*/ 386 h 572"/>
              <a:gd name="T6" fmla="*/ 699 w 916"/>
              <a:gd name="T7" fmla="*/ 279 h 572"/>
              <a:gd name="T8" fmla="*/ 629 w 916"/>
              <a:gd name="T9" fmla="*/ 206 h 572"/>
              <a:gd name="T10" fmla="*/ 587 w 916"/>
              <a:gd name="T11" fmla="*/ 214 h 572"/>
              <a:gd name="T12" fmla="*/ 530 w 916"/>
              <a:gd name="T13" fmla="*/ 218 h 572"/>
              <a:gd name="T14" fmla="*/ 532 w 916"/>
              <a:gd name="T15" fmla="*/ 164 h 572"/>
              <a:gd name="T16" fmla="*/ 574 w 916"/>
              <a:gd name="T17" fmla="*/ 158 h 572"/>
              <a:gd name="T18" fmla="*/ 628 w 916"/>
              <a:gd name="T19" fmla="*/ 115 h 572"/>
              <a:gd name="T20" fmla="*/ 624 w 916"/>
              <a:gd name="T21" fmla="*/ 60 h 572"/>
              <a:gd name="T22" fmla="*/ 599 w 916"/>
              <a:gd name="T23" fmla="*/ 97 h 572"/>
              <a:gd name="T24" fmla="*/ 549 w 916"/>
              <a:gd name="T25" fmla="*/ 106 h 572"/>
              <a:gd name="T26" fmla="*/ 529 w 916"/>
              <a:gd name="T27" fmla="*/ 97 h 572"/>
              <a:gd name="T28" fmla="*/ 500 w 916"/>
              <a:gd name="T29" fmla="*/ 92 h 572"/>
              <a:gd name="T30" fmla="*/ 471 w 916"/>
              <a:gd name="T31" fmla="*/ 71 h 572"/>
              <a:gd name="T32" fmla="*/ 484 w 916"/>
              <a:gd name="T33" fmla="*/ 55 h 572"/>
              <a:gd name="T34" fmla="*/ 471 w 916"/>
              <a:gd name="T35" fmla="*/ 53 h 572"/>
              <a:gd name="T36" fmla="*/ 448 w 916"/>
              <a:gd name="T37" fmla="*/ 9 h 572"/>
              <a:gd name="T38" fmla="*/ 397 w 916"/>
              <a:gd name="T39" fmla="*/ 5 h 572"/>
              <a:gd name="T40" fmla="*/ 366 w 916"/>
              <a:gd name="T41" fmla="*/ 43 h 572"/>
              <a:gd name="T42" fmla="*/ 356 w 916"/>
              <a:gd name="T43" fmla="*/ 90 h 572"/>
              <a:gd name="T44" fmla="*/ 319 w 916"/>
              <a:gd name="T45" fmla="*/ 95 h 572"/>
              <a:gd name="T46" fmla="*/ 274 w 916"/>
              <a:gd name="T47" fmla="*/ 93 h 572"/>
              <a:gd name="T48" fmla="*/ 209 w 916"/>
              <a:gd name="T49" fmla="*/ 127 h 572"/>
              <a:gd name="T50" fmla="*/ 191 w 916"/>
              <a:gd name="T51" fmla="*/ 195 h 572"/>
              <a:gd name="T52" fmla="*/ 221 w 916"/>
              <a:gd name="T53" fmla="*/ 165 h 572"/>
              <a:gd name="T54" fmla="*/ 268 w 916"/>
              <a:gd name="T55" fmla="*/ 146 h 572"/>
              <a:gd name="T56" fmla="*/ 298 w 916"/>
              <a:gd name="T57" fmla="*/ 163 h 572"/>
              <a:gd name="T58" fmla="*/ 314 w 916"/>
              <a:gd name="T59" fmla="*/ 287 h 572"/>
              <a:gd name="T60" fmla="*/ 320 w 916"/>
              <a:gd name="T61" fmla="*/ 330 h 572"/>
              <a:gd name="T62" fmla="*/ 295 w 916"/>
              <a:gd name="T63" fmla="*/ 353 h 572"/>
              <a:gd name="T64" fmla="*/ 252 w 916"/>
              <a:gd name="T65" fmla="*/ 362 h 572"/>
              <a:gd name="T66" fmla="*/ 162 w 916"/>
              <a:gd name="T67" fmla="*/ 358 h 572"/>
              <a:gd name="T68" fmla="*/ 69 w 916"/>
              <a:gd name="T69" fmla="*/ 365 h 572"/>
              <a:gd name="T70" fmla="*/ 2 w 916"/>
              <a:gd name="T71" fmla="*/ 432 h 572"/>
              <a:gd name="T72" fmla="*/ 3 w 916"/>
              <a:gd name="T73" fmla="*/ 556 h 572"/>
              <a:gd name="T74" fmla="*/ 21 w 916"/>
              <a:gd name="T75" fmla="*/ 541 h 572"/>
              <a:gd name="T76" fmla="*/ 77 w 916"/>
              <a:gd name="T77" fmla="*/ 518 h 572"/>
              <a:gd name="T78" fmla="*/ 214 w 916"/>
              <a:gd name="T79" fmla="*/ 536 h 572"/>
              <a:gd name="T80" fmla="*/ 343 w 916"/>
              <a:gd name="T81" fmla="*/ 551 h 572"/>
              <a:gd name="T82" fmla="*/ 392 w 916"/>
              <a:gd name="T83" fmla="*/ 534 h 572"/>
              <a:gd name="T84" fmla="*/ 454 w 916"/>
              <a:gd name="T85" fmla="*/ 441 h 572"/>
              <a:gd name="T86" fmla="*/ 500 w 916"/>
              <a:gd name="T87" fmla="*/ 417 h 572"/>
              <a:gd name="T88" fmla="*/ 533 w 916"/>
              <a:gd name="T89" fmla="*/ 414 h 572"/>
              <a:gd name="T90" fmla="*/ 568 w 916"/>
              <a:gd name="T91" fmla="*/ 411 h 572"/>
              <a:gd name="T92" fmla="*/ 612 w 916"/>
              <a:gd name="T93" fmla="*/ 443 h 572"/>
              <a:gd name="T94" fmla="*/ 682 w 916"/>
              <a:gd name="T95" fmla="*/ 504 h 572"/>
              <a:gd name="T96" fmla="*/ 757 w 916"/>
              <a:gd name="T97" fmla="*/ 554 h 572"/>
              <a:gd name="T98" fmla="*/ 836 w 916"/>
              <a:gd name="T99" fmla="*/ 537 h 572"/>
              <a:gd name="T100" fmla="*/ 897 w 916"/>
              <a:gd name="T101" fmla="*/ 467 h 572"/>
              <a:gd name="T102" fmla="*/ 916 w 916"/>
              <a:gd name="T103" fmla="*/ 432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16" h="572">
                <a:moveTo>
                  <a:pt x="916" y="432"/>
                </a:moveTo>
                <a:lnTo>
                  <a:pt x="914" y="430"/>
                </a:lnTo>
                <a:lnTo>
                  <a:pt x="911" y="429"/>
                </a:lnTo>
                <a:lnTo>
                  <a:pt x="908" y="429"/>
                </a:lnTo>
                <a:lnTo>
                  <a:pt x="904" y="430"/>
                </a:lnTo>
                <a:lnTo>
                  <a:pt x="899" y="435"/>
                </a:lnTo>
                <a:lnTo>
                  <a:pt x="891" y="441"/>
                </a:lnTo>
                <a:lnTo>
                  <a:pt x="880" y="451"/>
                </a:lnTo>
                <a:lnTo>
                  <a:pt x="866" y="463"/>
                </a:lnTo>
                <a:lnTo>
                  <a:pt x="863" y="459"/>
                </a:lnTo>
                <a:lnTo>
                  <a:pt x="856" y="451"/>
                </a:lnTo>
                <a:lnTo>
                  <a:pt x="846" y="438"/>
                </a:lnTo>
                <a:lnTo>
                  <a:pt x="832" y="423"/>
                </a:lnTo>
                <a:lnTo>
                  <a:pt x="817" y="406"/>
                </a:lnTo>
                <a:lnTo>
                  <a:pt x="798" y="386"/>
                </a:lnTo>
                <a:lnTo>
                  <a:pt x="780" y="365"/>
                </a:lnTo>
                <a:lnTo>
                  <a:pt x="759" y="343"/>
                </a:lnTo>
                <a:lnTo>
                  <a:pt x="738" y="322"/>
                </a:lnTo>
                <a:lnTo>
                  <a:pt x="719" y="301"/>
                </a:lnTo>
                <a:lnTo>
                  <a:pt x="699" y="279"/>
                </a:lnTo>
                <a:lnTo>
                  <a:pt x="681" y="260"/>
                </a:lnTo>
                <a:lnTo>
                  <a:pt x="664" y="242"/>
                </a:lnTo>
                <a:lnTo>
                  <a:pt x="650" y="227"/>
                </a:lnTo>
                <a:lnTo>
                  <a:pt x="637" y="216"/>
                </a:lnTo>
                <a:lnTo>
                  <a:pt x="629" y="206"/>
                </a:lnTo>
                <a:lnTo>
                  <a:pt x="629" y="206"/>
                </a:lnTo>
                <a:lnTo>
                  <a:pt x="621" y="207"/>
                </a:lnTo>
                <a:lnTo>
                  <a:pt x="611" y="210"/>
                </a:lnTo>
                <a:lnTo>
                  <a:pt x="600" y="212"/>
                </a:lnTo>
                <a:lnTo>
                  <a:pt x="587" y="214"/>
                </a:lnTo>
                <a:lnTo>
                  <a:pt x="574" y="218"/>
                </a:lnTo>
                <a:lnTo>
                  <a:pt x="560" y="222"/>
                </a:lnTo>
                <a:lnTo>
                  <a:pt x="545" y="227"/>
                </a:lnTo>
                <a:lnTo>
                  <a:pt x="529" y="232"/>
                </a:lnTo>
                <a:lnTo>
                  <a:pt x="530" y="218"/>
                </a:lnTo>
                <a:lnTo>
                  <a:pt x="531" y="203"/>
                </a:lnTo>
                <a:lnTo>
                  <a:pt x="532" y="187"/>
                </a:lnTo>
                <a:lnTo>
                  <a:pt x="532" y="168"/>
                </a:lnTo>
                <a:lnTo>
                  <a:pt x="532" y="166"/>
                </a:lnTo>
                <a:lnTo>
                  <a:pt x="532" y="164"/>
                </a:lnTo>
                <a:lnTo>
                  <a:pt x="532" y="161"/>
                </a:lnTo>
                <a:lnTo>
                  <a:pt x="532" y="159"/>
                </a:lnTo>
                <a:lnTo>
                  <a:pt x="546" y="161"/>
                </a:lnTo>
                <a:lnTo>
                  <a:pt x="560" y="160"/>
                </a:lnTo>
                <a:lnTo>
                  <a:pt x="574" y="158"/>
                </a:lnTo>
                <a:lnTo>
                  <a:pt x="587" y="153"/>
                </a:lnTo>
                <a:lnTo>
                  <a:pt x="599" y="146"/>
                </a:lnTo>
                <a:lnTo>
                  <a:pt x="611" y="138"/>
                </a:lnTo>
                <a:lnTo>
                  <a:pt x="620" y="128"/>
                </a:lnTo>
                <a:lnTo>
                  <a:pt x="628" y="115"/>
                </a:lnTo>
                <a:lnTo>
                  <a:pt x="632" y="103"/>
                </a:lnTo>
                <a:lnTo>
                  <a:pt x="636" y="89"/>
                </a:lnTo>
                <a:lnTo>
                  <a:pt x="636" y="75"/>
                </a:lnTo>
                <a:lnTo>
                  <a:pt x="637" y="60"/>
                </a:lnTo>
                <a:lnTo>
                  <a:pt x="624" y="60"/>
                </a:lnTo>
                <a:lnTo>
                  <a:pt x="622" y="68"/>
                </a:lnTo>
                <a:lnTo>
                  <a:pt x="619" y="76"/>
                </a:lnTo>
                <a:lnTo>
                  <a:pt x="614" y="83"/>
                </a:lnTo>
                <a:lnTo>
                  <a:pt x="608" y="90"/>
                </a:lnTo>
                <a:lnTo>
                  <a:pt x="599" y="97"/>
                </a:lnTo>
                <a:lnTo>
                  <a:pt x="590" y="103"/>
                </a:lnTo>
                <a:lnTo>
                  <a:pt x="581" y="106"/>
                </a:lnTo>
                <a:lnTo>
                  <a:pt x="570" y="107"/>
                </a:lnTo>
                <a:lnTo>
                  <a:pt x="560" y="108"/>
                </a:lnTo>
                <a:lnTo>
                  <a:pt x="549" y="106"/>
                </a:lnTo>
                <a:lnTo>
                  <a:pt x="539" y="103"/>
                </a:lnTo>
                <a:lnTo>
                  <a:pt x="530" y="98"/>
                </a:lnTo>
                <a:lnTo>
                  <a:pt x="529" y="98"/>
                </a:lnTo>
                <a:lnTo>
                  <a:pt x="529" y="97"/>
                </a:lnTo>
                <a:lnTo>
                  <a:pt x="529" y="97"/>
                </a:lnTo>
                <a:lnTo>
                  <a:pt x="529" y="97"/>
                </a:lnTo>
                <a:lnTo>
                  <a:pt x="522" y="96"/>
                </a:lnTo>
                <a:lnTo>
                  <a:pt x="515" y="95"/>
                </a:lnTo>
                <a:lnTo>
                  <a:pt x="508" y="93"/>
                </a:lnTo>
                <a:lnTo>
                  <a:pt x="500" y="92"/>
                </a:lnTo>
                <a:lnTo>
                  <a:pt x="493" y="92"/>
                </a:lnTo>
                <a:lnTo>
                  <a:pt x="486" y="91"/>
                </a:lnTo>
                <a:lnTo>
                  <a:pt x="478" y="90"/>
                </a:lnTo>
                <a:lnTo>
                  <a:pt x="471" y="90"/>
                </a:lnTo>
                <a:lnTo>
                  <a:pt x="471" y="71"/>
                </a:lnTo>
                <a:lnTo>
                  <a:pt x="475" y="70"/>
                </a:lnTo>
                <a:lnTo>
                  <a:pt x="478" y="70"/>
                </a:lnTo>
                <a:lnTo>
                  <a:pt x="481" y="70"/>
                </a:lnTo>
                <a:lnTo>
                  <a:pt x="484" y="70"/>
                </a:lnTo>
                <a:lnTo>
                  <a:pt x="484" y="55"/>
                </a:lnTo>
                <a:lnTo>
                  <a:pt x="481" y="55"/>
                </a:lnTo>
                <a:lnTo>
                  <a:pt x="478" y="55"/>
                </a:lnTo>
                <a:lnTo>
                  <a:pt x="475" y="55"/>
                </a:lnTo>
                <a:lnTo>
                  <a:pt x="471" y="54"/>
                </a:lnTo>
                <a:lnTo>
                  <a:pt x="471" y="53"/>
                </a:lnTo>
                <a:lnTo>
                  <a:pt x="470" y="43"/>
                </a:lnTo>
                <a:lnTo>
                  <a:pt x="466" y="32"/>
                </a:lnTo>
                <a:lnTo>
                  <a:pt x="462" y="23"/>
                </a:lnTo>
                <a:lnTo>
                  <a:pt x="455" y="15"/>
                </a:lnTo>
                <a:lnTo>
                  <a:pt x="448" y="9"/>
                </a:lnTo>
                <a:lnTo>
                  <a:pt x="439" y="5"/>
                </a:lnTo>
                <a:lnTo>
                  <a:pt x="428" y="1"/>
                </a:lnTo>
                <a:lnTo>
                  <a:pt x="418" y="0"/>
                </a:lnTo>
                <a:lnTo>
                  <a:pt x="408" y="1"/>
                </a:lnTo>
                <a:lnTo>
                  <a:pt x="397" y="5"/>
                </a:lnTo>
                <a:lnTo>
                  <a:pt x="388" y="9"/>
                </a:lnTo>
                <a:lnTo>
                  <a:pt x="380" y="15"/>
                </a:lnTo>
                <a:lnTo>
                  <a:pt x="374" y="23"/>
                </a:lnTo>
                <a:lnTo>
                  <a:pt x="370" y="32"/>
                </a:lnTo>
                <a:lnTo>
                  <a:pt x="366" y="43"/>
                </a:lnTo>
                <a:lnTo>
                  <a:pt x="365" y="53"/>
                </a:lnTo>
                <a:lnTo>
                  <a:pt x="364" y="67"/>
                </a:lnTo>
                <a:lnTo>
                  <a:pt x="364" y="67"/>
                </a:lnTo>
                <a:lnTo>
                  <a:pt x="364" y="90"/>
                </a:lnTo>
                <a:lnTo>
                  <a:pt x="356" y="90"/>
                </a:lnTo>
                <a:lnTo>
                  <a:pt x="349" y="91"/>
                </a:lnTo>
                <a:lnTo>
                  <a:pt x="341" y="92"/>
                </a:lnTo>
                <a:lnTo>
                  <a:pt x="334" y="92"/>
                </a:lnTo>
                <a:lnTo>
                  <a:pt x="326" y="93"/>
                </a:lnTo>
                <a:lnTo>
                  <a:pt x="319" y="95"/>
                </a:lnTo>
                <a:lnTo>
                  <a:pt x="311" y="96"/>
                </a:lnTo>
                <a:lnTo>
                  <a:pt x="304" y="97"/>
                </a:lnTo>
                <a:lnTo>
                  <a:pt x="304" y="97"/>
                </a:lnTo>
                <a:lnTo>
                  <a:pt x="289" y="93"/>
                </a:lnTo>
                <a:lnTo>
                  <a:pt x="274" y="93"/>
                </a:lnTo>
                <a:lnTo>
                  <a:pt x="260" y="96"/>
                </a:lnTo>
                <a:lnTo>
                  <a:pt x="245" y="99"/>
                </a:lnTo>
                <a:lnTo>
                  <a:pt x="233" y="106"/>
                </a:lnTo>
                <a:lnTo>
                  <a:pt x="220" y="115"/>
                </a:lnTo>
                <a:lnTo>
                  <a:pt x="209" y="127"/>
                </a:lnTo>
                <a:lnTo>
                  <a:pt x="200" y="139"/>
                </a:lnTo>
                <a:lnTo>
                  <a:pt x="195" y="152"/>
                </a:lnTo>
                <a:lnTo>
                  <a:pt x="192" y="166"/>
                </a:lnTo>
                <a:lnTo>
                  <a:pt x="191" y="180"/>
                </a:lnTo>
                <a:lnTo>
                  <a:pt x="191" y="195"/>
                </a:lnTo>
                <a:lnTo>
                  <a:pt x="205" y="195"/>
                </a:lnTo>
                <a:lnTo>
                  <a:pt x="207" y="187"/>
                </a:lnTo>
                <a:lnTo>
                  <a:pt x="212" y="179"/>
                </a:lnTo>
                <a:lnTo>
                  <a:pt x="215" y="172"/>
                </a:lnTo>
                <a:lnTo>
                  <a:pt x="221" y="165"/>
                </a:lnTo>
                <a:lnTo>
                  <a:pt x="229" y="158"/>
                </a:lnTo>
                <a:lnTo>
                  <a:pt x="238" y="152"/>
                </a:lnTo>
                <a:lnTo>
                  <a:pt x="249" y="149"/>
                </a:lnTo>
                <a:lnTo>
                  <a:pt x="258" y="146"/>
                </a:lnTo>
                <a:lnTo>
                  <a:pt x="268" y="146"/>
                </a:lnTo>
                <a:lnTo>
                  <a:pt x="279" y="148"/>
                </a:lnTo>
                <a:lnTo>
                  <a:pt x="289" y="151"/>
                </a:lnTo>
                <a:lnTo>
                  <a:pt x="298" y="156"/>
                </a:lnTo>
                <a:lnTo>
                  <a:pt x="298" y="159"/>
                </a:lnTo>
                <a:lnTo>
                  <a:pt x="298" y="163"/>
                </a:lnTo>
                <a:lnTo>
                  <a:pt x="298" y="166"/>
                </a:lnTo>
                <a:lnTo>
                  <a:pt x="298" y="168"/>
                </a:lnTo>
                <a:lnTo>
                  <a:pt x="301" y="217"/>
                </a:lnTo>
                <a:lnTo>
                  <a:pt x="305" y="255"/>
                </a:lnTo>
                <a:lnTo>
                  <a:pt x="314" y="287"/>
                </a:lnTo>
                <a:lnTo>
                  <a:pt x="326" y="323"/>
                </a:lnTo>
                <a:lnTo>
                  <a:pt x="325" y="324"/>
                </a:lnTo>
                <a:lnTo>
                  <a:pt x="322" y="326"/>
                </a:lnTo>
                <a:lnTo>
                  <a:pt x="321" y="327"/>
                </a:lnTo>
                <a:lnTo>
                  <a:pt x="320" y="330"/>
                </a:lnTo>
                <a:lnTo>
                  <a:pt x="314" y="334"/>
                </a:lnTo>
                <a:lnTo>
                  <a:pt x="310" y="340"/>
                </a:lnTo>
                <a:lnTo>
                  <a:pt x="304" y="345"/>
                </a:lnTo>
                <a:lnTo>
                  <a:pt x="299" y="349"/>
                </a:lnTo>
                <a:lnTo>
                  <a:pt x="295" y="353"/>
                </a:lnTo>
                <a:lnTo>
                  <a:pt x="290" y="357"/>
                </a:lnTo>
                <a:lnTo>
                  <a:pt x="286" y="362"/>
                </a:lnTo>
                <a:lnTo>
                  <a:pt x="281" y="365"/>
                </a:lnTo>
                <a:lnTo>
                  <a:pt x="267" y="364"/>
                </a:lnTo>
                <a:lnTo>
                  <a:pt x="252" y="362"/>
                </a:lnTo>
                <a:lnTo>
                  <a:pt x="236" y="361"/>
                </a:lnTo>
                <a:lnTo>
                  <a:pt x="218" y="360"/>
                </a:lnTo>
                <a:lnTo>
                  <a:pt x="200" y="360"/>
                </a:lnTo>
                <a:lnTo>
                  <a:pt x="181" y="358"/>
                </a:lnTo>
                <a:lnTo>
                  <a:pt x="162" y="358"/>
                </a:lnTo>
                <a:lnTo>
                  <a:pt x="143" y="358"/>
                </a:lnTo>
                <a:lnTo>
                  <a:pt x="123" y="360"/>
                </a:lnTo>
                <a:lnTo>
                  <a:pt x="105" y="361"/>
                </a:lnTo>
                <a:lnTo>
                  <a:pt x="86" y="363"/>
                </a:lnTo>
                <a:lnTo>
                  <a:pt x="69" y="365"/>
                </a:lnTo>
                <a:lnTo>
                  <a:pt x="52" y="368"/>
                </a:lnTo>
                <a:lnTo>
                  <a:pt x="37" y="371"/>
                </a:lnTo>
                <a:lnTo>
                  <a:pt x="23" y="376"/>
                </a:lnTo>
                <a:lnTo>
                  <a:pt x="10" y="380"/>
                </a:lnTo>
                <a:lnTo>
                  <a:pt x="2" y="432"/>
                </a:lnTo>
                <a:lnTo>
                  <a:pt x="0" y="475"/>
                </a:lnTo>
                <a:lnTo>
                  <a:pt x="0" y="509"/>
                </a:lnTo>
                <a:lnTo>
                  <a:pt x="0" y="541"/>
                </a:lnTo>
                <a:lnTo>
                  <a:pt x="2" y="549"/>
                </a:lnTo>
                <a:lnTo>
                  <a:pt x="3" y="556"/>
                </a:lnTo>
                <a:lnTo>
                  <a:pt x="6" y="562"/>
                </a:lnTo>
                <a:lnTo>
                  <a:pt x="8" y="565"/>
                </a:lnTo>
                <a:lnTo>
                  <a:pt x="14" y="564"/>
                </a:lnTo>
                <a:lnTo>
                  <a:pt x="17" y="558"/>
                </a:lnTo>
                <a:lnTo>
                  <a:pt x="21" y="541"/>
                </a:lnTo>
                <a:lnTo>
                  <a:pt x="25" y="508"/>
                </a:lnTo>
                <a:lnTo>
                  <a:pt x="31" y="509"/>
                </a:lnTo>
                <a:lnTo>
                  <a:pt x="41" y="512"/>
                </a:lnTo>
                <a:lnTo>
                  <a:pt x="57" y="515"/>
                </a:lnTo>
                <a:lnTo>
                  <a:pt x="77" y="518"/>
                </a:lnTo>
                <a:lnTo>
                  <a:pt x="101" y="521"/>
                </a:lnTo>
                <a:lnTo>
                  <a:pt x="127" y="524"/>
                </a:lnTo>
                <a:lnTo>
                  <a:pt x="155" y="528"/>
                </a:lnTo>
                <a:lnTo>
                  <a:pt x="184" y="532"/>
                </a:lnTo>
                <a:lnTo>
                  <a:pt x="214" y="536"/>
                </a:lnTo>
                <a:lnTo>
                  <a:pt x="244" y="539"/>
                </a:lnTo>
                <a:lnTo>
                  <a:pt x="272" y="543"/>
                </a:lnTo>
                <a:lnTo>
                  <a:pt x="298" y="546"/>
                </a:lnTo>
                <a:lnTo>
                  <a:pt x="322" y="549"/>
                </a:lnTo>
                <a:lnTo>
                  <a:pt x="343" y="551"/>
                </a:lnTo>
                <a:lnTo>
                  <a:pt x="360" y="553"/>
                </a:lnTo>
                <a:lnTo>
                  <a:pt x="372" y="554"/>
                </a:lnTo>
                <a:lnTo>
                  <a:pt x="373" y="556"/>
                </a:lnTo>
                <a:lnTo>
                  <a:pt x="381" y="546"/>
                </a:lnTo>
                <a:lnTo>
                  <a:pt x="392" y="534"/>
                </a:lnTo>
                <a:lnTo>
                  <a:pt x="403" y="519"/>
                </a:lnTo>
                <a:lnTo>
                  <a:pt x="415" y="501"/>
                </a:lnTo>
                <a:lnTo>
                  <a:pt x="427" y="483"/>
                </a:lnTo>
                <a:lnTo>
                  <a:pt x="440" y="462"/>
                </a:lnTo>
                <a:lnTo>
                  <a:pt x="454" y="441"/>
                </a:lnTo>
                <a:lnTo>
                  <a:pt x="466" y="420"/>
                </a:lnTo>
                <a:lnTo>
                  <a:pt x="476" y="420"/>
                </a:lnTo>
                <a:lnTo>
                  <a:pt x="484" y="418"/>
                </a:lnTo>
                <a:lnTo>
                  <a:pt x="492" y="418"/>
                </a:lnTo>
                <a:lnTo>
                  <a:pt x="500" y="417"/>
                </a:lnTo>
                <a:lnTo>
                  <a:pt x="507" y="416"/>
                </a:lnTo>
                <a:lnTo>
                  <a:pt x="514" y="415"/>
                </a:lnTo>
                <a:lnTo>
                  <a:pt x="521" y="415"/>
                </a:lnTo>
                <a:lnTo>
                  <a:pt x="526" y="414"/>
                </a:lnTo>
                <a:lnTo>
                  <a:pt x="533" y="414"/>
                </a:lnTo>
                <a:lnTo>
                  <a:pt x="541" y="413"/>
                </a:lnTo>
                <a:lnTo>
                  <a:pt x="548" y="413"/>
                </a:lnTo>
                <a:lnTo>
                  <a:pt x="555" y="411"/>
                </a:lnTo>
                <a:lnTo>
                  <a:pt x="561" y="411"/>
                </a:lnTo>
                <a:lnTo>
                  <a:pt x="568" y="411"/>
                </a:lnTo>
                <a:lnTo>
                  <a:pt x="574" y="410"/>
                </a:lnTo>
                <a:lnTo>
                  <a:pt x="579" y="410"/>
                </a:lnTo>
                <a:lnTo>
                  <a:pt x="589" y="421"/>
                </a:lnTo>
                <a:lnTo>
                  <a:pt x="600" y="431"/>
                </a:lnTo>
                <a:lnTo>
                  <a:pt x="612" y="443"/>
                </a:lnTo>
                <a:lnTo>
                  <a:pt x="624" y="455"/>
                </a:lnTo>
                <a:lnTo>
                  <a:pt x="638" y="467"/>
                </a:lnTo>
                <a:lnTo>
                  <a:pt x="652" y="479"/>
                </a:lnTo>
                <a:lnTo>
                  <a:pt x="667" y="492"/>
                </a:lnTo>
                <a:lnTo>
                  <a:pt x="682" y="504"/>
                </a:lnTo>
                <a:lnTo>
                  <a:pt x="697" y="515"/>
                </a:lnTo>
                <a:lnTo>
                  <a:pt x="712" y="527"/>
                </a:lnTo>
                <a:lnTo>
                  <a:pt x="728" y="537"/>
                </a:lnTo>
                <a:lnTo>
                  <a:pt x="743" y="546"/>
                </a:lnTo>
                <a:lnTo>
                  <a:pt x="757" y="554"/>
                </a:lnTo>
                <a:lnTo>
                  <a:pt x="771" y="562"/>
                </a:lnTo>
                <a:lnTo>
                  <a:pt x="785" y="567"/>
                </a:lnTo>
                <a:lnTo>
                  <a:pt x="797" y="572"/>
                </a:lnTo>
                <a:lnTo>
                  <a:pt x="818" y="554"/>
                </a:lnTo>
                <a:lnTo>
                  <a:pt x="836" y="537"/>
                </a:lnTo>
                <a:lnTo>
                  <a:pt x="853" y="521"/>
                </a:lnTo>
                <a:lnTo>
                  <a:pt x="865" y="506"/>
                </a:lnTo>
                <a:lnTo>
                  <a:pt x="877" y="492"/>
                </a:lnTo>
                <a:lnTo>
                  <a:pt x="887" y="478"/>
                </a:lnTo>
                <a:lnTo>
                  <a:pt x="897" y="467"/>
                </a:lnTo>
                <a:lnTo>
                  <a:pt x="907" y="455"/>
                </a:lnTo>
                <a:lnTo>
                  <a:pt x="910" y="448"/>
                </a:lnTo>
                <a:lnTo>
                  <a:pt x="914" y="441"/>
                </a:lnTo>
                <a:lnTo>
                  <a:pt x="916" y="436"/>
                </a:lnTo>
                <a:lnTo>
                  <a:pt x="916" y="432"/>
                </a:lnTo>
                <a:close/>
              </a:path>
            </a:pathLst>
          </a:custGeom>
          <a:solidFill>
            <a:srgbClr val="B0C7E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Oval 42"/>
          <p:cNvSpPr>
            <a:spLocks noChangeArrowheads="1"/>
          </p:cNvSpPr>
          <p:nvPr/>
        </p:nvSpPr>
        <p:spPr bwMode="auto">
          <a:xfrm>
            <a:off x="2445222" y="3915313"/>
            <a:ext cx="321481" cy="324106"/>
          </a:xfrm>
          <a:prstGeom prst="ellipse">
            <a:avLst/>
          </a:prstGeom>
          <a:solidFill>
            <a:schemeClr val="tx1"/>
          </a:solidFill>
          <a:ln w="28575">
            <a:solidFill>
              <a:schemeClr val="bg1"/>
            </a:solidFill>
            <a:round/>
            <a:headEnd/>
            <a:tailEnd/>
          </a:ln>
        </p:spPr>
        <p:txBody>
          <a:bodyPr wrap="none" anchor="ctr"/>
          <a:lstStyle/>
          <a:p>
            <a:pPr algn="ctr"/>
            <a:r>
              <a:rPr lang="en-US" sz="2000" b="1" dirty="0" smtClean="0">
                <a:solidFill>
                  <a:schemeClr val="bg1"/>
                </a:solidFill>
                <a:latin typeface="Arial" pitchFamily="34" charset="0"/>
                <a:cs typeface="Arial" pitchFamily="34" charset="0"/>
              </a:rPr>
              <a:t>2</a:t>
            </a:r>
            <a:endParaRPr lang="en-US" sz="2000" b="1" dirty="0">
              <a:solidFill>
                <a:schemeClr val="bg1"/>
              </a:solidFill>
              <a:latin typeface="Arial" pitchFamily="34" charset="0"/>
              <a:cs typeface="Arial" pitchFamily="34" charset="0"/>
            </a:endParaRPr>
          </a:p>
        </p:txBody>
      </p:sp>
      <p:sp>
        <p:nvSpPr>
          <p:cNvPr id="15" name="Oval 42"/>
          <p:cNvSpPr>
            <a:spLocks noChangeArrowheads="1"/>
          </p:cNvSpPr>
          <p:nvPr/>
        </p:nvSpPr>
        <p:spPr bwMode="auto">
          <a:xfrm>
            <a:off x="1593021" y="4755881"/>
            <a:ext cx="321481" cy="324106"/>
          </a:xfrm>
          <a:prstGeom prst="ellipse">
            <a:avLst/>
          </a:prstGeom>
          <a:solidFill>
            <a:schemeClr val="tx1"/>
          </a:solidFill>
          <a:ln w="28575">
            <a:solidFill>
              <a:schemeClr val="bg1"/>
            </a:solidFill>
            <a:round/>
            <a:headEnd/>
            <a:tailEnd/>
          </a:ln>
        </p:spPr>
        <p:txBody>
          <a:bodyPr wrap="none" anchor="ctr"/>
          <a:lstStyle/>
          <a:p>
            <a:pPr algn="ctr"/>
            <a:r>
              <a:rPr lang="en-US" sz="2000" b="1" dirty="0" smtClean="0">
                <a:solidFill>
                  <a:schemeClr val="bg1"/>
                </a:solidFill>
                <a:latin typeface="Arial" pitchFamily="34" charset="0"/>
                <a:cs typeface="Arial" pitchFamily="34" charset="0"/>
              </a:rPr>
              <a:t>1</a:t>
            </a:r>
            <a:endParaRPr lang="en-US" sz="2000" b="1" dirty="0">
              <a:solidFill>
                <a:schemeClr val="bg1"/>
              </a:solidFill>
              <a:latin typeface="Arial" pitchFamily="34" charset="0"/>
              <a:cs typeface="Arial" pitchFamily="34" charset="0"/>
            </a:endParaRPr>
          </a:p>
        </p:txBody>
      </p:sp>
      <p:sp>
        <p:nvSpPr>
          <p:cNvPr id="16" name="Oval 42"/>
          <p:cNvSpPr>
            <a:spLocks noChangeArrowheads="1"/>
          </p:cNvSpPr>
          <p:nvPr/>
        </p:nvSpPr>
        <p:spPr bwMode="auto">
          <a:xfrm>
            <a:off x="3237292" y="3042585"/>
            <a:ext cx="321481" cy="324106"/>
          </a:xfrm>
          <a:prstGeom prst="ellipse">
            <a:avLst/>
          </a:prstGeom>
          <a:solidFill>
            <a:schemeClr val="tx1"/>
          </a:solidFill>
          <a:ln w="28575">
            <a:solidFill>
              <a:schemeClr val="bg1"/>
            </a:solidFill>
            <a:round/>
            <a:headEnd/>
            <a:tailEnd/>
          </a:ln>
        </p:spPr>
        <p:txBody>
          <a:bodyPr wrap="none" anchor="ctr"/>
          <a:lstStyle/>
          <a:p>
            <a:pPr algn="ctr"/>
            <a:r>
              <a:rPr lang="en-US" sz="2000" b="1" dirty="0" smtClean="0">
                <a:solidFill>
                  <a:schemeClr val="bg1"/>
                </a:solidFill>
                <a:latin typeface="Arial" pitchFamily="34" charset="0"/>
                <a:cs typeface="Arial" pitchFamily="34" charset="0"/>
              </a:rPr>
              <a:t>3</a:t>
            </a:r>
            <a:endParaRPr lang="en-US" sz="2000" b="1" dirty="0">
              <a:solidFill>
                <a:schemeClr val="bg1"/>
              </a:solidFill>
              <a:latin typeface="Arial" pitchFamily="34" charset="0"/>
              <a:cs typeface="Arial" pitchFamily="34" charset="0"/>
            </a:endParaRPr>
          </a:p>
        </p:txBody>
      </p:sp>
      <p:sp>
        <p:nvSpPr>
          <p:cNvPr id="17" name="TextBox 8"/>
          <p:cNvSpPr txBox="1">
            <a:spLocks noChangeArrowheads="1"/>
          </p:cNvSpPr>
          <p:nvPr/>
        </p:nvSpPr>
        <p:spPr bwMode="auto">
          <a:xfrm>
            <a:off x="4117975" y="1981200"/>
            <a:ext cx="4452938" cy="3354765"/>
          </a:xfrm>
          <a:prstGeom prst="rect">
            <a:avLst/>
          </a:prstGeom>
          <a:noFill/>
          <a:ln w="9525">
            <a:noFill/>
            <a:miter lim="800000"/>
            <a:headEnd/>
            <a:tailEnd/>
          </a:ln>
        </p:spPr>
        <p:txBody>
          <a:bodyPr wrap="square">
            <a:spAutoFit/>
          </a:bodyPr>
          <a:lstStyle/>
          <a:p>
            <a:pPr marL="1138238" indent="-1138238">
              <a:spcAft>
                <a:spcPts val="2400"/>
              </a:spcAft>
            </a:pPr>
            <a:r>
              <a:rPr lang="en-US" sz="2400" b="1" dirty="0">
                <a:solidFill>
                  <a:srgbClr val="4F81BD"/>
                </a:solidFill>
                <a:latin typeface="Arial" pitchFamily="34" charset="0"/>
                <a:cs typeface="Arial" pitchFamily="34" charset="0"/>
              </a:rPr>
              <a:t>Step </a:t>
            </a:r>
            <a:r>
              <a:rPr lang="en-US" sz="2400" b="1" dirty="0" smtClean="0">
                <a:solidFill>
                  <a:srgbClr val="4F81BD"/>
                </a:solidFill>
                <a:latin typeface="Arial" pitchFamily="34" charset="0"/>
                <a:cs typeface="Arial" pitchFamily="34" charset="0"/>
              </a:rPr>
              <a:t>1</a:t>
            </a:r>
            <a:r>
              <a:rPr lang="en-US" sz="2400" b="1" dirty="0" smtClean="0">
                <a:solidFill>
                  <a:srgbClr val="1269A7"/>
                </a:solidFill>
                <a:latin typeface="Arial" pitchFamily="34" charset="0"/>
                <a:cs typeface="Arial" pitchFamily="34" charset="0"/>
              </a:rPr>
              <a:t>	</a:t>
            </a:r>
            <a:r>
              <a:rPr lang="en-US" sz="2000" dirty="0">
                <a:latin typeface="Arial" pitchFamily="34" charset="0"/>
                <a:cs typeface="Arial" pitchFamily="34" charset="0"/>
              </a:rPr>
              <a:t>Define what the </a:t>
            </a:r>
            <a:r>
              <a:rPr lang="en-US" sz="2000" b="1" dirty="0">
                <a:solidFill>
                  <a:srgbClr val="D3650B"/>
                </a:solidFill>
                <a:latin typeface="Arial" pitchFamily="34" charset="0"/>
                <a:cs typeface="Arial" pitchFamily="34" charset="0"/>
              </a:rPr>
              <a:t>client wants</a:t>
            </a:r>
            <a:r>
              <a:rPr lang="en-US" sz="2000" b="1" dirty="0">
                <a:solidFill>
                  <a:srgbClr val="4F81BD"/>
                </a:solidFill>
                <a:latin typeface="Arial" pitchFamily="34" charset="0"/>
                <a:cs typeface="Arial" pitchFamily="34" charset="0"/>
              </a:rPr>
              <a:t> </a:t>
            </a:r>
            <a:r>
              <a:rPr lang="en-US" sz="2000" dirty="0">
                <a:latin typeface="Arial" pitchFamily="34" charset="0"/>
                <a:cs typeface="Arial" pitchFamily="34" charset="0"/>
              </a:rPr>
              <a:t>rather than what he or she doesn’t </a:t>
            </a:r>
          </a:p>
          <a:p>
            <a:pPr marL="1138238" indent="-1138238">
              <a:spcAft>
                <a:spcPts val="2400"/>
              </a:spcAft>
            </a:pPr>
            <a:r>
              <a:rPr lang="en-US" sz="2400" b="1" dirty="0">
                <a:solidFill>
                  <a:srgbClr val="4F81BD"/>
                </a:solidFill>
                <a:latin typeface="Arial" pitchFamily="34" charset="0"/>
                <a:cs typeface="Arial" pitchFamily="34" charset="0"/>
              </a:rPr>
              <a:t>Step </a:t>
            </a:r>
            <a:r>
              <a:rPr lang="en-US" sz="2400" b="1" dirty="0" smtClean="0">
                <a:solidFill>
                  <a:srgbClr val="4F81BD"/>
                </a:solidFill>
                <a:latin typeface="Arial" pitchFamily="34" charset="0"/>
                <a:cs typeface="Arial" pitchFamily="34" charset="0"/>
              </a:rPr>
              <a:t>2</a:t>
            </a:r>
            <a:r>
              <a:rPr lang="en-US" sz="2400" b="1" dirty="0" smtClean="0">
                <a:solidFill>
                  <a:srgbClr val="1269A7"/>
                </a:solidFill>
                <a:latin typeface="Arial" pitchFamily="34" charset="0"/>
                <a:cs typeface="Arial" pitchFamily="34" charset="0"/>
              </a:rPr>
              <a:t>	</a:t>
            </a:r>
            <a:r>
              <a:rPr lang="en-US" sz="2000" dirty="0">
                <a:latin typeface="Arial" pitchFamily="34" charset="0"/>
                <a:cs typeface="Arial" pitchFamily="34" charset="0"/>
              </a:rPr>
              <a:t>Look for what </a:t>
            </a:r>
            <a:r>
              <a:rPr lang="en-US" sz="2000" b="1" dirty="0">
                <a:solidFill>
                  <a:srgbClr val="D3650B"/>
                </a:solidFill>
                <a:latin typeface="Arial" pitchFamily="34" charset="0"/>
                <a:cs typeface="Arial" pitchFamily="34" charset="0"/>
              </a:rPr>
              <a:t>is</a:t>
            </a:r>
            <a:r>
              <a:rPr lang="en-US" sz="2000" dirty="0">
                <a:latin typeface="Arial" pitchFamily="34" charset="0"/>
                <a:cs typeface="Arial" pitchFamily="34" charset="0"/>
              </a:rPr>
              <a:t> working and do </a:t>
            </a:r>
            <a:r>
              <a:rPr lang="en-US" sz="2000" dirty="0" smtClean="0">
                <a:latin typeface="Arial" pitchFamily="34" charset="0"/>
                <a:cs typeface="Arial" pitchFamily="34" charset="0"/>
              </a:rPr>
              <a:t>more </a:t>
            </a:r>
            <a:r>
              <a:rPr lang="en-US" sz="2000" dirty="0">
                <a:latin typeface="Arial" pitchFamily="34" charset="0"/>
                <a:cs typeface="Arial" pitchFamily="34" charset="0"/>
              </a:rPr>
              <a:t>of it</a:t>
            </a:r>
          </a:p>
          <a:p>
            <a:pPr marL="1138238" indent="-1138238">
              <a:spcAft>
                <a:spcPts val="2400"/>
              </a:spcAft>
            </a:pPr>
            <a:r>
              <a:rPr lang="en-US" sz="2400" b="1" dirty="0" smtClean="0">
                <a:solidFill>
                  <a:srgbClr val="4F81BD"/>
                </a:solidFill>
                <a:latin typeface="Arial" pitchFamily="34" charset="0"/>
                <a:cs typeface="Arial" pitchFamily="34" charset="0"/>
              </a:rPr>
              <a:t>Step 3</a:t>
            </a:r>
            <a:r>
              <a:rPr lang="en-US" sz="2400" dirty="0">
                <a:solidFill>
                  <a:srgbClr val="1269A7"/>
                </a:solidFill>
                <a:latin typeface="Arial" pitchFamily="34" charset="0"/>
                <a:cs typeface="Arial" pitchFamily="34" charset="0"/>
              </a:rPr>
              <a:t>	</a:t>
            </a:r>
            <a:r>
              <a:rPr lang="en-US" sz="2000" dirty="0">
                <a:latin typeface="Arial" pitchFamily="34" charset="0"/>
                <a:cs typeface="Arial" pitchFamily="34" charset="0"/>
              </a:rPr>
              <a:t>If what the client is doing is not working, have him or her do something </a:t>
            </a:r>
            <a:r>
              <a:rPr lang="en-US" sz="2000" b="1" dirty="0" smtClean="0">
                <a:solidFill>
                  <a:srgbClr val="D3650B"/>
                </a:solidFill>
                <a:latin typeface="Arial" pitchFamily="34" charset="0"/>
                <a:cs typeface="Arial" pitchFamily="34" charset="0"/>
              </a:rPr>
              <a:t>different</a:t>
            </a:r>
            <a:endParaRPr lang="en-US" sz="2000" dirty="0">
              <a:solidFill>
                <a:srgbClr val="D3650B"/>
              </a:solidFill>
              <a:latin typeface="Arial" pitchFamily="34" charset="0"/>
              <a:cs typeface="Arial" pitchFamily="34" charset="0"/>
            </a:endParaRPr>
          </a:p>
        </p:txBody>
      </p:sp>
      <p:sp>
        <p:nvSpPr>
          <p:cNvPr id="11" name="Rectangle 10"/>
          <p:cNvSpPr/>
          <p:nvPr/>
        </p:nvSpPr>
        <p:spPr>
          <a:xfrm>
            <a:off x="536575" y="1676400"/>
            <a:ext cx="8226425" cy="381000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Box 15"/>
          <p:cNvSpPr txBox="1">
            <a:spLocks noChangeArrowheads="1"/>
          </p:cNvSpPr>
          <p:nvPr/>
        </p:nvSpPr>
        <p:spPr bwMode="auto">
          <a:xfrm>
            <a:off x="4297330" y="1981200"/>
            <a:ext cx="1189038" cy="3618939"/>
          </a:xfrm>
          <a:prstGeom prst="rect">
            <a:avLst/>
          </a:prstGeom>
          <a:noFill/>
          <a:ln w="9525">
            <a:noFill/>
            <a:miter lim="800000"/>
            <a:headEnd/>
            <a:tailEnd/>
          </a:ln>
        </p:spPr>
        <p:txBody>
          <a:bodyPr>
            <a:spAutoFit/>
          </a:bodyPr>
          <a:lstStyle/>
          <a:p>
            <a:pPr algn="ctr">
              <a:lnSpc>
                <a:spcPts val="5500"/>
              </a:lnSpc>
            </a:pPr>
            <a:r>
              <a:rPr lang="en-US" sz="4800" b="1" dirty="0">
                <a:solidFill>
                  <a:srgbClr val="D3650B"/>
                </a:solidFill>
                <a:latin typeface="Times New Roman" pitchFamily="18" charset="0"/>
                <a:cs typeface="Times New Roman" pitchFamily="18" charset="0"/>
              </a:rPr>
              <a:t>S</a:t>
            </a:r>
          </a:p>
          <a:p>
            <a:pPr algn="ctr">
              <a:lnSpc>
                <a:spcPts val="5500"/>
              </a:lnSpc>
            </a:pPr>
            <a:r>
              <a:rPr lang="en-US" sz="4800" b="1" dirty="0">
                <a:solidFill>
                  <a:srgbClr val="D3650B"/>
                </a:solidFill>
                <a:latin typeface="Times New Roman" pitchFamily="18" charset="0"/>
                <a:cs typeface="Times New Roman" pitchFamily="18" charset="0"/>
              </a:rPr>
              <a:t>M</a:t>
            </a:r>
          </a:p>
          <a:p>
            <a:pPr algn="ctr">
              <a:lnSpc>
                <a:spcPts val="5500"/>
              </a:lnSpc>
            </a:pPr>
            <a:r>
              <a:rPr lang="en-US" sz="4800" b="1" dirty="0">
                <a:solidFill>
                  <a:srgbClr val="D3650B"/>
                </a:solidFill>
                <a:latin typeface="Times New Roman" pitchFamily="18" charset="0"/>
                <a:cs typeface="Times New Roman" pitchFamily="18" charset="0"/>
              </a:rPr>
              <a:t>A</a:t>
            </a:r>
          </a:p>
          <a:p>
            <a:pPr algn="ctr">
              <a:lnSpc>
                <a:spcPts val="5500"/>
              </a:lnSpc>
            </a:pPr>
            <a:r>
              <a:rPr lang="en-US" sz="4800" b="1" dirty="0">
                <a:solidFill>
                  <a:srgbClr val="D3650B"/>
                </a:solidFill>
                <a:latin typeface="Times New Roman" pitchFamily="18" charset="0"/>
                <a:cs typeface="Times New Roman" pitchFamily="18" charset="0"/>
              </a:rPr>
              <a:t>R</a:t>
            </a:r>
          </a:p>
          <a:p>
            <a:pPr algn="ctr">
              <a:lnSpc>
                <a:spcPts val="5500"/>
              </a:lnSpc>
            </a:pPr>
            <a:r>
              <a:rPr lang="en-US" sz="4800" b="1" dirty="0">
                <a:solidFill>
                  <a:srgbClr val="D3650B"/>
                </a:solidFill>
                <a:latin typeface="Times New Roman" pitchFamily="18" charset="0"/>
                <a:cs typeface="Times New Roman" pitchFamily="18" charset="0"/>
              </a:rPr>
              <a:t>T</a:t>
            </a:r>
          </a:p>
        </p:txBody>
      </p:sp>
      <p:sp>
        <p:nvSpPr>
          <p:cNvPr id="28678" name="TextBox 16"/>
          <p:cNvSpPr txBox="1">
            <a:spLocks noChangeArrowheads="1"/>
          </p:cNvSpPr>
          <p:nvPr/>
        </p:nvSpPr>
        <p:spPr bwMode="auto">
          <a:xfrm>
            <a:off x="5105400" y="2133600"/>
            <a:ext cx="1752600" cy="3375283"/>
          </a:xfrm>
          <a:prstGeom prst="rect">
            <a:avLst/>
          </a:prstGeom>
          <a:noFill/>
          <a:ln w="9525">
            <a:noFill/>
            <a:miter lim="800000"/>
            <a:headEnd/>
            <a:tailEnd/>
          </a:ln>
        </p:spPr>
        <p:txBody>
          <a:bodyPr wrap="square">
            <a:spAutoFit/>
          </a:bodyPr>
          <a:lstStyle/>
          <a:p>
            <a:pPr>
              <a:spcAft>
                <a:spcPts val="2200"/>
              </a:spcAft>
            </a:pPr>
            <a:r>
              <a:rPr lang="en-US" sz="2800" dirty="0">
                <a:solidFill>
                  <a:srgbClr val="1269A7"/>
                </a:solidFill>
                <a:latin typeface="Arial" pitchFamily="34" charset="0"/>
                <a:cs typeface="Arial" pitchFamily="34" charset="0"/>
              </a:rPr>
              <a:t>pecific</a:t>
            </a:r>
          </a:p>
          <a:p>
            <a:pPr>
              <a:spcAft>
                <a:spcPts val="2200"/>
              </a:spcAft>
            </a:pPr>
            <a:r>
              <a:rPr lang="en-US" sz="2800" dirty="0">
                <a:solidFill>
                  <a:srgbClr val="1269A7"/>
                </a:solidFill>
                <a:latin typeface="Arial" pitchFamily="34" charset="0"/>
                <a:cs typeface="Arial" pitchFamily="34" charset="0"/>
              </a:rPr>
              <a:t>easurable</a:t>
            </a:r>
          </a:p>
          <a:p>
            <a:pPr>
              <a:spcAft>
                <a:spcPts val="2200"/>
              </a:spcAft>
            </a:pPr>
            <a:r>
              <a:rPr lang="en-US" sz="2800" dirty="0">
                <a:solidFill>
                  <a:srgbClr val="1269A7"/>
                </a:solidFill>
                <a:latin typeface="Arial" pitchFamily="34" charset="0"/>
                <a:cs typeface="Arial" pitchFamily="34" charset="0"/>
              </a:rPr>
              <a:t>ttainable</a:t>
            </a:r>
          </a:p>
          <a:p>
            <a:pPr>
              <a:spcAft>
                <a:spcPts val="2200"/>
              </a:spcAft>
            </a:pPr>
            <a:r>
              <a:rPr lang="en-US" sz="2800" dirty="0">
                <a:solidFill>
                  <a:srgbClr val="1269A7"/>
                </a:solidFill>
                <a:latin typeface="Arial" pitchFamily="34" charset="0"/>
                <a:cs typeface="Arial" pitchFamily="34" charset="0"/>
              </a:rPr>
              <a:t>ealistic</a:t>
            </a:r>
          </a:p>
          <a:p>
            <a:pPr>
              <a:spcAft>
                <a:spcPts val="2200"/>
              </a:spcAft>
            </a:pPr>
            <a:r>
              <a:rPr lang="en-US" sz="2800" dirty="0">
                <a:solidFill>
                  <a:srgbClr val="1269A7"/>
                </a:solidFill>
                <a:latin typeface="Arial" pitchFamily="34" charset="0"/>
                <a:cs typeface="Arial" pitchFamily="34" charset="0"/>
              </a:rPr>
              <a:t>imely</a:t>
            </a:r>
          </a:p>
        </p:txBody>
      </p:sp>
      <p:sp>
        <p:nvSpPr>
          <p:cNvPr id="28681" name="TextBox 24"/>
          <p:cNvSpPr txBox="1">
            <a:spLocks noChangeArrowheads="1"/>
          </p:cNvSpPr>
          <p:nvPr/>
        </p:nvSpPr>
        <p:spPr bwMode="auto">
          <a:xfrm>
            <a:off x="914400" y="2057400"/>
            <a:ext cx="2057400" cy="2769989"/>
          </a:xfrm>
          <a:prstGeom prst="rect">
            <a:avLst/>
          </a:prstGeom>
          <a:noFill/>
          <a:ln w="9525">
            <a:noFill/>
            <a:miter lim="800000"/>
            <a:headEnd/>
            <a:tailEnd/>
          </a:ln>
        </p:spPr>
        <p:txBody>
          <a:bodyPr>
            <a:spAutoFit/>
          </a:bodyPr>
          <a:lstStyle/>
          <a:p>
            <a:r>
              <a:rPr lang="en-US" sz="2400" dirty="0">
                <a:solidFill>
                  <a:srgbClr val="1269A7"/>
                </a:solidFill>
                <a:latin typeface="Palatino" charset="0"/>
              </a:rPr>
              <a:t>         </a:t>
            </a:r>
            <a:r>
              <a:rPr lang="en-US" sz="2400" dirty="0">
                <a:latin typeface="Palatino" charset="0"/>
              </a:rPr>
              <a:t>small </a:t>
            </a:r>
            <a:r>
              <a:rPr lang="en-US" sz="2400" dirty="0">
                <a:solidFill>
                  <a:srgbClr val="1269A7"/>
                </a:solidFill>
                <a:latin typeface="Palatino" charset="0"/>
              </a:rPr>
              <a:t>	</a:t>
            </a:r>
          </a:p>
          <a:p>
            <a:r>
              <a:rPr lang="en-US" sz="3200" dirty="0" smtClean="0">
                <a:solidFill>
                  <a:srgbClr val="1269A7"/>
                </a:solidFill>
                <a:latin typeface="Palatino" charset="0"/>
              </a:rPr>
              <a:t>changes</a:t>
            </a:r>
            <a:endParaRPr lang="en-US" sz="2400" dirty="0">
              <a:solidFill>
                <a:srgbClr val="1269A7"/>
              </a:solidFill>
              <a:latin typeface="Palatino" charset="0"/>
            </a:endParaRPr>
          </a:p>
          <a:p>
            <a:r>
              <a:rPr lang="en-US" sz="2400" dirty="0">
                <a:solidFill>
                  <a:srgbClr val="CE7124"/>
                </a:solidFill>
                <a:latin typeface="Palatino" charset="0"/>
              </a:rPr>
              <a:t>with a </a:t>
            </a:r>
          </a:p>
          <a:p>
            <a:r>
              <a:rPr lang="en-US" sz="4700" dirty="0">
                <a:latin typeface="Palatino" charset="0"/>
              </a:rPr>
              <a:t>big </a:t>
            </a:r>
          </a:p>
          <a:p>
            <a:r>
              <a:rPr lang="en-US" sz="4700" dirty="0">
                <a:solidFill>
                  <a:srgbClr val="4F81BD"/>
                </a:solidFill>
                <a:latin typeface="Palatino" charset="0"/>
              </a:rPr>
              <a:t>impact</a:t>
            </a:r>
          </a:p>
        </p:txBody>
      </p:sp>
      <p:cxnSp>
        <p:nvCxnSpPr>
          <p:cNvPr id="30" name="Straight Connector 29"/>
          <p:cNvCxnSpPr>
            <a:cxnSpLocks noChangeShapeType="1"/>
          </p:cNvCxnSpPr>
          <p:nvPr/>
        </p:nvCxnSpPr>
        <p:spPr bwMode="auto">
          <a:xfrm flipV="1">
            <a:off x="3581400" y="2030892"/>
            <a:ext cx="0" cy="3875900"/>
          </a:xfrm>
          <a:prstGeom prst="line">
            <a:avLst/>
          </a:prstGeom>
          <a:noFill/>
          <a:ln w="31750">
            <a:solidFill>
              <a:schemeClr val="bg1">
                <a:lumMod val="75000"/>
              </a:schemeClr>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a:xfrm>
            <a:off x="685800" y="685800"/>
            <a:ext cx="8001000" cy="838200"/>
          </a:xfrm>
        </p:spPr>
        <p:txBody>
          <a:bodyPr/>
          <a:lstStyle/>
          <a:p>
            <a:r>
              <a:rPr lang="en-US" dirty="0" smtClean="0"/>
              <a:t>SMART and Specific</a:t>
            </a:r>
            <a:endParaRPr lang="en-US" dirty="0"/>
          </a:p>
        </p:txBody>
      </p:sp>
      <p:sp>
        <p:nvSpPr>
          <p:cNvPr id="13" name="Rectangle 12"/>
          <p:cNvSpPr/>
          <p:nvPr/>
        </p:nvSpPr>
        <p:spPr>
          <a:xfrm>
            <a:off x="762000" y="13716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cs typeface="Arial" pitchFamily="34" charset="0"/>
              </a:rPr>
              <a:t>Using Smart </a:t>
            </a:r>
            <a:r>
              <a:rPr lang="en-US" sz="2000" dirty="0">
                <a:solidFill>
                  <a:schemeClr val="bg1"/>
                </a:solidFill>
                <a:cs typeface="Arial" pitchFamily="34" charset="0"/>
              </a:rPr>
              <a:t>Goals </a:t>
            </a:r>
            <a:r>
              <a:rPr lang="en-US" sz="2000" dirty="0" smtClean="0">
                <a:solidFill>
                  <a:schemeClr val="bg1"/>
                </a:solidFill>
                <a:cs typeface="Arial" pitchFamily="34" charset="0"/>
              </a:rPr>
              <a:t>to Specify Objectives </a:t>
            </a:r>
            <a:r>
              <a:rPr lang="en-US" sz="2000" baseline="30000" dirty="0" smtClean="0">
                <a:solidFill>
                  <a:schemeClr val="bg1"/>
                </a:solidFill>
                <a:cs typeface="Arial" pitchFamily="34" charset="0"/>
              </a:rPr>
              <a:t>3</a:t>
            </a:r>
            <a:endParaRPr lang="en-US" sz="2000" dirty="0">
              <a:solidFill>
                <a:schemeClr val="bg1"/>
              </a:solidFill>
              <a:cs typeface="Arial" pitchFamily="34" charset="0"/>
            </a:endParaRPr>
          </a:p>
        </p:txBody>
      </p:sp>
    </p:spTree>
    <p:extLst>
      <p:ext uri="{BB962C8B-B14F-4D97-AF65-F5344CB8AC3E}">
        <p14:creationId xmlns:p14="http://schemas.microsoft.com/office/powerpoint/2010/main" val="305635503"/>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5800" y="1600200"/>
            <a:ext cx="4343400" cy="2451953"/>
          </a:xfrm>
          <a:prstGeom prst="rect">
            <a:avLst/>
          </a:prstGeom>
          <a:noFill/>
        </p:spPr>
        <p:txBody>
          <a:bodyPr wrap="square" rtlCol="0">
            <a:spAutoFit/>
          </a:bodyPr>
          <a:lstStyle/>
          <a:p>
            <a:pPr algn="r">
              <a:lnSpc>
                <a:spcPts val="4600"/>
              </a:lnSpc>
            </a:pPr>
            <a:r>
              <a:rPr lang="en-US" i="1" dirty="0" smtClean="0">
                <a:latin typeface="Adobe Caslon Pro Bold" pitchFamily="18" charset="0"/>
              </a:rPr>
              <a:t>“If you grew up in a small town …at a time when </a:t>
            </a:r>
            <a:r>
              <a:rPr lang="en-US" sz="3600" i="1" dirty="0" smtClean="0">
                <a:solidFill>
                  <a:srgbClr val="4F81BD"/>
                </a:solidFill>
                <a:latin typeface="Adobe Caslon Pro Bold" pitchFamily="18" charset="0"/>
              </a:rPr>
              <a:t>the family doctor would still make a house call…” </a:t>
            </a:r>
            <a:endParaRPr lang="en-US" sz="3600" i="1" dirty="0">
              <a:solidFill>
                <a:srgbClr val="4F81BD"/>
              </a:solidFill>
              <a:latin typeface="Adobe Caslon Pro Bold" pitchFamily="18" charset="0"/>
            </a:endParaRPr>
          </a:p>
        </p:txBody>
      </p:sp>
      <p:sp>
        <p:nvSpPr>
          <p:cNvPr id="6" name="TextBox 8"/>
          <p:cNvSpPr txBox="1">
            <a:spLocks noChangeArrowheads="1"/>
          </p:cNvSpPr>
          <p:nvPr/>
        </p:nvSpPr>
        <p:spPr bwMode="auto">
          <a:xfrm>
            <a:off x="4636008" y="4105656"/>
            <a:ext cx="4038600" cy="1546577"/>
          </a:xfrm>
          <a:prstGeom prst="rect">
            <a:avLst/>
          </a:prstGeom>
          <a:solidFill>
            <a:srgbClr val="8EB149"/>
          </a:solidFill>
          <a:ln w="28575">
            <a:solidFill>
              <a:schemeClr val="tx1"/>
            </a:solidFill>
          </a:ln>
          <a:effectLst>
            <a:outerShdw blurRad="107950" dist="12700" dir="5400000" algn="ctr">
              <a:srgbClr val="000000"/>
            </a:outerShdw>
          </a:effectLst>
        </p:spPr>
        <p:txBody>
          <a:bodyPr wrap="square" lIns="182880" tIns="91440" rIns="182880" bIns="182880" anchor="ctr" anchorCtr="0">
            <a:spAutoFit/>
          </a:bodyPr>
          <a:lstStyle>
            <a:defPPr>
              <a:defRPr lang="en-US"/>
            </a:defPPr>
            <a:lvl1pPr>
              <a:lnSpc>
                <a:spcPts val="3300"/>
              </a:lnSpc>
              <a:defRPr sz="2400">
                <a:solidFill>
                  <a:schemeClr val="bg1"/>
                </a:solidFill>
                <a:latin typeface="Times New Roman" pitchFamily="18" charset="0"/>
                <a:cs typeface="Times New Roman" pitchFamily="18" charset="0"/>
              </a:defRPr>
            </a:lvl1pPr>
          </a:lstStyle>
          <a:p>
            <a:r>
              <a:rPr lang="en-US" sz="2200" dirty="0" smtClean="0"/>
              <a:t>An individual’s health plan and actions could be summed up as “following the Doctor’s orders”</a:t>
            </a:r>
          </a:p>
        </p:txBody>
      </p:sp>
      <p:sp>
        <p:nvSpPr>
          <p:cNvPr id="7" name="Rectangle 6"/>
          <p:cNvSpPr/>
          <p:nvPr/>
        </p:nvSpPr>
        <p:spPr>
          <a:xfrm>
            <a:off x="533400" y="895290"/>
            <a:ext cx="76200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cs typeface="Arial" pitchFamily="34" charset="0"/>
              </a:rPr>
              <a:t>Traditional Medical Model…</a:t>
            </a:r>
            <a:r>
              <a:rPr lang="en-US" sz="2000" baseline="30000" dirty="0" smtClean="0">
                <a:solidFill>
                  <a:schemeClr val="bg1"/>
                </a:solidFill>
                <a:cs typeface="Arial" pitchFamily="34" charset="0"/>
              </a:rPr>
              <a:t>1</a:t>
            </a:r>
            <a:endParaRPr lang="en-US" sz="2000" dirty="0">
              <a:solidFill>
                <a:schemeClr val="bg1"/>
              </a:solidFill>
              <a:cs typeface="Arial" pitchFamily="34" charset="0"/>
            </a:endParaRPr>
          </a:p>
        </p:txBody>
      </p:sp>
    </p:spTree>
    <p:extLst>
      <p:ext uri="{BB962C8B-B14F-4D97-AF65-F5344CB8AC3E}">
        <p14:creationId xmlns:p14="http://schemas.microsoft.com/office/powerpoint/2010/main" val="8273609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8021409"/>
              </p:ext>
            </p:extLst>
          </p:nvPr>
        </p:nvGraphicFramePr>
        <p:xfrm>
          <a:off x="990600" y="1558607"/>
          <a:ext cx="7577137" cy="4104640"/>
        </p:xfrm>
        <a:graphic>
          <a:graphicData uri="http://schemas.openxmlformats.org/drawingml/2006/table">
            <a:tbl>
              <a:tblPr firstRow="1" bandRow="1">
                <a:tableStyleId>{5C22544A-7EE6-4342-B048-85BDC9FD1C3A}</a:tableStyleId>
              </a:tblPr>
              <a:tblGrid>
                <a:gridCol w="2514600"/>
                <a:gridCol w="5062537"/>
              </a:tblGrid>
              <a:tr h="370840">
                <a:tc>
                  <a:txBody>
                    <a:bodyPr/>
                    <a:lstStyle/>
                    <a:p>
                      <a:pPr algn="ctr">
                        <a:lnSpc>
                          <a:spcPts val="5500"/>
                        </a:lnSpc>
                      </a:pPr>
                      <a:r>
                        <a:rPr lang="en-US" sz="2400" b="1" dirty="0" smtClean="0">
                          <a:solidFill>
                            <a:schemeClr val="bg1"/>
                          </a:solidFill>
                          <a:latin typeface="Times New Roman" pitchFamily="18" charset="0"/>
                          <a:cs typeface="Times New Roman" pitchFamily="18" charset="0"/>
                        </a:rPr>
                        <a:t>Specific</a:t>
                      </a:r>
                      <a:endParaRPr lang="en-US" sz="2400" b="1" dirty="0">
                        <a:solidFill>
                          <a:schemeClr val="bg1"/>
                        </a:solidFill>
                        <a:latin typeface="Times New Roman" pitchFamily="18" charset="0"/>
                        <a:cs typeface="Times New Roman" pitchFamily="18" charset="0"/>
                      </a:endParaRPr>
                    </a:p>
                  </a:txBody>
                  <a:tcPr>
                    <a:solidFill>
                      <a:srgbClr val="CE7124"/>
                    </a:solidFill>
                  </a:tcPr>
                </a:tc>
                <a:tc>
                  <a:txBody>
                    <a:bodyPr/>
                    <a:lstStyle/>
                    <a:p>
                      <a:pPr marL="0" marR="0" indent="0" algn="l" defTabSz="457200" rtl="0" eaLnBrk="1" fontAlgn="auto" latinLnBrk="0" hangingPunct="1">
                        <a:lnSpc>
                          <a:spcPct val="100000"/>
                        </a:lnSpc>
                        <a:spcBef>
                          <a:spcPts val="600"/>
                        </a:spcBef>
                        <a:spcAft>
                          <a:spcPts val="0"/>
                        </a:spcAft>
                        <a:buClrTx/>
                        <a:buSzTx/>
                        <a:buFontTx/>
                        <a:buNone/>
                        <a:tabLst/>
                        <a:defRPr/>
                      </a:pPr>
                      <a:r>
                        <a:rPr lang="en-US" sz="1400" b="0" dirty="0" smtClean="0">
                          <a:solidFill>
                            <a:schemeClr val="tx1"/>
                          </a:solidFill>
                          <a:latin typeface="Arial" charset="0"/>
                        </a:rPr>
                        <a:t>Goals</a:t>
                      </a:r>
                      <a:r>
                        <a:rPr lang="en-US" sz="1400" b="0" baseline="0" dirty="0" smtClean="0">
                          <a:solidFill>
                            <a:schemeClr val="tx1"/>
                          </a:solidFill>
                          <a:latin typeface="Arial" charset="0"/>
                        </a:rPr>
                        <a:t> and objectives are more easily accomplished when they are clearly stated. Answering the 5 “W” questions (who, what, when, where, and why) is helpful in setting specific goals.</a:t>
                      </a:r>
                      <a:endParaRPr lang="en-US" sz="1400" b="0" dirty="0" smtClean="0">
                        <a:solidFill>
                          <a:schemeClr val="tx1"/>
                        </a:solidFill>
                        <a:latin typeface="Arial" charset="0"/>
                      </a:endParaRPr>
                    </a:p>
                  </a:txBody>
                  <a:tcPr>
                    <a:solidFill>
                      <a:srgbClr val="F7E297"/>
                    </a:solidFill>
                  </a:tcPr>
                </a:tc>
              </a:tr>
              <a:tr h="773113">
                <a:tc>
                  <a:txBody>
                    <a:bodyPr/>
                    <a:lstStyle/>
                    <a:p>
                      <a:pPr marL="0" algn="ctr" defTabSz="457200" rtl="0" eaLnBrk="1" latinLnBrk="0" hangingPunct="1">
                        <a:lnSpc>
                          <a:spcPts val="5500"/>
                        </a:lnSpc>
                        <a:spcBef>
                          <a:spcPts val="600"/>
                        </a:spcBef>
                      </a:pPr>
                      <a:r>
                        <a:rPr lang="en-US" sz="2400" b="1" kern="1200" dirty="0" smtClean="0">
                          <a:solidFill>
                            <a:schemeClr val="bg1"/>
                          </a:solidFill>
                          <a:latin typeface="Times New Roman" pitchFamily="18" charset="0"/>
                          <a:ea typeface="+mn-ea"/>
                          <a:cs typeface="Times New Roman" pitchFamily="18" charset="0"/>
                        </a:rPr>
                        <a:t>Measurable</a:t>
                      </a:r>
                    </a:p>
                  </a:txBody>
                  <a:tcPr>
                    <a:solidFill>
                      <a:srgbClr val="CE7124"/>
                    </a:solidFill>
                  </a:tcPr>
                </a:tc>
                <a:tc>
                  <a:txBody>
                    <a:bodyPr/>
                    <a:lstStyle/>
                    <a:p>
                      <a:pPr marL="0" marR="0" indent="0" algn="l" defTabSz="457200" rtl="0" eaLnBrk="1" fontAlgn="auto" latinLnBrk="0" hangingPunct="1">
                        <a:lnSpc>
                          <a:spcPct val="100000"/>
                        </a:lnSpc>
                        <a:spcBef>
                          <a:spcPts val="600"/>
                        </a:spcBef>
                        <a:spcAft>
                          <a:spcPts val="0"/>
                        </a:spcAft>
                        <a:buClrTx/>
                        <a:buSzTx/>
                        <a:buFontTx/>
                        <a:buNone/>
                        <a:tabLst/>
                        <a:defRPr/>
                      </a:pPr>
                      <a:r>
                        <a:rPr lang="en-US" sz="1400" b="0" dirty="0" smtClean="0">
                          <a:solidFill>
                            <a:schemeClr val="tx1"/>
                          </a:solidFill>
                          <a:latin typeface="Arial" charset="0"/>
                        </a:rPr>
                        <a:t>Establishing concrete</a:t>
                      </a:r>
                      <a:r>
                        <a:rPr lang="en-US" sz="1400" b="0" baseline="0" dirty="0" smtClean="0">
                          <a:solidFill>
                            <a:schemeClr val="tx1"/>
                          </a:solidFill>
                          <a:latin typeface="Arial" charset="0"/>
                        </a:rPr>
                        <a:t> criteria for measuring progress can help motivate continued effort to achieving the goal. How will we know when the goal is accomplished? </a:t>
                      </a:r>
                      <a:endParaRPr lang="en-US" sz="1400" b="0" dirty="0" smtClean="0">
                        <a:solidFill>
                          <a:schemeClr val="tx1"/>
                        </a:solidFill>
                        <a:latin typeface="Arial" charset="0"/>
                      </a:endParaRPr>
                    </a:p>
                  </a:txBody>
                  <a:tcPr>
                    <a:solidFill>
                      <a:srgbClr val="F7E297"/>
                    </a:solidFill>
                  </a:tcPr>
                </a:tc>
              </a:tr>
              <a:tr h="609600">
                <a:tc>
                  <a:txBody>
                    <a:bodyPr/>
                    <a:lstStyle/>
                    <a:p>
                      <a:pPr marL="0" algn="ctr" defTabSz="457200" rtl="0" eaLnBrk="1" latinLnBrk="0" hangingPunct="1">
                        <a:lnSpc>
                          <a:spcPts val="5500"/>
                        </a:lnSpc>
                        <a:spcBef>
                          <a:spcPts val="600"/>
                        </a:spcBef>
                      </a:pPr>
                      <a:r>
                        <a:rPr lang="en-US" sz="2400" b="1" kern="1200" dirty="0" smtClean="0">
                          <a:solidFill>
                            <a:schemeClr val="bg1"/>
                          </a:solidFill>
                          <a:latin typeface="Times New Roman" pitchFamily="18" charset="0"/>
                          <a:ea typeface="+mn-ea"/>
                          <a:cs typeface="Times New Roman" pitchFamily="18" charset="0"/>
                        </a:rPr>
                        <a:t>Attainable</a:t>
                      </a:r>
                    </a:p>
                  </a:txBody>
                  <a:tcPr>
                    <a:solidFill>
                      <a:srgbClr val="CE7124"/>
                    </a:solidFill>
                  </a:tcPr>
                </a:tc>
                <a:tc>
                  <a:txBody>
                    <a:bodyPr/>
                    <a:lstStyle/>
                    <a:p>
                      <a:pPr marL="0" marR="0" indent="0" algn="l" defTabSz="457200" rtl="0" eaLnBrk="1" fontAlgn="auto" latinLnBrk="0" hangingPunct="1">
                        <a:lnSpc>
                          <a:spcPct val="100000"/>
                        </a:lnSpc>
                        <a:spcBef>
                          <a:spcPts val="600"/>
                        </a:spcBef>
                        <a:spcAft>
                          <a:spcPts val="0"/>
                        </a:spcAft>
                        <a:buClrTx/>
                        <a:buSzTx/>
                        <a:buFontTx/>
                        <a:buNone/>
                        <a:tabLst/>
                        <a:defRPr/>
                      </a:pPr>
                      <a:r>
                        <a:rPr lang="en-US" sz="1400" b="0" dirty="0" smtClean="0">
                          <a:solidFill>
                            <a:schemeClr val="tx1"/>
                          </a:solidFill>
                          <a:latin typeface="Arial" charset="0"/>
                        </a:rPr>
                        <a:t>Goals should be reasonable and achievable</a:t>
                      </a:r>
                      <a:r>
                        <a:rPr lang="en-US" sz="1400" b="0" baseline="0" dirty="0" smtClean="0">
                          <a:solidFill>
                            <a:schemeClr val="tx1"/>
                          </a:solidFill>
                          <a:latin typeface="Arial" charset="0"/>
                        </a:rPr>
                        <a:t>. Trying to do too much in too little time is not the best way to succeed.</a:t>
                      </a:r>
                      <a:endParaRPr lang="en-US" sz="1400" b="0" dirty="0" smtClean="0">
                        <a:solidFill>
                          <a:schemeClr val="tx1"/>
                        </a:solidFill>
                        <a:latin typeface="Arial" charset="0"/>
                      </a:endParaRPr>
                    </a:p>
                  </a:txBody>
                  <a:tcPr>
                    <a:solidFill>
                      <a:srgbClr val="F7E297"/>
                    </a:solidFill>
                  </a:tcPr>
                </a:tc>
              </a:tr>
              <a:tr h="370840">
                <a:tc>
                  <a:txBody>
                    <a:bodyPr/>
                    <a:lstStyle/>
                    <a:p>
                      <a:pPr marL="0" algn="ctr" defTabSz="457200" rtl="0" eaLnBrk="1" latinLnBrk="0" hangingPunct="1">
                        <a:lnSpc>
                          <a:spcPts val="5500"/>
                        </a:lnSpc>
                        <a:spcBef>
                          <a:spcPts val="600"/>
                        </a:spcBef>
                      </a:pPr>
                      <a:r>
                        <a:rPr lang="en-US" sz="2400" b="1" kern="1200" dirty="0" smtClean="0">
                          <a:solidFill>
                            <a:schemeClr val="bg1"/>
                          </a:solidFill>
                          <a:latin typeface="Times New Roman" pitchFamily="18" charset="0"/>
                          <a:ea typeface="+mn-ea"/>
                          <a:cs typeface="Times New Roman" pitchFamily="18" charset="0"/>
                        </a:rPr>
                        <a:t>Realistic</a:t>
                      </a:r>
                    </a:p>
                  </a:txBody>
                  <a:tcPr>
                    <a:solidFill>
                      <a:srgbClr val="CE7124"/>
                    </a:solidFill>
                  </a:tcPr>
                </a:tc>
                <a:tc>
                  <a:txBody>
                    <a:bodyPr/>
                    <a:lstStyle/>
                    <a:p>
                      <a:pPr marL="0" marR="0" indent="0" algn="l" defTabSz="457200" rtl="0" eaLnBrk="1" fontAlgn="auto" latinLnBrk="0" hangingPunct="1">
                        <a:lnSpc>
                          <a:spcPct val="100000"/>
                        </a:lnSpc>
                        <a:spcBef>
                          <a:spcPts val="600"/>
                        </a:spcBef>
                        <a:spcAft>
                          <a:spcPts val="0"/>
                        </a:spcAft>
                        <a:buClrTx/>
                        <a:buSzTx/>
                        <a:buFontTx/>
                        <a:buNone/>
                        <a:tabLst/>
                        <a:defRPr/>
                      </a:pPr>
                      <a:r>
                        <a:rPr lang="en-US" sz="1400" b="0" baseline="0" dirty="0" smtClean="0">
                          <a:solidFill>
                            <a:schemeClr val="tx1"/>
                          </a:solidFill>
                          <a:latin typeface="Arial" charset="0"/>
                        </a:rPr>
                        <a:t>A goals is probably realistic if the person believes that it can be accomplished.  To be realistic, a goal must represent something a person is willing and able to do.</a:t>
                      </a:r>
                      <a:endParaRPr lang="en-US" sz="1400" b="0" dirty="0" smtClean="0">
                        <a:solidFill>
                          <a:schemeClr val="tx1"/>
                        </a:solidFill>
                        <a:latin typeface="Arial" charset="0"/>
                      </a:endParaRPr>
                    </a:p>
                  </a:txBody>
                  <a:tcPr>
                    <a:solidFill>
                      <a:srgbClr val="F7E297"/>
                    </a:solidFill>
                  </a:tcPr>
                </a:tc>
              </a:tr>
              <a:tr h="370840">
                <a:tc>
                  <a:txBody>
                    <a:bodyPr/>
                    <a:lstStyle/>
                    <a:p>
                      <a:pPr marL="0" algn="ctr" defTabSz="457200" rtl="0" eaLnBrk="1" latinLnBrk="0" hangingPunct="1">
                        <a:lnSpc>
                          <a:spcPts val="5500"/>
                        </a:lnSpc>
                        <a:spcBef>
                          <a:spcPts val="600"/>
                        </a:spcBef>
                      </a:pPr>
                      <a:r>
                        <a:rPr lang="en-US" sz="2400" b="1" kern="1200" dirty="0" smtClean="0">
                          <a:solidFill>
                            <a:schemeClr val="bg1"/>
                          </a:solidFill>
                          <a:latin typeface="Times New Roman" pitchFamily="18" charset="0"/>
                          <a:ea typeface="+mn-ea"/>
                          <a:cs typeface="Times New Roman" pitchFamily="18" charset="0"/>
                        </a:rPr>
                        <a:t>Timely</a:t>
                      </a:r>
                    </a:p>
                  </a:txBody>
                  <a:tcPr>
                    <a:solidFill>
                      <a:srgbClr val="CE7124"/>
                    </a:solidFill>
                  </a:tcPr>
                </a:tc>
                <a:tc>
                  <a:txBody>
                    <a:bodyPr/>
                    <a:lstStyle/>
                    <a:p>
                      <a:pPr marL="0" marR="0" indent="0" algn="l" defTabSz="457200" rtl="0" eaLnBrk="1" fontAlgn="auto" latinLnBrk="0" hangingPunct="1">
                        <a:lnSpc>
                          <a:spcPct val="100000"/>
                        </a:lnSpc>
                        <a:spcBef>
                          <a:spcPts val="600"/>
                        </a:spcBef>
                        <a:spcAft>
                          <a:spcPts val="0"/>
                        </a:spcAft>
                        <a:buClrTx/>
                        <a:buSzTx/>
                        <a:buFontTx/>
                        <a:buNone/>
                        <a:tabLst/>
                        <a:defRPr/>
                      </a:pPr>
                      <a:r>
                        <a:rPr lang="en-US" sz="1400" b="0" dirty="0" smtClean="0">
                          <a:solidFill>
                            <a:schemeClr val="tx1"/>
                          </a:solidFill>
                          <a:latin typeface="Arial" charset="0"/>
                        </a:rPr>
                        <a:t>Goals</a:t>
                      </a:r>
                      <a:r>
                        <a:rPr lang="en-US" sz="1400" b="0" baseline="0" dirty="0" smtClean="0">
                          <a:solidFill>
                            <a:schemeClr val="tx1"/>
                          </a:solidFill>
                          <a:latin typeface="Arial" charset="0"/>
                        </a:rPr>
                        <a:t> are more grounded when there is a time frame attached to them.  Identifying short-term steps within a longer term goal can help to create hope and momentum.</a:t>
                      </a:r>
                      <a:endParaRPr lang="en-US" sz="1400" b="0" dirty="0" smtClean="0">
                        <a:solidFill>
                          <a:schemeClr val="tx1"/>
                        </a:solidFill>
                        <a:latin typeface="Arial" charset="0"/>
                      </a:endParaRPr>
                    </a:p>
                  </a:txBody>
                  <a:tcPr>
                    <a:solidFill>
                      <a:srgbClr val="F7E297"/>
                    </a:solidFill>
                  </a:tcPr>
                </a:tc>
              </a:tr>
            </a:tbl>
          </a:graphicData>
        </a:graphic>
      </p:graphicFrame>
      <p:graphicFrame>
        <p:nvGraphicFramePr>
          <p:cNvPr id="5" name="Table 4"/>
          <p:cNvGraphicFramePr>
            <a:graphicFrameLocks noGrp="1"/>
          </p:cNvGraphicFramePr>
          <p:nvPr/>
        </p:nvGraphicFramePr>
        <p:xfrm>
          <a:off x="990600" y="1153160"/>
          <a:ext cx="7577137" cy="370840"/>
        </p:xfrm>
        <a:graphic>
          <a:graphicData uri="http://schemas.openxmlformats.org/drawingml/2006/table">
            <a:tbl>
              <a:tblPr firstRow="1" bandRow="1">
                <a:tableStyleId>{5C22544A-7EE6-4342-B048-85BDC9FD1C3A}</a:tableStyleId>
              </a:tblPr>
              <a:tblGrid>
                <a:gridCol w="2514600"/>
                <a:gridCol w="5062537"/>
              </a:tblGrid>
              <a:tr h="370840">
                <a:tc>
                  <a:txBody>
                    <a:bodyPr/>
                    <a:lstStyle/>
                    <a:p>
                      <a:r>
                        <a:rPr lang="en-US" dirty="0" smtClean="0">
                          <a:solidFill>
                            <a:schemeClr val="bg1"/>
                          </a:solidFill>
                        </a:rPr>
                        <a:t>Make Objectives…</a:t>
                      </a:r>
                      <a:endParaRPr lang="en-US" dirty="0">
                        <a:solidFill>
                          <a:schemeClr val="bg1"/>
                        </a:solidFill>
                      </a:endParaRPr>
                    </a:p>
                  </a:txBody>
                  <a:tcPr>
                    <a:solidFill>
                      <a:srgbClr val="4F81BD"/>
                    </a:solidFill>
                  </a:tcPr>
                </a:tc>
                <a:tc>
                  <a:txBody>
                    <a:bodyPr/>
                    <a:lstStyle/>
                    <a:p>
                      <a:endParaRPr lang="en-US" dirty="0">
                        <a:solidFill>
                          <a:schemeClr val="bg1"/>
                        </a:solidFill>
                      </a:endParaRPr>
                    </a:p>
                  </a:txBody>
                  <a:tcPr>
                    <a:solidFill>
                      <a:srgbClr val="4F81BD"/>
                    </a:solidFill>
                  </a:tcPr>
                </a:tc>
              </a:tr>
            </a:tbl>
          </a:graphicData>
        </a:graphic>
      </p:graphicFrame>
      <p:sp>
        <p:nvSpPr>
          <p:cNvPr id="6" name="Title 1"/>
          <p:cNvSpPr>
            <a:spLocks noGrp="1"/>
          </p:cNvSpPr>
          <p:nvPr>
            <p:ph type="title"/>
          </p:nvPr>
        </p:nvSpPr>
        <p:spPr>
          <a:xfrm>
            <a:off x="457200" y="381000"/>
            <a:ext cx="8001000" cy="838200"/>
          </a:xfrm>
        </p:spPr>
        <p:txBody>
          <a:bodyPr/>
          <a:lstStyle/>
          <a:p>
            <a:r>
              <a:rPr lang="en-US" dirty="0" smtClean="0"/>
              <a:t>Detail: Smart Goals </a:t>
            </a:r>
            <a:r>
              <a:rPr lang="en-US" baseline="30000" dirty="0" smtClean="0"/>
              <a:t>3</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955485" y="2243822"/>
            <a:ext cx="2205318" cy="2785378"/>
          </a:xfrm>
          <a:prstGeom prst="rect">
            <a:avLst/>
          </a:prstGeom>
          <a:solidFill>
            <a:srgbClr val="85A7D1"/>
          </a:solidFill>
        </p:spPr>
        <p:txBody>
          <a:bodyPr wrap="square">
            <a:spAutoFit/>
          </a:bodyPr>
          <a:lstStyle/>
          <a:p>
            <a:pPr>
              <a:spcBef>
                <a:spcPts val="600"/>
              </a:spcBef>
            </a:pPr>
            <a:r>
              <a:rPr lang="en-US" sz="2000" b="1" dirty="0" smtClean="0">
                <a:latin typeface="Arial" pitchFamily="34" charset="0"/>
                <a:cs typeface="Arial" pitchFamily="34" charset="0"/>
              </a:rPr>
              <a:t>Examples</a:t>
            </a:r>
          </a:p>
          <a:p>
            <a:pPr>
              <a:spcBef>
                <a:spcPts val="600"/>
              </a:spcBef>
              <a:buClr>
                <a:schemeClr val="tx1"/>
              </a:buClr>
            </a:pPr>
            <a:r>
              <a:rPr lang="en-US" sz="1400" dirty="0" smtClean="0">
                <a:solidFill>
                  <a:schemeClr val="bg1"/>
                </a:solidFill>
                <a:latin typeface="Arial" pitchFamily="34" charset="0"/>
                <a:cs typeface="Arial" pitchFamily="34" charset="0"/>
              </a:rPr>
              <a:t>Deciding not to </a:t>
            </a:r>
            <a:br>
              <a:rPr lang="en-US" sz="1400" dirty="0" smtClean="0">
                <a:solidFill>
                  <a:schemeClr val="bg1"/>
                </a:solidFill>
                <a:latin typeface="Arial" pitchFamily="34" charset="0"/>
                <a:cs typeface="Arial" pitchFamily="34" charset="0"/>
              </a:rPr>
            </a:br>
            <a:r>
              <a:rPr lang="en-US" sz="1400" dirty="0" smtClean="0">
                <a:solidFill>
                  <a:schemeClr val="bg1"/>
                </a:solidFill>
                <a:latin typeface="Arial" pitchFamily="34" charset="0"/>
                <a:cs typeface="Arial" pitchFamily="34" charset="0"/>
              </a:rPr>
              <a:t>read the paper until after exercising</a:t>
            </a:r>
          </a:p>
          <a:p>
            <a:pPr>
              <a:spcBef>
                <a:spcPts val="600"/>
              </a:spcBef>
              <a:buClr>
                <a:schemeClr val="tx1"/>
              </a:buClr>
            </a:pPr>
            <a:r>
              <a:rPr lang="en-US" sz="1400" dirty="0" smtClean="0">
                <a:solidFill>
                  <a:schemeClr val="bg1"/>
                </a:solidFill>
                <a:latin typeface="Arial" pitchFamily="34" charset="0"/>
                <a:cs typeface="Arial" pitchFamily="34" charset="0"/>
              </a:rPr>
              <a:t>Buying only 2 pieces of a favorite fruit at a time and walk the ¼ mile to the market each day for more</a:t>
            </a:r>
          </a:p>
          <a:p>
            <a:pPr>
              <a:spcBef>
                <a:spcPts val="600"/>
              </a:spcBef>
              <a:buClr>
                <a:schemeClr val="tx1"/>
              </a:buClr>
            </a:pPr>
            <a:r>
              <a:rPr lang="en-US" sz="1400" dirty="0" smtClean="0">
                <a:solidFill>
                  <a:schemeClr val="bg1"/>
                </a:solidFill>
                <a:latin typeface="Arial" pitchFamily="34" charset="0"/>
                <a:cs typeface="Arial" pitchFamily="34" charset="0"/>
              </a:rPr>
              <a:t>Using money saved from not buying cigarettes to buy yourself something</a:t>
            </a:r>
            <a:endParaRPr lang="en-US" sz="1400" dirty="0">
              <a:solidFill>
                <a:schemeClr val="bg1"/>
              </a:solidFill>
              <a:latin typeface="Arial" pitchFamily="34" charset="0"/>
              <a:cs typeface="Arial" pitchFamily="34" charset="0"/>
            </a:endParaRPr>
          </a:p>
        </p:txBody>
      </p:sp>
      <p:sp>
        <p:nvSpPr>
          <p:cNvPr id="15" name="Rectangle 14"/>
          <p:cNvSpPr/>
          <p:nvPr/>
        </p:nvSpPr>
        <p:spPr>
          <a:xfrm>
            <a:off x="4586732" y="2228433"/>
            <a:ext cx="3409950" cy="28007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233363" lvl="1" indent="-233363" eaLnBrk="1" hangingPunct="1">
              <a:spcBef>
                <a:spcPts val="600"/>
              </a:spcBef>
              <a:buClr>
                <a:schemeClr val="bg2"/>
              </a:buClr>
              <a:buFont typeface="Wingdings" pitchFamily="2" charset="2"/>
              <a:buChar char="l"/>
            </a:pPr>
            <a:r>
              <a:rPr lang="en-US" sz="1600" dirty="0">
                <a:latin typeface="+mn-lt"/>
                <a:ea typeface="+mn-ea"/>
              </a:rPr>
              <a:t>The real reward is a fuller and healthier life</a:t>
            </a:r>
          </a:p>
          <a:p>
            <a:pPr marL="233363" lvl="1" indent="-233363" eaLnBrk="1" hangingPunct="1">
              <a:spcBef>
                <a:spcPts val="600"/>
              </a:spcBef>
              <a:buClr>
                <a:schemeClr val="bg2"/>
              </a:buClr>
              <a:buFont typeface="Wingdings" pitchFamily="2" charset="2"/>
              <a:buChar char="l"/>
            </a:pPr>
            <a:r>
              <a:rPr lang="en-US" sz="1600" dirty="0">
                <a:latin typeface="+mn-lt"/>
                <a:ea typeface="+mn-ea"/>
              </a:rPr>
              <a:t>Self-reward frequently </a:t>
            </a:r>
          </a:p>
          <a:p>
            <a:pPr marL="233363" lvl="1" indent="-233363" eaLnBrk="1" hangingPunct="1">
              <a:spcBef>
                <a:spcPts val="600"/>
              </a:spcBef>
              <a:buClr>
                <a:schemeClr val="bg2"/>
              </a:buClr>
              <a:buFont typeface="Wingdings" pitchFamily="2" charset="2"/>
              <a:buChar char="l"/>
            </a:pPr>
            <a:r>
              <a:rPr lang="en-US" sz="1600" dirty="0">
                <a:latin typeface="+mn-lt"/>
                <a:ea typeface="+mn-ea"/>
              </a:rPr>
              <a:t>Add enjoyment to life―it’s part of the goal </a:t>
            </a:r>
          </a:p>
          <a:p>
            <a:pPr marL="233363" lvl="1" indent="-233363" eaLnBrk="1" hangingPunct="1">
              <a:spcBef>
                <a:spcPts val="600"/>
              </a:spcBef>
              <a:buClr>
                <a:schemeClr val="bg2"/>
              </a:buClr>
              <a:buFont typeface="Wingdings" pitchFamily="2" charset="2"/>
              <a:buChar char="l"/>
            </a:pPr>
            <a:r>
              <a:rPr lang="en-US" sz="1600" dirty="0">
                <a:latin typeface="+mn-lt"/>
                <a:ea typeface="+mn-ea"/>
              </a:rPr>
              <a:t>Give yourself some “time off”— Do something 3 times a week for 10 minutes rather than every day  </a:t>
            </a:r>
          </a:p>
          <a:p>
            <a:pPr marL="233363" lvl="1" indent="-233363" eaLnBrk="1" hangingPunct="1">
              <a:spcBef>
                <a:spcPts val="600"/>
              </a:spcBef>
              <a:buClr>
                <a:schemeClr val="bg2"/>
              </a:buClr>
              <a:buFont typeface="Wingdings" pitchFamily="2" charset="2"/>
              <a:buChar char="l"/>
            </a:pPr>
            <a:r>
              <a:rPr lang="en-US" sz="1600" dirty="0">
                <a:latin typeface="+mn-lt"/>
                <a:ea typeface="+mn-ea"/>
              </a:rPr>
              <a:t>Write down the goal ― tell others  </a:t>
            </a:r>
          </a:p>
          <a:p>
            <a:pPr marL="233363" lvl="1" indent="-233363" eaLnBrk="1" hangingPunct="1">
              <a:spcBef>
                <a:spcPts val="600"/>
              </a:spcBef>
              <a:buClr>
                <a:schemeClr val="bg2"/>
              </a:buClr>
              <a:buFont typeface="Wingdings" pitchFamily="2" charset="2"/>
              <a:buChar char="l"/>
            </a:pPr>
            <a:r>
              <a:rPr lang="en-US" sz="1600" dirty="0">
                <a:latin typeface="+mn-lt"/>
                <a:ea typeface="+mn-ea"/>
              </a:rPr>
              <a:t>Note progress weekly</a:t>
            </a:r>
          </a:p>
        </p:txBody>
      </p:sp>
      <p:sp>
        <p:nvSpPr>
          <p:cNvPr id="16" name="TextBox 15"/>
          <p:cNvSpPr txBox="1"/>
          <p:nvPr/>
        </p:nvSpPr>
        <p:spPr>
          <a:xfrm>
            <a:off x="827567" y="5128435"/>
            <a:ext cx="7499499" cy="646331"/>
          </a:xfrm>
          <a:prstGeom prst="rect">
            <a:avLst/>
          </a:prstGeom>
          <a:solidFill>
            <a:srgbClr val="C7A74D"/>
          </a:solidFill>
          <a:ln>
            <a:noFill/>
          </a:ln>
        </p:spPr>
        <p:txBody>
          <a:bodyPr wrap="square" rtlCol="0">
            <a:spAutoFit/>
          </a:bodyPr>
          <a:lstStyle/>
          <a:p>
            <a:r>
              <a:rPr lang="en-US" sz="1800" b="1" dirty="0" smtClean="0">
                <a:solidFill>
                  <a:schemeClr val="bg1"/>
                </a:solidFill>
                <a:latin typeface="Arial" pitchFamily="34" charset="0"/>
                <a:cs typeface="Arial" pitchFamily="34" charset="0"/>
              </a:rPr>
              <a:t>Remember that Olympic swimmers improved their race time when they rested in between their strenuous training and workouts!</a:t>
            </a:r>
            <a:endParaRPr lang="en-US" sz="1800" b="1" dirty="0">
              <a:solidFill>
                <a:schemeClr val="bg1"/>
              </a:solidFill>
              <a:latin typeface="Arial" pitchFamily="34" charset="0"/>
              <a:cs typeface="Arial" pitchFamily="34" charset="0"/>
            </a:endParaRPr>
          </a:p>
        </p:txBody>
      </p:sp>
      <p:sp>
        <p:nvSpPr>
          <p:cNvPr id="17" name="Title 1"/>
          <p:cNvSpPr>
            <a:spLocks noGrp="1"/>
          </p:cNvSpPr>
          <p:nvPr>
            <p:ph type="title"/>
          </p:nvPr>
        </p:nvSpPr>
        <p:spPr/>
        <p:txBody>
          <a:bodyPr/>
          <a:lstStyle/>
          <a:p>
            <a:r>
              <a:rPr lang="en-US" dirty="0" smtClean="0"/>
              <a:t>Rewards as Part of Goal Setting</a:t>
            </a:r>
            <a:endParaRPr lang="en-US" dirty="0"/>
          </a:p>
        </p:txBody>
      </p:sp>
      <p:sp>
        <p:nvSpPr>
          <p:cNvPr id="11" name="Rectangle 10"/>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cs typeface="Arial" pitchFamily="34" charset="0"/>
              </a:rPr>
              <a:t>Personalizing Rewards to Enhance Motivation </a:t>
            </a:r>
            <a:r>
              <a:rPr lang="en-US" sz="2000" baseline="30000" dirty="0" smtClean="0">
                <a:solidFill>
                  <a:schemeClr val="bg1"/>
                </a:solidFill>
                <a:cs typeface="Arial" pitchFamily="34" charset="0"/>
              </a:rPr>
              <a:t>6</a:t>
            </a:r>
            <a:r>
              <a:rPr lang="en-US" sz="2000" dirty="0" smtClean="0">
                <a:solidFill>
                  <a:schemeClr val="bg1"/>
                </a:solidFill>
                <a:cs typeface="Arial" pitchFamily="34" charset="0"/>
              </a:rPr>
              <a:t> </a:t>
            </a:r>
            <a:endParaRPr lang="en-US" sz="2000" dirty="0">
              <a:solidFill>
                <a:schemeClr val="bg1"/>
              </a:solidFill>
              <a:cs typeface="Arial" pitchFamily="34" charset="0"/>
            </a:endParaRPr>
          </a:p>
        </p:txBody>
      </p:sp>
      <p:cxnSp>
        <p:nvCxnSpPr>
          <p:cNvPr id="4" name="Straight Connector 3"/>
          <p:cNvCxnSpPr/>
          <p:nvPr/>
        </p:nvCxnSpPr>
        <p:spPr bwMode="auto">
          <a:xfrm>
            <a:off x="1981200" y="3341122"/>
            <a:ext cx="2176272"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Straight Connector 18"/>
          <p:cNvCxnSpPr/>
          <p:nvPr/>
        </p:nvCxnSpPr>
        <p:spPr bwMode="auto">
          <a:xfrm>
            <a:off x="1981200" y="4290959"/>
            <a:ext cx="2176272"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525297357"/>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TextBox 22"/>
          <p:cNvSpPr txBox="1">
            <a:spLocks noChangeArrowheads="1"/>
          </p:cNvSpPr>
          <p:nvPr/>
        </p:nvSpPr>
        <p:spPr bwMode="auto">
          <a:xfrm>
            <a:off x="914400" y="2133600"/>
            <a:ext cx="4267199" cy="3785652"/>
          </a:xfrm>
          <a:prstGeom prst="rect">
            <a:avLst/>
          </a:prstGeom>
          <a:noFill/>
          <a:ln w="9525">
            <a:noFill/>
            <a:miter lim="800000"/>
            <a:headEnd/>
            <a:tailEnd/>
          </a:ln>
        </p:spPr>
        <p:txBody>
          <a:bodyPr wrap="square">
            <a:spAutoFit/>
          </a:bodyPr>
          <a:lstStyle/>
          <a:p>
            <a:pPr>
              <a:spcBef>
                <a:spcPts val="600"/>
              </a:spcBef>
              <a:spcAft>
                <a:spcPts val="0"/>
              </a:spcAft>
            </a:pPr>
            <a:r>
              <a:rPr lang="en-US" sz="2000" b="1" dirty="0">
                <a:solidFill>
                  <a:srgbClr val="4F81BD"/>
                </a:solidFill>
                <a:latin typeface="Arial" pitchFamily="34" charset="0"/>
                <a:cs typeface="Arial" pitchFamily="34" charset="0"/>
              </a:rPr>
              <a:t>What are the typical goals set by </a:t>
            </a:r>
            <a:r>
              <a:rPr lang="en-US" sz="2000" b="1" dirty="0" smtClean="0">
                <a:solidFill>
                  <a:srgbClr val="4F81BD"/>
                </a:solidFill>
                <a:latin typeface="Arial" pitchFamily="34" charset="0"/>
                <a:cs typeface="Arial" pitchFamily="34" charset="0"/>
              </a:rPr>
              <a:t>consumers </a:t>
            </a:r>
            <a:r>
              <a:rPr lang="en-US" sz="2000" b="1" dirty="0">
                <a:solidFill>
                  <a:srgbClr val="4F81BD"/>
                </a:solidFill>
                <a:latin typeface="Arial" pitchFamily="34" charset="0"/>
                <a:cs typeface="Arial" pitchFamily="34" charset="0"/>
              </a:rPr>
              <a:t>as part of their work with you? </a:t>
            </a:r>
            <a:r>
              <a:rPr lang="en-US" sz="2000" b="1" dirty="0" smtClean="0">
                <a:solidFill>
                  <a:srgbClr val="4F81BD"/>
                </a:solidFill>
                <a:latin typeface="Arial" pitchFamily="34" charset="0"/>
                <a:cs typeface="Arial" pitchFamily="34" charset="0"/>
              </a:rPr>
              <a:t>What </a:t>
            </a:r>
            <a:r>
              <a:rPr lang="en-US" sz="2000" b="1" dirty="0">
                <a:solidFill>
                  <a:srgbClr val="4F81BD"/>
                </a:solidFill>
                <a:latin typeface="Arial" pitchFamily="34" charset="0"/>
                <a:cs typeface="Arial" pitchFamily="34" charset="0"/>
              </a:rPr>
              <a:t>do we do if a person has no goal?  </a:t>
            </a:r>
            <a:endParaRPr lang="en-US" sz="2000" dirty="0">
              <a:solidFill>
                <a:srgbClr val="4F81BD"/>
              </a:solidFill>
              <a:latin typeface="Arial" pitchFamily="34" charset="0"/>
              <a:cs typeface="Arial" pitchFamily="34" charset="0"/>
            </a:endParaRPr>
          </a:p>
          <a:p>
            <a:pPr>
              <a:spcBef>
                <a:spcPts val="600"/>
              </a:spcBef>
              <a:spcAft>
                <a:spcPts val="0"/>
              </a:spcAft>
            </a:pPr>
            <a:r>
              <a:rPr lang="en-US" sz="1800" dirty="0">
                <a:latin typeface="Arial" pitchFamily="34" charset="0"/>
                <a:cs typeface="Arial" pitchFamily="34" charset="0"/>
              </a:rPr>
              <a:t>Using Lorig’s </a:t>
            </a:r>
            <a:r>
              <a:rPr lang="en-US" sz="1800" dirty="0" smtClean="0">
                <a:latin typeface="Arial" pitchFamily="34" charset="0"/>
                <a:cs typeface="Arial" pitchFamily="34" charset="0"/>
              </a:rPr>
              <a:t>ideas </a:t>
            </a:r>
            <a:r>
              <a:rPr lang="en-US" sz="1800" dirty="0">
                <a:latin typeface="Arial" pitchFamily="34" charset="0"/>
                <a:cs typeface="Arial" pitchFamily="34" charset="0"/>
              </a:rPr>
              <a:t>for </a:t>
            </a:r>
            <a:r>
              <a:rPr lang="en-US" sz="1800" dirty="0" smtClean="0">
                <a:latin typeface="Arial" pitchFamily="34" charset="0"/>
                <a:cs typeface="Arial" pitchFamily="34" charset="0"/>
              </a:rPr>
              <a:t>successful </a:t>
            </a:r>
            <a:r>
              <a:rPr lang="en-US" sz="1800" dirty="0">
                <a:latin typeface="Arial" pitchFamily="34" charset="0"/>
                <a:cs typeface="Arial" pitchFamily="34" charset="0"/>
              </a:rPr>
              <a:t>Action Planning, how would you examine the goal and describe</a:t>
            </a:r>
            <a:r>
              <a:rPr lang="en-US" sz="1800" dirty="0" smtClean="0">
                <a:latin typeface="Arial" pitchFamily="34" charset="0"/>
                <a:cs typeface="Arial" pitchFamily="34" charset="0"/>
              </a:rPr>
              <a:t>:</a:t>
            </a:r>
            <a:endParaRPr lang="en-US" sz="1800" dirty="0">
              <a:latin typeface="Arial" pitchFamily="34" charset="0"/>
              <a:cs typeface="Arial" pitchFamily="34" charset="0"/>
            </a:endParaRPr>
          </a:p>
          <a:p>
            <a:pPr marL="800100" indent="-285750">
              <a:spcBef>
                <a:spcPts val="600"/>
              </a:spcBef>
              <a:spcAft>
                <a:spcPts val="0"/>
              </a:spcAft>
              <a:buClr>
                <a:schemeClr val="bg2"/>
              </a:buClr>
              <a:buFont typeface="Wingdings" pitchFamily="2" charset="2"/>
              <a:buChar char="l"/>
            </a:pPr>
            <a:r>
              <a:rPr lang="en-US" sz="1600" dirty="0" smtClean="0">
                <a:latin typeface="Arial" pitchFamily="34" charset="0"/>
                <a:cs typeface="Arial" pitchFamily="34" charset="0"/>
              </a:rPr>
              <a:t>How </a:t>
            </a:r>
            <a:r>
              <a:rPr lang="en-US" sz="1600" dirty="0">
                <a:latin typeface="Arial" pitchFamily="34" charset="0"/>
                <a:cs typeface="Arial" pitchFamily="34" charset="0"/>
              </a:rPr>
              <a:t>it </a:t>
            </a:r>
            <a:r>
              <a:rPr lang="en-US" sz="1600" dirty="0" smtClean="0">
                <a:latin typeface="Arial" pitchFamily="34" charset="0"/>
                <a:cs typeface="Arial" pitchFamily="34" charset="0"/>
              </a:rPr>
              <a:t>fits the Lorig model</a:t>
            </a:r>
          </a:p>
          <a:p>
            <a:pPr marL="800100" indent="-285750">
              <a:spcBef>
                <a:spcPts val="600"/>
              </a:spcBef>
              <a:spcAft>
                <a:spcPts val="0"/>
              </a:spcAft>
              <a:buClr>
                <a:schemeClr val="bg2"/>
              </a:buClr>
              <a:buFont typeface="Wingdings" pitchFamily="2" charset="2"/>
              <a:buChar char="l"/>
            </a:pPr>
            <a:r>
              <a:rPr lang="en-US" sz="1600" dirty="0" smtClean="0">
                <a:latin typeface="Arial" pitchFamily="34" charset="0"/>
                <a:cs typeface="Arial" pitchFamily="34" charset="0"/>
              </a:rPr>
              <a:t>How would it need to be adjusted</a:t>
            </a:r>
            <a:endParaRPr lang="en-US" sz="1600" dirty="0">
              <a:latin typeface="Arial" pitchFamily="34" charset="0"/>
              <a:cs typeface="Arial" pitchFamily="34" charset="0"/>
            </a:endParaRPr>
          </a:p>
          <a:p>
            <a:pPr>
              <a:spcBef>
                <a:spcPts val="600"/>
              </a:spcBef>
              <a:spcAft>
                <a:spcPts val="0"/>
              </a:spcAft>
            </a:pPr>
            <a:r>
              <a:rPr lang="en-US" sz="1800" dirty="0">
                <a:latin typeface="Arial" pitchFamily="34" charset="0"/>
                <a:cs typeface="Arial" pitchFamily="34" charset="0"/>
              </a:rPr>
              <a:t>Was the </a:t>
            </a:r>
            <a:r>
              <a:rPr lang="en-US" sz="1800" dirty="0" smtClean="0">
                <a:latin typeface="Arial" pitchFamily="34" charset="0"/>
                <a:cs typeface="Arial" pitchFamily="34" charset="0"/>
              </a:rPr>
              <a:t>consumer </a:t>
            </a:r>
            <a:r>
              <a:rPr lang="en-US" sz="1800" dirty="0">
                <a:latin typeface="Arial" pitchFamily="34" charset="0"/>
                <a:cs typeface="Arial" pitchFamily="34" charset="0"/>
              </a:rPr>
              <a:t>successful?  How does </a:t>
            </a:r>
            <a:r>
              <a:rPr lang="en-US" sz="1800" dirty="0" smtClean="0">
                <a:latin typeface="Arial" pitchFamily="34" charset="0"/>
                <a:cs typeface="Arial" pitchFamily="34" charset="0"/>
              </a:rPr>
              <a:t>the Lorig model </a:t>
            </a:r>
            <a:r>
              <a:rPr lang="en-US" sz="1800" dirty="0">
                <a:latin typeface="Arial" pitchFamily="34" charset="0"/>
                <a:cs typeface="Arial" pitchFamily="34" charset="0"/>
              </a:rPr>
              <a:t>help when the person has no goal</a:t>
            </a:r>
            <a:r>
              <a:rPr lang="en-US" sz="1800" dirty="0" smtClean="0">
                <a:latin typeface="Arial" pitchFamily="34" charset="0"/>
                <a:cs typeface="Arial" pitchFamily="34" charset="0"/>
              </a:rPr>
              <a:t>?</a:t>
            </a:r>
            <a:endParaRPr lang="en-US" sz="1800" dirty="0">
              <a:latin typeface="Arial" pitchFamily="34" charset="0"/>
              <a:cs typeface="Arial" pitchFamily="34" charset="0"/>
            </a:endParaRPr>
          </a:p>
        </p:txBody>
      </p:sp>
      <p:sp>
        <p:nvSpPr>
          <p:cNvPr id="2" name="Title 1"/>
          <p:cNvSpPr>
            <a:spLocks noGrp="1"/>
          </p:cNvSpPr>
          <p:nvPr>
            <p:ph type="title"/>
          </p:nvPr>
        </p:nvSpPr>
        <p:spPr/>
        <p:txBody>
          <a:bodyPr/>
          <a:lstStyle/>
          <a:p>
            <a:r>
              <a:rPr lang="en-US" dirty="0" smtClean="0"/>
              <a:t>Action Planning - Activity</a:t>
            </a:r>
            <a:endParaRPr lang="en-US" dirty="0"/>
          </a:p>
        </p:txBody>
      </p:sp>
      <p:sp>
        <p:nvSpPr>
          <p:cNvPr id="10" name="Rectangle 9"/>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cs typeface="Arial" pitchFamily="34" charset="0"/>
              </a:rPr>
              <a:t>Making an Action Plan</a:t>
            </a:r>
          </a:p>
        </p:txBody>
      </p:sp>
      <p:sp>
        <p:nvSpPr>
          <p:cNvPr id="29703" name="TextBox 23"/>
          <p:cNvSpPr txBox="1">
            <a:spLocks noChangeArrowheads="1"/>
          </p:cNvSpPr>
          <p:nvPr/>
        </p:nvSpPr>
        <p:spPr bwMode="auto">
          <a:xfrm>
            <a:off x="6040660" y="3380095"/>
            <a:ext cx="1828800" cy="1384995"/>
          </a:xfrm>
          <a:prstGeom prst="rect">
            <a:avLst/>
          </a:prstGeom>
          <a:solidFill>
            <a:srgbClr val="FFFFFF">
              <a:alpha val="80000"/>
            </a:srgbClr>
          </a:solidFill>
          <a:ln w="9525">
            <a:noFill/>
            <a:miter lim="800000"/>
            <a:headEnd/>
            <a:tailEnd/>
          </a:ln>
        </p:spPr>
        <p:txBody>
          <a:bodyPr>
            <a:spAutoFit/>
          </a:bodyPr>
          <a:lstStyle/>
          <a:p>
            <a:pPr algn="ctr"/>
            <a:r>
              <a:rPr lang="en-US" sz="2800" b="1" dirty="0">
                <a:solidFill>
                  <a:srgbClr val="CE7124"/>
                </a:solidFill>
                <a:latin typeface="Arial" pitchFamily="34" charset="0"/>
                <a:cs typeface="Arial" pitchFamily="34" charset="0"/>
              </a:rPr>
              <a:t>The goal can be anything!</a:t>
            </a:r>
          </a:p>
        </p:txBody>
      </p:sp>
    </p:spTree>
    <p:extLst>
      <p:ext uri="{BB962C8B-B14F-4D97-AF65-F5344CB8AC3E}">
        <p14:creationId xmlns:p14="http://schemas.microsoft.com/office/powerpoint/2010/main" val="287854283"/>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TextBox 8"/>
          <p:cNvSpPr txBox="1">
            <a:spLocks noChangeArrowheads="1"/>
          </p:cNvSpPr>
          <p:nvPr/>
        </p:nvSpPr>
        <p:spPr bwMode="auto">
          <a:xfrm>
            <a:off x="838200" y="1776948"/>
            <a:ext cx="5105400" cy="3477875"/>
          </a:xfrm>
          <a:prstGeom prst="rect">
            <a:avLst/>
          </a:prstGeom>
          <a:noFill/>
          <a:ln w="9525">
            <a:noFill/>
            <a:miter lim="800000"/>
            <a:headEnd/>
            <a:tailEnd/>
          </a:ln>
        </p:spPr>
        <p:txBody>
          <a:bodyPr wrap="square">
            <a:spAutoFit/>
          </a:bodyPr>
          <a:lstStyle/>
          <a:p>
            <a:pPr marL="1138238" indent="-1138238">
              <a:spcBef>
                <a:spcPts val="1200"/>
              </a:spcBef>
              <a:spcAft>
                <a:spcPts val="0"/>
              </a:spcAft>
            </a:pPr>
            <a:r>
              <a:rPr lang="en-US" sz="2000" b="1" dirty="0">
                <a:solidFill>
                  <a:srgbClr val="D3650B"/>
                </a:solidFill>
                <a:latin typeface="Arial" pitchFamily="34" charset="0"/>
                <a:cs typeface="Arial" pitchFamily="34" charset="0"/>
              </a:rPr>
              <a:t>Step </a:t>
            </a:r>
            <a:r>
              <a:rPr lang="en-US" sz="2000" b="1" dirty="0" smtClean="0">
                <a:solidFill>
                  <a:srgbClr val="D3650B"/>
                </a:solidFill>
                <a:latin typeface="Arial" pitchFamily="34" charset="0"/>
                <a:cs typeface="Arial" pitchFamily="34" charset="0"/>
              </a:rPr>
              <a:t>1</a:t>
            </a:r>
            <a:r>
              <a:rPr lang="en-US" sz="2000" b="1" dirty="0" smtClean="0">
                <a:solidFill>
                  <a:srgbClr val="1269A7"/>
                </a:solidFill>
                <a:latin typeface="Arial" pitchFamily="34" charset="0"/>
                <a:cs typeface="Arial" pitchFamily="34" charset="0"/>
              </a:rPr>
              <a:t>	</a:t>
            </a:r>
            <a:r>
              <a:rPr lang="en-US" sz="2000" dirty="0" smtClean="0">
                <a:latin typeface="Arial" pitchFamily="34" charset="0"/>
                <a:cs typeface="Arial" pitchFamily="34" charset="0"/>
              </a:rPr>
              <a:t>Provide </a:t>
            </a:r>
            <a:r>
              <a:rPr lang="en-US" sz="2000" dirty="0">
                <a:latin typeface="Arial" pitchFamily="34" charset="0"/>
                <a:cs typeface="Arial" pitchFamily="34" charset="0"/>
              </a:rPr>
              <a:t>direction </a:t>
            </a:r>
          </a:p>
          <a:p>
            <a:pPr marL="1138238" indent="-1138238">
              <a:spcBef>
                <a:spcPts val="1200"/>
              </a:spcBef>
              <a:spcAft>
                <a:spcPts val="0"/>
              </a:spcAft>
            </a:pPr>
            <a:r>
              <a:rPr lang="en-US" sz="2000" b="1" dirty="0">
                <a:solidFill>
                  <a:srgbClr val="D3650B"/>
                </a:solidFill>
                <a:latin typeface="Arial" pitchFamily="34" charset="0"/>
                <a:cs typeface="Arial" pitchFamily="34" charset="0"/>
              </a:rPr>
              <a:t>Step </a:t>
            </a:r>
            <a:r>
              <a:rPr lang="en-US" sz="2000" b="1" dirty="0" smtClean="0">
                <a:solidFill>
                  <a:srgbClr val="D3650B"/>
                </a:solidFill>
                <a:latin typeface="Arial" pitchFamily="34" charset="0"/>
                <a:cs typeface="Arial" pitchFamily="34" charset="0"/>
              </a:rPr>
              <a:t>2</a:t>
            </a:r>
            <a:r>
              <a:rPr lang="en-US" sz="2000" b="1" dirty="0" smtClean="0">
                <a:solidFill>
                  <a:srgbClr val="1269A7"/>
                </a:solidFill>
                <a:latin typeface="Arial" pitchFamily="34" charset="0"/>
                <a:cs typeface="Arial" pitchFamily="34" charset="0"/>
              </a:rPr>
              <a:t>	</a:t>
            </a:r>
            <a:r>
              <a:rPr lang="en-US" sz="2000" dirty="0">
                <a:latin typeface="Arial" pitchFamily="34" charset="0"/>
                <a:cs typeface="Arial" pitchFamily="34" charset="0"/>
              </a:rPr>
              <a:t>State the question to be brainstormed</a:t>
            </a:r>
          </a:p>
          <a:p>
            <a:pPr marL="1138238" indent="-1138238">
              <a:spcBef>
                <a:spcPts val="1200"/>
              </a:spcBef>
              <a:spcAft>
                <a:spcPts val="0"/>
              </a:spcAft>
            </a:pPr>
            <a:r>
              <a:rPr lang="en-US" sz="2000" b="1" dirty="0">
                <a:solidFill>
                  <a:srgbClr val="D3650B"/>
                </a:solidFill>
                <a:latin typeface="Arial" pitchFamily="34" charset="0"/>
                <a:cs typeface="Arial" pitchFamily="34" charset="0"/>
              </a:rPr>
              <a:t>Step </a:t>
            </a:r>
            <a:r>
              <a:rPr lang="en-US" sz="2000" b="1" dirty="0" smtClean="0">
                <a:solidFill>
                  <a:srgbClr val="D3650B"/>
                </a:solidFill>
                <a:latin typeface="Arial" pitchFamily="34" charset="0"/>
                <a:cs typeface="Arial" pitchFamily="34" charset="0"/>
              </a:rPr>
              <a:t>3</a:t>
            </a:r>
            <a:r>
              <a:rPr lang="en-US" sz="2000" dirty="0">
                <a:solidFill>
                  <a:srgbClr val="1269A7"/>
                </a:solidFill>
                <a:latin typeface="Arial" pitchFamily="34" charset="0"/>
                <a:cs typeface="Arial" pitchFamily="34" charset="0"/>
              </a:rPr>
              <a:t>	</a:t>
            </a:r>
            <a:r>
              <a:rPr lang="en-US" sz="2000" dirty="0">
                <a:latin typeface="Arial" pitchFamily="34" charset="0"/>
                <a:cs typeface="Arial" pitchFamily="34" charset="0"/>
              </a:rPr>
              <a:t>Write down every idea – there are no “right” or “wrong” answers</a:t>
            </a:r>
          </a:p>
          <a:p>
            <a:pPr marL="1138238" indent="-1138238">
              <a:spcBef>
                <a:spcPts val="1200"/>
              </a:spcBef>
              <a:spcAft>
                <a:spcPts val="0"/>
              </a:spcAft>
            </a:pPr>
            <a:r>
              <a:rPr lang="en-US" sz="2000" b="1" dirty="0">
                <a:solidFill>
                  <a:srgbClr val="D3650B"/>
                </a:solidFill>
                <a:latin typeface="Arial" pitchFamily="34" charset="0"/>
                <a:cs typeface="Arial" pitchFamily="34" charset="0"/>
              </a:rPr>
              <a:t>Step </a:t>
            </a:r>
            <a:r>
              <a:rPr lang="en-US" sz="2000" b="1" dirty="0" smtClean="0">
                <a:solidFill>
                  <a:srgbClr val="D3650B"/>
                </a:solidFill>
                <a:latin typeface="Arial" pitchFamily="34" charset="0"/>
                <a:cs typeface="Arial" pitchFamily="34" charset="0"/>
              </a:rPr>
              <a:t>4</a:t>
            </a:r>
            <a:r>
              <a:rPr lang="en-US" sz="2000" dirty="0">
                <a:solidFill>
                  <a:srgbClr val="1269A7"/>
                </a:solidFill>
                <a:latin typeface="Arial" pitchFamily="34" charset="0"/>
                <a:cs typeface="Arial" pitchFamily="34" charset="0"/>
              </a:rPr>
              <a:t>	</a:t>
            </a:r>
            <a:r>
              <a:rPr lang="en-US" sz="2000" dirty="0">
                <a:latin typeface="Arial" pitchFamily="34" charset="0"/>
                <a:cs typeface="Arial" pitchFamily="34" charset="0"/>
              </a:rPr>
              <a:t>Ask questions to clarify meaning</a:t>
            </a:r>
          </a:p>
          <a:p>
            <a:pPr marL="1138238" indent="-1138238">
              <a:spcBef>
                <a:spcPts val="1200"/>
              </a:spcBef>
              <a:spcAft>
                <a:spcPts val="0"/>
              </a:spcAft>
            </a:pPr>
            <a:r>
              <a:rPr lang="en-US" sz="2000" b="1" dirty="0">
                <a:solidFill>
                  <a:srgbClr val="D3650B"/>
                </a:solidFill>
                <a:latin typeface="Arial" pitchFamily="34" charset="0"/>
                <a:cs typeface="Arial" pitchFamily="34" charset="0"/>
              </a:rPr>
              <a:t>Step </a:t>
            </a:r>
            <a:r>
              <a:rPr lang="en-US" sz="2000" b="1" dirty="0" smtClean="0">
                <a:solidFill>
                  <a:srgbClr val="D3650B"/>
                </a:solidFill>
                <a:latin typeface="Arial" pitchFamily="34" charset="0"/>
                <a:cs typeface="Arial" pitchFamily="34" charset="0"/>
              </a:rPr>
              <a:t>5</a:t>
            </a:r>
            <a:r>
              <a:rPr lang="en-US" sz="2000" dirty="0">
                <a:solidFill>
                  <a:srgbClr val="1269A7"/>
                </a:solidFill>
                <a:latin typeface="Arial" pitchFamily="34" charset="0"/>
                <a:cs typeface="Arial" pitchFamily="34" charset="0"/>
              </a:rPr>
              <a:t>	</a:t>
            </a:r>
            <a:r>
              <a:rPr lang="en-US" sz="2000" dirty="0">
                <a:latin typeface="Arial" pitchFamily="34" charset="0"/>
                <a:cs typeface="Arial" pitchFamily="34" charset="0"/>
              </a:rPr>
              <a:t>Use the ideas to summarize a point, begin a problem solving session, or create an action plan </a:t>
            </a:r>
          </a:p>
        </p:txBody>
      </p:sp>
      <p:sp>
        <p:nvSpPr>
          <p:cNvPr id="30728" name="TextBox 16"/>
          <p:cNvSpPr txBox="1">
            <a:spLocks noChangeArrowheads="1"/>
          </p:cNvSpPr>
          <p:nvPr/>
        </p:nvSpPr>
        <p:spPr bwMode="auto">
          <a:xfrm>
            <a:off x="5867400" y="1828800"/>
            <a:ext cx="2715511" cy="1938992"/>
          </a:xfrm>
          <a:prstGeom prst="rect">
            <a:avLst/>
          </a:prstGeom>
          <a:solidFill>
            <a:srgbClr val="4F81BD"/>
          </a:solidFill>
          <a:ln w="9525">
            <a:noFill/>
            <a:miter lim="800000"/>
            <a:headEnd/>
            <a:tailEnd/>
          </a:ln>
        </p:spPr>
        <p:txBody>
          <a:bodyPr wrap="square">
            <a:spAutoFit/>
          </a:bodyPr>
          <a:lstStyle/>
          <a:p>
            <a:pPr algn="ctr"/>
            <a:r>
              <a:rPr lang="en-US" sz="2000" b="1" dirty="0" smtClean="0">
                <a:solidFill>
                  <a:schemeClr val="bg1"/>
                </a:solidFill>
                <a:latin typeface="Arial" pitchFamily="34" charset="0"/>
                <a:cs typeface="Arial" pitchFamily="34" charset="0"/>
              </a:rPr>
              <a:t>“</a:t>
            </a:r>
            <a:r>
              <a:rPr lang="en-US" sz="2000" b="1" dirty="0">
                <a:solidFill>
                  <a:schemeClr val="bg1"/>
                </a:solidFill>
                <a:latin typeface="Arial" pitchFamily="34" charset="0"/>
                <a:cs typeface="Arial" pitchFamily="34" charset="0"/>
              </a:rPr>
              <a:t>What are some of the reasons people don’t take medications as prescribed by their doctors</a:t>
            </a:r>
            <a:r>
              <a:rPr lang="en-US" sz="2000" b="1" dirty="0" smtClean="0">
                <a:solidFill>
                  <a:schemeClr val="bg1"/>
                </a:solidFill>
                <a:latin typeface="Arial" pitchFamily="34" charset="0"/>
                <a:cs typeface="Arial" pitchFamily="34" charset="0"/>
              </a:rPr>
              <a:t>?”</a:t>
            </a:r>
            <a:endParaRPr lang="en-US" sz="2000" b="1" dirty="0">
              <a:solidFill>
                <a:schemeClr val="bg1"/>
              </a:solidFill>
              <a:latin typeface="Arial" pitchFamily="34" charset="0"/>
              <a:cs typeface="Arial" pitchFamily="34" charset="0"/>
            </a:endParaRPr>
          </a:p>
        </p:txBody>
      </p:sp>
      <p:sp>
        <p:nvSpPr>
          <p:cNvPr id="2" name="Title 1"/>
          <p:cNvSpPr>
            <a:spLocks noGrp="1"/>
          </p:cNvSpPr>
          <p:nvPr>
            <p:ph type="title"/>
          </p:nvPr>
        </p:nvSpPr>
        <p:spPr/>
        <p:txBody>
          <a:bodyPr/>
          <a:lstStyle/>
          <a:p>
            <a:r>
              <a:rPr lang="en-US" dirty="0" smtClean="0"/>
              <a:t>Brainstorming </a:t>
            </a:r>
            <a:r>
              <a:rPr lang="en-US" baseline="30000" dirty="0" smtClean="0"/>
              <a:t>6</a:t>
            </a:r>
            <a:endParaRPr lang="en-US" dirty="0"/>
          </a:p>
        </p:txBody>
      </p:sp>
    </p:spTree>
    <p:extLst>
      <p:ext uri="{BB962C8B-B14F-4D97-AF65-F5344CB8AC3E}">
        <p14:creationId xmlns:p14="http://schemas.microsoft.com/office/powerpoint/2010/main" val="1979301093"/>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TextBox 11"/>
          <p:cNvSpPr txBox="1">
            <a:spLocks noChangeArrowheads="1"/>
          </p:cNvSpPr>
          <p:nvPr/>
        </p:nvSpPr>
        <p:spPr bwMode="auto">
          <a:xfrm>
            <a:off x="5105400" y="209400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b="1" dirty="0" smtClean="0">
                <a:solidFill>
                  <a:srgbClr val="D3650B"/>
                </a:solidFill>
                <a:latin typeface="Arial" pitchFamily="34" charset="0"/>
                <a:cs typeface="Arial" pitchFamily="34" charset="0"/>
              </a:rPr>
              <a:t>Actions</a:t>
            </a:r>
            <a:endParaRPr lang="en-US" b="1" dirty="0">
              <a:solidFill>
                <a:srgbClr val="D3650B"/>
              </a:solidFill>
              <a:latin typeface="Arial" pitchFamily="34" charset="0"/>
              <a:cs typeface="Arial" pitchFamily="34" charset="0"/>
            </a:endParaRPr>
          </a:p>
          <a:p>
            <a:pPr marL="342900" indent="-342900">
              <a:spcBef>
                <a:spcPts val="600"/>
              </a:spcBef>
              <a:buClr>
                <a:schemeClr val="bg2"/>
              </a:buClr>
              <a:buSzPct val="100000"/>
              <a:buFont typeface="Wingdings" pitchFamily="2" charset="2"/>
              <a:buChar char="l"/>
            </a:pPr>
            <a:r>
              <a:rPr lang="en-US" sz="1900" dirty="0" smtClean="0">
                <a:latin typeface="Arial" pitchFamily="34" charset="0"/>
                <a:cs typeface="Arial" pitchFamily="34" charset="0"/>
              </a:rPr>
              <a:t>Generate a question</a:t>
            </a:r>
          </a:p>
          <a:p>
            <a:pPr marL="342900" indent="-342900">
              <a:spcBef>
                <a:spcPts val="1200"/>
              </a:spcBef>
              <a:buClr>
                <a:schemeClr val="bg2"/>
              </a:buClr>
              <a:buSzPct val="100000"/>
              <a:buFont typeface="Wingdings" pitchFamily="2" charset="2"/>
              <a:buChar char="l"/>
            </a:pPr>
            <a:r>
              <a:rPr lang="en-US" sz="1900" dirty="0" smtClean="0">
                <a:latin typeface="Arial" pitchFamily="34" charset="0"/>
                <a:cs typeface="Arial" pitchFamily="34" charset="0"/>
              </a:rPr>
              <a:t>Share ideas through brainstorming</a:t>
            </a:r>
          </a:p>
          <a:p>
            <a:pPr marL="342900" indent="-342900">
              <a:spcBef>
                <a:spcPts val="1200"/>
              </a:spcBef>
              <a:buClr>
                <a:schemeClr val="bg2"/>
              </a:buClr>
              <a:buSzPct val="100000"/>
              <a:buFont typeface="Wingdings" pitchFamily="2" charset="2"/>
              <a:buChar char="l"/>
            </a:pPr>
            <a:r>
              <a:rPr lang="en-US" sz="1900" dirty="0" smtClean="0">
                <a:latin typeface="Arial" pitchFamily="34" charset="0"/>
                <a:cs typeface="Arial" pitchFamily="34" charset="0"/>
              </a:rPr>
              <a:t>Dialogue </a:t>
            </a:r>
            <a:r>
              <a:rPr lang="en-US" sz="1900" dirty="0" smtClean="0">
                <a:cs typeface="Arial" pitchFamily="34" charset="0"/>
              </a:rPr>
              <a:t>to determine if </a:t>
            </a:r>
            <a:r>
              <a:rPr lang="en-US" sz="1900" dirty="0" smtClean="0">
                <a:latin typeface="Arial" pitchFamily="34" charset="0"/>
                <a:cs typeface="Arial" pitchFamily="34" charset="0"/>
              </a:rPr>
              <a:t>any of the </a:t>
            </a:r>
            <a:r>
              <a:rPr lang="en-US" sz="1900" dirty="0" smtClean="0">
                <a:cs typeface="Arial" pitchFamily="34" charset="0"/>
              </a:rPr>
              <a:t>ideas </a:t>
            </a:r>
            <a:r>
              <a:rPr lang="en-US" sz="1900" dirty="0" smtClean="0">
                <a:latin typeface="Arial" pitchFamily="34" charset="0"/>
                <a:cs typeface="Arial" pitchFamily="34" charset="0"/>
              </a:rPr>
              <a:t>might be used to help</a:t>
            </a:r>
          </a:p>
          <a:p>
            <a:pPr marL="342900" indent="-342900">
              <a:spcBef>
                <a:spcPts val="1200"/>
              </a:spcBef>
              <a:buClr>
                <a:schemeClr val="bg2"/>
              </a:buClr>
              <a:buSzPct val="100000"/>
              <a:buFont typeface="Wingdings" pitchFamily="2" charset="2"/>
              <a:buChar char="l"/>
            </a:pPr>
            <a:r>
              <a:rPr lang="en-US" sz="1900" dirty="0" smtClean="0">
                <a:cs typeface="Arial" pitchFamily="34" charset="0"/>
              </a:rPr>
              <a:t>Make an action plan</a:t>
            </a:r>
            <a:endParaRPr lang="en-US" sz="1900" dirty="0">
              <a:latin typeface="Arial" pitchFamily="34" charset="0"/>
              <a:cs typeface="Arial" pitchFamily="34" charset="0"/>
            </a:endParaRPr>
          </a:p>
        </p:txBody>
      </p:sp>
      <p:sp>
        <p:nvSpPr>
          <p:cNvPr id="34823" name="TextBox 13"/>
          <p:cNvSpPr txBox="1">
            <a:spLocks noChangeArrowheads="1"/>
          </p:cNvSpPr>
          <p:nvPr/>
        </p:nvSpPr>
        <p:spPr bwMode="auto">
          <a:xfrm>
            <a:off x="1524000" y="2106193"/>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b="1" dirty="0">
                <a:solidFill>
                  <a:srgbClr val="D3650B"/>
                </a:solidFill>
                <a:latin typeface="Arial" pitchFamily="34" charset="0"/>
                <a:cs typeface="Arial" pitchFamily="34" charset="0"/>
              </a:rPr>
              <a:t>Problem</a:t>
            </a:r>
          </a:p>
          <a:p>
            <a:pPr marL="342900" indent="-342900">
              <a:spcBef>
                <a:spcPts val="600"/>
              </a:spcBef>
              <a:buClr>
                <a:schemeClr val="bg2"/>
              </a:buClr>
              <a:buFont typeface="Wingdings" pitchFamily="2" charset="2"/>
              <a:buChar char="l"/>
            </a:pPr>
            <a:r>
              <a:rPr lang="en-US" sz="2000" dirty="0">
                <a:latin typeface="Arial" pitchFamily="34" charset="0"/>
                <a:cs typeface="Arial" pitchFamily="34" charset="0"/>
              </a:rPr>
              <a:t>Someone you’ve worked with is struggling with an obstacle to changing their behavior</a:t>
            </a:r>
            <a:r>
              <a:rPr lang="en-US" sz="2000" dirty="0" smtClean="0">
                <a:latin typeface="Arial" pitchFamily="34" charset="0"/>
                <a:cs typeface="Arial" pitchFamily="34" charset="0"/>
              </a:rPr>
              <a:t>.</a:t>
            </a:r>
            <a:endParaRPr lang="en-US" sz="2000" dirty="0">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2000" dirty="0">
                <a:latin typeface="Arial" pitchFamily="34" charset="0"/>
                <a:cs typeface="Arial" pitchFamily="34" charset="0"/>
              </a:rPr>
              <a:t>You and the person are at a loss as to how to proceed</a:t>
            </a:r>
          </a:p>
        </p:txBody>
      </p:sp>
      <p:sp>
        <p:nvSpPr>
          <p:cNvPr id="2" name="Title 1"/>
          <p:cNvSpPr>
            <a:spLocks noGrp="1"/>
          </p:cNvSpPr>
          <p:nvPr>
            <p:ph type="title"/>
          </p:nvPr>
        </p:nvSpPr>
        <p:spPr/>
        <p:txBody>
          <a:bodyPr/>
          <a:lstStyle/>
          <a:p>
            <a:r>
              <a:rPr lang="en-US" dirty="0" smtClean="0"/>
              <a:t>Brainstorming - Activity</a:t>
            </a:r>
            <a:endParaRPr lang="en-US" dirty="0"/>
          </a:p>
        </p:txBody>
      </p:sp>
      <p:sp>
        <p:nvSpPr>
          <p:cNvPr id="9" name="Rectangle 8"/>
          <p:cNvSpPr/>
          <p:nvPr/>
        </p:nvSpPr>
        <p:spPr>
          <a:xfrm>
            <a:off x="662765" y="1676400"/>
            <a:ext cx="8305800" cy="400110"/>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algn="ctr"/>
            <a:r>
              <a:rPr lang="en-US" sz="2000" dirty="0" smtClean="0">
                <a:solidFill>
                  <a:schemeClr val="bg1"/>
                </a:solidFill>
                <a:latin typeface="Arial" pitchFamily="34" charset="0"/>
                <a:cs typeface="Arial" pitchFamily="34" charset="0"/>
              </a:rPr>
              <a:t>Role Play Using Brainstorming</a:t>
            </a:r>
            <a:endParaRPr lang="en-US" sz="20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874968895"/>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15000" y="2895600"/>
            <a:ext cx="3276600" cy="2767251"/>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847" name="TextBox 14"/>
          <p:cNvSpPr txBox="1">
            <a:spLocks noChangeArrowheads="1"/>
          </p:cNvSpPr>
          <p:nvPr/>
        </p:nvSpPr>
        <p:spPr bwMode="auto">
          <a:xfrm>
            <a:off x="5791200" y="3200401"/>
            <a:ext cx="3124200" cy="2208297"/>
          </a:xfrm>
          <a:prstGeom prst="rect">
            <a:avLst/>
          </a:prstGeom>
          <a:solidFill>
            <a:srgbClr val="A1BBDB"/>
          </a:solidFill>
          <a:ln w="9525">
            <a:noFill/>
            <a:miter lim="800000"/>
            <a:headEnd/>
            <a:tailEnd/>
          </a:ln>
        </p:spPr>
        <p:txBody>
          <a:bodyPr wrap="square">
            <a:spAutoFit/>
          </a:bodyPr>
          <a:lstStyle/>
          <a:p>
            <a:pPr algn="ctr">
              <a:lnSpc>
                <a:spcPts val="3300"/>
              </a:lnSpc>
            </a:pPr>
            <a:r>
              <a:rPr lang="en-US" sz="2000" dirty="0" smtClean="0">
                <a:latin typeface="Arial" pitchFamily="34" charset="0"/>
                <a:cs typeface="Arial" pitchFamily="34" charset="0"/>
              </a:rPr>
              <a:t>In </a:t>
            </a:r>
            <a:r>
              <a:rPr lang="en-US" sz="2000" dirty="0">
                <a:latin typeface="Arial" pitchFamily="34" charset="0"/>
                <a:cs typeface="Arial" pitchFamily="34" charset="0"/>
              </a:rPr>
              <a:t>this process, identifying the </a:t>
            </a:r>
            <a:r>
              <a:rPr lang="en-US" sz="2000" dirty="0" smtClean="0">
                <a:latin typeface="Arial" pitchFamily="34" charset="0"/>
                <a:cs typeface="Arial" pitchFamily="34" charset="0"/>
              </a:rPr>
              <a:t>problem or the barrier is </a:t>
            </a:r>
            <a:r>
              <a:rPr lang="en-US" sz="2000" dirty="0">
                <a:latin typeface="Arial" pitchFamily="34" charset="0"/>
                <a:cs typeface="Arial" pitchFamily="34" charset="0"/>
              </a:rPr>
              <a:t>the </a:t>
            </a:r>
            <a:r>
              <a:rPr lang="en-US" b="1" dirty="0" smtClean="0">
                <a:solidFill>
                  <a:schemeClr val="bg1"/>
                </a:solidFill>
                <a:latin typeface="Arial" pitchFamily="34" charset="0"/>
                <a:cs typeface="Arial" pitchFamily="34" charset="0"/>
              </a:rPr>
              <a:t>most </a:t>
            </a:r>
            <a:r>
              <a:rPr lang="en-US" b="1" dirty="0">
                <a:solidFill>
                  <a:schemeClr val="bg1"/>
                </a:solidFill>
                <a:latin typeface="Arial" pitchFamily="34" charset="0"/>
                <a:cs typeface="Arial" pitchFamily="34" charset="0"/>
              </a:rPr>
              <a:t>difficult </a:t>
            </a:r>
            <a:r>
              <a:rPr lang="en-US" sz="2000" b="1" dirty="0" smtClean="0">
                <a:solidFill>
                  <a:srgbClr val="D3650B"/>
                </a:solidFill>
                <a:latin typeface="Arial" pitchFamily="34" charset="0"/>
                <a:cs typeface="Arial" pitchFamily="34" charset="0"/>
              </a:rPr>
              <a:t/>
            </a:r>
            <a:br>
              <a:rPr lang="en-US" sz="2000" b="1" dirty="0" smtClean="0">
                <a:solidFill>
                  <a:srgbClr val="D3650B"/>
                </a:solidFill>
                <a:latin typeface="Arial" pitchFamily="34" charset="0"/>
                <a:cs typeface="Arial" pitchFamily="34" charset="0"/>
              </a:rPr>
            </a:br>
            <a:r>
              <a:rPr lang="en-US" sz="2000" dirty="0" smtClean="0">
                <a:latin typeface="Arial" pitchFamily="34" charset="0"/>
                <a:cs typeface="Arial" pitchFamily="34" charset="0"/>
              </a:rPr>
              <a:t>and</a:t>
            </a:r>
            <a:r>
              <a:rPr lang="en-US" sz="2000" dirty="0" smtClean="0">
                <a:solidFill>
                  <a:srgbClr val="4F81BD"/>
                </a:solidFill>
                <a:latin typeface="Arial" pitchFamily="34" charset="0"/>
                <a:cs typeface="Arial" pitchFamily="34" charset="0"/>
              </a:rPr>
              <a:t> </a:t>
            </a:r>
            <a:br>
              <a:rPr lang="en-US" sz="2000" dirty="0" smtClean="0">
                <a:solidFill>
                  <a:srgbClr val="4F81BD"/>
                </a:solidFill>
                <a:latin typeface="Arial" pitchFamily="34" charset="0"/>
                <a:cs typeface="Arial" pitchFamily="34" charset="0"/>
              </a:rPr>
            </a:br>
            <a:r>
              <a:rPr lang="en-US" b="1" dirty="0" smtClean="0">
                <a:solidFill>
                  <a:schemeClr val="bg1"/>
                </a:solidFill>
                <a:latin typeface="Arial" pitchFamily="34" charset="0"/>
                <a:cs typeface="Arial" pitchFamily="34" charset="0"/>
              </a:rPr>
              <a:t>most </a:t>
            </a:r>
            <a:r>
              <a:rPr lang="en-US" b="1" dirty="0">
                <a:solidFill>
                  <a:schemeClr val="bg1"/>
                </a:solidFill>
                <a:latin typeface="Arial" pitchFamily="34" charset="0"/>
                <a:cs typeface="Arial" pitchFamily="34" charset="0"/>
              </a:rPr>
              <a:t>important!</a:t>
            </a:r>
            <a:endParaRPr lang="en-US" dirty="0">
              <a:solidFill>
                <a:schemeClr val="bg1"/>
              </a:solidFill>
              <a:latin typeface="Arial" pitchFamily="34" charset="0"/>
              <a:cs typeface="Arial" pitchFamily="34" charset="0"/>
            </a:endParaRPr>
          </a:p>
        </p:txBody>
      </p:sp>
      <p:sp>
        <p:nvSpPr>
          <p:cNvPr id="2" name="Title 1"/>
          <p:cNvSpPr>
            <a:spLocks noGrp="1"/>
          </p:cNvSpPr>
          <p:nvPr>
            <p:ph type="title"/>
          </p:nvPr>
        </p:nvSpPr>
        <p:spPr/>
        <p:txBody>
          <a:bodyPr/>
          <a:lstStyle/>
          <a:p>
            <a:r>
              <a:rPr lang="en-US" dirty="0" smtClean="0"/>
              <a:t>Problem Solving</a:t>
            </a:r>
            <a:r>
              <a:rPr lang="en-US" baseline="30000" dirty="0" smtClean="0"/>
              <a:t> 6</a:t>
            </a:r>
            <a:endParaRPr lang="en-US" dirty="0"/>
          </a:p>
        </p:txBody>
      </p:sp>
      <p:sp>
        <p:nvSpPr>
          <p:cNvPr id="11" name="TextBox 8"/>
          <p:cNvSpPr txBox="1">
            <a:spLocks noChangeArrowheads="1"/>
          </p:cNvSpPr>
          <p:nvPr/>
        </p:nvSpPr>
        <p:spPr bwMode="auto">
          <a:xfrm>
            <a:off x="838200" y="1600200"/>
            <a:ext cx="5105400" cy="4093428"/>
          </a:xfrm>
          <a:prstGeom prst="rect">
            <a:avLst/>
          </a:prstGeom>
          <a:noFill/>
          <a:ln w="9525">
            <a:noFill/>
            <a:miter lim="800000"/>
            <a:headEnd/>
            <a:tailEnd/>
          </a:ln>
        </p:spPr>
        <p:txBody>
          <a:bodyPr wrap="square">
            <a:spAutoFit/>
          </a:bodyPr>
          <a:lstStyle/>
          <a:p>
            <a:pPr marL="966788" indent="-966788">
              <a:spcBef>
                <a:spcPts val="1200"/>
              </a:spcBef>
            </a:pPr>
            <a:r>
              <a:rPr lang="en-US" sz="2000" b="1" dirty="0">
                <a:solidFill>
                  <a:srgbClr val="D3650B"/>
                </a:solidFill>
                <a:latin typeface="Arial" pitchFamily="34" charset="0"/>
                <a:cs typeface="Arial" pitchFamily="34" charset="0"/>
              </a:rPr>
              <a:t>Step </a:t>
            </a:r>
            <a:r>
              <a:rPr lang="en-US" sz="2000" b="1" dirty="0" smtClean="0">
                <a:solidFill>
                  <a:srgbClr val="D3650B"/>
                </a:solidFill>
                <a:latin typeface="Arial" pitchFamily="34" charset="0"/>
                <a:cs typeface="Arial" pitchFamily="34" charset="0"/>
              </a:rPr>
              <a:t>1</a:t>
            </a:r>
            <a:r>
              <a:rPr lang="en-US" sz="2000" b="1" dirty="0" smtClean="0">
                <a:solidFill>
                  <a:srgbClr val="1269A7"/>
                </a:solidFill>
                <a:latin typeface="Arial" pitchFamily="34" charset="0"/>
                <a:cs typeface="Arial" pitchFamily="34" charset="0"/>
              </a:rPr>
              <a:t>	</a:t>
            </a:r>
            <a:r>
              <a:rPr lang="en-US" sz="2000" dirty="0" smtClean="0">
                <a:latin typeface="Arial" pitchFamily="34" charset="0"/>
                <a:cs typeface="Arial" pitchFamily="34" charset="0"/>
              </a:rPr>
              <a:t>Identify the problem or barrier</a:t>
            </a:r>
            <a:endParaRPr lang="en-US" sz="2000" dirty="0">
              <a:latin typeface="Arial" pitchFamily="34" charset="0"/>
              <a:cs typeface="Arial" pitchFamily="34" charset="0"/>
            </a:endParaRPr>
          </a:p>
          <a:p>
            <a:pPr marL="966788" indent="-966788">
              <a:spcBef>
                <a:spcPts val="1200"/>
              </a:spcBef>
            </a:pPr>
            <a:r>
              <a:rPr lang="en-US" sz="2000" b="1" dirty="0">
                <a:solidFill>
                  <a:srgbClr val="D3650B"/>
                </a:solidFill>
                <a:latin typeface="Arial" pitchFamily="34" charset="0"/>
                <a:cs typeface="Arial" pitchFamily="34" charset="0"/>
              </a:rPr>
              <a:t>Step </a:t>
            </a:r>
            <a:r>
              <a:rPr lang="en-US" sz="2000" b="1" dirty="0" smtClean="0">
                <a:solidFill>
                  <a:srgbClr val="D3650B"/>
                </a:solidFill>
                <a:latin typeface="Arial" pitchFamily="34" charset="0"/>
                <a:cs typeface="Arial" pitchFamily="34" charset="0"/>
              </a:rPr>
              <a:t>2</a:t>
            </a:r>
            <a:r>
              <a:rPr lang="en-US" sz="2000" b="1" dirty="0" smtClean="0">
                <a:solidFill>
                  <a:srgbClr val="1269A7"/>
                </a:solidFill>
                <a:latin typeface="Arial" pitchFamily="34" charset="0"/>
                <a:cs typeface="Arial" pitchFamily="34" charset="0"/>
              </a:rPr>
              <a:t>	</a:t>
            </a:r>
            <a:r>
              <a:rPr lang="en-US" sz="2000" dirty="0">
                <a:latin typeface="Arial" pitchFamily="34" charset="0"/>
                <a:cs typeface="Arial" pitchFamily="34" charset="0"/>
              </a:rPr>
              <a:t>List ideas for solving the problem (from the brainstorm list)</a:t>
            </a:r>
          </a:p>
          <a:p>
            <a:pPr marL="966788" indent="-966788">
              <a:spcBef>
                <a:spcPts val="1200"/>
              </a:spcBef>
            </a:pPr>
            <a:r>
              <a:rPr lang="en-US" sz="2000" b="1" dirty="0" smtClean="0">
                <a:solidFill>
                  <a:srgbClr val="D3650B"/>
                </a:solidFill>
                <a:latin typeface="Arial" pitchFamily="34" charset="0"/>
                <a:cs typeface="Arial" pitchFamily="34" charset="0"/>
              </a:rPr>
              <a:t>Step 3</a:t>
            </a:r>
            <a:r>
              <a:rPr lang="en-US" sz="2000" dirty="0">
                <a:solidFill>
                  <a:srgbClr val="1269A7"/>
                </a:solidFill>
                <a:latin typeface="Arial" pitchFamily="34" charset="0"/>
                <a:cs typeface="Arial" pitchFamily="34" charset="0"/>
              </a:rPr>
              <a:t>	</a:t>
            </a:r>
            <a:r>
              <a:rPr lang="en-US" sz="2000" dirty="0" smtClean="0">
                <a:latin typeface="Arial" pitchFamily="34" charset="0"/>
                <a:cs typeface="Arial" pitchFamily="34" charset="0"/>
              </a:rPr>
              <a:t>Select one method to try</a:t>
            </a:r>
            <a:endParaRPr lang="en-US" sz="2000" dirty="0">
              <a:latin typeface="Arial" pitchFamily="34" charset="0"/>
              <a:cs typeface="Arial" pitchFamily="34" charset="0"/>
            </a:endParaRPr>
          </a:p>
          <a:p>
            <a:pPr marL="966788" indent="-966788">
              <a:spcBef>
                <a:spcPts val="1200"/>
              </a:spcBef>
            </a:pPr>
            <a:r>
              <a:rPr lang="en-US" sz="2000" b="1" dirty="0">
                <a:solidFill>
                  <a:srgbClr val="D3650B"/>
                </a:solidFill>
                <a:latin typeface="Arial" pitchFamily="34" charset="0"/>
                <a:cs typeface="Arial" pitchFamily="34" charset="0"/>
              </a:rPr>
              <a:t>Step </a:t>
            </a:r>
            <a:r>
              <a:rPr lang="en-US" sz="2000" b="1" dirty="0" smtClean="0">
                <a:solidFill>
                  <a:srgbClr val="D3650B"/>
                </a:solidFill>
                <a:latin typeface="Arial" pitchFamily="34" charset="0"/>
                <a:cs typeface="Arial" pitchFamily="34" charset="0"/>
              </a:rPr>
              <a:t>4</a:t>
            </a:r>
            <a:r>
              <a:rPr lang="en-US" sz="2000" dirty="0">
                <a:solidFill>
                  <a:srgbClr val="1269A7"/>
                </a:solidFill>
                <a:latin typeface="Arial" pitchFamily="34" charset="0"/>
                <a:cs typeface="Arial" pitchFamily="34" charset="0"/>
              </a:rPr>
              <a:t>	</a:t>
            </a:r>
            <a:r>
              <a:rPr lang="en-US" sz="2000" dirty="0" smtClean="0">
                <a:latin typeface="Arial" pitchFamily="34" charset="0"/>
                <a:cs typeface="Arial" pitchFamily="34" charset="0"/>
              </a:rPr>
              <a:t>Assess the results</a:t>
            </a:r>
            <a:endParaRPr lang="en-US" sz="2000" dirty="0">
              <a:latin typeface="Arial" pitchFamily="34" charset="0"/>
              <a:cs typeface="Arial" pitchFamily="34" charset="0"/>
            </a:endParaRPr>
          </a:p>
          <a:p>
            <a:pPr marL="966788" indent="-966788">
              <a:spcBef>
                <a:spcPts val="1200"/>
              </a:spcBef>
            </a:pPr>
            <a:r>
              <a:rPr lang="en-US" sz="2000" b="1" dirty="0">
                <a:solidFill>
                  <a:srgbClr val="D3650B"/>
                </a:solidFill>
                <a:latin typeface="Arial" pitchFamily="34" charset="0"/>
                <a:cs typeface="Arial" pitchFamily="34" charset="0"/>
              </a:rPr>
              <a:t>Step </a:t>
            </a:r>
            <a:r>
              <a:rPr lang="en-US" sz="2000" b="1" dirty="0" smtClean="0">
                <a:solidFill>
                  <a:srgbClr val="D3650B"/>
                </a:solidFill>
                <a:latin typeface="Arial" pitchFamily="34" charset="0"/>
                <a:cs typeface="Arial" pitchFamily="34" charset="0"/>
              </a:rPr>
              <a:t>5</a:t>
            </a:r>
            <a:r>
              <a:rPr lang="en-US" sz="2000" dirty="0">
                <a:solidFill>
                  <a:srgbClr val="1269A7"/>
                </a:solidFill>
                <a:latin typeface="Arial" pitchFamily="34" charset="0"/>
                <a:cs typeface="Arial" pitchFamily="34" charset="0"/>
              </a:rPr>
              <a:t>	</a:t>
            </a:r>
            <a:r>
              <a:rPr lang="en-US" sz="2000" dirty="0">
                <a:latin typeface="Arial" pitchFamily="34" charset="0"/>
                <a:cs typeface="Arial" pitchFamily="34" charset="0"/>
              </a:rPr>
              <a:t>Substitute another idea </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r>
              <a:rPr lang="en-US" sz="2000" dirty="0" smtClean="0">
                <a:latin typeface="Arial" pitchFamily="34" charset="0"/>
                <a:cs typeface="Arial" pitchFamily="34" charset="0"/>
              </a:rPr>
              <a:t>(</a:t>
            </a:r>
            <a:r>
              <a:rPr lang="en-US" sz="2000" dirty="0">
                <a:latin typeface="Arial" pitchFamily="34" charset="0"/>
                <a:cs typeface="Arial" pitchFamily="34" charset="0"/>
              </a:rPr>
              <a:t>if the first didn’t work</a:t>
            </a:r>
            <a:r>
              <a:rPr lang="en-US" sz="2000" dirty="0" smtClean="0">
                <a:latin typeface="Arial" pitchFamily="34" charset="0"/>
                <a:cs typeface="Arial" pitchFamily="34" charset="0"/>
              </a:rPr>
              <a:t>)</a:t>
            </a:r>
          </a:p>
          <a:p>
            <a:pPr marL="966788" indent="-966788">
              <a:spcBef>
                <a:spcPts val="1200"/>
              </a:spcBef>
            </a:pPr>
            <a:r>
              <a:rPr lang="en-US" sz="2000" b="1" dirty="0">
                <a:solidFill>
                  <a:srgbClr val="D3650B"/>
                </a:solidFill>
                <a:latin typeface="Arial" pitchFamily="34" charset="0"/>
                <a:cs typeface="Arial" pitchFamily="34" charset="0"/>
              </a:rPr>
              <a:t>Step 6</a:t>
            </a:r>
            <a:r>
              <a:rPr lang="en-US" sz="2000" dirty="0">
                <a:latin typeface="Arial" pitchFamily="34" charset="0"/>
                <a:cs typeface="Arial" pitchFamily="34" charset="0"/>
              </a:rPr>
              <a:t>	</a:t>
            </a:r>
            <a:r>
              <a:rPr lang="en-US" sz="2000" dirty="0" smtClean="0">
                <a:latin typeface="Arial" pitchFamily="34" charset="0"/>
                <a:cs typeface="Arial" pitchFamily="34" charset="0"/>
              </a:rPr>
              <a:t>Use other resources</a:t>
            </a:r>
            <a:endParaRPr lang="en-US" sz="2000" dirty="0">
              <a:latin typeface="Arial" pitchFamily="34" charset="0"/>
              <a:cs typeface="Arial" pitchFamily="34" charset="0"/>
            </a:endParaRPr>
          </a:p>
          <a:p>
            <a:pPr marL="966788" indent="-966788">
              <a:spcBef>
                <a:spcPts val="1200"/>
              </a:spcBef>
            </a:pPr>
            <a:r>
              <a:rPr lang="en-US" sz="2000" b="1" dirty="0">
                <a:solidFill>
                  <a:srgbClr val="D3650B"/>
                </a:solidFill>
                <a:latin typeface="Arial" pitchFamily="34" charset="0"/>
                <a:cs typeface="Arial" pitchFamily="34" charset="0"/>
              </a:rPr>
              <a:t>Step </a:t>
            </a:r>
            <a:r>
              <a:rPr lang="en-US" sz="2000" b="1" dirty="0" smtClean="0">
                <a:solidFill>
                  <a:srgbClr val="D3650B"/>
                </a:solidFill>
                <a:latin typeface="Arial" pitchFamily="34" charset="0"/>
                <a:cs typeface="Arial" pitchFamily="34" charset="0"/>
              </a:rPr>
              <a:t>7</a:t>
            </a:r>
            <a:r>
              <a:rPr lang="en-US" sz="2000" dirty="0">
                <a:latin typeface="Arial" pitchFamily="34" charset="0"/>
                <a:cs typeface="Arial" pitchFamily="34" charset="0"/>
              </a:rPr>
              <a:t>	Accept that the problem may </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r>
              <a:rPr lang="en-US" sz="2000" dirty="0" smtClean="0">
                <a:latin typeface="Arial" pitchFamily="34" charset="0"/>
                <a:cs typeface="Arial" pitchFamily="34" charset="0"/>
              </a:rPr>
              <a:t>not </a:t>
            </a:r>
            <a:r>
              <a:rPr lang="en-US" sz="2000" dirty="0">
                <a:latin typeface="Arial" pitchFamily="34" charset="0"/>
                <a:cs typeface="Arial" pitchFamily="34" charset="0"/>
              </a:rPr>
              <a:t>be solvable now </a:t>
            </a:r>
          </a:p>
        </p:txBody>
      </p:sp>
    </p:spTree>
    <p:extLst>
      <p:ext uri="{BB962C8B-B14F-4D97-AF65-F5344CB8AC3E}">
        <p14:creationId xmlns:p14="http://schemas.microsoft.com/office/powerpoint/2010/main" val="602511319"/>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TextBox 10"/>
          <p:cNvSpPr txBox="1">
            <a:spLocks noChangeArrowheads="1"/>
          </p:cNvSpPr>
          <p:nvPr/>
        </p:nvSpPr>
        <p:spPr bwMode="auto">
          <a:xfrm>
            <a:off x="4191000" y="2173866"/>
            <a:ext cx="4038600" cy="37254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2pPr marL="233363" lvl="1" indent="-233363" eaLnBrk="1" hangingPunct="1">
              <a:spcBef>
                <a:spcPts val="600"/>
              </a:spcBef>
              <a:buClr>
                <a:schemeClr val="bg2"/>
              </a:buClr>
              <a:buFont typeface="Wingdings" pitchFamily="2" charset="2"/>
              <a:buChar char="l"/>
              <a:defRPr sz="1600">
                <a:latin typeface="+mn-lt"/>
                <a:ea typeface="+mn-ea"/>
              </a:defRPr>
            </a:lvl2pPr>
          </a:lstStyle>
          <a:p>
            <a:pPr>
              <a:spcBef>
                <a:spcPts val="900"/>
              </a:spcBef>
            </a:pPr>
            <a:r>
              <a:rPr lang="en-US" sz="2000" b="1" dirty="0">
                <a:solidFill>
                  <a:srgbClr val="CE7124"/>
                </a:solidFill>
              </a:rPr>
              <a:t>Let’s discuss</a:t>
            </a:r>
          </a:p>
          <a:p>
            <a:pPr lvl="1">
              <a:spcBef>
                <a:spcPts val="900"/>
              </a:spcBef>
            </a:pPr>
            <a:r>
              <a:rPr lang="en-US" sz="1700" dirty="0" smtClean="0"/>
              <a:t>How do you help them to put their goals into the SMART format?</a:t>
            </a:r>
          </a:p>
          <a:p>
            <a:pPr lvl="1">
              <a:spcBef>
                <a:spcPts val="900"/>
              </a:spcBef>
            </a:pPr>
            <a:r>
              <a:rPr lang="en-US" sz="1700" dirty="0" smtClean="0"/>
              <a:t>How often do consumers set their goal as a series of small steps?</a:t>
            </a:r>
          </a:p>
          <a:p>
            <a:pPr lvl="1">
              <a:spcBef>
                <a:spcPts val="900"/>
              </a:spcBef>
            </a:pPr>
            <a:r>
              <a:rPr lang="en-US" sz="1700" dirty="0" smtClean="0"/>
              <a:t>Do you encourage setting up a reward plan?</a:t>
            </a:r>
          </a:p>
          <a:p>
            <a:pPr lvl="1">
              <a:spcBef>
                <a:spcPts val="900"/>
              </a:spcBef>
            </a:pPr>
            <a:r>
              <a:rPr lang="en-US" sz="1700" dirty="0" smtClean="0"/>
              <a:t>What would you imagine the person would answer: How will you know when it’s time to make a change? What do you imagine will happen if you continue on as you are?</a:t>
            </a:r>
            <a:endParaRPr lang="en-US" sz="1700" dirty="0"/>
          </a:p>
        </p:txBody>
      </p:sp>
      <p:sp>
        <p:nvSpPr>
          <p:cNvPr id="2" name="Title 1"/>
          <p:cNvSpPr>
            <a:spLocks noGrp="1"/>
          </p:cNvSpPr>
          <p:nvPr>
            <p:ph type="title"/>
          </p:nvPr>
        </p:nvSpPr>
        <p:spPr/>
        <p:txBody>
          <a:bodyPr/>
          <a:lstStyle/>
          <a:p>
            <a:r>
              <a:rPr lang="en-US" dirty="0" smtClean="0"/>
              <a:t>Problem Solving - Activity</a:t>
            </a:r>
            <a:endParaRPr lang="en-US" dirty="0"/>
          </a:p>
        </p:txBody>
      </p:sp>
      <p:sp>
        <p:nvSpPr>
          <p:cNvPr id="36871" name="TextBox 14"/>
          <p:cNvSpPr txBox="1">
            <a:spLocks noChangeArrowheads="1"/>
          </p:cNvSpPr>
          <p:nvPr/>
        </p:nvSpPr>
        <p:spPr bwMode="auto">
          <a:xfrm>
            <a:off x="1295400" y="2971800"/>
            <a:ext cx="2285999" cy="1646605"/>
          </a:xfrm>
          <a:prstGeom prst="rect">
            <a:avLst/>
          </a:prstGeom>
          <a:solidFill>
            <a:srgbClr val="FFFFFF"/>
          </a:solidFill>
          <a:ln w="9525">
            <a:noFill/>
            <a:miter lim="800000"/>
            <a:headEnd/>
            <a:tailEnd/>
          </a:ln>
        </p:spPr>
        <p:txBody>
          <a:bodyPr wrap="square">
            <a:spAutoFit/>
          </a:bodyPr>
          <a:lstStyle/>
          <a:p>
            <a:pPr>
              <a:spcBef>
                <a:spcPts val="600"/>
              </a:spcBef>
            </a:pPr>
            <a:r>
              <a:rPr lang="en-US" sz="1600" b="1" dirty="0">
                <a:solidFill>
                  <a:srgbClr val="CE7124"/>
                </a:solidFill>
                <a:latin typeface="Arial" pitchFamily="34" charset="0"/>
                <a:cs typeface="Arial" pitchFamily="34" charset="0"/>
              </a:rPr>
              <a:t>Think of some of the </a:t>
            </a:r>
            <a:r>
              <a:rPr lang="en-US" sz="1600" b="1" dirty="0" smtClean="0">
                <a:solidFill>
                  <a:srgbClr val="CE7124"/>
                </a:solidFill>
                <a:latin typeface="Arial" pitchFamily="34" charset="0"/>
                <a:cs typeface="Arial" pitchFamily="34" charset="0"/>
              </a:rPr>
              <a:t>consumers </a:t>
            </a:r>
            <a:r>
              <a:rPr lang="en-US" sz="1600" b="1" dirty="0">
                <a:solidFill>
                  <a:srgbClr val="CE7124"/>
                </a:solidFill>
                <a:latin typeface="Arial" pitchFamily="34" charset="0"/>
                <a:cs typeface="Arial" pitchFamily="34" charset="0"/>
              </a:rPr>
              <a:t>you have spoken to… </a:t>
            </a:r>
          </a:p>
          <a:p>
            <a:pPr>
              <a:spcBef>
                <a:spcPts val="600"/>
              </a:spcBef>
            </a:pPr>
            <a:r>
              <a:rPr lang="en-US" sz="1600" b="1" dirty="0">
                <a:solidFill>
                  <a:srgbClr val="CE7124"/>
                </a:solidFill>
                <a:latin typeface="Arial" pitchFamily="34" charset="0"/>
                <a:cs typeface="Arial" pitchFamily="34" charset="0"/>
              </a:rPr>
              <a:t>What are some of the common goals they </a:t>
            </a:r>
            <a:r>
              <a:rPr lang="en-US" sz="1600" b="1" dirty="0" smtClean="0">
                <a:solidFill>
                  <a:srgbClr val="CE7124"/>
                </a:solidFill>
                <a:latin typeface="Arial" pitchFamily="34" charset="0"/>
                <a:cs typeface="Arial" pitchFamily="34" charset="0"/>
              </a:rPr>
              <a:t>want to accomplish?</a:t>
            </a:r>
            <a:endParaRPr lang="en-US" sz="1600" b="1" dirty="0">
              <a:solidFill>
                <a:srgbClr val="CE7124"/>
              </a:solidFill>
              <a:latin typeface="Arial" pitchFamily="34" charset="0"/>
              <a:cs typeface="Arial" pitchFamily="34" charset="0"/>
            </a:endParaRPr>
          </a:p>
        </p:txBody>
      </p:sp>
      <p:sp>
        <p:nvSpPr>
          <p:cNvPr id="9" name="Rectangle 8"/>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latin typeface="Arial" pitchFamily="34" charset="0"/>
                <a:cs typeface="Arial" pitchFamily="34" charset="0"/>
              </a:rPr>
              <a:t>Problem Solving</a:t>
            </a:r>
            <a:endParaRPr lang="en-US" sz="20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696932129"/>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048000"/>
            <a:ext cx="7772400" cy="1752600"/>
          </a:xfrm>
        </p:spPr>
        <p:txBody>
          <a:bodyPr/>
          <a:lstStyle/>
          <a:p>
            <a:r>
              <a:rPr lang="en-US" sz="3200" b="1" dirty="0" smtClean="0"/>
              <a:t>Integrating Other Providers in the </a:t>
            </a:r>
          </a:p>
          <a:p>
            <a:r>
              <a:rPr lang="en-US" sz="3200" b="1" dirty="0" smtClean="0"/>
              <a:t>Shared Planning and Decision-Making Process</a:t>
            </a:r>
            <a:endParaRPr lang="en-US" sz="3200" b="1" dirty="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ChangeArrowheads="1"/>
          </p:cNvSpPr>
          <p:nvPr>
            <p:ph type="title"/>
          </p:nvPr>
        </p:nvSpPr>
        <p:spPr>
          <a:xfrm>
            <a:off x="457200" y="990600"/>
            <a:ext cx="8001000" cy="838200"/>
          </a:xfrm>
        </p:spPr>
        <p:txBody>
          <a:bodyPr/>
          <a:lstStyle/>
          <a:p>
            <a:r>
              <a:rPr lang="en-US" dirty="0" smtClean="0"/>
              <a:t>Team Role in Treatment Planning</a:t>
            </a:r>
            <a:r>
              <a:rPr lang="en-US" baseline="30000" dirty="0" smtClean="0"/>
              <a:t>3</a:t>
            </a:r>
            <a:endParaRPr lang="en-US" dirty="0" smtClean="0"/>
          </a:p>
        </p:txBody>
      </p:sp>
      <p:sp>
        <p:nvSpPr>
          <p:cNvPr id="7175" name="Rectangle 3"/>
          <p:cNvSpPr>
            <a:spLocks noGrp="1" noChangeArrowheads="1"/>
          </p:cNvSpPr>
          <p:nvPr>
            <p:ph type="body" idx="1"/>
          </p:nvPr>
        </p:nvSpPr>
        <p:spPr>
          <a:xfrm>
            <a:off x="914400" y="3352800"/>
            <a:ext cx="7620000" cy="2514600"/>
          </a:xfrm>
        </p:spPr>
        <p:txBody>
          <a:bodyPr/>
          <a:lstStyle/>
          <a:p>
            <a:pPr lvl="1">
              <a:spcBef>
                <a:spcPts val="1200"/>
              </a:spcBef>
              <a:buNone/>
            </a:pPr>
            <a:r>
              <a:rPr lang="en-US" dirty="0" smtClean="0"/>
              <a:t>The plan is the “glue” that holds the team together and supports its success—coordination is essential</a:t>
            </a:r>
          </a:p>
          <a:p>
            <a:pPr lvl="1">
              <a:spcBef>
                <a:spcPts val="1200"/>
              </a:spcBef>
              <a:buNone/>
            </a:pPr>
            <a:r>
              <a:rPr lang="en-US" dirty="0" smtClean="0"/>
              <a:t>The team is a group of people all working toward a common goal—developing a plan that responds to the unique needs and desires of an individual and family</a:t>
            </a:r>
          </a:p>
          <a:p>
            <a:pPr lvl="1">
              <a:spcBef>
                <a:spcPts val="1200"/>
              </a:spcBef>
              <a:buNone/>
            </a:pPr>
            <a:r>
              <a:rPr lang="en-US" dirty="0" smtClean="0"/>
              <a:t>Both the team and the plan will need to be adaptable to change as the planning of care is a dynamic process</a:t>
            </a:r>
          </a:p>
          <a:p>
            <a:pPr lvl="1">
              <a:spcBef>
                <a:spcPts val="1200"/>
              </a:spcBef>
              <a:buNone/>
            </a:pPr>
            <a:endParaRPr lang="en-US" b="1" dirty="0" smtClean="0"/>
          </a:p>
        </p:txBody>
      </p:sp>
      <p:sp>
        <p:nvSpPr>
          <p:cNvPr id="8" name="Rectangle 4"/>
          <p:cNvSpPr txBox="1">
            <a:spLocks noChangeArrowheads="1"/>
          </p:cNvSpPr>
          <p:nvPr/>
        </p:nvSpPr>
        <p:spPr bwMode="auto">
          <a:xfrm>
            <a:off x="838200" y="1600200"/>
            <a:ext cx="7543800" cy="685800"/>
          </a:xfrm>
          <a:prstGeom prst="rect">
            <a:avLst/>
          </a:prstGeom>
          <a:solidFill>
            <a:srgbClr val="336699"/>
          </a:solidFill>
          <a:ln w="19050">
            <a:solidFill>
              <a:schemeClr val="bg1"/>
            </a:solidFill>
            <a:miter lim="800000"/>
            <a:headEnd/>
            <a:tailEnd/>
          </a:ln>
          <a:extLst/>
        </p:spPr>
        <p:txBody>
          <a:bodyPr vert="horz" wrap="square" lIns="91440" tIns="45720" rIns="91440" bIns="45720" numCol="1" anchor="ctr"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0" indent="0" algn="ctr"/>
            <a:r>
              <a:rPr lang="en-US" sz="1800" i="1" dirty="0" smtClean="0">
                <a:solidFill>
                  <a:schemeClr val="bg1"/>
                </a:solidFill>
                <a:latin typeface="Times New Roman" pitchFamily="18" charset="0"/>
                <a:cs typeface="Times New Roman" pitchFamily="18" charset="0"/>
              </a:rPr>
              <a:t>“A part of the commitment to person-centered care is attending to the process of developing, documenting and implementing an individual plan” </a:t>
            </a:r>
            <a:r>
              <a:rPr lang="en-US" sz="1800" i="1" baseline="30000" dirty="0" smtClean="0">
                <a:solidFill>
                  <a:schemeClr val="bg1"/>
                </a:solidFill>
                <a:latin typeface="Times New Roman" pitchFamily="18" charset="0"/>
                <a:cs typeface="Times New Roman" pitchFamily="18" charset="0"/>
              </a:rPr>
              <a:t> 3</a:t>
            </a:r>
            <a:endParaRPr lang="en-US" sz="1800" i="1" dirty="0">
              <a:solidFill>
                <a:schemeClr val="bg1"/>
              </a:solidFill>
              <a:latin typeface="Times New Roman" pitchFamily="18" charset="0"/>
              <a:cs typeface="Times New Roman" pitchFamily="18" charset="0"/>
            </a:endParaRPr>
          </a:p>
        </p:txBody>
      </p:sp>
      <p:sp>
        <p:nvSpPr>
          <p:cNvPr id="11" name="AutoShape 4"/>
          <p:cNvSpPr>
            <a:spLocks noChangeArrowheads="1"/>
          </p:cNvSpPr>
          <p:nvPr/>
        </p:nvSpPr>
        <p:spPr bwMode="auto">
          <a:xfrm>
            <a:off x="914400" y="340995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smtClean="0">
                <a:solidFill>
                  <a:srgbClr val="336699"/>
                </a:solidFill>
              </a:rPr>
              <a:t>1</a:t>
            </a:r>
            <a:endParaRPr lang="en-US" sz="2000" b="1" dirty="0">
              <a:solidFill>
                <a:srgbClr val="336699"/>
              </a:solidFill>
            </a:endParaRPr>
          </a:p>
        </p:txBody>
      </p:sp>
      <p:sp>
        <p:nvSpPr>
          <p:cNvPr id="12" name="AutoShape 4"/>
          <p:cNvSpPr>
            <a:spLocks noChangeArrowheads="1"/>
          </p:cNvSpPr>
          <p:nvPr/>
        </p:nvSpPr>
        <p:spPr bwMode="auto">
          <a:xfrm>
            <a:off x="914400" y="409575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smtClean="0">
                <a:solidFill>
                  <a:srgbClr val="336699"/>
                </a:solidFill>
              </a:rPr>
              <a:t>2</a:t>
            </a:r>
            <a:endParaRPr lang="en-US" sz="2000" b="1" dirty="0">
              <a:solidFill>
                <a:srgbClr val="336699"/>
              </a:solidFill>
            </a:endParaRPr>
          </a:p>
        </p:txBody>
      </p:sp>
      <p:sp>
        <p:nvSpPr>
          <p:cNvPr id="13" name="AutoShape 4"/>
          <p:cNvSpPr>
            <a:spLocks noChangeArrowheads="1"/>
          </p:cNvSpPr>
          <p:nvPr/>
        </p:nvSpPr>
        <p:spPr bwMode="auto">
          <a:xfrm>
            <a:off x="914400" y="518160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smtClean="0">
                <a:solidFill>
                  <a:srgbClr val="336699"/>
                </a:solidFill>
              </a:rPr>
              <a:t>3</a:t>
            </a:r>
            <a:endParaRPr lang="en-US" sz="2000" b="1" dirty="0">
              <a:solidFill>
                <a:srgbClr val="336699"/>
              </a:solidFill>
            </a:endParaRPr>
          </a:p>
        </p:txBody>
      </p:sp>
      <p:sp>
        <p:nvSpPr>
          <p:cNvPr id="18" name="Rectangle 17"/>
          <p:cNvSpPr/>
          <p:nvPr/>
        </p:nvSpPr>
        <p:spPr>
          <a:xfrm>
            <a:off x="838200" y="2416314"/>
            <a:ext cx="7543800" cy="707886"/>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rPr>
              <a:t>“The provider role is no longer all-knowing caregiver,  but instead coach, architect, cheerleader, facilitator, and shepherd.”</a:t>
            </a:r>
            <a:r>
              <a:rPr lang="en-US" sz="2000" baseline="30000" dirty="0" smtClean="0">
                <a:solidFill>
                  <a:schemeClr val="bg1"/>
                </a:solidFill>
              </a:rPr>
              <a:t> 3</a:t>
            </a:r>
            <a:endParaRPr lang="en-US" sz="2000" dirty="0">
              <a:solidFill>
                <a:schemeClr val="bg1"/>
              </a:solidFill>
              <a:cs typeface="Arial" pitchFamily="34" charset="0"/>
            </a:endParaRPr>
          </a:p>
        </p:txBody>
      </p:sp>
    </p:spTree>
    <p:extLst>
      <p:ext uri="{BB962C8B-B14F-4D97-AF65-F5344CB8AC3E}">
        <p14:creationId xmlns:p14="http://schemas.microsoft.com/office/powerpoint/2010/main" val="1310696601"/>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00400"/>
            <a:ext cx="7772400" cy="1295400"/>
          </a:xfrm>
        </p:spPr>
        <p:txBody>
          <a:bodyPr/>
          <a:lstStyle/>
          <a:p>
            <a:r>
              <a:rPr lang="en-US" sz="3200" b="1" dirty="0" smtClean="0"/>
              <a:t>Engaging Families and Significant Others in the Care Planning Process</a:t>
            </a:r>
            <a:endParaRPr lang="en-US" sz="3200" b="1"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752600"/>
            <a:ext cx="5334000" cy="838200"/>
          </a:xfrm>
        </p:spPr>
        <p:txBody>
          <a:bodyPr/>
          <a:lstStyle/>
          <a:p>
            <a:r>
              <a:rPr lang="en-US" sz="2400" dirty="0" smtClean="0"/>
              <a:t>Today— </a:t>
            </a:r>
            <a:br>
              <a:rPr lang="en-US" sz="2400" dirty="0" smtClean="0"/>
            </a:br>
            <a:r>
              <a:rPr lang="en-US" sz="2400" dirty="0" smtClean="0"/>
              <a:t>Patients are expected to be:</a:t>
            </a:r>
          </a:p>
        </p:txBody>
      </p:sp>
      <p:sp>
        <p:nvSpPr>
          <p:cNvPr id="6" name="Rectangle 5"/>
          <p:cNvSpPr/>
          <p:nvPr/>
        </p:nvSpPr>
        <p:spPr>
          <a:xfrm>
            <a:off x="1676400" y="2616875"/>
            <a:ext cx="2590800" cy="2031325"/>
          </a:xfrm>
          <a:prstGeom prst="rect">
            <a:avLst/>
          </a:prstGeom>
        </p:spPr>
        <p:txBody>
          <a:bodyPr wrap="square">
            <a:spAutoFit/>
          </a:bodyPr>
          <a:lstStyle/>
          <a:p>
            <a:pPr marL="457200" indent="-457200">
              <a:spcBef>
                <a:spcPts val="1800"/>
              </a:spcBef>
              <a:buAutoNum type="arabicPeriod"/>
            </a:pPr>
            <a:r>
              <a:rPr lang="en-US" dirty="0" smtClean="0">
                <a:solidFill>
                  <a:srgbClr val="CE7124"/>
                </a:solidFill>
              </a:rPr>
              <a:t>Informed </a:t>
            </a:r>
          </a:p>
          <a:p>
            <a:pPr marL="457200" indent="-457200">
              <a:spcBef>
                <a:spcPts val="1800"/>
              </a:spcBef>
              <a:buAutoNum type="arabicPeriod"/>
            </a:pPr>
            <a:r>
              <a:rPr lang="en-US" dirty="0" smtClean="0">
                <a:solidFill>
                  <a:srgbClr val="CE7124"/>
                </a:solidFill>
              </a:rPr>
              <a:t>Proactive </a:t>
            </a:r>
          </a:p>
          <a:p>
            <a:pPr marL="457200" indent="-457200">
              <a:spcBef>
                <a:spcPts val="1800"/>
              </a:spcBef>
              <a:buAutoNum type="arabicPeriod"/>
            </a:pPr>
            <a:r>
              <a:rPr lang="en-US" dirty="0" smtClean="0">
                <a:solidFill>
                  <a:srgbClr val="CE7124"/>
                </a:solidFill>
              </a:rPr>
              <a:t>Participate </a:t>
            </a:r>
            <a:r>
              <a:rPr lang="en-US" dirty="0">
                <a:solidFill>
                  <a:srgbClr val="CE7124"/>
                </a:solidFill>
              </a:rPr>
              <a:t>as a partner</a:t>
            </a:r>
          </a:p>
        </p:txBody>
      </p:sp>
      <p:sp>
        <p:nvSpPr>
          <p:cNvPr id="8" name="Rectangle 7"/>
          <p:cNvSpPr/>
          <p:nvPr/>
        </p:nvSpPr>
        <p:spPr>
          <a:xfrm>
            <a:off x="5181600" y="2616875"/>
            <a:ext cx="3523488" cy="1631216"/>
          </a:xfrm>
          <a:prstGeom prst="rect">
            <a:avLst/>
          </a:prstGeom>
          <a:solidFill>
            <a:srgbClr val="7F7F7F"/>
          </a:solidFill>
          <a:ln w="38100">
            <a:solidFill>
              <a:srgbClr val="75A7DD"/>
            </a:solidFill>
          </a:ln>
        </p:spPr>
        <p:txBody>
          <a:bodyPr wrap="square">
            <a:spAutoFit/>
          </a:bodyPr>
          <a:lstStyle/>
          <a:p>
            <a:r>
              <a:rPr lang="en-US" sz="2000" dirty="0" smtClean="0">
                <a:solidFill>
                  <a:schemeClr val="bg1"/>
                </a:solidFill>
              </a:rPr>
              <a:t>“The recipient of services must be the driving force in the development of a plan that articulates a vision of recovery” </a:t>
            </a:r>
            <a:r>
              <a:rPr lang="en-US" sz="2000" baseline="30000" dirty="0" smtClean="0">
                <a:solidFill>
                  <a:schemeClr val="bg1"/>
                </a:solidFill>
              </a:rPr>
              <a:t>3</a:t>
            </a:r>
            <a:endParaRPr lang="en-US" sz="2000" dirty="0">
              <a:solidFill>
                <a:schemeClr val="bg1"/>
              </a:solidFill>
            </a:endParaRPr>
          </a:p>
        </p:txBody>
      </p:sp>
      <p:sp>
        <p:nvSpPr>
          <p:cNvPr id="7" name="Rectangle 6"/>
          <p:cNvSpPr/>
          <p:nvPr/>
        </p:nvSpPr>
        <p:spPr>
          <a:xfrm>
            <a:off x="533400" y="971490"/>
            <a:ext cx="76962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cs typeface="Arial" pitchFamily="34" charset="0"/>
              </a:rPr>
              <a:t>Newer Patient Centered Chronic Care Models </a:t>
            </a:r>
            <a:r>
              <a:rPr lang="en-US" sz="2000" baseline="30000" dirty="0" smtClean="0">
                <a:solidFill>
                  <a:schemeClr val="bg1"/>
                </a:solidFill>
                <a:cs typeface="Arial" pitchFamily="34" charset="0"/>
              </a:rPr>
              <a:t>2</a:t>
            </a:r>
            <a:endParaRPr lang="en-US" sz="2000" dirty="0">
              <a:solidFill>
                <a:schemeClr val="bg1"/>
              </a:solidFill>
              <a:cs typeface="Arial" pitchFamily="34" charset="0"/>
            </a:endParaRPr>
          </a:p>
        </p:txBody>
      </p:sp>
    </p:spTree>
    <p:extLst>
      <p:ext uri="{BB962C8B-B14F-4D97-AF65-F5344CB8AC3E}">
        <p14:creationId xmlns:p14="http://schemas.microsoft.com/office/powerpoint/2010/main" val="34671755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ChangeArrowheads="1"/>
          </p:cNvSpPr>
          <p:nvPr>
            <p:ph type="title"/>
          </p:nvPr>
        </p:nvSpPr>
        <p:spPr>
          <a:xfrm>
            <a:off x="457200" y="838200"/>
            <a:ext cx="8001000" cy="609600"/>
          </a:xfrm>
        </p:spPr>
        <p:txBody>
          <a:bodyPr/>
          <a:lstStyle/>
          <a:p>
            <a:r>
              <a:rPr lang="en-US" dirty="0" smtClean="0"/>
              <a:t>Involvement of Family and Friends </a:t>
            </a:r>
            <a:r>
              <a:rPr lang="en-US" baseline="30000" dirty="0" smtClean="0"/>
              <a:t>3</a:t>
            </a:r>
            <a:endParaRPr lang="en-US" dirty="0" smtClean="0"/>
          </a:p>
        </p:txBody>
      </p:sp>
      <p:sp>
        <p:nvSpPr>
          <p:cNvPr id="7175" name="Rectangle 3"/>
          <p:cNvSpPr>
            <a:spLocks noGrp="1" noChangeArrowheads="1"/>
          </p:cNvSpPr>
          <p:nvPr>
            <p:ph type="body" idx="1"/>
          </p:nvPr>
        </p:nvSpPr>
        <p:spPr>
          <a:xfrm>
            <a:off x="914400" y="3124200"/>
            <a:ext cx="7620000" cy="2590800"/>
          </a:xfrm>
        </p:spPr>
        <p:txBody>
          <a:bodyPr/>
          <a:lstStyle/>
          <a:p>
            <a:pPr lvl="1">
              <a:spcBef>
                <a:spcPts val="1200"/>
              </a:spcBef>
              <a:buNone/>
            </a:pPr>
            <a:r>
              <a:rPr lang="en-US" dirty="0" smtClean="0"/>
              <a:t>Serve as a reminder of history, which while painful, might communicate a message of hope about earlier goals</a:t>
            </a:r>
          </a:p>
          <a:p>
            <a:pPr lvl="1">
              <a:spcBef>
                <a:spcPts val="1200"/>
              </a:spcBef>
              <a:buNone/>
            </a:pPr>
            <a:r>
              <a:rPr lang="en-US" dirty="0" smtClean="0"/>
              <a:t>Respect for the individual and family/friends is essential; each is offered choice about the most comfortable way to participate and their preferences are accepted</a:t>
            </a:r>
          </a:p>
          <a:p>
            <a:pPr lvl="1">
              <a:spcBef>
                <a:spcPts val="1200"/>
              </a:spcBef>
              <a:buNone/>
            </a:pPr>
            <a:r>
              <a:rPr lang="en-US" dirty="0" smtClean="0"/>
              <a:t>May need to process past experiences and feelings, both good and bad, with regard to seeking treatment</a:t>
            </a:r>
          </a:p>
        </p:txBody>
      </p:sp>
      <p:sp>
        <p:nvSpPr>
          <p:cNvPr id="8" name="Rectangle 4"/>
          <p:cNvSpPr txBox="1">
            <a:spLocks noChangeArrowheads="1"/>
          </p:cNvSpPr>
          <p:nvPr/>
        </p:nvSpPr>
        <p:spPr bwMode="auto">
          <a:xfrm>
            <a:off x="990600" y="1371600"/>
            <a:ext cx="7543800" cy="1676400"/>
          </a:xfrm>
          <a:prstGeom prst="rect">
            <a:avLst/>
          </a:prstGeom>
          <a:solidFill>
            <a:srgbClr val="336699"/>
          </a:solidFill>
          <a:ln w="19050">
            <a:solidFill>
              <a:schemeClr val="bg1"/>
            </a:solidFill>
            <a:miter lim="800000"/>
            <a:headEnd/>
            <a:tailEnd/>
          </a:ln>
          <a:extLst/>
        </p:spPr>
        <p:txBody>
          <a:bodyPr vert="horz" wrap="square" lIns="91440" tIns="45720" rIns="91440" bIns="45720" numCol="1" anchor="ctr"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0" indent="0" algn="ctr"/>
            <a:r>
              <a:rPr lang="en-US" sz="2000" i="1" dirty="0" smtClean="0">
                <a:solidFill>
                  <a:schemeClr val="bg1"/>
                </a:solidFill>
                <a:latin typeface="Times New Roman" pitchFamily="18" charset="0"/>
                <a:cs typeface="Times New Roman" pitchFamily="18" charset="0"/>
              </a:rPr>
              <a:t>“The family is a vital source of information and knowledge about the individual, their history, and needs, the role of culture in their lives, and other important details.  Also, physical and emotional support of family can be a critical component of each individual's recovery”</a:t>
            </a:r>
            <a:r>
              <a:rPr lang="en-US" sz="2000" i="1" baseline="30000" dirty="0" smtClean="0">
                <a:solidFill>
                  <a:schemeClr val="bg1"/>
                </a:solidFill>
                <a:latin typeface="Times New Roman" pitchFamily="18" charset="0"/>
                <a:cs typeface="Times New Roman" pitchFamily="18" charset="0"/>
              </a:rPr>
              <a:t> 3</a:t>
            </a:r>
            <a:endParaRPr lang="en-US" sz="2000" i="1" dirty="0">
              <a:solidFill>
                <a:schemeClr val="bg1"/>
              </a:solidFill>
              <a:latin typeface="Times New Roman" pitchFamily="18" charset="0"/>
              <a:cs typeface="Times New Roman" pitchFamily="18" charset="0"/>
            </a:endParaRPr>
          </a:p>
        </p:txBody>
      </p:sp>
      <p:sp>
        <p:nvSpPr>
          <p:cNvPr id="11" name="AutoShape 4"/>
          <p:cNvSpPr>
            <a:spLocks noChangeArrowheads="1"/>
          </p:cNvSpPr>
          <p:nvPr/>
        </p:nvSpPr>
        <p:spPr bwMode="auto">
          <a:xfrm>
            <a:off x="914400" y="320040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smtClean="0">
                <a:solidFill>
                  <a:srgbClr val="336699"/>
                </a:solidFill>
              </a:rPr>
              <a:t>1</a:t>
            </a:r>
            <a:endParaRPr lang="en-US" sz="2000" b="1" dirty="0">
              <a:solidFill>
                <a:srgbClr val="336699"/>
              </a:solidFill>
            </a:endParaRPr>
          </a:p>
        </p:txBody>
      </p:sp>
      <p:sp>
        <p:nvSpPr>
          <p:cNvPr id="12" name="AutoShape 4"/>
          <p:cNvSpPr>
            <a:spLocks noChangeArrowheads="1"/>
          </p:cNvSpPr>
          <p:nvPr/>
        </p:nvSpPr>
        <p:spPr bwMode="auto">
          <a:xfrm>
            <a:off x="914400" y="396240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smtClean="0">
                <a:solidFill>
                  <a:srgbClr val="336699"/>
                </a:solidFill>
              </a:rPr>
              <a:t>2</a:t>
            </a:r>
            <a:endParaRPr lang="en-US" sz="2000" b="1" dirty="0">
              <a:solidFill>
                <a:srgbClr val="336699"/>
              </a:solidFill>
            </a:endParaRPr>
          </a:p>
        </p:txBody>
      </p:sp>
      <p:sp>
        <p:nvSpPr>
          <p:cNvPr id="13" name="AutoShape 4"/>
          <p:cNvSpPr>
            <a:spLocks noChangeArrowheads="1"/>
          </p:cNvSpPr>
          <p:nvPr/>
        </p:nvSpPr>
        <p:spPr bwMode="auto">
          <a:xfrm>
            <a:off x="914400" y="502920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smtClean="0">
                <a:solidFill>
                  <a:srgbClr val="336699"/>
                </a:solidFill>
              </a:rPr>
              <a:t>3</a:t>
            </a:r>
            <a:endParaRPr lang="en-US" sz="2000" b="1" dirty="0">
              <a:solidFill>
                <a:srgbClr val="336699"/>
              </a:solidFill>
            </a:endParaRPr>
          </a:p>
        </p:txBody>
      </p:sp>
    </p:spTree>
    <p:extLst>
      <p:ext uri="{BB962C8B-B14F-4D97-AF65-F5344CB8AC3E}">
        <p14:creationId xmlns:p14="http://schemas.microsoft.com/office/powerpoint/2010/main" val="1310696601"/>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276600"/>
            <a:ext cx="7772400" cy="990600"/>
          </a:xfrm>
        </p:spPr>
        <p:txBody>
          <a:bodyPr/>
          <a:lstStyle/>
          <a:p>
            <a:r>
              <a:rPr lang="en-US" sz="3200" b="1" dirty="0" smtClean="0"/>
              <a:t>Writing Effective and Concise Documentation</a:t>
            </a:r>
            <a:endParaRPr lang="en-US" sz="3200" b="1" dirty="0"/>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85800" y="2362200"/>
            <a:ext cx="4572000" cy="2819400"/>
          </a:xfrm>
          <a:ln w="28575">
            <a:solidFill>
              <a:srgbClr val="B1C7E1"/>
            </a:solidFill>
          </a:ln>
        </p:spPr>
        <p:txBody>
          <a:bodyPr/>
          <a:lstStyle/>
          <a:p>
            <a:pPr algn="ctr">
              <a:spcBef>
                <a:spcPts val="1200"/>
              </a:spcBef>
            </a:pPr>
            <a:r>
              <a:rPr lang="en-US" sz="2000" b="1" dirty="0" smtClean="0">
                <a:solidFill>
                  <a:srgbClr val="CE7124"/>
                </a:solidFill>
              </a:rPr>
              <a:t>Electronic Medical Records </a:t>
            </a:r>
            <a:r>
              <a:rPr lang="en-US" sz="2000" b="1" baseline="30000" dirty="0" smtClean="0">
                <a:solidFill>
                  <a:srgbClr val="CE7124"/>
                </a:solidFill>
              </a:rPr>
              <a:t>13</a:t>
            </a:r>
            <a:endParaRPr lang="en-US" sz="2000" b="1" dirty="0" smtClean="0">
              <a:solidFill>
                <a:srgbClr val="CE7124"/>
              </a:solidFill>
            </a:endParaRPr>
          </a:p>
          <a:p>
            <a:pPr>
              <a:spcBef>
                <a:spcPts val="1200"/>
              </a:spcBef>
            </a:pPr>
            <a:r>
              <a:rPr lang="en-US" sz="1500" dirty="0" smtClean="0"/>
              <a:t>Record individual status and progress while also allowing for population dashboard data for decision support around key areas of interest:</a:t>
            </a:r>
          </a:p>
          <a:p>
            <a:pPr>
              <a:spcBef>
                <a:spcPts val="0"/>
              </a:spcBef>
            </a:pPr>
            <a:r>
              <a:rPr lang="en-US" sz="1400" b="1" dirty="0" smtClean="0"/>
              <a:t>Allow multiple professionals to enter and access information</a:t>
            </a:r>
          </a:p>
          <a:p>
            <a:pPr>
              <a:spcBef>
                <a:spcPts val="0"/>
              </a:spcBef>
            </a:pPr>
            <a:r>
              <a:rPr lang="en-US" sz="1400" b="1" dirty="0" smtClean="0"/>
              <a:t>Can be used to track behaviors, goals, progress and as timed reminders to ensure guideline care</a:t>
            </a:r>
          </a:p>
          <a:p>
            <a:pPr>
              <a:spcBef>
                <a:spcPts val="0"/>
              </a:spcBef>
            </a:pPr>
            <a:r>
              <a:rPr lang="en-US" sz="1400" b="1" dirty="0" smtClean="0"/>
              <a:t>Offer educational and resources related materials for staff /consumers</a:t>
            </a:r>
          </a:p>
          <a:p>
            <a:pPr lvl="2">
              <a:spcBef>
                <a:spcPts val="1200"/>
              </a:spcBef>
              <a:buNone/>
            </a:pPr>
            <a:endParaRPr lang="en-US" sz="1500" b="1" dirty="0" smtClean="0"/>
          </a:p>
          <a:p>
            <a:pPr lvl="2">
              <a:spcBef>
                <a:spcPts val="1200"/>
              </a:spcBef>
            </a:pPr>
            <a:endParaRPr lang="en-US" sz="1600" dirty="0"/>
          </a:p>
        </p:txBody>
      </p:sp>
      <p:sp>
        <p:nvSpPr>
          <p:cNvPr id="5" name="Title 1"/>
          <p:cNvSpPr txBox="1">
            <a:spLocks/>
          </p:cNvSpPr>
          <p:nvPr/>
        </p:nvSpPr>
        <p:spPr bwMode="auto">
          <a:xfrm>
            <a:off x="381000" y="762000"/>
            <a:ext cx="80010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mj-lt"/>
                <a:ea typeface="+mj-ea"/>
                <a:cs typeface="+mj-cs"/>
              </a:rPr>
              <a:t>Documentation and Communication </a:t>
            </a:r>
            <a:r>
              <a:rPr kumimoji="0" lang="en-US" sz="3200" b="0" i="0" u="none" strike="noStrike" kern="0" cap="none" spc="0" normalizeH="0" baseline="30000" noProof="0" dirty="0" smtClean="0">
                <a:ln>
                  <a:noFill/>
                </a:ln>
                <a:solidFill>
                  <a:schemeClr val="tx1"/>
                </a:solidFill>
                <a:effectLst/>
                <a:uLnTx/>
                <a:uFillTx/>
                <a:latin typeface="+mj-lt"/>
                <a:ea typeface="+mj-ea"/>
                <a:cs typeface="+mj-cs"/>
              </a:rPr>
              <a:t>12</a:t>
            </a:r>
            <a:endParaRPr kumimoji="0" lang="en-US" sz="3200" b="0" i="0" u="none" strike="noStrike" kern="0" cap="none" spc="0" normalizeH="0" baseline="0" noProof="0" dirty="0">
              <a:ln>
                <a:noFill/>
              </a:ln>
              <a:solidFill>
                <a:schemeClr val="tx1"/>
              </a:solidFill>
              <a:effectLst/>
              <a:uLnTx/>
              <a:uFillTx/>
              <a:latin typeface="+mj-lt"/>
              <a:ea typeface="+mj-ea"/>
              <a:cs typeface="+mj-cs"/>
            </a:endParaRPr>
          </a:p>
        </p:txBody>
      </p:sp>
      <p:sp>
        <p:nvSpPr>
          <p:cNvPr id="7" name="TextBox 13"/>
          <p:cNvSpPr txBox="1">
            <a:spLocks noChangeArrowheads="1"/>
          </p:cNvSpPr>
          <p:nvPr/>
        </p:nvSpPr>
        <p:spPr bwMode="auto">
          <a:xfrm>
            <a:off x="5334000" y="2362200"/>
            <a:ext cx="3505200" cy="2819400"/>
          </a:xfrm>
          <a:prstGeom prst="rect">
            <a:avLst/>
          </a:prstGeom>
          <a:noFill/>
          <a:ln w="28575">
            <a:solidFill>
              <a:srgbClr val="B1C7E1"/>
            </a:solidFill>
            <a:miter lim="800000"/>
            <a:headEnd/>
            <a:tailEnd/>
          </a:ln>
        </p:spPr>
        <p:txBody>
          <a:bodyPr wrap="square" tIns="91440">
            <a:noAutofit/>
          </a:bodyPr>
          <a:lstStyle/>
          <a:p>
            <a:pPr marL="342900" indent="-342900" algn="ctr">
              <a:spcBef>
                <a:spcPts val="1200"/>
              </a:spcBef>
              <a:buClr>
                <a:schemeClr val="bg2"/>
              </a:buClr>
            </a:pPr>
            <a:r>
              <a:rPr lang="en-US" sz="2000" b="1" dirty="0" smtClean="0">
                <a:solidFill>
                  <a:srgbClr val="D3650B"/>
                </a:solidFill>
                <a:latin typeface="Arial" pitchFamily="34" charset="0"/>
                <a:cs typeface="Arial" pitchFamily="34" charset="0"/>
              </a:rPr>
              <a:t>Complex Considerations:</a:t>
            </a:r>
            <a:r>
              <a:rPr lang="en-US" sz="2000" b="1" baseline="30000" dirty="0" smtClean="0">
                <a:solidFill>
                  <a:srgbClr val="D3650B"/>
                </a:solidFill>
                <a:latin typeface="Arial" pitchFamily="34" charset="0"/>
                <a:cs typeface="Arial" pitchFamily="34" charset="0"/>
              </a:rPr>
              <a:t> 12</a:t>
            </a:r>
            <a:endParaRPr lang="en-US" sz="1800" dirty="0" smtClean="0">
              <a:cs typeface="Arial" pitchFamily="34" charset="0"/>
            </a:endParaRPr>
          </a:p>
          <a:p>
            <a:pPr marL="342900" indent="-342900">
              <a:spcBef>
                <a:spcPts val="1200"/>
              </a:spcBef>
              <a:buClr>
                <a:schemeClr val="bg2"/>
              </a:buClr>
            </a:pPr>
            <a:r>
              <a:rPr lang="en-US" sz="1500" kern="0" dirty="0" smtClean="0"/>
              <a:t>For metrics and measurements to be used effectively, information and data need to be collected, stored, easily accessed and presentable to those who will access them.</a:t>
            </a:r>
          </a:p>
          <a:p>
            <a:pPr marL="342900" indent="-342900">
              <a:spcBef>
                <a:spcPts val="1200"/>
              </a:spcBef>
              <a:buClr>
                <a:schemeClr val="bg2"/>
              </a:buClr>
            </a:pPr>
            <a:r>
              <a:rPr lang="en-US" sz="1500" kern="0" dirty="0" smtClean="0"/>
              <a:t>Record policies, development of electronic health records and communication about data all need to be addressed</a:t>
            </a:r>
          </a:p>
          <a:p>
            <a:pPr>
              <a:spcBef>
                <a:spcPts val="1200"/>
              </a:spcBef>
            </a:pPr>
            <a:endParaRPr lang="en-US" sz="1800" dirty="0">
              <a:latin typeface="Arial" pitchFamily="34" charset="0"/>
              <a:cs typeface="Arial" pitchFamily="34" charset="0"/>
            </a:endParaRPr>
          </a:p>
        </p:txBody>
      </p:sp>
      <p:sp>
        <p:nvSpPr>
          <p:cNvPr id="8" name="TextBox 13"/>
          <p:cNvSpPr txBox="1">
            <a:spLocks noChangeArrowheads="1"/>
          </p:cNvSpPr>
          <p:nvPr/>
        </p:nvSpPr>
        <p:spPr bwMode="auto">
          <a:xfrm>
            <a:off x="685800" y="1295400"/>
            <a:ext cx="8229600" cy="914400"/>
          </a:xfrm>
          <a:prstGeom prst="rect">
            <a:avLst/>
          </a:prstGeom>
          <a:noFill/>
          <a:ln w="28575">
            <a:solidFill>
              <a:srgbClr val="B1C7E1"/>
            </a:solidFill>
            <a:miter lim="800000"/>
            <a:headEnd/>
            <a:tailEnd/>
          </a:ln>
        </p:spPr>
        <p:txBody>
          <a:bodyPr wrap="square" tIns="91440">
            <a:noAutofit/>
          </a:bodyPr>
          <a:lstStyle/>
          <a:p>
            <a:pPr indent="-342900" algn="ctr">
              <a:spcBef>
                <a:spcPts val="0"/>
              </a:spcBef>
              <a:buClr>
                <a:schemeClr val="bg2"/>
              </a:buClr>
            </a:pPr>
            <a:r>
              <a:rPr lang="en-US" sz="2000" b="1" dirty="0" smtClean="0">
                <a:solidFill>
                  <a:srgbClr val="D3650B"/>
                </a:solidFill>
                <a:cs typeface="Arial" pitchFamily="34" charset="0"/>
              </a:rPr>
              <a:t>Timely and concise information exchange enhances collaboration</a:t>
            </a:r>
            <a:endParaRPr lang="en-US" sz="1800" dirty="0" smtClean="0">
              <a:cs typeface="Arial" pitchFamily="34" charset="0"/>
            </a:endParaRPr>
          </a:p>
          <a:p>
            <a:pPr indent="-342900">
              <a:spcBef>
                <a:spcPts val="0"/>
              </a:spcBef>
              <a:buClr>
                <a:schemeClr val="bg2"/>
              </a:buClr>
            </a:pPr>
            <a:r>
              <a:rPr lang="en-US" sz="1600" kern="0" dirty="0" smtClean="0"/>
              <a:t>Communication between all providers is most effective and efficient when it is readily available, referred to and utilized with the consumer.  </a:t>
            </a:r>
          </a:p>
          <a:p>
            <a:pPr marL="342900" indent="-342900">
              <a:spcBef>
                <a:spcPts val="1200"/>
              </a:spcBef>
              <a:buClr>
                <a:schemeClr val="bg2"/>
              </a:buClr>
            </a:pPr>
            <a:endParaRPr lang="en-US" sz="1800" dirty="0">
              <a:latin typeface="Arial" pitchFamily="34" charset="0"/>
              <a:cs typeface="Arial" pitchFamily="34" charset="0"/>
            </a:endParaRPr>
          </a:p>
        </p:txBody>
      </p:sp>
      <p:sp>
        <p:nvSpPr>
          <p:cNvPr id="9" name="Folded Corner 8"/>
          <p:cNvSpPr/>
          <p:nvPr/>
        </p:nvSpPr>
        <p:spPr bwMode="auto">
          <a:xfrm>
            <a:off x="990600" y="5257800"/>
            <a:ext cx="7772400" cy="533400"/>
          </a:xfrm>
          <a:prstGeom prst="foldedCorner">
            <a:avLst/>
          </a:prstGeom>
          <a:solidFill>
            <a:srgbClr val="336699"/>
          </a:solidFill>
          <a:ln w="57150" cap="flat" cmpd="sng" algn="ctr">
            <a:solidFill>
              <a:schemeClr val="bg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square" lIns="182880" tIns="45720" rIns="91440" bIns="45720" numCol="1" rtlCol="0" anchor="t" anchorCtr="0" compatLnSpc="1">
            <a:prstTxWarp prst="textNoShape">
              <a:avLst/>
            </a:prstTxWarp>
          </a:bodyPr>
          <a:lstStyle/>
          <a:p>
            <a:r>
              <a:rPr lang="en-US" sz="2000" b="1" i="1" dirty="0" smtClean="0">
                <a:solidFill>
                  <a:schemeClr val="bg1"/>
                </a:solidFill>
                <a:latin typeface="Times New Roman" pitchFamily="18" charset="0"/>
                <a:ea typeface="ヒラギノ角ゴ Pro W3" charset="0"/>
                <a:cs typeface="Times New Roman" pitchFamily="18" charset="0"/>
              </a:rPr>
              <a:t>Computer competence is an essential skill for social workers in IH</a:t>
            </a:r>
            <a:endParaRPr lang="en-US" sz="2000" b="1" i="1" dirty="0">
              <a:solidFill>
                <a:schemeClr val="bg1"/>
              </a:solidFill>
              <a:latin typeface="Times New Roman" pitchFamily="18" charset="0"/>
              <a:ea typeface="ヒラギノ角ゴ Pro W3" charset="0"/>
              <a:cs typeface="Times New Roman" pitchFamily="18" charset="0"/>
            </a:endParaRPr>
          </a:p>
        </p:txBody>
      </p:sp>
    </p:spTree>
    <p:extLst>
      <p:ext uri="{BB962C8B-B14F-4D97-AF65-F5344CB8AC3E}">
        <p14:creationId xmlns:p14="http://schemas.microsoft.com/office/powerpoint/2010/main" val="4283554650"/>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001000" cy="838200"/>
          </a:xfrm>
        </p:spPr>
        <p:txBody>
          <a:bodyPr/>
          <a:lstStyle/>
          <a:p>
            <a:r>
              <a:rPr lang="en-US" dirty="0" smtClean="0"/>
              <a:t>What’s your note preference? PIE, DAP, or SOAP?</a:t>
            </a:r>
            <a:r>
              <a:rPr lang="en-US" baseline="30000" dirty="0" smtClean="0"/>
              <a:t> 4</a:t>
            </a:r>
            <a:r>
              <a:rPr lang="en-US" dirty="0" smtClean="0"/>
              <a:t/>
            </a:r>
            <a:br>
              <a:rPr lang="en-US" dirty="0" smtClean="0"/>
            </a:br>
            <a:endParaRPr lang="en-US" dirty="0"/>
          </a:p>
        </p:txBody>
      </p:sp>
      <p:sp>
        <p:nvSpPr>
          <p:cNvPr id="5" name="Rectangle 4"/>
          <p:cNvSpPr/>
          <p:nvPr/>
        </p:nvSpPr>
        <p:spPr>
          <a:xfrm>
            <a:off x="685800" y="196209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rPr>
              <a:t>Formats to help with writing a clear and concise progress note</a:t>
            </a:r>
            <a:endParaRPr lang="en-US" sz="2000" dirty="0">
              <a:solidFill>
                <a:schemeClr val="bg1"/>
              </a:solidFill>
              <a:cs typeface="Arial" pitchFamily="34" charset="0"/>
            </a:endParaRPr>
          </a:p>
        </p:txBody>
      </p:sp>
      <p:sp>
        <p:nvSpPr>
          <p:cNvPr id="6" name="TextBox 8"/>
          <p:cNvSpPr txBox="1">
            <a:spLocks noChangeArrowheads="1"/>
          </p:cNvSpPr>
          <p:nvPr/>
        </p:nvSpPr>
        <p:spPr bwMode="auto">
          <a:xfrm>
            <a:off x="838200" y="2514600"/>
            <a:ext cx="8001000" cy="1323439"/>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1138238" marR="0" lvl="0" indent="-1138238" algn="l" defTabSz="914400" rtl="0" eaLnBrk="1" fontAlgn="base" latinLnBrk="0" hangingPunct="1">
              <a:lnSpc>
                <a:spcPct val="100000"/>
              </a:lnSpc>
              <a:spcBef>
                <a:spcPts val="1200"/>
              </a:spcBef>
              <a:spcAft>
                <a:spcPts val="0"/>
              </a:spcAft>
              <a:buClr>
                <a:srgbClr val="16A21F"/>
              </a:buClr>
              <a:buSzTx/>
              <a:buFont typeface="Wingdings" pitchFamily="2" charset="2"/>
              <a:buNone/>
              <a:tabLst/>
              <a:defRPr/>
            </a:pPr>
            <a:r>
              <a:rPr kumimoji="0" lang="en-US" sz="2000" b="1" i="0" u="none" strike="noStrike" kern="0" cap="none" spc="0" normalizeH="0" baseline="0" noProof="0" dirty="0" smtClean="0">
                <a:ln>
                  <a:noFill/>
                </a:ln>
                <a:solidFill>
                  <a:srgbClr val="D3650B"/>
                </a:solidFill>
                <a:effectLst/>
                <a:uLnTx/>
                <a:uFillTx/>
                <a:latin typeface="Arial" pitchFamily="34" charset="0"/>
                <a:ea typeface="+mn-ea"/>
                <a:cs typeface="Arial" pitchFamily="34" charset="0"/>
              </a:rPr>
              <a:t>PIE</a:t>
            </a:r>
            <a:r>
              <a:rPr kumimoji="0" lang="en-US" sz="2000" b="1" i="0" u="none" strike="noStrike" kern="0" cap="none" spc="0" normalizeH="0" baseline="0" noProof="0" dirty="0" smtClean="0">
                <a:ln>
                  <a:noFill/>
                </a:ln>
                <a:solidFill>
                  <a:srgbClr val="1269A7"/>
                </a:solidFill>
                <a:effectLst/>
                <a:uLnTx/>
                <a:uFillTx/>
                <a:latin typeface="Arial" pitchFamily="34" charset="0"/>
                <a:ea typeface="+mn-ea"/>
                <a:cs typeface="Arial" pitchFamily="34" charset="0"/>
              </a:rPr>
              <a:t>	</a:t>
            </a:r>
            <a:r>
              <a:rPr kumimoji="0" lang="en-US" sz="2000" b="0" i="0" u="none" strike="noStrike" kern="0" cap="none" spc="0" normalizeH="0" baseline="0" noProof="0" dirty="0" smtClean="0">
                <a:ln>
                  <a:noFill/>
                </a:ln>
                <a:solidFill>
                  <a:schemeClr val="tx1"/>
                </a:solidFill>
                <a:effectLst/>
                <a:uLnTx/>
                <a:uFillTx/>
                <a:latin typeface="Arial" pitchFamily="34" charset="0"/>
                <a:ea typeface="+mn-ea"/>
                <a:cs typeface="Arial" pitchFamily="34" charset="0"/>
              </a:rPr>
              <a:t>Problem identification, Intervention, Evaluation</a:t>
            </a:r>
          </a:p>
          <a:p>
            <a:pPr marL="1138238" marR="0" lvl="0" indent="-1138238" algn="l" defTabSz="914400" rtl="0" eaLnBrk="1" fontAlgn="base" latinLnBrk="0" hangingPunct="1">
              <a:lnSpc>
                <a:spcPct val="100000"/>
              </a:lnSpc>
              <a:spcBef>
                <a:spcPts val="1200"/>
              </a:spcBef>
              <a:spcAft>
                <a:spcPts val="0"/>
              </a:spcAft>
              <a:buClr>
                <a:srgbClr val="16A21F"/>
              </a:buClr>
              <a:buSzTx/>
              <a:buFont typeface="Wingdings" pitchFamily="2" charset="2"/>
              <a:buNone/>
              <a:tabLst/>
              <a:defRPr/>
            </a:pPr>
            <a:r>
              <a:rPr kumimoji="0" lang="en-US" sz="2000" b="1" i="0" u="none" strike="noStrike" kern="0" cap="none" spc="0" normalizeH="0" baseline="0" noProof="0" dirty="0" smtClean="0">
                <a:ln>
                  <a:noFill/>
                </a:ln>
                <a:solidFill>
                  <a:srgbClr val="D3650B"/>
                </a:solidFill>
                <a:effectLst/>
                <a:uLnTx/>
                <a:uFillTx/>
                <a:latin typeface="Arial" pitchFamily="34" charset="0"/>
                <a:ea typeface="+mn-ea"/>
                <a:cs typeface="Arial" pitchFamily="34" charset="0"/>
              </a:rPr>
              <a:t>DAP</a:t>
            </a:r>
            <a:r>
              <a:rPr kumimoji="0" lang="en-US" sz="2000" b="1" i="0" u="none" strike="noStrike" kern="0" cap="none" spc="0" normalizeH="0" baseline="0" noProof="0" dirty="0" smtClean="0">
                <a:ln>
                  <a:noFill/>
                </a:ln>
                <a:solidFill>
                  <a:srgbClr val="1269A7"/>
                </a:solidFill>
                <a:effectLst/>
                <a:uLnTx/>
                <a:uFillTx/>
                <a:latin typeface="Arial" pitchFamily="34" charset="0"/>
                <a:ea typeface="+mn-ea"/>
                <a:cs typeface="Arial" pitchFamily="34" charset="0"/>
              </a:rPr>
              <a:t>	</a:t>
            </a:r>
            <a:r>
              <a:rPr kumimoji="0" lang="en-US" sz="2000" b="0" i="0" u="none" strike="noStrike" kern="0" cap="none" spc="0" normalizeH="0" baseline="0" noProof="0" dirty="0" smtClean="0">
                <a:ln>
                  <a:noFill/>
                </a:ln>
                <a:solidFill>
                  <a:schemeClr val="tx1"/>
                </a:solidFill>
                <a:effectLst/>
                <a:uLnTx/>
                <a:uFillTx/>
                <a:latin typeface="Arial" pitchFamily="34" charset="0"/>
                <a:ea typeface="+mn-ea"/>
                <a:cs typeface="Arial" pitchFamily="34" charset="0"/>
              </a:rPr>
              <a:t>Description, Assessment, Plan</a:t>
            </a:r>
          </a:p>
          <a:p>
            <a:pPr marL="1138238" marR="0" lvl="0" indent="-1138238" algn="l" defTabSz="914400" rtl="0" eaLnBrk="1" fontAlgn="base" latinLnBrk="0" hangingPunct="1">
              <a:lnSpc>
                <a:spcPct val="100000"/>
              </a:lnSpc>
              <a:spcBef>
                <a:spcPts val="1200"/>
              </a:spcBef>
              <a:spcAft>
                <a:spcPts val="0"/>
              </a:spcAft>
              <a:buClr>
                <a:srgbClr val="16A21F"/>
              </a:buClr>
              <a:buSzTx/>
              <a:buFont typeface="Wingdings" pitchFamily="2" charset="2"/>
              <a:buNone/>
              <a:tabLst/>
              <a:defRPr/>
            </a:pPr>
            <a:r>
              <a:rPr kumimoji="0" lang="en-US" sz="2000" b="1" i="0" u="none" strike="noStrike" kern="0" cap="none" spc="0" normalizeH="0" baseline="0" noProof="0" dirty="0" smtClean="0">
                <a:ln>
                  <a:noFill/>
                </a:ln>
                <a:solidFill>
                  <a:srgbClr val="D3650B"/>
                </a:solidFill>
                <a:effectLst/>
                <a:uLnTx/>
                <a:uFillTx/>
                <a:latin typeface="Arial" pitchFamily="34" charset="0"/>
                <a:ea typeface="+mn-ea"/>
                <a:cs typeface="Arial" pitchFamily="34" charset="0"/>
              </a:rPr>
              <a:t>SOAP</a:t>
            </a:r>
            <a:r>
              <a:rPr kumimoji="0" lang="en-US" sz="2000" b="0" i="0" u="none" strike="noStrike" kern="0" cap="none" spc="0" normalizeH="0" baseline="0" noProof="0" dirty="0" smtClean="0">
                <a:ln>
                  <a:noFill/>
                </a:ln>
                <a:solidFill>
                  <a:srgbClr val="1269A7"/>
                </a:solidFill>
                <a:effectLst/>
                <a:uLnTx/>
                <a:uFillTx/>
                <a:latin typeface="Arial" pitchFamily="34" charset="0"/>
                <a:ea typeface="+mn-ea"/>
                <a:cs typeface="Arial" pitchFamily="34" charset="0"/>
              </a:rPr>
              <a:t>	</a:t>
            </a:r>
            <a:r>
              <a:rPr kumimoji="0" lang="en-US" sz="2000" b="0" i="0" u="none" strike="noStrike" kern="0" cap="none" spc="0" normalizeH="0" baseline="0" noProof="0" dirty="0" smtClean="0">
                <a:ln>
                  <a:noFill/>
                </a:ln>
                <a:solidFill>
                  <a:schemeClr val="tx1"/>
                </a:solidFill>
                <a:effectLst/>
                <a:uLnTx/>
                <a:uFillTx/>
                <a:latin typeface="Arial" pitchFamily="34" charset="0"/>
                <a:ea typeface="+mn-ea"/>
                <a:cs typeface="Arial" pitchFamily="34" charset="0"/>
              </a:rPr>
              <a:t>Subjective, Objective, Assessment, Plan</a:t>
            </a:r>
            <a:endParaRPr kumimoji="0" lang="en-US" sz="2000" b="0" i="0" u="none" strike="noStrike" kern="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8" name="TextBox 7"/>
          <p:cNvSpPr txBox="1"/>
          <p:nvPr/>
        </p:nvSpPr>
        <p:spPr>
          <a:xfrm>
            <a:off x="1066800" y="3886200"/>
            <a:ext cx="6934200" cy="400110"/>
          </a:xfrm>
          <a:prstGeom prst="rect">
            <a:avLst/>
          </a:prstGeom>
          <a:noFill/>
        </p:spPr>
        <p:txBody>
          <a:bodyPr wrap="square" rtlCol="0">
            <a:spAutoFit/>
          </a:bodyPr>
          <a:lstStyle/>
          <a:p>
            <a:r>
              <a:rPr lang="en-US" sz="2000" dirty="0" smtClean="0"/>
              <a:t>All structured and all require assessment as part of the note</a:t>
            </a:r>
            <a:endParaRPr lang="en-US" sz="2000" dirty="0"/>
          </a:p>
        </p:txBody>
      </p:sp>
      <p:sp>
        <p:nvSpPr>
          <p:cNvPr id="9" name="TextBox 8"/>
          <p:cNvSpPr txBox="1"/>
          <p:nvPr/>
        </p:nvSpPr>
        <p:spPr>
          <a:xfrm>
            <a:off x="990600" y="5007114"/>
            <a:ext cx="7239000" cy="707886"/>
          </a:xfrm>
          <a:prstGeom prst="rect">
            <a:avLst/>
          </a:prstGeom>
          <a:solidFill>
            <a:srgbClr val="B1C7E1"/>
          </a:solidFill>
        </p:spPr>
        <p:txBody>
          <a:bodyPr wrap="square" rtlCol="0">
            <a:spAutoFit/>
          </a:bodyPr>
          <a:lstStyle/>
          <a:p>
            <a:r>
              <a:rPr lang="en-US" sz="2000" dirty="0" smtClean="0"/>
              <a:t>Can “problem-oriented” notes be used effectively to support an objective-oriented and recovery-oriented record? </a:t>
            </a:r>
            <a:endParaRPr lang="en-US" sz="2000" dirty="0"/>
          </a:p>
        </p:txBody>
      </p:sp>
      <p:sp>
        <p:nvSpPr>
          <p:cNvPr id="7" name="Rectangle 6"/>
          <p:cNvSpPr/>
          <p:nvPr/>
        </p:nvSpPr>
        <p:spPr>
          <a:xfrm>
            <a:off x="533400" y="4419600"/>
            <a:ext cx="84582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rPr>
              <a:t>Well written notes in Integrated Health are SHORT and TO THE POINT! </a:t>
            </a:r>
            <a:endParaRPr lang="en-US" sz="2000" dirty="0">
              <a:solidFill>
                <a:schemeClr val="bg1"/>
              </a:solidFill>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001000" cy="838200"/>
          </a:xfrm>
        </p:spPr>
        <p:txBody>
          <a:bodyPr/>
          <a:lstStyle/>
          <a:p>
            <a:r>
              <a:rPr lang="en-US" dirty="0" smtClean="0"/>
              <a:t>Benefits of Well Written Notes</a:t>
            </a:r>
            <a:endParaRPr lang="en-US" dirty="0"/>
          </a:p>
        </p:txBody>
      </p:sp>
      <p:sp>
        <p:nvSpPr>
          <p:cNvPr id="5" name="Rectangle 4"/>
          <p:cNvSpPr/>
          <p:nvPr/>
        </p:nvSpPr>
        <p:spPr>
          <a:xfrm>
            <a:off x="914400" y="1447800"/>
            <a:ext cx="7338238" cy="1015663"/>
          </a:xfrm>
          <a:prstGeom prst="rect">
            <a:avLst/>
          </a:prstGeom>
          <a:solidFill>
            <a:srgbClr val="7F7F7F"/>
          </a:solidFill>
          <a:ln w="38100">
            <a:solidFill>
              <a:srgbClr val="75A7DD"/>
            </a:solidFill>
          </a:ln>
        </p:spPr>
        <p:txBody>
          <a:bodyPr wrap="square">
            <a:spAutoFit/>
          </a:bodyPr>
          <a:lstStyle/>
          <a:p>
            <a:pPr algn="ctr"/>
            <a:r>
              <a:rPr lang="en-US" sz="2000" dirty="0" smtClean="0">
                <a:solidFill>
                  <a:schemeClr val="bg1"/>
                </a:solidFill>
              </a:rPr>
              <a:t>“Including a mini assessment is beneficial in that it keeps all providers clear and focused on the individual needs and desires of the consumer” </a:t>
            </a:r>
            <a:r>
              <a:rPr lang="en-US" sz="2000" baseline="30000" dirty="0" smtClean="0">
                <a:solidFill>
                  <a:schemeClr val="bg1"/>
                </a:solidFill>
              </a:rPr>
              <a:t>3</a:t>
            </a:r>
            <a:endParaRPr lang="en-US" sz="2000" dirty="0">
              <a:solidFill>
                <a:schemeClr val="bg1"/>
              </a:solidFill>
            </a:endParaRPr>
          </a:p>
        </p:txBody>
      </p:sp>
      <p:sp>
        <p:nvSpPr>
          <p:cNvPr id="6" name="Content Placeholder 3"/>
          <p:cNvSpPr>
            <a:spLocks noGrp="1"/>
          </p:cNvSpPr>
          <p:nvPr>
            <p:ph sz="half" idx="2"/>
          </p:nvPr>
        </p:nvSpPr>
        <p:spPr>
          <a:xfrm>
            <a:off x="685800" y="2590800"/>
            <a:ext cx="4572000" cy="3276600"/>
          </a:xfrm>
          <a:ln w="28575">
            <a:solidFill>
              <a:srgbClr val="B1C7E1"/>
            </a:solidFill>
          </a:ln>
        </p:spPr>
        <p:txBody>
          <a:bodyPr/>
          <a:lstStyle/>
          <a:p>
            <a:pPr algn="ctr">
              <a:spcBef>
                <a:spcPts val="1200"/>
              </a:spcBef>
            </a:pPr>
            <a:r>
              <a:rPr lang="en-US" sz="2400" b="1" dirty="0" smtClean="0">
                <a:solidFill>
                  <a:srgbClr val="CE7124"/>
                </a:solidFill>
              </a:rPr>
              <a:t>A Win-Win</a:t>
            </a:r>
            <a:r>
              <a:rPr lang="en-US" sz="2400" b="1" baseline="30000" dirty="0" smtClean="0">
                <a:solidFill>
                  <a:srgbClr val="CE7124"/>
                </a:solidFill>
              </a:rPr>
              <a:t> 3</a:t>
            </a:r>
            <a:endParaRPr lang="en-US" sz="2400" b="1" dirty="0" smtClean="0">
              <a:solidFill>
                <a:srgbClr val="CE7124"/>
              </a:solidFill>
            </a:endParaRPr>
          </a:p>
          <a:p>
            <a:pPr>
              <a:spcBef>
                <a:spcPts val="1200"/>
              </a:spcBef>
            </a:pPr>
            <a:r>
              <a:rPr lang="en-US" sz="1600" dirty="0" smtClean="0"/>
              <a:t>With good documentation it is more difficult to provide ineffective services for an extended period of time.</a:t>
            </a:r>
          </a:p>
          <a:p>
            <a:pPr>
              <a:spcBef>
                <a:spcPts val="1200"/>
              </a:spcBef>
              <a:buFont typeface="Arial" pitchFamily="34" charset="0"/>
              <a:buChar char="•"/>
            </a:pPr>
            <a:r>
              <a:rPr lang="en-US" sz="1600" b="1" dirty="0" smtClean="0"/>
              <a:t>The lack of progress becomes obvious to everyone…and the provider and team will re-evaluate</a:t>
            </a:r>
          </a:p>
          <a:p>
            <a:pPr>
              <a:spcBef>
                <a:spcPts val="1200"/>
              </a:spcBef>
              <a:buFont typeface="Arial" pitchFamily="34" charset="0"/>
              <a:buChar char="•"/>
            </a:pPr>
            <a:r>
              <a:rPr lang="en-US" sz="1600" b="1" dirty="0" smtClean="0"/>
              <a:t>If service is effective, that too will be obvious…and the enthusiasm will generate support and additional forward motion</a:t>
            </a:r>
          </a:p>
          <a:p>
            <a:pPr lvl="2">
              <a:spcBef>
                <a:spcPts val="1200"/>
              </a:spcBef>
              <a:buNone/>
            </a:pPr>
            <a:endParaRPr lang="en-US" sz="1500" b="1" dirty="0" smtClean="0"/>
          </a:p>
          <a:p>
            <a:pPr lvl="2">
              <a:spcBef>
                <a:spcPts val="1200"/>
              </a:spcBef>
            </a:pPr>
            <a:endParaRPr lang="en-US" sz="1600" dirty="0"/>
          </a:p>
        </p:txBody>
      </p:sp>
      <p:sp>
        <p:nvSpPr>
          <p:cNvPr id="7" name="TextBox 6"/>
          <p:cNvSpPr txBox="1"/>
          <p:nvPr/>
        </p:nvSpPr>
        <p:spPr>
          <a:xfrm>
            <a:off x="5867400" y="2819400"/>
            <a:ext cx="2590800" cy="2677656"/>
          </a:xfrm>
          <a:prstGeom prst="rect">
            <a:avLst/>
          </a:prstGeom>
          <a:solidFill>
            <a:srgbClr val="F7E297"/>
          </a:solidFill>
        </p:spPr>
        <p:txBody>
          <a:bodyPr wrap="square" rtlCol="0">
            <a:spAutoFit/>
          </a:bodyPr>
          <a:lstStyle/>
          <a:p>
            <a:r>
              <a:rPr lang="en-US" dirty="0" smtClean="0"/>
              <a:t>Medical records tell the story of a person and any reader should come away with an better understanding</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124200"/>
            <a:ext cx="7772400" cy="1600200"/>
          </a:xfrm>
        </p:spPr>
        <p:txBody>
          <a:bodyPr/>
          <a:lstStyle/>
          <a:p>
            <a:r>
              <a:rPr lang="en-US" sz="3200" b="1" dirty="0" smtClean="0"/>
              <a:t>Updating the Care Plan</a:t>
            </a:r>
            <a:endParaRPr lang="en-US" sz="3200" b="1" dirty="0"/>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6781800" cy="1219200"/>
          </a:xfrm>
        </p:spPr>
        <p:txBody>
          <a:bodyPr/>
          <a:lstStyle/>
          <a:p>
            <a:pPr lvl="0"/>
            <a:r>
              <a:rPr lang="en-US" dirty="0" smtClean="0"/>
              <a:t>Ongoing monitoring, reviewing </a:t>
            </a:r>
            <a:br>
              <a:rPr lang="en-US" dirty="0" smtClean="0"/>
            </a:br>
            <a:r>
              <a:rPr lang="en-US" dirty="0" smtClean="0"/>
              <a:t>and re-evaluation of goals </a:t>
            </a:r>
            <a:r>
              <a:rPr lang="en-US" baseline="30000" dirty="0" smtClean="0"/>
              <a:t>3</a:t>
            </a:r>
            <a:r>
              <a:rPr lang="en-US" dirty="0" smtClean="0"/>
              <a:t/>
            </a:r>
            <a:br>
              <a:rPr lang="en-US" dirty="0" smtClean="0"/>
            </a:br>
            <a:endParaRPr lang="en-US" dirty="0" smtClean="0"/>
          </a:p>
        </p:txBody>
      </p:sp>
      <p:sp>
        <p:nvSpPr>
          <p:cNvPr id="5" name="TextBox 4"/>
          <p:cNvSpPr txBox="1"/>
          <p:nvPr/>
        </p:nvSpPr>
        <p:spPr>
          <a:xfrm>
            <a:off x="5943600" y="1828800"/>
            <a:ext cx="3048000" cy="1323439"/>
          </a:xfrm>
          <a:prstGeom prst="rect">
            <a:avLst/>
          </a:prstGeom>
          <a:solidFill>
            <a:srgbClr val="F7E297"/>
          </a:solidFill>
        </p:spPr>
        <p:txBody>
          <a:bodyPr wrap="square" rtlCol="0">
            <a:spAutoFit/>
          </a:bodyPr>
          <a:lstStyle/>
          <a:p>
            <a:r>
              <a:rPr lang="en-US" sz="1600" dirty="0" smtClean="0"/>
              <a:t>Assessment and reassessment allows for information gathering which can help to evaluate and monitor progress, modify and update the plan as needed </a:t>
            </a:r>
            <a:endParaRPr lang="en-US" sz="1600" dirty="0"/>
          </a:p>
        </p:txBody>
      </p:sp>
      <p:sp>
        <p:nvSpPr>
          <p:cNvPr id="7" name="TextBox 6"/>
          <p:cNvSpPr txBox="1"/>
          <p:nvPr/>
        </p:nvSpPr>
        <p:spPr>
          <a:xfrm>
            <a:off x="533400" y="2049482"/>
            <a:ext cx="4953000" cy="3970318"/>
          </a:xfrm>
          <a:prstGeom prst="rect">
            <a:avLst/>
          </a:prstGeom>
          <a:noFill/>
        </p:spPr>
        <p:txBody>
          <a:bodyPr wrap="square" rtlCol="0">
            <a:spAutoFit/>
          </a:bodyPr>
          <a:lstStyle/>
          <a:p>
            <a:r>
              <a:rPr lang="en-US" sz="1800" dirty="0" smtClean="0"/>
              <a:t>Periodic review of the treatment plan:</a:t>
            </a:r>
          </a:p>
          <a:p>
            <a:r>
              <a:rPr lang="en-US" sz="1800" dirty="0" smtClean="0"/>
              <a:t>1.  Keeps the plan accurate and up-to-date </a:t>
            </a:r>
          </a:p>
          <a:p>
            <a:r>
              <a:rPr lang="en-US" sz="1800" dirty="0" smtClean="0"/>
              <a:t>2.  Helps maximize benefit from treatment interventions by determining what is working and what needs adjustment</a:t>
            </a:r>
          </a:p>
          <a:p>
            <a:endParaRPr lang="en-US" sz="1800" dirty="0" smtClean="0"/>
          </a:p>
          <a:p>
            <a:r>
              <a:rPr lang="en-US" sz="1800" dirty="0" smtClean="0"/>
              <a:t>Review may: </a:t>
            </a:r>
          </a:p>
          <a:p>
            <a:pPr>
              <a:buFont typeface="Arial" pitchFamily="34" charset="0"/>
              <a:buChar char="•"/>
            </a:pPr>
            <a:r>
              <a:rPr lang="en-US" sz="1800" dirty="0" smtClean="0"/>
              <a:t>Highlight areas of strength that can be used to increase positive outcomes in other less successful aspects of treatment</a:t>
            </a:r>
          </a:p>
          <a:p>
            <a:pPr>
              <a:buFont typeface="Arial" pitchFamily="34" charset="0"/>
              <a:buChar char="•"/>
            </a:pPr>
            <a:r>
              <a:rPr lang="en-US" sz="1800" dirty="0" smtClean="0"/>
              <a:t>Offer an opportunity to brainstorm about areas that are problematic and make choices for next steps</a:t>
            </a:r>
          </a:p>
          <a:p>
            <a:endParaRPr lang="en-US" sz="1800" dirty="0" smtClean="0"/>
          </a:p>
        </p:txBody>
      </p:sp>
      <p:sp>
        <p:nvSpPr>
          <p:cNvPr id="8" name="TextBox 7"/>
          <p:cNvSpPr txBox="1"/>
          <p:nvPr/>
        </p:nvSpPr>
        <p:spPr>
          <a:xfrm>
            <a:off x="6400800" y="3250049"/>
            <a:ext cx="1981200" cy="2246769"/>
          </a:xfrm>
          <a:prstGeom prst="rect">
            <a:avLst/>
          </a:prstGeom>
          <a:solidFill>
            <a:srgbClr val="B1C7E1"/>
          </a:solidFill>
        </p:spPr>
        <p:txBody>
          <a:bodyPr wrap="square" rtlCol="0">
            <a:spAutoFit/>
          </a:bodyPr>
          <a:lstStyle/>
          <a:p>
            <a:r>
              <a:rPr lang="en-US" sz="2000" dirty="0" smtClean="0"/>
              <a:t>May uncover other barriers to treatment success that have not been identified</a:t>
            </a:r>
          </a:p>
          <a:p>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124200"/>
            <a:ext cx="7772400" cy="1371600"/>
          </a:xfrm>
        </p:spPr>
        <p:txBody>
          <a:bodyPr/>
          <a:lstStyle/>
          <a:p>
            <a:r>
              <a:rPr lang="en-US" sz="3200" b="1" dirty="0" smtClean="0"/>
              <a:t>Considering Medical Necessity Standards and Requirements</a:t>
            </a:r>
            <a:endParaRPr lang="en-US" sz="3200" b="1" dirty="0"/>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001000" cy="838200"/>
          </a:xfrm>
        </p:spPr>
        <p:txBody>
          <a:bodyPr/>
          <a:lstStyle/>
          <a:p>
            <a:r>
              <a:rPr lang="en-US" dirty="0" smtClean="0"/>
              <a:t>Administrative Requirements </a:t>
            </a:r>
            <a:r>
              <a:rPr lang="en-US" baseline="30000" dirty="0" smtClean="0"/>
              <a:t>3</a:t>
            </a:r>
            <a:r>
              <a:rPr lang="en-US" dirty="0" smtClean="0"/>
              <a:t> </a:t>
            </a:r>
            <a:endParaRPr lang="en-US" dirty="0"/>
          </a:p>
        </p:txBody>
      </p:sp>
      <p:sp>
        <p:nvSpPr>
          <p:cNvPr id="6" name="TextBox 13"/>
          <p:cNvSpPr txBox="1">
            <a:spLocks noChangeArrowheads="1"/>
          </p:cNvSpPr>
          <p:nvPr/>
        </p:nvSpPr>
        <p:spPr bwMode="auto">
          <a:xfrm>
            <a:off x="6019800" y="3048000"/>
            <a:ext cx="2895600" cy="2667000"/>
          </a:xfrm>
          <a:prstGeom prst="rect">
            <a:avLst/>
          </a:prstGeom>
          <a:noFill/>
          <a:ln w="28575">
            <a:solidFill>
              <a:srgbClr val="B1C7E1"/>
            </a:solidFill>
            <a:miter lim="800000"/>
            <a:headEnd/>
            <a:tailEnd/>
          </a:ln>
        </p:spPr>
        <p:txBody>
          <a:bodyPr wrap="square" tIns="91440">
            <a:noAutofit/>
          </a:bodyPr>
          <a:lstStyle/>
          <a:p>
            <a:pPr marL="342900" indent="-342900" algn="ctr">
              <a:spcBef>
                <a:spcPts val="1200"/>
              </a:spcBef>
              <a:buClr>
                <a:schemeClr val="bg2"/>
              </a:buClr>
            </a:pPr>
            <a:r>
              <a:rPr lang="en-US" sz="2000" b="1" dirty="0" smtClean="0">
                <a:solidFill>
                  <a:srgbClr val="D3650B"/>
                </a:solidFill>
                <a:latin typeface="Arial" pitchFamily="34" charset="0"/>
                <a:cs typeface="Arial" pitchFamily="34" charset="0"/>
              </a:rPr>
              <a:t>Discussion Point:</a:t>
            </a:r>
            <a:endParaRPr lang="en-US" sz="1800" dirty="0" smtClean="0">
              <a:cs typeface="Arial" pitchFamily="34" charset="0"/>
            </a:endParaRPr>
          </a:p>
          <a:p>
            <a:pPr marL="342900" indent="-342900">
              <a:spcBef>
                <a:spcPts val="1200"/>
              </a:spcBef>
              <a:buClr>
                <a:schemeClr val="bg2"/>
              </a:buClr>
            </a:pPr>
            <a:r>
              <a:rPr lang="en-US" sz="1500" kern="0" dirty="0" smtClean="0"/>
              <a:t>How can medical necessity requirements protect and help consumers and families? </a:t>
            </a:r>
          </a:p>
          <a:p>
            <a:pPr marL="342900" indent="-342900">
              <a:spcBef>
                <a:spcPts val="1200"/>
              </a:spcBef>
              <a:buClr>
                <a:schemeClr val="bg2"/>
              </a:buClr>
            </a:pPr>
            <a:r>
              <a:rPr lang="en-US" sz="1500" kern="0" dirty="0" smtClean="0"/>
              <a:t>In what ways might these requirements be inappropriately applied and cause denial of services?</a:t>
            </a:r>
          </a:p>
          <a:p>
            <a:pPr marL="342900" indent="-342900">
              <a:spcBef>
                <a:spcPts val="1200"/>
              </a:spcBef>
              <a:buClr>
                <a:schemeClr val="bg2"/>
              </a:buClr>
            </a:pPr>
            <a:endParaRPr lang="en-US" sz="1500" kern="0" dirty="0" smtClean="0"/>
          </a:p>
          <a:p>
            <a:pPr>
              <a:spcBef>
                <a:spcPts val="1200"/>
              </a:spcBef>
            </a:pPr>
            <a:endParaRPr lang="en-US" sz="1800" dirty="0">
              <a:latin typeface="Arial" pitchFamily="34" charset="0"/>
              <a:cs typeface="Arial" pitchFamily="34" charset="0"/>
            </a:endParaRPr>
          </a:p>
        </p:txBody>
      </p:sp>
      <p:sp>
        <p:nvSpPr>
          <p:cNvPr id="7" name="TextBox 13"/>
          <p:cNvSpPr txBox="1">
            <a:spLocks noChangeArrowheads="1"/>
          </p:cNvSpPr>
          <p:nvPr/>
        </p:nvSpPr>
        <p:spPr bwMode="auto">
          <a:xfrm>
            <a:off x="609600" y="1676400"/>
            <a:ext cx="5181600" cy="3581400"/>
          </a:xfrm>
          <a:prstGeom prst="rect">
            <a:avLst/>
          </a:prstGeom>
          <a:noFill/>
          <a:ln w="28575">
            <a:solidFill>
              <a:srgbClr val="B1C7E1"/>
            </a:solidFill>
            <a:miter lim="800000"/>
            <a:headEnd/>
            <a:tailEnd/>
          </a:ln>
        </p:spPr>
        <p:txBody>
          <a:bodyPr wrap="square" tIns="91440">
            <a:noAutofit/>
          </a:bodyPr>
          <a:lstStyle/>
          <a:p>
            <a:pPr marL="342900" indent="-342900" algn="ctr">
              <a:spcBef>
                <a:spcPts val="1200"/>
              </a:spcBef>
              <a:buClr>
                <a:schemeClr val="bg2"/>
              </a:buClr>
            </a:pPr>
            <a:r>
              <a:rPr lang="en-US" sz="2000" b="1" dirty="0" smtClean="0">
                <a:solidFill>
                  <a:srgbClr val="D3650B"/>
                </a:solidFill>
                <a:latin typeface="Arial" pitchFamily="34" charset="0"/>
                <a:cs typeface="Arial" pitchFamily="34" charset="0"/>
              </a:rPr>
              <a:t>5 Components of Medical Necessity: </a:t>
            </a:r>
            <a:r>
              <a:rPr lang="en-US" sz="2000" b="1" cap="all" baseline="30000" dirty="0" smtClean="0">
                <a:solidFill>
                  <a:srgbClr val="D3650B"/>
                </a:solidFill>
                <a:latin typeface="Arial" pitchFamily="34" charset="0"/>
                <a:cs typeface="Arial" pitchFamily="34" charset="0"/>
              </a:rPr>
              <a:t>3</a:t>
            </a:r>
            <a:endParaRPr lang="en-US" sz="1800" dirty="0" smtClean="0">
              <a:cs typeface="Arial" pitchFamily="34" charset="0"/>
            </a:endParaRPr>
          </a:p>
          <a:p>
            <a:pPr marL="342900" indent="-342900">
              <a:spcBef>
                <a:spcPts val="1200"/>
              </a:spcBef>
              <a:buClr>
                <a:schemeClr val="bg2"/>
              </a:buClr>
              <a:buAutoNum type="arabicPeriod"/>
            </a:pPr>
            <a:r>
              <a:rPr lang="en-US" sz="2000" b="1" dirty="0" smtClean="0">
                <a:solidFill>
                  <a:srgbClr val="D3650B"/>
                </a:solidFill>
                <a:cs typeface="Arial" pitchFamily="34" charset="0"/>
              </a:rPr>
              <a:t>Indicated</a:t>
            </a:r>
            <a:r>
              <a:rPr lang="en-US" sz="1600" kern="0" dirty="0" smtClean="0"/>
              <a:t>…where there is a diagnosis</a:t>
            </a:r>
          </a:p>
          <a:p>
            <a:pPr marL="342900" indent="-342900">
              <a:spcBef>
                <a:spcPts val="1200"/>
              </a:spcBef>
              <a:buClr>
                <a:schemeClr val="bg2"/>
              </a:buClr>
              <a:buAutoNum type="arabicPeriod"/>
            </a:pPr>
            <a:r>
              <a:rPr lang="en-US" sz="2000" b="1" dirty="0" smtClean="0">
                <a:solidFill>
                  <a:srgbClr val="D3650B"/>
                </a:solidFill>
                <a:cs typeface="Arial" pitchFamily="34" charset="0"/>
              </a:rPr>
              <a:t>Appropriate</a:t>
            </a:r>
            <a:r>
              <a:rPr lang="en-US" sz="1600" kern="0" dirty="0" smtClean="0"/>
              <a:t>…match between service and need</a:t>
            </a:r>
          </a:p>
          <a:p>
            <a:pPr marL="342900" indent="-342900">
              <a:spcBef>
                <a:spcPts val="1200"/>
              </a:spcBef>
              <a:buClr>
                <a:schemeClr val="bg2"/>
              </a:buClr>
              <a:buAutoNum type="arabicPeriod"/>
            </a:pPr>
            <a:r>
              <a:rPr lang="en-US" sz="2000" b="1" dirty="0" smtClean="0">
                <a:solidFill>
                  <a:srgbClr val="D3650B"/>
                </a:solidFill>
                <a:cs typeface="Arial" pitchFamily="34" charset="0"/>
              </a:rPr>
              <a:t>Efficacious</a:t>
            </a:r>
            <a:r>
              <a:rPr lang="en-US" sz="1600" kern="0" dirty="0" smtClean="0"/>
              <a:t>…likelihood that interventions or services will be effective</a:t>
            </a:r>
          </a:p>
          <a:p>
            <a:pPr marL="342900" indent="-342900">
              <a:spcBef>
                <a:spcPts val="1200"/>
              </a:spcBef>
              <a:buClr>
                <a:schemeClr val="bg2"/>
              </a:buClr>
              <a:buAutoNum type="arabicPeriod"/>
            </a:pPr>
            <a:r>
              <a:rPr lang="en-US" sz="2000" b="1" dirty="0" smtClean="0">
                <a:solidFill>
                  <a:srgbClr val="D3650B"/>
                </a:solidFill>
                <a:cs typeface="Arial" pitchFamily="34" charset="0"/>
              </a:rPr>
              <a:t>Effective</a:t>
            </a:r>
            <a:r>
              <a:rPr lang="en-US" sz="1600" kern="0" dirty="0" smtClean="0"/>
              <a:t> …determining the impact and value of services provided</a:t>
            </a:r>
          </a:p>
          <a:p>
            <a:pPr marL="342900" indent="-342900">
              <a:spcBef>
                <a:spcPts val="1200"/>
              </a:spcBef>
              <a:buClr>
                <a:schemeClr val="bg2"/>
              </a:buClr>
              <a:buAutoNum type="arabicPeriod"/>
            </a:pPr>
            <a:r>
              <a:rPr lang="en-US" sz="2000" b="1" dirty="0" smtClean="0">
                <a:solidFill>
                  <a:srgbClr val="D3650B"/>
                </a:solidFill>
                <a:cs typeface="Arial" pitchFamily="34" charset="0"/>
              </a:rPr>
              <a:t>Efficient</a:t>
            </a:r>
            <a:r>
              <a:rPr lang="en-US" sz="1600" kern="0" dirty="0" smtClean="0"/>
              <a:t>…when services are appropriate, efficacious, and effective</a:t>
            </a:r>
          </a:p>
          <a:p>
            <a:pPr>
              <a:spcBef>
                <a:spcPts val="1200"/>
              </a:spcBef>
            </a:pPr>
            <a:endParaRPr lang="en-US" sz="1800" dirty="0">
              <a:latin typeface="Arial" pitchFamily="34" charset="0"/>
              <a:cs typeface="Arial" pitchFamily="34" charset="0"/>
            </a:endParaRPr>
          </a:p>
        </p:txBody>
      </p:sp>
      <p:sp>
        <p:nvSpPr>
          <p:cNvPr id="5" name="Rectangle 4"/>
          <p:cNvSpPr/>
          <p:nvPr/>
        </p:nvSpPr>
        <p:spPr>
          <a:xfrm>
            <a:off x="6045200" y="1524000"/>
            <a:ext cx="2489200" cy="1323439"/>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rPr>
              <a:t>What services  and where services are provided and at what level of care</a:t>
            </a:r>
            <a:endParaRPr lang="en-US" sz="2000" dirty="0">
              <a:solidFill>
                <a:schemeClr val="bg1"/>
              </a:solidFill>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610600" cy="838200"/>
          </a:xfrm>
        </p:spPr>
        <p:txBody>
          <a:bodyPr/>
          <a:lstStyle/>
          <a:p>
            <a:r>
              <a:rPr lang="en-US" dirty="0" smtClean="0"/>
              <a:t>Documenting Medical Necessity </a:t>
            </a:r>
            <a:endParaRPr lang="en-US" dirty="0"/>
          </a:p>
        </p:txBody>
      </p:sp>
      <p:sp>
        <p:nvSpPr>
          <p:cNvPr id="6" name="TextBox 13"/>
          <p:cNvSpPr txBox="1">
            <a:spLocks noChangeArrowheads="1"/>
          </p:cNvSpPr>
          <p:nvPr/>
        </p:nvSpPr>
        <p:spPr bwMode="auto">
          <a:xfrm>
            <a:off x="6096000" y="2590800"/>
            <a:ext cx="2895600" cy="3124200"/>
          </a:xfrm>
          <a:prstGeom prst="rect">
            <a:avLst/>
          </a:prstGeom>
          <a:noFill/>
          <a:ln w="28575">
            <a:solidFill>
              <a:srgbClr val="B1C7E1"/>
            </a:solidFill>
            <a:miter lim="800000"/>
            <a:headEnd/>
            <a:tailEnd/>
          </a:ln>
        </p:spPr>
        <p:txBody>
          <a:bodyPr wrap="square" tIns="91440">
            <a:noAutofit/>
          </a:bodyPr>
          <a:lstStyle/>
          <a:p>
            <a:pPr marL="342900" indent="-342900" algn="ctr">
              <a:spcBef>
                <a:spcPts val="1200"/>
              </a:spcBef>
              <a:buClr>
                <a:schemeClr val="bg2"/>
              </a:buClr>
            </a:pPr>
            <a:r>
              <a:rPr lang="en-US" sz="2000" b="1" dirty="0" smtClean="0">
                <a:solidFill>
                  <a:srgbClr val="D3650B"/>
                </a:solidFill>
                <a:latin typeface="Arial" pitchFamily="34" charset="0"/>
                <a:cs typeface="Arial" pitchFamily="34" charset="0"/>
              </a:rPr>
              <a:t>Don’t Forget:</a:t>
            </a:r>
            <a:endParaRPr lang="en-US" sz="1800" dirty="0" smtClean="0">
              <a:cs typeface="Arial" pitchFamily="34" charset="0"/>
            </a:endParaRPr>
          </a:p>
          <a:p>
            <a:pPr marL="342900" indent="-342900">
              <a:spcBef>
                <a:spcPts val="1200"/>
              </a:spcBef>
              <a:buClr>
                <a:schemeClr val="bg2"/>
              </a:buClr>
            </a:pPr>
            <a:r>
              <a:rPr lang="en-US" sz="1500" kern="0" dirty="0" smtClean="0"/>
              <a:t>Include signatures, dates, and professional credentials</a:t>
            </a:r>
          </a:p>
          <a:p>
            <a:pPr marL="342900" indent="-342900">
              <a:spcBef>
                <a:spcPts val="1200"/>
              </a:spcBef>
              <a:buClr>
                <a:schemeClr val="bg2"/>
              </a:buClr>
            </a:pPr>
            <a:r>
              <a:rPr lang="en-US" sz="1500" kern="0" dirty="0" smtClean="0"/>
              <a:t>Be brief but descriptive</a:t>
            </a:r>
          </a:p>
          <a:p>
            <a:pPr marL="342900" indent="-342900">
              <a:spcBef>
                <a:spcPts val="1200"/>
              </a:spcBef>
              <a:buClr>
                <a:schemeClr val="bg2"/>
              </a:buClr>
            </a:pPr>
            <a:r>
              <a:rPr lang="en-US" sz="1500" kern="0" dirty="0" smtClean="0"/>
              <a:t>Individualize and tailor wording to the specific needs of the patient is key</a:t>
            </a:r>
          </a:p>
          <a:p>
            <a:pPr marL="342900" indent="-342900">
              <a:spcBef>
                <a:spcPts val="1200"/>
              </a:spcBef>
              <a:buClr>
                <a:schemeClr val="bg2"/>
              </a:buClr>
            </a:pPr>
            <a:r>
              <a:rPr lang="en-US" sz="1500" kern="0" dirty="0" smtClean="0"/>
              <a:t>Use progress notes to update any changes to initial service recommendations</a:t>
            </a:r>
          </a:p>
          <a:p>
            <a:pPr marL="342900" indent="-342900">
              <a:spcBef>
                <a:spcPts val="1200"/>
              </a:spcBef>
              <a:buClr>
                <a:schemeClr val="bg2"/>
              </a:buClr>
            </a:pPr>
            <a:endParaRPr lang="en-US" sz="1500" kern="0" dirty="0" smtClean="0"/>
          </a:p>
          <a:p>
            <a:pPr marL="342900" indent="-342900">
              <a:spcBef>
                <a:spcPts val="1200"/>
              </a:spcBef>
              <a:buClr>
                <a:schemeClr val="bg2"/>
              </a:buClr>
            </a:pPr>
            <a:endParaRPr lang="en-US" sz="1500" kern="0" dirty="0" smtClean="0"/>
          </a:p>
          <a:p>
            <a:pPr>
              <a:spcBef>
                <a:spcPts val="1200"/>
              </a:spcBef>
            </a:pPr>
            <a:endParaRPr lang="en-US" sz="1800" dirty="0">
              <a:latin typeface="Arial" pitchFamily="34" charset="0"/>
              <a:cs typeface="Arial" pitchFamily="34" charset="0"/>
            </a:endParaRPr>
          </a:p>
        </p:txBody>
      </p:sp>
      <p:sp>
        <p:nvSpPr>
          <p:cNvPr id="7" name="TextBox 13"/>
          <p:cNvSpPr txBox="1">
            <a:spLocks noChangeArrowheads="1"/>
          </p:cNvSpPr>
          <p:nvPr/>
        </p:nvSpPr>
        <p:spPr bwMode="auto">
          <a:xfrm>
            <a:off x="609600" y="1524000"/>
            <a:ext cx="5334000" cy="4191000"/>
          </a:xfrm>
          <a:prstGeom prst="rect">
            <a:avLst/>
          </a:prstGeom>
          <a:noFill/>
          <a:ln w="28575">
            <a:solidFill>
              <a:srgbClr val="B1C7E1"/>
            </a:solidFill>
            <a:miter lim="800000"/>
            <a:headEnd/>
            <a:tailEnd/>
          </a:ln>
        </p:spPr>
        <p:txBody>
          <a:bodyPr wrap="square" tIns="91440">
            <a:noAutofit/>
          </a:bodyPr>
          <a:lstStyle/>
          <a:p>
            <a:pPr marL="342900" indent="-342900">
              <a:spcBef>
                <a:spcPts val="1200"/>
              </a:spcBef>
              <a:buClr>
                <a:schemeClr val="bg2"/>
              </a:buClr>
            </a:pPr>
            <a:r>
              <a:rPr lang="en-US" sz="1800" b="1" dirty="0" smtClean="0">
                <a:solidFill>
                  <a:srgbClr val="D3650B"/>
                </a:solidFill>
                <a:cs typeface="Arial" pitchFamily="34" charset="0"/>
              </a:rPr>
              <a:t>While g</a:t>
            </a:r>
            <a:r>
              <a:rPr lang="en-US" sz="1800" b="1" dirty="0" smtClean="0">
                <a:solidFill>
                  <a:srgbClr val="D3650B"/>
                </a:solidFill>
                <a:latin typeface="Arial" pitchFamily="34" charset="0"/>
                <a:cs typeface="Arial" pitchFamily="34" charset="0"/>
              </a:rPr>
              <a:t>uidelines for documentation vary across states, agencies and provider types, and will differ according to standards related to specific needs—most include:  </a:t>
            </a:r>
            <a:endParaRPr lang="en-US" sz="1800" dirty="0" smtClean="0">
              <a:cs typeface="Arial" pitchFamily="34" charset="0"/>
            </a:endParaRPr>
          </a:p>
          <a:p>
            <a:pPr marL="342900" indent="-342900">
              <a:spcBef>
                <a:spcPts val="1200"/>
              </a:spcBef>
              <a:buClr>
                <a:schemeClr val="bg2"/>
              </a:buClr>
              <a:buAutoNum type="arabicPeriod"/>
            </a:pPr>
            <a:r>
              <a:rPr lang="en-US" sz="1800" dirty="0" smtClean="0">
                <a:cs typeface="Arial" pitchFamily="34" charset="0"/>
              </a:rPr>
              <a:t>A clear concise statement of the presenting problem, the history of the present illness, the diagnosis, and current assessment and status</a:t>
            </a:r>
          </a:p>
          <a:p>
            <a:pPr marL="342900" indent="-342900">
              <a:spcBef>
                <a:spcPts val="1200"/>
              </a:spcBef>
              <a:buClr>
                <a:schemeClr val="bg2"/>
              </a:buClr>
              <a:buAutoNum type="arabicPeriod"/>
            </a:pPr>
            <a:r>
              <a:rPr lang="en-US" sz="1800" dirty="0" smtClean="0">
                <a:cs typeface="Arial" pitchFamily="34" charset="0"/>
              </a:rPr>
              <a:t>A rationale for why services are necessary (what risks will likely occur if not treated)</a:t>
            </a:r>
          </a:p>
          <a:p>
            <a:pPr marL="342900" indent="-342900">
              <a:spcBef>
                <a:spcPts val="1200"/>
              </a:spcBef>
              <a:buClr>
                <a:schemeClr val="bg2"/>
              </a:buClr>
              <a:buAutoNum type="arabicPeriod"/>
            </a:pPr>
            <a:r>
              <a:rPr lang="en-US" sz="1800" dirty="0" smtClean="0">
                <a:cs typeface="Arial" pitchFamily="34" charset="0"/>
              </a:rPr>
              <a:t>A description indicating how the services offered will be sufficient in amount, duration, and type to achieve the purpose or goals</a:t>
            </a:r>
          </a:p>
          <a:p>
            <a:pPr marL="342900" indent="-342900">
              <a:spcBef>
                <a:spcPts val="1200"/>
              </a:spcBef>
              <a:buClr>
                <a:schemeClr val="bg2"/>
              </a:buClr>
              <a:buAutoNum type="arabicPeriod"/>
            </a:pPr>
            <a:endParaRPr lang="en-US" sz="1800" kern="0" dirty="0" smtClean="0"/>
          </a:p>
          <a:p>
            <a:pPr>
              <a:spcBef>
                <a:spcPts val="1200"/>
              </a:spcBef>
            </a:pPr>
            <a:endParaRPr lang="en-US" sz="1800" dirty="0">
              <a:latin typeface="Arial" pitchFamily="34" charset="0"/>
              <a:cs typeface="Arial" pitchFamily="34" charset="0"/>
            </a:endParaRPr>
          </a:p>
        </p:txBody>
      </p:sp>
      <p:sp>
        <p:nvSpPr>
          <p:cNvPr id="5" name="Rectangle 4"/>
          <p:cNvSpPr/>
          <p:nvPr/>
        </p:nvSpPr>
        <p:spPr>
          <a:xfrm>
            <a:off x="6045200" y="1447800"/>
            <a:ext cx="2870200" cy="1015663"/>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rPr>
              <a:t>Insurance will deny coverage if necessity is not well documented</a:t>
            </a:r>
            <a:endParaRPr lang="en-US" sz="2000" dirty="0">
              <a:solidFill>
                <a:schemeClr val="bg1"/>
              </a:solidFill>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Planning </a:t>
            </a:r>
            <a:r>
              <a:rPr lang="en-US" baseline="30000" dirty="0" smtClean="0"/>
              <a:t>3</a:t>
            </a:r>
            <a:endParaRPr lang="en-US" dirty="0"/>
          </a:p>
        </p:txBody>
      </p:sp>
      <p:sp>
        <p:nvSpPr>
          <p:cNvPr id="4" name="Rectangle 7"/>
          <p:cNvSpPr>
            <a:spLocks noChangeArrowheads="1"/>
          </p:cNvSpPr>
          <p:nvPr/>
        </p:nvSpPr>
        <p:spPr bwMode="auto">
          <a:xfrm>
            <a:off x="457200" y="1828800"/>
            <a:ext cx="4724400" cy="2743200"/>
          </a:xfrm>
          <a:prstGeom prst="rect">
            <a:avLst/>
          </a:prstGeom>
          <a:noFill/>
          <a:ln w="19050">
            <a:solidFill>
              <a:srgbClr val="C4BDB4"/>
            </a:solidFill>
          </a:ln>
        </p:spPr>
        <p:txBody>
          <a:bodyPr vert="horz" lIns="182880" tIns="91440" rIns="91440" bIns="91440" rtlCol="0">
            <a:noAutofit/>
          </a:bodyPr>
          <a:lstStyle/>
          <a:p>
            <a:pPr>
              <a:spcBef>
                <a:spcPts val="1200"/>
              </a:spcBef>
              <a:buClr>
                <a:srgbClr val="E9CF11"/>
              </a:buClr>
            </a:pPr>
            <a:r>
              <a:rPr lang="en-US" sz="2000" b="1" dirty="0" smtClean="0">
                <a:solidFill>
                  <a:srgbClr val="CE7124"/>
                </a:solidFill>
                <a:latin typeface="Arial" pitchFamily="34" charset="0"/>
                <a:cs typeface="Arial" pitchFamily="34" charset="0"/>
              </a:rPr>
              <a:t>Historically, a bureaucratic hurdle</a:t>
            </a:r>
          </a:p>
          <a:p>
            <a:pPr>
              <a:spcBef>
                <a:spcPts val="1200"/>
              </a:spcBef>
              <a:buClr>
                <a:srgbClr val="E9CF11"/>
              </a:buClr>
              <a:buFont typeface="Arial" pitchFamily="34" charset="0"/>
              <a:buChar char="•"/>
            </a:pPr>
            <a:r>
              <a:rPr lang="en-US" sz="2000" dirty="0" smtClean="0"/>
              <a:t>  </a:t>
            </a:r>
            <a:r>
              <a:rPr lang="en-US" sz="1800" dirty="0" smtClean="0"/>
              <a:t>A time-consuming paper exercise performed to meet administrative or accreditation requirements.</a:t>
            </a:r>
          </a:p>
          <a:p>
            <a:pPr>
              <a:spcBef>
                <a:spcPts val="1200"/>
              </a:spcBef>
              <a:buClr>
                <a:srgbClr val="E9CF11"/>
              </a:buClr>
              <a:buFont typeface="Arial" pitchFamily="34" charset="0"/>
              <a:buChar char="•"/>
            </a:pPr>
            <a:r>
              <a:rPr lang="en-US" sz="1800" dirty="0" smtClean="0"/>
              <a:t>  Disconnected, inconsequential with respect to what really happens in treatment</a:t>
            </a:r>
          </a:p>
          <a:p>
            <a:pPr>
              <a:spcBef>
                <a:spcPts val="1200"/>
              </a:spcBef>
              <a:buClr>
                <a:srgbClr val="E9CF11"/>
              </a:buClr>
              <a:buFont typeface="Arial" pitchFamily="34" charset="0"/>
              <a:buChar char="•"/>
            </a:pPr>
            <a:r>
              <a:rPr lang="en-US" sz="1800" dirty="0" smtClean="0"/>
              <a:t>  Little to no impact on outcome.</a:t>
            </a:r>
            <a:endParaRPr lang="en-US" sz="1800" kern="0" dirty="0"/>
          </a:p>
        </p:txBody>
      </p:sp>
      <p:sp>
        <p:nvSpPr>
          <p:cNvPr id="5" name="Rectangle 11"/>
          <p:cNvSpPr>
            <a:spLocks noChangeArrowheads="1"/>
          </p:cNvSpPr>
          <p:nvPr/>
        </p:nvSpPr>
        <p:spPr bwMode="auto">
          <a:xfrm>
            <a:off x="5181600" y="1676400"/>
            <a:ext cx="3810000" cy="4038600"/>
          </a:xfrm>
          <a:prstGeom prst="rect">
            <a:avLst/>
          </a:prstGeom>
          <a:noFill/>
          <a:ln w="19050">
            <a:solidFill>
              <a:srgbClr val="C4BDB4"/>
            </a:solidFill>
          </a:ln>
        </p:spPr>
        <p:txBody>
          <a:bodyPr vert="horz" lIns="182880" tIns="91440" rIns="91440" bIns="91440" rtlCol="0">
            <a:noAutofit/>
          </a:bodyPr>
          <a:lstStyle/>
          <a:p>
            <a:pPr>
              <a:spcBef>
                <a:spcPts val="1200"/>
              </a:spcBef>
              <a:buClr>
                <a:srgbClr val="E9CF11"/>
              </a:buClr>
            </a:pPr>
            <a:r>
              <a:rPr lang="en-US" sz="2000" b="1" dirty="0" smtClean="0">
                <a:solidFill>
                  <a:srgbClr val="CE7124"/>
                </a:solidFill>
                <a:latin typeface="Arial" pitchFamily="34" charset="0"/>
                <a:cs typeface="Arial" pitchFamily="34" charset="0"/>
              </a:rPr>
              <a:t>Today, an alternative perspective</a:t>
            </a:r>
          </a:p>
          <a:p>
            <a:pPr>
              <a:spcBef>
                <a:spcPts val="1200"/>
              </a:spcBef>
              <a:buClr>
                <a:srgbClr val="E9CF11"/>
              </a:buClr>
              <a:buFont typeface="Arial" pitchFamily="34" charset="0"/>
              <a:buChar char="•"/>
            </a:pPr>
            <a:r>
              <a:rPr lang="en-US" sz="2000" b="1" dirty="0" smtClean="0">
                <a:solidFill>
                  <a:srgbClr val="CE7124"/>
                </a:solidFill>
                <a:cs typeface="Arial" pitchFamily="34" charset="0"/>
              </a:rPr>
              <a:t>  </a:t>
            </a:r>
            <a:r>
              <a:rPr lang="en-US" sz="2000" dirty="0" smtClean="0"/>
              <a:t> </a:t>
            </a:r>
            <a:r>
              <a:rPr lang="en-US" sz="1900" dirty="0" smtClean="0"/>
              <a:t>A learning experience between the patient and provider</a:t>
            </a:r>
          </a:p>
          <a:p>
            <a:pPr>
              <a:spcBef>
                <a:spcPts val="1200"/>
              </a:spcBef>
              <a:buClr>
                <a:srgbClr val="E9CF11"/>
              </a:buClr>
              <a:buFont typeface="Arial" pitchFamily="34" charset="0"/>
              <a:buChar char="•"/>
            </a:pPr>
            <a:r>
              <a:rPr lang="en-US" sz="1900" dirty="0" smtClean="0"/>
              <a:t>  Accurate understanding of the individual needs, strengths, goals discovered through the alliance</a:t>
            </a:r>
          </a:p>
          <a:p>
            <a:pPr>
              <a:spcBef>
                <a:spcPts val="1200"/>
              </a:spcBef>
              <a:buClr>
                <a:srgbClr val="E9CF11"/>
              </a:buClr>
              <a:buFont typeface="Arial" pitchFamily="34" charset="0"/>
              <a:buChar char="•"/>
            </a:pPr>
            <a:r>
              <a:rPr lang="en-US" sz="1900" dirty="0" smtClean="0"/>
              <a:t>  A roadmap that shapes and forms both the process and the product of treatment</a:t>
            </a:r>
          </a:p>
          <a:p>
            <a:pPr>
              <a:spcBef>
                <a:spcPts val="1200"/>
              </a:spcBef>
              <a:buClr>
                <a:srgbClr val="E9CF11"/>
              </a:buClr>
            </a:pPr>
            <a:endParaRPr lang="en-US" sz="2000" b="1" dirty="0">
              <a:solidFill>
                <a:srgbClr val="CE7124"/>
              </a:solidFill>
              <a:latin typeface="Arial" pitchFamily="34" charset="0"/>
              <a:cs typeface="Arial" pitchFamily="34" charset="0"/>
            </a:endParaRPr>
          </a:p>
        </p:txBody>
      </p:sp>
      <p:sp>
        <p:nvSpPr>
          <p:cNvPr id="6" name="TextBox 5"/>
          <p:cNvSpPr txBox="1"/>
          <p:nvPr/>
        </p:nvSpPr>
        <p:spPr>
          <a:xfrm>
            <a:off x="1295400" y="4419600"/>
            <a:ext cx="3352800" cy="1323439"/>
          </a:xfrm>
          <a:prstGeom prst="rect">
            <a:avLst/>
          </a:prstGeom>
          <a:solidFill>
            <a:srgbClr val="F7E297"/>
          </a:solidFill>
        </p:spPr>
        <p:txBody>
          <a:bodyPr wrap="square" rtlCol="0">
            <a:spAutoFit/>
          </a:bodyPr>
          <a:lstStyle/>
          <a:p>
            <a:pPr marL="284163" indent="-284163">
              <a:spcBef>
                <a:spcPts val="1200"/>
              </a:spcBef>
            </a:pPr>
            <a:r>
              <a:rPr lang="en-US" sz="2000" dirty="0" smtClean="0"/>
              <a:t>Not just filling in forms—the “new” plans are informed, individualized, and built from creative thinking</a:t>
            </a: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001000" cy="838200"/>
          </a:xfrm>
        </p:spPr>
        <p:txBody>
          <a:bodyPr/>
          <a:lstStyle/>
          <a:p>
            <a:r>
              <a:rPr lang="en-US" dirty="0" smtClean="0"/>
              <a:t>References</a:t>
            </a:r>
            <a:endParaRPr lang="en-US" dirty="0"/>
          </a:p>
        </p:txBody>
      </p:sp>
      <p:sp>
        <p:nvSpPr>
          <p:cNvPr id="3" name="Content Placeholder 2"/>
          <p:cNvSpPr>
            <a:spLocks noGrp="1"/>
          </p:cNvSpPr>
          <p:nvPr>
            <p:ph idx="1"/>
          </p:nvPr>
        </p:nvSpPr>
        <p:spPr>
          <a:xfrm>
            <a:off x="685800" y="1676400"/>
            <a:ext cx="8001000" cy="3581400"/>
          </a:xfrm>
        </p:spPr>
        <p:txBody>
          <a:bodyPr/>
          <a:lstStyle/>
          <a:p>
            <a:pPr>
              <a:buFont typeface="+mj-lt"/>
              <a:buAutoNum type="arabicPeriod"/>
            </a:pPr>
            <a:r>
              <a:rPr lang="en-GB" sz="1800" dirty="0" smtClean="0"/>
              <a:t>Lorig, K. (2001). </a:t>
            </a:r>
            <a:r>
              <a:rPr lang="en-GB" sz="1800" i="1" dirty="0" smtClean="0"/>
              <a:t>Patient education: A practical approach.  </a:t>
            </a:r>
            <a:r>
              <a:rPr lang="en-GB" sz="1800" dirty="0" smtClean="0"/>
              <a:t>Thousand Oaks, CA: Sage Publications, Inc.</a:t>
            </a:r>
            <a:endParaRPr lang="en-US" sz="1800" dirty="0" smtClean="0"/>
          </a:p>
          <a:p>
            <a:pPr>
              <a:buFont typeface="+mj-lt"/>
              <a:buAutoNum type="arabicPeriod"/>
            </a:pPr>
            <a:r>
              <a:rPr lang="en-US" sz="1800" dirty="0" smtClean="0"/>
              <a:t>Wagner, EH. (1998) Chronic disease management: What will it take to   </a:t>
            </a:r>
            <a:r>
              <a:rPr lang="en-GB" sz="1800" dirty="0" smtClean="0"/>
              <a:t>improve care for chronic</a:t>
            </a:r>
            <a:r>
              <a:rPr lang="en-US" sz="1800" dirty="0" smtClean="0"/>
              <a:t> illness?  Effective Clinical Practice.  1: 2-4.</a:t>
            </a:r>
          </a:p>
          <a:p>
            <a:pPr>
              <a:buFont typeface="+mj-lt"/>
              <a:buAutoNum type="arabicPeriod"/>
            </a:pPr>
            <a:r>
              <a:rPr lang="en-US" sz="1800" dirty="0" smtClean="0"/>
              <a:t>Adams, N. &amp; Grieder, D. (2005). </a:t>
            </a:r>
            <a:r>
              <a:rPr lang="en-US" sz="1800" i="1" dirty="0" smtClean="0"/>
              <a:t>Treatment planning for person-centered care. </a:t>
            </a:r>
            <a:r>
              <a:rPr lang="en-US" sz="1800" dirty="0" smtClean="0"/>
              <a:t>Amsterdam: Elsevier Academic Press.</a:t>
            </a:r>
          </a:p>
          <a:p>
            <a:pPr>
              <a:buFont typeface="+mj-lt"/>
              <a:buAutoNum type="arabicPeriod"/>
            </a:pPr>
            <a:r>
              <a:rPr lang="en-US" sz="1800" dirty="0" smtClean="0"/>
              <a:t>Aquilino, A., DeBonis, J. A., Mola, E., Musilli, A., Panfilo, M., Rollo.R. (2009, October). Project Leonardo: Final report of a study to evaluate the feasibility and effectiveness of a model of	disease and care management in the primary healthcare system for the management of patients	with chronic conditions. </a:t>
            </a:r>
            <a:r>
              <a:rPr lang="en-US" sz="1800" i="1" dirty="0" smtClean="0"/>
              <a:t>Il Sole 24 Ore,</a:t>
            </a:r>
            <a:r>
              <a:rPr lang="en-US" sz="1800" dirty="0" smtClean="0"/>
              <a:t> Special Health (Sanita`) Supplement, Pp. 3-66.</a:t>
            </a:r>
          </a:p>
          <a:p>
            <a:pPr>
              <a:buFont typeface="+mj-lt"/>
              <a:buAutoNum type="arabicPeriod"/>
            </a:pPr>
            <a:r>
              <a:rPr lang="en-US" sz="1800" dirty="0" smtClean="0"/>
              <a:t> Wagner, EH. (2000). The role of patient care teams in chronic disease management.	</a:t>
            </a:r>
            <a:r>
              <a:rPr lang="en-US" sz="1800" i="1" dirty="0" smtClean="0"/>
              <a:t>BMJ, 320 </a:t>
            </a:r>
            <a:r>
              <a:rPr lang="en-US" sz="1800" dirty="0" smtClean="0"/>
              <a:t>(February), 569-572. </a:t>
            </a:r>
          </a:p>
        </p:txBody>
      </p:sp>
    </p:spTree>
    <p:extLst>
      <p:ext uri="{BB962C8B-B14F-4D97-AF65-F5344CB8AC3E}">
        <p14:creationId xmlns:p14="http://schemas.microsoft.com/office/powerpoint/2010/main" val="211955262"/>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001000" cy="838200"/>
          </a:xfrm>
        </p:spPr>
        <p:txBody>
          <a:bodyPr/>
          <a:lstStyle/>
          <a:p>
            <a:r>
              <a:rPr lang="en-US" dirty="0" smtClean="0"/>
              <a:t>References</a:t>
            </a:r>
            <a:endParaRPr lang="en-US" dirty="0"/>
          </a:p>
        </p:txBody>
      </p:sp>
      <p:sp>
        <p:nvSpPr>
          <p:cNvPr id="3" name="Content Placeholder 2"/>
          <p:cNvSpPr>
            <a:spLocks noGrp="1"/>
          </p:cNvSpPr>
          <p:nvPr>
            <p:ph idx="1"/>
          </p:nvPr>
        </p:nvSpPr>
        <p:spPr>
          <a:xfrm>
            <a:off x="685800" y="1676400"/>
            <a:ext cx="8001000" cy="3581400"/>
          </a:xfrm>
        </p:spPr>
        <p:txBody>
          <a:bodyPr/>
          <a:lstStyle/>
          <a:p>
            <a:pPr>
              <a:buFont typeface="+mj-lt"/>
              <a:buAutoNum type="arabicPeriod" startAt="6"/>
            </a:pPr>
            <a:r>
              <a:rPr lang="en-US" sz="1800" dirty="0" smtClean="0"/>
              <a:t>Lorig K. Living a healthy life with chronic conditions: self-management of heart disease, arthritis, diabetes, asthma, bronchitis, emphysema &amp; others. 3rd ed. Boulder, CO: Bull, 2006. </a:t>
            </a:r>
          </a:p>
          <a:p>
            <a:pPr>
              <a:buFont typeface="+mj-lt"/>
              <a:buAutoNum type="arabicPeriod" startAt="6"/>
            </a:pPr>
            <a:r>
              <a:rPr lang="en-US" sz="1800" dirty="0" smtClean="0"/>
              <a:t>Shared Decision-Making in Mental Health Care: Practice, Research, and Future Directions.  HHS Publication No. SMA-09-4371.  U.S. Department of Health and Human Services. Substance Abuse and Mental Health Services Administration.</a:t>
            </a:r>
          </a:p>
          <a:p>
            <a:pPr>
              <a:buFont typeface="+mj-lt"/>
              <a:buAutoNum type="arabicPeriod" startAt="6"/>
            </a:pPr>
            <a:r>
              <a:rPr lang="en-US" sz="1800" dirty="0" smtClean="0"/>
              <a:t>Prochaska, J .O., Norcross, J. C., DiClemente, C. C. (1994). </a:t>
            </a:r>
            <a:r>
              <a:rPr lang="en-US" sz="1800" i="1" dirty="0" smtClean="0"/>
              <a:t>Changing for good: A revolutionary six-stage program for overcoming bad habits and moving your life positively forward</a:t>
            </a:r>
            <a:r>
              <a:rPr lang="en-US" sz="1800" dirty="0" smtClean="0"/>
              <a:t>. New York: Avon Books.</a:t>
            </a:r>
          </a:p>
          <a:p>
            <a:pPr>
              <a:buFont typeface="+mj-lt"/>
              <a:buAutoNum type="arabicPeriod" startAt="6"/>
            </a:pPr>
            <a:r>
              <a:rPr lang="en-US" sz="1800" dirty="0" smtClean="0"/>
              <a:t>DeJong, P., &amp; Berg, I. K. (2007). </a:t>
            </a:r>
            <a:r>
              <a:rPr lang="en-US" sz="1800" i="1" dirty="0" smtClean="0"/>
              <a:t>Interviewing for solutions. </a:t>
            </a:r>
            <a:r>
              <a:rPr lang="en-US" sz="1800" dirty="0" smtClean="0"/>
              <a:t>Pacific Grove, CA: Brooks/Cole Publishing Company.</a:t>
            </a:r>
          </a:p>
          <a:p>
            <a:pPr>
              <a:buFont typeface="+mj-lt"/>
              <a:buAutoNum type="arabicPeriod" startAt="6"/>
            </a:pPr>
            <a:r>
              <a:rPr lang="en-US" sz="1800" dirty="0" smtClean="0"/>
              <a:t>Walter, J. L., &amp; Peller, J. E. (1992). </a:t>
            </a:r>
            <a:r>
              <a:rPr lang="en-US" sz="1800" i="1" dirty="0" smtClean="0"/>
              <a:t>Becoming solution-focused in brief therapy.</a:t>
            </a:r>
            <a:r>
              <a:rPr lang="en-US" sz="1800" dirty="0" smtClean="0"/>
              <a:t> New York: Brunner Routledge.</a:t>
            </a:r>
          </a:p>
          <a:p>
            <a:pPr marL="457200" indent="-457200"/>
            <a:endParaRPr lang="en-US" sz="1800" dirty="0"/>
          </a:p>
        </p:txBody>
      </p:sp>
    </p:spTree>
    <p:extLst>
      <p:ext uri="{BB962C8B-B14F-4D97-AF65-F5344CB8AC3E}">
        <p14:creationId xmlns:p14="http://schemas.microsoft.com/office/powerpoint/2010/main" val="211955262"/>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001000" cy="838200"/>
          </a:xfrm>
        </p:spPr>
        <p:txBody>
          <a:bodyPr/>
          <a:lstStyle/>
          <a:p>
            <a:r>
              <a:rPr lang="en-US" dirty="0" smtClean="0"/>
              <a:t>References</a:t>
            </a:r>
            <a:endParaRPr lang="en-US" dirty="0"/>
          </a:p>
        </p:txBody>
      </p:sp>
      <p:sp>
        <p:nvSpPr>
          <p:cNvPr id="3" name="Content Placeholder 2"/>
          <p:cNvSpPr>
            <a:spLocks noGrp="1"/>
          </p:cNvSpPr>
          <p:nvPr>
            <p:ph idx="1"/>
          </p:nvPr>
        </p:nvSpPr>
        <p:spPr>
          <a:xfrm>
            <a:off x="685800" y="1676400"/>
            <a:ext cx="8001000" cy="3581400"/>
          </a:xfrm>
        </p:spPr>
        <p:txBody>
          <a:bodyPr/>
          <a:lstStyle/>
          <a:p>
            <a:pPr>
              <a:buFont typeface="+mj-lt"/>
              <a:buAutoNum type="arabicPeriod" startAt="11"/>
            </a:pPr>
            <a:r>
              <a:rPr lang="en-US" sz="1800" dirty="0" smtClean="0"/>
              <a:t>Prochaska, J. O., DiClemente, C. C., &amp; Norcross, J. C. (1992). In search of how people change: Applications to addictive behaviors. </a:t>
            </a:r>
            <a:r>
              <a:rPr lang="en-US" sz="1800" i="1" dirty="0" smtClean="0"/>
              <a:t>American Psychologist, 47</a:t>
            </a:r>
            <a:r>
              <a:rPr lang="en-US" sz="1800" dirty="0" smtClean="0"/>
              <a:t>, 1102-1114.  </a:t>
            </a:r>
          </a:p>
          <a:p>
            <a:pPr>
              <a:buFont typeface="+mj-lt"/>
              <a:buAutoNum type="arabicPeriod" startAt="11"/>
            </a:pPr>
            <a:r>
              <a:rPr lang="en-US" sz="1800" dirty="0" smtClean="0"/>
              <a:t>Curtis, R., &amp; Christian, E. (2012). </a:t>
            </a:r>
            <a:r>
              <a:rPr lang="en-US" sz="1800" i="1" dirty="0" smtClean="0"/>
              <a:t>Integrated care: Applying to theory to practice. </a:t>
            </a:r>
            <a:r>
              <a:rPr lang="en-US" sz="1800" dirty="0" smtClean="0"/>
              <a:t>New York: Taylor and Francis Group.</a:t>
            </a:r>
          </a:p>
          <a:p>
            <a:pPr>
              <a:buFont typeface="+mj-lt"/>
              <a:buAutoNum type="arabicPeriod" startAt="11"/>
            </a:pPr>
            <a:r>
              <a:rPr lang="en-US" sz="1800" dirty="0" smtClean="0"/>
              <a:t>O’Donohue, W. T., Cummings, N. A., Cucciare, M. A., Runyan, C. N., Cummings, J. L. (2006). </a:t>
            </a:r>
            <a:r>
              <a:rPr lang="en-US" sz="1800" i="1" dirty="0" smtClean="0"/>
              <a:t>Integrated behavioral health care: A guide to effective intervention</a:t>
            </a:r>
            <a:r>
              <a:rPr lang="en-US" sz="1800" dirty="0" smtClean="0"/>
              <a:t>. New York: Humanity Books. </a:t>
            </a:r>
          </a:p>
          <a:p>
            <a:pPr marL="457200" indent="-457200"/>
            <a:endParaRPr lang="en-US" sz="1800" dirty="0"/>
          </a:p>
        </p:txBody>
      </p:sp>
    </p:spTree>
    <p:extLst>
      <p:ext uri="{BB962C8B-B14F-4D97-AF65-F5344CB8AC3E}">
        <p14:creationId xmlns:p14="http://schemas.microsoft.com/office/powerpoint/2010/main" val="21195526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914400"/>
            <a:ext cx="9906000" cy="838200"/>
          </a:xfrm>
        </p:spPr>
        <p:txBody>
          <a:bodyPr/>
          <a:lstStyle/>
          <a:p>
            <a:r>
              <a:rPr lang="en-US" dirty="0" smtClean="0"/>
              <a:t>Treatment Plans, Care Plans, Action Plans </a:t>
            </a:r>
            <a:r>
              <a:rPr lang="en-US" baseline="30000" dirty="0" smtClean="0"/>
              <a:t>4</a:t>
            </a:r>
            <a:endParaRPr lang="en-US" dirty="0" smtClean="0"/>
          </a:p>
        </p:txBody>
      </p:sp>
      <p:sp>
        <p:nvSpPr>
          <p:cNvPr id="8" name="Rectangle 7"/>
          <p:cNvSpPr/>
          <p:nvPr/>
        </p:nvSpPr>
        <p:spPr>
          <a:xfrm>
            <a:off x="762000" y="4930914"/>
            <a:ext cx="7871638" cy="707886"/>
          </a:xfrm>
          <a:prstGeom prst="rect">
            <a:avLst/>
          </a:prstGeom>
          <a:solidFill>
            <a:srgbClr val="7F7F7F"/>
          </a:solidFill>
          <a:ln w="38100">
            <a:solidFill>
              <a:srgbClr val="75A7DD"/>
            </a:solidFill>
          </a:ln>
        </p:spPr>
        <p:txBody>
          <a:bodyPr wrap="square">
            <a:spAutoFit/>
          </a:bodyPr>
          <a:lstStyle/>
          <a:p>
            <a:r>
              <a:rPr lang="en-US" sz="2000" dirty="0" smtClean="0">
                <a:solidFill>
                  <a:schemeClr val="bg1"/>
                </a:solidFill>
              </a:rPr>
              <a:t>Formal written plans can help to organize the work of teams and help patients to navigate the complexities of multidisciplinary care. </a:t>
            </a:r>
            <a:r>
              <a:rPr lang="en-US" sz="2000" baseline="30000" dirty="0" smtClean="0">
                <a:solidFill>
                  <a:schemeClr val="bg1"/>
                </a:solidFill>
              </a:rPr>
              <a:t>5</a:t>
            </a:r>
            <a:endParaRPr lang="en-US" sz="2000" dirty="0">
              <a:solidFill>
                <a:schemeClr val="bg1"/>
              </a:solidFill>
            </a:endParaRPr>
          </a:p>
        </p:txBody>
      </p:sp>
      <p:sp>
        <p:nvSpPr>
          <p:cNvPr id="7" name="TextBox 6"/>
          <p:cNvSpPr txBox="1"/>
          <p:nvPr/>
        </p:nvSpPr>
        <p:spPr>
          <a:xfrm>
            <a:off x="609600" y="2057400"/>
            <a:ext cx="2505740" cy="1927830"/>
          </a:xfrm>
          <a:prstGeom prst="rect">
            <a:avLst/>
          </a:prstGeom>
          <a:noFill/>
          <a:ln w="38100">
            <a:solidFill>
              <a:srgbClr val="75A7DD"/>
            </a:solidFill>
            <a:prstDash val="sysDash"/>
          </a:ln>
        </p:spPr>
        <p:txBody>
          <a:bodyPr wrap="square" lIns="182880" tIns="91440" bIns="91440" rtlCol="0">
            <a:noAutofit/>
          </a:bodyPr>
          <a:lstStyle/>
          <a:p>
            <a:pPr>
              <a:lnSpc>
                <a:spcPts val="3000"/>
              </a:lnSpc>
            </a:pPr>
            <a:r>
              <a:rPr lang="en-US" sz="2000" u="sng" dirty="0" smtClean="0">
                <a:solidFill>
                  <a:srgbClr val="CE7124"/>
                </a:solidFill>
                <a:latin typeface="+mn-lt"/>
              </a:rPr>
              <a:t>1.  Treatment Plan</a:t>
            </a:r>
          </a:p>
          <a:p>
            <a:r>
              <a:rPr lang="en-US" sz="1600" dirty="0" smtClean="0">
                <a:solidFill>
                  <a:srgbClr val="CE7124"/>
                </a:solidFill>
                <a:latin typeface="+mn-lt"/>
              </a:rPr>
              <a:t>Doctor’s orders and recommendations with regard to the patient’s medical care</a:t>
            </a:r>
          </a:p>
          <a:p>
            <a:endParaRPr lang="en-US" sz="1600" dirty="0" smtClean="0">
              <a:solidFill>
                <a:srgbClr val="CE7124"/>
              </a:solidFill>
              <a:latin typeface="+mn-lt"/>
            </a:endParaRPr>
          </a:p>
          <a:p>
            <a:endParaRPr lang="en-US" sz="1600" dirty="0">
              <a:solidFill>
                <a:srgbClr val="CE7124"/>
              </a:solidFill>
              <a:latin typeface="+mn-lt"/>
            </a:endParaRPr>
          </a:p>
        </p:txBody>
      </p:sp>
      <p:sp>
        <p:nvSpPr>
          <p:cNvPr id="9" name="TextBox 8"/>
          <p:cNvSpPr txBox="1"/>
          <p:nvPr/>
        </p:nvSpPr>
        <p:spPr>
          <a:xfrm>
            <a:off x="3352800" y="2057400"/>
            <a:ext cx="2505740" cy="1927830"/>
          </a:xfrm>
          <a:prstGeom prst="rect">
            <a:avLst/>
          </a:prstGeom>
          <a:noFill/>
          <a:ln w="38100">
            <a:solidFill>
              <a:srgbClr val="75A7DD"/>
            </a:solidFill>
            <a:prstDash val="sysDash"/>
          </a:ln>
        </p:spPr>
        <p:txBody>
          <a:bodyPr wrap="square" lIns="182880" tIns="91440" bIns="91440" rtlCol="0">
            <a:noAutofit/>
          </a:bodyPr>
          <a:lstStyle/>
          <a:p>
            <a:pPr>
              <a:lnSpc>
                <a:spcPts val="3000"/>
              </a:lnSpc>
            </a:pPr>
            <a:r>
              <a:rPr lang="en-US" sz="2000" u="sng" dirty="0" smtClean="0">
                <a:solidFill>
                  <a:srgbClr val="CE7124"/>
                </a:solidFill>
                <a:latin typeface="+mn-lt"/>
              </a:rPr>
              <a:t>2.  Care Plan </a:t>
            </a:r>
            <a:endParaRPr lang="en-US" sz="2000" dirty="0" smtClean="0">
              <a:solidFill>
                <a:srgbClr val="CE7124"/>
              </a:solidFill>
              <a:latin typeface="+mn-lt"/>
            </a:endParaRPr>
          </a:p>
          <a:p>
            <a:r>
              <a:rPr lang="en-US" sz="1600" dirty="0" smtClean="0">
                <a:solidFill>
                  <a:srgbClr val="CE7124"/>
                </a:solidFill>
                <a:latin typeface="+mn-lt"/>
              </a:rPr>
              <a:t>Based on the doctor’s orders, the plan that the care manager  and patient design in collaboration with the health team</a:t>
            </a:r>
            <a:endParaRPr lang="en-US" sz="1600" dirty="0">
              <a:solidFill>
                <a:srgbClr val="CE7124"/>
              </a:solidFill>
              <a:latin typeface="+mn-lt"/>
            </a:endParaRPr>
          </a:p>
        </p:txBody>
      </p:sp>
      <p:sp>
        <p:nvSpPr>
          <p:cNvPr id="10" name="TextBox 9"/>
          <p:cNvSpPr txBox="1"/>
          <p:nvPr/>
        </p:nvSpPr>
        <p:spPr>
          <a:xfrm>
            <a:off x="6096000" y="2057400"/>
            <a:ext cx="2667000" cy="1927830"/>
          </a:xfrm>
          <a:prstGeom prst="rect">
            <a:avLst/>
          </a:prstGeom>
          <a:noFill/>
          <a:ln w="38100">
            <a:solidFill>
              <a:srgbClr val="75A7DD"/>
            </a:solidFill>
            <a:prstDash val="sysDash"/>
          </a:ln>
        </p:spPr>
        <p:txBody>
          <a:bodyPr wrap="square" lIns="182880" tIns="91440" bIns="91440" rtlCol="0">
            <a:noAutofit/>
          </a:bodyPr>
          <a:lstStyle/>
          <a:p>
            <a:pPr>
              <a:lnSpc>
                <a:spcPts val="3000"/>
              </a:lnSpc>
            </a:pPr>
            <a:r>
              <a:rPr lang="en-US" sz="2000" u="sng" dirty="0" smtClean="0">
                <a:solidFill>
                  <a:srgbClr val="CE7124"/>
                </a:solidFill>
                <a:latin typeface="+mn-lt"/>
              </a:rPr>
              <a:t>3.  Action Plan </a:t>
            </a:r>
            <a:endParaRPr lang="en-US" sz="2000" dirty="0" smtClean="0">
              <a:solidFill>
                <a:srgbClr val="CE7124"/>
              </a:solidFill>
              <a:latin typeface="+mn-lt"/>
            </a:endParaRPr>
          </a:p>
          <a:p>
            <a:r>
              <a:rPr lang="en-US" sz="1500" dirty="0" smtClean="0">
                <a:solidFill>
                  <a:srgbClr val="CE7124"/>
                </a:solidFill>
                <a:latin typeface="+mn-lt"/>
              </a:rPr>
              <a:t>That portion of the care plan that the patient will implement  at home. Contains individualized instructions that the patient has collaborated to develop.</a:t>
            </a:r>
            <a:endParaRPr lang="en-US" sz="1500" dirty="0">
              <a:solidFill>
                <a:srgbClr val="CE7124"/>
              </a:solidFill>
              <a:latin typeface="+mn-lt"/>
            </a:endParaRPr>
          </a:p>
        </p:txBody>
      </p:sp>
      <p:sp>
        <p:nvSpPr>
          <p:cNvPr id="12" name="Rectangle 11"/>
          <p:cNvSpPr/>
          <p:nvPr/>
        </p:nvSpPr>
        <p:spPr>
          <a:xfrm>
            <a:off x="533400" y="1524000"/>
            <a:ext cx="8458200" cy="323165"/>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1500" dirty="0" smtClean="0">
                <a:solidFill>
                  <a:schemeClr val="bg1"/>
                </a:solidFill>
                <a:cs typeface="Arial" pitchFamily="34" charset="0"/>
              </a:rPr>
              <a:t>Documents produced from the treatment planning process differ widely in definition and purpose</a:t>
            </a:r>
            <a:endParaRPr lang="en-US" sz="1500" dirty="0">
              <a:solidFill>
                <a:schemeClr val="bg1"/>
              </a:solidFill>
              <a:cs typeface="Arial" pitchFamily="34" charset="0"/>
            </a:endParaRPr>
          </a:p>
        </p:txBody>
      </p:sp>
      <p:sp>
        <p:nvSpPr>
          <p:cNvPr id="13" name="TextBox 12"/>
          <p:cNvSpPr txBox="1"/>
          <p:nvPr/>
        </p:nvSpPr>
        <p:spPr>
          <a:xfrm>
            <a:off x="1447800" y="4114800"/>
            <a:ext cx="6400800" cy="646331"/>
          </a:xfrm>
          <a:prstGeom prst="rect">
            <a:avLst/>
          </a:prstGeom>
          <a:solidFill>
            <a:srgbClr val="F7E297"/>
          </a:solidFill>
        </p:spPr>
        <p:txBody>
          <a:bodyPr wrap="square" rtlCol="0">
            <a:spAutoFit/>
          </a:bodyPr>
          <a:lstStyle/>
          <a:p>
            <a:r>
              <a:rPr lang="en-US" sz="1800" dirty="0" smtClean="0"/>
              <a:t>The care plan, created collaboratively by the health team, bridges the doctor’s orders and the patient’s personal goals</a:t>
            </a:r>
            <a:endParaRPr lang="en-US" sz="1800" dirty="0"/>
          </a:p>
        </p:txBody>
      </p:sp>
    </p:spTree>
    <p:extLst>
      <p:ext uri="{BB962C8B-B14F-4D97-AF65-F5344CB8AC3E}">
        <p14:creationId xmlns:p14="http://schemas.microsoft.com/office/powerpoint/2010/main" val="34671755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3"/>
          <p:cNvSpPr>
            <a:spLocks noGrp="1" noChangeArrowheads="1"/>
          </p:cNvSpPr>
          <p:nvPr>
            <p:ph type="title"/>
          </p:nvPr>
        </p:nvSpPr>
        <p:spPr>
          <a:xfrm>
            <a:off x="685800" y="838200"/>
            <a:ext cx="8001000" cy="838200"/>
          </a:xfrm>
        </p:spPr>
        <p:txBody>
          <a:bodyPr/>
          <a:lstStyle/>
          <a:p>
            <a:r>
              <a:rPr lang="en-US" dirty="0"/>
              <a:t>Individualizing the Care </a:t>
            </a:r>
            <a:r>
              <a:rPr lang="en-US" dirty="0" smtClean="0"/>
              <a:t>Plan </a:t>
            </a:r>
            <a:r>
              <a:rPr lang="en-US" baseline="30000" dirty="0" smtClean="0"/>
              <a:t>4</a:t>
            </a:r>
          </a:p>
        </p:txBody>
      </p:sp>
      <p:sp>
        <p:nvSpPr>
          <p:cNvPr id="11" name="Rectangle 10"/>
          <p:cNvSpPr/>
          <p:nvPr/>
        </p:nvSpPr>
        <p:spPr>
          <a:xfrm>
            <a:off x="1205553" y="1371600"/>
            <a:ext cx="6795447" cy="400110"/>
          </a:xfrm>
          <a:prstGeom prst="rect">
            <a:avLst/>
          </a:prstGeom>
          <a:solidFill>
            <a:srgbClr val="CE7124"/>
          </a:solidFill>
          <a:ln>
            <a:noFill/>
          </a:ln>
        </p:spPr>
        <p:txBody>
          <a:bodyPr vert="horz" wrap="square" lIns="91440" tIns="45720" rIns="91440" bIns="45720" numCol="1" anchor="t" anchorCtr="0" compatLnSpc="1">
            <a:prstTxWarp prst="textNoShape">
              <a:avLst/>
            </a:prstTxWarp>
          </a:bodyPr>
          <a:lstStyle/>
          <a:p>
            <a:pPr marL="342900" indent="-342900" algn="ctr" eaLnBrk="1" hangingPunct="1">
              <a:spcBef>
                <a:spcPct val="20000"/>
              </a:spcBef>
              <a:buClr>
                <a:srgbClr val="16A21F"/>
              </a:buClr>
              <a:buFont typeface="Wingdings" pitchFamily="2" charset="2"/>
            </a:pPr>
            <a:r>
              <a:rPr lang="en-US" sz="2000" b="1" dirty="0">
                <a:solidFill>
                  <a:schemeClr val="bg1"/>
                </a:solidFill>
                <a:latin typeface="+mn-lt"/>
                <a:ea typeface="+mn-ea"/>
              </a:rPr>
              <a:t>The Health Team</a:t>
            </a:r>
          </a:p>
        </p:txBody>
      </p:sp>
      <p:sp>
        <p:nvSpPr>
          <p:cNvPr id="12" name="Rounded Rectangle 11"/>
          <p:cNvSpPr/>
          <p:nvPr/>
        </p:nvSpPr>
        <p:spPr bwMode="auto">
          <a:xfrm>
            <a:off x="1205553" y="1752600"/>
            <a:ext cx="6795447" cy="4144264"/>
          </a:xfrm>
          <a:prstGeom prst="roundRect">
            <a:avLst>
              <a:gd name="adj" fmla="val 10551"/>
            </a:avLst>
          </a:prstGeom>
          <a:solidFill>
            <a:schemeClr val="bg1">
              <a:lumMod val="95000"/>
            </a:schemeClr>
          </a:solid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rtlCol="0" anchor="t" anchorCtr="0" compatLnSpc="1">
            <a:prstTxWarp prst="textNoShape">
              <a:avLst/>
            </a:prstTxWarp>
          </a:bodyPr>
          <a:lstStyle/>
          <a:p>
            <a:pPr marL="223838" marR="0" indent="-223838" algn="ctr" defTabSz="914400" rtl="0" eaLnBrk="1" fontAlgn="base" latinLnBrk="0" hangingPunct="1">
              <a:lnSpc>
                <a:spcPct val="100000"/>
              </a:lnSpc>
              <a:spcBef>
                <a:spcPct val="3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p:txBody>
      </p:sp>
      <p:grpSp>
        <p:nvGrpSpPr>
          <p:cNvPr id="2" name="Group 3"/>
          <p:cNvGrpSpPr/>
          <p:nvPr/>
        </p:nvGrpSpPr>
        <p:grpSpPr>
          <a:xfrm>
            <a:off x="2964976" y="3530251"/>
            <a:ext cx="3352800" cy="588963"/>
            <a:chOff x="2964976" y="4017334"/>
            <a:chExt cx="3352800" cy="588963"/>
          </a:xfrm>
        </p:grpSpPr>
        <p:sp>
          <p:nvSpPr>
            <p:cNvPr id="13" name="Line 25"/>
            <p:cNvSpPr>
              <a:spLocks noChangeShapeType="1"/>
            </p:cNvSpPr>
            <p:nvPr/>
          </p:nvSpPr>
          <p:spPr bwMode="auto">
            <a:xfrm>
              <a:off x="2964976" y="4017334"/>
              <a:ext cx="3352800" cy="0"/>
            </a:xfrm>
            <a:prstGeom prst="line">
              <a:avLst/>
            </a:prstGeom>
            <a:noFill/>
            <a:ln w="28575">
              <a:solidFill>
                <a:srgbClr val="75A7DD"/>
              </a:solidFill>
              <a:prstDash val="sysDash"/>
              <a:round/>
              <a:headEnd type="arrow" w="med" len="med"/>
              <a:tailEnd type="none" w="med" len="med"/>
            </a:ln>
            <a:effectLst/>
          </p:spPr>
          <p:txBody>
            <a:bodyPr wrap="none" anchor="ctr"/>
            <a:lstStyle/>
            <a:p>
              <a:endParaRPr lang="en-US" dirty="0"/>
            </a:p>
          </p:txBody>
        </p:sp>
        <p:sp>
          <p:nvSpPr>
            <p:cNvPr id="14" name="Line 26"/>
            <p:cNvSpPr>
              <a:spLocks noChangeShapeType="1"/>
            </p:cNvSpPr>
            <p:nvPr/>
          </p:nvSpPr>
          <p:spPr bwMode="auto">
            <a:xfrm flipH="1">
              <a:off x="2996726" y="4606297"/>
              <a:ext cx="3289300" cy="0"/>
            </a:xfrm>
            <a:prstGeom prst="line">
              <a:avLst/>
            </a:prstGeom>
            <a:noFill/>
            <a:ln w="28575">
              <a:solidFill>
                <a:srgbClr val="75A7DD"/>
              </a:solidFill>
              <a:prstDash val="sysDash"/>
              <a:round/>
              <a:headEnd type="arrow" w="med" len="med"/>
              <a:tailEnd type="none" w="med" len="med"/>
            </a:ln>
            <a:effectLst/>
          </p:spPr>
          <p:txBody>
            <a:bodyPr wrap="none" anchor="ctr"/>
            <a:lstStyle/>
            <a:p>
              <a:endParaRPr lang="en-US" dirty="0"/>
            </a:p>
          </p:txBody>
        </p:sp>
      </p:grpSp>
      <p:grpSp>
        <p:nvGrpSpPr>
          <p:cNvPr id="3" name="Group 2"/>
          <p:cNvGrpSpPr/>
          <p:nvPr/>
        </p:nvGrpSpPr>
        <p:grpSpPr>
          <a:xfrm>
            <a:off x="4400076" y="2478532"/>
            <a:ext cx="482600" cy="2692400"/>
            <a:chOff x="4254500" y="2954842"/>
            <a:chExt cx="482600" cy="2692400"/>
          </a:xfrm>
        </p:grpSpPr>
        <p:sp>
          <p:nvSpPr>
            <p:cNvPr id="15" name="Line 5"/>
            <p:cNvSpPr>
              <a:spLocks noChangeShapeType="1"/>
            </p:cNvSpPr>
            <p:nvPr/>
          </p:nvSpPr>
          <p:spPr bwMode="auto">
            <a:xfrm>
              <a:off x="4737100" y="2954842"/>
              <a:ext cx="0" cy="2692400"/>
            </a:xfrm>
            <a:prstGeom prst="line">
              <a:avLst/>
            </a:prstGeom>
            <a:noFill/>
            <a:ln w="28575">
              <a:solidFill>
                <a:srgbClr val="75A7DD"/>
              </a:solidFill>
              <a:prstDash val="sysDash"/>
              <a:round/>
              <a:headEnd type="arrow" w="med" len="med"/>
              <a:tailEnd type="none" w="med" len="med"/>
            </a:ln>
            <a:effectLst/>
          </p:spPr>
          <p:txBody>
            <a:bodyPr wrap="none" anchor="ctr"/>
            <a:lstStyle/>
            <a:p>
              <a:endParaRPr lang="en-US" dirty="0"/>
            </a:p>
          </p:txBody>
        </p:sp>
        <p:sp>
          <p:nvSpPr>
            <p:cNvPr id="16" name="Line 4"/>
            <p:cNvSpPr>
              <a:spLocks noChangeShapeType="1"/>
            </p:cNvSpPr>
            <p:nvPr/>
          </p:nvSpPr>
          <p:spPr bwMode="auto">
            <a:xfrm flipV="1">
              <a:off x="4254500" y="2967542"/>
              <a:ext cx="0" cy="2667000"/>
            </a:xfrm>
            <a:prstGeom prst="line">
              <a:avLst/>
            </a:prstGeom>
            <a:noFill/>
            <a:ln w="28575">
              <a:solidFill>
                <a:srgbClr val="75A7DD"/>
              </a:solidFill>
              <a:prstDash val="sysDash"/>
              <a:round/>
              <a:headEnd type="arrow" w="med" len="med"/>
              <a:tailEnd type="none" w="med" len="med"/>
            </a:ln>
            <a:effectLst/>
          </p:spPr>
          <p:txBody>
            <a:bodyPr wrap="none" anchor="ctr"/>
            <a:lstStyle/>
            <a:p>
              <a:endParaRPr lang="en-US" dirty="0"/>
            </a:p>
          </p:txBody>
        </p:sp>
      </p:grpSp>
      <p:sp>
        <p:nvSpPr>
          <p:cNvPr id="18" name="Text Box 6"/>
          <p:cNvSpPr txBox="1">
            <a:spLocks noChangeArrowheads="1"/>
          </p:cNvSpPr>
          <p:nvPr/>
        </p:nvSpPr>
        <p:spPr bwMode="auto">
          <a:xfrm>
            <a:off x="3591245" y="5522224"/>
            <a:ext cx="2100262" cy="369332"/>
          </a:xfrm>
          <a:prstGeom prst="rect">
            <a:avLst/>
          </a:prstGeom>
          <a:noFill/>
          <a:ln w="9525">
            <a:noFill/>
            <a:miter lim="800000"/>
            <a:headEnd/>
            <a:tailEnd/>
          </a:ln>
          <a:effectLst/>
        </p:spPr>
        <p:txBody>
          <a:bodyPr>
            <a:spAutoFit/>
          </a:bodyPr>
          <a:lstStyle/>
          <a:p>
            <a:pPr algn="ctr">
              <a:lnSpc>
                <a:spcPct val="100000"/>
              </a:lnSpc>
              <a:buClrTx/>
              <a:buSzTx/>
              <a:buFontTx/>
              <a:buNone/>
            </a:pPr>
            <a:r>
              <a:rPr lang="en-US" sz="1800" b="1" dirty="0" smtClean="0">
                <a:latin typeface="Arial" charset="0"/>
              </a:rPr>
              <a:t>Patient</a:t>
            </a:r>
            <a:endParaRPr lang="en-US" sz="1800" b="1" dirty="0">
              <a:latin typeface="Arial" charset="0"/>
            </a:endParaRPr>
          </a:p>
        </p:txBody>
      </p:sp>
      <p:sp>
        <p:nvSpPr>
          <p:cNvPr id="19" name="Rectangle 7"/>
          <p:cNvSpPr>
            <a:spLocks noChangeArrowheads="1"/>
          </p:cNvSpPr>
          <p:nvPr/>
        </p:nvSpPr>
        <p:spPr bwMode="auto">
          <a:xfrm>
            <a:off x="3378665" y="1799057"/>
            <a:ext cx="2525423" cy="369332"/>
          </a:xfrm>
          <a:prstGeom prst="rect">
            <a:avLst/>
          </a:prstGeom>
          <a:noFill/>
          <a:ln w="9525">
            <a:noFill/>
            <a:miter lim="800000"/>
            <a:headEnd/>
            <a:tailEnd/>
          </a:ln>
          <a:effectLst/>
        </p:spPr>
        <p:txBody>
          <a:bodyPr wrap="square">
            <a:spAutoFit/>
          </a:bodyPr>
          <a:lstStyle/>
          <a:p>
            <a:pPr algn="ctr">
              <a:lnSpc>
                <a:spcPct val="100000"/>
              </a:lnSpc>
              <a:spcBef>
                <a:spcPct val="30000"/>
              </a:spcBef>
              <a:buClrTx/>
              <a:buSzTx/>
              <a:buFontTx/>
              <a:buNone/>
            </a:pPr>
            <a:r>
              <a:rPr lang="en-US" sz="1800" b="1" dirty="0" smtClean="0">
                <a:latin typeface="Arial" charset="0"/>
              </a:rPr>
              <a:t>Nurse Care </a:t>
            </a:r>
            <a:r>
              <a:rPr lang="en-US" sz="1800" b="1" dirty="0">
                <a:latin typeface="Arial" charset="0"/>
              </a:rPr>
              <a:t>Manager</a:t>
            </a:r>
          </a:p>
        </p:txBody>
      </p:sp>
      <p:sp>
        <p:nvSpPr>
          <p:cNvPr id="20" name="Rectangle 8"/>
          <p:cNvSpPr>
            <a:spLocks noChangeArrowheads="1"/>
          </p:cNvSpPr>
          <p:nvPr/>
        </p:nvSpPr>
        <p:spPr bwMode="auto">
          <a:xfrm>
            <a:off x="850900" y="3224568"/>
            <a:ext cx="2425700" cy="1200329"/>
          </a:xfrm>
          <a:prstGeom prst="rect">
            <a:avLst/>
          </a:prstGeom>
          <a:noFill/>
          <a:ln w="9525">
            <a:noFill/>
            <a:miter lim="800000"/>
            <a:headEnd/>
            <a:tailEnd/>
          </a:ln>
          <a:effectLst/>
        </p:spPr>
        <p:txBody>
          <a:bodyPr wrap="square">
            <a:spAutoFit/>
          </a:bodyPr>
          <a:lstStyle/>
          <a:p>
            <a:pPr algn="ctr">
              <a:lnSpc>
                <a:spcPct val="100000"/>
              </a:lnSpc>
              <a:buClrTx/>
              <a:buSzTx/>
              <a:buFontTx/>
              <a:buNone/>
            </a:pPr>
            <a:r>
              <a:rPr lang="en-US" sz="1800" b="1" dirty="0" smtClean="0">
                <a:latin typeface="Arial" charset="0"/>
              </a:rPr>
              <a:t>Specialists, Hospitals, other Healthcare Providers</a:t>
            </a:r>
            <a:endParaRPr lang="en-US" sz="1800" b="1" dirty="0">
              <a:latin typeface="Arial" charset="0"/>
            </a:endParaRPr>
          </a:p>
        </p:txBody>
      </p:sp>
      <p:grpSp>
        <p:nvGrpSpPr>
          <p:cNvPr id="4" name="Group 1"/>
          <p:cNvGrpSpPr/>
          <p:nvPr/>
        </p:nvGrpSpPr>
        <p:grpSpPr>
          <a:xfrm>
            <a:off x="1418590" y="2038290"/>
            <a:ext cx="6484938" cy="1840564"/>
            <a:chOff x="1511300" y="2514600"/>
            <a:chExt cx="6484938" cy="1840564"/>
          </a:xfrm>
        </p:grpSpPr>
        <p:sp>
          <p:nvSpPr>
            <p:cNvPr id="21" name="Arc 9"/>
            <p:cNvSpPr>
              <a:spLocks/>
            </p:cNvSpPr>
            <p:nvPr/>
          </p:nvSpPr>
          <p:spPr bwMode="auto">
            <a:xfrm>
              <a:off x="6108700" y="2514600"/>
              <a:ext cx="1887538" cy="1473200"/>
            </a:xfrm>
            <a:custGeom>
              <a:avLst/>
              <a:gdLst>
                <a:gd name="G0" fmla="+- 0 0 0"/>
                <a:gd name="G1" fmla="+- 21600 0 0"/>
                <a:gd name="G2" fmla="+- 21600 0 0"/>
                <a:gd name="T0" fmla="*/ 0 w 21544"/>
                <a:gd name="T1" fmla="*/ 0 h 21600"/>
                <a:gd name="T2" fmla="*/ 21544 w 21544"/>
                <a:gd name="T3" fmla="*/ 20045 h 21600"/>
                <a:gd name="T4" fmla="*/ 0 w 21544"/>
                <a:gd name="T5" fmla="*/ 21600 h 21600"/>
              </a:gdLst>
              <a:ahLst/>
              <a:cxnLst>
                <a:cxn ang="0">
                  <a:pos x="T0" y="T1"/>
                </a:cxn>
                <a:cxn ang="0">
                  <a:pos x="T2" y="T3"/>
                </a:cxn>
                <a:cxn ang="0">
                  <a:pos x="T4" y="T5"/>
                </a:cxn>
              </a:cxnLst>
              <a:rect l="0" t="0" r="r" b="b"/>
              <a:pathLst>
                <a:path w="21544" h="21600" fill="none" extrusionOk="0">
                  <a:moveTo>
                    <a:pt x="-1" y="0"/>
                  </a:moveTo>
                  <a:cubicBezTo>
                    <a:pt x="11325" y="0"/>
                    <a:pt x="20728" y="8748"/>
                    <a:pt x="21543" y="20045"/>
                  </a:cubicBezTo>
                </a:path>
                <a:path w="21544" h="21600" stroke="0" extrusionOk="0">
                  <a:moveTo>
                    <a:pt x="-1" y="0"/>
                  </a:moveTo>
                  <a:cubicBezTo>
                    <a:pt x="11325" y="0"/>
                    <a:pt x="20728" y="8748"/>
                    <a:pt x="21543" y="20045"/>
                  </a:cubicBezTo>
                  <a:lnTo>
                    <a:pt x="0" y="21600"/>
                  </a:lnTo>
                  <a:close/>
                </a:path>
              </a:pathLst>
            </a:custGeom>
            <a:noFill/>
            <a:ln w="28575">
              <a:solidFill>
                <a:srgbClr val="75A7DD"/>
              </a:solidFill>
              <a:prstDash val="sysDash"/>
              <a:round/>
              <a:headEnd type="arrow" w="med" len="med"/>
              <a:tailEnd type="none" w="med" len="med"/>
            </a:ln>
            <a:effectLst/>
          </p:spPr>
          <p:txBody>
            <a:bodyPr wrap="none" anchor="ctr"/>
            <a:lstStyle/>
            <a:p>
              <a:endParaRPr lang="it-IT"/>
            </a:p>
          </p:txBody>
        </p:sp>
        <p:sp>
          <p:nvSpPr>
            <p:cNvPr id="23" name="Arc 11"/>
            <p:cNvSpPr>
              <a:spLocks/>
            </p:cNvSpPr>
            <p:nvPr/>
          </p:nvSpPr>
          <p:spPr bwMode="auto">
            <a:xfrm flipH="1">
              <a:off x="1511300" y="2514600"/>
              <a:ext cx="1600200" cy="1498600"/>
            </a:xfrm>
            <a:custGeom>
              <a:avLst/>
              <a:gdLst>
                <a:gd name="G0" fmla="+- 0 0 0"/>
                <a:gd name="G1" fmla="+- 21600 0 0"/>
                <a:gd name="G2" fmla="+- 21600 0 0"/>
                <a:gd name="T0" fmla="*/ 0 w 21065"/>
                <a:gd name="T1" fmla="*/ 0 h 21600"/>
                <a:gd name="T2" fmla="*/ 21065 w 21065"/>
                <a:gd name="T3" fmla="*/ 16821 h 21600"/>
                <a:gd name="T4" fmla="*/ 0 w 21065"/>
                <a:gd name="T5" fmla="*/ 21600 h 21600"/>
              </a:gdLst>
              <a:ahLst/>
              <a:cxnLst>
                <a:cxn ang="0">
                  <a:pos x="T0" y="T1"/>
                </a:cxn>
                <a:cxn ang="0">
                  <a:pos x="T2" y="T3"/>
                </a:cxn>
                <a:cxn ang="0">
                  <a:pos x="T4" y="T5"/>
                </a:cxn>
              </a:cxnLst>
              <a:rect l="0" t="0" r="r" b="b"/>
              <a:pathLst>
                <a:path w="21065" h="21600" fill="none" extrusionOk="0">
                  <a:moveTo>
                    <a:pt x="-1" y="0"/>
                  </a:moveTo>
                  <a:cubicBezTo>
                    <a:pt x="10088" y="0"/>
                    <a:pt x="18832" y="6982"/>
                    <a:pt x="21064" y="16821"/>
                  </a:cubicBezTo>
                </a:path>
                <a:path w="21065" h="21600" stroke="0" extrusionOk="0">
                  <a:moveTo>
                    <a:pt x="-1" y="0"/>
                  </a:moveTo>
                  <a:cubicBezTo>
                    <a:pt x="10088" y="0"/>
                    <a:pt x="18832" y="6982"/>
                    <a:pt x="21064" y="16821"/>
                  </a:cubicBezTo>
                  <a:lnTo>
                    <a:pt x="0" y="21600"/>
                  </a:lnTo>
                  <a:close/>
                </a:path>
              </a:pathLst>
            </a:custGeom>
            <a:noFill/>
            <a:ln w="28575">
              <a:solidFill>
                <a:srgbClr val="75A7DD"/>
              </a:solidFill>
              <a:prstDash val="sysDash"/>
              <a:round/>
              <a:headEnd type="none" w="med" len="med"/>
              <a:tailEnd type="arrow" w="med" len="med"/>
            </a:ln>
            <a:effectLst/>
          </p:spPr>
          <p:txBody>
            <a:bodyPr wrap="none" anchor="ctr"/>
            <a:lstStyle/>
            <a:p>
              <a:endParaRPr lang="en-US" dirty="0"/>
            </a:p>
          </p:txBody>
        </p:sp>
        <p:sp>
          <p:nvSpPr>
            <p:cNvPr id="31" name="Arc 19"/>
            <p:cNvSpPr>
              <a:spLocks/>
            </p:cNvSpPr>
            <p:nvPr/>
          </p:nvSpPr>
          <p:spPr bwMode="auto">
            <a:xfrm>
              <a:off x="5842000" y="2843864"/>
              <a:ext cx="1785938" cy="1282700"/>
            </a:xfrm>
            <a:custGeom>
              <a:avLst/>
              <a:gdLst>
                <a:gd name="G0" fmla="+- 0 0 0"/>
                <a:gd name="G1" fmla="+- 21600 0 0"/>
                <a:gd name="G2" fmla="+- 21600 0 0"/>
                <a:gd name="T0" fmla="*/ 0 w 21544"/>
                <a:gd name="T1" fmla="*/ 0 h 21600"/>
                <a:gd name="T2" fmla="*/ 21544 w 21544"/>
                <a:gd name="T3" fmla="*/ 20045 h 21600"/>
                <a:gd name="T4" fmla="*/ 0 w 21544"/>
                <a:gd name="T5" fmla="*/ 21600 h 21600"/>
              </a:gdLst>
              <a:ahLst/>
              <a:cxnLst>
                <a:cxn ang="0">
                  <a:pos x="T0" y="T1"/>
                </a:cxn>
                <a:cxn ang="0">
                  <a:pos x="T2" y="T3"/>
                </a:cxn>
                <a:cxn ang="0">
                  <a:pos x="T4" y="T5"/>
                </a:cxn>
              </a:cxnLst>
              <a:rect l="0" t="0" r="r" b="b"/>
              <a:pathLst>
                <a:path w="21544" h="21600" fill="none" extrusionOk="0">
                  <a:moveTo>
                    <a:pt x="-1" y="0"/>
                  </a:moveTo>
                  <a:cubicBezTo>
                    <a:pt x="11325" y="0"/>
                    <a:pt x="20728" y="8748"/>
                    <a:pt x="21543" y="20045"/>
                  </a:cubicBezTo>
                </a:path>
                <a:path w="21544" h="21600" stroke="0" extrusionOk="0">
                  <a:moveTo>
                    <a:pt x="-1" y="0"/>
                  </a:moveTo>
                  <a:cubicBezTo>
                    <a:pt x="11325" y="0"/>
                    <a:pt x="20728" y="8748"/>
                    <a:pt x="21543" y="20045"/>
                  </a:cubicBezTo>
                  <a:lnTo>
                    <a:pt x="0" y="21600"/>
                  </a:lnTo>
                  <a:close/>
                </a:path>
              </a:pathLst>
            </a:custGeom>
            <a:noFill/>
            <a:ln w="28575">
              <a:solidFill>
                <a:srgbClr val="75A7DD"/>
              </a:solidFill>
              <a:prstDash val="sysDash"/>
              <a:round/>
              <a:headEnd type="none" w="med" len="med"/>
              <a:tailEnd type="arrow" w="med" len="med"/>
            </a:ln>
            <a:effectLst/>
          </p:spPr>
          <p:txBody>
            <a:bodyPr wrap="none" anchor="ctr"/>
            <a:lstStyle/>
            <a:p>
              <a:endParaRPr lang="it-IT"/>
            </a:p>
          </p:txBody>
        </p:sp>
        <p:sp>
          <p:nvSpPr>
            <p:cNvPr id="33" name="Arc 21"/>
            <p:cNvSpPr>
              <a:spLocks/>
            </p:cNvSpPr>
            <p:nvPr/>
          </p:nvSpPr>
          <p:spPr bwMode="auto">
            <a:xfrm flipH="1">
              <a:off x="1828800" y="2843864"/>
              <a:ext cx="1600200" cy="1511300"/>
            </a:xfrm>
            <a:custGeom>
              <a:avLst/>
              <a:gdLst>
                <a:gd name="G0" fmla="+- 0 0 0"/>
                <a:gd name="G1" fmla="+- 21600 0 0"/>
                <a:gd name="G2" fmla="+- 21600 0 0"/>
                <a:gd name="T0" fmla="*/ 0 w 21065"/>
                <a:gd name="T1" fmla="*/ 0 h 21600"/>
                <a:gd name="T2" fmla="*/ 21065 w 21065"/>
                <a:gd name="T3" fmla="*/ 16821 h 21600"/>
                <a:gd name="T4" fmla="*/ 0 w 21065"/>
                <a:gd name="T5" fmla="*/ 21600 h 21600"/>
              </a:gdLst>
              <a:ahLst/>
              <a:cxnLst>
                <a:cxn ang="0">
                  <a:pos x="T0" y="T1"/>
                </a:cxn>
                <a:cxn ang="0">
                  <a:pos x="T2" y="T3"/>
                </a:cxn>
                <a:cxn ang="0">
                  <a:pos x="T4" y="T5"/>
                </a:cxn>
              </a:cxnLst>
              <a:rect l="0" t="0" r="r" b="b"/>
              <a:pathLst>
                <a:path w="21065" h="21600" fill="none" extrusionOk="0">
                  <a:moveTo>
                    <a:pt x="-1" y="0"/>
                  </a:moveTo>
                  <a:cubicBezTo>
                    <a:pt x="10088" y="0"/>
                    <a:pt x="18832" y="6982"/>
                    <a:pt x="21064" y="16821"/>
                  </a:cubicBezTo>
                </a:path>
                <a:path w="21065" h="21600" stroke="0" extrusionOk="0">
                  <a:moveTo>
                    <a:pt x="-1" y="0"/>
                  </a:moveTo>
                  <a:cubicBezTo>
                    <a:pt x="10088" y="0"/>
                    <a:pt x="18832" y="6982"/>
                    <a:pt x="21064" y="16821"/>
                  </a:cubicBezTo>
                  <a:lnTo>
                    <a:pt x="0" y="21600"/>
                  </a:lnTo>
                  <a:close/>
                </a:path>
              </a:pathLst>
            </a:custGeom>
            <a:noFill/>
            <a:ln w="28575">
              <a:solidFill>
                <a:srgbClr val="75A7DD"/>
              </a:solidFill>
              <a:prstDash val="sysDash"/>
              <a:round/>
              <a:headEnd type="arrow" w="med" len="med"/>
              <a:tailEnd type="none" w="med" len="med"/>
            </a:ln>
            <a:effectLst/>
          </p:spPr>
          <p:txBody>
            <a:bodyPr wrap="none" anchor="ctr"/>
            <a:lstStyle/>
            <a:p>
              <a:endParaRPr lang="it-IT"/>
            </a:p>
          </p:txBody>
        </p:sp>
      </p:grpSp>
      <p:sp>
        <p:nvSpPr>
          <p:cNvPr id="37" name="Rectangle 8"/>
          <p:cNvSpPr>
            <a:spLocks noChangeArrowheads="1"/>
          </p:cNvSpPr>
          <p:nvPr/>
        </p:nvSpPr>
        <p:spPr bwMode="auto">
          <a:xfrm>
            <a:off x="6781800" y="3640066"/>
            <a:ext cx="1773381" cy="369332"/>
          </a:xfrm>
          <a:prstGeom prst="rect">
            <a:avLst/>
          </a:prstGeom>
          <a:noFill/>
          <a:ln w="9525">
            <a:noFill/>
            <a:miter lim="800000"/>
            <a:headEnd/>
            <a:tailEnd/>
          </a:ln>
          <a:effectLst/>
        </p:spPr>
        <p:txBody>
          <a:bodyPr wrap="square">
            <a:spAutoFit/>
          </a:bodyPr>
          <a:lstStyle/>
          <a:p>
            <a:pPr algn="ctr">
              <a:lnSpc>
                <a:spcPct val="100000"/>
              </a:lnSpc>
              <a:buClrTx/>
              <a:buSzTx/>
              <a:buFontTx/>
              <a:buNone/>
            </a:pPr>
            <a:r>
              <a:rPr lang="en-US" sz="1800" b="1" dirty="0" smtClean="0">
                <a:latin typeface="Arial" charset="0"/>
              </a:rPr>
              <a:t>Doctor/GP</a:t>
            </a:r>
            <a:endParaRPr lang="en-US" sz="1800" b="1" dirty="0">
              <a:latin typeface="Arial" charset="0"/>
            </a:endParaRPr>
          </a:p>
        </p:txBody>
      </p:sp>
      <p:grpSp>
        <p:nvGrpSpPr>
          <p:cNvPr id="5" name="Group 40"/>
          <p:cNvGrpSpPr/>
          <p:nvPr/>
        </p:nvGrpSpPr>
        <p:grpSpPr>
          <a:xfrm flipV="1">
            <a:off x="1418590" y="3804751"/>
            <a:ext cx="6484938" cy="1840564"/>
            <a:chOff x="1511300" y="2514600"/>
            <a:chExt cx="6484938" cy="1840564"/>
          </a:xfrm>
        </p:grpSpPr>
        <p:sp>
          <p:nvSpPr>
            <p:cNvPr id="42" name="Arc 9"/>
            <p:cNvSpPr>
              <a:spLocks/>
            </p:cNvSpPr>
            <p:nvPr/>
          </p:nvSpPr>
          <p:spPr bwMode="auto">
            <a:xfrm>
              <a:off x="6108700" y="2514600"/>
              <a:ext cx="1887538" cy="1473200"/>
            </a:xfrm>
            <a:custGeom>
              <a:avLst/>
              <a:gdLst>
                <a:gd name="G0" fmla="+- 0 0 0"/>
                <a:gd name="G1" fmla="+- 21600 0 0"/>
                <a:gd name="G2" fmla="+- 21600 0 0"/>
                <a:gd name="T0" fmla="*/ 0 w 21544"/>
                <a:gd name="T1" fmla="*/ 0 h 21600"/>
                <a:gd name="T2" fmla="*/ 21544 w 21544"/>
                <a:gd name="T3" fmla="*/ 20045 h 21600"/>
                <a:gd name="T4" fmla="*/ 0 w 21544"/>
                <a:gd name="T5" fmla="*/ 21600 h 21600"/>
              </a:gdLst>
              <a:ahLst/>
              <a:cxnLst>
                <a:cxn ang="0">
                  <a:pos x="T0" y="T1"/>
                </a:cxn>
                <a:cxn ang="0">
                  <a:pos x="T2" y="T3"/>
                </a:cxn>
                <a:cxn ang="0">
                  <a:pos x="T4" y="T5"/>
                </a:cxn>
              </a:cxnLst>
              <a:rect l="0" t="0" r="r" b="b"/>
              <a:pathLst>
                <a:path w="21544" h="21600" fill="none" extrusionOk="0">
                  <a:moveTo>
                    <a:pt x="-1" y="0"/>
                  </a:moveTo>
                  <a:cubicBezTo>
                    <a:pt x="11325" y="0"/>
                    <a:pt x="20728" y="8748"/>
                    <a:pt x="21543" y="20045"/>
                  </a:cubicBezTo>
                </a:path>
                <a:path w="21544" h="21600" stroke="0" extrusionOk="0">
                  <a:moveTo>
                    <a:pt x="-1" y="0"/>
                  </a:moveTo>
                  <a:cubicBezTo>
                    <a:pt x="11325" y="0"/>
                    <a:pt x="20728" y="8748"/>
                    <a:pt x="21543" y="20045"/>
                  </a:cubicBezTo>
                  <a:lnTo>
                    <a:pt x="0" y="21600"/>
                  </a:lnTo>
                  <a:close/>
                </a:path>
              </a:pathLst>
            </a:custGeom>
            <a:noFill/>
            <a:ln w="28575">
              <a:solidFill>
                <a:srgbClr val="75A7DD"/>
              </a:solidFill>
              <a:prstDash val="sysDash"/>
              <a:round/>
              <a:headEnd type="arrow" w="med" len="med"/>
              <a:tailEnd type="none" w="med" len="med"/>
            </a:ln>
            <a:effectLst/>
          </p:spPr>
          <p:txBody>
            <a:bodyPr wrap="none" anchor="ctr"/>
            <a:lstStyle/>
            <a:p>
              <a:endParaRPr lang="it-IT"/>
            </a:p>
          </p:txBody>
        </p:sp>
        <p:sp>
          <p:nvSpPr>
            <p:cNvPr id="43" name="Arc 11"/>
            <p:cNvSpPr>
              <a:spLocks/>
            </p:cNvSpPr>
            <p:nvPr/>
          </p:nvSpPr>
          <p:spPr bwMode="auto">
            <a:xfrm flipH="1">
              <a:off x="1511300" y="2514600"/>
              <a:ext cx="1600200" cy="1498600"/>
            </a:xfrm>
            <a:custGeom>
              <a:avLst/>
              <a:gdLst>
                <a:gd name="G0" fmla="+- 0 0 0"/>
                <a:gd name="G1" fmla="+- 21600 0 0"/>
                <a:gd name="G2" fmla="+- 21600 0 0"/>
                <a:gd name="T0" fmla="*/ 0 w 21065"/>
                <a:gd name="T1" fmla="*/ 0 h 21600"/>
                <a:gd name="T2" fmla="*/ 21065 w 21065"/>
                <a:gd name="T3" fmla="*/ 16821 h 21600"/>
                <a:gd name="T4" fmla="*/ 0 w 21065"/>
                <a:gd name="T5" fmla="*/ 21600 h 21600"/>
              </a:gdLst>
              <a:ahLst/>
              <a:cxnLst>
                <a:cxn ang="0">
                  <a:pos x="T0" y="T1"/>
                </a:cxn>
                <a:cxn ang="0">
                  <a:pos x="T2" y="T3"/>
                </a:cxn>
                <a:cxn ang="0">
                  <a:pos x="T4" y="T5"/>
                </a:cxn>
              </a:cxnLst>
              <a:rect l="0" t="0" r="r" b="b"/>
              <a:pathLst>
                <a:path w="21065" h="21600" fill="none" extrusionOk="0">
                  <a:moveTo>
                    <a:pt x="-1" y="0"/>
                  </a:moveTo>
                  <a:cubicBezTo>
                    <a:pt x="10088" y="0"/>
                    <a:pt x="18832" y="6982"/>
                    <a:pt x="21064" y="16821"/>
                  </a:cubicBezTo>
                </a:path>
                <a:path w="21065" h="21600" stroke="0" extrusionOk="0">
                  <a:moveTo>
                    <a:pt x="-1" y="0"/>
                  </a:moveTo>
                  <a:cubicBezTo>
                    <a:pt x="10088" y="0"/>
                    <a:pt x="18832" y="6982"/>
                    <a:pt x="21064" y="16821"/>
                  </a:cubicBezTo>
                  <a:lnTo>
                    <a:pt x="0" y="21600"/>
                  </a:lnTo>
                  <a:close/>
                </a:path>
              </a:pathLst>
            </a:custGeom>
            <a:noFill/>
            <a:ln w="28575">
              <a:solidFill>
                <a:srgbClr val="75A7DD"/>
              </a:solidFill>
              <a:prstDash val="sysDash"/>
              <a:round/>
              <a:headEnd type="none" w="med" len="med"/>
              <a:tailEnd type="arrow" w="med" len="med"/>
            </a:ln>
            <a:effectLst/>
          </p:spPr>
          <p:txBody>
            <a:bodyPr wrap="none" anchor="ctr"/>
            <a:lstStyle/>
            <a:p>
              <a:endParaRPr lang="en-US" dirty="0"/>
            </a:p>
          </p:txBody>
        </p:sp>
        <p:sp>
          <p:nvSpPr>
            <p:cNvPr id="44" name="Arc 19"/>
            <p:cNvSpPr>
              <a:spLocks/>
            </p:cNvSpPr>
            <p:nvPr/>
          </p:nvSpPr>
          <p:spPr bwMode="auto">
            <a:xfrm>
              <a:off x="5842000" y="2843864"/>
              <a:ext cx="1785938" cy="1282700"/>
            </a:xfrm>
            <a:custGeom>
              <a:avLst/>
              <a:gdLst>
                <a:gd name="G0" fmla="+- 0 0 0"/>
                <a:gd name="G1" fmla="+- 21600 0 0"/>
                <a:gd name="G2" fmla="+- 21600 0 0"/>
                <a:gd name="T0" fmla="*/ 0 w 21544"/>
                <a:gd name="T1" fmla="*/ 0 h 21600"/>
                <a:gd name="T2" fmla="*/ 21544 w 21544"/>
                <a:gd name="T3" fmla="*/ 20045 h 21600"/>
                <a:gd name="T4" fmla="*/ 0 w 21544"/>
                <a:gd name="T5" fmla="*/ 21600 h 21600"/>
              </a:gdLst>
              <a:ahLst/>
              <a:cxnLst>
                <a:cxn ang="0">
                  <a:pos x="T0" y="T1"/>
                </a:cxn>
                <a:cxn ang="0">
                  <a:pos x="T2" y="T3"/>
                </a:cxn>
                <a:cxn ang="0">
                  <a:pos x="T4" y="T5"/>
                </a:cxn>
              </a:cxnLst>
              <a:rect l="0" t="0" r="r" b="b"/>
              <a:pathLst>
                <a:path w="21544" h="21600" fill="none" extrusionOk="0">
                  <a:moveTo>
                    <a:pt x="-1" y="0"/>
                  </a:moveTo>
                  <a:cubicBezTo>
                    <a:pt x="11325" y="0"/>
                    <a:pt x="20728" y="8748"/>
                    <a:pt x="21543" y="20045"/>
                  </a:cubicBezTo>
                </a:path>
                <a:path w="21544" h="21600" stroke="0" extrusionOk="0">
                  <a:moveTo>
                    <a:pt x="-1" y="0"/>
                  </a:moveTo>
                  <a:cubicBezTo>
                    <a:pt x="11325" y="0"/>
                    <a:pt x="20728" y="8748"/>
                    <a:pt x="21543" y="20045"/>
                  </a:cubicBezTo>
                  <a:lnTo>
                    <a:pt x="0" y="21600"/>
                  </a:lnTo>
                  <a:close/>
                </a:path>
              </a:pathLst>
            </a:custGeom>
            <a:noFill/>
            <a:ln w="28575">
              <a:solidFill>
                <a:srgbClr val="75A7DD"/>
              </a:solidFill>
              <a:prstDash val="sysDash"/>
              <a:round/>
              <a:headEnd type="none" w="med" len="med"/>
              <a:tailEnd type="arrow" w="med" len="med"/>
            </a:ln>
            <a:effectLst/>
          </p:spPr>
          <p:txBody>
            <a:bodyPr wrap="none" anchor="ctr"/>
            <a:lstStyle/>
            <a:p>
              <a:endParaRPr lang="it-IT"/>
            </a:p>
          </p:txBody>
        </p:sp>
        <p:sp>
          <p:nvSpPr>
            <p:cNvPr id="45" name="Arc 21"/>
            <p:cNvSpPr>
              <a:spLocks/>
            </p:cNvSpPr>
            <p:nvPr/>
          </p:nvSpPr>
          <p:spPr bwMode="auto">
            <a:xfrm flipH="1">
              <a:off x="1828800" y="2843864"/>
              <a:ext cx="1600200" cy="1511300"/>
            </a:xfrm>
            <a:custGeom>
              <a:avLst/>
              <a:gdLst>
                <a:gd name="G0" fmla="+- 0 0 0"/>
                <a:gd name="G1" fmla="+- 21600 0 0"/>
                <a:gd name="G2" fmla="+- 21600 0 0"/>
                <a:gd name="T0" fmla="*/ 0 w 21065"/>
                <a:gd name="T1" fmla="*/ 0 h 21600"/>
                <a:gd name="T2" fmla="*/ 21065 w 21065"/>
                <a:gd name="T3" fmla="*/ 16821 h 21600"/>
                <a:gd name="T4" fmla="*/ 0 w 21065"/>
                <a:gd name="T5" fmla="*/ 21600 h 21600"/>
              </a:gdLst>
              <a:ahLst/>
              <a:cxnLst>
                <a:cxn ang="0">
                  <a:pos x="T0" y="T1"/>
                </a:cxn>
                <a:cxn ang="0">
                  <a:pos x="T2" y="T3"/>
                </a:cxn>
                <a:cxn ang="0">
                  <a:pos x="T4" y="T5"/>
                </a:cxn>
              </a:cxnLst>
              <a:rect l="0" t="0" r="r" b="b"/>
              <a:pathLst>
                <a:path w="21065" h="21600" fill="none" extrusionOk="0">
                  <a:moveTo>
                    <a:pt x="-1" y="0"/>
                  </a:moveTo>
                  <a:cubicBezTo>
                    <a:pt x="10088" y="0"/>
                    <a:pt x="18832" y="6982"/>
                    <a:pt x="21064" y="16821"/>
                  </a:cubicBezTo>
                </a:path>
                <a:path w="21065" h="21600" stroke="0" extrusionOk="0">
                  <a:moveTo>
                    <a:pt x="-1" y="0"/>
                  </a:moveTo>
                  <a:cubicBezTo>
                    <a:pt x="10088" y="0"/>
                    <a:pt x="18832" y="6982"/>
                    <a:pt x="21064" y="16821"/>
                  </a:cubicBezTo>
                  <a:lnTo>
                    <a:pt x="0" y="21600"/>
                  </a:lnTo>
                  <a:close/>
                </a:path>
              </a:pathLst>
            </a:custGeom>
            <a:noFill/>
            <a:ln w="28575">
              <a:solidFill>
                <a:srgbClr val="75A7DD"/>
              </a:solidFill>
              <a:prstDash val="sysDash"/>
              <a:round/>
              <a:headEnd type="arrow" w="med" len="med"/>
              <a:tailEnd type="none" w="med" len="med"/>
            </a:ln>
            <a:effectLst/>
          </p:spPr>
          <p:txBody>
            <a:bodyPr wrap="none" anchor="ctr"/>
            <a:lstStyle/>
            <a:p>
              <a:endParaRPr lang="it-IT"/>
            </a:p>
          </p:txBody>
        </p:sp>
      </p:grpSp>
      <p:sp>
        <p:nvSpPr>
          <p:cNvPr id="17" name="Text Box 2"/>
          <p:cNvSpPr txBox="1">
            <a:spLocks noChangeArrowheads="1"/>
          </p:cNvSpPr>
          <p:nvPr/>
        </p:nvSpPr>
        <p:spPr bwMode="auto">
          <a:xfrm>
            <a:off x="3705379" y="3553774"/>
            <a:ext cx="1838325" cy="523220"/>
          </a:xfrm>
          <a:prstGeom prst="rect">
            <a:avLst/>
          </a:prstGeom>
          <a:solidFill>
            <a:srgbClr val="FFFFFF">
              <a:alpha val="63922"/>
            </a:srgbClr>
          </a:solidFill>
          <a:ln w="9525">
            <a:noFill/>
            <a:miter lim="800000"/>
            <a:headEnd/>
            <a:tailEnd/>
          </a:ln>
          <a:effectLst/>
        </p:spPr>
        <p:txBody>
          <a:bodyPr wrap="square">
            <a:spAutoFit/>
          </a:bodyPr>
          <a:lstStyle/>
          <a:p>
            <a:pPr>
              <a:lnSpc>
                <a:spcPct val="100000"/>
              </a:lnSpc>
              <a:spcBef>
                <a:spcPct val="50000"/>
              </a:spcBef>
              <a:buClrTx/>
              <a:buSzTx/>
              <a:buFontTx/>
              <a:buNone/>
            </a:pPr>
            <a:r>
              <a:rPr lang="it-IT" sz="2800" b="1" dirty="0" smtClean="0">
                <a:solidFill>
                  <a:srgbClr val="CE7124"/>
                </a:solidFill>
                <a:latin typeface="Arial" charset="0"/>
              </a:rPr>
              <a:t>Care Plan</a:t>
            </a:r>
            <a:endParaRPr lang="it-IT" sz="2800" b="1" dirty="0">
              <a:solidFill>
                <a:srgbClr val="CE7124"/>
              </a:solidFill>
              <a:latin typeface="Arial" charset="0"/>
            </a:endParaRPr>
          </a:p>
        </p:txBody>
      </p:sp>
      <p:sp>
        <p:nvSpPr>
          <p:cNvPr id="26" name="TextBox 25"/>
          <p:cNvSpPr txBox="1"/>
          <p:nvPr/>
        </p:nvSpPr>
        <p:spPr>
          <a:xfrm>
            <a:off x="7162800" y="1103293"/>
            <a:ext cx="1905000" cy="954107"/>
          </a:xfrm>
          <a:prstGeom prst="rect">
            <a:avLst/>
          </a:prstGeom>
          <a:solidFill>
            <a:srgbClr val="F7E297"/>
          </a:solidFill>
        </p:spPr>
        <p:txBody>
          <a:bodyPr wrap="square" rtlCol="0">
            <a:spAutoFit/>
          </a:bodyPr>
          <a:lstStyle/>
          <a:p>
            <a:pPr algn="ctr"/>
            <a:r>
              <a:rPr lang="en-US" sz="1400" dirty="0" smtClean="0"/>
              <a:t>The patient is considered the most important member of the health team</a:t>
            </a:r>
            <a:endParaRPr lang="en-US" sz="1400" dirty="0"/>
          </a:p>
        </p:txBody>
      </p:sp>
    </p:spTree>
    <p:extLst>
      <p:ext uri="{BB962C8B-B14F-4D97-AF65-F5344CB8AC3E}">
        <p14:creationId xmlns:p14="http://schemas.microsoft.com/office/powerpoint/2010/main" val="311208124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71600"/>
            <a:ext cx="8610600" cy="838200"/>
          </a:xfrm>
        </p:spPr>
        <p:txBody>
          <a:bodyPr/>
          <a:lstStyle/>
          <a:p>
            <a:r>
              <a:rPr lang="en-US" dirty="0" smtClean="0"/>
              <a:t>Both Patient &amp; Provider Expertise Needed </a:t>
            </a:r>
            <a:r>
              <a:rPr lang="en-US" baseline="30000" dirty="0" smtClean="0"/>
              <a:t>6 </a:t>
            </a:r>
            <a:endParaRPr lang="en-US" baseline="30000" dirty="0"/>
          </a:p>
        </p:txBody>
      </p:sp>
      <p:sp>
        <p:nvSpPr>
          <p:cNvPr id="4" name="TextBox 3"/>
          <p:cNvSpPr txBox="1"/>
          <p:nvPr/>
        </p:nvSpPr>
        <p:spPr>
          <a:xfrm>
            <a:off x="914400" y="2590800"/>
            <a:ext cx="2505740" cy="1927830"/>
          </a:xfrm>
          <a:prstGeom prst="rect">
            <a:avLst/>
          </a:prstGeom>
          <a:noFill/>
          <a:ln w="38100">
            <a:solidFill>
              <a:srgbClr val="75A7DD"/>
            </a:solidFill>
            <a:prstDash val="sysDash"/>
          </a:ln>
        </p:spPr>
        <p:txBody>
          <a:bodyPr wrap="square" lIns="182880" tIns="91440" bIns="91440" rtlCol="0">
            <a:noAutofit/>
          </a:bodyPr>
          <a:lstStyle/>
          <a:p>
            <a:pPr>
              <a:lnSpc>
                <a:spcPts val="3000"/>
              </a:lnSpc>
            </a:pPr>
            <a:r>
              <a:rPr lang="en-US" sz="2000" dirty="0" smtClean="0">
                <a:solidFill>
                  <a:srgbClr val="CE7124"/>
                </a:solidFill>
                <a:latin typeface="+mn-lt"/>
              </a:rPr>
              <a:t>Healthcare professionals are the expert on health practices </a:t>
            </a:r>
            <a:endParaRPr lang="en-US" sz="2000" dirty="0">
              <a:solidFill>
                <a:srgbClr val="CE7124"/>
              </a:solidFill>
              <a:latin typeface="+mn-lt"/>
            </a:endParaRPr>
          </a:p>
        </p:txBody>
      </p:sp>
      <p:sp>
        <p:nvSpPr>
          <p:cNvPr id="5" name="TextBox 4"/>
          <p:cNvSpPr txBox="1"/>
          <p:nvPr/>
        </p:nvSpPr>
        <p:spPr>
          <a:xfrm>
            <a:off x="3657600" y="2590800"/>
            <a:ext cx="4572000" cy="1927830"/>
          </a:xfrm>
          <a:prstGeom prst="rect">
            <a:avLst/>
          </a:prstGeom>
          <a:noFill/>
          <a:ln w="38100">
            <a:solidFill>
              <a:srgbClr val="75A7DD"/>
            </a:solidFill>
            <a:prstDash val="sysDash"/>
          </a:ln>
        </p:spPr>
        <p:txBody>
          <a:bodyPr wrap="square" lIns="182880" tIns="91440" bIns="91440" rtlCol="0">
            <a:noAutofit/>
          </a:bodyPr>
          <a:lstStyle>
            <a:defPPr>
              <a:defRPr lang="en-US"/>
            </a:defPPr>
            <a:lvl1pPr>
              <a:defRPr>
                <a:solidFill>
                  <a:srgbClr val="B2BAF4"/>
                </a:solidFill>
                <a:latin typeface="Comic Sans MS" pitchFamily="66" charset="0"/>
              </a:defRPr>
            </a:lvl1pPr>
          </a:lstStyle>
          <a:p>
            <a:pPr>
              <a:spcBef>
                <a:spcPts val="1200"/>
              </a:spcBef>
            </a:pPr>
            <a:r>
              <a:rPr lang="en-US" sz="2000" dirty="0">
                <a:solidFill>
                  <a:srgbClr val="336699"/>
                </a:solidFill>
                <a:latin typeface="+mn-lt"/>
              </a:rPr>
              <a:t>Patients are the expert on their life</a:t>
            </a:r>
          </a:p>
          <a:p>
            <a:pPr marL="1201738" lvl="2" indent="-287338">
              <a:spcBef>
                <a:spcPts val="1200"/>
              </a:spcBef>
              <a:buClr>
                <a:schemeClr val="bg2"/>
              </a:buClr>
              <a:buFont typeface="Wingdings" pitchFamily="2" charset="2"/>
              <a:buChar char="l"/>
            </a:pPr>
            <a:r>
              <a:rPr lang="en-US" sz="1800" dirty="0" smtClean="0">
                <a:solidFill>
                  <a:srgbClr val="336699"/>
                </a:solidFill>
                <a:latin typeface="+mn-lt"/>
              </a:rPr>
              <a:t>What </a:t>
            </a:r>
            <a:r>
              <a:rPr lang="en-US" sz="1800" dirty="0">
                <a:solidFill>
                  <a:srgbClr val="336699"/>
                </a:solidFill>
                <a:latin typeface="+mn-lt"/>
              </a:rPr>
              <a:t>is important to me</a:t>
            </a:r>
          </a:p>
          <a:p>
            <a:pPr marL="1200150" lvl="2" indent="-285750">
              <a:spcBef>
                <a:spcPts val="1200"/>
              </a:spcBef>
              <a:buClr>
                <a:schemeClr val="bg2"/>
              </a:buClr>
              <a:buFont typeface="Wingdings" pitchFamily="2" charset="2"/>
              <a:buChar char="l"/>
            </a:pPr>
            <a:r>
              <a:rPr lang="en-US" sz="1800" dirty="0">
                <a:solidFill>
                  <a:srgbClr val="336699"/>
                </a:solidFill>
                <a:latin typeface="+mn-lt"/>
              </a:rPr>
              <a:t>W</a:t>
            </a:r>
            <a:r>
              <a:rPr lang="en-US" sz="1800" dirty="0" smtClean="0">
                <a:solidFill>
                  <a:srgbClr val="336699"/>
                </a:solidFill>
                <a:latin typeface="+mn-lt"/>
              </a:rPr>
              <a:t>hat </a:t>
            </a:r>
            <a:r>
              <a:rPr lang="en-US" sz="1800" dirty="0">
                <a:solidFill>
                  <a:srgbClr val="336699"/>
                </a:solidFill>
                <a:latin typeface="+mn-lt"/>
              </a:rPr>
              <a:t>I am willing to do</a:t>
            </a:r>
          </a:p>
          <a:p>
            <a:pPr marL="1200150" lvl="2" indent="-285750">
              <a:spcBef>
                <a:spcPts val="1200"/>
              </a:spcBef>
              <a:buClr>
                <a:schemeClr val="bg2"/>
              </a:buClr>
              <a:buFont typeface="Wingdings" pitchFamily="2" charset="2"/>
              <a:buChar char="l"/>
            </a:pPr>
            <a:r>
              <a:rPr lang="en-US" sz="1800" dirty="0">
                <a:solidFill>
                  <a:srgbClr val="336699"/>
                </a:solidFill>
                <a:latin typeface="+mn-lt"/>
              </a:rPr>
              <a:t>W</a:t>
            </a:r>
            <a:r>
              <a:rPr lang="en-US" sz="1800" dirty="0" smtClean="0">
                <a:solidFill>
                  <a:srgbClr val="336699"/>
                </a:solidFill>
                <a:latin typeface="+mn-lt"/>
              </a:rPr>
              <a:t>hat </a:t>
            </a:r>
            <a:r>
              <a:rPr lang="en-US" sz="1800" dirty="0">
                <a:solidFill>
                  <a:srgbClr val="336699"/>
                </a:solidFill>
                <a:latin typeface="+mn-lt"/>
              </a:rPr>
              <a:t>health actions I take</a:t>
            </a:r>
          </a:p>
        </p:txBody>
      </p:sp>
      <p:sp>
        <p:nvSpPr>
          <p:cNvPr id="7" name="Rectangle 6"/>
          <p:cNvSpPr/>
          <p:nvPr/>
        </p:nvSpPr>
        <p:spPr>
          <a:xfrm>
            <a:off x="914400" y="4648200"/>
            <a:ext cx="7338238" cy="769441"/>
          </a:xfrm>
          <a:prstGeom prst="rect">
            <a:avLst/>
          </a:prstGeom>
          <a:solidFill>
            <a:srgbClr val="75A7DD"/>
          </a:solidFill>
          <a:ln w="38100">
            <a:solidFill>
              <a:srgbClr val="75A7DD"/>
            </a:solidFill>
          </a:ln>
        </p:spPr>
        <p:txBody>
          <a:bodyPr wrap="square">
            <a:spAutoFit/>
          </a:bodyPr>
          <a:lstStyle/>
          <a:p>
            <a:r>
              <a:rPr lang="en-US" sz="2200" dirty="0" smtClean="0">
                <a:solidFill>
                  <a:schemeClr val="bg1"/>
                </a:solidFill>
              </a:rPr>
              <a:t>For the patient, information </a:t>
            </a:r>
            <a:r>
              <a:rPr lang="en-US" sz="2200" dirty="0">
                <a:solidFill>
                  <a:schemeClr val="bg1"/>
                </a:solidFill>
              </a:rPr>
              <a:t>may not be enough—skills and confidence are also </a:t>
            </a:r>
            <a:r>
              <a:rPr lang="en-US" sz="2200" dirty="0" smtClean="0">
                <a:solidFill>
                  <a:schemeClr val="bg1"/>
                </a:solidFill>
              </a:rPr>
              <a:t>needed to participate fully.</a:t>
            </a:r>
            <a:endParaRPr lang="en-US" sz="2200" dirty="0">
              <a:solidFill>
                <a:schemeClr val="bg1"/>
              </a:solidFill>
            </a:endParaRPr>
          </a:p>
        </p:txBody>
      </p:sp>
    </p:spTree>
    <p:extLst>
      <p:ext uri="{BB962C8B-B14F-4D97-AF65-F5344CB8AC3E}">
        <p14:creationId xmlns:p14="http://schemas.microsoft.com/office/powerpoint/2010/main" val="28838560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00400"/>
            <a:ext cx="6934200" cy="1371600"/>
          </a:xfrm>
        </p:spPr>
        <p:txBody>
          <a:bodyPr/>
          <a:lstStyle/>
          <a:p>
            <a:r>
              <a:rPr lang="en-US" sz="3200" b="1" dirty="0" smtClean="0"/>
              <a:t>Developing a Care Plan Using Shared Decision Making</a:t>
            </a:r>
            <a:endParaRPr lang="en-US" sz="3200" b="1"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12542</TotalTime>
  <Words>4212</Words>
  <Application>Microsoft Macintosh PowerPoint</Application>
  <PresentationFormat>On-screen Show (4:3)</PresentationFormat>
  <Paragraphs>433</Paragraphs>
  <Slides>52</Slides>
  <Notes>31</Notes>
  <HiddenSlides>1</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CIHS Powerpoint Template</vt:lpstr>
      <vt:lpstr> Care Planning and Documentation in Integrated Health</vt:lpstr>
      <vt:lpstr>Module 10:  Care Planning and Documentation in Integrated Health</vt:lpstr>
      <vt:lpstr>PowerPoint Presentation</vt:lpstr>
      <vt:lpstr>Today—  Patients are expected to be:</vt:lpstr>
      <vt:lpstr>Treatment Planning 3</vt:lpstr>
      <vt:lpstr>Treatment Plans, Care Plans, Action Plans 4</vt:lpstr>
      <vt:lpstr>Individualizing the Care Plan 4</vt:lpstr>
      <vt:lpstr>Both Patient &amp; Provider Expertise Needed 6 </vt:lpstr>
      <vt:lpstr>PowerPoint Presentation</vt:lpstr>
      <vt:lpstr>PowerPoint Presentation</vt:lpstr>
      <vt:lpstr>How SDM Supports Patient Empowerment and Participation 7</vt:lpstr>
      <vt:lpstr>Steps in a Shared Decision Making Process 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Lorig</vt:lpstr>
      <vt:lpstr>Action Planning 6</vt:lpstr>
      <vt:lpstr>PowerPoint Presentation</vt:lpstr>
      <vt:lpstr>Value of Setting Goals 3</vt:lpstr>
      <vt:lpstr>Solution-Focused Techniques</vt:lpstr>
      <vt:lpstr>Solutions are a Type of Goal 9,10</vt:lpstr>
      <vt:lpstr>SMART and Specific</vt:lpstr>
      <vt:lpstr>Detail: Smart Goals 3</vt:lpstr>
      <vt:lpstr>Rewards as Part of Goal Setting</vt:lpstr>
      <vt:lpstr>Action Planning - Activity</vt:lpstr>
      <vt:lpstr>Brainstorming 6</vt:lpstr>
      <vt:lpstr>Brainstorming - Activity</vt:lpstr>
      <vt:lpstr>Problem Solving 6</vt:lpstr>
      <vt:lpstr>Problem Solving - Activity</vt:lpstr>
      <vt:lpstr>PowerPoint Presentation</vt:lpstr>
      <vt:lpstr>Team Role in Treatment Planning3</vt:lpstr>
      <vt:lpstr>PowerPoint Presentation</vt:lpstr>
      <vt:lpstr>Involvement of Family and Friends 3</vt:lpstr>
      <vt:lpstr>PowerPoint Presentation</vt:lpstr>
      <vt:lpstr>PowerPoint Presentation</vt:lpstr>
      <vt:lpstr>What’s your note preference? PIE, DAP, or SOAP? 4 </vt:lpstr>
      <vt:lpstr>Benefits of Well Written Notes</vt:lpstr>
      <vt:lpstr>PowerPoint Presentation</vt:lpstr>
      <vt:lpstr>Ongoing monitoring, reviewing  and re-evaluation of goals 3 </vt:lpstr>
      <vt:lpstr>PowerPoint Presentation</vt:lpstr>
      <vt:lpstr>Administrative Requirements 3 </vt:lpstr>
      <vt:lpstr>Documenting Medical Necessity </vt:lpstr>
      <vt:lpstr>References</vt:lpstr>
      <vt:lpstr>References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Lauren Schermerhorn</cp:lastModifiedBy>
  <cp:revision>542</cp:revision>
  <dcterms:created xsi:type="dcterms:W3CDTF">2012-02-08T16:22:52Z</dcterms:created>
  <dcterms:modified xsi:type="dcterms:W3CDTF">2015-01-19T18:04:56Z</dcterms:modified>
</cp:coreProperties>
</file>