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61" r:id="rId3"/>
    <p:sldId id="262" r:id="rId4"/>
    <p:sldId id="264" r:id="rId5"/>
    <p:sldId id="265" r:id="rId6"/>
    <p:sldId id="258" r:id="rId7"/>
    <p:sldId id="260" r:id="rId8"/>
    <p:sldId id="259" r:id="rId9"/>
    <p:sldId id="266" r:id="rId10"/>
    <p:sldId id="267" r:id="rId11"/>
    <p:sldId id="268" r:id="rId12"/>
    <p:sldId id="269" r:id="rId13"/>
    <p:sldId id="270" r:id="rId14"/>
    <p:sldId id="271" r:id="rId15"/>
    <p:sldId id="272" r:id="rId16"/>
    <p:sldId id="273" r:id="rId17"/>
    <p:sldId id="274" r:id="rId18"/>
    <p:sldId id="276" r:id="rId19"/>
    <p:sldId id="278" r:id="rId20"/>
    <p:sldId id="277" r:id="rId21"/>
    <p:sldId id="275" r:id="rId22"/>
    <p:sldId id="279" r:id="rId23"/>
    <p:sldId id="280" r:id="rId24"/>
  </p:sldIdLst>
  <p:sldSz cx="51206400" cy="32918400"/>
  <p:notesSz cx="7315200" cy="9601200"/>
  <p:defaultTextStyle>
    <a:defPPr>
      <a:defRPr lang="en-US"/>
    </a:defPPr>
    <a:lvl1pPr marL="0" algn="l" defTabSz="1872325" rtl="0" eaLnBrk="1" latinLnBrk="0" hangingPunct="1">
      <a:defRPr sz="3700" kern="1200">
        <a:solidFill>
          <a:schemeClr val="tx1"/>
        </a:solidFill>
        <a:latin typeface="+mn-lt"/>
        <a:ea typeface="+mn-ea"/>
        <a:cs typeface="+mn-cs"/>
      </a:defRPr>
    </a:lvl1pPr>
    <a:lvl2pPr marL="936163" algn="l" defTabSz="1872325" rtl="0" eaLnBrk="1" latinLnBrk="0" hangingPunct="1">
      <a:defRPr sz="3700" kern="1200">
        <a:solidFill>
          <a:schemeClr val="tx1"/>
        </a:solidFill>
        <a:latin typeface="+mn-lt"/>
        <a:ea typeface="+mn-ea"/>
        <a:cs typeface="+mn-cs"/>
      </a:defRPr>
    </a:lvl2pPr>
    <a:lvl3pPr marL="1872325" algn="l" defTabSz="1872325" rtl="0" eaLnBrk="1" latinLnBrk="0" hangingPunct="1">
      <a:defRPr sz="3700" kern="1200">
        <a:solidFill>
          <a:schemeClr val="tx1"/>
        </a:solidFill>
        <a:latin typeface="+mn-lt"/>
        <a:ea typeface="+mn-ea"/>
        <a:cs typeface="+mn-cs"/>
      </a:defRPr>
    </a:lvl3pPr>
    <a:lvl4pPr marL="2808488" algn="l" defTabSz="1872325" rtl="0" eaLnBrk="1" latinLnBrk="0" hangingPunct="1">
      <a:defRPr sz="3700" kern="1200">
        <a:solidFill>
          <a:schemeClr val="tx1"/>
        </a:solidFill>
        <a:latin typeface="+mn-lt"/>
        <a:ea typeface="+mn-ea"/>
        <a:cs typeface="+mn-cs"/>
      </a:defRPr>
    </a:lvl4pPr>
    <a:lvl5pPr marL="3744651" algn="l" defTabSz="1872325" rtl="0" eaLnBrk="1" latinLnBrk="0" hangingPunct="1">
      <a:defRPr sz="3700" kern="1200">
        <a:solidFill>
          <a:schemeClr val="tx1"/>
        </a:solidFill>
        <a:latin typeface="+mn-lt"/>
        <a:ea typeface="+mn-ea"/>
        <a:cs typeface="+mn-cs"/>
      </a:defRPr>
    </a:lvl5pPr>
    <a:lvl6pPr marL="4680814" algn="l" defTabSz="1872325" rtl="0" eaLnBrk="1" latinLnBrk="0" hangingPunct="1">
      <a:defRPr sz="3700" kern="1200">
        <a:solidFill>
          <a:schemeClr val="tx1"/>
        </a:solidFill>
        <a:latin typeface="+mn-lt"/>
        <a:ea typeface="+mn-ea"/>
        <a:cs typeface="+mn-cs"/>
      </a:defRPr>
    </a:lvl6pPr>
    <a:lvl7pPr marL="5616976" algn="l" defTabSz="1872325" rtl="0" eaLnBrk="1" latinLnBrk="0" hangingPunct="1">
      <a:defRPr sz="3700" kern="1200">
        <a:solidFill>
          <a:schemeClr val="tx1"/>
        </a:solidFill>
        <a:latin typeface="+mn-lt"/>
        <a:ea typeface="+mn-ea"/>
        <a:cs typeface="+mn-cs"/>
      </a:defRPr>
    </a:lvl7pPr>
    <a:lvl8pPr marL="6553139" algn="l" defTabSz="1872325" rtl="0" eaLnBrk="1" latinLnBrk="0" hangingPunct="1">
      <a:defRPr sz="3700" kern="1200">
        <a:solidFill>
          <a:schemeClr val="tx1"/>
        </a:solidFill>
        <a:latin typeface="+mn-lt"/>
        <a:ea typeface="+mn-ea"/>
        <a:cs typeface="+mn-cs"/>
      </a:defRPr>
    </a:lvl8pPr>
    <a:lvl9pPr marL="7489302" algn="l" defTabSz="1872325" rtl="0" eaLnBrk="1" latinLnBrk="0" hangingPunct="1">
      <a:defRPr sz="3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61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23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8020" y="-5816"/>
      </p:cViewPr>
      <p:guideLst>
        <p:guide orient="horz" pos="10368"/>
        <p:guide pos="1612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4820D58B-B722-4C62-9717-AA64ED3DFA8F}" type="datetimeFigureOut">
              <a:rPr lang="en-US" smtClean="0"/>
              <a:t>11/5/2016</a:t>
            </a:fld>
            <a:endParaRPr lang="en-US"/>
          </a:p>
        </p:txBody>
      </p:sp>
      <p:sp>
        <p:nvSpPr>
          <p:cNvPr id="4" name="Slide Image Placeholder 3"/>
          <p:cNvSpPr>
            <a:spLocks noGrp="1" noRot="1" noChangeAspect="1"/>
          </p:cNvSpPr>
          <p:nvPr>
            <p:ph type="sldImg" idx="2"/>
          </p:nvPr>
        </p:nvSpPr>
        <p:spPr>
          <a:xfrm>
            <a:off x="1138238" y="1200150"/>
            <a:ext cx="503872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D15BC65A-9066-4010-AA5D-60EEB2A56E80}" type="slidenum">
              <a:rPr lang="en-US" smtClean="0"/>
              <a:t>‹#›</a:t>
            </a:fld>
            <a:endParaRPr lang="en-US"/>
          </a:p>
        </p:txBody>
      </p:sp>
    </p:spTree>
    <p:extLst>
      <p:ext uri="{BB962C8B-B14F-4D97-AF65-F5344CB8AC3E}">
        <p14:creationId xmlns:p14="http://schemas.microsoft.com/office/powerpoint/2010/main" val="3694912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0226040"/>
            <a:ext cx="4352544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7680960" y="18653760"/>
            <a:ext cx="35844480" cy="8412480"/>
          </a:xfrm>
        </p:spPr>
        <p:txBody>
          <a:bodyPr/>
          <a:lstStyle>
            <a:lvl1pPr marL="0" indent="0" algn="ctr">
              <a:buNone/>
              <a:defRPr>
                <a:solidFill>
                  <a:schemeClr val="tx1">
                    <a:tint val="75000"/>
                  </a:schemeClr>
                </a:solidFill>
              </a:defRPr>
            </a:lvl1pPr>
            <a:lvl2pPr marL="936163" indent="0" algn="ctr">
              <a:buNone/>
              <a:defRPr>
                <a:solidFill>
                  <a:schemeClr val="tx1">
                    <a:tint val="75000"/>
                  </a:schemeClr>
                </a:solidFill>
              </a:defRPr>
            </a:lvl2pPr>
            <a:lvl3pPr marL="1872325" indent="0" algn="ctr">
              <a:buNone/>
              <a:defRPr>
                <a:solidFill>
                  <a:schemeClr val="tx1">
                    <a:tint val="75000"/>
                  </a:schemeClr>
                </a:solidFill>
              </a:defRPr>
            </a:lvl3pPr>
            <a:lvl4pPr marL="2808488" indent="0" algn="ctr">
              <a:buNone/>
              <a:defRPr>
                <a:solidFill>
                  <a:schemeClr val="tx1">
                    <a:tint val="75000"/>
                  </a:schemeClr>
                </a:solidFill>
              </a:defRPr>
            </a:lvl4pPr>
            <a:lvl5pPr marL="3744651" indent="0" algn="ctr">
              <a:buNone/>
              <a:defRPr>
                <a:solidFill>
                  <a:schemeClr val="tx1">
                    <a:tint val="75000"/>
                  </a:schemeClr>
                </a:solidFill>
              </a:defRPr>
            </a:lvl5pPr>
            <a:lvl6pPr marL="4680814" indent="0" algn="ctr">
              <a:buNone/>
              <a:defRPr>
                <a:solidFill>
                  <a:schemeClr val="tx1">
                    <a:tint val="75000"/>
                  </a:schemeClr>
                </a:solidFill>
              </a:defRPr>
            </a:lvl6pPr>
            <a:lvl7pPr marL="5616976" indent="0" algn="ctr">
              <a:buNone/>
              <a:defRPr>
                <a:solidFill>
                  <a:schemeClr val="tx1">
                    <a:tint val="75000"/>
                  </a:schemeClr>
                </a:solidFill>
              </a:defRPr>
            </a:lvl7pPr>
            <a:lvl8pPr marL="6553139" indent="0" algn="ctr">
              <a:buNone/>
              <a:defRPr>
                <a:solidFill>
                  <a:schemeClr val="tx1">
                    <a:tint val="75000"/>
                  </a:schemeClr>
                </a:solidFill>
              </a:defRPr>
            </a:lvl8pPr>
            <a:lvl9pPr marL="7489302"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9D5F3A-5AF0-4912-849C-C0109E442356}" type="datetimeFigureOut">
              <a:rPr lang="en-US" smtClean="0"/>
              <a:t>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AC5ED6-F094-4AAB-BE0A-EFC4595A05DC}"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9D5F3A-5AF0-4912-849C-C0109E442356}" type="datetimeFigureOut">
              <a:rPr lang="en-US" smtClean="0"/>
              <a:t>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AC5ED6-F094-4AAB-BE0A-EFC4595A05D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3652261" y="1051560"/>
            <a:ext cx="41471853" cy="2247138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218938" y="1051560"/>
            <a:ext cx="123579887" cy="2247138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9D5F3A-5AF0-4912-849C-C0109E442356}" type="datetimeFigureOut">
              <a:rPr lang="en-US" smtClean="0"/>
              <a:t>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AC5ED6-F094-4AAB-BE0A-EFC4595A05DC}"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9D5F3A-5AF0-4912-849C-C0109E442356}" type="datetimeFigureOut">
              <a:rPr lang="en-US" smtClean="0"/>
              <a:t>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AC5ED6-F094-4AAB-BE0A-EFC4595A05DC}"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1153120"/>
            <a:ext cx="43525440" cy="6537960"/>
          </a:xfrm>
        </p:spPr>
        <p:txBody>
          <a:bodyPr anchor="t"/>
          <a:lstStyle>
            <a:lvl1pPr algn="l">
              <a:defRPr sz="8200" b="1" cap="all"/>
            </a:lvl1pPr>
          </a:lstStyle>
          <a:p>
            <a:r>
              <a:rPr lang="en-US" smtClean="0"/>
              <a:t>Click to edit Master title style</a:t>
            </a:r>
            <a:endParaRPr lang="en-US"/>
          </a:p>
        </p:txBody>
      </p:sp>
      <p:sp>
        <p:nvSpPr>
          <p:cNvPr id="3" name="Text Placeholder 2"/>
          <p:cNvSpPr>
            <a:spLocks noGrp="1"/>
          </p:cNvSpPr>
          <p:nvPr>
            <p:ph type="body" idx="1"/>
          </p:nvPr>
        </p:nvSpPr>
        <p:spPr>
          <a:xfrm>
            <a:off x="4044953" y="13952226"/>
            <a:ext cx="43525440" cy="7200900"/>
          </a:xfrm>
        </p:spPr>
        <p:txBody>
          <a:bodyPr anchor="b"/>
          <a:lstStyle>
            <a:lvl1pPr marL="0" indent="0">
              <a:buNone/>
              <a:defRPr sz="4100">
                <a:solidFill>
                  <a:schemeClr val="tx1">
                    <a:tint val="75000"/>
                  </a:schemeClr>
                </a:solidFill>
              </a:defRPr>
            </a:lvl1pPr>
            <a:lvl2pPr marL="936163" indent="0">
              <a:buNone/>
              <a:defRPr sz="3700">
                <a:solidFill>
                  <a:schemeClr val="tx1">
                    <a:tint val="75000"/>
                  </a:schemeClr>
                </a:solidFill>
              </a:defRPr>
            </a:lvl2pPr>
            <a:lvl3pPr marL="1872325" indent="0">
              <a:buNone/>
              <a:defRPr sz="3300">
                <a:solidFill>
                  <a:schemeClr val="tx1">
                    <a:tint val="75000"/>
                  </a:schemeClr>
                </a:solidFill>
              </a:defRPr>
            </a:lvl3pPr>
            <a:lvl4pPr marL="2808488" indent="0">
              <a:buNone/>
              <a:defRPr sz="2900">
                <a:solidFill>
                  <a:schemeClr val="tx1">
                    <a:tint val="75000"/>
                  </a:schemeClr>
                </a:solidFill>
              </a:defRPr>
            </a:lvl4pPr>
            <a:lvl5pPr marL="3744651" indent="0">
              <a:buNone/>
              <a:defRPr sz="2900">
                <a:solidFill>
                  <a:schemeClr val="tx1">
                    <a:tint val="75000"/>
                  </a:schemeClr>
                </a:solidFill>
              </a:defRPr>
            </a:lvl5pPr>
            <a:lvl6pPr marL="4680814" indent="0">
              <a:buNone/>
              <a:defRPr sz="2900">
                <a:solidFill>
                  <a:schemeClr val="tx1">
                    <a:tint val="75000"/>
                  </a:schemeClr>
                </a:solidFill>
              </a:defRPr>
            </a:lvl6pPr>
            <a:lvl7pPr marL="5616976" indent="0">
              <a:buNone/>
              <a:defRPr sz="2900">
                <a:solidFill>
                  <a:schemeClr val="tx1">
                    <a:tint val="75000"/>
                  </a:schemeClr>
                </a:solidFill>
              </a:defRPr>
            </a:lvl7pPr>
            <a:lvl8pPr marL="6553139" indent="0">
              <a:buNone/>
              <a:defRPr sz="2900">
                <a:solidFill>
                  <a:schemeClr val="tx1">
                    <a:tint val="75000"/>
                  </a:schemeClr>
                </a:solidFill>
              </a:defRPr>
            </a:lvl8pPr>
            <a:lvl9pPr marL="7489302" indent="0">
              <a:buNone/>
              <a:defRPr sz="2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9D5F3A-5AF0-4912-849C-C0109E442356}" type="datetimeFigureOut">
              <a:rPr lang="en-US" smtClean="0"/>
              <a:t>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AC5ED6-F094-4AAB-BE0A-EFC4595A05DC}"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218934" y="6141720"/>
            <a:ext cx="82525867" cy="17381220"/>
          </a:xfrm>
        </p:spPr>
        <p:txBody>
          <a:bodyPr/>
          <a:lstStyle>
            <a:lvl1pPr>
              <a:defRPr sz="5700"/>
            </a:lvl1pPr>
            <a:lvl2pPr>
              <a:defRPr sz="4900"/>
            </a:lvl2pPr>
            <a:lvl3pPr>
              <a:defRPr sz="4100"/>
            </a:lvl3pPr>
            <a:lvl4pPr>
              <a:defRPr sz="3700"/>
            </a:lvl4pPr>
            <a:lvl5pPr>
              <a:defRPr sz="3700"/>
            </a:lvl5pPr>
            <a:lvl6pPr>
              <a:defRPr sz="3700"/>
            </a:lvl6pPr>
            <a:lvl7pPr>
              <a:defRPr sz="3700"/>
            </a:lvl7pPr>
            <a:lvl8pPr>
              <a:defRPr sz="3700"/>
            </a:lvl8pPr>
            <a:lvl9pPr>
              <a:defRPr sz="3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92598245" y="6141720"/>
            <a:ext cx="82525873" cy="17381220"/>
          </a:xfrm>
        </p:spPr>
        <p:txBody>
          <a:bodyPr/>
          <a:lstStyle>
            <a:lvl1pPr>
              <a:defRPr sz="5700"/>
            </a:lvl1pPr>
            <a:lvl2pPr>
              <a:defRPr sz="4900"/>
            </a:lvl2pPr>
            <a:lvl3pPr>
              <a:defRPr sz="4100"/>
            </a:lvl3pPr>
            <a:lvl4pPr>
              <a:defRPr sz="3700"/>
            </a:lvl4pPr>
            <a:lvl5pPr>
              <a:defRPr sz="3700"/>
            </a:lvl5pPr>
            <a:lvl6pPr>
              <a:defRPr sz="3700"/>
            </a:lvl6pPr>
            <a:lvl7pPr>
              <a:defRPr sz="3700"/>
            </a:lvl7pPr>
            <a:lvl8pPr>
              <a:defRPr sz="3700"/>
            </a:lvl8pPr>
            <a:lvl9pPr>
              <a:defRPr sz="3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9D5F3A-5AF0-4912-849C-C0109E442356}" type="datetimeFigureOut">
              <a:rPr lang="en-US" smtClean="0"/>
              <a:t>11/5/2016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8AC5ED6-F094-4AAB-BE0A-EFC4595A05DC}"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318260"/>
            <a:ext cx="4608576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560321" y="7368540"/>
            <a:ext cx="22625053" cy="3070860"/>
          </a:xfrm>
        </p:spPr>
        <p:txBody>
          <a:bodyPr anchor="b"/>
          <a:lstStyle>
            <a:lvl1pPr marL="0" indent="0">
              <a:buNone/>
              <a:defRPr sz="4900" b="1"/>
            </a:lvl1pPr>
            <a:lvl2pPr marL="936163" indent="0">
              <a:buNone/>
              <a:defRPr sz="4100" b="1"/>
            </a:lvl2pPr>
            <a:lvl3pPr marL="1872325" indent="0">
              <a:buNone/>
              <a:defRPr sz="3700" b="1"/>
            </a:lvl3pPr>
            <a:lvl4pPr marL="2808488" indent="0">
              <a:buNone/>
              <a:defRPr sz="3300" b="1"/>
            </a:lvl4pPr>
            <a:lvl5pPr marL="3744651" indent="0">
              <a:buNone/>
              <a:defRPr sz="3300" b="1"/>
            </a:lvl5pPr>
            <a:lvl6pPr marL="4680814" indent="0">
              <a:buNone/>
              <a:defRPr sz="3300" b="1"/>
            </a:lvl6pPr>
            <a:lvl7pPr marL="5616976" indent="0">
              <a:buNone/>
              <a:defRPr sz="3300" b="1"/>
            </a:lvl7pPr>
            <a:lvl8pPr marL="6553139" indent="0">
              <a:buNone/>
              <a:defRPr sz="3300" b="1"/>
            </a:lvl8pPr>
            <a:lvl9pPr marL="7489302" indent="0">
              <a:buNone/>
              <a:defRPr sz="3300" b="1"/>
            </a:lvl9pPr>
          </a:lstStyle>
          <a:p>
            <a:pPr lvl="0"/>
            <a:r>
              <a:rPr lang="en-US" smtClean="0"/>
              <a:t>Click to edit Master text styles</a:t>
            </a:r>
          </a:p>
        </p:txBody>
      </p:sp>
      <p:sp>
        <p:nvSpPr>
          <p:cNvPr id="4" name="Content Placeholder 3"/>
          <p:cNvSpPr>
            <a:spLocks noGrp="1"/>
          </p:cNvSpPr>
          <p:nvPr>
            <p:ph sz="half" idx="2"/>
          </p:nvPr>
        </p:nvSpPr>
        <p:spPr>
          <a:xfrm>
            <a:off x="2560321" y="10439400"/>
            <a:ext cx="22625053" cy="18966180"/>
          </a:xfrm>
        </p:spPr>
        <p:txBody>
          <a:bodyPr/>
          <a:lstStyle>
            <a:lvl1pPr>
              <a:defRPr sz="4900"/>
            </a:lvl1pPr>
            <a:lvl2pPr>
              <a:defRPr sz="4100"/>
            </a:lvl2pPr>
            <a:lvl3pPr>
              <a:defRPr sz="3700"/>
            </a:lvl3pPr>
            <a:lvl4pPr>
              <a:defRPr sz="3300"/>
            </a:lvl4pPr>
            <a:lvl5pPr>
              <a:defRPr sz="3300"/>
            </a:lvl5pPr>
            <a:lvl6pPr>
              <a:defRPr sz="3300"/>
            </a:lvl6pPr>
            <a:lvl7pPr>
              <a:defRPr sz="3300"/>
            </a:lvl7pPr>
            <a:lvl8pPr>
              <a:defRPr sz="3300"/>
            </a:lvl8pPr>
            <a:lvl9pPr>
              <a:defRPr sz="3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6012144" y="7368540"/>
            <a:ext cx="22633940" cy="3070860"/>
          </a:xfrm>
        </p:spPr>
        <p:txBody>
          <a:bodyPr anchor="b"/>
          <a:lstStyle>
            <a:lvl1pPr marL="0" indent="0">
              <a:buNone/>
              <a:defRPr sz="4900" b="1"/>
            </a:lvl1pPr>
            <a:lvl2pPr marL="936163" indent="0">
              <a:buNone/>
              <a:defRPr sz="4100" b="1"/>
            </a:lvl2pPr>
            <a:lvl3pPr marL="1872325" indent="0">
              <a:buNone/>
              <a:defRPr sz="3700" b="1"/>
            </a:lvl3pPr>
            <a:lvl4pPr marL="2808488" indent="0">
              <a:buNone/>
              <a:defRPr sz="3300" b="1"/>
            </a:lvl4pPr>
            <a:lvl5pPr marL="3744651" indent="0">
              <a:buNone/>
              <a:defRPr sz="3300" b="1"/>
            </a:lvl5pPr>
            <a:lvl6pPr marL="4680814" indent="0">
              <a:buNone/>
              <a:defRPr sz="3300" b="1"/>
            </a:lvl6pPr>
            <a:lvl7pPr marL="5616976" indent="0">
              <a:buNone/>
              <a:defRPr sz="3300" b="1"/>
            </a:lvl7pPr>
            <a:lvl8pPr marL="6553139" indent="0">
              <a:buNone/>
              <a:defRPr sz="3300" b="1"/>
            </a:lvl8pPr>
            <a:lvl9pPr marL="7489302" indent="0">
              <a:buNone/>
              <a:defRPr sz="3300" b="1"/>
            </a:lvl9pPr>
          </a:lstStyle>
          <a:p>
            <a:pPr lvl="0"/>
            <a:r>
              <a:rPr lang="en-US" smtClean="0"/>
              <a:t>Click to edit Master text styles</a:t>
            </a:r>
          </a:p>
        </p:txBody>
      </p:sp>
      <p:sp>
        <p:nvSpPr>
          <p:cNvPr id="6" name="Content Placeholder 5"/>
          <p:cNvSpPr>
            <a:spLocks noGrp="1"/>
          </p:cNvSpPr>
          <p:nvPr>
            <p:ph sz="quarter" idx="4"/>
          </p:nvPr>
        </p:nvSpPr>
        <p:spPr>
          <a:xfrm>
            <a:off x="26012144" y="10439400"/>
            <a:ext cx="22633940" cy="18966180"/>
          </a:xfrm>
        </p:spPr>
        <p:txBody>
          <a:bodyPr/>
          <a:lstStyle>
            <a:lvl1pPr>
              <a:defRPr sz="4900"/>
            </a:lvl1pPr>
            <a:lvl2pPr>
              <a:defRPr sz="4100"/>
            </a:lvl2pPr>
            <a:lvl3pPr>
              <a:defRPr sz="3700"/>
            </a:lvl3pPr>
            <a:lvl4pPr>
              <a:defRPr sz="3300"/>
            </a:lvl4pPr>
            <a:lvl5pPr>
              <a:defRPr sz="3300"/>
            </a:lvl5pPr>
            <a:lvl6pPr>
              <a:defRPr sz="3300"/>
            </a:lvl6pPr>
            <a:lvl7pPr>
              <a:defRPr sz="3300"/>
            </a:lvl7pPr>
            <a:lvl8pPr>
              <a:defRPr sz="3300"/>
            </a:lvl8pPr>
            <a:lvl9pPr>
              <a:defRPr sz="3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9D5F3A-5AF0-4912-849C-C0109E442356}" type="datetimeFigureOut">
              <a:rPr lang="en-US" smtClean="0"/>
              <a:t>11/5/2016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8AC5ED6-F094-4AAB-BE0A-EFC4595A05DC}"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9D5F3A-5AF0-4912-849C-C0109E442356}" type="datetimeFigureOut">
              <a:rPr lang="en-US" smtClean="0"/>
              <a:t>11/5/2016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8AC5ED6-F094-4AAB-BE0A-EFC4595A05DC}"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9D5F3A-5AF0-4912-849C-C0109E442356}" type="datetimeFigureOut">
              <a:rPr lang="en-US" smtClean="0"/>
              <a:t>11/5/2016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8AC5ED6-F094-4AAB-BE0A-EFC4595A05D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5" y="1310640"/>
            <a:ext cx="16846553" cy="5577840"/>
          </a:xfrm>
        </p:spPr>
        <p:txBody>
          <a:bodyPr anchor="b"/>
          <a:lstStyle>
            <a:lvl1pPr algn="l">
              <a:defRPr sz="4100" b="1"/>
            </a:lvl1pPr>
          </a:lstStyle>
          <a:p>
            <a:r>
              <a:rPr lang="en-US" smtClean="0"/>
              <a:t>Click to edit Master title style</a:t>
            </a:r>
            <a:endParaRPr lang="en-US"/>
          </a:p>
        </p:txBody>
      </p:sp>
      <p:sp>
        <p:nvSpPr>
          <p:cNvPr id="3" name="Content Placeholder 2"/>
          <p:cNvSpPr>
            <a:spLocks noGrp="1"/>
          </p:cNvSpPr>
          <p:nvPr>
            <p:ph idx="1"/>
          </p:nvPr>
        </p:nvSpPr>
        <p:spPr>
          <a:xfrm>
            <a:off x="20020280" y="1310646"/>
            <a:ext cx="28625800" cy="28094940"/>
          </a:xfrm>
        </p:spPr>
        <p:txBody>
          <a:bodyPr/>
          <a:lstStyle>
            <a:lvl1pPr>
              <a:defRPr sz="6600"/>
            </a:lvl1pPr>
            <a:lvl2pPr>
              <a:defRPr sz="5700"/>
            </a:lvl2pPr>
            <a:lvl3pPr>
              <a:defRPr sz="4900"/>
            </a:lvl3pPr>
            <a:lvl4pPr>
              <a:defRPr sz="4100"/>
            </a:lvl4pPr>
            <a:lvl5pPr>
              <a:defRPr sz="4100"/>
            </a:lvl5pPr>
            <a:lvl6pPr>
              <a:defRPr sz="4100"/>
            </a:lvl6pPr>
            <a:lvl7pPr>
              <a:defRPr sz="4100"/>
            </a:lvl7pPr>
            <a:lvl8pPr>
              <a:defRPr sz="4100"/>
            </a:lvl8pPr>
            <a:lvl9pPr>
              <a:defRPr sz="4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560325" y="6888486"/>
            <a:ext cx="16846553" cy="22517100"/>
          </a:xfrm>
        </p:spPr>
        <p:txBody>
          <a:bodyPr/>
          <a:lstStyle>
            <a:lvl1pPr marL="0" indent="0">
              <a:buNone/>
              <a:defRPr sz="2900"/>
            </a:lvl1pPr>
            <a:lvl2pPr marL="936163" indent="0">
              <a:buNone/>
              <a:defRPr sz="2500"/>
            </a:lvl2pPr>
            <a:lvl3pPr marL="1872325" indent="0">
              <a:buNone/>
              <a:defRPr sz="2000"/>
            </a:lvl3pPr>
            <a:lvl4pPr marL="2808488" indent="0">
              <a:buNone/>
              <a:defRPr sz="1800"/>
            </a:lvl4pPr>
            <a:lvl5pPr marL="3744651" indent="0">
              <a:buNone/>
              <a:defRPr sz="1800"/>
            </a:lvl5pPr>
            <a:lvl6pPr marL="4680814" indent="0">
              <a:buNone/>
              <a:defRPr sz="1800"/>
            </a:lvl6pPr>
            <a:lvl7pPr marL="5616976" indent="0">
              <a:buNone/>
              <a:defRPr sz="1800"/>
            </a:lvl7pPr>
            <a:lvl8pPr marL="6553139" indent="0">
              <a:buNone/>
              <a:defRPr sz="1800"/>
            </a:lvl8pPr>
            <a:lvl9pPr marL="7489302" indent="0">
              <a:buNone/>
              <a:defRPr sz="1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9D5F3A-5AF0-4912-849C-C0109E442356}" type="datetimeFigureOut">
              <a:rPr lang="en-US" smtClean="0"/>
              <a:t>11/5/2016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8AC5ED6-F094-4AAB-BE0A-EFC4595A05DC}"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3042880"/>
            <a:ext cx="30723840" cy="2720340"/>
          </a:xfrm>
        </p:spPr>
        <p:txBody>
          <a:bodyPr anchor="b"/>
          <a:lstStyle>
            <a:lvl1pPr algn="l">
              <a:defRPr sz="4100" b="1"/>
            </a:lvl1pPr>
          </a:lstStyle>
          <a:p>
            <a:r>
              <a:rPr lang="en-US" smtClean="0"/>
              <a:t>Click to edit Master title style</a:t>
            </a:r>
            <a:endParaRPr lang="en-US"/>
          </a:p>
        </p:txBody>
      </p:sp>
      <p:sp>
        <p:nvSpPr>
          <p:cNvPr id="3" name="Picture Placeholder 2"/>
          <p:cNvSpPr>
            <a:spLocks noGrp="1"/>
          </p:cNvSpPr>
          <p:nvPr>
            <p:ph type="pic" idx="1"/>
          </p:nvPr>
        </p:nvSpPr>
        <p:spPr>
          <a:xfrm>
            <a:off x="10036813" y="2941320"/>
            <a:ext cx="30723840" cy="19751040"/>
          </a:xfrm>
        </p:spPr>
        <p:txBody>
          <a:bodyPr/>
          <a:lstStyle>
            <a:lvl1pPr marL="0" indent="0">
              <a:buNone/>
              <a:defRPr sz="6600"/>
            </a:lvl1pPr>
            <a:lvl2pPr marL="936163" indent="0">
              <a:buNone/>
              <a:defRPr sz="5700"/>
            </a:lvl2pPr>
            <a:lvl3pPr marL="1872325" indent="0">
              <a:buNone/>
              <a:defRPr sz="4900"/>
            </a:lvl3pPr>
            <a:lvl4pPr marL="2808488" indent="0">
              <a:buNone/>
              <a:defRPr sz="4100"/>
            </a:lvl4pPr>
            <a:lvl5pPr marL="3744651" indent="0">
              <a:buNone/>
              <a:defRPr sz="4100"/>
            </a:lvl5pPr>
            <a:lvl6pPr marL="4680814" indent="0">
              <a:buNone/>
              <a:defRPr sz="4100"/>
            </a:lvl6pPr>
            <a:lvl7pPr marL="5616976" indent="0">
              <a:buNone/>
              <a:defRPr sz="4100"/>
            </a:lvl7pPr>
            <a:lvl8pPr marL="6553139" indent="0">
              <a:buNone/>
              <a:defRPr sz="4100"/>
            </a:lvl8pPr>
            <a:lvl9pPr marL="7489302" indent="0">
              <a:buNone/>
              <a:defRPr sz="4100"/>
            </a:lvl9pPr>
          </a:lstStyle>
          <a:p>
            <a:endParaRPr lang="en-US" dirty="0"/>
          </a:p>
        </p:txBody>
      </p:sp>
      <p:sp>
        <p:nvSpPr>
          <p:cNvPr id="4" name="Text Placeholder 3"/>
          <p:cNvSpPr>
            <a:spLocks noGrp="1"/>
          </p:cNvSpPr>
          <p:nvPr>
            <p:ph type="body" sz="half" idx="2"/>
          </p:nvPr>
        </p:nvSpPr>
        <p:spPr>
          <a:xfrm>
            <a:off x="10036813" y="25763220"/>
            <a:ext cx="30723840" cy="3863340"/>
          </a:xfrm>
        </p:spPr>
        <p:txBody>
          <a:bodyPr/>
          <a:lstStyle>
            <a:lvl1pPr marL="0" indent="0">
              <a:buNone/>
              <a:defRPr sz="2900"/>
            </a:lvl1pPr>
            <a:lvl2pPr marL="936163" indent="0">
              <a:buNone/>
              <a:defRPr sz="2500"/>
            </a:lvl2pPr>
            <a:lvl3pPr marL="1872325" indent="0">
              <a:buNone/>
              <a:defRPr sz="2000"/>
            </a:lvl3pPr>
            <a:lvl4pPr marL="2808488" indent="0">
              <a:buNone/>
              <a:defRPr sz="1800"/>
            </a:lvl4pPr>
            <a:lvl5pPr marL="3744651" indent="0">
              <a:buNone/>
              <a:defRPr sz="1800"/>
            </a:lvl5pPr>
            <a:lvl6pPr marL="4680814" indent="0">
              <a:buNone/>
              <a:defRPr sz="1800"/>
            </a:lvl6pPr>
            <a:lvl7pPr marL="5616976" indent="0">
              <a:buNone/>
              <a:defRPr sz="1800"/>
            </a:lvl7pPr>
            <a:lvl8pPr marL="6553139" indent="0">
              <a:buNone/>
              <a:defRPr sz="1800"/>
            </a:lvl8pPr>
            <a:lvl9pPr marL="7489302" indent="0">
              <a:buNone/>
              <a:defRPr sz="1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9D5F3A-5AF0-4912-849C-C0109E442356}" type="datetimeFigureOut">
              <a:rPr lang="en-US" smtClean="0"/>
              <a:t>11/5/2016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8AC5ED6-F094-4AAB-BE0A-EFC4595A05DC}"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318260"/>
            <a:ext cx="46085760" cy="5486400"/>
          </a:xfrm>
          <a:prstGeom prst="rect">
            <a:avLst/>
          </a:prstGeom>
        </p:spPr>
        <p:txBody>
          <a:bodyPr vert="horz" lIns="187233" tIns="93616" rIns="187233" bIns="9361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560320" y="7680966"/>
            <a:ext cx="46085760" cy="21724620"/>
          </a:xfrm>
          <a:prstGeom prst="rect">
            <a:avLst/>
          </a:prstGeom>
        </p:spPr>
        <p:txBody>
          <a:bodyPr vert="horz" lIns="187233" tIns="93616" rIns="187233" bIns="9361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560320" y="30510480"/>
            <a:ext cx="11948160" cy="1752600"/>
          </a:xfrm>
          <a:prstGeom prst="rect">
            <a:avLst/>
          </a:prstGeom>
        </p:spPr>
        <p:txBody>
          <a:bodyPr vert="horz" lIns="187233" tIns="93616" rIns="187233" bIns="93616" rtlCol="0" anchor="ctr"/>
          <a:lstStyle>
            <a:lvl1pPr algn="l">
              <a:defRPr sz="2500">
                <a:solidFill>
                  <a:schemeClr val="tx1">
                    <a:tint val="75000"/>
                  </a:schemeClr>
                </a:solidFill>
              </a:defRPr>
            </a:lvl1pPr>
          </a:lstStyle>
          <a:p>
            <a:fld id="{AB9D5F3A-5AF0-4912-849C-C0109E442356}" type="datetimeFigureOut">
              <a:rPr lang="en-US" smtClean="0"/>
              <a:t>11/5/2016</a:t>
            </a:fld>
            <a:endParaRPr lang="en-US" dirty="0"/>
          </a:p>
        </p:txBody>
      </p:sp>
      <p:sp>
        <p:nvSpPr>
          <p:cNvPr id="5" name="Footer Placeholder 4"/>
          <p:cNvSpPr>
            <a:spLocks noGrp="1"/>
          </p:cNvSpPr>
          <p:nvPr>
            <p:ph type="ftr" sz="quarter" idx="3"/>
          </p:nvPr>
        </p:nvSpPr>
        <p:spPr>
          <a:xfrm>
            <a:off x="17495520" y="30510480"/>
            <a:ext cx="16215360" cy="1752600"/>
          </a:xfrm>
          <a:prstGeom prst="rect">
            <a:avLst/>
          </a:prstGeom>
        </p:spPr>
        <p:txBody>
          <a:bodyPr vert="horz" lIns="187233" tIns="93616" rIns="187233" bIns="93616" rtlCol="0" anchor="ctr"/>
          <a:lstStyle>
            <a:lvl1pPr algn="ctr">
              <a:defRPr sz="25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6697920" y="30510480"/>
            <a:ext cx="11948160" cy="1752600"/>
          </a:xfrm>
          <a:prstGeom prst="rect">
            <a:avLst/>
          </a:prstGeom>
        </p:spPr>
        <p:txBody>
          <a:bodyPr vert="horz" lIns="187233" tIns="93616" rIns="187233" bIns="93616" rtlCol="0" anchor="ctr"/>
          <a:lstStyle>
            <a:lvl1pPr algn="r">
              <a:defRPr sz="2500">
                <a:solidFill>
                  <a:schemeClr val="tx1">
                    <a:tint val="75000"/>
                  </a:schemeClr>
                </a:solidFill>
              </a:defRPr>
            </a:lvl1pPr>
          </a:lstStyle>
          <a:p>
            <a:fld id="{E8AC5ED6-F094-4AAB-BE0A-EFC4595A05DC}"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872325" rtl="0" eaLnBrk="1" latinLnBrk="0" hangingPunct="1">
        <a:spcBef>
          <a:spcPct val="0"/>
        </a:spcBef>
        <a:buNone/>
        <a:defRPr sz="9000" kern="1200">
          <a:solidFill>
            <a:schemeClr val="tx1"/>
          </a:solidFill>
          <a:latin typeface="+mj-lt"/>
          <a:ea typeface="+mj-ea"/>
          <a:cs typeface="+mj-cs"/>
        </a:defRPr>
      </a:lvl1pPr>
    </p:titleStyle>
    <p:bodyStyle>
      <a:lvl1pPr marL="702122" indent="-702122" algn="l" defTabSz="1872325" rtl="0" eaLnBrk="1" latinLnBrk="0" hangingPunct="1">
        <a:spcBef>
          <a:spcPct val="20000"/>
        </a:spcBef>
        <a:buFont typeface="Arial" pitchFamily="34" charset="0"/>
        <a:buChar char="•"/>
        <a:defRPr sz="6600" kern="1200">
          <a:solidFill>
            <a:schemeClr val="tx1"/>
          </a:solidFill>
          <a:latin typeface="+mn-lt"/>
          <a:ea typeface="+mn-ea"/>
          <a:cs typeface="+mn-cs"/>
        </a:defRPr>
      </a:lvl1pPr>
      <a:lvl2pPr marL="1521264" indent="-585102" algn="l" defTabSz="1872325" rtl="0" eaLnBrk="1" latinLnBrk="0" hangingPunct="1">
        <a:spcBef>
          <a:spcPct val="20000"/>
        </a:spcBef>
        <a:buFont typeface="Arial" pitchFamily="34" charset="0"/>
        <a:buChar char="–"/>
        <a:defRPr sz="5700" kern="1200">
          <a:solidFill>
            <a:schemeClr val="tx1"/>
          </a:solidFill>
          <a:latin typeface="+mn-lt"/>
          <a:ea typeface="+mn-ea"/>
          <a:cs typeface="+mn-cs"/>
        </a:defRPr>
      </a:lvl2pPr>
      <a:lvl3pPr marL="2340407" indent="-468081" algn="l" defTabSz="1872325" rtl="0" eaLnBrk="1" latinLnBrk="0" hangingPunct="1">
        <a:spcBef>
          <a:spcPct val="20000"/>
        </a:spcBef>
        <a:buFont typeface="Arial" pitchFamily="34" charset="0"/>
        <a:buChar char="•"/>
        <a:defRPr sz="4900" kern="1200">
          <a:solidFill>
            <a:schemeClr val="tx1"/>
          </a:solidFill>
          <a:latin typeface="+mn-lt"/>
          <a:ea typeface="+mn-ea"/>
          <a:cs typeface="+mn-cs"/>
        </a:defRPr>
      </a:lvl3pPr>
      <a:lvl4pPr marL="3276570" indent="-468081" algn="l" defTabSz="1872325" rtl="0" eaLnBrk="1" latinLnBrk="0" hangingPunct="1">
        <a:spcBef>
          <a:spcPct val="20000"/>
        </a:spcBef>
        <a:buFont typeface="Arial" pitchFamily="34" charset="0"/>
        <a:buChar char="–"/>
        <a:defRPr sz="4100" kern="1200">
          <a:solidFill>
            <a:schemeClr val="tx1"/>
          </a:solidFill>
          <a:latin typeface="+mn-lt"/>
          <a:ea typeface="+mn-ea"/>
          <a:cs typeface="+mn-cs"/>
        </a:defRPr>
      </a:lvl4pPr>
      <a:lvl5pPr marL="4212732" indent="-468081" algn="l" defTabSz="1872325" rtl="0" eaLnBrk="1" latinLnBrk="0" hangingPunct="1">
        <a:spcBef>
          <a:spcPct val="20000"/>
        </a:spcBef>
        <a:buFont typeface="Arial" pitchFamily="34" charset="0"/>
        <a:buChar char="»"/>
        <a:defRPr sz="4100" kern="1200">
          <a:solidFill>
            <a:schemeClr val="tx1"/>
          </a:solidFill>
          <a:latin typeface="+mn-lt"/>
          <a:ea typeface="+mn-ea"/>
          <a:cs typeface="+mn-cs"/>
        </a:defRPr>
      </a:lvl5pPr>
      <a:lvl6pPr marL="5148895" indent="-468081" algn="l" defTabSz="1872325" rtl="0" eaLnBrk="1" latinLnBrk="0" hangingPunct="1">
        <a:spcBef>
          <a:spcPct val="20000"/>
        </a:spcBef>
        <a:buFont typeface="Arial" pitchFamily="34" charset="0"/>
        <a:buChar char="•"/>
        <a:defRPr sz="4100" kern="1200">
          <a:solidFill>
            <a:schemeClr val="tx1"/>
          </a:solidFill>
          <a:latin typeface="+mn-lt"/>
          <a:ea typeface="+mn-ea"/>
          <a:cs typeface="+mn-cs"/>
        </a:defRPr>
      </a:lvl6pPr>
      <a:lvl7pPr marL="6085058" indent="-468081" algn="l" defTabSz="1872325" rtl="0" eaLnBrk="1" latinLnBrk="0" hangingPunct="1">
        <a:spcBef>
          <a:spcPct val="20000"/>
        </a:spcBef>
        <a:buFont typeface="Arial" pitchFamily="34" charset="0"/>
        <a:buChar char="•"/>
        <a:defRPr sz="4100" kern="1200">
          <a:solidFill>
            <a:schemeClr val="tx1"/>
          </a:solidFill>
          <a:latin typeface="+mn-lt"/>
          <a:ea typeface="+mn-ea"/>
          <a:cs typeface="+mn-cs"/>
        </a:defRPr>
      </a:lvl7pPr>
      <a:lvl8pPr marL="7021220" indent="-468081" algn="l" defTabSz="1872325" rtl="0" eaLnBrk="1" latinLnBrk="0" hangingPunct="1">
        <a:spcBef>
          <a:spcPct val="20000"/>
        </a:spcBef>
        <a:buFont typeface="Arial" pitchFamily="34" charset="0"/>
        <a:buChar char="•"/>
        <a:defRPr sz="4100" kern="1200">
          <a:solidFill>
            <a:schemeClr val="tx1"/>
          </a:solidFill>
          <a:latin typeface="+mn-lt"/>
          <a:ea typeface="+mn-ea"/>
          <a:cs typeface="+mn-cs"/>
        </a:defRPr>
      </a:lvl8pPr>
      <a:lvl9pPr marL="7957383" indent="-468081" algn="l" defTabSz="1872325" rtl="0" eaLnBrk="1" latinLnBrk="0" hangingPunct="1">
        <a:spcBef>
          <a:spcPct val="20000"/>
        </a:spcBef>
        <a:buFont typeface="Arial" pitchFamily="34" charset="0"/>
        <a:buChar char="•"/>
        <a:defRPr sz="4100" kern="1200">
          <a:solidFill>
            <a:schemeClr val="tx1"/>
          </a:solidFill>
          <a:latin typeface="+mn-lt"/>
          <a:ea typeface="+mn-ea"/>
          <a:cs typeface="+mn-cs"/>
        </a:defRPr>
      </a:lvl9pPr>
    </p:bodyStyle>
    <p:otherStyle>
      <a:defPPr>
        <a:defRPr lang="en-US"/>
      </a:defPPr>
      <a:lvl1pPr marL="0" algn="l" defTabSz="1872325" rtl="0" eaLnBrk="1" latinLnBrk="0" hangingPunct="1">
        <a:defRPr sz="3700" kern="1200">
          <a:solidFill>
            <a:schemeClr val="tx1"/>
          </a:solidFill>
          <a:latin typeface="+mn-lt"/>
          <a:ea typeface="+mn-ea"/>
          <a:cs typeface="+mn-cs"/>
        </a:defRPr>
      </a:lvl1pPr>
      <a:lvl2pPr marL="936163" algn="l" defTabSz="1872325" rtl="0" eaLnBrk="1" latinLnBrk="0" hangingPunct="1">
        <a:defRPr sz="3700" kern="1200">
          <a:solidFill>
            <a:schemeClr val="tx1"/>
          </a:solidFill>
          <a:latin typeface="+mn-lt"/>
          <a:ea typeface="+mn-ea"/>
          <a:cs typeface="+mn-cs"/>
        </a:defRPr>
      </a:lvl2pPr>
      <a:lvl3pPr marL="1872325" algn="l" defTabSz="1872325" rtl="0" eaLnBrk="1" latinLnBrk="0" hangingPunct="1">
        <a:defRPr sz="3700" kern="1200">
          <a:solidFill>
            <a:schemeClr val="tx1"/>
          </a:solidFill>
          <a:latin typeface="+mn-lt"/>
          <a:ea typeface="+mn-ea"/>
          <a:cs typeface="+mn-cs"/>
        </a:defRPr>
      </a:lvl3pPr>
      <a:lvl4pPr marL="2808488" algn="l" defTabSz="1872325" rtl="0" eaLnBrk="1" latinLnBrk="0" hangingPunct="1">
        <a:defRPr sz="3700" kern="1200">
          <a:solidFill>
            <a:schemeClr val="tx1"/>
          </a:solidFill>
          <a:latin typeface="+mn-lt"/>
          <a:ea typeface="+mn-ea"/>
          <a:cs typeface="+mn-cs"/>
        </a:defRPr>
      </a:lvl4pPr>
      <a:lvl5pPr marL="3744651" algn="l" defTabSz="1872325" rtl="0" eaLnBrk="1" latinLnBrk="0" hangingPunct="1">
        <a:defRPr sz="3700" kern="1200">
          <a:solidFill>
            <a:schemeClr val="tx1"/>
          </a:solidFill>
          <a:latin typeface="+mn-lt"/>
          <a:ea typeface="+mn-ea"/>
          <a:cs typeface="+mn-cs"/>
        </a:defRPr>
      </a:lvl5pPr>
      <a:lvl6pPr marL="4680814" algn="l" defTabSz="1872325" rtl="0" eaLnBrk="1" latinLnBrk="0" hangingPunct="1">
        <a:defRPr sz="3700" kern="1200">
          <a:solidFill>
            <a:schemeClr val="tx1"/>
          </a:solidFill>
          <a:latin typeface="+mn-lt"/>
          <a:ea typeface="+mn-ea"/>
          <a:cs typeface="+mn-cs"/>
        </a:defRPr>
      </a:lvl6pPr>
      <a:lvl7pPr marL="5616976" algn="l" defTabSz="1872325" rtl="0" eaLnBrk="1" latinLnBrk="0" hangingPunct="1">
        <a:defRPr sz="3700" kern="1200">
          <a:solidFill>
            <a:schemeClr val="tx1"/>
          </a:solidFill>
          <a:latin typeface="+mn-lt"/>
          <a:ea typeface="+mn-ea"/>
          <a:cs typeface="+mn-cs"/>
        </a:defRPr>
      </a:lvl7pPr>
      <a:lvl8pPr marL="6553139" algn="l" defTabSz="1872325" rtl="0" eaLnBrk="1" latinLnBrk="0" hangingPunct="1">
        <a:defRPr sz="3700" kern="1200">
          <a:solidFill>
            <a:schemeClr val="tx1"/>
          </a:solidFill>
          <a:latin typeface="+mn-lt"/>
          <a:ea typeface="+mn-ea"/>
          <a:cs typeface="+mn-cs"/>
        </a:defRPr>
      </a:lvl8pPr>
      <a:lvl9pPr marL="7489302" algn="l" defTabSz="1872325" rtl="0" eaLnBrk="1" latinLnBrk="0" hangingPunct="1">
        <a:defRPr sz="3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fresnostate.co1.qualtrics.com/jfe/form/SV_01j09EOLkvoDYHP"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925800" y="18135600"/>
            <a:ext cx="20878800" cy="10248960"/>
          </a:xfrm>
          <a:prstGeom prst="rect">
            <a:avLst/>
          </a:prstGeom>
          <a:noFill/>
        </p:spPr>
        <p:txBody>
          <a:bodyPr wrap="square" rtlCol="0">
            <a:spAutoFit/>
          </a:bodyPr>
          <a:lstStyle/>
          <a:p>
            <a:pPr algn="ctr"/>
            <a:r>
              <a:rPr lang="en-US" sz="6000" dirty="0" smtClean="0">
                <a:ln w="0"/>
                <a:effectLst>
                  <a:outerShdw blurRad="38100" dist="19050" dir="2700000" algn="tl" rotWithShape="0">
                    <a:schemeClr val="dk1">
                      <a:alpha val="40000"/>
                    </a:schemeClr>
                  </a:outerShdw>
                </a:effectLst>
                <a:latin typeface="Arial" pitchFamily="34" charset="0"/>
                <a:cs typeface="Arial" pitchFamily="34" charset="0"/>
              </a:rPr>
              <a:t>Gyanesh Lama, Ph.D.</a:t>
            </a:r>
          </a:p>
          <a:p>
            <a:pPr algn="ctr"/>
            <a:endParaRPr lang="en-US" sz="6000" dirty="0">
              <a:ln w="0"/>
              <a:effectLst>
                <a:outerShdw blurRad="38100" dist="19050" dir="2700000" algn="tl" rotWithShape="0">
                  <a:schemeClr val="dk1">
                    <a:alpha val="40000"/>
                  </a:schemeClr>
                </a:outerShdw>
              </a:effectLst>
              <a:latin typeface="Arial" pitchFamily="34" charset="0"/>
              <a:cs typeface="Arial" pitchFamily="34" charset="0"/>
            </a:endParaRPr>
          </a:p>
          <a:p>
            <a:pPr algn="ctr"/>
            <a:endParaRPr lang="en-US" sz="6000" dirty="0" smtClean="0">
              <a:ln w="0"/>
              <a:effectLst>
                <a:outerShdw blurRad="38100" dist="19050" dir="2700000" algn="tl" rotWithShape="0">
                  <a:schemeClr val="dk1">
                    <a:alpha val="40000"/>
                  </a:schemeClr>
                </a:outerShdw>
              </a:effectLst>
              <a:latin typeface="Arial" pitchFamily="34" charset="0"/>
              <a:cs typeface="Arial" pitchFamily="34" charset="0"/>
            </a:endParaRPr>
          </a:p>
          <a:p>
            <a:pPr algn="ctr"/>
            <a:r>
              <a:rPr lang="en-US" sz="6000" dirty="0" smtClean="0">
                <a:ln w="0"/>
                <a:effectLst>
                  <a:outerShdw blurRad="38100" dist="19050" dir="2700000" algn="tl" rotWithShape="0">
                    <a:schemeClr val="dk1">
                      <a:alpha val="40000"/>
                    </a:schemeClr>
                  </a:outerShdw>
                </a:effectLst>
                <a:latin typeface="Arial" pitchFamily="34" charset="0"/>
                <a:cs typeface="Arial" pitchFamily="34" charset="0"/>
              </a:rPr>
              <a:t>Assessment Academy</a:t>
            </a:r>
          </a:p>
          <a:p>
            <a:pPr algn="ctr"/>
            <a:r>
              <a:rPr lang="en-US" sz="6000" dirty="0" smtClean="0">
                <a:ln w="0"/>
                <a:effectLst>
                  <a:outerShdw blurRad="38100" dist="19050" dir="2700000" algn="tl" rotWithShape="0">
                    <a:schemeClr val="dk1">
                      <a:alpha val="40000"/>
                    </a:schemeClr>
                  </a:outerShdw>
                </a:effectLst>
                <a:latin typeface="Arial" pitchFamily="34" charset="0"/>
                <a:cs typeface="Arial" pitchFamily="34" charset="0"/>
              </a:rPr>
              <a:t>Council on Social Work Education </a:t>
            </a:r>
          </a:p>
          <a:p>
            <a:pPr algn="ctr"/>
            <a:r>
              <a:rPr lang="en-US" sz="6000" dirty="0" smtClean="0">
                <a:ln w="0"/>
                <a:effectLst>
                  <a:outerShdw blurRad="38100" dist="19050" dir="2700000" algn="tl" rotWithShape="0">
                    <a:schemeClr val="dk1">
                      <a:alpha val="40000"/>
                    </a:schemeClr>
                  </a:outerShdw>
                </a:effectLst>
                <a:latin typeface="Arial" pitchFamily="34" charset="0"/>
                <a:cs typeface="Arial" pitchFamily="34" charset="0"/>
              </a:rPr>
              <a:t>62</a:t>
            </a:r>
            <a:r>
              <a:rPr lang="en-US" sz="6000" baseline="30000" dirty="0" smtClean="0">
                <a:ln w="0"/>
                <a:effectLst>
                  <a:outerShdw blurRad="38100" dist="19050" dir="2700000" algn="tl" rotWithShape="0">
                    <a:schemeClr val="dk1">
                      <a:alpha val="40000"/>
                    </a:schemeClr>
                  </a:outerShdw>
                </a:effectLst>
                <a:latin typeface="Arial" pitchFamily="34" charset="0"/>
                <a:cs typeface="Arial" pitchFamily="34" charset="0"/>
              </a:rPr>
              <a:t>nd</a:t>
            </a:r>
            <a:r>
              <a:rPr lang="en-US" sz="6000" dirty="0" smtClean="0">
                <a:ln w="0"/>
                <a:effectLst>
                  <a:outerShdw blurRad="38100" dist="19050" dir="2700000" algn="tl" rotWithShape="0">
                    <a:schemeClr val="dk1">
                      <a:alpha val="40000"/>
                    </a:schemeClr>
                  </a:outerShdw>
                </a:effectLst>
                <a:latin typeface="Arial" pitchFamily="34" charset="0"/>
                <a:cs typeface="Arial" pitchFamily="34" charset="0"/>
              </a:rPr>
              <a:t> Annual Program Meeting</a:t>
            </a:r>
          </a:p>
          <a:p>
            <a:pPr algn="ctr"/>
            <a:r>
              <a:rPr lang="en-US" sz="6000" dirty="0" smtClean="0">
                <a:ln w="0"/>
                <a:effectLst>
                  <a:outerShdw blurRad="38100" dist="19050" dir="2700000" algn="tl" rotWithShape="0">
                    <a:schemeClr val="dk1">
                      <a:alpha val="40000"/>
                    </a:schemeClr>
                  </a:outerShdw>
                </a:effectLst>
                <a:latin typeface="Arial" pitchFamily="34" charset="0"/>
                <a:cs typeface="Arial" pitchFamily="34" charset="0"/>
              </a:rPr>
              <a:t>Atlanta, Georgia</a:t>
            </a:r>
            <a:endParaRPr lang="en-US" sz="6000" dirty="0">
              <a:ln w="0"/>
              <a:effectLst>
                <a:outerShdw blurRad="38100" dist="19050" dir="2700000" algn="tl" rotWithShape="0">
                  <a:schemeClr val="dk1">
                    <a:alpha val="40000"/>
                  </a:schemeClr>
                </a:outerShdw>
              </a:effectLst>
              <a:latin typeface="Arial" pitchFamily="34" charset="0"/>
              <a:cs typeface="Arial" pitchFamily="34" charset="0"/>
            </a:endParaRPr>
          </a:p>
          <a:p>
            <a:pPr algn="ctr"/>
            <a:endParaRPr lang="en-US" sz="6000" dirty="0" smtClean="0">
              <a:ln w="0"/>
              <a:effectLst>
                <a:outerShdw blurRad="38100" dist="19050" dir="2700000" algn="tl" rotWithShape="0">
                  <a:schemeClr val="dk1">
                    <a:alpha val="40000"/>
                  </a:schemeClr>
                </a:outerShdw>
              </a:effectLst>
              <a:latin typeface="Arial" pitchFamily="34" charset="0"/>
              <a:cs typeface="Arial" pitchFamily="34" charset="0"/>
            </a:endParaRPr>
          </a:p>
          <a:p>
            <a:pPr algn="ctr"/>
            <a:endParaRPr lang="en-US" sz="6000" dirty="0">
              <a:ln w="0"/>
              <a:effectLst>
                <a:outerShdw blurRad="38100" dist="19050" dir="2700000" algn="tl" rotWithShape="0">
                  <a:schemeClr val="dk1">
                    <a:alpha val="40000"/>
                  </a:schemeClr>
                </a:outerShdw>
              </a:effectLst>
              <a:latin typeface="Arial" pitchFamily="34" charset="0"/>
              <a:cs typeface="Arial" pitchFamily="34" charset="0"/>
            </a:endParaRPr>
          </a:p>
          <a:p>
            <a:pPr algn="ctr"/>
            <a:r>
              <a:rPr lang="en-US" sz="6000" dirty="0" smtClean="0">
                <a:ln w="0"/>
                <a:effectLst>
                  <a:outerShdw blurRad="38100" dist="19050" dir="2700000" algn="tl" rotWithShape="0">
                    <a:schemeClr val="dk1">
                      <a:alpha val="40000"/>
                    </a:schemeClr>
                  </a:outerShdw>
                </a:effectLst>
                <a:latin typeface="Arial" pitchFamily="34" charset="0"/>
                <a:cs typeface="Arial" pitchFamily="34" charset="0"/>
              </a:rPr>
              <a:t>November 6, 2016</a:t>
            </a:r>
            <a:r>
              <a:rPr lang="en-US" sz="6000" dirty="0" smtClean="0">
                <a:latin typeface="Arial" pitchFamily="34" charset="0"/>
                <a:cs typeface="Arial" pitchFamily="34" charset="0"/>
              </a:rPr>
              <a:t> </a:t>
            </a:r>
            <a:endParaRPr lang="en-US" sz="6000" dirty="0">
              <a:latin typeface="Arial" pitchFamily="34" charset="0"/>
              <a:cs typeface="Arial" pitchFamily="34" charset="0"/>
            </a:endParaRPr>
          </a:p>
          <a:p>
            <a:pPr algn="ctr"/>
            <a:endParaRPr lang="en-US" sz="6000" dirty="0">
              <a:ln w="0"/>
              <a:effectLst>
                <a:outerShdw blurRad="38100" dist="19050" dir="2700000" algn="tl" rotWithShape="0">
                  <a:schemeClr val="dk1">
                    <a:alpha val="40000"/>
                  </a:schemeClr>
                </a:outerShdw>
              </a:effectLst>
              <a:latin typeface="Arial" pitchFamily="34" charset="0"/>
              <a:cs typeface="Arial" pitchFamily="34" charset="0"/>
            </a:endParaRPr>
          </a:p>
        </p:txBody>
      </p:sp>
      <p:sp>
        <p:nvSpPr>
          <p:cNvPr id="7" name="TextBox 6"/>
          <p:cNvSpPr txBox="1"/>
          <p:nvPr/>
        </p:nvSpPr>
        <p:spPr>
          <a:xfrm>
            <a:off x="3810000" y="9144000"/>
            <a:ext cx="46105011" cy="4154984"/>
          </a:xfrm>
          <a:prstGeom prst="rect">
            <a:avLst/>
          </a:prstGeom>
          <a:noFill/>
        </p:spPr>
        <p:txBody>
          <a:bodyPr wrap="square" rtlCol="0">
            <a:spAutoFit/>
          </a:bodyPr>
          <a:lstStyle/>
          <a:p>
            <a:r>
              <a:rPr lang="en-US" sz="8800" dirty="0">
                <a:latin typeface="Arial" panose="020B0604020202020204" pitchFamily="34" charset="0"/>
                <a:cs typeface="Arial" panose="020B0604020202020204" pitchFamily="34" charset="0"/>
              </a:rPr>
              <a:t>Common Assignments: An Innovative Approach to Standardizing Assessment Measures</a:t>
            </a:r>
          </a:p>
          <a:p>
            <a:endParaRPr lang="en-US" sz="8800" b="1" dirty="0">
              <a:ln w="0"/>
              <a:effectLst>
                <a:outerShdw blurRad="38100" dist="19050" dir="2700000" algn="tl" rotWithShape="0">
                  <a:schemeClr val="dk1">
                    <a:alpha val="40000"/>
                  </a:schemeClr>
                </a:outerShdw>
              </a:effectLst>
              <a:latin typeface="Arial" pitchFamily="34" charset="0"/>
              <a:cs typeface="Arial" pitchFamily="34" charset="0"/>
            </a:endParaRPr>
          </a:p>
          <a:p>
            <a:endParaRPr lang="en-US" sz="8800" dirty="0">
              <a:ln w="0"/>
              <a:effectLst>
                <a:outerShdw blurRad="38100" dist="19050" dir="2700000" algn="tl" rotWithShape="0">
                  <a:schemeClr val="dk1">
                    <a:alpha val="40000"/>
                  </a:schemeClr>
                </a:outerShdw>
              </a:effectLst>
              <a:latin typeface="Arial" pitchFamily="34" charset="0"/>
              <a:cs typeface="Arial" pitchFamily="34" charset="0"/>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367200" y="30099000"/>
            <a:ext cx="8089287" cy="2336208"/>
          </a:xfrm>
          <a:prstGeom prst="rect">
            <a:avLst/>
          </a:prstGeom>
        </p:spPr>
      </p:pic>
      <p:sp>
        <p:nvSpPr>
          <p:cNvPr id="9" name="TextBox 8"/>
          <p:cNvSpPr txBox="1"/>
          <p:nvPr/>
        </p:nvSpPr>
        <p:spPr>
          <a:xfrm>
            <a:off x="32537400" y="31624993"/>
            <a:ext cx="9802091" cy="830997"/>
          </a:xfrm>
          <a:prstGeom prst="rect">
            <a:avLst/>
          </a:prstGeom>
          <a:noFill/>
        </p:spPr>
        <p:txBody>
          <a:bodyPr wrap="square" rtlCol="0">
            <a:spAutoFit/>
          </a:bodyPr>
          <a:lstStyle/>
          <a:p>
            <a:r>
              <a:rPr lang="en-US" sz="4800" dirty="0" smtClean="0">
                <a:solidFill>
                  <a:schemeClr val="accent1">
                    <a:lumMod val="75000"/>
                  </a:schemeClr>
                </a:solidFill>
              </a:rPr>
              <a:t>Department of Social Work Education </a:t>
            </a:r>
            <a:endParaRPr lang="en-US" sz="4800" dirty="0">
              <a:solidFill>
                <a:schemeClr val="accent1">
                  <a:lumMod val="75000"/>
                </a:schemeClr>
              </a:solidFill>
            </a:endParaRPr>
          </a:p>
        </p:txBody>
      </p:sp>
    </p:spTree>
    <p:extLst>
      <p:ext uri="{BB962C8B-B14F-4D97-AF65-F5344CB8AC3E}">
        <p14:creationId xmlns:p14="http://schemas.microsoft.com/office/powerpoint/2010/main" val="10360754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5400" y="25400"/>
          <a:ext cx="51181001" cy="32893000"/>
        </p:xfrm>
        <a:graphic>
          <a:graphicData uri="http://schemas.openxmlformats.org/drawingml/2006/table">
            <a:tbl>
              <a:tblPr>
                <a:tableStyleId>{5C22544A-7EE6-4342-B048-85BDC9FD1C3A}</a:tableStyleId>
              </a:tblPr>
              <a:tblGrid>
                <a:gridCol w="4691592">
                  <a:extLst>
                    <a:ext uri="{9D8B030D-6E8A-4147-A177-3AD203B41FA5}">
                      <a16:colId xmlns:a16="http://schemas.microsoft.com/office/drawing/2014/main" val="2550128579"/>
                    </a:ext>
                  </a:extLst>
                </a:gridCol>
                <a:gridCol w="8210286">
                  <a:extLst>
                    <a:ext uri="{9D8B030D-6E8A-4147-A177-3AD203B41FA5}">
                      <a16:colId xmlns:a16="http://schemas.microsoft.com/office/drawing/2014/main" val="435523683"/>
                    </a:ext>
                  </a:extLst>
                </a:gridCol>
                <a:gridCol w="32094751">
                  <a:extLst>
                    <a:ext uri="{9D8B030D-6E8A-4147-A177-3AD203B41FA5}">
                      <a16:colId xmlns:a16="http://schemas.microsoft.com/office/drawing/2014/main" val="1932125694"/>
                    </a:ext>
                  </a:extLst>
                </a:gridCol>
                <a:gridCol w="6184372">
                  <a:extLst>
                    <a:ext uri="{9D8B030D-6E8A-4147-A177-3AD203B41FA5}">
                      <a16:colId xmlns:a16="http://schemas.microsoft.com/office/drawing/2014/main" val="1570846442"/>
                    </a:ext>
                  </a:extLst>
                </a:gridCol>
              </a:tblGrid>
              <a:tr h="939800">
                <a:tc>
                  <a:txBody>
                    <a:bodyPr/>
                    <a:lstStyle/>
                    <a:p>
                      <a:pPr algn="ctr" fontAlgn="b"/>
                      <a:r>
                        <a:rPr lang="en-US" sz="6000" u="none" strike="noStrike">
                          <a:effectLst/>
                          <a:latin typeface="Arial" panose="020B0604020202020204" pitchFamily="34" charset="0"/>
                          <a:cs typeface="Arial" panose="020B0604020202020204" pitchFamily="34" charset="0"/>
                        </a:rPr>
                        <a:t>PROGRAM</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ctr" fontAlgn="b"/>
                      <a:r>
                        <a:rPr lang="en-US" sz="6000" u="none" strike="noStrike">
                          <a:effectLst/>
                          <a:latin typeface="Arial" panose="020B0604020202020204" pitchFamily="34" charset="0"/>
                          <a:cs typeface="Arial" panose="020B0604020202020204" pitchFamily="34" charset="0"/>
                        </a:rPr>
                        <a:t>ID-PBCODE3</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ctr" fontAlgn="b"/>
                      <a:r>
                        <a:rPr lang="en-US" sz="6000" u="none" strike="noStrike">
                          <a:effectLst/>
                          <a:latin typeface="Arial" panose="020B0604020202020204" pitchFamily="34" charset="0"/>
                          <a:cs typeface="Arial" panose="020B0604020202020204" pitchFamily="34" charset="0"/>
                        </a:rPr>
                        <a:t>COMMON ASSIGNMENT</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ctr" fontAlgn="b"/>
                      <a:r>
                        <a:rPr lang="en-US" sz="6000" u="none" strike="noStrike">
                          <a:effectLst/>
                          <a:latin typeface="Arial" panose="020B0604020202020204" pitchFamily="34" charset="0"/>
                          <a:cs typeface="Arial" panose="020B0604020202020204" pitchFamily="34" charset="0"/>
                        </a:rPr>
                        <a:t>F-ID</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622065505"/>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MSW2.1.1 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220: Theoretical Applications to a Culturally Sensitive Practice Situation</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280_PD2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089402290"/>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MSW2.1.1 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 </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280_PD1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702099902"/>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MSW2.1.1 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280 - PD 1 (Consultation)</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281_PD1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228818326"/>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MSW2.1.1 PB 3</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 </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280_PD3</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276270536"/>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MSW2.1.1 PB 3</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280 - PD3 (Participate in Professional Organizations)</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281_PD3</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101847265"/>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MSW2.1.1 PB4</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 </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280_PD2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443967245"/>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MSW2.1.1 PB4</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281- PD2 (FLE-Professional Use of Self)</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281_PD2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858450895"/>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MSW2.1.2 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220: Theoretical Applications to a Culturally Sensitive Practice Situation</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280_PD5</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720244879"/>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MSW2.1.2 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220: Theoretical Applications to a Culturally Sensitive Practice Situation</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280_PD4</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328169976"/>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MSW2.1.3 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212: Multisystem Assessments</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280_MS1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323530212"/>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MSW2.1.3 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212: Group Paper &amp; Presentation</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281_MS-1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439598851"/>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MSW2.1.3 PB3</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260: Literature Review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280_EP1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081920074"/>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MSW2.1.4 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212: Multisystem Assessments</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280_MS7</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597704343"/>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MSW2.1.4 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213: Self -Interview Paper</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280_PD5</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80867368"/>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MSW2.1.4 PB 3</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 </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280_PD4</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649258799"/>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MSW2.1.4 PB 3</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280 - PD 4 (Professional Staff Interview)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281_MS-2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674248430"/>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MSW2.1.5 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200: Case Study / Role Play</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280_EP3</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828777438"/>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MSW2.1.5 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200: Final Paper: Globalization and Social Work</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281_MS-3</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352362806"/>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MSW2.1.6 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261: Project Proposal</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281_EP-2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153295907"/>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MSW2.1.6 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260: Literature Review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281_EP-1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208320731"/>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MSW2.1.7 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212: Multisystem Assessments</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281_MS-1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827574280"/>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MSW2.1.7 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212: Group Paper &amp; Presentation</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281_MS-7</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093804082"/>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MSW2.1.8 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200: Case Study / Role Play</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281_MS-3</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336302198"/>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MSW2.1.8 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203: Policy Analysis Paper</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281_EP-4</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068727732"/>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MSW2.1.8 PB3</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200: Case Study / Role Play</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281_MS-4</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459379812"/>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MSW2.1.9 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200: Final Paper: Globalization and Social Work</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281_MS-3</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13599689"/>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MSW2.1.9 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203: Policy Brief</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280_EP3</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854781160"/>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MSW2.1.10 (a) 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220: Theoretical Applications to a Culturally Sensitive Practice Situation</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280_MS-7</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652738470"/>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MSW2.1.10 (a) 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221: Final: Oral &amp; Written Case Presentation</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281_MS-2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4023925509"/>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MSW2.1.10 (b) 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221: Final: Oral &amp; Written Case Presentation</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281_MS-1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54613682"/>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MSW2.1.10 (b) 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221: Final: Oral &amp; Written Case Presentation</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281_MS-2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13344903"/>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MSW2.1.10 (c) 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221: Final: Oral &amp; Written Case Presentation</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281_MS-6</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943787186"/>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MSW2.1.10 (c) 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220: Theoretical Applications to a Culturally Sensitive Practice Situation</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281_MS-6</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179831403"/>
                  </a:ext>
                </a:extLst>
              </a:tr>
              <a:tr h="939800">
                <a:tc>
                  <a:txBody>
                    <a:bodyPr/>
                    <a:lstStyle/>
                    <a:p>
                      <a:pPr algn="l" fontAlgn="b"/>
                      <a:r>
                        <a:rPr lang="en-US" sz="6000" u="none" strike="noStrike">
                          <a:effectLst/>
                          <a:latin typeface="Arial" panose="020B0604020202020204" pitchFamily="34" charset="0"/>
                          <a:cs typeface="Arial" panose="020B0604020202020204" pitchFamily="34" charset="0"/>
                        </a:rPr>
                        <a:t>MSW</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MSW2.1.10 (d) 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261: Project Proposal</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dirty="0">
                          <a:effectLst/>
                          <a:latin typeface="Arial" panose="020B0604020202020204" pitchFamily="34" charset="0"/>
                          <a:cs typeface="Arial" panose="020B0604020202020204" pitchFamily="34" charset="0"/>
                        </a:rPr>
                        <a:t>281_EP-3</a:t>
                      </a:r>
                      <a:endParaRPr lang="en-US" sz="6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168151042"/>
                  </a:ext>
                </a:extLst>
              </a:tr>
            </a:tbl>
          </a:graphicData>
        </a:graphic>
      </p:graphicFrame>
    </p:spTree>
    <p:extLst>
      <p:ext uri="{BB962C8B-B14F-4D97-AF65-F5344CB8AC3E}">
        <p14:creationId xmlns:p14="http://schemas.microsoft.com/office/powerpoint/2010/main" val="4028932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685800" y="685800"/>
          <a:ext cx="49987200" cy="31851612"/>
        </p:xfrm>
        <a:graphic>
          <a:graphicData uri="http://schemas.openxmlformats.org/drawingml/2006/table">
            <a:tbl>
              <a:tblPr>
                <a:tableStyleId>{5C22544A-7EE6-4342-B048-85BDC9FD1C3A}</a:tableStyleId>
              </a:tblPr>
              <a:tblGrid>
                <a:gridCol w="4114800">
                  <a:extLst>
                    <a:ext uri="{9D8B030D-6E8A-4147-A177-3AD203B41FA5}">
                      <a16:colId xmlns:a16="http://schemas.microsoft.com/office/drawing/2014/main" val="1731980335"/>
                    </a:ext>
                  </a:extLst>
                </a:gridCol>
                <a:gridCol w="8486140">
                  <a:extLst>
                    <a:ext uri="{9D8B030D-6E8A-4147-A177-3AD203B41FA5}">
                      <a16:colId xmlns:a16="http://schemas.microsoft.com/office/drawing/2014/main" val="1209374157"/>
                    </a:ext>
                  </a:extLst>
                </a:gridCol>
                <a:gridCol w="31346139">
                  <a:extLst>
                    <a:ext uri="{9D8B030D-6E8A-4147-A177-3AD203B41FA5}">
                      <a16:colId xmlns:a16="http://schemas.microsoft.com/office/drawing/2014/main" val="790140706"/>
                    </a:ext>
                  </a:extLst>
                </a:gridCol>
                <a:gridCol w="6040121">
                  <a:extLst>
                    <a:ext uri="{9D8B030D-6E8A-4147-A177-3AD203B41FA5}">
                      <a16:colId xmlns:a16="http://schemas.microsoft.com/office/drawing/2014/main" val="301654588"/>
                    </a:ext>
                  </a:extLst>
                </a:gridCol>
              </a:tblGrid>
              <a:tr h="965604">
                <a:tc>
                  <a:txBody>
                    <a:bodyPr/>
                    <a:lstStyle/>
                    <a:p>
                      <a:pPr algn="ctr" fontAlgn="b"/>
                      <a:r>
                        <a:rPr lang="en-US" sz="6000" u="none" strike="noStrike">
                          <a:effectLst/>
                          <a:latin typeface="Arial" panose="020B0604020202020204" pitchFamily="34" charset="0"/>
                          <a:cs typeface="Arial" panose="020B0604020202020204" pitchFamily="34" charset="0"/>
                        </a:rPr>
                        <a:t>PROGRAM</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ctr" fontAlgn="b"/>
                      <a:r>
                        <a:rPr lang="en-US" sz="6000" u="none" strike="noStrike" dirty="0">
                          <a:effectLst/>
                          <a:latin typeface="Arial" panose="020B0604020202020204" pitchFamily="34" charset="0"/>
                          <a:cs typeface="Arial" panose="020B0604020202020204" pitchFamily="34" charset="0"/>
                        </a:rPr>
                        <a:t>ID-PBCODE3</a:t>
                      </a:r>
                      <a:endParaRPr lang="en-US" sz="6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ctr" fontAlgn="b"/>
                      <a:r>
                        <a:rPr lang="en-US" sz="6000" u="none" strike="noStrike">
                          <a:effectLst/>
                          <a:latin typeface="Arial" panose="020B0604020202020204" pitchFamily="34" charset="0"/>
                          <a:cs typeface="Arial" panose="020B0604020202020204" pitchFamily="34" charset="0"/>
                        </a:rPr>
                        <a:t>COMMON ASSIGNMENT</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ctr" fontAlgn="b"/>
                      <a:r>
                        <a:rPr lang="en-US" sz="6000" u="none" strike="noStrike">
                          <a:effectLst/>
                          <a:latin typeface="Arial" panose="020B0604020202020204" pitchFamily="34" charset="0"/>
                          <a:cs typeface="Arial" panose="020B0604020202020204" pitchFamily="34" charset="0"/>
                        </a:rPr>
                        <a:t>F-ID</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451436454"/>
                  </a:ext>
                </a:extLst>
              </a:tr>
              <a:tr h="965604">
                <a:tc>
                  <a:txBody>
                    <a:bodyPr/>
                    <a:lstStyle/>
                    <a:p>
                      <a:pPr algn="l" fontAlgn="b"/>
                      <a:r>
                        <a:rPr lang="en-US" sz="6000" u="none" strike="noStrike">
                          <a:effectLst/>
                          <a:latin typeface="Arial" panose="020B0604020202020204" pitchFamily="34" charset="0"/>
                          <a:cs typeface="Arial" panose="020B0604020202020204" pitchFamily="34" charset="0"/>
                        </a:rPr>
                        <a:t>BA</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BA2.1.1 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183: Film Critique: Interview Strengths &amp; Challenges</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182_PI-6</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920434648"/>
                  </a:ext>
                </a:extLst>
              </a:tr>
              <a:tr h="965604">
                <a:tc>
                  <a:txBody>
                    <a:bodyPr/>
                    <a:lstStyle/>
                    <a:p>
                      <a:pPr algn="l" fontAlgn="b"/>
                      <a:r>
                        <a:rPr lang="en-US" sz="6000" u="none" strike="noStrike">
                          <a:effectLst/>
                          <a:latin typeface="Arial" panose="020B0604020202020204" pitchFamily="34" charset="0"/>
                          <a:cs typeface="Arial" panose="020B0604020202020204" pitchFamily="34" charset="0"/>
                        </a:rPr>
                        <a:t>BA</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BA2.1.1 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160: The Self Understanding Paper</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181_PI-4</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892280569"/>
                  </a:ext>
                </a:extLst>
              </a:tr>
              <a:tr h="965604">
                <a:tc>
                  <a:txBody>
                    <a:bodyPr/>
                    <a:lstStyle/>
                    <a:p>
                      <a:pPr algn="l" fontAlgn="b"/>
                      <a:r>
                        <a:rPr lang="en-US" sz="6000" u="none" strike="noStrike">
                          <a:effectLst/>
                          <a:latin typeface="Arial" panose="020B0604020202020204" pitchFamily="34" charset="0"/>
                          <a:cs typeface="Arial" panose="020B0604020202020204" pitchFamily="34" charset="0"/>
                        </a:rPr>
                        <a:t>BA</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BA2.1.1 PB3</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 </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182_PI3</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076640622"/>
                  </a:ext>
                </a:extLst>
              </a:tr>
              <a:tr h="965604">
                <a:tc>
                  <a:txBody>
                    <a:bodyPr/>
                    <a:lstStyle/>
                    <a:p>
                      <a:pPr algn="l" fontAlgn="b"/>
                      <a:r>
                        <a:rPr lang="en-US" sz="6000" u="none" strike="noStrike">
                          <a:effectLst/>
                          <a:latin typeface="Arial" panose="020B0604020202020204" pitchFamily="34" charset="0"/>
                          <a:cs typeface="Arial" panose="020B0604020202020204" pitchFamily="34" charset="0"/>
                        </a:rPr>
                        <a:t>BA</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BA2.1.1 PB3</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181 - PI 2 (Field Student Performance Evaluation – Boundary Setting)</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181_PI2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654150763"/>
                  </a:ext>
                </a:extLst>
              </a:tr>
              <a:tr h="965604">
                <a:tc>
                  <a:txBody>
                    <a:bodyPr/>
                    <a:lstStyle/>
                    <a:p>
                      <a:pPr algn="l" fontAlgn="b"/>
                      <a:r>
                        <a:rPr lang="en-US" sz="6000" u="none" strike="noStrike">
                          <a:effectLst/>
                          <a:latin typeface="Arial" panose="020B0604020202020204" pitchFamily="34" charset="0"/>
                          <a:cs typeface="Arial" panose="020B0604020202020204" pitchFamily="34" charset="0"/>
                        </a:rPr>
                        <a:t>BA</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BA2.1.2 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183: Film Critique: Interview Strengths &amp; Challenges</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182_VE-1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87066928"/>
                  </a:ext>
                </a:extLst>
              </a:tr>
              <a:tr h="965604">
                <a:tc>
                  <a:txBody>
                    <a:bodyPr/>
                    <a:lstStyle/>
                    <a:p>
                      <a:pPr algn="l" fontAlgn="b"/>
                      <a:r>
                        <a:rPr lang="en-US" sz="6000" u="none" strike="noStrike">
                          <a:effectLst/>
                          <a:latin typeface="Arial" panose="020B0604020202020204" pitchFamily="34" charset="0"/>
                          <a:cs typeface="Arial" panose="020B0604020202020204" pitchFamily="34" charset="0"/>
                        </a:rPr>
                        <a:t>BA</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BA2.1.2 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160: The Self Understanding Paper</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181_VE2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935968877"/>
                  </a:ext>
                </a:extLst>
              </a:tr>
              <a:tr h="965604">
                <a:tc>
                  <a:txBody>
                    <a:bodyPr/>
                    <a:lstStyle/>
                    <a:p>
                      <a:pPr algn="l" fontAlgn="b"/>
                      <a:r>
                        <a:rPr lang="en-US" sz="6000" u="none" strike="noStrike">
                          <a:effectLst/>
                          <a:latin typeface="Arial" panose="020B0604020202020204" pitchFamily="34" charset="0"/>
                          <a:cs typeface="Arial" panose="020B0604020202020204" pitchFamily="34" charset="0"/>
                        </a:rPr>
                        <a:t>BA</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BA2.1.3 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135: Life Summary: Understanding Development over the Life Span</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182_GP-6</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916199443"/>
                  </a:ext>
                </a:extLst>
              </a:tr>
              <a:tr h="965604">
                <a:tc>
                  <a:txBody>
                    <a:bodyPr/>
                    <a:lstStyle/>
                    <a:p>
                      <a:pPr algn="l" fontAlgn="b"/>
                      <a:r>
                        <a:rPr lang="en-US" sz="6000" u="none" strike="noStrike">
                          <a:effectLst/>
                          <a:latin typeface="Arial" panose="020B0604020202020204" pitchFamily="34" charset="0"/>
                          <a:cs typeface="Arial" panose="020B0604020202020204" pitchFamily="34" charset="0"/>
                        </a:rPr>
                        <a:t>BA</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BA2.1.3 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161: Group Project on Assessment Paper and Presentation</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182_GP-10</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499641857"/>
                  </a:ext>
                </a:extLst>
              </a:tr>
              <a:tr h="965604">
                <a:tc>
                  <a:txBody>
                    <a:bodyPr/>
                    <a:lstStyle/>
                    <a:p>
                      <a:pPr algn="l" fontAlgn="b"/>
                      <a:r>
                        <a:rPr lang="en-US" sz="6000" u="none" strike="noStrike">
                          <a:effectLst/>
                          <a:latin typeface="Arial" panose="020B0604020202020204" pitchFamily="34" charset="0"/>
                          <a:cs typeface="Arial" panose="020B0604020202020204" pitchFamily="34" charset="0"/>
                        </a:rPr>
                        <a:t>BA</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BA2.1.3 PB3</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180: Written Grant Proposal</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181_GP8</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973851105"/>
                  </a:ext>
                </a:extLst>
              </a:tr>
              <a:tr h="965604">
                <a:tc>
                  <a:txBody>
                    <a:bodyPr/>
                    <a:lstStyle/>
                    <a:p>
                      <a:pPr algn="l" fontAlgn="b"/>
                      <a:r>
                        <a:rPr lang="en-US" sz="6000" u="none" strike="noStrike">
                          <a:effectLst/>
                          <a:latin typeface="Arial" panose="020B0604020202020204" pitchFamily="34" charset="0"/>
                          <a:cs typeface="Arial" panose="020B0604020202020204" pitchFamily="34" charset="0"/>
                        </a:rPr>
                        <a:t>BA</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BA2.1.4 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135: Life Summary: Understanding Development over the Life Span</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182_GP-1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367694585"/>
                  </a:ext>
                </a:extLst>
              </a:tr>
              <a:tr h="965604">
                <a:tc>
                  <a:txBody>
                    <a:bodyPr/>
                    <a:lstStyle/>
                    <a:p>
                      <a:pPr algn="l" fontAlgn="b"/>
                      <a:r>
                        <a:rPr lang="en-US" sz="6000" u="none" strike="noStrike">
                          <a:effectLst/>
                          <a:latin typeface="Arial" panose="020B0604020202020204" pitchFamily="34" charset="0"/>
                          <a:cs typeface="Arial" panose="020B0604020202020204" pitchFamily="34" charset="0"/>
                        </a:rPr>
                        <a:t>BA</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BA2.1.4 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136: Cultural Autobiography</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182_PV-4</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117697502"/>
                  </a:ext>
                </a:extLst>
              </a:tr>
              <a:tr h="965604">
                <a:tc>
                  <a:txBody>
                    <a:bodyPr/>
                    <a:lstStyle/>
                    <a:p>
                      <a:pPr algn="l" fontAlgn="b"/>
                      <a:r>
                        <a:rPr lang="en-US" sz="6000" u="none" strike="noStrike">
                          <a:effectLst/>
                          <a:latin typeface="Arial" panose="020B0604020202020204" pitchFamily="34" charset="0"/>
                          <a:cs typeface="Arial" panose="020B0604020202020204" pitchFamily="34" charset="0"/>
                        </a:rPr>
                        <a:t>BA</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BA2.1.4 PB3</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183: Interview Recording</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182_GP-4</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224500748"/>
                  </a:ext>
                </a:extLst>
              </a:tr>
              <a:tr h="965604">
                <a:tc>
                  <a:txBody>
                    <a:bodyPr/>
                    <a:lstStyle/>
                    <a:p>
                      <a:pPr algn="l" fontAlgn="b"/>
                      <a:r>
                        <a:rPr lang="en-US" sz="6000" u="none" strike="noStrike">
                          <a:effectLst/>
                          <a:latin typeface="Arial" panose="020B0604020202020204" pitchFamily="34" charset="0"/>
                          <a:cs typeface="Arial" panose="020B0604020202020204" pitchFamily="34" charset="0"/>
                        </a:rPr>
                        <a:t>BA</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BA2.1.5 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123: Final Group Activity/Presentation</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182_PI-1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741897101"/>
                  </a:ext>
                </a:extLst>
              </a:tr>
              <a:tr h="965604">
                <a:tc>
                  <a:txBody>
                    <a:bodyPr/>
                    <a:lstStyle/>
                    <a:p>
                      <a:pPr algn="l" fontAlgn="b"/>
                      <a:r>
                        <a:rPr lang="en-US" sz="6000" u="none" strike="noStrike">
                          <a:effectLst/>
                          <a:latin typeface="Arial" panose="020B0604020202020204" pitchFamily="34" charset="0"/>
                          <a:cs typeface="Arial" panose="020B0604020202020204" pitchFamily="34" charset="0"/>
                        </a:rPr>
                        <a:t>BA</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BA2.1.5 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123: Final Group Activity/Presentation</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182_GP-7</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258024143"/>
                  </a:ext>
                </a:extLst>
              </a:tr>
              <a:tr h="1924548">
                <a:tc>
                  <a:txBody>
                    <a:bodyPr/>
                    <a:lstStyle/>
                    <a:p>
                      <a:pPr algn="l" fontAlgn="b"/>
                      <a:r>
                        <a:rPr lang="en-US" sz="6000" u="none" strike="noStrike">
                          <a:effectLst/>
                          <a:latin typeface="Arial" panose="020B0604020202020204" pitchFamily="34" charset="0"/>
                          <a:cs typeface="Arial" panose="020B0604020202020204" pitchFamily="34" charset="0"/>
                        </a:rPr>
                        <a:t>BA</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dirty="0">
                          <a:effectLst/>
                          <a:latin typeface="Arial" panose="020B0604020202020204" pitchFamily="34" charset="0"/>
                          <a:cs typeface="Arial" panose="020B0604020202020204" pitchFamily="34" charset="0"/>
                        </a:rPr>
                        <a:t>BA2.1.6 PB 1</a:t>
                      </a:r>
                      <a:endParaRPr lang="en-US" sz="6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171: Article Analysis: Research Informed Practice / Practice Informed Research (Using Practice Experience to Inform Scientific Inquiry)</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182_EP-2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450801733"/>
                  </a:ext>
                </a:extLst>
              </a:tr>
              <a:tr h="1924548">
                <a:tc>
                  <a:txBody>
                    <a:bodyPr/>
                    <a:lstStyle/>
                    <a:p>
                      <a:pPr algn="l" fontAlgn="b"/>
                      <a:r>
                        <a:rPr lang="en-US" sz="6000" u="none" strike="noStrike">
                          <a:effectLst/>
                          <a:latin typeface="Arial" panose="020B0604020202020204" pitchFamily="34" charset="0"/>
                          <a:cs typeface="Arial" panose="020B0604020202020204" pitchFamily="34" charset="0"/>
                        </a:rPr>
                        <a:t>BA</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BA2.1.6 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170: Human Subjects and Ethical Issues: How Research Informs Social Work Practice &amp; How Social Work Practice Informs Research</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181_EP1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411276314"/>
                  </a:ext>
                </a:extLst>
              </a:tr>
              <a:tr h="965604">
                <a:tc>
                  <a:txBody>
                    <a:bodyPr/>
                    <a:lstStyle/>
                    <a:p>
                      <a:pPr algn="l" fontAlgn="b"/>
                      <a:r>
                        <a:rPr lang="en-US" sz="6000" u="none" strike="noStrike">
                          <a:effectLst/>
                          <a:latin typeface="Arial" panose="020B0604020202020204" pitchFamily="34" charset="0"/>
                          <a:cs typeface="Arial" panose="020B0604020202020204" pitchFamily="34" charset="0"/>
                        </a:rPr>
                        <a:t>BA</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BA2.1.7 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135: Life Summary: Understanding Development over the Life Span</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182_GP-3</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701243749"/>
                  </a:ext>
                </a:extLst>
              </a:tr>
              <a:tr h="965604">
                <a:tc>
                  <a:txBody>
                    <a:bodyPr/>
                    <a:lstStyle/>
                    <a:p>
                      <a:pPr algn="l" fontAlgn="b"/>
                      <a:r>
                        <a:rPr lang="en-US" sz="6000" u="none" strike="noStrike">
                          <a:effectLst/>
                          <a:latin typeface="Arial" panose="020B0604020202020204" pitchFamily="34" charset="0"/>
                          <a:cs typeface="Arial" panose="020B0604020202020204" pitchFamily="34" charset="0"/>
                        </a:rPr>
                        <a:t>BA</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BA2.1.7 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135: Life Summary: Understanding Development over the Life Span</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181_GP3</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791957696"/>
                  </a:ext>
                </a:extLst>
              </a:tr>
              <a:tr h="965604">
                <a:tc>
                  <a:txBody>
                    <a:bodyPr/>
                    <a:lstStyle/>
                    <a:p>
                      <a:pPr algn="l" fontAlgn="b"/>
                      <a:r>
                        <a:rPr lang="en-US" sz="6000" u="none" strike="noStrike">
                          <a:effectLst/>
                          <a:latin typeface="Arial" panose="020B0604020202020204" pitchFamily="34" charset="0"/>
                          <a:cs typeface="Arial" panose="020B0604020202020204" pitchFamily="34" charset="0"/>
                        </a:rPr>
                        <a:t>BA</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BA2.1.8 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123: Final Group Activity/Presentation</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181_VE1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776630009"/>
                  </a:ext>
                </a:extLst>
              </a:tr>
              <a:tr h="965604">
                <a:tc>
                  <a:txBody>
                    <a:bodyPr/>
                    <a:lstStyle/>
                    <a:p>
                      <a:pPr algn="l" fontAlgn="b"/>
                      <a:r>
                        <a:rPr lang="en-US" sz="6000" u="none" strike="noStrike">
                          <a:effectLst/>
                          <a:latin typeface="Arial" panose="020B0604020202020204" pitchFamily="34" charset="0"/>
                          <a:cs typeface="Arial" panose="020B0604020202020204" pitchFamily="34" charset="0"/>
                        </a:rPr>
                        <a:t>BA</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BA2.1.8 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123: Final Group Activity/Presentation</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181_GP6</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199351402"/>
                  </a:ext>
                </a:extLst>
              </a:tr>
              <a:tr h="965604">
                <a:tc>
                  <a:txBody>
                    <a:bodyPr/>
                    <a:lstStyle/>
                    <a:p>
                      <a:pPr algn="l" fontAlgn="b"/>
                      <a:r>
                        <a:rPr lang="en-US" sz="6000" u="none" strike="noStrike">
                          <a:effectLst/>
                          <a:latin typeface="Arial" panose="020B0604020202020204" pitchFamily="34" charset="0"/>
                          <a:cs typeface="Arial" panose="020B0604020202020204" pitchFamily="34" charset="0"/>
                        </a:rPr>
                        <a:t>BA</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BA2.1.8 PB3</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123: Final Group Activity/Presentation</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181_PV3</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482076507"/>
                  </a:ext>
                </a:extLst>
              </a:tr>
              <a:tr h="965604">
                <a:tc>
                  <a:txBody>
                    <a:bodyPr/>
                    <a:lstStyle/>
                    <a:p>
                      <a:pPr algn="l" fontAlgn="b"/>
                      <a:r>
                        <a:rPr lang="en-US" sz="6000" u="none" strike="noStrike">
                          <a:effectLst/>
                          <a:latin typeface="Arial" panose="020B0604020202020204" pitchFamily="34" charset="0"/>
                          <a:cs typeface="Arial" panose="020B0604020202020204" pitchFamily="34" charset="0"/>
                        </a:rPr>
                        <a:t>BA</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BA2.1.9 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123: Reflection Paper: Critical Thinking and Integration of Social Welfare Policy</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181_GP5</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4082056488"/>
                  </a:ext>
                </a:extLst>
              </a:tr>
              <a:tr h="965604">
                <a:tc>
                  <a:txBody>
                    <a:bodyPr/>
                    <a:lstStyle/>
                    <a:p>
                      <a:pPr algn="l" fontAlgn="b"/>
                      <a:r>
                        <a:rPr lang="en-US" sz="6000" u="none" strike="noStrike">
                          <a:effectLst/>
                          <a:latin typeface="Arial" panose="020B0604020202020204" pitchFamily="34" charset="0"/>
                          <a:cs typeface="Arial" panose="020B0604020202020204" pitchFamily="34" charset="0"/>
                        </a:rPr>
                        <a:t>BA</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BA2.1.9 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123: Reflection Paper: Critical Thinking and Integration of Social Welfare Policy</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182_PI-1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863077354"/>
                  </a:ext>
                </a:extLst>
              </a:tr>
              <a:tr h="965604">
                <a:tc>
                  <a:txBody>
                    <a:bodyPr/>
                    <a:lstStyle/>
                    <a:p>
                      <a:pPr algn="l" fontAlgn="b"/>
                      <a:r>
                        <a:rPr lang="en-US" sz="6000" u="none" strike="noStrike">
                          <a:effectLst/>
                          <a:latin typeface="Arial" panose="020B0604020202020204" pitchFamily="34" charset="0"/>
                          <a:cs typeface="Arial" panose="020B0604020202020204" pitchFamily="34" charset="0"/>
                        </a:rPr>
                        <a:t>BA</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BA2.1.10 (a)PB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160: Final Interviewing Skills Exercise</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181_GP1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287377794"/>
                  </a:ext>
                </a:extLst>
              </a:tr>
              <a:tr h="965604">
                <a:tc>
                  <a:txBody>
                    <a:bodyPr/>
                    <a:lstStyle/>
                    <a:p>
                      <a:pPr algn="l" fontAlgn="b"/>
                      <a:r>
                        <a:rPr lang="en-US" sz="6000" u="none" strike="noStrike">
                          <a:effectLst/>
                          <a:latin typeface="Arial" panose="020B0604020202020204" pitchFamily="34" charset="0"/>
                          <a:cs typeface="Arial" panose="020B0604020202020204" pitchFamily="34" charset="0"/>
                        </a:rPr>
                        <a:t>BA</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BA2.1.10 (a)PB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183: Interview Recording</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182_GP-4</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443697485"/>
                  </a:ext>
                </a:extLst>
              </a:tr>
              <a:tr h="965604">
                <a:tc>
                  <a:txBody>
                    <a:bodyPr/>
                    <a:lstStyle/>
                    <a:p>
                      <a:pPr algn="l" fontAlgn="b"/>
                      <a:r>
                        <a:rPr lang="en-US" sz="6000" u="none" strike="noStrike">
                          <a:effectLst/>
                          <a:latin typeface="Arial" panose="020B0604020202020204" pitchFamily="34" charset="0"/>
                          <a:cs typeface="Arial" panose="020B0604020202020204" pitchFamily="34" charset="0"/>
                        </a:rPr>
                        <a:t>BA</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BA2.1.10 (b)PB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180: Agency Analysis</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181_GP4</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730688601"/>
                  </a:ext>
                </a:extLst>
              </a:tr>
              <a:tr h="965604">
                <a:tc>
                  <a:txBody>
                    <a:bodyPr/>
                    <a:lstStyle/>
                    <a:p>
                      <a:pPr algn="l" fontAlgn="b"/>
                      <a:r>
                        <a:rPr lang="en-US" sz="6000" u="none" strike="noStrike">
                          <a:effectLst/>
                          <a:latin typeface="Arial" panose="020B0604020202020204" pitchFamily="34" charset="0"/>
                          <a:cs typeface="Arial" panose="020B0604020202020204" pitchFamily="34" charset="0"/>
                        </a:rPr>
                        <a:t>BA</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BA2.1.10 (b)PB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183: Interview Recording</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182_GP-3</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624510224"/>
                  </a:ext>
                </a:extLst>
              </a:tr>
              <a:tr h="965604">
                <a:tc>
                  <a:txBody>
                    <a:bodyPr/>
                    <a:lstStyle/>
                    <a:p>
                      <a:pPr algn="l" fontAlgn="b"/>
                      <a:r>
                        <a:rPr lang="en-US" sz="6000" u="none" strike="noStrike">
                          <a:effectLst/>
                          <a:latin typeface="Arial" panose="020B0604020202020204" pitchFamily="34" charset="0"/>
                          <a:cs typeface="Arial" panose="020B0604020202020204" pitchFamily="34" charset="0"/>
                        </a:rPr>
                        <a:t>BA</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BA2.1.10 (c)PB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183: Interview Recording</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182_GP-2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524705765"/>
                  </a:ext>
                </a:extLst>
              </a:tr>
              <a:tr h="965604">
                <a:tc>
                  <a:txBody>
                    <a:bodyPr/>
                    <a:lstStyle/>
                    <a:p>
                      <a:pPr algn="l" fontAlgn="b"/>
                      <a:r>
                        <a:rPr lang="en-US" sz="6000" u="none" strike="noStrike">
                          <a:effectLst/>
                          <a:latin typeface="Arial" panose="020B0604020202020204" pitchFamily="34" charset="0"/>
                          <a:cs typeface="Arial" panose="020B0604020202020204" pitchFamily="34" charset="0"/>
                        </a:rPr>
                        <a:t>BA</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BA2.1.10 (c)PB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161: Group Project on Assessment Paper and Presentation</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181_GP2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754543598"/>
                  </a:ext>
                </a:extLst>
              </a:tr>
              <a:tr h="965604">
                <a:tc>
                  <a:txBody>
                    <a:bodyPr/>
                    <a:lstStyle/>
                    <a:p>
                      <a:pPr algn="l" fontAlgn="b"/>
                      <a:r>
                        <a:rPr lang="en-US" sz="6000" u="none" strike="noStrike">
                          <a:effectLst/>
                          <a:latin typeface="Arial" panose="020B0604020202020204" pitchFamily="34" charset="0"/>
                          <a:cs typeface="Arial" panose="020B0604020202020204" pitchFamily="34" charset="0"/>
                        </a:rPr>
                        <a:t>BA</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BA2.1.10 (d)PB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183: Intervention &amp; Evaluation Plan</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dirty="0">
                          <a:effectLst/>
                          <a:latin typeface="Arial" panose="020B0604020202020204" pitchFamily="34" charset="0"/>
                          <a:cs typeface="Arial" panose="020B0604020202020204" pitchFamily="34" charset="0"/>
                        </a:rPr>
                        <a:t>182_EP-1</a:t>
                      </a:r>
                      <a:endParaRPr lang="en-US" sz="6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867704342"/>
                  </a:ext>
                </a:extLst>
              </a:tr>
            </a:tbl>
          </a:graphicData>
        </a:graphic>
      </p:graphicFrame>
    </p:spTree>
    <p:extLst>
      <p:ext uri="{BB962C8B-B14F-4D97-AF65-F5344CB8AC3E}">
        <p14:creationId xmlns:p14="http://schemas.microsoft.com/office/powerpoint/2010/main" val="4727979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685801" y="25400"/>
          <a:ext cx="49682399" cy="32893005"/>
        </p:xfrm>
        <a:graphic>
          <a:graphicData uri="http://schemas.openxmlformats.org/drawingml/2006/table">
            <a:tbl>
              <a:tblPr>
                <a:tableStyleId>{5C22544A-7EE6-4342-B048-85BDC9FD1C3A}</a:tableStyleId>
              </a:tblPr>
              <a:tblGrid>
                <a:gridCol w="4735236">
                  <a:extLst>
                    <a:ext uri="{9D8B030D-6E8A-4147-A177-3AD203B41FA5}">
                      <a16:colId xmlns:a16="http://schemas.microsoft.com/office/drawing/2014/main" val="2871883731"/>
                    </a:ext>
                  </a:extLst>
                </a:gridCol>
                <a:gridCol w="8192710">
                  <a:extLst>
                    <a:ext uri="{9D8B030D-6E8A-4147-A177-3AD203B41FA5}">
                      <a16:colId xmlns:a16="http://schemas.microsoft.com/office/drawing/2014/main" val="1257378621"/>
                    </a:ext>
                  </a:extLst>
                </a:gridCol>
                <a:gridCol w="36754453">
                  <a:extLst>
                    <a:ext uri="{9D8B030D-6E8A-4147-A177-3AD203B41FA5}">
                      <a16:colId xmlns:a16="http://schemas.microsoft.com/office/drawing/2014/main" val="702824611"/>
                    </a:ext>
                  </a:extLst>
                </a:gridCol>
              </a:tblGrid>
              <a:tr h="866828">
                <a:tc>
                  <a:txBody>
                    <a:bodyPr/>
                    <a:lstStyle/>
                    <a:p>
                      <a:pPr algn="ctr" fontAlgn="b"/>
                      <a:r>
                        <a:rPr lang="en-US" sz="5400" u="none" strike="noStrike">
                          <a:effectLst/>
                          <a:latin typeface="Arial" panose="020B0604020202020204" pitchFamily="34" charset="0"/>
                          <a:cs typeface="Arial" panose="020B0604020202020204" pitchFamily="34" charset="0"/>
                        </a:rPr>
                        <a:t>PROGRAM</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ctr" fontAlgn="b"/>
                      <a:r>
                        <a:rPr lang="en-US" sz="5400" u="none" strike="noStrike">
                          <a:effectLst/>
                          <a:latin typeface="Arial" panose="020B0604020202020204" pitchFamily="34" charset="0"/>
                          <a:cs typeface="Arial" panose="020B0604020202020204" pitchFamily="34" charset="0"/>
                        </a:rPr>
                        <a:t>ID-PBCODE3</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ctr" fontAlgn="b"/>
                      <a:r>
                        <a:rPr lang="en-US" sz="5400" u="none" strike="noStrike">
                          <a:effectLst/>
                          <a:latin typeface="Arial" panose="020B0604020202020204" pitchFamily="34" charset="0"/>
                          <a:cs typeface="Arial" panose="020B0604020202020204" pitchFamily="34" charset="0"/>
                        </a:rPr>
                        <a:t>PRACTICE-BHAVIORS</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030118215"/>
                  </a:ext>
                </a:extLst>
              </a:tr>
              <a:tr h="866828">
                <a:tc>
                  <a:txBody>
                    <a:bodyPr/>
                    <a:lstStyle/>
                    <a:p>
                      <a:pPr algn="l" fontAlgn="b"/>
                      <a:r>
                        <a:rPr lang="en-US" sz="5400" u="none" strike="noStrike">
                          <a:effectLst/>
                          <a:latin typeface="Arial" panose="020B0604020202020204" pitchFamily="34" charset="0"/>
                          <a:cs typeface="Arial" panose="020B0604020202020204" pitchFamily="34" charset="0"/>
                        </a:rPr>
                        <a:t>MSW</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MSW2.1.1 PB 1</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1.  Demonstrate professional behavior, appearance, and communication</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655071236"/>
                  </a:ext>
                </a:extLst>
              </a:tr>
              <a:tr h="866828">
                <a:tc>
                  <a:txBody>
                    <a:bodyPr/>
                    <a:lstStyle/>
                    <a:p>
                      <a:pPr algn="l" fontAlgn="b"/>
                      <a:r>
                        <a:rPr lang="en-US" sz="5400" u="none" strike="noStrike">
                          <a:effectLst/>
                          <a:latin typeface="Arial" panose="020B0604020202020204" pitchFamily="34" charset="0"/>
                          <a:cs typeface="Arial" panose="020B0604020202020204" pitchFamily="34" charset="0"/>
                        </a:rPr>
                        <a:t>MSW</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MSW2.1.1 PB 2</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2.  Use social work supervision consultation and training for professional growth.</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529918045"/>
                  </a:ext>
                </a:extLst>
              </a:tr>
              <a:tr h="866828">
                <a:tc>
                  <a:txBody>
                    <a:bodyPr/>
                    <a:lstStyle/>
                    <a:p>
                      <a:pPr algn="l" fontAlgn="b"/>
                      <a:r>
                        <a:rPr lang="en-US" sz="5400" u="none" strike="noStrike">
                          <a:effectLst/>
                          <a:latin typeface="Arial" panose="020B0604020202020204" pitchFamily="34" charset="0"/>
                          <a:cs typeface="Arial" panose="020B0604020202020204" pitchFamily="34" charset="0"/>
                        </a:rPr>
                        <a:t>MSW</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MSW2.1.1 PB 3</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3.   Participate in professional social work organization/activity.</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355393856"/>
                  </a:ext>
                </a:extLst>
              </a:tr>
              <a:tr h="866828">
                <a:tc>
                  <a:txBody>
                    <a:bodyPr/>
                    <a:lstStyle/>
                    <a:p>
                      <a:pPr algn="l" fontAlgn="b"/>
                      <a:r>
                        <a:rPr lang="en-US" sz="5400" u="none" strike="noStrike">
                          <a:effectLst/>
                          <a:latin typeface="Arial" panose="020B0604020202020204" pitchFamily="34" charset="0"/>
                          <a:cs typeface="Arial" panose="020B0604020202020204" pitchFamily="34" charset="0"/>
                        </a:rPr>
                        <a:t>MSW</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MSW2.1.1 PB4</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PB4. Attend to professional roles and boundaries</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789455484"/>
                  </a:ext>
                </a:extLst>
              </a:tr>
              <a:tr h="866828">
                <a:tc>
                  <a:txBody>
                    <a:bodyPr/>
                    <a:lstStyle/>
                    <a:p>
                      <a:pPr algn="l" fontAlgn="b"/>
                      <a:r>
                        <a:rPr lang="en-US" sz="5400" u="none" strike="noStrike" dirty="0">
                          <a:effectLst/>
                          <a:latin typeface="Arial" panose="020B0604020202020204" pitchFamily="34" charset="0"/>
                          <a:cs typeface="Arial" panose="020B0604020202020204" pitchFamily="34" charset="0"/>
                        </a:rPr>
                        <a:t>MSW</a:t>
                      </a:r>
                      <a:endParaRPr lang="en-US" sz="54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MSW2.1.2 PB 1</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1.   Apply strategies of ethical reasoning and existing social workethical code to arrive at principled decisions.</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399051436"/>
                  </a:ext>
                </a:extLst>
              </a:tr>
              <a:tr h="866828">
                <a:tc>
                  <a:txBody>
                    <a:bodyPr/>
                    <a:lstStyle/>
                    <a:p>
                      <a:pPr algn="l" fontAlgn="b"/>
                      <a:r>
                        <a:rPr lang="en-US" sz="5400" u="none" strike="noStrike">
                          <a:effectLst/>
                          <a:latin typeface="Arial" panose="020B0604020202020204" pitchFamily="34" charset="0"/>
                          <a:cs typeface="Arial" panose="020B0604020202020204" pitchFamily="34" charset="0"/>
                        </a:rPr>
                        <a:t>MSW</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MSW2.1.2 PB 2</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2.   Recognize and manage personal values in a way that allows professional values to guide practice.</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306483123"/>
                  </a:ext>
                </a:extLst>
              </a:tr>
              <a:tr h="866828">
                <a:tc>
                  <a:txBody>
                    <a:bodyPr/>
                    <a:lstStyle/>
                    <a:p>
                      <a:pPr algn="l" fontAlgn="b"/>
                      <a:r>
                        <a:rPr lang="en-US" sz="5400" u="none" strike="noStrike">
                          <a:effectLst/>
                          <a:latin typeface="Arial" panose="020B0604020202020204" pitchFamily="34" charset="0"/>
                          <a:cs typeface="Arial" panose="020B0604020202020204" pitchFamily="34" charset="0"/>
                        </a:rPr>
                        <a:t>MSW</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MSW2.1.3 PB 1</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1.   Analyze models of assessment, prevention , and evaluation to practice at all levels of practice.</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734957764"/>
                  </a:ext>
                </a:extLst>
              </a:tr>
              <a:tr h="1727019">
                <a:tc>
                  <a:txBody>
                    <a:bodyPr/>
                    <a:lstStyle/>
                    <a:p>
                      <a:pPr algn="l" fontAlgn="b"/>
                      <a:r>
                        <a:rPr lang="en-US" sz="5400" u="none" strike="noStrike">
                          <a:effectLst/>
                          <a:latin typeface="Arial" panose="020B0604020202020204" pitchFamily="34" charset="0"/>
                          <a:cs typeface="Arial" panose="020B0604020202020204" pitchFamily="34" charset="0"/>
                        </a:rPr>
                        <a:t>MSW</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MSW2.1.3 PB 2</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2.   Demonstrate effective oral and written communication in wotking with ind, fam.., groups organizations,  communities and colleagues.</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735696929"/>
                  </a:ext>
                </a:extLst>
              </a:tr>
              <a:tr h="1727019">
                <a:tc>
                  <a:txBody>
                    <a:bodyPr/>
                    <a:lstStyle/>
                    <a:p>
                      <a:pPr algn="l" fontAlgn="b"/>
                      <a:r>
                        <a:rPr lang="en-US" sz="5400" u="none" strike="noStrike">
                          <a:effectLst/>
                          <a:latin typeface="Arial" panose="020B0604020202020204" pitchFamily="34" charset="0"/>
                          <a:cs typeface="Arial" panose="020B0604020202020204" pitchFamily="34" charset="0"/>
                        </a:rPr>
                        <a:t>MSW</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MSW2.1.3 PB3</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PB3. Distinguish, appraise, and integrate multiple sources of knowledge, including research-based knowledge, and practice wisdom.</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4117627316"/>
                  </a:ext>
                </a:extLst>
              </a:tr>
              <a:tr h="1727019">
                <a:tc>
                  <a:txBody>
                    <a:bodyPr/>
                    <a:lstStyle/>
                    <a:p>
                      <a:pPr algn="l" fontAlgn="b"/>
                      <a:r>
                        <a:rPr lang="en-US" sz="5400" u="none" strike="noStrike">
                          <a:effectLst/>
                          <a:latin typeface="Arial" panose="020B0604020202020204" pitchFamily="34" charset="0"/>
                          <a:cs typeface="Arial" panose="020B0604020202020204" pitchFamily="34" charset="0"/>
                        </a:rPr>
                        <a:t>MSW</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MSW2.1.4 PB 1</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1.   Recognize and understand how diverse factors intersect and assist in understanding experiences of opression, marginalization, alienation, or creation or enhancement of privlege and power</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962848225"/>
                  </a:ext>
                </a:extLst>
              </a:tr>
              <a:tr h="1727019">
                <a:tc>
                  <a:txBody>
                    <a:bodyPr/>
                    <a:lstStyle/>
                    <a:p>
                      <a:pPr algn="l" fontAlgn="b"/>
                      <a:r>
                        <a:rPr lang="en-US" sz="5400" u="none" strike="noStrike">
                          <a:effectLst/>
                          <a:latin typeface="Arial" panose="020B0604020202020204" pitchFamily="34" charset="0"/>
                          <a:cs typeface="Arial" panose="020B0604020202020204" pitchFamily="34" charset="0"/>
                        </a:rPr>
                        <a:t>MSW</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MSW2.1.4 PB 2</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2. Gain sufficient self-awareness to manage the influences of personal biases and values in working with diverse groups</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000547794"/>
                  </a:ext>
                </a:extLst>
              </a:tr>
              <a:tr h="866828">
                <a:tc>
                  <a:txBody>
                    <a:bodyPr/>
                    <a:lstStyle/>
                    <a:p>
                      <a:pPr algn="l" fontAlgn="b"/>
                      <a:r>
                        <a:rPr lang="en-US" sz="5400" u="none" strike="noStrike">
                          <a:effectLst/>
                          <a:latin typeface="Arial" panose="020B0604020202020204" pitchFamily="34" charset="0"/>
                          <a:cs typeface="Arial" panose="020B0604020202020204" pitchFamily="34" charset="0"/>
                        </a:rPr>
                        <a:t>MSW</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MSW2.1.4 PB 3</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3. View themselves as learners and engage those with whom they work as informants</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067126943"/>
                  </a:ext>
                </a:extLst>
              </a:tr>
              <a:tr h="866828">
                <a:tc>
                  <a:txBody>
                    <a:bodyPr/>
                    <a:lstStyle/>
                    <a:p>
                      <a:pPr algn="l" fontAlgn="b"/>
                      <a:r>
                        <a:rPr lang="en-US" sz="5400" u="none" strike="noStrike">
                          <a:effectLst/>
                          <a:latin typeface="Arial" panose="020B0604020202020204" pitchFamily="34" charset="0"/>
                          <a:cs typeface="Arial" panose="020B0604020202020204" pitchFamily="34" charset="0"/>
                        </a:rPr>
                        <a:t>MSW</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MSW2.1.5 PB 1</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1. Understand the forms and mechanisms of opression and discrimination at all system levels</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547290073"/>
                  </a:ext>
                </a:extLst>
              </a:tr>
              <a:tr h="866828">
                <a:tc>
                  <a:txBody>
                    <a:bodyPr/>
                    <a:lstStyle/>
                    <a:p>
                      <a:pPr algn="l" fontAlgn="b"/>
                      <a:r>
                        <a:rPr lang="en-US" sz="5400" u="none" strike="noStrike">
                          <a:effectLst/>
                          <a:latin typeface="Arial" panose="020B0604020202020204" pitchFamily="34" charset="0"/>
                          <a:cs typeface="Arial" panose="020B0604020202020204" pitchFamily="34" charset="0"/>
                        </a:rPr>
                        <a:t>MSW</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MSW2.1.5 PB 2</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2. Advocate for practices that promote human rights and the goals of social and economic justice</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835293296"/>
                  </a:ext>
                </a:extLst>
              </a:tr>
              <a:tr h="866828">
                <a:tc>
                  <a:txBody>
                    <a:bodyPr/>
                    <a:lstStyle/>
                    <a:p>
                      <a:pPr algn="l" fontAlgn="b"/>
                      <a:r>
                        <a:rPr lang="en-US" sz="5400" u="none" strike="noStrike">
                          <a:effectLst/>
                          <a:latin typeface="Arial" panose="020B0604020202020204" pitchFamily="34" charset="0"/>
                          <a:cs typeface="Arial" panose="020B0604020202020204" pitchFamily="34" charset="0"/>
                        </a:rPr>
                        <a:t>MSW</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MSW2.1.6 PB 1</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1. Use practice experience to inform scientific inquiry</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625485591"/>
                  </a:ext>
                </a:extLst>
              </a:tr>
              <a:tr h="866828">
                <a:tc>
                  <a:txBody>
                    <a:bodyPr/>
                    <a:lstStyle/>
                    <a:p>
                      <a:pPr algn="l" fontAlgn="b"/>
                      <a:r>
                        <a:rPr lang="en-US" sz="5400" u="none" strike="noStrike">
                          <a:effectLst/>
                          <a:latin typeface="Arial" panose="020B0604020202020204" pitchFamily="34" charset="0"/>
                          <a:cs typeface="Arial" panose="020B0604020202020204" pitchFamily="34" charset="0"/>
                        </a:rPr>
                        <a:t>MSW</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MSW2.1.6 PB 2</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2. Use research evidence to inform practice.</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75992716"/>
                  </a:ext>
                </a:extLst>
              </a:tr>
              <a:tr h="866828">
                <a:tc>
                  <a:txBody>
                    <a:bodyPr/>
                    <a:lstStyle/>
                    <a:p>
                      <a:pPr algn="l" fontAlgn="b"/>
                      <a:r>
                        <a:rPr lang="en-US" sz="5400" u="none" strike="noStrike" dirty="0">
                          <a:effectLst/>
                          <a:latin typeface="Arial" panose="020B0604020202020204" pitchFamily="34" charset="0"/>
                          <a:cs typeface="Arial" panose="020B0604020202020204" pitchFamily="34" charset="0"/>
                        </a:rPr>
                        <a:t>MSW</a:t>
                      </a:r>
                      <a:endParaRPr lang="en-US" sz="54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MSW2.1.7 PB 1</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1. Utilize conceptual frameworks to guide the processes of assessment, intervention and evaluation.</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4254862563"/>
                  </a:ext>
                </a:extLst>
              </a:tr>
              <a:tr h="866828">
                <a:tc>
                  <a:txBody>
                    <a:bodyPr/>
                    <a:lstStyle/>
                    <a:p>
                      <a:pPr algn="l" fontAlgn="b"/>
                      <a:r>
                        <a:rPr lang="en-US" sz="5400" u="none" strike="noStrike">
                          <a:effectLst/>
                          <a:latin typeface="Arial" panose="020B0604020202020204" pitchFamily="34" charset="0"/>
                          <a:cs typeface="Arial" panose="020B0604020202020204" pitchFamily="34" charset="0"/>
                        </a:rPr>
                        <a:t>MSW</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MSW2.1.7 PB 2</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2. Critique and apply  knowledge from liberal arts to undeerstand peerson environment and their interaction.</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575003797"/>
                  </a:ext>
                </a:extLst>
              </a:tr>
              <a:tr h="866828">
                <a:tc>
                  <a:txBody>
                    <a:bodyPr/>
                    <a:lstStyle/>
                    <a:p>
                      <a:pPr algn="l" fontAlgn="b"/>
                      <a:r>
                        <a:rPr lang="en-US" sz="5400" u="none" strike="noStrike">
                          <a:effectLst/>
                          <a:latin typeface="Arial" panose="020B0604020202020204" pitchFamily="34" charset="0"/>
                          <a:cs typeface="Arial" panose="020B0604020202020204" pitchFamily="34" charset="0"/>
                        </a:rPr>
                        <a:t>MSW</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MSW2.1.8 PB 1</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1. Identify and articulate societal values reflected in social welfare policies and programs.</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325574563"/>
                  </a:ext>
                </a:extLst>
              </a:tr>
              <a:tr h="866828">
                <a:tc>
                  <a:txBody>
                    <a:bodyPr/>
                    <a:lstStyle/>
                    <a:p>
                      <a:pPr algn="l" fontAlgn="b"/>
                      <a:r>
                        <a:rPr lang="en-US" sz="5400" u="none" strike="noStrike">
                          <a:effectLst/>
                          <a:latin typeface="Arial" panose="020B0604020202020204" pitchFamily="34" charset="0"/>
                          <a:cs typeface="Arial" panose="020B0604020202020204" pitchFamily="34" charset="0"/>
                        </a:rPr>
                        <a:t>MSW</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MSW2.1.8 PB 2</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2. Analyze, formulate, and advocate for policies that advance social well-being</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631518131"/>
                  </a:ext>
                </a:extLst>
              </a:tr>
              <a:tr h="866828">
                <a:tc>
                  <a:txBody>
                    <a:bodyPr/>
                    <a:lstStyle/>
                    <a:p>
                      <a:pPr algn="l" fontAlgn="b"/>
                      <a:r>
                        <a:rPr lang="en-US" sz="5400" u="none" strike="noStrike">
                          <a:effectLst/>
                          <a:latin typeface="Arial" panose="020B0604020202020204" pitchFamily="34" charset="0"/>
                          <a:cs typeface="Arial" panose="020B0604020202020204" pitchFamily="34" charset="0"/>
                        </a:rPr>
                        <a:t>MSW</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MSW2.1.8 PB3</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PB3. Collaborate with colleagues and clients for effective policy action</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441063382"/>
                  </a:ext>
                </a:extLst>
              </a:tr>
              <a:tr h="1727019">
                <a:tc>
                  <a:txBody>
                    <a:bodyPr/>
                    <a:lstStyle/>
                    <a:p>
                      <a:pPr algn="l" fontAlgn="b"/>
                      <a:r>
                        <a:rPr lang="en-US" sz="5400" u="none" strike="noStrike">
                          <a:effectLst/>
                          <a:latin typeface="Arial" panose="020B0604020202020204" pitchFamily="34" charset="0"/>
                          <a:cs typeface="Arial" panose="020B0604020202020204" pitchFamily="34" charset="0"/>
                        </a:rPr>
                        <a:t>MSW</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MSW2.1.9 PB 1</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1. maintain currency with changing locales, populations, scientific and technological developments, and emerging societal trends to assess the relevancy of service.</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844378902"/>
                  </a:ext>
                </a:extLst>
              </a:tr>
              <a:tr h="866828">
                <a:tc>
                  <a:txBody>
                    <a:bodyPr/>
                    <a:lstStyle/>
                    <a:p>
                      <a:pPr algn="l" fontAlgn="b"/>
                      <a:r>
                        <a:rPr lang="en-US" sz="5400" u="none" strike="noStrike">
                          <a:effectLst/>
                          <a:latin typeface="Arial" panose="020B0604020202020204" pitchFamily="34" charset="0"/>
                          <a:cs typeface="Arial" panose="020B0604020202020204" pitchFamily="34" charset="0"/>
                        </a:rPr>
                        <a:t>MSW</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MSW2.1.9 PB 2</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2. Advocate for change in service delivery and practice to improve the quality of services.</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090244759"/>
                  </a:ext>
                </a:extLst>
              </a:tr>
              <a:tr h="1727019">
                <a:tc>
                  <a:txBody>
                    <a:bodyPr/>
                    <a:lstStyle/>
                    <a:p>
                      <a:pPr algn="l" fontAlgn="b"/>
                      <a:r>
                        <a:rPr lang="en-US" sz="5400" u="none" strike="noStrike">
                          <a:effectLst/>
                          <a:latin typeface="Arial" panose="020B0604020202020204" pitchFamily="34" charset="0"/>
                          <a:cs typeface="Arial" panose="020B0604020202020204" pitchFamily="34" charset="0"/>
                        </a:rPr>
                        <a:t>MSW</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MSW2.1.10 (a) PB 1</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1. Use empathy, reflective listening, and other interpersonal skills to effectively engage individuals, families, groups, organizations,and commuities.</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826187953"/>
                  </a:ext>
                </a:extLst>
              </a:tr>
              <a:tr h="866828">
                <a:tc>
                  <a:txBody>
                    <a:bodyPr/>
                    <a:lstStyle/>
                    <a:p>
                      <a:pPr algn="l" fontAlgn="b"/>
                      <a:r>
                        <a:rPr lang="en-US" sz="5400" u="none" strike="noStrike">
                          <a:effectLst/>
                          <a:latin typeface="Arial" panose="020B0604020202020204" pitchFamily="34" charset="0"/>
                          <a:cs typeface="Arial" panose="020B0604020202020204" pitchFamily="34" charset="0"/>
                        </a:rPr>
                        <a:t>MSW</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MSW2.1.10 (a) PB 2</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2. Develop a mutually agreed upon focus of work and identify desired outcomes.</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984432678"/>
                  </a:ext>
                </a:extLst>
              </a:tr>
              <a:tr h="866828">
                <a:tc>
                  <a:txBody>
                    <a:bodyPr/>
                    <a:lstStyle/>
                    <a:p>
                      <a:pPr algn="l" fontAlgn="b"/>
                      <a:r>
                        <a:rPr lang="en-US" sz="5400" u="none" strike="noStrike">
                          <a:effectLst/>
                          <a:latin typeface="Arial" panose="020B0604020202020204" pitchFamily="34" charset="0"/>
                          <a:cs typeface="Arial" panose="020B0604020202020204" pitchFamily="34" charset="0"/>
                        </a:rPr>
                        <a:t>MSW</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MSW2.1.10 (b) PB 1</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1. Collect, organize, analyze, organize, and interpret assessment information form identified system levels</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309345338"/>
                  </a:ext>
                </a:extLst>
              </a:tr>
              <a:tr h="866828">
                <a:tc>
                  <a:txBody>
                    <a:bodyPr/>
                    <a:lstStyle/>
                    <a:p>
                      <a:pPr algn="l" fontAlgn="b"/>
                      <a:r>
                        <a:rPr lang="en-US" sz="5400" u="none" strike="noStrike">
                          <a:effectLst/>
                          <a:latin typeface="Arial" panose="020B0604020202020204" pitchFamily="34" charset="0"/>
                          <a:cs typeface="Arial" panose="020B0604020202020204" pitchFamily="34" charset="0"/>
                        </a:rPr>
                        <a:t>MSW</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MSW2.1.10 (b) PB 2</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2. Develop a mutually agreed upon interventiongoals, objectives, and strtegies at identified systems levels</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212685065"/>
                  </a:ext>
                </a:extLst>
              </a:tr>
              <a:tr h="1727019">
                <a:tc>
                  <a:txBody>
                    <a:bodyPr/>
                    <a:lstStyle/>
                    <a:p>
                      <a:pPr algn="l" fontAlgn="b"/>
                      <a:r>
                        <a:rPr lang="en-US" sz="5400" u="none" strike="noStrike">
                          <a:effectLst/>
                          <a:latin typeface="Arial" panose="020B0604020202020204" pitchFamily="34" charset="0"/>
                          <a:cs typeface="Arial" panose="020B0604020202020204" pitchFamily="34" charset="0"/>
                        </a:rPr>
                        <a:t>MSW</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MSW2.1.10 (c) PB 1</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1. Implement practive interventions, including those that are evidence based, to address mutually agreed upon goals/ objectives at identified system</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623790118"/>
                  </a:ext>
                </a:extLst>
              </a:tr>
              <a:tr h="866828">
                <a:tc>
                  <a:txBody>
                    <a:bodyPr/>
                    <a:lstStyle/>
                    <a:p>
                      <a:pPr algn="l" fontAlgn="b"/>
                      <a:r>
                        <a:rPr lang="en-US" sz="5400" u="none" strike="noStrike">
                          <a:effectLst/>
                          <a:latin typeface="Arial" panose="020B0604020202020204" pitchFamily="34" charset="0"/>
                          <a:cs typeface="Arial" panose="020B0604020202020204" pitchFamily="34" charset="0"/>
                        </a:rPr>
                        <a:t>MSW</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MSW2.1.10 (c) PB 2</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2. Facilitate trasition, interruptions, and ending at identified system levels.</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4086651737"/>
                  </a:ext>
                </a:extLst>
              </a:tr>
              <a:tr h="866828">
                <a:tc>
                  <a:txBody>
                    <a:bodyPr/>
                    <a:lstStyle/>
                    <a:p>
                      <a:pPr algn="l" fontAlgn="b"/>
                      <a:r>
                        <a:rPr lang="en-US" sz="5400" u="none" strike="noStrike">
                          <a:effectLst/>
                          <a:latin typeface="Arial" panose="020B0604020202020204" pitchFamily="34" charset="0"/>
                          <a:cs typeface="Arial" panose="020B0604020202020204" pitchFamily="34" charset="0"/>
                        </a:rPr>
                        <a:t>MSW</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MSW2.1.10 (d) PB 1</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dirty="0">
                          <a:effectLst/>
                          <a:latin typeface="Arial" panose="020B0604020202020204" pitchFamily="34" charset="0"/>
                          <a:cs typeface="Arial" panose="020B0604020202020204" pitchFamily="34" charset="0"/>
                        </a:rPr>
                        <a:t>PB 1. Monitor, analyze and evaluate professional behavior and interventions at </a:t>
                      </a:r>
                      <a:r>
                        <a:rPr lang="en-US" sz="5400" u="none" strike="noStrike" dirty="0" err="1">
                          <a:effectLst/>
                          <a:latin typeface="Arial" panose="020B0604020202020204" pitchFamily="34" charset="0"/>
                          <a:cs typeface="Arial" panose="020B0604020202020204" pitchFamily="34" charset="0"/>
                        </a:rPr>
                        <a:t>indentified</a:t>
                      </a:r>
                      <a:r>
                        <a:rPr lang="en-US" sz="5400" u="none" strike="noStrike" dirty="0">
                          <a:effectLst/>
                          <a:latin typeface="Arial" panose="020B0604020202020204" pitchFamily="34" charset="0"/>
                          <a:cs typeface="Arial" panose="020B0604020202020204" pitchFamily="34" charset="0"/>
                        </a:rPr>
                        <a:t> system levels.</a:t>
                      </a:r>
                      <a:endParaRPr lang="en-US" sz="54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297188668"/>
                  </a:ext>
                </a:extLst>
              </a:tr>
            </a:tbl>
          </a:graphicData>
        </a:graphic>
      </p:graphicFrame>
    </p:spTree>
    <p:extLst>
      <p:ext uri="{BB962C8B-B14F-4D97-AF65-F5344CB8AC3E}">
        <p14:creationId xmlns:p14="http://schemas.microsoft.com/office/powerpoint/2010/main" val="42154722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533400" y="381000"/>
          <a:ext cx="49911000" cy="28968700"/>
        </p:xfrm>
        <a:graphic>
          <a:graphicData uri="http://schemas.openxmlformats.org/drawingml/2006/table">
            <a:tbl>
              <a:tblPr>
                <a:tableStyleId>{5C22544A-7EE6-4342-B048-85BDC9FD1C3A}</a:tableStyleId>
              </a:tblPr>
              <a:tblGrid>
                <a:gridCol w="4724400">
                  <a:extLst>
                    <a:ext uri="{9D8B030D-6E8A-4147-A177-3AD203B41FA5}">
                      <a16:colId xmlns:a16="http://schemas.microsoft.com/office/drawing/2014/main" val="746571405"/>
                    </a:ext>
                  </a:extLst>
                </a:gridCol>
                <a:gridCol w="8382000">
                  <a:extLst>
                    <a:ext uri="{9D8B030D-6E8A-4147-A177-3AD203B41FA5}">
                      <a16:colId xmlns:a16="http://schemas.microsoft.com/office/drawing/2014/main" val="2634756552"/>
                    </a:ext>
                  </a:extLst>
                </a:gridCol>
                <a:gridCol w="36804600">
                  <a:extLst>
                    <a:ext uri="{9D8B030D-6E8A-4147-A177-3AD203B41FA5}">
                      <a16:colId xmlns:a16="http://schemas.microsoft.com/office/drawing/2014/main" val="3893615560"/>
                    </a:ext>
                  </a:extLst>
                </a:gridCol>
              </a:tblGrid>
              <a:tr h="184150">
                <a:tc>
                  <a:txBody>
                    <a:bodyPr/>
                    <a:lstStyle/>
                    <a:p>
                      <a:pPr algn="ctr" fontAlgn="b"/>
                      <a:r>
                        <a:rPr lang="en-US" sz="5400" u="none" strike="noStrike">
                          <a:effectLst/>
                          <a:latin typeface="Arial" panose="020B0604020202020204" pitchFamily="34" charset="0"/>
                          <a:cs typeface="Arial" panose="020B0604020202020204" pitchFamily="34" charset="0"/>
                        </a:rPr>
                        <a:t>PROGRAM</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ctr" fontAlgn="b"/>
                      <a:r>
                        <a:rPr lang="en-US" sz="5400" u="none" strike="noStrike">
                          <a:effectLst/>
                          <a:latin typeface="Arial" panose="020B0604020202020204" pitchFamily="34" charset="0"/>
                          <a:cs typeface="Arial" panose="020B0604020202020204" pitchFamily="34" charset="0"/>
                        </a:rPr>
                        <a:t>ID-PBCODE3</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ctr" fontAlgn="b"/>
                      <a:r>
                        <a:rPr lang="en-US" sz="5400" u="none" strike="noStrike">
                          <a:effectLst/>
                          <a:latin typeface="Arial" panose="020B0604020202020204" pitchFamily="34" charset="0"/>
                          <a:cs typeface="Arial" panose="020B0604020202020204" pitchFamily="34" charset="0"/>
                        </a:rPr>
                        <a:t>PRACTICE-BHAVIORS</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4014782864"/>
                  </a:ext>
                </a:extLst>
              </a:tr>
              <a:tr h="184150">
                <a:tc>
                  <a:txBody>
                    <a:bodyPr/>
                    <a:lstStyle/>
                    <a:p>
                      <a:pPr algn="l" fontAlgn="b"/>
                      <a:r>
                        <a:rPr lang="en-US" sz="5400" u="none" strike="noStrike">
                          <a:effectLst/>
                          <a:latin typeface="Arial" panose="020B0604020202020204" pitchFamily="34" charset="0"/>
                          <a:cs typeface="Arial" panose="020B0604020202020204" pitchFamily="34" charset="0"/>
                        </a:rPr>
                        <a:t>MSWADV</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MSWADV2.1.1 PB 1</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1. Demonstrate professional use of self in specific multi systems level interventions.</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466005069"/>
                  </a:ext>
                </a:extLst>
              </a:tr>
              <a:tr h="184150">
                <a:tc>
                  <a:txBody>
                    <a:bodyPr/>
                    <a:lstStyle/>
                    <a:p>
                      <a:pPr algn="l" fontAlgn="b"/>
                      <a:r>
                        <a:rPr lang="en-US" sz="5400" u="none" strike="noStrike">
                          <a:effectLst/>
                          <a:latin typeface="Arial" panose="020B0604020202020204" pitchFamily="34" charset="0"/>
                          <a:cs typeface="Arial" panose="020B0604020202020204" pitchFamily="34" charset="0"/>
                        </a:rPr>
                        <a:t>MSWADV</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MSWADV2.1.1 PB 2</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2. Demonstrate commitment to ongoing professional development by understanding one's professional strengths, limitations, challenges and needs, including self-awareness.</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4171840574"/>
                  </a:ext>
                </a:extLst>
              </a:tr>
              <a:tr h="184150">
                <a:tc>
                  <a:txBody>
                    <a:bodyPr/>
                    <a:lstStyle/>
                    <a:p>
                      <a:pPr algn="l" fontAlgn="b"/>
                      <a:r>
                        <a:rPr lang="en-US" sz="5400" u="none" strike="noStrike">
                          <a:effectLst/>
                          <a:latin typeface="Arial" panose="020B0604020202020204" pitchFamily="34" charset="0"/>
                          <a:cs typeface="Arial" panose="020B0604020202020204" pitchFamily="34" charset="0"/>
                        </a:rPr>
                        <a:t>MSWADV</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MSWADV2.1.10 (a)PB 1</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1. Demonstrate effective engagement with consumers/stakeholders at multi system levels utilizing advanced strengths based approaches.</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610037186"/>
                  </a:ext>
                </a:extLst>
              </a:tr>
              <a:tr h="184150">
                <a:tc>
                  <a:txBody>
                    <a:bodyPr/>
                    <a:lstStyle/>
                    <a:p>
                      <a:pPr algn="l" fontAlgn="b"/>
                      <a:r>
                        <a:rPr lang="en-US" sz="5400" u="none" strike="noStrike">
                          <a:effectLst/>
                          <a:latin typeface="Arial" panose="020B0604020202020204" pitchFamily="34" charset="0"/>
                          <a:cs typeface="Arial" panose="020B0604020202020204" pitchFamily="34" charset="0"/>
                        </a:rPr>
                        <a:t>MSWADV</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MSWADV2.1.10 (a)PB 2</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2. Facilitate mutual learning at multi systems levels in planning interventions.</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941529853"/>
                  </a:ext>
                </a:extLst>
              </a:tr>
              <a:tr h="184150">
                <a:tc>
                  <a:txBody>
                    <a:bodyPr/>
                    <a:lstStyle/>
                    <a:p>
                      <a:pPr algn="l" fontAlgn="b"/>
                      <a:r>
                        <a:rPr lang="en-US" sz="5400" u="none" strike="noStrike">
                          <a:effectLst/>
                          <a:latin typeface="Arial" panose="020B0604020202020204" pitchFamily="34" charset="0"/>
                          <a:cs typeface="Arial" panose="020B0604020202020204" pitchFamily="34" charset="0"/>
                        </a:rPr>
                        <a:t>MSWADV</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MSWADV2.1.10 (b)PB 1</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1. Demonstrate the ability to systematically assemble and interpret assessment tools.</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0455503"/>
                  </a:ext>
                </a:extLst>
              </a:tr>
              <a:tr h="184150">
                <a:tc>
                  <a:txBody>
                    <a:bodyPr/>
                    <a:lstStyle/>
                    <a:p>
                      <a:pPr algn="l" fontAlgn="b"/>
                      <a:r>
                        <a:rPr lang="en-US" sz="5400" u="none" strike="noStrike">
                          <a:effectLst/>
                          <a:latin typeface="Arial" panose="020B0604020202020204" pitchFamily="34" charset="0"/>
                          <a:cs typeface="Arial" panose="020B0604020202020204" pitchFamily="34" charset="0"/>
                        </a:rPr>
                        <a:t>MSWADV</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MSWADV2.1.10 (b)PB 2</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2. Demonstrate continuous assessment and collaboration at relevant systems levels for the development of specific practice outcomes.</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749362565"/>
                  </a:ext>
                </a:extLst>
              </a:tr>
              <a:tr h="184150">
                <a:tc>
                  <a:txBody>
                    <a:bodyPr/>
                    <a:lstStyle/>
                    <a:p>
                      <a:pPr algn="l" fontAlgn="b"/>
                      <a:r>
                        <a:rPr lang="en-US" sz="5400" u="none" strike="noStrike">
                          <a:effectLst/>
                          <a:latin typeface="Arial" panose="020B0604020202020204" pitchFamily="34" charset="0"/>
                          <a:cs typeface="Arial" panose="020B0604020202020204" pitchFamily="34" charset="0"/>
                        </a:rPr>
                        <a:t>MSWADV</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MSWADV2.1.10 (c)PB 1</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1. Identify and critically evaluate, select, and apply best practices and evidence-based interventions at multi systems levels.</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4056160256"/>
                  </a:ext>
                </a:extLst>
              </a:tr>
              <a:tr h="184150">
                <a:tc>
                  <a:txBody>
                    <a:bodyPr/>
                    <a:lstStyle/>
                    <a:p>
                      <a:pPr algn="l" fontAlgn="b"/>
                      <a:r>
                        <a:rPr lang="en-US" sz="5400" u="none" strike="noStrike">
                          <a:effectLst/>
                          <a:latin typeface="Arial" panose="020B0604020202020204" pitchFamily="34" charset="0"/>
                          <a:cs typeface="Arial" panose="020B0604020202020204" pitchFamily="34" charset="0"/>
                        </a:rPr>
                        <a:t>MSWADV</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MSWADV2.1.10 (c)PB 2</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2. Demonstrate collaboration with consumers/stakeholders and/or professionals to address complexities and facilitate sustainable interventions.</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788595229"/>
                  </a:ext>
                </a:extLst>
              </a:tr>
              <a:tr h="184150">
                <a:tc>
                  <a:txBody>
                    <a:bodyPr/>
                    <a:lstStyle/>
                    <a:p>
                      <a:pPr algn="l" fontAlgn="b"/>
                      <a:r>
                        <a:rPr lang="en-US" sz="5400" u="none" strike="noStrike">
                          <a:effectLst/>
                          <a:latin typeface="Arial" panose="020B0604020202020204" pitchFamily="34" charset="0"/>
                          <a:cs typeface="Arial" panose="020B0604020202020204" pitchFamily="34" charset="0"/>
                        </a:rPr>
                        <a:t>MSWADV</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MSWADV2.1.10 (d)PB 1</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1. Identify, critically evaluate, select and apply methods for evaluation of practice.</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885879959"/>
                  </a:ext>
                </a:extLst>
              </a:tr>
              <a:tr h="184150">
                <a:tc>
                  <a:txBody>
                    <a:bodyPr/>
                    <a:lstStyle/>
                    <a:p>
                      <a:pPr algn="l" fontAlgn="b"/>
                      <a:r>
                        <a:rPr lang="en-US" sz="5400" u="none" strike="noStrike">
                          <a:effectLst/>
                          <a:latin typeface="Arial" panose="020B0604020202020204" pitchFamily="34" charset="0"/>
                          <a:cs typeface="Arial" panose="020B0604020202020204" pitchFamily="34" charset="0"/>
                        </a:rPr>
                        <a:t>MSWADV</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MSWADV2.1.10 (d)PB 2</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2. Use practice outcomes to modify interventions and increase effectiveness at multi systems levels.</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563785403"/>
                  </a:ext>
                </a:extLst>
              </a:tr>
              <a:tr h="184150">
                <a:tc>
                  <a:txBody>
                    <a:bodyPr/>
                    <a:lstStyle/>
                    <a:p>
                      <a:pPr algn="l" fontAlgn="b"/>
                      <a:r>
                        <a:rPr lang="en-US" sz="5400" u="none" strike="noStrike">
                          <a:effectLst/>
                          <a:latin typeface="Arial" panose="020B0604020202020204" pitchFamily="34" charset="0"/>
                          <a:cs typeface="Arial" panose="020B0604020202020204" pitchFamily="34" charset="0"/>
                        </a:rPr>
                        <a:t>MSWADV</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MSWADV2.1.2 PB 1</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1. Employ strategies of ethical decision-making to multi systems practice and research.</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936782848"/>
                  </a:ext>
                </a:extLst>
              </a:tr>
              <a:tr h="184150">
                <a:tc>
                  <a:txBody>
                    <a:bodyPr/>
                    <a:lstStyle/>
                    <a:p>
                      <a:pPr algn="l" fontAlgn="b"/>
                      <a:r>
                        <a:rPr lang="en-US" sz="5400" u="none" strike="noStrike">
                          <a:effectLst/>
                          <a:latin typeface="Arial" panose="020B0604020202020204" pitchFamily="34" charset="0"/>
                          <a:cs typeface="Arial" panose="020B0604020202020204" pitchFamily="34" charset="0"/>
                        </a:rPr>
                        <a:t>MSWADV</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MSWADV2.1.2 PB 2</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2. Manage personal biases as they intersect with professional knowledge, values and laws in social work practice</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337738288"/>
                  </a:ext>
                </a:extLst>
              </a:tr>
              <a:tr h="184150">
                <a:tc>
                  <a:txBody>
                    <a:bodyPr/>
                    <a:lstStyle/>
                    <a:p>
                      <a:pPr algn="l" fontAlgn="b"/>
                      <a:r>
                        <a:rPr lang="en-US" sz="5400" u="none" strike="noStrike">
                          <a:effectLst/>
                          <a:latin typeface="Arial" panose="020B0604020202020204" pitchFamily="34" charset="0"/>
                          <a:cs typeface="Arial" panose="020B0604020202020204" pitchFamily="34" charset="0"/>
                        </a:rPr>
                        <a:t>MSWADV</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MSWADV2.1.3 PB 1</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1. Complete comprehensive assessments using a multi systems perspective.</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205870532"/>
                  </a:ext>
                </a:extLst>
              </a:tr>
              <a:tr h="184150">
                <a:tc>
                  <a:txBody>
                    <a:bodyPr/>
                    <a:lstStyle/>
                    <a:p>
                      <a:pPr algn="l" fontAlgn="b"/>
                      <a:r>
                        <a:rPr lang="en-US" sz="5400" u="none" strike="noStrike">
                          <a:effectLst/>
                          <a:latin typeface="Arial" panose="020B0604020202020204" pitchFamily="34" charset="0"/>
                          <a:cs typeface="Arial" panose="020B0604020202020204" pitchFamily="34" charset="0"/>
                        </a:rPr>
                        <a:t>MSWADV</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MSWADV2.1.3 PB 2</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2. Provide effective verbal and written communication in trans disciplinary settings.</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07341964"/>
                  </a:ext>
                </a:extLst>
              </a:tr>
              <a:tr h="184150">
                <a:tc>
                  <a:txBody>
                    <a:bodyPr/>
                    <a:lstStyle/>
                    <a:p>
                      <a:pPr algn="l" fontAlgn="b"/>
                      <a:r>
                        <a:rPr lang="en-US" sz="5400" u="none" strike="noStrike">
                          <a:effectLst/>
                          <a:latin typeface="Arial" panose="020B0604020202020204" pitchFamily="34" charset="0"/>
                          <a:cs typeface="Arial" panose="020B0604020202020204" pitchFamily="34" charset="0"/>
                        </a:rPr>
                        <a:t>MSWADV</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MSWADV2.1.4 PB 1</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1. Demonstrate depth in critical analysis of the intersectionality of diversity factors.</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961120512"/>
                  </a:ext>
                </a:extLst>
              </a:tr>
              <a:tr h="184150">
                <a:tc>
                  <a:txBody>
                    <a:bodyPr/>
                    <a:lstStyle/>
                    <a:p>
                      <a:pPr algn="l" fontAlgn="b"/>
                      <a:r>
                        <a:rPr lang="en-US" sz="5400" u="none" strike="noStrike">
                          <a:effectLst/>
                          <a:latin typeface="Arial" panose="020B0604020202020204" pitchFamily="34" charset="0"/>
                          <a:cs typeface="Arial" panose="020B0604020202020204" pitchFamily="34" charset="0"/>
                        </a:rPr>
                        <a:t>MSWADV</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MSWADV2.1.4 PB 2</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2. Effectively implement multi systems level interventions that are culturally congruent with the needs of diverse populations.</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169033864"/>
                  </a:ext>
                </a:extLst>
              </a:tr>
              <a:tr h="184150">
                <a:tc>
                  <a:txBody>
                    <a:bodyPr/>
                    <a:lstStyle/>
                    <a:p>
                      <a:pPr algn="l" fontAlgn="b"/>
                      <a:r>
                        <a:rPr lang="en-US" sz="5400" u="none" strike="noStrike">
                          <a:effectLst/>
                          <a:latin typeface="Arial" panose="020B0604020202020204" pitchFamily="34" charset="0"/>
                          <a:cs typeface="Arial" panose="020B0604020202020204" pitchFamily="34" charset="0"/>
                        </a:rPr>
                        <a:t>MSWADV</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MSWADV2.1.5 PB 1</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1. Apply knowledge of intersectionality and oppression to guide intervention at multi systems levels.</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684571839"/>
                  </a:ext>
                </a:extLst>
              </a:tr>
              <a:tr h="184150">
                <a:tc>
                  <a:txBody>
                    <a:bodyPr/>
                    <a:lstStyle/>
                    <a:p>
                      <a:pPr algn="l" fontAlgn="b"/>
                      <a:r>
                        <a:rPr lang="en-US" sz="5400" u="none" strike="noStrike">
                          <a:effectLst/>
                          <a:latin typeface="Arial" panose="020B0604020202020204" pitchFamily="34" charset="0"/>
                          <a:cs typeface="Arial" panose="020B0604020202020204" pitchFamily="34" charset="0"/>
                        </a:rPr>
                        <a:t>MSWADV</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MSWADV2.1.5 PB 2</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2. Implement advanced practices at multi systems levels that promote human rights and social and economic justice</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642450512"/>
                  </a:ext>
                </a:extLst>
              </a:tr>
              <a:tr h="184150">
                <a:tc>
                  <a:txBody>
                    <a:bodyPr/>
                    <a:lstStyle/>
                    <a:p>
                      <a:pPr algn="l" fontAlgn="b"/>
                      <a:r>
                        <a:rPr lang="en-US" sz="5400" u="none" strike="noStrike">
                          <a:effectLst/>
                          <a:latin typeface="Arial" panose="020B0604020202020204" pitchFamily="34" charset="0"/>
                          <a:cs typeface="Arial" panose="020B0604020202020204" pitchFamily="34" charset="0"/>
                        </a:rPr>
                        <a:t>MSWADV</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MSWADV2.1.6 PB 1</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1. Use advanced practice experiences to inform research at multi systems level.</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137051828"/>
                  </a:ext>
                </a:extLst>
              </a:tr>
              <a:tr h="184150">
                <a:tc>
                  <a:txBody>
                    <a:bodyPr/>
                    <a:lstStyle/>
                    <a:p>
                      <a:pPr algn="l" fontAlgn="b"/>
                      <a:r>
                        <a:rPr lang="en-US" sz="5400" u="none" strike="noStrike">
                          <a:effectLst/>
                          <a:latin typeface="Arial" panose="020B0604020202020204" pitchFamily="34" charset="0"/>
                          <a:cs typeface="Arial" panose="020B0604020202020204" pitchFamily="34" charset="0"/>
                        </a:rPr>
                        <a:t>MSWADV</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MSWADV2.1.6 PB 2</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2. Apply research methods to evaluate multi systems social work practice processes and outcomes.</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917420404"/>
                  </a:ext>
                </a:extLst>
              </a:tr>
              <a:tr h="184150">
                <a:tc>
                  <a:txBody>
                    <a:bodyPr/>
                    <a:lstStyle/>
                    <a:p>
                      <a:pPr algn="l" fontAlgn="b"/>
                      <a:r>
                        <a:rPr lang="en-US" sz="5400" u="none" strike="noStrike">
                          <a:effectLst/>
                          <a:latin typeface="Arial" panose="020B0604020202020204" pitchFamily="34" charset="0"/>
                          <a:cs typeface="Arial" panose="020B0604020202020204" pitchFamily="34" charset="0"/>
                        </a:rPr>
                        <a:t>MSWADV</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MSWADV2.1.7 PB 1</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1. Synthesize and differentially apply theories of human behavior and the social environment to guide practice at multi systems levels.</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530493895"/>
                  </a:ext>
                </a:extLst>
              </a:tr>
              <a:tr h="184150">
                <a:tc>
                  <a:txBody>
                    <a:bodyPr/>
                    <a:lstStyle/>
                    <a:p>
                      <a:pPr algn="l" fontAlgn="b"/>
                      <a:r>
                        <a:rPr lang="en-US" sz="5400" u="none" strike="noStrike">
                          <a:effectLst/>
                          <a:latin typeface="Arial" panose="020B0604020202020204" pitchFamily="34" charset="0"/>
                          <a:cs typeface="Arial" panose="020B0604020202020204" pitchFamily="34" charset="0"/>
                        </a:rPr>
                        <a:t>MSWADV</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MSWADV2.1.8 PB 1</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1. Apply current models of advanced policy practice to micro and macro assessments, prevention and intervention.</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539540862"/>
                  </a:ext>
                </a:extLst>
              </a:tr>
              <a:tr h="184150">
                <a:tc>
                  <a:txBody>
                    <a:bodyPr/>
                    <a:lstStyle/>
                    <a:p>
                      <a:pPr algn="l" fontAlgn="b"/>
                      <a:r>
                        <a:rPr lang="en-US" sz="5400" u="none" strike="noStrike">
                          <a:effectLst/>
                          <a:latin typeface="Arial" panose="020B0604020202020204" pitchFamily="34" charset="0"/>
                          <a:cs typeface="Arial" panose="020B0604020202020204" pitchFamily="34" charset="0"/>
                        </a:rPr>
                        <a:t>MSWADV</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MSWADV2.1.8 PB 2</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2. Engage in advocacy that advances social and economic well-being on a regional, state, national and/or international level.</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494157572"/>
                  </a:ext>
                </a:extLst>
              </a:tr>
              <a:tr h="184150">
                <a:tc>
                  <a:txBody>
                    <a:bodyPr/>
                    <a:lstStyle/>
                    <a:p>
                      <a:pPr algn="l" fontAlgn="b"/>
                      <a:r>
                        <a:rPr lang="en-US" sz="5400" u="none" strike="noStrike">
                          <a:effectLst/>
                          <a:latin typeface="Arial" panose="020B0604020202020204" pitchFamily="34" charset="0"/>
                          <a:cs typeface="Arial" panose="020B0604020202020204" pitchFamily="34" charset="0"/>
                        </a:rPr>
                        <a:t>MSWADV</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MSWADV2.1.9 PB 1</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PB 1. Recognize and assess the context for practice and intervene based on identified socioeconomic, cultural, and technological changes that impact multi systems practice.</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836242027"/>
                  </a:ext>
                </a:extLst>
              </a:tr>
              <a:tr h="184150">
                <a:tc>
                  <a:txBody>
                    <a:bodyPr/>
                    <a:lstStyle/>
                    <a:p>
                      <a:pPr algn="l" fontAlgn="b"/>
                      <a:r>
                        <a:rPr lang="en-US" sz="5400" u="none" strike="noStrike">
                          <a:effectLst/>
                          <a:latin typeface="Arial" panose="020B0604020202020204" pitchFamily="34" charset="0"/>
                          <a:cs typeface="Arial" panose="020B0604020202020204" pitchFamily="34" charset="0"/>
                        </a:rPr>
                        <a:t>MSWADV</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a:effectLst/>
                          <a:latin typeface="Arial" panose="020B0604020202020204" pitchFamily="34" charset="0"/>
                          <a:cs typeface="Arial" panose="020B0604020202020204" pitchFamily="34" charset="0"/>
                        </a:rPr>
                        <a:t>MSWADV2.1.9 PB 2</a:t>
                      </a:r>
                      <a:endParaRPr lang="en-US" sz="54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5400" u="none" strike="noStrike" dirty="0">
                          <a:effectLst/>
                          <a:latin typeface="Arial" panose="020B0604020202020204" pitchFamily="34" charset="0"/>
                          <a:cs typeface="Arial" panose="020B0604020202020204" pitchFamily="34" charset="0"/>
                        </a:rPr>
                        <a:t>PB 2. Demonstrate initiative in responding to socioeconomic and political contexts that affect practice.</a:t>
                      </a:r>
                      <a:endParaRPr lang="en-US" sz="54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685997929"/>
                  </a:ext>
                </a:extLst>
              </a:tr>
            </a:tbl>
          </a:graphicData>
        </a:graphic>
      </p:graphicFrame>
    </p:spTree>
    <p:extLst>
      <p:ext uri="{BB962C8B-B14F-4D97-AF65-F5344CB8AC3E}">
        <p14:creationId xmlns:p14="http://schemas.microsoft.com/office/powerpoint/2010/main" val="4989983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5400" y="381000"/>
          <a:ext cx="50495200" cy="31394398"/>
        </p:xfrm>
        <a:graphic>
          <a:graphicData uri="http://schemas.openxmlformats.org/drawingml/2006/table">
            <a:tbl>
              <a:tblPr>
                <a:tableStyleId>{5C22544A-7EE6-4342-B048-85BDC9FD1C3A}</a:tableStyleId>
              </a:tblPr>
              <a:tblGrid>
                <a:gridCol w="4927600">
                  <a:extLst>
                    <a:ext uri="{9D8B030D-6E8A-4147-A177-3AD203B41FA5}">
                      <a16:colId xmlns:a16="http://schemas.microsoft.com/office/drawing/2014/main" val="1049001522"/>
                    </a:ext>
                  </a:extLst>
                </a:gridCol>
                <a:gridCol w="5334000">
                  <a:extLst>
                    <a:ext uri="{9D8B030D-6E8A-4147-A177-3AD203B41FA5}">
                      <a16:colId xmlns:a16="http://schemas.microsoft.com/office/drawing/2014/main" val="1788800183"/>
                    </a:ext>
                  </a:extLst>
                </a:gridCol>
                <a:gridCol w="40233600">
                  <a:extLst>
                    <a:ext uri="{9D8B030D-6E8A-4147-A177-3AD203B41FA5}">
                      <a16:colId xmlns:a16="http://schemas.microsoft.com/office/drawing/2014/main" val="2729259190"/>
                    </a:ext>
                  </a:extLst>
                </a:gridCol>
              </a:tblGrid>
              <a:tr h="751705">
                <a:tc>
                  <a:txBody>
                    <a:bodyPr/>
                    <a:lstStyle/>
                    <a:p>
                      <a:pPr algn="ctr" fontAlgn="b"/>
                      <a:r>
                        <a:rPr lang="en-US" sz="4800" u="none" strike="noStrike">
                          <a:effectLst/>
                          <a:latin typeface="Arial" panose="020B0604020202020204" pitchFamily="34" charset="0"/>
                          <a:cs typeface="Arial" panose="020B0604020202020204" pitchFamily="34" charset="0"/>
                        </a:rPr>
                        <a:t>PROGRAM</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ctr" fontAlgn="b"/>
                      <a:r>
                        <a:rPr lang="en-US" sz="4800" u="none" strike="noStrike" dirty="0">
                          <a:effectLst/>
                          <a:latin typeface="Arial" panose="020B0604020202020204" pitchFamily="34" charset="0"/>
                          <a:cs typeface="Arial" panose="020B0604020202020204" pitchFamily="34" charset="0"/>
                        </a:rPr>
                        <a:t>ID-PBCODE3</a:t>
                      </a:r>
                      <a:endParaRPr lang="en-US" sz="48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ctr" fontAlgn="b"/>
                      <a:r>
                        <a:rPr lang="en-US" sz="4800" u="none" strike="noStrike">
                          <a:effectLst/>
                          <a:latin typeface="Arial" panose="020B0604020202020204" pitchFamily="34" charset="0"/>
                          <a:cs typeface="Arial" panose="020B0604020202020204" pitchFamily="34" charset="0"/>
                        </a:rPr>
                        <a:t>PRACTICE-BHAVIORS</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193758168"/>
                  </a:ext>
                </a:extLst>
              </a:tr>
              <a:tr h="751705">
                <a:tc>
                  <a:txBody>
                    <a:bodyPr/>
                    <a:lstStyle/>
                    <a:p>
                      <a:pPr algn="l" fontAlgn="b"/>
                      <a:r>
                        <a:rPr lang="en-US" sz="4800" u="none" strike="noStrike">
                          <a:effectLst/>
                          <a:latin typeface="Arial" panose="020B0604020202020204" pitchFamily="34" charset="0"/>
                          <a:cs typeface="Arial" panose="020B0604020202020204" pitchFamily="34" charset="0"/>
                        </a:rPr>
                        <a:t>BA</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BA2.1.1 PB 1</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PB 1.  Demonstrate professional behavior, appearance and communication</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035995020"/>
                  </a:ext>
                </a:extLst>
              </a:tr>
              <a:tr h="751705">
                <a:tc>
                  <a:txBody>
                    <a:bodyPr/>
                    <a:lstStyle/>
                    <a:p>
                      <a:pPr algn="l" fontAlgn="b"/>
                      <a:r>
                        <a:rPr lang="en-US" sz="4800" u="none" strike="noStrike">
                          <a:effectLst/>
                          <a:latin typeface="Arial" panose="020B0604020202020204" pitchFamily="34" charset="0"/>
                          <a:cs typeface="Arial" panose="020B0604020202020204" pitchFamily="34" charset="0"/>
                        </a:rPr>
                        <a:t>BA</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BA2.1.1 PB 2</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PB 2.  Use social work supervision and practice personal reflection to assure continual professional development</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862979580"/>
                  </a:ext>
                </a:extLst>
              </a:tr>
              <a:tr h="751705">
                <a:tc>
                  <a:txBody>
                    <a:bodyPr/>
                    <a:lstStyle/>
                    <a:p>
                      <a:pPr algn="l" fontAlgn="b"/>
                      <a:r>
                        <a:rPr lang="en-US" sz="4800" u="none" strike="noStrike">
                          <a:effectLst/>
                          <a:latin typeface="Arial" panose="020B0604020202020204" pitchFamily="34" charset="0"/>
                          <a:cs typeface="Arial" panose="020B0604020202020204" pitchFamily="34" charset="0"/>
                        </a:rPr>
                        <a:t>BA</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BA2.1.1 PB3</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PB3. Attend to professional roles and boundaries.</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425079"/>
                  </a:ext>
                </a:extLst>
              </a:tr>
              <a:tr h="1496942">
                <a:tc>
                  <a:txBody>
                    <a:bodyPr/>
                    <a:lstStyle/>
                    <a:p>
                      <a:pPr algn="l" fontAlgn="b"/>
                      <a:r>
                        <a:rPr lang="en-US" sz="4800" u="none" strike="noStrike">
                          <a:effectLst/>
                          <a:latin typeface="Arial" panose="020B0604020202020204" pitchFamily="34" charset="0"/>
                          <a:cs typeface="Arial" panose="020B0604020202020204" pitchFamily="34" charset="0"/>
                        </a:rPr>
                        <a:t>BA</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BA2.1.2 PB 1</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PB 1.   Apply beginning strategies of ethical reasoning and existing social work ethical code to arrive at principled decisions.</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916551007"/>
                  </a:ext>
                </a:extLst>
              </a:tr>
              <a:tr h="751705">
                <a:tc>
                  <a:txBody>
                    <a:bodyPr/>
                    <a:lstStyle/>
                    <a:p>
                      <a:pPr algn="l" fontAlgn="b"/>
                      <a:r>
                        <a:rPr lang="en-US" sz="4800" u="none" strike="noStrike">
                          <a:effectLst/>
                          <a:latin typeface="Arial" panose="020B0604020202020204" pitchFamily="34" charset="0"/>
                          <a:cs typeface="Arial" panose="020B0604020202020204" pitchFamily="34" charset="0"/>
                        </a:rPr>
                        <a:t>BA</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BA2.1.2 PB 2</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PB 2.   Recognize and manage personal values in a way that allows professional values to guide practice.</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315993993"/>
                  </a:ext>
                </a:extLst>
              </a:tr>
              <a:tr h="751705">
                <a:tc>
                  <a:txBody>
                    <a:bodyPr/>
                    <a:lstStyle/>
                    <a:p>
                      <a:pPr algn="l" fontAlgn="b"/>
                      <a:r>
                        <a:rPr lang="en-US" sz="4800" u="none" strike="noStrike">
                          <a:effectLst/>
                          <a:latin typeface="Arial" panose="020B0604020202020204" pitchFamily="34" charset="0"/>
                          <a:cs typeface="Arial" panose="020B0604020202020204" pitchFamily="34" charset="0"/>
                        </a:rPr>
                        <a:t>BA</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BA2.1.3 PB 1</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PB 1.   Identify models of assessment, prevention , intervention and evaluation to practice at all levels of practice.</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065724640"/>
                  </a:ext>
                </a:extLst>
              </a:tr>
              <a:tr h="1496942">
                <a:tc>
                  <a:txBody>
                    <a:bodyPr/>
                    <a:lstStyle/>
                    <a:p>
                      <a:pPr algn="l" fontAlgn="b"/>
                      <a:r>
                        <a:rPr lang="en-US" sz="4800" u="none" strike="noStrike">
                          <a:effectLst/>
                          <a:latin typeface="Arial" panose="020B0604020202020204" pitchFamily="34" charset="0"/>
                          <a:cs typeface="Arial" panose="020B0604020202020204" pitchFamily="34" charset="0"/>
                        </a:rPr>
                        <a:t>BA</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BA2.1.3 PB 2</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PB 2.   Demonstrate effective oral and written communication in working with individuals, families, groups, organizations,  communities and colleagues.</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730939365"/>
                  </a:ext>
                </a:extLst>
              </a:tr>
              <a:tr h="1496942">
                <a:tc>
                  <a:txBody>
                    <a:bodyPr/>
                    <a:lstStyle/>
                    <a:p>
                      <a:pPr algn="l" fontAlgn="b"/>
                      <a:r>
                        <a:rPr lang="en-US" sz="4800" u="none" strike="noStrike">
                          <a:effectLst/>
                          <a:latin typeface="Arial" panose="020B0604020202020204" pitchFamily="34" charset="0"/>
                          <a:cs typeface="Arial" panose="020B0604020202020204" pitchFamily="34" charset="0"/>
                        </a:rPr>
                        <a:t>BA</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BA2.1.3 PB3</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PB3. Distinguish, appraise, and integrate multiple sources of knowledge, including research-based knowledge, and practice wisdom.</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503293654"/>
                  </a:ext>
                </a:extLst>
              </a:tr>
              <a:tr h="1496942">
                <a:tc>
                  <a:txBody>
                    <a:bodyPr/>
                    <a:lstStyle/>
                    <a:p>
                      <a:pPr algn="l" fontAlgn="b"/>
                      <a:r>
                        <a:rPr lang="en-US" sz="4800" u="none" strike="noStrike">
                          <a:effectLst/>
                          <a:latin typeface="Arial" panose="020B0604020202020204" pitchFamily="34" charset="0"/>
                          <a:cs typeface="Arial" panose="020B0604020202020204" pitchFamily="34" charset="0"/>
                        </a:rPr>
                        <a:t>BA</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BA2.1.4 PB 1</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PB 1.   Recognize and understand how diverse factors intersect and assist in understanding experiences of oppression, marginalization, alienation, or creation or enhancement of privilege and power</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4079337327"/>
                  </a:ext>
                </a:extLst>
              </a:tr>
              <a:tr h="1496942">
                <a:tc>
                  <a:txBody>
                    <a:bodyPr/>
                    <a:lstStyle/>
                    <a:p>
                      <a:pPr algn="l" fontAlgn="b"/>
                      <a:r>
                        <a:rPr lang="en-US" sz="4800" u="none" strike="noStrike">
                          <a:effectLst/>
                          <a:latin typeface="Arial" panose="020B0604020202020204" pitchFamily="34" charset="0"/>
                          <a:cs typeface="Arial" panose="020B0604020202020204" pitchFamily="34" charset="0"/>
                        </a:rPr>
                        <a:t>BA</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dirty="0">
                          <a:effectLst/>
                          <a:latin typeface="Arial" panose="020B0604020202020204" pitchFamily="34" charset="0"/>
                          <a:cs typeface="Arial" panose="020B0604020202020204" pitchFamily="34" charset="0"/>
                        </a:rPr>
                        <a:t>BA2.1.4 PB 2</a:t>
                      </a:r>
                      <a:endParaRPr lang="en-US" sz="48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PB 2. Gain sufficient self-awareness to manage the influences of personal biases and values in working with diverse groups</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703123956"/>
                  </a:ext>
                </a:extLst>
              </a:tr>
              <a:tr h="751705">
                <a:tc>
                  <a:txBody>
                    <a:bodyPr/>
                    <a:lstStyle/>
                    <a:p>
                      <a:pPr algn="l" fontAlgn="b"/>
                      <a:r>
                        <a:rPr lang="en-US" sz="4800" u="none" strike="noStrike">
                          <a:effectLst/>
                          <a:latin typeface="Arial" panose="020B0604020202020204" pitchFamily="34" charset="0"/>
                          <a:cs typeface="Arial" panose="020B0604020202020204" pitchFamily="34" charset="0"/>
                        </a:rPr>
                        <a:t>BA</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BA2.1.4 PB3</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PB3. View themselves as learners and engage those with whom they work as informants.</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589119566"/>
                  </a:ext>
                </a:extLst>
              </a:tr>
              <a:tr h="751705">
                <a:tc>
                  <a:txBody>
                    <a:bodyPr/>
                    <a:lstStyle/>
                    <a:p>
                      <a:pPr algn="l" fontAlgn="b"/>
                      <a:r>
                        <a:rPr lang="en-US" sz="4800" u="none" strike="noStrike">
                          <a:effectLst/>
                          <a:latin typeface="Arial" panose="020B0604020202020204" pitchFamily="34" charset="0"/>
                          <a:cs typeface="Arial" panose="020B0604020202020204" pitchFamily="34" charset="0"/>
                        </a:rPr>
                        <a:t>BA</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BA2.1.5 PB 1</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PB 1. Understand the forms and mechanisms of oppression and discrimination at all system levels</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482321468"/>
                  </a:ext>
                </a:extLst>
              </a:tr>
              <a:tr h="751705">
                <a:tc>
                  <a:txBody>
                    <a:bodyPr/>
                    <a:lstStyle/>
                    <a:p>
                      <a:pPr algn="l" fontAlgn="b"/>
                      <a:r>
                        <a:rPr lang="en-US" sz="4800" u="none" strike="noStrike">
                          <a:effectLst/>
                          <a:latin typeface="Arial" panose="020B0604020202020204" pitchFamily="34" charset="0"/>
                          <a:cs typeface="Arial" panose="020B0604020202020204" pitchFamily="34" charset="0"/>
                        </a:rPr>
                        <a:t>BA</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BA2.1.5 PB 2</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PB 2. Advocate for practices of human rights and the goals of social and economic justice</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413755028"/>
                  </a:ext>
                </a:extLst>
              </a:tr>
              <a:tr h="751705">
                <a:tc>
                  <a:txBody>
                    <a:bodyPr/>
                    <a:lstStyle/>
                    <a:p>
                      <a:pPr algn="l" fontAlgn="b"/>
                      <a:r>
                        <a:rPr lang="en-US" sz="4800" u="none" strike="noStrike">
                          <a:effectLst/>
                          <a:latin typeface="Arial" panose="020B0604020202020204" pitchFamily="34" charset="0"/>
                          <a:cs typeface="Arial" panose="020B0604020202020204" pitchFamily="34" charset="0"/>
                        </a:rPr>
                        <a:t>BA</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BA2.1.6 PB 1</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PB 1. Begin to use practice experience to inform scientific inquiry</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414305606"/>
                  </a:ext>
                </a:extLst>
              </a:tr>
              <a:tr h="751705">
                <a:tc>
                  <a:txBody>
                    <a:bodyPr/>
                    <a:lstStyle/>
                    <a:p>
                      <a:pPr algn="l" fontAlgn="b"/>
                      <a:r>
                        <a:rPr lang="en-US" sz="4800" u="none" strike="noStrike">
                          <a:effectLst/>
                          <a:latin typeface="Arial" panose="020B0604020202020204" pitchFamily="34" charset="0"/>
                          <a:cs typeface="Arial" panose="020B0604020202020204" pitchFamily="34" charset="0"/>
                        </a:rPr>
                        <a:t>BA</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BA2.1.6 PB 2</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PB 2.  Begin to use research evidence to inform practice.</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753970095"/>
                  </a:ext>
                </a:extLst>
              </a:tr>
              <a:tr h="751705">
                <a:tc>
                  <a:txBody>
                    <a:bodyPr/>
                    <a:lstStyle/>
                    <a:p>
                      <a:pPr algn="l" fontAlgn="b"/>
                      <a:r>
                        <a:rPr lang="en-US" sz="4800" u="none" strike="noStrike">
                          <a:effectLst/>
                          <a:latin typeface="Arial" panose="020B0604020202020204" pitchFamily="34" charset="0"/>
                          <a:cs typeface="Arial" panose="020B0604020202020204" pitchFamily="34" charset="0"/>
                        </a:rPr>
                        <a:t>BA</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BA2.1.7 PB 1</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PB 1. Utilize conceptual frameworks to guide the processes of assessment, intervention, and evaluation</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038098478"/>
                  </a:ext>
                </a:extLst>
              </a:tr>
              <a:tr h="751705">
                <a:tc>
                  <a:txBody>
                    <a:bodyPr/>
                    <a:lstStyle/>
                    <a:p>
                      <a:pPr algn="l" fontAlgn="b"/>
                      <a:r>
                        <a:rPr lang="en-US" sz="4800" u="none" strike="noStrike">
                          <a:effectLst/>
                          <a:latin typeface="Arial" panose="020B0604020202020204" pitchFamily="34" charset="0"/>
                          <a:cs typeface="Arial" panose="020B0604020202020204" pitchFamily="34" charset="0"/>
                        </a:rPr>
                        <a:t>BA</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BA2.1.7 PB 2</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PB 2. Critique and apply  knowledge from liberal arts to understand person environment and their interaction.</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201441284"/>
                  </a:ext>
                </a:extLst>
              </a:tr>
              <a:tr h="751705">
                <a:tc>
                  <a:txBody>
                    <a:bodyPr/>
                    <a:lstStyle/>
                    <a:p>
                      <a:pPr algn="l" fontAlgn="b"/>
                      <a:r>
                        <a:rPr lang="en-US" sz="4800" u="none" strike="noStrike">
                          <a:effectLst/>
                          <a:latin typeface="Arial" panose="020B0604020202020204" pitchFamily="34" charset="0"/>
                          <a:cs typeface="Arial" panose="020B0604020202020204" pitchFamily="34" charset="0"/>
                        </a:rPr>
                        <a:t>BA</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BA2.1.8 PB 1</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PB 1. Identify and articulate societal values reflected in social welfare policies and programs.</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714848683"/>
                  </a:ext>
                </a:extLst>
              </a:tr>
              <a:tr h="751705">
                <a:tc>
                  <a:txBody>
                    <a:bodyPr/>
                    <a:lstStyle/>
                    <a:p>
                      <a:pPr algn="l" fontAlgn="b"/>
                      <a:r>
                        <a:rPr lang="en-US" sz="4800" u="none" strike="noStrike">
                          <a:effectLst/>
                          <a:latin typeface="Arial" panose="020B0604020202020204" pitchFamily="34" charset="0"/>
                          <a:cs typeface="Arial" panose="020B0604020202020204" pitchFamily="34" charset="0"/>
                        </a:rPr>
                        <a:t>BA</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BA2.1.8 PB 2</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PB 2. Analyze, formulate, and advocate for policies that advance social well-being</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587285074"/>
                  </a:ext>
                </a:extLst>
              </a:tr>
              <a:tr h="751705">
                <a:tc>
                  <a:txBody>
                    <a:bodyPr/>
                    <a:lstStyle/>
                    <a:p>
                      <a:pPr algn="l" fontAlgn="b"/>
                      <a:r>
                        <a:rPr lang="en-US" sz="4800" u="none" strike="noStrike">
                          <a:effectLst/>
                          <a:latin typeface="Arial" panose="020B0604020202020204" pitchFamily="34" charset="0"/>
                          <a:cs typeface="Arial" panose="020B0604020202020204" pitchFamily="34" charset="0"/>
                        </a:rPr>
                        <a:t>BA</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BA2.1.8 PB3</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PB3. Collaborate with colleagues and clients for effective policy action.</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4079632244"/>
                  </a:ext>
                </a:extLst>
              </a:tr>
              <a:tr h="1496942">
                <a:tc>
                  <a:txBody>
                    <a:bodyPr/>
                    <a:lstStyle/>
                    <a:p>
                      <a:pPr algn="l" fontAlgn="b"/>
                      <a:r>
                        <a:rPr lang="en-US" sz="4800" u="none" strike="noStrike">
                          <a:effectLst/>
                          <a:latin typeface="Arial" panose="020B0604020202020204" pitchFamily="34" charset="0"/>
                          <a:cs typeface="Arial" panose="020B0604020202020204" pitchFamily="34" charset="0"/>
                        </a:rPr>
                        <a:t>BA</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BA2.1.9 PB 1</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PB 1. Understand changing locales, populations, scientific and technological developments, and emerging societal trends to assess the relevance of service.</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433341889"/>
                  </a:ext>
                </a:extLst>
              </a:tr>
              <a:tr h="751705">
                <a:tc>
                  <a:txBody>
                    <a:bodyPr/>
                    <a:lstStyle/>
                    <a:p>
                      <a:pPr algn="l" fontAlgn="b"/>
                      <a:r>
                        <a:rPr lang="en-US" sz="4800" u="none" strike="noStrike">
                          <a:effectLst/>
                          <a:latin typeface="Arial" panose="020B0604020202020204" pitchFamily="34" charset="0"/>
                          <a:cs typeface="Arial" panose="020B0604020202020204" pitchFamily="34" charset="0"/>
                        </a:rPr>
                        <a:t>BA</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BA2.1.9 PB 2</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PB 2. Advocate for change in service delivery and practice to improve the quality of social services.</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415624017"/>
                  </a:ext>
                </a:extLst>
              </a:tr>
              <a:tr h="1496942">
                <a:tc>
                  <a:txBody>
                    <a:bodyPr/>
                    <a:lstStyle/>
                    <a:p>
                      <a:pPr algn="l" fontAlgn="b"/>
                      <a:r>
                        <a:rPr lang="en-US" sz="4800" u="none" strike="noStrike">
                          <a:effectLst/>
                          <a:latin typeface="Arial" panose="020B0604020202020204" pitchFamily="34" charset="0"/>
                          <a:cs typeface="Arial" panose="020B0604020202020204" pitchFamily="34" charset="0"/>
                        </a:rPr>
                        <a:t>BA</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BA2.1.10 (a)PB 1</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PB 1. Use empathy, reflective listening, and other interpersonal skills to effectively engage individuals, families, groups, organizations, and communities.</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704273116"/>
                  </a:ext>
                </a:extLst>
              </a:tr>
              <a:tr h="1472043">
                <a:tc>
                  <a:txBody>
                    <a:bodyPr/>
                    <a:lstStyle/>
                    <a:p>
                      <a:pPr algn="l" fontAlgn="b"/>
                      <a:r>
                        <a:rPr lang="en-US" sz="4800" u="none" strike="noStrike">
                          <a:effectLst/>
                          <a:latin typeface="Arial" panose="020B0604020202020204" pitchFamily="34" charset="0"/>
                          <a:cs typeface="Arial" panose="020B0604020202020204" pitchFamily="34" charset="0"/>
                        </a:rPr>
                        <a:t>BA</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BA2.1.10 (a)PB 2</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PB 2. Develop a mutually agreed upon focus of work and identify desired outcomes</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010295765"/>
                  </a:ext>
                </a:extLst>
              </a:tr>
              <a:tr h="1472043">
                <a:tc>
                  <a:txBody>
                    <a:bodyPr/>
                    <a:lstStyle/>
                    <a:p>
                      <a:pPr algn="l" fontAlgn="b"/>
                      <a:r>
                        <a:rPr lang="en-US" sz="4800" u="none" strike="noStrike">
                          <a:effectLst/>
                          <a:latin typeface="Arial" panose="020B0604020202020204" pitchFamily="34" charset="0"/>
                          <a:cs typeface="Arial" panose="020B0604020202020204" pitchFamily="34" charset="0"/>
                        </a:rPr>
                        <a:t>BA</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BA2.1.10 (b)PB 1</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PB 1. Collect, organize, analyze, and interpret assessment information from identified systems levels</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198589020"/>
                  </a:ext>
                </a:extLst>
              </a:tr>
              <a:tr h="1472043">
                <a:tc>
                  <a:txBody>
                    <a:bodyPr/>
                    <a:lstStyle/>
                    <a:p>
                      <a:pPr algn="l" fontAlgn="b"/>
                      <a:r>
                        <a:rPr lang="en-US" sz="4800" u="none" strike="noStrike">
                          <a:effectLst/>
                          <a:latin typeface="Arial" panose="020B0604020202020204" pitchFamily="34" charset="0"/>
                          <a:cs typeface="Arial" panose="020B0604020202020204" pitchFamily="34" charset="0"/>
                        </a:rPr>
                        <a:t>BA</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BA2.1.10 (b)PB 2</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PB 2. Develop mutually agreed upon intervention goals, objectives, and strategies at identified systems levels</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4020504232"/>
                  </a:ext>
                </a:extLst>
              </a:tr>
              <a:tr h="1496942">
                <a:tc>
                  <a:txBody>
                    <a:bodyPr/>
                    <a:lstStyle/>
                    <a:p>
                      <a:pPr algn="l" fontAlgn="b"/>
                      <a:r>
                        <a:rPr lang="en-US" sz="4800" u="none" strike="noStrike">
                          <a:effectLst/>
                          <a:latin typeface="Arial" panose="020B0604020202020204" pitchFamily="34" charset="0"/>
                          <a:cs typeface="Arial" panose="020B0604020202020204" pitchFamily="34" charset="0"/>
                        </a:rPr>
                        <a:t>BA</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BA2.1.10 (c)PB 1</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PB 1. Implement direct and indirect practice interventions, including those that are evidence based, to address mutually agreed upon goals/objectives at identified system</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716651719"/>
                  </a:ext>
                </a:extLst>
              </a:tr>
              <a:tr h="751705">
                <a:tc>
                  <a:txBody>
                    <a:bodyPr/>
                    <a:lstStyle/>
                    <a:p>
                      <a:pPr algn="l" fontAlgn="b"/>
                      <a:r>
                        <a:rPr lang="en-US" sz="4800" u="none" strike="noStrike">
                          <a:effectLst/>
                          <a:latin typeface="Arial" panose="020B0604020202020204" pitchFamily="34" charset="0"/>
                          <a:cs typeface="Arial" panose="020B0604020202020204" pitchFamily="34" charset="0"/>
                        </a:rPr>
                        <a:t>BA</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BA2.1.10 (c)PB 2</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PB 2. Facilitate transition, interruptions, and endings at identified systems levels.</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992898979"/>
                  </a:ext>
                </a:extLst>
              </a:tr>
              <a:tr h="1472043">
                <a:tc>
                  <a:txBody>
                    <a:bodyPr/>
                    <a:lstStyle/>
                    <a:p>
                      <a:pPr algn="l" fontAlgn="b"/>
                      <a:r>
                        <a:rPr lang="en-US" sz="4800" u="none" strike="noStrike">
                          <a:effectLst/>
                          <a:latin typeface="Arial" panose="020B0604020202020204" pitchFamily="34" charset="0"/>
                          <a:cs typeface="Arial" panose="020B0604020202020204" pitchFamily="34" charset="0"/>
                        </a:rPr>
                        <a:t>BA</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a:effectLst/>
                          <a:latin typeface="Arial" panose="020B0604020202020204" pitchFamily="34" charset="0"/>
                          <a:cs typeface="Arial" panose="020B0604020202020204" pitchFamily="34" charset="0"/>
                        </a:rPr>
                        <a:t>BA2.1.10 (d)PB 1</a:t>
                      </a:r>
                      <a:endParaRPr lang="en-US" sz="48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4800" u="none" strike="noStrike" dirty="0">
                          <a:effectLst/>
                          <a:latin typeface="Arial" panose="020B0604020202020204" pitchFamily="34" charset="0"/>
                          <a:cs typeface="Arial" panose="020B0604020202020204" pitchFamily="34" charset="0"/>
                        </a:rPr>
                        <a:t>PB 1. Monitor, analyze and evaluate professional behavior and interventions at identified systems levels.</a:t>
                      </a:r>
                      <a:endParaRPr lang="en-US" sz="48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066007323"/>
                  </a:ext>
                </a:extLst>
              </a:tr>
            </a:tbl>
          </a:graphicData>
        </a:graphic>
      </p:graphicFrame>
    </p:spTree>
    <p:extLst>
      <p:ext uri="{BB962C8B-B14F-4D97-AF65-F5344CB8AC3E}">
        <p14:creationId xmlns:p14="http://schemas.microsoft.com/office/powerpoint/2010/main" val="24489323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740765595"/>
              </p:ext>
            </p:extLst>
          </p:nvPr>
        </p:nvGraphicFramePr>
        <p:xfrm>
          <a:off x="25400" y="381000"/>
          <a:ext cx="49530000" cy="31798373"/>
        </p:xfrm>
        <a:graphic>
          <a:graphicData uri="http://schemas.openxmlformats.org/drawingml/2006/table">
            <a:tbl>
              <a:tblPr>
                <a:tableStyleId>{5C22544A-7EE6-4342-B048-85BDC9FD1C3A}</a:tableStyleId>
              </a:tblPr>
              <a:tblGrid>
                <a:gridCol w="4622800">
                  <a:extLst>
                    <a:ext uri="{9D8B030D-6E8A-4147-A177-3AD203B41FA5}">
                      <a16:colId xmlns:a16="http://schemas.microsoft.com/office/drawing/2014/main" val="2908786160"/>
                    </a:ext>
                  </a:extLst>
                </a:gridCol>
                <a:gridCol w="5029200">
                  <a:extLst>
                    <a:ext uri="{9D8B030D-6E8A-4147-A177-3AD203B41FA5}">
                      <a16:colId xmlns:a16="http://schemas.microsoft.com/office/drawing/2014/main" val="1361351246"/>
                    </a:ext>
                  </a:extLst>
                </a:gridCol>
                <a:gridCol w="39878000">
                  <a:extLst>
                    <a:ext uri="{9D8B030D-6E8A-4147-A177-3AD203B41FA5}">
                      <a16:colId xmlns:a16="http://schemas.microsoft.com/office/drawing/2014/main" val="1805368893"/>
                    </a:ext>
                  </a:extLst>
                </a:gridCol>
              </a:tblGrid>
              <a:tr h="325119">
                <a:tc>
                  <a:txBody>
                    <a:bodyPr/>
                    <a:lstStyle/>
                    <a:p>
                      <a:pPr algn="ctr" fontAlgn="b"/>
                      <a:r>
                        <a:rPr lang="en-US" sz="6600" u="none" strike="noStrike">
                          <a:effectLst/>
                          <a:latin typeface="Arial" panose="020B0604020202020204" pitchFamily="34" charset="0"/>
                          <a:cs typeface="Arial" panose="020B0604020202020204" pitchFamily="34" charset="0"/>
                        </a:rPr>
                        <a:t>PROGRAM</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ctr" fontAlgn="b"/>
                      <a:r>
                        <a:rPr lang="en-US" sz="6600" u="none" strike="noStrike">
                          <a:effectLst/>
                          <a:latin typeface="Arial" panose="020B0604020202020204" pitchFamily="34" charset="0"/>
                          <a:cs typeface="Arial" panose="020B0604020202020204" pitchFamily="34" charset="0"/>
                        </a:rPr>
                        <a:t>F-ID</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ctr" fontAlgn="b"/>
                      <a:r>
                        <a:rPr lang="en-US" sz="6600" u="none" strike="noStrike">
                          <a:effectLst/>
                          <a:latin typeface="Arial" panose="020B0604020202020204" pitchFamily="34" charset="0"/>
                          <a:cs typeface="Arial" panose="020B0604020202020204" pitchFamily="34" charset="0"/>
                        </a:rPr>
                        <a:t>FIELD</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extLst>
                  <a:ext uri="{0D108BD9-81ED-4DB2-BD59-A6C34878D82A}">
                    <a16:rowId xmlns:a16="http://schemas.microsoft.com/office/drawing/2014/main" val="1915628145"/>
                  </a:ext>
                </a:extLst>
              </a:tr>
              <a:tr h="644194">
                <a:tc>
                  <a:txBody>
                    <a:bodyPr/>
                    <a:lstStyle/>
                    <a:p>
                      <a:pPr algn="l" fontAlgn="b"/>
                      <a:r>
                        <a:rPr lang="en-US" sz="6600" u="none" strike="noStrike">
                          <a:effectLst/>
                          <a:latin typeface="Arial" panose="020B0604020202020204" pitchFamily="34" charset="0"/>
                          <a:cs typeface="Arial" panose="020B0604020202020204" pitchFamily="34" charset="0"/>
                        </a:rPr>
                        <a:t>BA</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181_EP1</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181 EP 1 (Administrative data analysis)</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extLst>
                  <a:ext uri="{0D108BD9-81ED-4DB2-BD59-A6C34878D82A}">
                    <a16:rowId xmlns:a16="http://schemas.microsoft.com/office/drawing/2014/main" val="172135418"/>
                  </a:ext>
                </a:extLst>
              </a:tr>
              <a:tr h="484656">
                <a:tc>
                  <a:txBody>
                    <a:bodyPr/>
                    <a:lstStyle/>
                    <a:p>
                      <a:pPr algn="l" fontAlgn="b"/>
                      <a:r>
                        <a:rPr lang="en-US" sz="6600" u="none" strike="noStrike">
                          <a:effectLst/>
                          <a:latin typeface="Arial" panose="020B0604020202020204" pitchFamily="34" charset="0"/>
                          <a:cs typeface="Arial" panose="020B0604020202020204" pitchFamily="34" charset="0"/>
                        </a:rPr>
                        <a:t>BA</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181_GP1</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181- GP 1 (Ability to engage)</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extLst>
                  <a:ext uri="{0D108BD9-81ED-4DB2-BD59-A6C34878D82A}">
                    <a16:rowId xmlns:a16="http://schemas.microsoft.com/office/drawing/2014/main" val="278337696"/>
                  </a:ext>
                </a:extLst>
              </a:tr>
              <a:tr h="644194">
                <a:tc>
                  <a:txBody>
                    <a:bodyPr/>
                    <a:lstStyle/>
                    <a:p>
                      <a:pPr algn="l" fontAlgn="b"/>
                      <a:r>
                        <a:rPr lang="en-US" sz="6600" u="none" strike="noStrike" dirty="0">
                          <a:effectLst/>
                          <a:latin typeface="Arial" panose="020B0604020202020204" pitchFamily="34" charset="0"/>
                          <a:cs typeface="Arial" panose="020B0604020202020204" pitchFamily="34" charset="0"/>
                        </a:rPr>
                        <a:t>BA</a:t>
                      </a:r>
                      <a:endParaRPr lang="en-US" sz="6600" b="0" i="0" u="none" strike="noStrike" dirty="0">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181_GP2</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181- GP 2 (Problem Solving Model)</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extLst>
                  <a:ext uri="{0D108BD9-81ED-4DB2-BD59-A6C34878D82A}">
                    <a16:rowId xmlns:a16="http://schemas.microsoft.com/office/drawing/2014/main" val="676329260"/>
                  </a:ext>
                </a:extLst>
              </a:tr>
              <a:tr h="803732">
                <a:tc>
                  <a:txBody>
                    <a:bodyPr/>
                    <a:lstStyle/>
                    <a:p>
                      <a:pPr algn="l" fontAlgn="b"/>
                      <a:r>
                        <a:rPr lang="en-US" sz="6600" u="none" strike="noStrike">
                          <a:effectLst/>
                          <a:latin typeface="Arial" panose="020B0604020202020204" pitchFamily="34" charset="0"/>
                          <a:cs typeface="Arial" panose="020B0604020202020204" pitchFamily="34" charset="0"/>
                        </a:rPr>
                        <a:t>BA</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181_GP3</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181-GP 3 -(Apply social systems model)</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extLst>
                  <a:ext uri="{0D108BD9-81ED-4DB2-BD59-A6C34878D82A}">
                    <a16:rowId xmlns:a16="http://schemas.microsoft.com/office/drawing/2014/main" val="4038090275"/>
                  </a:ext>
                </a:extLst>
              </a:tr>
              <a:tr h="644194">
                <a:tc>
                  <a:txBody>
                    <a:bodyPr/>
                    <a:lstStyle/>
                    <a:p>
                      <a:pPr algn="l" fontAlgn="b"/>
                      <a:r>
                        <a:rPr lang="en-US" sz="6600" u="none" strike="noStrike">
                          <a:effectLst/>
                          <a:latin typeface="Arial" panose="020B0604020202020204" pitchFamily="34" charset="0"/>
                          <a:cs typeface="Arial" panose="020B0604020202020204" pitchFamily="34" charset="0"/>
                        </a:rPr>
                        <a:t>BA</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181_GP4</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181- GP 4 (Assessment of Agency)</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extLst>
                  <a:ext uri="{0D108BD9-81ED-4DB2-BD59-A6C34878D82A}">
                    <a16:rowId xmlns:a16="http://schemas.microsoft.com/office/drawing/2014/main" val="2947787315"/>
                  </a:ext>
                </a:extLst>
              </a:tr>
              <a:tr h="644194">
                <a:tc>
                  <a:txBody>
                    <a:bodyPr/>
                    <a:lstStyle/>
                    <a:p>
                      <a:pPr algn="l" fontAlgn="b"/>
                      <a:r>
                        <a:rPr lang="en-US" sz="6600" u="none" strike="noStrike">
                          <a:effectLst/>
                          <a:latin typeface="Arial" panose="020B0604020202020204" pitchFamily="34" charset="0"/>
                          <a:cs typeface="Arial" panose="020B0604020202020204" pitchFamily="34" charset="0"/>
                        </a:rPr>
                        <a:t>BA</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181_GP5</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181 GP 5 (International agency)</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extLst>
                  <a:ext uri="{0D108BD9-81ED-4DB2-BD59-A6C34878D82A}">
                    <a16:rowId xmlns:a16="http://schemas.microsoft.com/office/drawing/2014/main" val="817691747"/>
                  </a:ext>
                </a:extLst>
              </a:tr>
              <a:tr h="644194">
                <a:tc>
                  <a:txBody>
                    <a:bodyPr/>
                    <a:lstStyle/>
                    <a:p>
                      <a:pPr algn="l" fontAlgn="b"/>
                      <a:r>
                        <a:rPr lang="en-US" sz="6600" u="none" strike="noStrike">
                          <a:effectLst/>
                          <a:latin typeface="Arial" panose="020B0604020202020204" pitchFamily="34" charset="0"/>
                          <a:cs typeface="Arial" panose="020B0604020202020204" pitchFamily="34" charset="0"/>
                        </a:rPr>
                        <a:t>BA</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181_GP6</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181 - GP 6 (Community meeting)</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extLst>
                  <a:ext uri="{0D108BD9-81ED-4DB2-BD59-A6C34878D82A}">
                    <a16:rowId xmlns:a16="http://schemas.microsoft.com/office/drawing/2014/main" val="2643423267"/>
                  </a:ext>
                </a:extLst>
              </a:tr>
              <a:tr h="803732">
                <a:tc>
                  <a:txBody>
                    <a:bodyPr/>
                    <a:lstStyle/>
                    <a:p>
                      <a:pPr algn="l" fontAlgn="b"/>
                      <a:r>
                        <a:rPr lang="en-US" sz="6600" u="none" strike="noStrike">
                          <a:effectLst/>
                          <a:latin typeface="Arial" panose="020B0604020202020204" pitchFamily="34" charset="0"/>
                          <a:cs typeface="Arial" panose="020B0604020202020204" pitchFamily="34" charset="0"/>
                        </a:rPr>
                        <a:t>BA</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181_GP8</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181 - GP8  (Field Evaluation-Grant Proposal)</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extLst>
                  <a:ext uri="{0D108BD9-81ED-4DB2-BD59-A6C34878D82A}">
                    <a16:rowId xmlns:a16="http://schemas.microsoft.com/office/drawing/2014/main" val="2000616655"/>
                  </a:ext>
                </a:extLst>
              </a:tr>
              <a:tr h="1441883">
                <a:tc>
                  <a:txBody>
                    <a:bodyPr/>
                    <a:lstStyle/>
                    <a:p>
                      <a:pPr algn="l" fontAlgn="b"/>
                      <a:r>
                        <a:rPr lang="en-US" sz="6600" u="none" strike="noStrike">
                          <a:effectLst/>
                          <a:latin typeface="Arial" panose="020B0604020202020204" pitchFamily="34" charset="0"/>
                          <a:cs typeface="Arial" panose="020B0604020202020204" pitchFamily="34" charset="0"/>
                        </a:rPr>
                        <a:t>BA</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181_PI2</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181 - PI 2 (Field Student Performance Evaluation – Boundary Setting)</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extLst>
                  <a:ext uri="{0D108BD9-81ED-4DB2-BD59-A6C34878D82A}">
                    <a16:rowId xmlns:a16="http://schemas.microsoft.com/office/drawing/2014/main" val="2523963512"/>
                  </a:ext>
                </a:extLst>
              </a:tr>
              <a:tr h="803732">
                <a:tc>
                  <a:txBody>
                    <a:bodyPr/>
                    <a:lstStyle/>
                    <a:p>
                      <a:pPr algn="l" fontAlgn="b"/>
                      <a:r>
                        <a:rPr lang="en-US" sz="6600" u="none" strike="noStrike">
                          <a:effectLst/>
                          <a:latin typeface="Arial" panose="020B0604020202020204" pitchFamily="34" charset="0"/>
                          <a:cs typeface="Arial" panose="020B0604020202020204" pitchFamily="34" charset="0"/>
                        </a:rPr>
                        <a:t>BA</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181_PI-4</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181-PI 4 (Prepare for supervision)</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extLst>
                  <a:ext uri="{0D108BD9-81ED-4DB2-BD59-A6C34878D82A}">
                    <a16:rowId xmlns:a16="http://schemas.microsoft.com/office/drawing/2014/main" val="4057952300"/>
                  </a:ext>
                </a:extLst>
              </a:tr>
              <a:tr h="963270">
                <a:tc>
                  <a:txBody>
                    <a:bodyPr/>
                    <a:lstStyle/>
                    <a:p>
                      <a:pPr algn="l" fontAlgn="b"/>
                      <a:r>
                        <a:rPr lang="en-US" sz="6600" u="none" strike="noStrike">
                          <a:effectLst/>
                          <a:latin typeface="Arial" panose="020B0604020202020204" pitchFamily="34" charset="0"/>
                          <a:cs typeface="Arial" panose="020B0604020202020204" pitchFamily="34" charset="0"/>
                        </a:rPr>
                        <a:t>BA</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181_PV3</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181_PV3 (Field Evaluation – Agency Guidelines)</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extLst>
                  <a:ext uri="{0D108BD9-81ED-4DB2-BD59-A6C34878D82A}">
                    <a16:rowId xmlns:a16="http://schemas.microsoft.com/office/drawing/2014/main" val="3340302524"/>
                  </a:ext>
                </a:extLst>
              </a:tr>
              <a:tr h="484656">
                <a:tc>
                  <a:txBody>
                    <a:bodyPr/>
                    <a:lstStyle/>
                    <a:p>
                      <a:pPr algn="l" fontAlgn="b"/>
                      <a:r>
                        <a:rPr lang="en-US" sz="6600" u="none" strike="noStrike">
                          <a:effectLst/>
                          <a:latin typeface="Arial" panose="020B0604020202020204" pitchFamily="34" charset="0"/>
                          <a:cs typeface="Arial" panose="020B0604020202020204" pitchFamily="34" charset="0"/>
                        </a:rPr>
                        <a:t>BA</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181_VE1</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181- VE 1 (Code of Ethics)</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extLst>
                  <a:ext uri="{0D108BD9-81ED-4DB2-BD59-A6C34878D82A}">
                    <a16:rowId xmlns:a16="http://schemas.microsoft.com/office/drawing/2014/main" val="2826476678"/>
                  </a:ext>
                </a:extLst>
              </a:tr>
              <a:tr h="484656">
                <a:tc>
                  <a:txBody>
                    <a:bodyPr/>
                    <a:lstStyle/>
                    <a:p>
                      <a:pPr algn="l" fontAlgn="b"/>
                      <a:r>
                        <a:rPr lang="en-US" sz="6600" u="none" strike="noStrike">
                          <a:effectLst/>
                          <a:latin typeface="Arial" panose="020B0604020202020204" pitchFamily="34" charset="0"/>
                          <a:cs typeface="Arial" panose="020B0604020202020204" pitchFamily="34" charset="0"/>
                        </a:rPr>
                        <a:t>BA</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181_VE2</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181-VE 2 (Values exercise)</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extLst>
                  <a:ext uri="{0D108BD9-81ED-4DB2-BD59-A6C34878D82A}">
                    <a16:rowId xmlns:a16="http://schemas.microsoft.com/office/drawing/2014/main" val="2855044648"/>
                  </a:ext>
                </a:extLst>
              </a:tr>
              <a:tr h="963270">
                <a:tc>
                  <a:txBody>
                    <a:bodyPr/>
                    <a:lstStyle/>
                    <a:p>
                      <a:pPr algn="l" fontAlgn="b"/>
                      <a:r>
                        <a:rPr lang="en-US" sz="6600" u="none" strike="noStrike">
                          <a:effectLst/>
                          <a:latin typeface="Arial" panose="020B0604020202020204" pitchFamily="34" charset="0"/>
                          <a:cs typeface="Arial" panose="020B0604020202020204" pitchFamily="34" charset="0"/>
                        </a:rPr>
                        <a:t>BA</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182_EP-1</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182 EP 1 (Outcome evaluation of consumer services)</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extLst>
                  <a:ext uri="{0D108BD9-81ED-4DB2-BD59-A6C34878D82A}">
                    <a16:rowId xmlns:a16="http://schemas.microsoft.com/office/drawing/2014/main" val="2515744181"/>
                  </a:ext>
                </a:extLst>
              </a:tr>
              <a:tr h="484656">
                <a:tc>
                  <a:txBody>
                    <a:bodyPr/>
                    <a:lstStyle/>
                    <a:p>
                      <a:pPr algn="l" fontAlgn="b"/>
                      <a:r>
                        <a:rPr lang="en-US" sz="6600" u="none" strike="noStrike">
                          <a:effectLst/>
                          <a:latin typeface="Arial" panose="020B0604020202020204" pitchFamily="34" charset="0"/>
                          <a:cs typeface="Arial" panose="020B0604020202020204" pitchFamily="34" charset="0"/>
                        </a:rPr>
                        <a:t>BA</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182_EP-2</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182 EP 2 (Literature review)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extLst>
                  <a:ext uri="{0D108BD9-81ED-4DB2-BD59-A6C34878D82A}">
                    <a16:rowId xmlns:a16="http://schemas.microsoft.com/office/drawing/2014/main" val="1922705111"/>
                  </a:ext>
                </a:extLst>
              </a:tr>
              <a:tr h="963270">
                <a:tc>
                  <a:txBody>
                    <a:bodyPr/>
                    <a:lstStyle/>
                    <a:p>
                      <a:pPr algn="l" fontAlgn="b"/>
                      <a:r>
                        <a:rPr lang="en-US" sz="6600" u="none" strike="noStrike">
                          <a:effectLst/>
                          <a:latin typeface="Arial" panose="020B0604020202020204" pitchFamily="34" charset="0"/>
                          <a:cs typeface="Arial" panose="020B0604020202020204" pitchFamily="34" charset="0"/>
                        </a:rPr>
                        <a:t>BA</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182_GP-1</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182- GP 1- Engage effectively with diverse clients</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extLst>
                  <a:ext uri="{0D108BD9-81ED-4DB2-BD59-A6C34878D82A}">
                    <a16:rowId xmlns:a16="http://schemas.microsoft.com/office/drawing/2014/main" val="1753208269"/>
                  </a:ext>
                </a:extLst>
              </a:tr>
              <a:tr h="644194">
                <a:tc>
                  <a:txBody>
                    <a:bodyPr/>
                    <a:lstStyle/>
                    <a:p>
                      <a:pPr algn="l" fontAlgn="b"/>
                      <a:r>
                        <a:rPr lang="en-US" sz="6600" u="none" strike="noStrike">
                          <a:effectLst/>
                          <a:latin typeface="Arial" panose="020B0604020202020204" pitchFamily="34" charset="0"/>
                          <a:cs typeface="Arial" panose="020B0604020202020204" pitchFamily="34" charset="0"/>
                        </a:rPr>
                        <a:t>BA</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dirty="0">
                          <a:effectLst/>
                          <a:latin typeface="Arial" panose="020B0604020202020204" pitchFamily="34" charset="0"/>
                          <a:cs typeface="Arial" panose="020B0604020202020204" pitchFamily="34" charset="0"/>
                        </a:rPr>
                        <a:t>182_GP-10</a:t>
                      </a:r>
                      <a:endParaRPr lang="en-US" sz="6600" b="0" i="0" u="none" strike="noStrike" dirty="0">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182- GP 10 (Documentation)</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extLst>
                  <a:ext uri="{0D108BD9-81ED-4DB2-BD59-A6C34878D82A}">
                    <a16:rowId xmlns:a16="http://schemas.microsoft.com/office/drawing/2014/main" val="3121648753"/>
                  </a:ext>
                </a:extLst>
              </a:tr>
              <a:tr h="644194">
                <a:tc>
                  <a:txBody>
                    <a:bodyPr/>
                    <a:lstStyle/>
                    <a:p>
                      <a:pPr algn="l" fontAlgn="b"/>
                      <a:r>
                        <a:rPr lang="en-US" sz="6600" u="none" strike="noStrike">
                          <a:effectLst/>
                          <a:latin typeface="Arial" panose="020B0604020202020204" pitchFamily="34" charset="0"/>
                          <a:cs typeface="Arial" panose="020B0604020202020204" pitchFamily="34" charset="0"/>
                        </a:rPr>
                        <a:t>BA</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182_GP-2</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182- GP 2 (Problem Solving Model)</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extLst>
                  <a:ext uri="{0D108BD9-81ED-4DB2-BD59-A6C34878D82A}">
                    <a16:rowId xmlns:a16="http://schemas.microsoft.com/office/drawing/2014/main" val="1439279047"/>
                  </a:ext>
                </a:extLst>
              </a:tr>
              <a:tr h="803732">
                <a:tc>
                  <a:txBody>
                    <a:bodyPr/>
                    <a:lstStyle/>
                    <a:p>
                      <a:pPr algn="l" fontAlgn="b"/>
                      <a:r>
                        <a:rPr lang="en-US" sz="6600" u="none" strike="noStrike">
                          <a:effectLst/>
                          <a:latin typeface="Arial" panose="020B0604020202020204" pitchFamily="34" charset="0"/>
                          <a:cs typeface="Arial" panose="020B0604020202020204" pitchFamily="34" charset="0"/>
                        </a:rPr>
                        <a:t>BA</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182_GP-3</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182- GP 3 (Assessment of Client/consumer)</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extLst>
                  <a:ext uri="{0D108BD9-81ED-4DB2-BD59-A6C34878D82A}">
                    <a16:rowId xmlns:a16="http://schemas.microsoft.com/office/drawing/2014/main" val="23387890"/>
                  </a:ext>
                </a:extLst>
              </a:tr>
              <a:tr h="803732">
                <a:tc>
                  <a:txBody>
                    <a:bodyPr/>
                    <a:lstStyle/>
                    <a:p>
                      <a:pPr algn="l" fontAlgn="b"/>
                      <a:r>
                        <a:rPr lang="en-US" sz="6600" u="none" strike="noStrike">
                          <a:effectLst/>
                          <a:latin typeface="Arial" panose="020B0604020202020204" pitchFamily="34" charset="0"/>
                          <a:cs typeface="Arial" panose="020B0604020202020204" pitchFamily="34" charset="0"/>
                        </a:rPr>
                        <a:t>BA</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182_GP-3</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182- GP3 (Client/Consumer Assessment)</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extLst>
                  <a:ext uri="{0D108BD9-81ED-4DB2-BD59-A6C34878D82A}">
                    <a16:rowId xmlns:a16="http://schemas.microsoft.com/office/drawing/2014/main" val="414693789"/>
                  </a:ext>
                </a:extLst>
              </a:tr>
              <a:tr h="644194">
                <a:tc>
                  <a:txBody>
                    <a:bodyPr/>
                    <a:lstStyle/>
                    <a:p>
                      <a:pPr algn="l" fontAlgn="b"/>
                      <a:r>
                        <a:rPr lang="en-US" sz="6600" u="none" strike="noStrike">
                          <a:effectLst/>
                          <a:latin typeface="Arial" panose="020B0604020202020204" pitchFamily="34" charset="0"/>
                          <a:cs typeface="Arial" panose="020B0604020202020204" pitchFamily="34" charset="0"/>
                        </a:rPr>
                        <a:t>BA</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182_GP-4</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182- GP 4 (Culturally relevant plan)</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extLst>
                  <a:ext uri="{0D108BD9-81ED-4DB2-BD59-A6C34878D82A}">
                    <a16:rowId xmlns:a16="http://schemas.microsoft.com/office/drawing/2014/main" val="4226021136"/>
                  </a:ext>
                </a:extLst>
              </a:tr>
              <a:tr h="803732">
                <a:tc>
                  <a:txBody>
                    <a:bodyPr/>
                    <a:lstStyle/>
                    <a:p>
                      <a:pPr algn="l" fontAlgn="b"/>
                      <a:r>
                        <a:rPr lang="en-US" sz="6600" u="none" strike="noStrike">
                          <a:effectLst/>
                          <a:latin typeface="Arial" panose="020B0604020202020204" pitchFamily="34" charset="0"/>
                          <a:cs typeface="Arial" panose="020B0604020202020204" pitchFamily="34" charset="0"/>
                        </a:rPr>
                        <a:t>BA</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182_GP-4</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182- GP 4 (Field Evaluation – Mutual Planning)</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extLst>
                  <a:ext uri="{0D108BD9-81ED-4DB2-BD59-A6C34878D82A}">
                    <a16:rowId xmlns:a16="http://schemas.microsoft.com/office/drawing/2014/main" val="1745286805"/>
                  </a:ext>
                </a:extLst>
              </a:tr>
              <a:tr h="325119">
                <a:tc>
                  <a:txBody>
                    <a:bodyPr/>
                    <a:lstStyle/>
                    <a:p>
                      <a:pPr algn="l" fontAlgn="b"/>
                      <a:r>
                        <a:rPr lang="en-US" sz="6600" u="none" strike="noStrike">
                          <a:effectLst/>
                          <a:latin typeface="Arial" panose="020B0604020202020204" pitchFamily="34" charset="0"/>
                          <a:cs typeface="Arial" panose="020B0604020202020204" pitchFamily="34" charset="0"/>
                        </a:rPr>
                        <a:t>BA</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182_GP-6</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182- GP 6 (Eco map)</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extLst>
                  <a:ext uri="{0D108BD9-81ED-4DB2-BD59-A6C34878D82A}">
                    <a16:rowId xmlns:a16="http://schemas.microsoft.com/office/drawing/2014/main" val="3169946612"/>
                  </a:ext>
                </a:extLst>
              </a:tr>
              <a:tr h="644194">
                <a:tc>
                  <a:txBody>
                    <a:bodyPr/>
                    <a:lstStyle/>
                    <a:p>
                      <a:pPr algn="l" fontAlgn="b"/>
                      <a:r>
                        <a:rPr lang="en-US" sz="6600" u="none" strike="noStrike">
                          <a:effectLst/>
                          <a:latin typeface="Arial" panose="020B0604020202020204" pitchFamily="34" charset="0"/>
                          <a:cs typeface="Arial" panose="020B0604020202020204" pitchFamily="34" charset="0"/>
                        </a:rPr>
                        <a:t>BA</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182_GP-7</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182 - GP 7 (Multidisciplinary meeting)</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extLst>
                  <a:ext uri="{0D108BD9-81ED-4DB2-BD59-A6C34878D82A}">
                    <a16:rowId xmlns:a16="http://schemas.microsoft.com/office/drawing/2014/main" val="1650139696"/>
                  </a:ext>
                </a:extLst>
              </a:tr>
              <a:tr h="644194">
                <a:tc>
                  <a:txBody>
                    <a:bodyPr/>
                    <a:lstStyle/>
                    <a:p>
                      <a:pPr algn="l" fontAlgn="b"/>
                      <a:r>
                        <a:rPr lang="en-US" sz="6600" u="none" strike="noStrike">
                          <a:effectLst/>
                          <a:latin typeface="Arial" panose="020B0604020202020204" pitchFamily="34" charset="0"/>
                          <a:cs typeface="Arial" panose="020B0604020202020204" pitchFamily="34" charset="0"/>
                        </a:rPr>
                        <a:t>BA</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182_PI-1</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182- PI 1 (Impact of agency policies)</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extLst>
                  <a:ext uri="{0D108BD9-81ED-4DB2-BD59-A6C34878D82A}">
                    <a16:rowId xmlns:a16="http://schemas.microsoft.com/office/drawing/2014/main" val="304941705"/>
                  </a:ext>
                </a:extLst>
              </a:tr>
              <a:tr h="644194">
                <a:tc>
                  <a:txBody>
                    <a:bodyPr/>
                    <a:lstStyle/>
                    <a:p>
                      <a:pPr algn="l" fontAlgn="b"/>
                      <a:r>
                        <a:rPr lang="en-US" sz="6600" u="none" strike="noStrike">
                          <a:effectLst/>
                          <a:latin typeface="Arial" panose="020B0604020202020204" pitchFamily="34" charset="0"/>
                          <a:cs typeface="Arial" panose="020B0604020202020204" pitchFamily="34" charset="0"/>
                        </a:rPr>
                        <a:t>BA</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182_PI-1</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182, PI 1 (Impact of agency policies)</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extLst>
                  <a:ext uri="{0D108BD9-81ED-4DB2-BD59-A6C34878D82A}">
                    <a16:rowId xmlns:a16="http://schemas.microsoft.com/office/drawing/2014/main" val="4285345096"/>
                  </a:ext>
                </a:extLst>
              </a:tr>
              <a:tr h="963270">
                <a:tc>
                  <a:txBody>
                    <a:bodyPr/>
                    <a:lstStyle/>
                    <a:p>
                      <a:pPr algn="l" fontAlgn="b"/>
                      <a:r>
                        <a:rPr lang="en-US" sz="6600" u="none" strike="noStrike">
                          <a:effectLst/>
                          <a:latin typeface="Arial" panose="020B0604020202020204" pitchFamily="34" charset="0"/>
                          <a:cs typeface="Arial" panose="020B0604020202020204" pitchFamily="34" charset="0"/>
                        </a:rPr>
                        <a:t>BA</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182_PI3</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182- PI3 (Field Evaluation – Professional Roles)</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extLst>
                  <a:ext uri="{0D108BD9-81ED-4DB2-BD59-A6C34878D82A}">
                    <a16:rowId xmlns:a16="http://schemas.microsoft.com/office/drawing/2014/main" val="500712456"/>
                  </a:ext>
                </a:extLst>
              </a:tr>
              <a:tr h="644194">
                <a:tc>
                  <a:txBody>
                    <a:bodyPr/>
                    <a:lstStyle/>
                    <a:p>
                      <a:pPr algn="l" fontAlgn="b"/>
                      <a:r>
                        <a:rPr lang="en-US" sz="6600" u="none" strike="noStrike">
                          <a:effectLst/>
                          <a:latin typeface="Arial" panose="020B0604020202020204" pitchFamily="34" charset="0"/>
                          <a:cs typeface="Arial" panose="020B0604020202020204" pitchFamily="34" charset="0"/>
                        </a:rPr>
                        <a:t>BA</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182_PI-6</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it-IT" sz="6600" u="none" strike="noStrike">
                          <a:effectLst/>
                          <a:latin typeface="Arial" panose="020B0604020202020204" pitchFamily="34" charset="0"/>
                          <a:cs typeface="Arial" panose="020B0604020202020204" pitchFamily="34" charset="0"/>
                        </a:rPr>
                        <a:t>182-PI 6 (Professionalism in conduct)</a:t>
                      </a:r>
                      <a:endParaRPr lang="it-IT"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extLst>
                  <a:ext uri="{0D108BD9-81ED-4DB2-BD59-A6C34878D82A}">
                    <a16:rowId xmlns:a16="http://schemas.microsoft.com/office/drawing/2014/main" val="2301345127"/>
                  </a:ext>
                </a:extLst>
              </a:tr>
              <a:tr h="644194">
                <a:tc>
                  <a:txBody>
                    <a:bodyPr/>
                    <a:lstStyle/>
                    <a:p>
                      <a:pPr algn="l" fontAlgn="b"/>
                      <a:r>
                        <a:rPr lang="en-US" sz="6600" u="none" strike="noStrike">
                          <a:effectLst/>
                          <a:latin typeface="Arial" panose="020B0604020202020204" pitchFamily="34" charset="0"/>
                          <a:cs typeface="Arial" panose="020B0604020202020204" pitchFamily="34" charset="0"/>
                        </a:rPr>
                        <a:t>BA</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182_PV-4</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182- PV 4 (Apply mutuality, respect)</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extLst>
                  <a:ext uri="{0D108BD9-81ED-4DB2-BD59-A6C34878D82A}">
                    <a16:rowId xmlns:a16="http://schemas.microsoft.com/office/drawing/2014/main" val="2772666118"/>
                  </a:ext>
                </a:extLst>
              </a:tr>
              <a:tr h="644194">
                <a:tc>
                  <a:txBody>
                    <a:bodyPr/>
                    <a:lstStyle/>
                    <a:p>
                      <a:pPr algn="l" fontAlgn="b"/>
                      <a:r>
                        <a:rPr lang="en-US" sz="6600" u="none" strike="noStrike" dirty="0">
                          <a:effectLst/>
                          <a:latin typeface="Arial" panose="020B0604020202020204" pitchFamily="34" charset="0"/>
                          <a:cs typeface="Arial" panose="020B0604020202020204" pitchFamily="34" charset="0"/>
                        </a:rPr>
                        <a:t>BA</a:t>
                      </a:r>
                      <a:endParaRPr lang="en-US" sz="6600" b="0" i="0" u="none" strike="noStrike" dirty="0">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a:effectLst/>
                          <a:latin typeface="Arial" panose="020B0604020202020204" pitchFamily="34" charset="0"/>
                          <a:cs typeface="Arial" panose="020B0604020202020204" pitchFamily="34" charset="0"/>
                        </a:rPr>
                        <a:t>182_VE-1</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043" marR="6043" marT="6043" marB="0" anchor="b"/>
                </a:tc>
                <a:tc>
                  <a:txBody>
                    <a:bodyPr/>
                    <a:lstStyle/>
                    <a:p>
                      <a:pPr algn="l" fontAlgn="b"/>
                      <a:r>
                        <a:rPr lang="en-US" sz="6600" u="none" strike="noStrike" dirty="0">
                          <a:effectLst/>
                          <a:latin typeface="Arial" panose="020B0604020202020204" pitchFamily="34" charset="0"/>
                          <a:cs typeface="Arial" panose="020B0604020202020204" pitchFamily="34" charset="0"/>
                        </a:rPr>
                        <a:t>182-VE 1 (Apply NASW Code)</a:t>
                      </a:r>
                      <a:endParaRPr lang="en-US" sz="6600" b="0" i="0" u="none" strike="noStrike" dirty="0">
                        <a:solidFill>
                          <a:srgbClr val="000000"/>
                        </a:solidFill>
                        <a:effectLst/>
                        <a:latin typeface="Arial" panose="020B0604020202020204" pitchFamily="34" charset="0"/>
                        <a:cs typeface="Arial" panose="020B0604020202020204" pitchFamily="34" charset="0"/>
                      </a:endParaRPr>
                    </a:p>
                  </a:txBody>
                  <a:tcPr marL="6043" marR="6043" marT="6043" marB="0" anchor="b"/>
                </a:tc>
                <a:extLst>
                  <a:ext uri="{0D108BD9-81ED-4DB2-BD59-A6C34878D82A}">
                    <a16:rowId xmlns:a16="http://schemas.microsoft.com/office/drawing/2014/main" val="4094636507"/>
                  </a:ext>
                </a:extLst>
              </a:tr>
            </a:tbl>
          </a:graphicData>
        </a:graphic>
      </p:graphicFrame>
    </p:spTree>
    <p:extLst>
      <p:ext uri="{BB962C8B-B14F-4D97-AF65-F5344CB8AC3E}">
        <p14:creationId xmlns:p14="http://schemas.microsoft.com/office/powerpoint/2010/main" val="40561159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741393846"/>
              </p:ext>
            </p:extLst>
          </p:nvPr>
        </p:nvGraphicFramePr>
        <p:xfrm>
          <a:off x="457200" y="0"/>
          <a:ext cx="49987200" cy="32357632"/>
        </p:xfrm>
        <a:graphic>
          <a:graphicData uri="http://schemas.openxmlformats.org/drawingml/2006/table">
            <a:tbl>
              <a:tblPr>
                <a:tableStyleId>{5C22544A-7EE6-4342-B048-85BDC9FD1C3A}</a:tableStyleId>
              </a:tblPr>
              <a:tblGrid>
                <a:gridCol w="4343400">
                  <a:extLst>
                    <a:ext uri="{9D8B030D-6E8A-4147-A177-3AD203B41FA5}">
                      <a16:colId xmlns:a16="http://schemas.microsoft.com/office/drawing/2014/main" val="2066169270"/>
                    </a:ext>
                  </a:extLst>
                </a:gridCol>
                <a:gridCol w="6400800">
                  <a:extLst>
                    <a:ext uri="{9D8B030D-6E8A-4147-A177-3AD203B41FA5}">
                      <a16:colId xmlns:a16="http://schemas.microsoft.com/office/drawing/2014/main" val="4104626679"/>
                    </a:ext>
                  </a:extLst>
                </a:gridCol>
                <a:gridCol w="39243000">
                  <a:extLst>
                    <a:ext uri="{9D8B030D-6E8A-4147-A177-3AD203B41FA5}">
                      <a16:colId xmlns:a16="http://schemas.microsoft.com/office/drawing/2014/main" val="3940111597"/>
                    </a:ext>
                  </a:extLst>
                </a:gridCol>
              </a:tblGrid>
              <a:tr h="287090">
                <a:tc>
                  <a:txBody>
                    <a:bodyPr/>
                    <a:lstStyle/>
                    <a:p>
                      <a:pPr algn="ctr" fontAlgn="b"/>
                      <a:r>
                        <a:rPr lang="en-US" sz="6600" u="none" strike="noStrike">
                          <a:effectLst/>
                          <a:latin typeface="Arial" panose="020B0604020202020204" pitchFamily="34" charset="0"/>
                          <a:cs typeface="Arial" panose="020B0604020202020204" pitchFamily="34" charset="0"/>
                        </a:rPr>
                        <a:t>PROGRAM</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ctr" fontAlgn="b"/>
                      <a:r>
                        <a:rPr lang="en-US" sz="6600" u="none" strike="noStrike">
                          <a:effectLst/>
                          <a:latin typeface="Arial" panose="020B0604020202020204" pitchFamily="34" charset="0"/>
                          <a:cs typeface="Arial" panose="020B0604020202020204" pitchFamily="34" charset="0"/>
                        </a:rPr>
                        <a:t>F-ID</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ctr" fontAlgn="b"/>
                      <a:r>
                        <a:rPr lang="en-US" sz="6600" u="none" strike="noStrike">
                          <a:effectLst/>
                          <a:latin typeface="Arial" panose="020B0604020202020204" pitchFamily="34" charset="0"/>
                          <a:cs typeface="Arial" panose="020B0604020202020204" pitchFamily="34" charset="0"/>
                        </a:rPr>
                        <a:t>FIELD</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extLst>
                  <a:ext uri="{0D108BD9-81ED-4DB2-BD59-A6C34878D82A}">
                    <a16:rowId xmlns:a16="http://schemas.microsoft.com/office/drawing/2014/main" val="1341329117"/>
                  </a:ext>
                </a:extLst>
              </a:tr>
              <a:tr h="568844">
                <a:tc>
                  <a:txBody>
                    <a:bodyPr/>
                    <a:lstStyle/>
                    <a:p>
                      <a:pPr algn="l" fontAlgn="b"/>
                      <a:r>
                        <a:rPr lang="en-US" sz="6600" u="none" strike="noStrike">
                          <a:effectLst/>
                          <a:latin typeface="Arial" panose="020B0604020202020204" pitchFamily="34" charset="0"/>
                          <a:cs typeface="Arial" panose="020B0604020202020204" pitchFamily="34" charset="0"/>
                        </a:rPr>
                        <a:t>MSW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280_EP1</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280 - EP 1 (Evaluation of Practice)</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extLst>
                  <a:ext uri="{0D108BD9-81ED-4DB2-BD59-A6C34878D82A}">
                    <a16:rowId xmlns:a16="http://schemas.microsoft.com/office/drawing/2014/main" val="4072094197"/>
                  </a:ext>
                </a:extLst>
              </a:tr>
              <a:tr h="568844">
                <a:tc>
                  <a:txBody>
                    <a:bodyPr/>
                    <a:lstStyle/>
                    <a:p>
                      <a:pPr algn="l" fontAlgn="b"/>
                      <a:r>
                        <a:rPr lang="en-US" sz="6600" u="none" strike="noStrike">
                          <a:effectLst/>
                          <a:latin typeface="Arial" panose="020B0604020202020204" pitchFamily="34" charset="0"/>
                          <a:cs typeface="Arial" panose="020B0604020202020204" pitchFamily="34" charset="0"/>
                        </a:rPr>
                        <a:t>MSW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280_EP3</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280 - EP 3 (Advocating for Services)</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extLst>
                  <a:ext uri="{0D108BD9-81ED-4DB2-BD59-A6C34878D82A}">
                    <a16:rowId xmlns:a16="http://schemas.microsoft.com/office/drawing/2014/main" val="4187134102"/>
                  </a:ext>
                </a:extLst>
              </a:tr>
              <a:tr h="427967">
                <a:tc>
                  <a:txBody>
                    <a:bodyPr/>
                    <a:lstStyle/>
                    <a:p>
                      <a:pPr algn="l" fontAlgn="b"/>
                      <a:r>
                        <a:rPr lang="en-US" sz="6600" u="none" strike="noStrike">
                          <a:effectLst/>
                          <a:latin typeface="Arial" panose="020B0604020202020204" pitchFamily="34" charset="0"/>
                          <a:cs typeface="Arial" panose="020B0604020202020204" pitchFamily="34" charset="0"/>
                        </a:rPr>
                        <a:t>MSW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280_EP3</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280 - EP 3 (Evaluate Practice)</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extLst>
                  <a:ext uri="{0D108BD9-81ED-4DB2-BD59-A6C34878D82A}">
                    <a16:rowId xmlns:a16="http://schemas.microsoft.com/office/drawing/2014/main" val="3196494085"/>
                  </a:ext>
                </a:extLst>
              </a:tr>
              <a:tr h="850598">
                <a:tc>
                  <a:txBody>
                    <a:bodyPr/>
                    <a:lstStyle/>
                    <a:p>
                      <a:pPr algn="l" fontAlgn="b"/>
                      <a:r>
                        <a:rPr lang="en-US" sz="6600" u="none" strike="noStrike">
                          <a:effectLst/>
                          <a:latin typeface="Arial" panose="020B0604020202020204" pitchFamily="34" charset="0"/>
                          <a:cs typeface="Arial" panose="020B0604020202020204" pitchFamily="34" charset="0"/>
                        </a:rPr>
                        <a:t>MSW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280_MS1</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280 - MS 1 (Biospychosocial Assessment)</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extLst>
                  <a:ext uri="{0D108BD9-81ED-4DB2-BD59-A6C34878D82A}">
                    <a16:rowId xmlns:a16="http://schemas.microsoft.com/office/drawing/2014/main" val="1272036583"/>
                  </a:ext>
                </a:extLst>
              </a:tr>
              <a:tr h="709721">
                <a:tc>
                  <a:txBody>
                    <a:bodyPr/>
                    <a:lstStyle/>
                    <a:p>
                      <a:pPr algn="l" fontAlgn="b"/>
                      <a:r>
                        <a:rPr lang="en-US" sz="6600" u="none" strike="noStrike">
                          <a:effectLst/>
                          <a:latin typeface="Arial" panose="020B0604020202020204" pitchFamily="34" charset="0"/>
                          <a:cs typeface="Arial" panose="020B0604020202020204" pitchFamily="34" charset="0"/>
                        </a:rPr>
                        <a:t>MSW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280_MS7</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280 -  MS 7 (Ethnograpahic Interview)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extLst>
                  <a:ext uri="{0D108BD9-81ED-4DB2-BD59-A6C34878D82A}">
                    <a16:rowId xmlns:a16="http://schemas.microsoft.com/office/drawing/2014/main" val="2893835547"/>
                  </a:ext>
                </a:extLst>
              </a:tr>
              <a:tr h="850598">
                <a:tc>
                  <a:txBody>
                    <a:bodyPr/>
                    <a:lstStyle/>
                    <a:p>
                      <a:pPr algn="l" fontAlgn="b"/>
                      <a:r>
                        <a:rPr lang="en-US" sz="6600" u="none" strike="noStrike">
                          <a:effectLst/>
                          <a:latin typeface="Arial" panose="020B0604020202020204" pitchFamily="34" charset="0"/>
                          <a:cs typeface="Arial" panose="020B0604020202020204" pitchFamily="34" charset="0"/>
                        </a:rPr>
                        <a:t>MSW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280_MS-7</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280 - MS 7 (Ethnographic Interviewing)</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extLst>
                  <a:ext uri="{0D108BD9-81ED-4DB2-BD59-A6C34878D82A}">
                    <a16:rowId xmlns:a16="http://schemas.microsoft.com/office/drawing/2014/main" val="3472809994"/>
                  </a:ext>
                </a:extLst>
              </a:tr>
              <a:tr h="427967">
                <a:tc>
                  <a:txBody>
                    <a:bodyPr/>
                    <a:lstStyle/>
                    <a:p>
                      <a:pPr algn="l" fontAlgn="b"/>
                      <a:r>
                        <a:rPr lang="en-US" sz="6600" u="none" strike="noStrike">
                          <a:effectLst/>
                          <a:latin typeface="Arial" panose="020B0604020202020204" pitchFamily="34" charset="0"/>
                          <a:cs typeface="Arial" panose="020B0604020202020204" pitchFamily="34" charset="0"/>
                        </a:rPr>
                        <a:t>MSW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280_PD1</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280 - PD 1 (Consultation)</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extLst>
                  <a:ext uri="{0D108BD9-81ED-4DB2-BD59-A6C34878D82A}">
                    <a16:rowId xmlns:a16="http://schemas.microsoft.com/office/drawing/2014/main" val="367327566"/>
                  </a:ext>
                </a:extLst>
              </a:tr>
              <a:tr h="568844">
                <a:tc>
                  <a:txBody>
                    <a:bodyPr/>
                    <a:lstStyle/>
                    <a:p>
                      <a:pPr algn="l" fontAlgn="b"/>
                      <a:r>
                        <a:rPr lang="en-US" sz="6600" u="none" strike="noStrike">
                          <a:effectLst/>
                          <a:latin typeface="Arial" panose="020B0604020202020204" pitchFamily="34" charset="0"/>
                          <a:cs typeface="Arial" panose="020B0604020202020204" pitchFamily="34" charset="0"/>
                        </a:rPr>
                        <a:t>MSW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dirty="0">
                          <a:effectLst/>
                          <a:latin typeface="Arial" panose="020B0604020202020204" pitchFamily="34" charset="0"/>
                          <a:cs typeface="Arial" panose="020B0604020202020204" pitchFamily="34" charset="0"/>
                        </a:rPr>
                        <a:t>280_PD2</a:t>
                      </a:r>
                      <a:endParaRPr lang="en-US" sz="6600" b="0" i="0" u="none" strike="noStrike" dirty="0">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280 - PD 2 (Profession Conduct)</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extLst>
                  <a:ext uri="{0D108BD9-81ED-4DB2-BD59-A6C34878D82A}">
                    <a16:rowId xmlns:a16="http://schemas.microsoft.com/office/drawing/2014/main" val="3110076146"/>
                  </a:ext>
                </a:extLst>
              </a:tr>
              <a:tr h="991475">
                <a:tc>
                  <a:txBody>
                    <a:bodyPr/>
                    <a:lstStyle/>
                    <a:p>
                      <a:pPr algn="l" fontAlgn="b"/>
                      <a:r>
                        <a:rPr lang="en-US" sz="6600" u="none" strike="noStrike">
                          <a:effectLst/>
                          <a:latin typeface="Arial" panose="020B0604020202020204" pitchFamily="34" charset="0"/>
                          <a:cs typeface="Arial" panose="020B0604020202020204" pitchFamily="34" charset="0"/>
                        </a:rPr>
                        <a:t>MSW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280_PD3</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280 - PD3 (Participate in Professional Organizations)</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extLst>
                  <a:ext uri="{0D108BD9-81ED-4DB2-BD59-A6C34878D82A}">
                    <a16:rowId xmlns:a16="http://schemas.microsoft.com/office/drawing/2014/main" val="74679745"/>
                  </a:ext>
                </a:extLst>
              </a:tr>
              <a:tr h="568844">
                <a:tc>
                  <a:txBody>
                    <a:bodyPr/>
                    <a:lstStyle/>
                    <a:p>
                      <a:pPr algn="l" fontAlgn="b"/>
                      <a:r>
                        <a:rPr lang="en-US" sz="6600" u="none" strike="noStrike">
                          <a:effectLst/>
                          <a:latin typeface="Arial" panose="020B0604020202020204" pitchFamily="34" charset="0"/>
                          <a:cs typeface="Arial" panose="020B0604020202020204" pitchFamily="34" charset="0"/>
                        </a:rPr>
                        <a:t>MSW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280_PD4</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280 - PD 4 (Interview Professional Staff)</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extLst>
                  <a:ext uri="{0D108BD9-81ED-4DB2-BD59-A6C34878D82A}">
                    <a16:rowId xmlns:a16="http://schemas.microsoft.com/office/drawing/2014/main" val="2521052033"/>
                  </a:ext>
                </a:extLst>
              </a:tr>
              <a:tr h="568844">
                <a:tc>
                  <a:txBody>
                    <a:bodyPr/>
                    <a:lstStyle/>
                    <a:p>
                      <a:pPr algn="l" fontAlgn="b"/>
                      <a:r>
                        <a:rPr lang="en-US" sz="6600" u="none" strike="noStrike">
                          <a:effectLst/>
                          <a:latin typeface="Arial" panose="020B0604020202020204" pitchFamily="34" charset="0"/>
                          <a:cs typeface="Arial" panose="020B0604020202020204" pitchFamily="34" charset="0"/>
                        </a:rPr>
                        <a:t>MSW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280_PD4</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280 - PD 4 (Professional Staff Interview)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extLst>
                  <a:ext uri="{0D108BD9-81ED-4DB2-BD59-A6C34878D82A}">
                    <a16:rowId xmlns:a16="http://schemas.microsoft.com/office/drawing/2014/main" val="3813177050"/>
                  </a:ext>
                </a:extLst>
              </a:tr>
              <a:tr h="568844">
                <a:tc>
                  <a:txBody>
                    <a:bodyPr/>
                    <a:lstStyle/>
                    <a:p>
                      <a:pPr algn="l" fontAlgn="b"/>
                      <a:r>
                        <a:rPr lang="en-US" sz="6600" u="none" strike="noStrike">
                          <a:effectLst/>
                          <a:latin typeface="Arial" panose="020B0604020202020204" pitchFamily="34" charset="0"/>
                          <a:cs typeface="Arial" panose="020B0604020202020204" pitchFamily="34" charset="0"/>
                        </a:rPr>
                        <a:t>MSW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280_PD5</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280 - PD 5 (Conduct Ethics Audit)</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extLst>
                  <a:ext uri="{0D108BD9-81ED-4DB2-BD59-A6C34878D82A}">
                    <a16:rowId xmlns:a16="http://schemas.microsoft.com/office/drawing/2014/main" val="2825291911"/>
                  </a:ext>
                </a:extLst>
              </a:tr>
              <a:tr h="568844">
                <a:tc>
                  <a:txBody>
                    <a:bodyPr/>
                    <a:lstStyle/>
                    <a:p>
                      <a:pPr algn="l" fontAlgn="b"/>
                      <a:r>
                        <a:rPr lang="en-US" sz="6600" u="none" strike="noStrike">
                          <a:effectLst/>
                          <a:latin typeface="Arial" panose="020B0604020202020204" pitchFamily="34" charset="0"/>
                          <a:cs typeface="Arial" panose="020B0604020202020204" pitchFamily="34" charset="0"/>
                        </a:rPr>
                        <a:t>MSW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280_PD5</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280 - PD 5 (Self Awareness)</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extLst>
                  <a:ext uri="{0D108BD9-81ED-4DB2-BD59-A6C34878D82A}">
                    <a16:rowId xmlns:a16="http://schemas.microsoft.com/office/drawing/2014/main" val="643606320"/>
                  </a:ext>
                </a:extLst>
              </a:tr>
              <a:tr h="427967">
                <a:tc>
                  <a:txBody>
                    <a:bodyPr/>
                    <a:lstStyle/>
                    <a:p>
                      <a:pPr algn="l" fontAlgn="b"/>
                      <a:r>
                        <a:rPr lang="en-US" sz="6600" u="none" strike="noStrike">
                          <a:effectLst/>
                          <a:latin typeface="Arial" panose="020B0604020202020204" pitchFamily="34" charset="0"/>
                          <a:cs typeface="Arial" panose="020B0604020202020204" pitchFamily="34" charset="0"/>
                        </a:rPr>
                        <a:t>MSW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281_EP-1</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281 - EP 1 (Literature Review)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extLst>
                  <a:ext uri="{0D108BD9-81ED-4DB2-BD59-A6C34878D82A}">
                    <a16:rowId xmlns:a16="http://schemas.microsoft.com/office/drawing/2014/main" val="2340876560"/>
                  </a:ext>
                </a:extLst>
              </a:tr>
              <a:tr h="427967">
                <a:tc>
                  <a:txBody>
                    <a:bodyPr/>
                    <a:lstStyle/>
                    <a:p>
                      <a:pPr algn="l" fontAlgn="b"/>
                      <a:r>
                        <a:rPr lang="en-US" sz="6600" u="none" strike="noStrike">
                          <a:effectLst/>
                          <a:latin typeface="Arial" panose="020B0604020202020204" pitchFamily="34" charset="0"/>
                          <a:cs typeface="Arial" panose="020B0604020202020204" pitchFamily="34" charset="0"/>
                        </a:rPr>
                        <a:t>MSW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281_EP-2</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281 - EP 2 (Practice Evaluation</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extLst>
                  <a:ext uri="{0D108BD9-81ED-4DB2-BD59-A6C34878D82A}">
                    <a16:rowId xmlns:a16="http://schemas.microsoft.com/office/drawing/2014/main" val="2900527273"/>
                  </a:ext>
                </a:extLst>
              </a:tr>
              <a:tr h="568844">
                <a:tc>
                  <a:txBody>
                    <a:bodyPr/>
                    <a:lstStyle/>
                    <a:p>
                      <a:pPr algn="l" fontAlgn="b"/>
                      <a:r>
                        <a:rPr lang="en-US" sz="6600" u="none" strike="noStrike">
                          <a:effectLst/>
                          <a:latin typeface="Arial" panose="020B0604020202020204" pitchFamily="34" charset="0"/>
                          <a:cs typeface="Arial" panose="020B0604020202020204" pitchFamily="34" charset="0"/>
                        </a:rPr>
                        <a:t>MSW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281_EP-3</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281 - EP 3 (Evaluation of Change)</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extLst>
                  <a:ext uri="{0D108BD9-81ED-4DB2-BD59-A6C34878D82A}">
                    <a16:rowId xmlns:a16="http://schemas.microsoft.com/office/drawing/2014/main" val="1782464033"/>
                  </a:ext>
                </a:extLst>
              </a:tr>
              <a:tr h="709721">
                <a:tc>
                  <a:txBody>
                    <a:bodyPr/>
                    <a:lstStyle/>
                    <a:p>
                      <a:pPr algn="l" fontAlgn="b"/>
                      <a:r>
                        <a:rPr lang="en-US" sz="6600" u="none" strike="noStrike">
                          <a:effectLst/>
                          <a:latin typeface="Arial" panose="020B0604020202020204" pitchFamily="34" charset="0"/>
                          <a:cs typeface="Arial" panose="020B0604020202020204" pitchFamily="34" charset="0"/>
                        </a:rPr>
                        <a:t>MSW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281_EP-4</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281 - EP 4 (Program / Policy Assessment)</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extLst>
                  <a:ext uri="{0D108BD9-81ED-4DB2-BD59-A6C34878D82A}">
                    <a16:rowId xmlns:a16="http://schemas.microsoft.com/office/drawing/2014/main" val="3831589562"/>
                  </a:ext>
                </a:extLst>
              </a:tr>
              <a:tr h="850598">
                <a:tc>
                  <a:txBody>
                    <a:bodyPr/>
                    <a:lstStyle/>
                    <a:p>
                      <a:pPr algn="l" fontAlgn="b"/>
                      <a:r>
                        <a:rPr lang="en-US" sz="6600" u="none" strike="noStrike">
                          <a:effectLst/>
                          <a:latin typeface="Arial" panose="020B0604020202020204" pitchFamily="34" charset="0"/>
                          <a:cs typeface="Arial" panose="020B0604020202020204" pitchFamily="34" charset="0"/>
                        </a:rPr>
                        <a:t>MSW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281_MS-1</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281 - MS 1 (Biosychosocial Assessment)</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extLst>
                  <a:ext uri="{0D108BD9-81ED-4DB2-BD59-A6C34878D82A}">
                    <a16:rowId xmlns:a16="http://schemas.microsoft.com/office/drawing/2014/main" val="3761041193"/>
                  </a:ext>
                </a:extLst>
              </a:tr>
              <a:tr h="850598">
                <a:tc>
                  <a:txBody>
                    <a:bodyPr/>
                    <a:lstStyle/>
                    <a:p>
                      <a:pPr algn="l" fontAlgn="b"/>
                      <a:r>
                        <a:rPr lang="en-US" sz="6600" u="none" strike="noStrike">
                          <a:effectLst/>
                          <a:latin typeface="Arial" panose="020B0604020202020204" pitchFamily="34" charset="0"/>
                          <a:cs typeface="Arial" panose="020B0604020202020204" pitchFamily="34" charset="0"/>
                        </a:rPr>
                        <a:t>MSW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281_MS-1</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pt-BR" sz="6600" u="none" strike="noStrike">
                          <a:effectLst/>
                          <a:latin typeface="Arial" panose="020B0604020202020204" pitchFamily="34" charset="0"/>
                          <a:cs typeface="Arial" panose="020B0604020202020204" pitchFamily="34" charset="0"/>
                        </a:rPr>
                        <a:t>281 - MS 1 (Multidimensional Assessment)</a:t>
                      </a:r>
                      <a:endParaRPr lang="pt-BR"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extLst>
                  <a:ext uri="{0D108BD9-81ED-4DB2-BD59-A6C34878D82A}">
                    <a16:rowId xmlns:a16="http://schemas.microsoft.com/office/drawing/2014/main" val="3595032015"/>
                  </a:ext>
                </a:extLst>
              </a:tr>
              <a:tr h="850598">
                <a:tc>
                  <a:txBody>
                    <a:bodyPr/>
                    <a:lstStyle/>
                    <a:p>
                      <a:pPr algn="l" fontAlgn="b"/>
                      <a:r>
                        <a:rPr lang="en-US" sz="6600" u="none" strike="noStrike">
                          <a:effectLst/>
                          <a:latin typeface="Arial" panose="020B0604020202020204" pitchFamily="34" charset="0"/>
                          <a:cs typeface="Arial" panose="020B0604020202020204" pitchFamily="34" charset="0"/>
                        </a:rPr>
                        <a:t>MSW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281_MS-1</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281 - MS 10 (Verbal and/or Written Assignment)</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extLst>
                  <a:ext uri="{0D108BD9-81ED-4DB2-BD59-A6C34878D82A}">
                    <a16:rowId xmlns:a16="http://schemas.microsoft.com/office/drawing/2014/main" val="3529304225"/>
                  </a:ext>
                </a:extLst>
              </a:tr>
              <a:tr h="850598">
                <a:tc>
                  <a:txBody>
                    <a:bodyPr/>
                    <a:lstStyle/>
                    <a:p>
                      <a:pPr algn="l" fontAlgn="b"/>
                      <a:r>
                        <a:rPr lang="en-US" sz="6600" u="none" strike="noStrike">
                          <a:effectLst/>
                          <a:latin typeface="Arial" panose="020B0604020202020204" pitchFamily="34" charset="0"/>
                          <a:cs typeface="Arial" panose="020B0604020202020204" pitchFamily="34" charset="0"/>
                        </a:rPr>
                        <a:t>MSW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281_MS-2</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281 - MS 2 (Culturally Relevant Service Plan)</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extLst>
                  <a:ext uri="{0D108BD9-81ED-4DB2-BD59-A6C34878D82A}">
                    <a16:rowId xmlns:a16="http://schemas.microsoft.com/office/drawing/2014/main" val="1059633783"/>
                  </a:ext>
                </a:extLst>
              </a:tr>
              <a:tr h="850598">
                <a:tc>
                  <a:txBody>
                    <a:bodyPr/>
                    <a:lstStyle/>
                    <a:p>
                      <a:pPr algn="l" fontAlgn="b"/>
                      <a:r>
                        <a:rPr lang="en-US" sz="6600" u="none" strike="noStrike">
                          <a:effectLst/>
                          <a:latin typeface="Arial" panose="020B0604020202020204" pitchFamily="34" charset="0"/>
                          <a:cs typeface="Arial" panose="020B0604020202020204" pitchFamily="34" charset="0"/>
                        </a:rPr>
                        <a:t>MSW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281_MS-2</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281 - MS 2 (Culturally Relevant Service Plans)</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extLst>
                  <a:ext uri="{0D108BD9-81ED-4DB2-BD59-A6C34878D82A}">
                    <a16:rowId xmlns:a16="http://schemas.microsoft.com/office/drawing/2014/main" val="2734316536"/>
                  </a:ext>
                </a:extLst>
              </a:tr>
              <a:tr h="991475">
                <a:tc>
                  <a:txBody>
                    <a:bodyPr/>
                    <a:lstStyle/>
                    <a:p>
                      <a:pPr algn="l" fontAlgn="b"/>
                      <a:r>
                        <a:rPr lang="en-US" sz="6600" u="none" strike="noStrike">
                          <a:effectLst/>
                          <a:latin typeface="Arial" panose="020B0604020202020204" pitchFamily="34" charset="0"/>
                          <a:cs typeface="Arial" panose="020B0604020202020204" pitchFamily="34" charset="0"/>
                        </a:rPr>
                        <a:t>MSW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281_MS-3</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281 - MS 3 (Assessment of Organizational Structure)</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extLst>
                  <a:ext uri="{0D108BD9-81ED-4DB2-BD59-A6C34878D82A}">
                    <a16:rowId xmlns:a16="http://schemas.microsoft.com/office/drawing/2014/main" val="1761364898"/>
                  </a:ext>
                </a:extLst>
              </a:tr>
              <a:tr h="568844">
                <a:tc>
                  <a:txBody>
                    <a:bodyPr/>
                    <a:lstStyle/>
                    <a:p>
                      <a:pPr algn="l" fontAlgn="b"/>
                      <a:r>
                        <a:rPr lang="en-US" sz="6600" u="none" strike="noStrike">
                          <a:effectLst/>
                          <a:latin typeface="Arial" panose="020B0604020202020204" pitchFamily="34" charset="0"/>
                          <a:cs typeface="Arial" panose="020B0604020202020204" pitchFamily="34" charset="0"/>
                        </a:rPr>
                        <a:t>MSW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281_MS-3</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281 - MS 3 (Interventtion Plan)</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extLst>
                  <a:ext uri="{0D108BD9-81ED-4DB2-BD59-A6C34878D82A}">
                    <a16:rowId xmlns:a16="http://schemas.microsoft.com/office/drawing/2014/main" val="2069435875"/>
                  </a:ext>
                </a:extLst>
              </a:tr>
              <a:tr h="850598">
                <a:tc>
                  <a:txBody>
                    <a:bodyPr/>
                    <a:lstStyle/>
                    <a:p>
                      <a:pPr algn="l" fontAlgn="b"/>
                      <a:r>
                        <a:rPr lang="en-US" sz="6600" u="none" strike="noStrike">
                          <a:effectLst/>
                          <a:latin typeface="Arial" panose="020B0604020202020204" pitchFamily="34" charset="0"/>
                          <a:cs typeface="Arial" panose="020B0604020202020204" pitchFamily="34" charset="0"/>
                        </a:rPr>
                        <a:t>MSW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281_MS-4</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281 - MS 4 (FLE-Plan regarding Access to Services)</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extLst>
                  <a:ext uri="{0D108BD9-81ED-4DB2-BD59-A6C34878D82A}">
                    <a16:rowId xmlns:a16="http://schemas.microsoft.com/office/drawing/2014/main" val="1929222472"/>
                  </a:ext>
                </a:extLst>
              </a:tr>
              <a:tr h="568844">
                <a:tc>
                  <a:txBody>
                    <a:bodyPr/>
                    <a:lstStyle/>
                    <a:p>
                      <a:pPr algn="l" fontAlgn="b"/>
                      <a:r>
                        <a:rPr lang="en-US" sz="6600" u="none" strike="noStrike">
                          <a:effectLst/>
                          <a:latin typeface="Arial" panose="020B0604020202020204" pitchFamily="34" charset="0"/>
                          <a:cs typeface="Arial" panose="020B0604020202020204" pitchFamily="34" charset="0"/>
                        </a:rPr>
                        <a:t>MSW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281_MS-6</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281 - MS 6 (Social Work Services</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extLst>
                  <a:ext uri="{0D108BD9-81ED-4DB2-BD59-A6C34878D82A}">
                    <a16:rowId xmlns:a16="http://schemas.microsoft.com/office/drawing/2014/main" val="1600749405"/>
                  </a:ext>
                </a:extLst>
              </a:tr>
              <a:tr h="568844">
                <a:tc>
                  <a:txBody>
                    <a:bodyPr/>
                    <a:lstStyle/>
                    <a:p>
                      <a:pPr algn="l" fontAlgn="b"/>
                      <a:r>
                        <a:rPr lang="en-US" sz="6600" u="none" strike="noStrike">
                          <a:effectLst/>
                          <a:latin typeface="Arial" panose="020B0604020202020204" pitchFamily="34" charset="0"/>
                          <a:cs typeface="Arial" panose="020B0604020202020204" pitchFamily="34" charset="0"/>
                        </a:rPr>
                        <a:t>MSW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281_MS-6</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281 - MS 6 (Social Work Services)</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extLst>
                  <a:ext uri="{0D108BD9-81ED-4DB2-BD59-A6C34878D82A}">
                    <a16:rowId xmlns:a16="http://schemas.microsoft.com/office/drawing/2014/main" val="1024549435"/>
                  </a:ext>
                </a:extLst>
              </a:tr>
              <a:tr h="850598">
                <a:tc>
                  <a:txBody>
                    <a:bodyPr/>
                    <a:lstStyle/>
                    <a:p>
                      <a:pPr algn="l" fontAlgn="b"/>
                      <a:r>
                        <a:rPr lang="en-US" sz="6600" u="none" strike="noStrike">
                          <a:effectLst/>
                          <a:latin typeface="Arial" panose="020B0604020202020204" pitchFamily="34" charset="0"/>
                          <a:cs typeface="Arial" panose="020B0604020202020204" pitchFamily="34" charset="0"/>
                        </a:rPr>
                        <a:t>MSW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281_MS-7</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281 - MS 7 (Foundation Social Work Services)</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extLst>
                  <a:ext uri="{0D108BD9-81ED-4DB2-BD59-A6C34878D82A}">
                    <a16:rowId xmlns:a16="http://schemas.microsoft.com/office/drawing/2014/main" val="86013277"/>
                  </a:ext>
                </a:extLst>
              </a:tr>
              <a:tr h="709721">
                <a:tc>
                  <a:txBody>
                    <a:bodyPr/>
                    <a:lstStyle/>
                    <a:p>
                      <a:pPr algn="l" fontAlgn="b"/>
                      <a:r>
                        <a:rPr lang="en-US" sz="6600" u="none" strike="noStrike">
                          <a:effectLst/>
                          <a:latin typeface="Arial" panose="020B0604020202020204" pitchFamily="34" charset="0"/>
                          <a:cs typeface="Arial" panose="020B0604020202020204" pitchFamily="34" charset="0"/>
                        </a:rPr>
                        <a:t>MSW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281_PD1</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fr-FR" sz="6600" u="none" strike="noStrike">
                          <a:effectLst/>
                          <a:latin typeface="Arial" panose="020B0604020202020204" pitchFamily="34" charset="0"/>
                          <a:cs typeface="Arial" panose="020B0604020202020204" pitchFamily="34" charset="0"/>
                        </a:rPr>
                        <a:t>281 - PD 1 (Supervision Participation)</a:t>
                      </a:r>
                      <a:endParaRPr lang="fr-FR"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extLst>
                  <a:ext uri="{0D108BD9-81ED-4DB2-BD59-A6C34878D82A}">
                    <a16:rowId xmlns:a16="http://schemas.microsoft.com/office/drawing/2014/main" val="2106135980"/>
                  </a:ext>
                </a:extLst>
              </a:tr>
              <a:tr h="709721">
                <a:tc>
                  <a:txBody>
                    <a:bodyPr/>
                    <a:lstStyle/>
                    <a:p>
                      <a:pPr algn="l" fontAlgn="b"/>
                      <a:r>
                        <a:rPr lang="en-US" sz="6600" u="none" strike="noStrike">
                          <a:effectLst/>
                          <a:latin typeface="Arial" panose="020B0604020202020204" pitchFamily="34" charset="0"/>
                          <a:cs typeface="Arial" panose="020B0604020202020204" pitchFamily="34" charset="0"/>
                        </a:rPr>
                        <a:t>MSW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281_PD2</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281-PD2 (FLE-Professional Use of Self)</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extLst>
                  <a:ext uri="{0D108BD9-81ED-4DB2-BD59-A6C34878D82A}">
                    <a16:rowId xmlns:a16="http://schemas.microsoft.com/office/drawing/2014/main" val="2141054532"/>
                  </a:ext>
                </a:extLst>
              </a:tr>
              <a:tr h="991475">
                <a:tc>
                  <a:txBody>
                    <a:bodyPr/>
                    <a:lstStyle/>
                    <a:p>
                      <a:pPr algn="l" fontAlgn="b"/>
                      <a:r>
                        <a:rPr lang="en-US" sz="6600" u="none" strike="noStrike">
                          <a:effectLst/>
                          <a:latin typeface="Arial" panose="020B0604020202020204" pitchFamily="34" charset="0"/>
                          <a:cs typeface="Arial" panose="020B0604020202020204" pitchFamily="34" charset="0"/>
                        </a:rPr>
                        <a:t>MSW</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a:effectLst/>
                          <a:latin typeface="Arial" panose="020B0604020202020204" pitchFamily="34" charset="0"/>
                          <a:cs typeface="Arial" panose="020B0604020202020204" pitchFamily="34" charset="0"/>
                        </a:rPr>
                        <a:t>281_PD3</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5336" marR="5336" marT="5336" marB="0" anchor="b"/>
                </a:tc>
                <a:tc>
                  <a:txBody>
                    <a:bodyPr/>
                    <a:lstStyle/>
                    <a:p>
                      <a:pPr algn="l" fontAlgn="b"/>
                      <a:r>
                        <a:rPr lang="en-US" sz="6600" u="none" strike="noStrike" dirty="0">
                          <a:effectLst/>
                          <a:latin typeface="Arial" panose="020B0604020202020204" pitchFamily="34" charset="0"/>
                          <a:cs typeface="Arial" panose="020B0604020202020204" pitchFamily="34" charset="0"/>
                        </a:rPr>
                        <a:t>281 - PD 3 (Participate in Professional Organizations)</a:t>
                      </a:r>
                      <a:endParaRPr lang="en-US" sz="6600" b="0" i="0" u="none" strike="noStrike" dirty="0">
                        <a:solidFill>
                          <a:srgbClr val="000000"/>
                        </a:solidFill>
                        <a:effectLst/>
                        <a:latin typeface="Arial" panose="020B0604020202020204" pitchFamily="34" charset="0"/>
                        <a:cs typeface="Arial" panose="020B0604020202020204" pitchFamily="34" charset="0"/>
                      </a:endParaRPr>
                    </a:p>
                  </a:txBody>
                  <a:tcPr marL="5336" marR="5336" marT="5336" marB="0" anchor="b"/>
                </a:tc>
                <a:extLst>
                  <a:ext uri="{0D108BD9-81ED-4DB2-BD59-A6C34878D82A}">
                    <a16:rowId xmlns:a16="http://schemas.microsoft.com/office/drawing/2014/main" val="3029488941"/>
                  </a:ext>
                </a:extLst>
              </a:tr>
            </a:tbl>
          </a:graphicData>
        </a:graphic>
      </p:graphicFrame>
    </p:spTree>
    <p:extLst>
      <p:ext uri="{BB962C8B-B14F-4D97-AF65-F5344CB8AC3E}">
        <p14:creationId xmlns:p14="http://schemas.microsoft.com/office/powerpoint/2010/main" val="34270870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564993452"/>
              </p:ext>
            </p:extLst>
          </p:nvPr>
        </p:nvGraphicFramePr>
        <p:xfrm>
          <a:off x="25400" y="381000"/>
          <a:ext cx="50495199" cy="30327588"/>
        </p:xfrm>
        <a:graphic>
          <a:graphicData uri="http://schemas.openxmlformats.org/drawingml/2006/table">
            <a:tbl>
              <a:tblPr>
                <a:tableStyleId>{5C22544A-7EE6-4342-B048-85BDC9FD1C3A}</a:tableStyleId>
              </a:tblPr>
              <a:tblGrid>
                <a:gridCol w="5384800">
                  <a:extLst>
                    <a:ext uri="{9D8B030D-6E8A-4147-A177-3AD203B41FA5}">
                      <a16:colId xmlns:a16="http://schemas.microsoft.com/office/drawing/2014/main" val="50790833"/>
                    </a:ext>
                  </a:extLst>
                </a:gridCol>
                <a:gridCol w="8458200">
                  <a:extLst>
                    <a:ext uri="{9D8B030D-6E8A-4147-A177-3AD203B41FA5}">
                      <a16:colId xmlns:a16="http://schemas.microsoft.com/office/drawing/2014/main" val="4111538769"/>
                    </a:ext>
                  </a:extLst>
                </a:gridCol>
                <a:gridCol w="36652199">
                  <a:extLst>
                    <a:ext uri="{9D8B030D-6E8A-4147-A177-3AD203B41FA5}">
                      <a16:colId xmlns:a16="http://schemas.microsoft.com/office/drawing/2014/main" val="2120599597"/>
                    </a:ext>
                  </a:extLst>
                </a:gridCol>
              </a:tblGrid>
              <a:tr h="1123505">
                <a:tc>
                  <a:txBody>
                    <a:bodyPr/>
                    <a:lstStyle/>
                    <a:p>
                      <a:pPr algn="ctr" fontAlgn="b"/>
                      <a:r>
                        <a:rPr lang="en-US" sz="6600" u="none" strike="noStrike">
                          <a:effectLst/>
                          <a:latin typeface="Arial" panose="020B0604020202020204" pitchFamily="34" charset="0"/>
                          <a:cs typeface="Arial" panose="020B0604020202020204" pitchFamily="34" charset="0"/>
                        </a:rPr>
                        <a:t>PROGRAM</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ctr" fontAlgn="b"/>
                      <a:r>
                        <a:rPr lang="en-US" sz="6600" u="none" strike="noStrike">
                          <a:effectLst/>
                          <a:latin typeface="Arial" panose="020B0604020202020204" pitchFamily="34" charset="0"/>
                          <a:cs typeface="Arial" panose="020B0604020202020204" pitchFamily="34" charset="0"/>
                        </a:rPr>
                        <a:t>F-ID</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ctr" fontAlgn="b"/>
                      <a:r>
                        <a:rPr lang="en-US" sz="6600" u="none" strike="noStrike">
                          <a:effectLst/>
                          <a:latin typeface="Arial" panose="020B0604020202020204" pitchFamily="34" charset="0"/>
                          <a:cs typeface="Arial" panose="020B0604020202020204" pitchFamily="34" charset="0"/>
                        </a:rPr>
                        <a:t>FIELD</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213965671"/>
                  </a:ext>
                </a:extLst>
              </a:tr>
              <a:tr h="2239963">
                <a:tc>
                  <a:txBody>
                    <a:bodyPr/>
                    <a:lstStyle/>
                    <a:p>
                      <a:pPr algn="l" fontAlgn="b"/>
                      <a:r>
                        <a:rPr lang="en-US" sz="6600" u="none" strike="noStrike" dirty="0">
                          <a:effectLst/>
                          <a:latin typeface="Arial" panose="020B0604020202020204" pitchFamily="34" charset="0"/>
                          <a:cs typeface="Arial" panose="020B0604020202020204" pitchFamily="34" charset="0"/>
                        </a:rPr>
                        <a:t>MSWADV</a:t>
                      </a:r>
                      <a:endParaRPr lang="en-US" sz="66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282_EP1</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282 - EP1  - Select &amp; apply an appropriate research methodology experience to inform research at multi systems levels.</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84805901"/>
                  </a:ext>
                </a:extLst>
              </a:tr>
              <a:tr h="1123505">
                <a:tc>
                  <a:txBody>
                    <a:bodyPr/>
                    <a:lstStyle/>
                    <a:p>
                      <a:pPr algn="l" fontAlgn="b"/>
                      <a:r>
                        <a:rPr lang="en-US" sz="6600" u="none" strike="noStrike">
                          <a:effectLst/>
                          <a:latin typeface="Arial" panose="020B0604020202020204" pitchFamily="34" charset="0"/>
                          <a:cs typeface="Arial" panose="020B0604020202020204" pitchFamily="34" charset="0"/>
                        </a:rPr>
                        <a:t>MSWADV</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282_EP1</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282- EP 1- Evaluation of Group Practice</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326434592"/>
                  </a:ext>
                </a:extLst>
              </a:tr>
              <a:tr h="1123505">
                <a:tc>
                  <a:txBody>
                    <a:bodyPr/>
                    <a:lstStyle/>
                    <a:p>
                      <a:pPr algn="l" fontAlgn="b"/>
                      <a:r>
                        <a:rPr lang="en-US" sz="6600" u="none" strike="noStrike">
                          <a:effectLst/>
                          <a:latin typeface="Arial" panose="020B0604020202020204" pitchFamily="34" charset="0"/>
                          <a:cs typeface="Arial" panose="020B0604020202020204" pitchFamily="34" charset="0"/>
                        </a:rPr>
                        <a:t>MSWADV</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282_EP1</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282- EP 1-Evaluation of Independent Practice</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36912948"/>
                  </a:ext>
                </a:extLst>
              </a:tr>
              <a:tr h="1123505">
                <a:tc>
                  <a:txBody>
                    <a:bodyPr/>
                    <a:lstStyle/>
                    <a:p>
                      <a:pPr algn="l" fontAlgn="b"/>
                      <a:r>
                        <a:rPr lang="en-US" sz="6600" u="none" strike="noStrike">
                          <a:effectLst/>
                          <a:latin typeface="Arial" panose="020B0604020202020204" pitchFamily="34" charset="0"/>
                          <a:cs typeface="Arial" panose="020B0604020202020204" pitchFamily="34" charset="0"/>
                        </a:rPr>
                        <a:t>MSWADV</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282_MS1</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282- MS 1 MD Assessment</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888235532"/>
                  </a:ext>
                </a:extLst>
              </a:tr>
              <a:tr h="1123505">
                <a:tc>
                  <a:txBody>
                    <a:bodyPr/>
                    <a:lstStyle/>
                    <a:p>
                      <a:pPr algn="l" fontAlgn="b"/>
                      <a:r>
                        <a:rPr lang="en-US" sz="6600" u="none" strike="noStrike">
                          <a:effectLst/>
                          <a:latin typeface="Arial" panose="020B0604020202020204" pitchFamily="34" charset="0"/>
                          <a:cs typeface="Arial" panose="020B0604020202020204" pitchFamily="34" charset="0"/>
                        </a:rPr>
                        <a:t>MSWADV</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282_MS1</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282- MS 1-MD Assessment</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24512064"/>
                  </a:ext>
                </a:extLst>
              </a:tr>
              <a:tr h="1123505">
                <a:tc>
                  <a:txBody>
                    <a:bodyPr/>
                    <a:lstStyle/>
                    <a:p>
                      <a:pPr algn="l" fontAlgn="b"/>
                      <a:r>
                        <a:rPr lang="en-US" sz="6600" u="none" strike="noStrike">
                          <a:effectLst/>
                          <a:latin typeface="Arial" panose="020B0604020202020204" pitchFamily="34" charset="0"/>
                          <a:cs typeface="Arial" panose="020B0604020202020204" pitchFamily="34" charset="0"/>
                        </a:rPr>
                        <a:t>MSWADV</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282_MS10</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282- MS 10-Administration Management</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334902837"/>
                  </a:ext>
                </a:extLst>
              </a:tr>
              <a:tr h="1123505">
                <a:tc>
                  <a:txBody>
                    <a:bodyPr/>
                    <a:lstStyle/>
                    <a:p>
                      <a:pPr algn="l" fontAlgn="b"/>
                      <a:r>
                        <a:rPr lang="en-US" sz="6600" u="none" strike="noStrike">
                          <a:effectLst/>
                          <a:latin typeface="Arial" panose="020B0604020202020204" pitchFamily="34" charset="0"/>
                          <a:cs typeface="Arial" panose="020B0604020202020204" pitchFamily="34" charset="0"/>
                        </a:rPr>
                        <a:t>MSWADV</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282_MS3</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282- MS 3-Assessment</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838048816"/>
                  </a:ext>
                </a:extLst>
              </a:tr>
              <a:tr h="1123505">
                <a:tc>
                  <a:txBody>
                    <a:bodyPr/>
                    <a:lstStyle/>
                    <a:p>
                      <a:pPr algn="l" fontAlgn="b"/>
                      <a:r>
                        <a:rPr lang="en-US" sz="6600" u="none" strike="noStrike">
                          <a:effectLst/>
                          <a:latin typeface="Arial" panose="020B0604020202020204" pitchFamily="34" charset="0"/>
                          <a:cs typeface="Arial" panose="020B0604020202020204" pitchFamily="34" charset="0"/>
                        </a:rPr>
                        <a:t>MSWADV</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282_MS3</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282- MS 3-Organizational Assessment</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65000153"/>
                  </a:ext>
                </a:extLst>
              </a:tr>
              <a:tr h="1123505">
                <a:tc>
                  <a:txBody>
                    <a:bodyPr/>
                    <a:lstStyle/>
                    <a:p>
                      <a:pPr algn="l" fontAlgn="b"/>
                      <a:r>
                        <a:rPr lang="en-US" sz="6600" u="none" strike="noStrike">
                          <a:effectLst/>
                          <a:latin typeface="Arial" panose="020B0604020202020204" pitchFamily="34" charset="0"/>
                          <a:cs typeface="Arial" panose="020B0604020202020204" pitchFamily="34" charset="0"/>
                        </a:rPr>
                        <a:t>MSWADV</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282_MS4</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282- MS 4-Mututal Service Planning</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338040105"/>
                  </a:ext>
                </a:extLst>
              </a:tr>
              <a:tr h="1123505">
                <a:tc>
                  <a:txBody>
                    <a:bodyPr/>
                    <a:lstStyle/>
                    <a:p>
                      <a:pPr algn="l" fontAlgn="b"/>
                      <a:r>
                        <a:rPr lang="en-US" sz="6600" u="none" strike="noStrike">
                          <a:effectLst/>
                          <a:latin typeface="Arial" panose="020B0604020202020204" pitchFamily="34" charset="0"/>
                          <a:cs typeface="Arial" panose="020B0604020202020204" pitchFamily="34" charset="0"/>
                        </a:rPr>
                        <a:t>MSWADV</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282_MS5</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282- MS 5-Practice and Individuals</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439856460"/>
                  </a:ext>
                </a:extLst>
              </a:tr>
              <a:tr h="1123505">
                <a:tc>
                  <a:txBody>
                    <a:bodyPr/>
                    <a:lstStyle/>
                    <a:p>
                      <a:pPr algn="l" fontAlgn="b"/>
                      <a:r>
                        <a:rPr lang="en-US" sz="6600" u="none" strike="noStrike">
                          <a:effectLst/>
                          <a:latin typeface="Arial" panose="020B0604020202020204" pitchFamily="34" charset="0"/>
                          <a:cs typeface="Arial" panose="020B0604020202020204" pitchFamily="34" charset="0"/>
                        </a:rPr>
                        <a:t>MSWADV</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282_MS9</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282- MS 9 Advanced Practice Approaches</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775513392"/>
                  </a:ext>
                </a:extLst>
              </a:tr>
              <a:tr h="1123505">
                <a:tc>
                  <a:txBody>
                    <a:bodyPr/>
                    <a:lstStyle/>
                    <a:p>
                      <a:pPr algn="l" fontAlgn="b"/>
                      <a:r>
                        <a:rPr lang="en-US" sz="6600" u="none" strike="noStrike">
                          <a:effectLst/>
                          <a:latin typeface="Arial" panose="020B0604020202020204" pitchFamily="34" charset="0"/>
                          <a:cs typeface="Arial" panose="020B0604020202020204" pitchFamily="34" charset="0"/>
                        </a:rPr>
                        <a:t>MSWADV</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282_MS9</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282- MS 9-Advanced Practice Approaches</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325759367"/>
                  </a:ext>
                </a:extLst>
              </a:tr>
              <a:tr h="1123505">
                <a:tc>
                  <a:txBody>
                    <a:bodyPr/>
                    <a:lstStyle/>
                    <a:p>
                      <a:pPr algn="l" fontAlgn="b"/>
                      <a:r>
                        <a:rPr lang="en-US" sz="6600" u="none" strike="noStrike">
                          <a:effectLst/>
                          <a:latin typeface="Arial" panose="020B0604020202020204" pitchFamily="34" charset="0"/>
                          <a:cs typeface="Arial" panose="020B0604020202020204" pitchFamily="34" charset="0"/>
                        </a:rPr>
                        <a:t>MSWADV</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282_PD2</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282- PD 2 Professional Self Awareness</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790388321"/>
                  </a:ext>
                </a:extLst>
              </a:tr>
              <a:tr h="1123505">
                <a:tc>
                  <a:txBody>
                    <a:bodyPr/>
                    <a:lstStyle/>
                    <a:p>
                      <a:pPr algn="l" fontAlgn="b"/>
                      <a:r>
                        <a:rPr lang="en-US" sz="6600" u="none" strike="noStrike">
                          <a:effectLst/>
                          <a:latin typeface="Arial" panose="020B0604020202020204" pitchFamily="34" charset="0"/>
                          <a:cs typeface="Arial" panose="020B0604020202020204" pitchFamily="34" charset="0"/>
                        </a:rPr>
                        <a:t>MSWADV</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282_PD3</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282- PD 3-Theoretical Framework</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457584281"/>
                  </a:ext>
                </a:extLst>
              </a:tr>
              <a:tr h="1123505">
                <a:tc>
                  <a:txBody>
                    <a:bodyPr/>
                    <a:lstStyle/>
                    <a:p>
                      <a:pPr algn="l" fontAlgn="b"/>
                      <a:r>
                        <a:rPr lang="en-US" sz="6600" u="none" strike="noStrike">
                          <a:effectLst/>
                          <a:latin typeface="Arial" panose="020B0604020202020204" pitchFamily="34" charset="0"/>
                          <a:cs typeface="Arial" panose="020B0604020202020204" pitchFamily="34" charset="0"/>
                        </a:rPr>
                        <a:t>MSWADV</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282_PD6</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282- PD 6 Ethical Dilemma</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761934697"/>
                  </a:ext>
                </a:extLst>
              </a:tr>
              <a:tr h="1123505">
                <a:tc>
                  <a:txBody>
                    <a:bodyPr/>
                    <a:lstStyle/>
                    <a:p>
                      <a:pPr algn="l" fontAlgn="b"/>
                      <a:r>
                        <a:rPr lang="en-US" sz="6600" u="none" strike="noStrike">
                          <a:effectLst/>
                          <a:latin typeface="Arial" panose="020B0604020202020204" pitchFamily="34" charset="0"/>
                          <a:cs typeface="Arial" panose="020B0604020202020204" pitchFamily="34" charset="0"/>
                        </a:rPr>
                        <a:t>MSWADV</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283_EP-1</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283- EP 1-Evaluation of Family Practice</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614453187"/>
                  </a:ext>
                </a:extLst>
              </a:tr>
              <a:tr h="1123505">
                <a:tc>
                  <a:txBody>
                    <a:bodyPr/>
                    <a:lstStyle/>
                    <a:p>
                      <a:pPr algn="l" fontAlgn="b"/>
                      <a:r>
                        <a:rPr lang="en-US" sz="6600" u="none" strike="noStrike">
                          <a:effectLst/>
                          <a:latin typeface="Arial" panose="020B0604020202020204" pitchFamily="34" charset="0"/>
                          <a:cs typeface="Arial" panose="020B0604020202020204" pitchFamily="34" charset="0"/>
                        </a:rPr>
                        <a:t>MSWADV</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283_EP-2</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283- EP 2-Evaluation of Community Practice</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461004234"/>
                  </a:ext>
                </a:extLst>
              </a:tr>
              <a:tr h="1123505">
                <a:tc>
                  <a:txBody>
                    <a:bodyPr/>
                    <a:lstStyle/>
                    <a:p>
                      <a:pPr algn="l" fontAlgn="b"/>
                      <a:r>
                        <a:rPr lang="en-US" sz="6600" u="none" strike="noStrike">
                          <a:effectLst/>
                          <a:latin typeface="Arial" panose="020B0604020202020204" pitchFamily="34" charset="0"/>
                          <a:cs typeface="Arial" panose="020B0604020202020204" pitchFamily="34" charset="0"/>
                        </a:rPr>
                        <a:t>MSWADV</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283_MS-10</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283- MS 10-Case Summary/ Policy Analysis</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331005886"/>
                  </a:ext>
                </a:extLst>
              </a:tr>
              <a:tr h="1123505">
                <a:tc>
                  <a:txBody>
                    <a:bodyPr/>
                    <a:lstStyle/>
                    <a:p>
                      <a:pPr algn="l" fontAlgn="b"/>
                      <a:r>
                        <a:rPr lang="en-US" sz="6600" u="none" strike="noStrike">
                          <a:effectLst/>
                          <a:latin typeface="Arial" panose="020B0604020202020204" pitchFamily="34" charset="0"/>
                          <a:cs typeface="Arial" panose="020B0604020202020204" pitchFamily="34" charset="0"/>
                        </a:rPr>
                        <a:t>MSWADV</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283_MS-2</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283- MS 2 -Needs Assessment</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318857772"/>
                  </a:ext>
                </a:extLst>
              </a:tr>
              <a:tr h="1123505">
                <a:tc>
                  <a:txBody>
                    <a:bodyPr/>
                    <a:lstStyle/>
                    <a:p>
                      <a:pPr algn="l" fontAlgn="b"/>
                      <a:r>
                        <a:rPr lang="en-US" sz="6600" u="none" strike="noStrike">
                          <a:effectLst/>
                          <a:latin typeface="Arial" panose="020B0604020202020204" pitchFamily="34" charset="0"/>
                          <a:cs typeface="Arial" panose="020B0604020202020204" pitchFamily="34" charset="0"/>
                        </a:rPr>
                        <a:t>MSWADV</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283_MS-7</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283- MS 7-Multiple Practice rules</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156180759"/>
                  </a:ext>
                </a:extLst>
              </a:tr>
              <a:tr h="1123505">
                <a:tc>
                  <a:txBody>
                    <a:bodyPr/>
                    <a:lstStyle/>
                    <a:p>
                      <a:pPr algn="l" fontAlgn="b"/>
                      <a:r>
                        <a:rPr lang="en-US" sz="6600" u="none" strike="noStrike">
                          <a:effectLst/>
                          <a:latin typeface="Arial" panose="020B0604020202020204" pitchFamily="34" charset="0"/>
                          <a:cs typeface="Arial" panose="020B0604020202020204" pitchFamily="34" charset="0"/>
                        </a:rPr>
                        <a:t>MSWADV</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283_MS-8</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283- MS 8-Process Recording</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093653562"/>
                  </a:ext>
                </a:extLst>
              </a:tr>
              <a:tr h="1123505">
                <a:tc>
                  <a:txBody>
                    <a:bodyPr/>
                    <a:lstStyle/>
                    <a:p>
                      <a:pPr algn="l" fontAlgn="b"/>
                      <a:r>
                        <a:rPr lang="en-US" sz="6600" u="none" strike="noStrike">
                          <a:effectLst/>
                          <a:latin typeface="Arial" panose="020B0604020202020204" pitchFamily="34" charset="0"/>
                          <a:cs typeface="Arial" panose="020B0604020202020204" pitchFamily="34" charset="0"/>
                        </a:rPr>
                        <a:t>MSWADV</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283_MS-9</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283- MS 9-Advanced practice methods</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583749925"/>
                  </a:ext>
                </a:extLst>
              </a:tr>
              <a:tr h="1123505">
                <a:tc>
                  <a:txBody>
                    <a:bodyPr/>
                    <a:lstStyle/>
                    <a:p>
                      <a:pPr algn="l" fontAlgn="b"/>
                      <a:r>
                        <a:rPr lang="en-US" sz="6600" u="none" strike="noStrike">
                          <a:effectLst/>
                          <a:latin typeface="Arial" panose="020B0604020202020204" pitchFamily="34" charset="0"/>
                          <a:cs typeface="Arial" panose="020B0604020202020204" pitchFamily="34" charset="0"/>
                        </a:rPr>
                        <a:t>MSWADV</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283_PD-1</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283- PD 1 - Professional Use of Self</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270207394"/>
                  </a:ext>
                </a:extLst>
              </a:tr>
              <a:tr h="1123505">
                <a:tc>
                  <a:txBody>
                    <a:bodyPr/>
                    <a:lstStyle/>
                    <a:p>
                      <a:pPr algn="l" fontAlgn="b"/>
                      <a:r>
                        <a:rPr lang="en-US" sz="6600" u="none" strike="noStrike">
                          <a:effectLst/>
                          <a:latin typeface="Arial" panose="020B0604020202020204" pitchFamily="34" charset="0"/>
                          <a:cs typeface="Arial" panose="020B0604020202020204" pitchFamily="34" charset="0"/>
                        </a:rPr>
                        <a:t>MSWADV</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283_PD-1</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283- PD 1-Professional Use of Self</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54807516"/>
                  </a:ext>
                </a:extLst>
              </a:tr>
              <a:tr h="1123505">
                <a:tc>
                  <a:txBody>
                    <a:bodyPr/>
                    <a:lstStyle/>
                    <a:p>
                      <a:pPr algn="l" fontAlgn="b"/>
                      <a:r>
                        <a:rPr lang="en-US" sz="6600" u="none" strike="noStrike">
                          <a:effectLst/>
                          <a:latin typeface="Arial" panose="020B0604020202020204" pitchFamily="34" charset="0"/>
                          <a:cs typeface="Arial" panose="020B0604020202020204" pitchFamily="34" charset="0"/>
                        </a:rPr>
                        <a:t>MSWADV</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a:effectLst/>
                          <a:latin typeface="Arial" panose="020B0604020202020204" pitchFamily="34" charset="0"/>
                          <a:cs typeface="Arial" panose="020B0604020202020204" pitchFamily="34" charset="0"/>
                        </a:rPr>
                        <a:t>283_PD-2</a:t>
                      </a:r>
                      <a:endParaRPr lang="en-US" sz="6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600" u="none" strike="noStrike" dirty="0">
                          <a:effectLst/>
                          <a:latin typeface="Arial" panose="020B0604020202020204" pitchFamily="34" charset="0"/>
                          <a:cs typeface="Arial" panose="020B0604020202020204" pitchFamily="34" charset="0"/>
                        </a:rPr>
                        <a:t>283- PD 2 Ethics Consult</a:t>
                      </a:r>
                      <a:endParaRPr lang="en-US" sz="66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590908033"/>
                  </a:ext>
                </a:extLst>
              </a:tr>
            </a:tbl>
          </a:graphicData>
        </a:graphic>
      </p:graphicFrame>
    </p:spTree>
    <p:extLst>
      <p:ext uri="{BB962C8B-B14F-4D97-AF65-F5344CB8AC3E}">
        <p14:creationId xmlns:p14="http://schemas.microsoft.com/office/powerpoint/2010/main" val="3316950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0320" y="1318260"/>
            <a:ext cx="46085760" cy="3253740"/>
          </a:xfrm>
        </p:spPr>
        <p:txBody>
          <a:bodyPr/>
          <a:lstStyle/>
          <a:p>
            <a:r>
              <a:rPr lang="en-US" dirty="0" smtClean="0">
                <a:latin typeface="Arial" panose="020B0604020202020204" pitchFamily="34" charset="0"/>
                <a:cs typeface="Arial" panose="020B0604020202020204" pitchFamily="34" charset="0"/>
              </a:rPr>
              <a:t>DATA MANAGEMENT and ANALYSIS</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60320" y="4572000"/>
            <a:ext cx="46085760" cy="24833586"/>
          </a:xfrm>
        </p:spPr>
        <p:txBody>
          <a:bodyPr>
            <a:normAutofit/>
          </a:bodyPr>
          <a:lstStyle/>
          <a:p>
            <a:pPr marL="1143000" indent="-1143000">
              <a:buAutoNum type="arabicPeriod"/>
            </a:pPr>
            <a:r>
              <a:rPr lang="en-US" sz="9600" dirty="0" smtClean="0">
                <a:latin typeface="Arial" panose="020B0604020202020204" pitchFamily="34" charset="0"/>
                <a:cs typeface="Arial" panose="020B0604020202020204" pitchFamily="34" charset="0"/>
              </a:rPr>
              <a:t>Common Assignment Data: </a:t>
            </a:r>
            <a:r>
              <a:rPr lang="en-US" sz="9600" dirty="0" err="1" smtClean="0">
                <a:latin typeface="Arial" panose="020B0604020202020204" pitchFamily="34" charset="0"/>
                <a:cs typeface="Arial" panose="020B0604020202020204" pitchFamily="34" charset="0"/>
              </a:rPr>
              <a:t>Qualtrics</a:t>
            </a:r>
            <a:r>
              <a:rPr lang="en-US" sz="9600" dirty="0" smtClean="0">
                <a:latin typeface="Arial" panose="020B0604020202020204" pitchFamily="34" charset="0"/>
                <a:cs typeface="Arial" panose="020B0604020202020204" pitchFamily="34" charset="0"/>
              </a:rPr>
              <a:t> </a:t>
            </a:r>
          </a:p>
          <a:p>
            <a:pPr marL="1143000" indent="-1143000">
              <a:buAutoNum type="arabicPeriod"/>
            </a:pPr>
            <a:r>
              <a:rPr lang="en-US" sz="9600" dirty="0" smtClean="0">
                <a:latin typeface="Arial" panose="020B0604020202020204" pitchFamily="34" charset="0"/>
                <a:cs typeface="Arial" panose="020B0604020202020204" pitchFamily="34" charset="0"/>
              </a:rPr>
              <a:t>Field Data: IPT</a:t>
            </a:r>
          </a:p>
          <a:p>
            <a:pPr marL="1143000" indent="-1143000">
              <a:buAutoNum type="arabicPeriod"/>
            </a:pPr>
            <a:endParaRPr lang="en-US" sz="9600" dirty="0">
              <a:latin typeface="Arial" panose="020B0604020202020204" pitchFamily="34" charset="0"/>
              <a:cs typeface="Arial" panose="020B0604020202020204" pitchFamily="34" charset="0"/>
            </a:endParaRPr>
          </a:p>
          <a:p>
            <a:pPr marL="0" indent="0">
              <a:buNone/>
            </a:pPr>
            <a:r>
              <a:rPr lang="en-US" sz="9600" dirty="0" smtClean="0">
                <a:latin typeface="Arial" panose="020B0604020202020204" pitchFamily="34" charset="0"/>
                <a:cs typeface="Arial" panose="020B0604020202020204" pitchFamily="34" charset="0"/>
              </a:rPr>
              <a:t>Merging and Analyzing Data: </a:t>
            </a:r>
          </a:p>
          <a:p>
            <a:pPr marL="1371600" indent="-1371600">
              <a:buAutoNum type="arabicPeriod"/>
            </a:pPr>
            <a:r>
              <a:rPr lang="en-US" sz="9600" dirty="0" smtClean="0">
                <a:latin typeface="Arial" panose="020B0604020202020204" pitchFamily="34" charset="0"/>
                <a:cs typeface="Arial" panose="020B0604020202020204" pitchFamily="34" charset="0"/>
              </a:rPr>
              <a:t>Calculate Percent Distribution: Use SPSS for Field Data (tips: use syntax)</a:t>
            </a:r>
          </a:p>
          <a:p>
            <a:pPr marL="1371600" indent="-1371600">
              <a:buAutoNum type="arabicPeriod"/>
            </a:pPr>
            <a:endParaRPr lang="en-US" sz="9600" dirty="0" smtClean="0">
              <a:latin typeface="Arial" panose="020B0604020202020204" pitchFamily="34" charset="0"/>
              <a:cs typeface="Arial" panose="020B0604020202020204" pitchFamily="34" charset="0"/>
            </a:endParaRPr>
          </a:p>
          <a:p>
            <a:pPr marL="1143000" indent="-1143000">
              <a:buAutoNum type="arabicPeriod"/>
            </a:pPr>
            <a:r>
              <a:rPr lang="en-US" sz="9600" dirty="0" smtClean="0">
                <a:latin typeface="Arial" panose="020B0604020202020204" pitchFamily="34" charset="0"/>
                <a:cs typeface="Arial" panose="020B0604020202020204" pitchFamily="34" charset="0"/>
              </a:rPr>
              <a:t>Develop a Unique Code that will link EPAS to Common Assignment and Field Data</a:t>
            </a:r>
          </a:p>
          <a:p>
            <a:pPr marL="1143000" indent="-1143000">
              <a:buAutoNum type="arabicPeriod"/>
            </a:pPr>
            <a:endParaRPr lang="en-US" sz="9600" dirty="0">
              <a:latin typeface="Arial" panose="020B0604020202020204" pitchFamily="34" charset="0"/>
              <a:cs typeface="Arial" panose="020B0604020202020204" pitchFamily="34" charset="0"/>
            </a:endParaRPr>
          </a:p>
          <a:p>
            <a:pPr marL="1143000" indent="-1143000">
              <a:buAutoNum type="arabicPeriod"/>
            </a:pPr>
            <a:r>
              <a:rPr lang="en-US" sz="9600" dirty="0" smtClean="0">
                <a:latin typeface="Arial" panose="020B0604020202020204" pitchFamily="34" charset="0"/>
                <a:cs typeface="Arial" panose="020B0604020202020204" pitchFamily="34" charset="0"/>
              </a:rPr>
              <a:t>Build a Access Database</a:t>
            </a:r>
          </a:p>
          <a:p>
            <a:pPr marL="1143000" indent="-1143000">
              <a:buAutoNum type="arabicPeriod"/>
            </a:pPr>
            <a:r>
              <a:rPr lang="en-US" sz="9600" dirty="0" smtClean="0">
                <a:latin typeface="Arial" panose="020B0604020202020204" pitchFamily="34" charset="0"/>
                <a:cs typeface="Arial" panose="020B0604020202020204" pitchFamily="34" charset="0"/>
              </a:rPr>
              <a:t>Merge Common Assignment and Field Data using Query Design</a:t>
            </a:r>
          </a:p>
          <a:p>
            <a:pPr marL="1143000" indent="-1143000">
              <a:buAutoNum type="arabicPeriod"/>
            </a:pPr>
            <a:r>
              <a:rPr lang="en-US" sz="9600" dirty="0" smtClean="0">
                <a:latin typeface="Arial" panose="020B0604020202020204" pitchFamily="34" charset="0"/>
                <a:cs typeface="Arial" panose="020B0604020202020204" pitchFamily="34" charset="0"/>
              </a:rPr>
              <a:t>Build series of query designs to produce desired reports</a:t>
            </a:r>
            <a:endParaRPr lang="en-US" sz="9600" dirty="0">
              <a:latin typeface="Arial" panose="020B0604020202020204" pitchFamily="34" charset="0"/>
              <a:cs typeface="Arial" panose="020B0604020202020204" pitchFamily="34" charset="0"/>
            </a:endParaRPr>
          </a:p>
          <a:p>
            <a:pPr marL="0" indent="0">
              <a:buNone/>
            </a:pPr>
            <a:endParaRPr lang="en-US" sz="9600" dirty="0" smtClean="0">
              <a:latin typeface="Arial" panose="020B0604020202020204" pitchFamily="34" charset="0"/>
              <a:cs typeface="Arial" panose="020B0604020202020204" pitchFamily="34" charset="0"/>
            </a:endParaRPr>
          </a:p>
          <a:p>
            <a:pPr marL="1143000" indent="-1143000">
              <a:buAutoNum type="arabicPeriod"/>
            </a:pPr>
            <a:endParaRPr lang="en-US" sz="9600" dirty="0">
              <a:latin typeface="Arial" panose="020B0604020202020204" pitchFamily="34" charset="0"/>
              <a:cs typeface="Arial" panose="020B0604020202020204" pitchFamily="34" charset="0"/>
            </a:endParaRPr>
          </a:p>
          <a:p>
            <a:pPr marL="1143000" indent="-1143000">
              <a:buAutoNum type="arabicPeriod"/>
            </a:pPr>
            <a:endParaRPr lang="en-US" sz="9600" dirty="0" smtClean="0">
              <a:latin typeface="Arial" panose="020B0604020202020204" pitchFamily="34" charset="0"/>
              <a:cs typeface="Arial" panose="020B0604020202020204" pitchFamily="34" charset="0"/>
            </a:endParaRPr>
          </a:p>
          <a:p>
            <a:pPr marL="1143000" indent="-1143000">
              <a:buAutoNum type="arabicPeriod"/>
            </a:pPr>
            <a:endParaRPr lang="en-US" sz="9600" dirty="0">
              <a:latin typeface="Arial" panose="020B0604020202020204" pitchFamily="34" charset="0"/>
              <a:cs typeface="Arial" panose="020B0604020202020204" pitchFamily="34" charset="0"/>
            </a:endParaRPr>
          </a:p>
          <a:p>
            <a:pPr marL="0" indent="0">
              <a:buNone/>
            </a:pPr>
            <a:endParaRPr lang="en-US" sz="9600" dirty="0" smtClean="0">
              <a:latin typeface="Arial" panose="020B0604020202020204" pitchFamily="34" charset="0"/>
              <a:cs typeface="Arial" panose="020B0604020202020204" pitchFamily="34" charset="0"/>
            </a:endParaRPr>
          </a:p>
          <a:p>
            <a:pPr marL="1143000" indent="-1143000">
              <a:buAutoNum type="arabicPeriod"/>
            </a:pPr>
            <a:endParaRPr lang="en-US" sz="9600" dirty="0">
              <a:latin typeface="Arial" panose="020B0604020202020204" pitchFamily="34" charset="0"/>
              <a:cs typeface="Arial" panose="020B0604020202020204" pitchFamily="34" charset="0"/>
            </a:endParaRPr>
          </a:p>
          <a:p>
            <a:pPr marL="0" indent="0">
              <a:buNone/>
            </a:pPr>
            <a:endParaRPr lang="en-US" sz="9600" dirty="0" smtClean="0">
              <a:latin typeface="Arial" panose="020B0604020202020204" pitchFamily="34" charset="0"/>
              <a:cs typeface="Arial" panose="020B0604020202020204" pitchFamily="34" charset="0"/>
            </a:endParaRPr>
          </a:p>
          <a:p>
            <a:pPr marL="1143000" indent="-1143000">
              <a:buAutoNum type="arabicPeriod"/>
            </a:pPr>
            <a:endParaRPr lang="en-US" sz="9600" dirty="0">
              <a:latin typeface="Arial" panose="020B0604020202020204" pitchFamily="34" charset="0"/>
              <a:cs typeface="Arial" panose="020B0604020202020204" pitchFamily="34" charset="0"/>
            </a:endParaRPr>
          </a:p>
          <a:p>
            <a:pPr marL="1143000" indent="-1143000">
              <a:buAutoNum type="arabicPeriod"/>
            </a:pPr>
            <a:endParaRPr lang="en-US" sz="9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13053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430883058"/>
              </p:ext>
            </p:extLst>
          </p:nvPr>
        </p:nvGraphicFramePr>
        <p:xfrm>
          <a:off x="10886" y="0"/>
          <a:ext cx="50520599" cy="26278116"/>
        </p:xfrm>
        <a:graphic>
          <a:graphicData uri="http://schemas.openxmlformats.org/drawingml/2006/table">
            <a:tbl>
              <a:tblPr>
                <a:tableStyleId>{5C22544A-7EE6-4342-B048-85BDC9FD1C3A}</a:tableStyleId>
              </a:tblPr>
              <a:tblGrid>
                <a:gridCol w="4558249">
                  <a:extLst>
                    <a:ext uri="{9D8B030D-6E8A-4147-A177-3AD203B41FA5}">
                      <a16:colId xmlns:a16="http://schemas.microsoft.com/office/drawing/2014/main" val="811396440"/>
                    </a:ext>
                  </a:extLst>
                </a:gridCol>
                <a:gridCol w="21176867">
                  <a:extLst>
                    <a:ext uri="{9D8B030D-6E8A-4147-A177-3AD203B41FA5}">
                      <a16:colId xmlns:a16="http://schemas.microsoft.com/office/drawing/2014/main" val="2326839110"/>
                    </a:ext>
                  </a:extLst>
                </a:gridCol>
                <a:gridCol w="1994235">
                  <a:extLst>
                    <a:ext uri="{9D8B030D-6E8A-4147-A177-3AD203B41FA5}">
                      <a16:colId xmlns:a16="http://schemas.microsoft.com/office/drawing/2014/main" val="1317401964"/>
                    </a:ext>
                  </a:extLst>
                </a:gridCol>
                <a:gridCol w="2943868">
                  <a:extLst>
                    <a:ext uri="{9D8B030D-6E8A-4147-A177-3AD203B41FA5}">
                      <a16:colId xmlns:a16="http://schemas.microsoft.com/office/drawing/2014/main" val="4047198812"/>
                    </a:ext>
                  </a:extLst>
                </a:gridCol>
                <a:gridCol w="2184162">
                  <a:extLst>
                    <a:ext uri="{9D8B030D-6E8A-4147-A177-3AD203B41FA5}">
                      <a16:colId xmlns:a16="http://schemas.microsoft.com/office/drawing/2014/main" val="2270965800"/>
                    </a:ext>
                  </a:extLst>
                </a:gridCol>
                <a:gridCol w="2184162">
                  <a:extLst>
                    <a:ext uri="{9D8B030D-6E8A-4147-A177-3AD203B41FA5}">
                      <a16:colId xmlns:a16="http://schemas.microsoft.com/office/drawing/2014/main" val="1809399560"/>
                    </a:ext>
                  </a:extLst>
                </a:gridCol>
                <a:gridCol w="2279125">
                  <a:extLst>
                    <a:ext uri="{9D8B030D-6E8A-4147-A177-3AD203B41FA5}">
                      <a16:colId xmlns:a16="http://schemas.microsoft.com/office/drawing/2014/main" val="415356240"/>
                    </a:ext>
                  </a:extLst>
                </a:gridCol>
                <a:gridCol w="4463287">
                  <a:extLst>
                    <a:ext uri="{9D8B030D-6E8A-4147-A177-3AD203B41FA5}">
                      <a16:colId xmlns:a16="http://schemas.microsoft.com/office/drawing/2014/main" val="2625091261"/>
                    </a:ext>
                  </a:extLst>
                </a:gridCol>
                <a:gridCol w="2658978">
                  <a:extLst>
                    <a:ext uri="{9D8B030D-6E8A-4147-A177-3AD203B41FA5}">
                      <a16:colId xmlns:a16="http://schemas.microsoft.com/office/drawing/2014/main" val="1166892305"/>
                    </a:ext>
                  </a:extLst>
                </a:gridCol>
                <a:gridCol w="6077666">
                  <a:extLst>
                    <a:ext uri="{9D8B030D-6E8A-4147-A177-3AD203B41FA5}">
                      <a16:colId xmlns:a16="http://schemas.microsoft.com/office/drawing/2014/main" val="3257642916"/>
                    </a:ext>
                  </a:extLst>
                </a:gridCol>
              </a:tblGrid>
              <a:tr h="4379686">
                <a:tc>
                  <a:txBody>
                    <a:bodyPr/>
                    <a:lstStyle/>
                    <a:p>
                      <a:pPr algn="l" fontAlgn="b"/>
                      <a:r>
                        <a:rPr lang="en-US" sz="9600" u="none" strike="noStrike">
                          <a:effectLst/>
                          <a:latin typeface="Arial" panose="020B0604020202020204" pitchFamily="34" charset="0"/>
                          <a:cs typeface="Arial" panose="020B0604020202020204" pitchFamily="34" charset="0"/>
                        </a:rPr>
                        <a:t>CA-ID</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9600" u="none" strike="noStrike">
                          <a:effectLst/>
                          <a:latin typeface="Arial" panose="020B0604020202020204" pitchFamily="34" charset="0"/>
                          <a:cs typeface="Arial" panose="020B0604020202020204" pitchFamily="34" charset="0"/>
                        </a:rPr>
                        <a:t>CA</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9600" u="none" strike="noStrike">
                          <a:effectLst/>
                          <a:latin typeface="Arial" panose="020B0604020202020204" pitchFamily="34" charset="0"/>
                          <a:cs typeface="Arial" panose="020B0604020202020204" pitchFamily="34" charset="0"/>
                        </a:rPr>
                        <a:t>A</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9600" u="none" strike="noStrike">
                          <a:effectLst/>
                          <a:latin typeface="Arial" panose="020B0604020202020204" pitchFamily="34" charset="0"/>
                          <a:cs typeface="Arial" panose="020B0604020202020204" pitchFamily="34" charset="0"/>
                        </a:rPr>
                        <a:t>B</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9600" u="none" strike="noStrike">
                          <a:effectLst/>
                          <a:latin typeface="Arial" panose="020B0604020202020204" pitchFamily="34" charset="0"/>
                          <a:cs typeface="Arial" panose="020B0604020202020204" pitchFamily="34" charset="0"/>
                        </a:rPr>
                        <a:t>C</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9600" u="none" strike="noStrike">
                          <a:effectLst/>
                          <a:latin typeface="Arial" panose="020B0604020202020204" pitchFamily="34" charset="0"/>
                          <a:cs typeface="Arial" panose="020B0604020202020204" pitchFamily="34" charset="0"/>
                        </a:rPr>
                        <a:t>D</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9600" u="none" strike="noStrike">
                          <a:effectLst/>
                          <a:latin typeface="Arial" panose="020B0604020202020204" pitchFamily="34" charset="0"/>
                          <a:cs typeface="Arial" panose="020B0604020202020204" pitchFamily="34" charset="0"/>
                        </a:rPr>
                        <a:t>F</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9600" u="none" strike="noStrike">
                          <a:effectLst/>
                          <a:latin typeface="Arial" panose="020B0604020202020204" pitchFamily="34" charset="0"/>
                          <a:cs typeface="Arial" panose="020B0604020202020204" pitchFamily="34" charset="0"/>
                        </a:rPr>
                        <a:t>TOTAL</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9600" u="none" strike="noStrike">
                          <a:effectLst/>
                          <a:latin typeface="Arial" panose="020B0604020202020204" pitchFamily="34" charset="0"/>
                          <a:cs typeface="Arial" panose="020B0604020202020204" pitchFamily="34" charset="0"/>
                        </a:rPr>
                        <a:t>A+B</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9600" u="none" strike="noStrike">
                          <a:effectLst/>
                          <a:latin typeface="Arial" panose="020B0604020202020204" pitchFamily="34" charset="0"/>
                          <a:cs typeface="Arial" panose="020B0604020202020204" pitchFamily="34" charset="0"/>
                        </a:rPr>
                        <a:t>percent A+B</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219822002"/>
                  </a:ext>
                </a:extLst>
              </a:tr>
              <a:tr h="4379686">
                <a:tc>
                  <a:txBody>
                    <a:bodyPr/>
                    <a:lstStyle/>
                    <a:p>
                      <a:pPr algn="l" fontAlgn="b"/>
                      <a:r>
                        <a:rPr lang="en-US" sz="9600" u="none" strike="noStrike">
                          <a:effectLst/>
                          <a:latin typeface="Arial" panose="020B0604020202020204" pitchFamily="34" charset="0"/>
                          <a:cs typeface="Arial" panose="020B0604020202020204" pitchFamily="34" charset="0"/>
                        </a:rPr>
                        <a:t>11</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9600" u="none" strike="noStrike" dirty="0">
                          <a:effectLst/>
                          <a:latin typeface="Arial" panose="020B0604020202020204" pitchFamily="34" charset="0"/>
                          <a:cs typeface="Arial" panose="020B0604020202020204" pitchFamily="34" charset="0"/>
                        </a:rPr>
                        <a:t>11: SWRK 183: Film Critique: Interview Strengths &amp; Challenges</a:t>
                      </a:r>
                      <a:endParaRPr lang="en-US" sz="96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9</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5</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0</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0</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0</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14</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14</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100%</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576818180"/>
                  </a:ext>
                </a:extLst>
              </a:tr>
              <a:tr h="4379686">
                <a:tc>
                  <a:txBody>
                    <a:bodyPr/>
                    <a:lstStyle/>
                    <a:p>
                      <a:pPr algn="l" fontAlgn="b"/>
                      <a:r>
                        <a:rPr lang="en-US" sz="9600" u="none" strike="noStrike">
                          <a:effectLst/>
                          <a:latin typeface="Arial" panose="020B0604020202020204" pitchFamily="34" charset="0"/>
                          <a:cs typeface="Arial" panose="020B0604020202020204" pitchFamily="34" charset="0"/>
                        </a:rPr>
                        <a:t>11</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9600" u="none" strike="noStrike">
                          <a:effectLst/>
                          <a:latin typeface="Arial" panose="020B0604020202020204" pitchFamily="34" charset="0"/>
                          <a:cs typeface="Arial" panose="020B0604020202020204" pitchFamily="34" charset="0"/>
                        </a:rPr>
                        <a:t>11: SWRK 183: Film Critique: Interview Strengths &amp; Challenges</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14</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5</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0</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0</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0</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19</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19</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100%</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683216420"/>
                  </a:ext>
                </a:extLst>
              </a:tr>
              <a:tr h="4379686">
                <a:tc>
                  <a:txBody>
                    <a:bodyPr/>
                    <a:lstStyle/>
                    <a:p>
                      <a:pPr algn="l" fontAlgn="b"/>
                      <a:r>
                        <a:rPr lang="en-US" sz="9600" u="none" strike="noStrike">
                          <a:effectLst/>
                          <a:latin typeface="Arial" panose="020B0604020202020204" pitchFamily="34" charset="0"/>
                          <a:cs typeface="Arial" panose="020B0604020202020204" pitchFamily="34" charset="0"/>
                        </a:rPr>
                        <a:t>11</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9600" u="none" strike="noStrike">
                          <a:effectLst/>
                          <a:latin typeface="Arial" panose="020B0604020202020204" pitchFamily="34" charset="0"/>
                          <a:cs typeface="Arial" panose="020B0604020202020204" pitchFamily="34" charset="0"/>
                        </a:rPr>
                        <a:t>11: SWRK 183: Film Critique: Interview Strengths &amp; Challenges</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7</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12</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3</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0</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0</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22</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19</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86%</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76415909"/>
                  </a:ext>
                </a:extLst>
              </a:tr>
              <a:tr h="4379686">
                <a:tc>
                  <a:txBody>
                    <a:bodyPr/>
                    <a:lstStyle/>
                    <a:p>
                      <a:pPr algn="l" fontAlgn="b"/>
                      <a:r>
                        <a:rPr lang="en-US" sz="9600" u="none" strike="noStrike">
                          <a:effectLst/>
                          <a:latin typeface="Arial" panose="020B0604020202020204" pitchFamily="34" charset="0"/>
                          <a:cs typeface="Arial" panose="020B0604020202020204" pitchFamily="34" charset="0"/>
                        </a:rPr>
                        <a:t>11</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9600" u="none" strike="noStrike">
                          <a:effectLst/>
                          <a:latin typeface="Arial" panose="020B0604020202020204" pitchFamily="34" charset="0"/>
                          <a:cs typeface="Arial" panose="020B0604020202020204" pitchFamily="34" charset="0"/>
                        </a:rPr>
                        <a:t>11: SWRK 183: Film Critique: Interview Strengths &amp; Challenges</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12</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10</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4</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0</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1</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27</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22</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81%</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800933047"/>
                  </a:ext>
                </a:extLst>
              </a:tr>
              <a:tr h="4379686">
                <a:tc>
                  <a:txBody>
                    <a:bodyPr/>
                    <a:lstStyle/>
                    <a:p>
                      <a:pPr algn="l" fontAlgn="b"/>
                      <a:r>
                        <a:rPr lang="en-US" sz="9600" u="none" strike="noStrike">
                          <a:effectLst/>
                          <a:latin typeface="Arial" panose="020B0604020202020204" pitchFamily="34" charset="0"/>
                          <a:cs typeface="Arial" panose="020B0604020202020204" pitchFamily="34" charset="0"/>
                        </a:rPr>
                        <a:t>12</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9600" u="none" strike="noStrike">
                          <a:effectLst/>
                          <a:latin typeface="Arial" panose="020B0604020202020204" pitchFamily="34" charset="0"/>
                          <a:cs typeface="Arial" panose="020B0604020202020204" pitchFamily="34" charset="0"/>
                        </a:rPr>
                        <a:t>12: SWRK 183: Intervention &amp; Evaluation Plan</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11</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3</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0</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0</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0</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14</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a:effectLst/>
                          <a:latin typeface="Arial" panose="020B0604020202020204" pitchFamily="34" charset="0"/>
                          <a:cs typeface="Arial" panose="020B0604020202020204" pitchFamily="34" charset="0"/>
                        </a:rPr>
                        <a:t>14</a:t>
                      </a:r>
                      <a:endParaRPr lang="en-US" sz="96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r" fontAlgn="b"/>
                      <a:r>
                        <a:rPr lang="en-US" sz="9600" u="none" strike="noStrike" dirty="0">
                          <a:effectLst/>
                          <a:latin typeface="Arial" panose="020B0604020202020204" pitchFamily="34" charset="0"/>
                          <a:cs typeface="Arial" panose="020B0604020202020204" pitchFamily="34" charset="0"/>
                        </a:rPr>
                        <a:t>100%</a:t>
                      </a:r>
                      <a:endParaRPr lang="en-US" sz="96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502480501"/>
                  </a:ext>
                </a:extLst>
              </a:tr>
            </a:tbl>
          </a:graphicData>
        </a:graphic>
      </p:graphicFrame>
    </p:spTree>
    <p:extLst>
      <p:ext uri="{BB962C8B-B14F-4D97-AF65-F5344CB8AC3E}">
        <p14:creationId xmlns:p14="http://schemas.microsoft.com/office/powerpoint/2010/main" val="41682571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a:t>
            </a:r>
            <a:endParaRPr lang="en-US" dirty="0"/>
          </a:p>
        </p:txBody>
      </p:sp>
      <p:sp>
        <p:nvSpPr>
          <p:cNvPr id="3" name="Content Placeholder 2"/>
          <p:cNvSpPr>
            <a:spLocks noGrp="1"/>
          </p:cNvSpPr>
          <p:nvPr>
            <p:ph idx="1"/>
          </p:nvPr>
        </p:nvSpPr>
        <p:spPr/>
        <p:txBody>
          <a:bodyPr>
            <a:normAutofit/>
          </a:bodyPr>
          <a:lstStyle/>
          <a:p>
            <a:pPr marL="0" indent="0">
              <a:buNone/>
            </a:pPr>
            <a:r>
              <a:rPr lang="en-US" sz="8000" b="1" dirty="0" smtClean="0"/>
              <a:t>EPAS Competencies  -&gt; Practice Behaviors </a:t>
            </a:r>
          </a:p>
          <a:p>
            <a:pPr marL="0" indent="0">
              <a:buNone/>
            </a:pPr>
            <a:endParaRPr lang="en-US" sz="8000" dirty="0"/>
          </a:p>
          <a:p>
            <a:pPr marL="0" indent="0">
              <a:buNone/>
            </a:pPr>
            <a:endParaRPr lang="en-US" sz="8000" b="1" dirty="0" smtClean="0"/>
          </a:p>
          <a:p>
            <a:pPr marL="0" indent="0">
              <a:buNone/>
            </a:pPr>
            <a:r>
              <a:rPr lang="en-US" sz="8000" b="1" dirty="0" smtClean="0"/>
              <a:t>Problem: </a:t>
            </a:r>
            <a:endParaRPr lang="en-US" sz="8000" b="1" dirty="0"/>
          </a:p>
          <a:p>
            <a:r>
              <a:rPr lang="en-US" sz="8000" dirty="0"/>
              <a:t>Developing </a:t>
            </a:r>
            <a:r>
              <a:rPr lang="en-US" sz="8000" dirty="0" smtClean="0"/>
              <a:t>a valid </a:t>
            </a:r>
            <a:r>
              <a:rPr lang="en-US" sz="8000" dirty="0"/>
              <a:t>and reliable assessment </a:t>
            </a:r>
            <a:r>
              <a:rPr lang="en-US" sz="8000" dirty="0" smtClean="0"/>
              <a:t>measure </a:t>
            </a:r>
            <a:r>
              <a:rPr lang="en-US" sz="8000" dirty="0"/>
              <a:t>of EPAS competencies and practice behaviors</a:t>
            </a:r>
            <a:r>
              <a:rPr lang="en-US" sz="8000" dirty="0" smtClean="0"/>
              <a:t>.</a:t>
            </a:r>
          </a:p>
          <a:p>
            <a:endParaRPr lang="en-US" sz="8000" dirty="0"/>
          </a:p>
          <a:p>
            <a:r>
              <a:rPr lang="en-US" sz="8000" dirty="0"/>
              <a:t>Standardizing the measures across multiple competencies, across multiple programs, multiple courses and sessions, and over time.</a:t>
            </a:r>
          </a:p>
          <a:p>
            <a:endParaRPr lang="en-US" sz="8000" dirty="0"/>
          </a:p>
        </p:txBody>
      </p:sp>
    </p:spTree>
    <p:extLst>
      <p:ext uri="{BB962C8B-B14F-4D97-AF65-F5344CB8AC3E}">
        <p14:creationId xmlns:p14="http://schemas.microsoft.com/office/powerpoint/2010/main" val="5244790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219200"/>
            <a:ext cx="48463200" cy="30784800"/>
          </a:xfrm>
        </p:spPr>
        <p:txBody>
          <a:bodyPr>
            <a:noAutofit/>
          </a:bodyPr>
          <a:lstStyle/>
          <a:p>
            <a:pPr marL="0" indent="0">
              <a:buNone/>
            </a:pPr>
            <a:r>
              <a:rPr lang="en-US" sz="9600" dirty="0">
                <a:latin typeface="Arial" panose="020B0604020202020204" pitchFamily="34" charset="0"/>
                <a:cs typeface="Arial" panose="020B0604020202020204" pitchFamily="34" charset="0"/>
              </a:rPr>
              <a:t>Colleagues, </a:t>
            </a:r>
          </a:p>
          <a:p>
            <a:pPr marL="0" indent="0">
              <a:buNone/>
            </a:pPr>
            <a:r>
              <a:rPr lang="en-US" sz="9600" dirty="0" smtClean="0">
                <a:latin typeface="Arial" panose="020B0604020202020204" pitchFamily="34" charset="0"/>
                <a:cs typeface="Arial" panose="020B0604020202020204" pitchFamily="34" charset="0"/>
              </a:rPr>
              <a:t>This </a:t>
            </a:r>
            <a:r>
              <a:rPr lang="en-US" sz="9600" dirty="0">
                <a:latin typeface="Arial" panose="020B0604020202020204" pitchFamily="34" charset="0"/>
                <a:cs typeface="Arial" panose="020B0604020202020204" pitchFamily="34" charset="0"/>
              </a:rPr>
              <a:t>is a gentle reminder that please enter your common assignment grades as early as you finished grading. Please go to the following link and follow the instruction to enter grades for your common assignments. Please enter the grades for all the common assignments. </a:t>
            </a:r>
            <a:r>
              <a:rPr lang="en-US" sz="9600" b="1" dirty="0">
                <a:latin typeface="Arial" panose="020B0604020202020204" pitchFamily="34" charset="0"/>
                <a:cs typeface="Arial" panose="020B0604020202020204" pitchFamily="34" charset="0"/>
              </a:rPr>
              <a:t>If you have more than one common assignment, you will need to enter grades for each of them separately. Please repeat the steps. </a:t>
            </a:r>
            <a:r>
              <a:rPr lang="en-US" sz="9600" dirty="0">
                <a:latin typeface="Arial" panose="020B0604020202020204" pitchFamily="34" charset="0"/>
                <a:cs typeface="Arial" panose="020B0604020202020204" pitchFamily="34" charset="0"/>
              </a:rPr>
              <a:t>The system will not allow you to move forward if the entry is not complete. </a:t>
            </a:r>
          </a:p>
          <a:p>
            <a:pPr marL="0" indent="0">
              <a:buNone/>
            </a:pPr>
            <a:r>
              <a:rPr lang="en-US" sz="9600" dirty="0">
                <a:latin typeface="Arial" panose="020B0604020202020204" pitchFamily="34" charset="0"/>
                <a:cs typeface="Arial" panose="020B0604020202020204" pitchFamily="34" charset="0"/>
                <a:hlinkClick r:id="rId2"/>
              </a:rPr>
              <a:t>https://fresnostate.co1.qualtrics.com/jfe/form/SV_01j09EOLkvoDYHP</a:t>
            </a:r>
            <a:endParaRPr lang="en-US" sz="9600" dirty="0">
              <a:latin typeface="Arial" panose="020B0604020202020204" pitchFamily="34" charset="0"/>
              <a:cs typeface="Arial" panose="020B0604020202020204" pitchFamily="34" charset="0"/>
            </a:endParaRPr>
          </a:p>
          <a:p>
            <a:pPr marL="0" indent="0">
              <a:buNone/>
            </a:pPr>
            <a:r>
              <a:rPr lang="en-US" sz="9600" dirty="0">
                <a:latin typeface="Arial" panose="020B0604020202020204" pitchFamily="34" charset="0"/>
                <a:cs typeface="Arial" panose="020B0604020202020204" pitchFamily="34" charset="0"/>
              </a:rPr>
              <a:t> </a:t>
            </a:r>
          </a:p>
          <a:p>
            <a:pPr marL="0" indent="0">
              <a:buNone/>
            </a:pPr>
            <a:r>
              <a:rPr lang="en-US" sz="9600" b="1" dirty="0">
                <a:latin typeface="Arial" panose="020B0604020202020204" pitchFamily="34" charset="0"/>
                <a:cs typeface="Arial" panose="020B0604020202020204" pitchFamily="34" charset="0"/>
              </a:rPr>
              <a:t>Test runs show that it only takes, on average, 27 seconds to enter the requested data per common assignment on the above link. I hope you will not mind taking two minutes of your time to enter your data. This is a requirement for CSWE Assessment Reporting. All common assignment data must be collected. </a:t>
            </a:r>
            <a:endParaRPr lang="en-US" sz="9600" dirty="0">
              <a:latin typeface="Arial" panose="020B0604020202020204" pitchFamily="34" charset="0"/>
              <a:cs typeface="Arial" panose="020B0604020202020204" pitchFamily="34" charset="0"/>
            </a:endParaRPr>
          </a:p>
          <a:p>
            <a:endParaRPr lang="en-US" sz="9600" dirty="0">
              <a:latin typeface="Arial" panose="020B0604020202020204" pitchFamily="34" charset="0"/>
              <a:cs typeface="Arial" panose="020B0604020202020204" pitchFamily="34" charset="0"/>
            </a:endParaRPr>
          </a:p>
          <a:p>
            <a:pPr marL="0" indent="0">
              <a:buNone/>
            </a:pPr>
            <a:r>
              <a:rPr lang="en-US" sz="9600" dirty="0">
                <a:latin typeface="Arial" panose="020B0604020202020204" pitchFamily="34" charset="0"/>
                <a:cs typeface="Arial" panose="020B0604020202020204" pitchFamily="34" charset="0"/>
              </a:rPr>
              <a:t>The grades must be entered before May 30th. Thank you for your cooperation. Should you have any questions, please do not hesitate to let me know. </a:t>
            </a:r>
          </a:p>
          <a:p>
            <a:endParaRPr lang="en-US" sz="9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89212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812800" y="0"/>
            <a:ext cx="49580800" cy="32308800"/>
          </a:xfrm>
          <a:prstGeom prst="rect">
            <a:avLst/>
          </a:prstGeom>
        </p:spPr>
      </p:pic>
    </p:spTree>
    <p:extLst>
      <p:ext uri="{BB962C8B-B14F-4D97-AF65-F5344CB8AC3E}">
        <p14:creationId xmlns:p14="http://schemas.microsoft.com/office/powerpoint/2010/main" val="7581006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9600" dirty="0" smtClean="0">
                <a:latin typeface="Arial" panose="020B0604020202020204" pitchFamily="34" charset="0"/>
                <a:cs typeface="Arial" panose="020B0604020202020204" pitchFamily="34" charset="0"/>
              </a:rPr>
              <a:t>STRENGTH</a:t>
            </a:r>
            <a:endParaRPr lang="en-US" sz="9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60320" y="6096000"/>
            <a:ext cx="46085760" cy="23309586"/>
          </a:xfrm>
        </p:spPr>
        <p:txBody>
          <a:bodyPr>
            <a:normAutofit/>
          </a:bodyPr>
          <a:lstStyle/>
          <a:p>
            <a:pPr marL="1371600" indent="-1371600">
              <a:buAutoNum type="arabicPeriod"/>
            </a:pPr>
            <a:r>
              <a:rPr lang="en-US" sz="12000" dirty="0" smtClean="0">
                <a:latin typeface="Arial" panose="020B0604020202020204" pitchFamily="34" charset="0"/>
                <a:cs typeface="Arial" panose="020B0604020202020204" pitchFamily="34" charset="0"/>
              </a:rPr>
              <a:t>Fairly easy to implement</a:t>
            </a:r>
          </a:p>
          <a:p>
            <a:pPr marL="1371600" indent="-1371600">
              <a:buAutoNum type="arabicPeriod"/>
            </a:pPr>
            <a:r>
              <a:rPr lang="en-US" sz="12000" dirty="0" smtClean="0">
                <a:latin typeface="Arial" panose="020B0604020202020204" pitchFamily="34" charset="0"/>
                <a:cs typeface="Arial" panose="020B0604020202020204" pitchFamily="34" charset="0"/>
              </a:rPr>
              <a:t>Instruments are standardized, considered valid and reliable</a:t>
            </a:r>
          </a:p>
          <a:p>
            <a:pPr marL="1371600" indent="-1371600">
              <a:buAutoNum type="arabicPeriod"/>
            </a:pPr>
            <a:r>
              <a:rPr lang="en-US" sz="12000" dirty="0" smtClean="0">
                <a:latin typeface="Arial" panose="020B0604020202020204" pitchFamily="34" charset="0"/>
                <a:cs typeface="Arial" panose="020B0604020202020204" pitchFamily="34" charset="0"/>
              </a:rPr>
              <a:t>Common Assignments could be simulations </a:t>
            </a:r>
          </a:p>
          <a:p>
            <a:pPr marL="1371600" indent="-1371600">
              <a:buAutoNum type="arabicPeriod"/>
            </a:pPr>
            <a:r>
              <a:rPr lang="en-US" sz="12000" dirty="0" smtClean="0">
                <a:latin typeface="Arial" panose="020B0604020202020204" pitchFamily="34" charset="0"/>
                <a:cs typeface="Arial" panose="020B0604020202020204" pitchFamily="34" charset="0"/>
              </a:rPr>
              <a:t>Quick turn-around</a:t>
            </a:r>
          </a:p>
          <a:p>
            <a:pPr marL="1371600" indent="-1371600">
              <a:buAutoNum type="arabicPeriod"/>
            </a:pPr>
            <a:r>
              <a:rPr lang="en-US" sz="12000" dirty="0" smtClean="0">
                <a:latin typeface="Arial" panose="020B0604020202020204" pitchFamily="34" charset="0"/>
                <a:cs typeface="Arial" panose="020B0604020202020204" pitchFamily="34" charset="0"/>
              </a:rPr>
              <a:t>Data can be used for other assessments: GE, SOAP, Annual Report</a:t>
            </a:r>
          </a:p>
          <a:p>
            <a:pPr marL="1371600" indent="-1371600">
              <a:buAutoNum type="arabicPeriod"/>
            </a:pPr>
            <a:r>
              <a:rPr lang="en-US" sz="12000" dirty="0" smtClean="0">
                <a:latin typeface="Arial" panose="020B0604020202020204" pitchFamily="34" charset="0"/>
                <a:cs typeface="Arial" panose="020B0604020202020204" pitchFamily="34" charset="0"/>
              </a:rPr>
              <a:t>Potential for automation </a:t>
            </a:r>
          </a:p>
          <a:p>
            <a:pPr marL="1371600" indent="-1371600">
              <a:buAutoNum type="arabicPeriod"/>
            </a:pPr>
            <a:endParaRPr lang="en-US" sz="12000" dirty="0" smtClean="0">
              <a:latin typeface="Arial" panose="020B0604020202020204" pitchFamily="34" charset="0"/>
              <a:cs typeface="Arial" panose="020B0604020202020204" pitchFamily="34" charset="0"/>
            </a:endParaRPr>
          </a:p>
          <a:p>
            <a:pPr marL="1371600" indent="-1371600">
              <a:buAutoNum type="arabicPeriod"/>
            </a:pPr>
            <a:endParaRPr lang="en-US" sz="1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99557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WEAKNESS</a:t>
            </a:r>
            <a:endParaRPr lang="en-US" dirty="0"/>
          </a:p>
        </p:txBody>
      </p:sp>
      <p:sp>
        <p:nvSpPr>
          <p:cNvPr id="3" name="Content Placeholder 2"/>
          <p:cNvSpPr>
            <a:spLocks noGrp="1"/>
          </p:cNvSpPr>
          <p:nvPr>
            <p:ph idx="1"/>
          </p:nvPr>
        </p:nvSpPr>
        <p:spPr>
          <a:xfrm>
            <a:off x="2560320" y="5638800"/>
            <a:ext cx="46085760" cy="23766786"/>
          </a:xfrm>
        </p:spPr>
        <p:txBody>
          <a:bodyPr>
            <a:normAutofit/>
          </a:bodyPr>
          <a:lstStyle/>
          <a:p>
            <a:pPr marL="1371600" indent="-1371600">
              <a:buAutoNum type="arabicPeriod"/>
            </a:pPr>
            <a:r>
              <a:rPr lang="en-US" sz="12000" dirty="0" smtClean="0">
                <a:latin typeface="Arial" panose="020B0604020202020204" pitchFamily="34" charset="0"/>
                <a:cs typeface="Arial" panose="020B0604020202020204" pitchFamily="34" charset="0"/>
              </a:rPr>
              <a:t>Fairly lengthy process to decide on the Common Assignments and Rubrics</a:t>
            </a:r>
          </a:p>
          <a:p>
            <a:pPr marL="1371600" indent="-1371600">
              <a:buAutoNum type="arabicPeriod"/>
            </a:pPr>
            <a:r>
              <a:rPr lang="en-US" sz="12000" dirty="0">
                <a:latin typeface="Arial" panose="020B0604020202020204" pitchFamily="34" charset="0"/>
                <a:cs typeface="Arial" panose="020B0604020202020204" pitchFamily="34" charset="0"/>
              </a:rPr>
              <a:t> </a:t>
            </a:r>
            <a:r>
              <a:rPr lang="en-US" sz="12000" dirty="0" smtClean="0">
                <a:latin typeface="Arial" panose="020B0604020202020204" pitchFamily="34" charset="0"/>
                <a:cs typeface="Arial" panose="020B0604020202020204" pitchFamily="34" charset="0"/>
              </a:rPr>
              <a:t>Academic freedom: not all faculty are fan of standardized system</a:t>
            </a:r>
          </a:p>
          <a:p>
            <a:pPr marL="1371600" indent="-1371600">
              <a:buAutoNum type="arabicPeriod"/>
            </a:pPr>
            <a:r>
              <a:rPr lang="en-US" sz="12000" dirty="0">
                <a:latin typeface="Arial" panose="020B0604020202020204" pitchFamily="34" charset="0"/>
                <a:cs typeface="Arial" panose="020B0604020202020204" pitchFamily="34" charset="0"/>
              </a:rPr>
              <a:t> </a:t>
            </a:r>
            <a:r>
              <a:rPr lang="en-US" sz="12000" dirty="0" smtClean="0">
                <a:latin typeface="Arial" panose="020B0604020202020204" pitchFamily="34" charset="0"/>
                <a:cs typeface="Arial" panose="020B0604020202020204" pitchFamily="34" charset="0"/>
              </a:rPr>
              <a:t>Good amount of database design and analyses skills needed</a:t>
            </a:r>
          </a:p>
          <a:p>
            <a:pPr marL="1371600" indent="-1371600">
              <a:buAutoNum type="arabicPeriod"/>
            </a:pPr>
            <a:r>
              <a:rPr lang="en-US" sz="12000" dirty="0">
                <a:latin typeface="Arial" panose="020B0604020202020204" pitchFamily="34" charset="0"/>
                <a:cs typeface="Arial" panose="020B0604020202020204" pitchFamily="34" charset="0"/>
              </a:rPr>
              <a:t> </a:t>
            </a:r>
            <a:r>
              <a:rPr lang="en-US" sz="12000" dirty="0" smtClean="0">
                <a:latin typeface="Arial" panose="020B0604020202020204" pitchFamily="34" charset="0"/>
                <a:cs typeface="Arial" panose="020B0604020202020204" pitchFamily="34" charset="0"/>
              </a:rPr>
              <a:t>Some manual adjustments are needed, not complete automation</a:t>
            </a:r>
          </a:p>
          <a:p>
            <a:pPr marL="1371600" indent="-1371600">
              <a:buAutoNum type="arabicPeriod"/>
            </a:pPr>
            <a:endParaRPr lang="en-US" sz="1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10754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5120" y="425681"/>
            <a:ext cx="46085760" cy="1882140"/>
          </a:xfrm>
        </p:spPr>
        <p:txBody>
          <a:bodyPr/>
          <a:lstStyle/>
          <a:p>
            <a:r>
              <a:rPr lang="en-US" dirty="0" smtClean="0"/>
              <a:t>Assessment Outcome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93624266"/>
              </p:ext>
            </p:extLst>
          </p:nvPr>
        </p:nvGraphicFramePr>
        <p:xfrm>
          <a:off x="1600200" y="9954563"/>
          <a:ext cx="48615600" cy="21893275"/>
        </p:xfrm>
        <a:graphic>
          <a:graphicData uri="http://schemas.openxmlformats.org/drawingml/2006/table">
            <a:tbl>
              <a:tblPr firstRow="1" firstCol="1" bandRow="1">
                <a:tableStyleId>{5C22544A-7EE6-4342-B048-85BDC9FD1C3A}</a:tableStyleId>
              </a:tblPr>
              <a:tblGrid>
                <a:gridCol w="17734522">
                  <a:extLst>
                    <a:ext uri="{9D8B030D-6E8A-4147-A177-3AD203B41FA5}">
                      <a16:colId xmlns:a16="http://schemas.microsoft.com/office/drawing/2014/main" val="3269213530"/>
                    </a:ext>
                  </a:extLst>
                </a:gridCol>
                <a:gridCol w="15780253">
                  <a:extLst>
                    <a:ext uri="{9D8B030D-6E8A-4147-A177-3AD203B41FA5}">
                      <a16:colId xmlns:a16="http://schemas.microsoft.com/office/drawing/2014/main" val="1767183221"/>
                    </a:ext>
                  </a:extLst>
                </a:gridCol>
                <a:gridCol w="8218882">
                  <a:extLst>
                    <a:ext uri="{9D8B030D-6E8A-4147-A177-3AD203B41FA5}">
                      <a16:colId xmlns:a16="http://schemas.microsoft.com/office/drawing/2014/main" val="2381978552"/>
                    </a:ext>
                  </a:extLst>
                </a:gridCol>
                <a:gridCol w="6881943">
                  <a:extLst>
                    <a:ext uri="{9D8B030D-6E8A-4147-A177-3AD203B41FA5}">
                      <a16:colId xmlns:a16="http://schemas.microsoft.com/office/drawing/2014/main" val="895736038"/>
                    </a:ext>
                  </a:extLst>
                </a:gridCol>
              </a:tblGrid>
              <a:tr h="1312550">
                <a:tc>
                  <a:txBody>
                    <a:bodyPr/>
                    <a:lstStyle/>
                    <a:p>
                      <a:pPr marL="0" marR="0" algn="ctr">
                        <a:spcBef>
                          <a:spcPts val="0"/>
                        </a:spcBef>
                        <a:spcAft>
                          <a:spcPts val="0"/>
                        </a:spcAft>
                      </a:pPr>
                      <a:r>
                        <a:rPr lang="en-US" sz="6000" spc="-15" dirty="0">
                          <a:effectLst/>
                        </a:rPr>
                        <a:t>COMPETENCY</a:t>
                      </a:r>
                      <a:endParaRPr lang="en-US" sz="6000" spc="-15" dirty="0">
                        <a:effectLst/>
                        <a:latin typeface="Univers"/>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6000" spc="-15">
                          <a:effectLst/>
                        </a:rPr>
                        <a:t>COMPETENCY BENCHMARK</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tc>
                <a:tc gridSpan="2">
                  <a:txBody>
                    <a:bodyPr/>
                    <a:lstStyle/>
                    <a:p>
                      <a:pPr marL="0" marR="0" algn="ctr">
                        <a:spcBef>
                          <a:spcPts val="0"/>
                        </a:spcBef>
                        <a:spcAft>
                          <a:spcPts val="0"/>
                        </a:spcAft>
                      </a:pPr>
                      <a:r>
                        <a:rPr lang="en-US" sz="6000" spc="-15">
                          <a:effectLst/>
                        </a:rPr>
                        <a:t>PERCENT OF STUDENTS ACHIEVING BENCHMARK</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2739907910"/>
                  </a:ext>
                </a:extLst>
              </a:tr>
              <a:tr h="1312550">
                <a:tc>
                  <a:txBody>
                    <a:bodyPr/>
                    <a:lstStyle/>
                    <a:p>
                      <a:pPr marL="0" marR="0">
                        <a:spcBef>
                          <a:spcPts val="0"/>
                        </a:spcBef>
                        <a:spcAft>
                          <a:spcPts val="270"/>
                        </a:spcAft>
                        <a:tabLst>
                          <a:tab pos="-457200" algn="l"/>
                        </a:tabLst>
                      </a:pPr>
                      <a:r>
                        <a:rPr lang="en-US" sz="6000" spc="-15">
                          <a:effectLst/>
                        </a:rPr>
                        <a:t> </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270"/>
                        </a:spcAft>
                        <a:tabLst>
                          <a:tab pos="-457200" algn="l"/>
                        </a:tabLst>
                      </a:pPr>
                      <a:r>
                        <a:rPr lang="en-US" sz="6000" spc="-15">
                          <a:effectLst/>
                        </a:rPr>
                        <a:t> </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6000" spc="-15">
                          <a:effectLst/>
                        </a:rPr>
                        <a:t>MSW</a:t>
                      </a:r>
                    </a:p>
                    <a:p>
                      <a:pPr marL="0" marR="0" algn="ctr">
                        <a:spcBef>
                          <a:spcPts val="0"/>
                        </a:spcBef>
                        <a:spcAft>
                          <a:spcPts val="0"/>
                        </a:spcAft>
                      </a:pPr>
                      <a:r>
                        <a:rPr lang="en-US" sz="6000" spc="-15">
                          <a:effectLst/>
                        </a:rPr>
                        <a:t>FOUNDATION </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6000" spc="-15">
                          <a:effectLst/>
                        </a:rPr>
                        <a:t>MSW</a:t>
                      </a:r>
                    </a:p>
                    <a:p>
                      <a:pPr marL="0" marR="0" algn="ctr">
                        <a:spcBef>
                          <a:spcPts val="0"/>
                        </a:spcBef>
                        <a:spcAft>
                          <a:spcPts val="0"/>
                        </a:spcAft>
                      </a:pPr>
                      <a:r>
                        <a:rPr lang="en-US" sz="6000" spc="-15">
                          <a:effectLst/>
                        </a:rPr>
                        <a:t>ADVANCED</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64744161"/>
                  </a:ext>
                </a:extLst>
              </a:tr>
              <a:tr h="1312550">
                <a:tc>
                  <a:txBody>
                    <a:bodyPr/>
                    <a:lstStyle/>
                    <a:p>
                      <a:pPr marL="0" marR="0">
                        <a:spcBef>
                          <a:spcPts val="0"/>
                        </a:spcBef>
                        <a:spcAft>
                          <a:spcPts val="0"/>
                        </a:spcAft>
                      </a:pPr>
                      <a:r>
                        <a:rPr lang="en-US" sz="6000" spc="-15">
                          <a:effectLst/>
                        </a:rPr>
                        <a:t>Identify as a Professional Social Worker</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6000" spc="-15">
                          <a:effectLst/>
                        </a:rPr>
                        <a:t>90% students will demonstrate this competency</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6000" spc="-15">
                          <a:effectLst/>
                        </a:rPr>
                        <a:t>99%</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6000" spc="-15" dirty="0">
                          <a:effectLst/>
                        </a:rPr>
                        <a:t>99%</a:t>
                      </a:r>
                      <a:endParaRPr lang="en-US" sz="6000" spc="-15" dirty="0">
                        <a:effectLst/>
                        <a:latin typeface="Univers"/>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846033052"/>
                  </a:ext>
                </a:extLst>
              </a:tr>
              <a:tr h="1312550">
                <a:tc>
                  <a:txBody>
                    <a:bodyPr/>
                    <a:lstStyle/>
                    <a:p>
                      <a:pPr marL="0" marR="0">
                        <a:spcBef>
                          <a:spcPts val="0"/>
                        </a:spcBef>
                        <a:spcAft>
                          <a:spcPts val="0"/>
                        </a:spcAft>
                      </a:pPr>
                      <a:r>
                        <a:rPr lang="en-US" sz="6000" spc="-15">
                          <a:effectLst/>
                        </a:rPr>
                        <a:t>Apply Ethical Principles</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6000" spc="-15">
                          <a:effectLst/>
                        </a:rPr>
                        <a:t>90% students will demonstrate this competency</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6000" spc="-15">
                          <a:effectLst/>
                        </a:rPr>
                        <a:t>96%</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6000" spc="-15">
                          <a:effectLst/>
                        </a:rPr>
                        <a:t>98%</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785754875"/>
                  </a:ext>
                </a:extLst>
              </a:tr>
              <a:tr h="1312550">
                <a:tc>
                  <a:txBody>
                    <a:bodyPr/>
                    <a:lstStyle/>
                    <a:p>
                      <a:pPr marL="0" marR="0">
                        <a:spcBef>
                          <a:spcPts val="0"/>
                        </a:spcBef>
                        <a:spcAft>
                          <a:spcPts val="0"/>
                        </a:spcAft>
                      </a:pPr>
                      <a:r>
                        <a:rPr lang="en-US" sz="6000" spc="-15">
                          <a:effectLst/>
                        </a:rPr>
                        <a:t>Apply Critical Thinking</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6000" spc="-15">
                          <a:effectLst/>
                        </a:rPr>
                        <a:t>90% students will demonstrate this competency</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6000" spc="-15">
                          <a:effectLst/>
                        </a:rPr>
                        <a:t>97%</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6000" spc="-15">
                          <a:effectLst/>
                        </a:rPr>
                        <a:t>99%</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815548852"/>
                  </a:ext>
                </a:extLst>
              </a:tr>
              <a:tr h="1312550">
                <a:tc>
                  <a:txBody>
                    <a:bodyPr/>
                    <a:lstStyle/>
                    <a:p>
                      <a:pPr marL="0" marR="0">
                        <a:spcBef>
                          <a:spcPts val="0"/>
                        </a:spcBef>
                        <a:spcAft>
                          <a:spcPts val="0"/>
                        </a:spcAft>
                      </a:pPr>
                      <a:r>
                        <a:rPr lang="en-US" sz="6000" spc="-15">
                          <a:effectLst/>
                        </a:rPr>
                        <a:t>Engage Diversity in Practice</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6000" spc="-15">
                          <a:effectLst/>
                        </a:rPr>
                        <a:t>90% students will demonstrate this competency</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6000" spc="-15">
                          <a:effectLst/>
                        </a:rPr>
                        <a:t>97%</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6000" spc="-15" dirty="0">
                          <a:effectLst/>
                        </a:rPr>
                        <a:t>98%</a:t>
                      </a:r>
                      <a:endParaRPr lang="en-US" sz="6000" spc="-15" dirty="0">
                        <a:effectLst/>
                        <a:latin typeface="Univers"/>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834818053"/>
                  </a:ext>
                </a:extLst>
              </a:tr>
              <a:tr h="1312550">
                <a:tc>
                  <a:txBody>
                    <a:bodyPr/>
                    <a:lstStyle/>
                    <a:p>
                      <a:pPr marL="0" marR="0">
                        <a:spcBef>
                          <a:spcPts val="0"/>
                        </a:spcBef>
                        <a:spcAft>
                          <a:spcPts val="0"/>
                        </a:spcAft>
                      </a:pPr>
                      <a:r>
                        <a:rPr lang="en-US" sz="6000" spc="-15">
                          <a:effectLst/>
                        </a:rPr>
                        <a:t>Advance Human Rights/ Social and Economic Justice</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6000" spc="-15">
                          <a:effectLst/>
                        </a:rPr>
                        <a:t>90% students will demonstrate this competency</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6000" spc="-15">
                          <a:effectLst/>
                        </a:rPr>
                        <a:t>100%</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6000" spc="-15" dirty="0">
                          <a:effectLst/>
                        </a:rPr>
                        <a:t>98%</a:t>
                      </a:r>
                      <a:endParaRPr lang="en-US" sz="6000" spc="-15" dirty="0">
                        <a:effectLst/>
                        <a:latin typeface="Univers"/>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148930986"/>
                  </a:ext>
                </a:extLst>
              </a:tr>
              <a:tr h="1569657">
                <a:tc>
                  <a:txBody>
                    <a:bodyPr/>
                    <a:lstStyle/>
                    <a:p>
                      <a:pPr marL="0" marR="0">
                        <a:spcBef>
                          <a:spcPts val="0"/>
                        </a:spcBef>
                        <a:spcAft>
                          <a:spcPts val="0"/>
                        </a:spcAft>
                      </a:pPr>
                      <a:r>
                        <a:rPr lang="en-US" sz="6000" spc="-15">
                          <a:effectLst/>
                        </a:rPr>
                        <a:t>Engage Research Informed Practice/ Practice Informed Research</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6000" spc="-15">
                          <a:effectLst/>
                        </a:rPr>
                        <a:t>90% students will demonstrate this competency</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6000" spc="-15">
                          <a:effectLst/>
                        </a:rPr>
                        <a:t>99%</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6000" spc="-15">
                          <a:effectLst/>
                        </a:rPr>
                        <a:t>98%</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809772607"/>
                  </a:ext>
                </a:extLst>
              </a:tr>
              <a:tr h="1312550">
                <a:tc>
                  <a:txBody>
                    <a:bodyPr/>
                    <a:lstStyle/>
                    <a:p>
                      <a:pPr marL="0" marR="0">
                        <a:spcBef>
                          <a:spcPts val="0"/>
                        </a:spcBef>
                        <a:spcAft>
                          <a:spcPts val="0"/>
                        </a:spcAft>
                      </a:pPr>
                      <a:r>
                        <a:rPr lang="en-US" sz="6000" spc="-15">
                          <a:effectLst/>
                        </a:rPr>
                        <a:t>Human Behavior Knowledge</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6000" spc="-15">
                          <a:effectLst/>
                        </a:rPr>
                        <a:t>90% students will demonstrate this competency</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6000" spc="-15">
                          <a:effectLst/>
                        </a:rPr>
                        <a:t>95%</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6000" spc="-15">
                          <a:effectLst/>
                        </a:rPr>
                        <a:t>98%</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612637229"/>
                  </a:ext>
                </a:extLst>
              </a:tr>
              <a:tr h="1968825">
                <a:tc>
                  <a:txBody>
                    <a:bodyPr/>
                    <a:lstStyle/>
                    <a:p>
                      <a:pPr marL="0" marR="0">
                        <a:spcBef>
                          <a:spcPts val="0"/>
                        </a:spcBef>
                        <a:spcAft>
                          <a:spcPts val="0"/>
                        </a:spcAft>
                      </a:pPr>
                      <a:r>
                        <a:rPr lang="en-US" sz="6000" spc="-15">
                          <a:effectLst/>
                        </a:rPr>
                        <a:t>Engage Policy Practice to Advance Well-</a:t>
                      </a:r>
                    </a:p>
                    <a:p>
                      <a:pPr marL="0" marR="0">
                        <a:spcBef>
                          <a:spcPts val="0"/>
                        </a:spcBef>
                        <a:spcAft>
                          <a:spcPts val="0"/>
                        </a:spcAft>
                      </a:pPr>
                      <a:r>
                        <a:rPr lang="en-US" sz="6000" spc="-15">
                          <a:effectLst/>
                        </a:rPr>
                        <a:t>Being and Deliver Services</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6000" spc="-15">
                          <a:effectLst/>
                        </a:rPr>
                        <a:t>90% students will demonstrate this competency</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6000" spc="-15">
                          <a:effectLst/>
                        </a:rPr>
                        <a:t>97%</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6000" spc="-15">
                          <a:effectLst/>
                        </a:rPr>
                        <a:t>98%</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770621949"/>
                  </a:ext>
                </a:extLst>
              </a:tr>
              <a:tr h="1312550">
                <a:tc>
                  <a:txBody>
                    <a:bodyPr/>
                    <a:lstStyle/>
                    <a:p>
                      <a:pPr marL="0" marR="0">
                        <a:spcBef>
                          <a:spcPts val="0"/>
                        </a:spcBef>
                        <a:spcAft>
                          <a:spcPts val="0"/>
                        </a:spcAft>
                      </a:pPr>
                      <a:r>
                        <a:rPr lang="en-US" sz="6000" spc="-15">
                          <a:effectLst/>
                        </a:rPr>
                        <a:t>Respond to Practice Contexts</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6000" spc="-15">
                          <a:effectLst/>
                        </a:rPr>
                        <a:t>90% students will demonstrate this competency</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6000" spc="-15">
                          <a:effectLst/>
                        </a:rPr>
                        <a:t>100%</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6000" spc="-15">
                          <a:effectLst/>
                        </a:rPr>
                        <a:t>97%</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76291522"/>
                  </a:ext>
                </a:extLst>
              </a:tr>
              <a:tr h="1312550">
                <a:tc>
                  <a:txBody>
                    <a:bodyPr/>
                    <a:lstStyle/>
                    <a:p>
                      <a:pPr marL="0" marR="0">
                        <a:spcBef>
                          <a:spcPts val="0"/>
                        </a:spcBef>
                        <a:spcAft>
                          <a:spcPts val="0"/>
                        </a:spcAft>
                      </a:pPr>
                      <a:r>
                        <a:rPr lang="en-US" sz="6000" spc="-15">
                          <a:effectLst/>
                        </a:rPr>
                        <a:t>Practice Engagement</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6000" spc="-15">
                          <a:effectLst/>
                        </a:rPr>
                        <a:t>90% students will demonstrate this competency</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6000" spc="-15">
                          <a:effectLst/>
                        </a:rPr>
                        <a:t>98%</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6000" spc="-15">
                          <a:effectLst/>
                        </a:rPr>
                        <a:t>97%</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449145664"/>
                  </a:ext>
                </a:extLst>
              </a:tr>
              <a:tr h="1312550">
                <a:tc>
                  <a:txBody>
                    <a:bodyPr/>
                    <a:lstStyle/>
                    <a:p>
                      <a:pPr marL="0" marR="0">
                        <a:spcBef>
                          <a:spcPts val="0"/>
                        </a:spcBef>
                        <a:spcAft>
                          <a:spcPts val="0"/>
                        </a:spcAft>
                      </a:pPr>
                      <a:r>
                        <a:rPr lang="en-US" sz="6000" spc="-15">
                          <a:effectLst/>
                        </a:rPr>
                        <a:t>Practice Assessment</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6000" spc="-15">
                          <a:effectLst/>
                        </a:rPr>
                        <a:t>90% students will demonstrate this competency</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6000" spc="-15">
                          <a:effectLst/>
                        </a:rPr>
                        <a:t>99%</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6000" spc="-15">
                          <a:effectLst/>
                        </a:rPr>
                        <a:t>99%</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893905155"/>
                  </a:ext>
                </a:extLst>
              </a:tr>
              <a:tr h="1312550">
                <a:tc>
                  <a:txBody>
                    <a:bodyPr/>
                    <a:lstStyle/>
                    <a:p>
                      <a:pPr marL="0" marR="0">
                        <a:spcBef>
                          <a:spcPts val="0"/>
                        </a:spcBef>
                        <a:spcAft>
                          <a:spcPts val="0"/>
                        </a:spcAft>
                      </a:pPr>
                      <a:r>
                        <a:rPr lang="en-US" sz="6000" spc="-15">
                          <a:effectLst/>
                        </a:rPr>
                        <a:t>Practice Intervention</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6000" spc="-15">
                          <a:effectLst/>
                        </a:rPr>
                        <a:t>90% students will demonstrate this competency</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6000" spc="-15">
                          <a:effectLst/>
                        </a:rPr>
                        <a:t>98%</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6000" spc="-15">
                          <a:effectLst/>
                        </a:rPr>
                        <a:t>98%</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724017037"/>
                  </a:ext>
                </a:extLst>
              </a:tr>
              <a:tr h="1312550">
                <a:tc>
                  <a:txBody>
                    <a:bodyPr/>
                    <a:lstStyle/>
                    <a:p>
                      <a:pPr marL="0" marR="0">
                        <a:spcBef>
                          <a:spcPts val="0"/>
                        </a:spcBef>
                        <a:spcAft>
                          <a:spcPts val="0"/>
                        </a:spcAft>
                      </a:pPr>
                      <a:r>
                        <a:rPr lang="en-US" sz="6000" spc="-15">
                          <a:effectLst/>
                        </a:rPr>
                        <a:t>Practice Evaluation</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6000" spc="-15">
                          <a:effectLst/>
                        </a:rPr>
                        <a:t>90% students will demonstrate this competency</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6000" spc="-15">
                          <a:effectLst/>
                        </a:rPr>
                        <a:t>99%</a:t>
                      </a:r>
                      <a:endParaRPr lang="en-US" sz="6000" spc="-15">
                        <a:effectLst/>
                        <a:latin typeface="Univers"/>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lgn="ctr">
                        <a:spcBef>
                          <a:spcPts val="0"/>
                        </a:spcBef>
                        <a:spcAft>
                          <a:spcPts val="0"/>
                        </a:spcAft>
                      </a:pPr>
                      <a:r>
                        <a:rPr lang="en-US" sz="6000" spc="-15" dirty="0">
                          <a:effectLst/>
                        </a:rPr>
                        <a:t>98%</a:t>
                      </a:r>
                      <a:endParaRPr lang="en-US" sz="6000" spc="-15" dirty="0">
                        <a:effectLst/>
                        <a:latin typeface="Univers"/>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537306116"/>
                  </a:ext>
                </a:extLst>
              </a:tr>
            </a:tbl>
          </a:graphicData>
        </a:graphic>
      </p:graphicFrame>
      <p:sp>
        <p:nvSpPr>
          <p:cNvPr id="5" name="Rectangle 1"/>
          <p:cNvSpPr>
            <a:spLocks noChangeArrowheads="1"/>
          </p:cNvSpPr>
          <p:nvPr/>
        </p:nvSpPr>
        <p:spPr bwMode="auto">
          <a:xfrm>
            <a:off x="1600200" y="3214255"/>
            <a:ext cx="48615600" cy="6740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457200"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457200"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457200"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457200"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457200"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457200"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457200"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3600" b="1"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ASSESSMENT OF STUDENT LEARNING OUTCOMES</a:t>
            </a:r>
            <a:endParaRPr kumimoji="0" lang="en-US" altLang="en-US" sz="3600" b="0" i="0" u="none" strike="noStrike" cap="none" normalizeH="0" baseline="0" dirty="0" smtClean="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3600" b="1"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MASTERS OF SOCIAL WORK PROGRAM</a:t>
            </a:r>
            <a:endParaRPr kumimoji="0" lang="en-US" altLang="en-US" sz="3600" b="0" i="0" u="none" strike="noStrike" cap="none" normalizeH="0" baseline="0" dirty="0" smtClean="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3600" b="1"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8/31/2016</a:t>
            </a:r>
            <a:endParaRPr kumimoji="0" lang="en-US" altLang="en-US" sz="3600" b="0" i="0" u="none" strike="noStrike" cap="none" normalizeH="0" baseline="0" dirty="0" smtClean="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3600" b="1"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Form AS 4(M)</a:t>
            </a:r>
            <a:r>
              <a:rPr kumimoji="0" lang="en-US" altLang="en-US" sz="3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-Duplicate and expand as needed.  Provide table(s) to support self -study narrative addressing </a:t>
            </a:r>
            <a:r>
              <a:rPr kumimoji="0" lang="en-US" altLang="en-US" sz="3600" b="0" i="1"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Accreditation Standards</a:t>
            </a:r>
            <a:r>
              <a:rPr kumimoji="0" lang="en-US" altLang="en-US" sz="3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below.</a:t>
            </a:r>
            <a:endParaRPr kumimoji="0" lang="en-US" altLang="en-US" sz="3600" b="0" i="0" u="none" strike="noStrike" cap="none" normalizeH="0" baseline="0" dirty="0" smtClean="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3600" b="1"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________________________________________________________________________________________________________________</a:t>
            </a:r>
            <a:endParaRPr kumimoji="0" lang="en-US" altLang="en-US" sz="3600" b="0" i="0" u="none" strike="noStrike" cap="none" normalizeH="0" baseline="0" dirty="0" smtClean="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3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This form is used to assist the COA in the evaluation of the program’s compliance with </a:t>
            </a:r>
            <a:r>
              <a:rPr kumimoji="0" lang="en-US" altLang="en-US" sz="3600" b="0" i="1"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Accreditation Standard</a:t>
            </a:r>
            <a:r>
              <a:rPr kumimoji="0" lang="en-US" altLang="en-US" sz="3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s stated below.</a:t>
            </a:r>
            <a:endParaRPr kumimoji="0" lang="en-US" altLang="en-US" sz="3600" b="0" i="0" u="none" strike="noStrike" cap="none" normalizeH="0" baseline="0" dirty="0" smtClean="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3600" b="1" i="1"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4.0.2: </a:t>
            </a:r>
            <a:r>
              <a:rPr kumimoji="0" lang="en-US" altLang="en-US" sz="3600" b="0" i="1"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The program provides summary data and outcomes for the assessment of each of its competencies, identifying the percentage of students achieving each benchmark.</a:t>
            </a:r>
            <a:endParaRPr kumimoji="0" lang="en-US" altLang="en-US" sz="3600" b="0" i="0" u="none" strike="noStrike" cap="none" normalizeH="0" baseline="0" dirty="0" smtClean="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3600" b="1" i="1"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4.0.4: </a:t>
            </a:r>
            <a:r>
              <a:rPr kumimoji="0" lang="en-US" altLang="en-US" sz="3600" b="0" i="1" u="none" strike="noStrike" cap="none" normalizeH="0" baseline="0" dirty="0" smtClean="0">
                <a:ln>
                  <a:noFill/>
                </a:ln>
                <a:solidFill>
                  <a:srgbClr val="000000"/>
                </a:solidFill>
                <a:effectLst/>
                <a:ea typeface="Times New Roman" panose="02020603050405020304" pitchFamily="18" charset="0"/>
                <a:cs typeface="Arial" panose="020B0604020202020204" pitchFamily="34" charset="0"/>
              </a:rPr>
              <a:t>The program uses Form AS 4 (B) and/or Form AS4 (M) to report its most recent assessment outcomes to constituents and the public on its website and routinely up-dates (minimally every 2 years) these postings.</a:t>
            </a:r>
            <a:endParaRPr kumimoji="0" lang="en-US" altLang="en-US" sz="3600" b="0" i="0" u="none" strike="noStrike" cap="none" normalizeH="0" baseline="0" dirty="0" smtClean="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36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All Council on Social Work Education programs measure and report student learning outcomes.  Students are assessed on their mastery of the competencies which comprise the accreditation standards of the Council on Social Work Education.  These competencies are dimensions of social work practice which all social workers are expected to master during their professional training.  A measurement benchmark is set by the social work programs for each competency.  An assessment score at or above that benchmark is considered by the program to represent mastery of that particular competency.   </a:t>
            </a:r>
            <a:endParaRPr kumimoji="0" lang="en-US" altLang="en-US" sz="3600" b="0" i="0" u="none" strike="noStrike" cap="none" normalizeH="0" baseline="0" dirty="0" smtClean="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altLang="en-US" sz="3600" b="0" i="0" u="none" strike="noStrike" cap="none" normalizeH="0" baseline="0" dirty="0" smtClean="0">
              <a:ln>
                <a:noFill/>
              </a:ln>
              <a:solidFill>
                <a:schemeClr val="tx1"/>
              </a:solidFill>
              <a:effectLst/>
              <a:cs typeface="Arial" panose="020B0604020202020204" pitchFamily="34" charset="0"/>
            </a:endParaRPr>
          </a:p>
        </p:txBody>
      </p:sp>
    </p:spTree>
    <p:extLst>
      <p:ext uri="{BB962C8B-B14F-4D97-AF65-F5344CB8AC3E}">
        <p14:creationId xmlns:p14="http://schemas.microsoft.com/office/powerpoint/2010/main" val="5857094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Competencies and Practice Behaviors </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128858375"/>
              </p:ext>
            </p:extLst>
          </p:nvPr>
        </p:nvGraphicFramePr>
        <p:xfrm>
          <a:off x="1219200" y="6783878"/>
          <a:ext cx="48333660" cy="24932640"/>
        </p:xfrm>
        <a:graphic>
          <a:graphicData uri="http://schemas.openxmlformats.org/drawingml/2006/table">
            <a:tbl>
              <a:tblPr firstRow="1" bandRow="1">
                <a:tableStyleId>{5C22544A-7EE6-4342-B048-85BDC9FD1C3A}</a:tableStyleId>
              </a:tblPr>
              <a:tblGrid>
                <a:gridCol w="15070629">
                  <a:extLst>
                    <a:ext uri="{9D8B030D-6E8A-4147-A177-3AD203B41FA5}">
                      <a16:colId xmlns:a16="http://schemas.microsoft.com/office/drawing/2014/main" val="4192063900"/>
                    </a:ext>
                  </a:extLst>
                </a:gridCol>
                <a:gridCol w="16762230">
                  <a:extLst>
                    <a:ext uri="{9D8B030D-6E8A-4147-A177-3AD203B41FA5}">
                      <a16:colId xmlns:a16="http://schemas.microsoft.com/office/drawing/2014/main" val="1238561485"/>
                    </a:ext>
                  </a:extLst>
                </a:gridCol>
                <a:gridCol w="16500801">
                  <a:extLst>
                    <a:ext uri="{9D8B030D-6E8A-4147-A177-3AD203B41FA5}">
                      <a16:colId xmlns:a16="http://schemas.microsoft.com/office/drawing/2014/main" val="2129769275"/>
                    </a:ext>
                  </a:extLst>
                </a:gridCol>
              </a:tblGrid>
              <a:tr h="370840">
                <a:tc>
                  <a:txBody>
                    <a:bodyPr/>
                    <a:lstStyle/>
                    <a:p>
                      <a:r>
                        <a:rPr lang="en-US" sz="8000" dirty="0" smtClean="0">
                          <a:effectLst/>
                          <a:latin typeface="Arial" panose="020B0604020202020204" pitchFamily="34" charset="0"/>
                          <a:cs typeface="Arial" panose="020B0604020202020204" pitchFamily="34" charset="0"/>
                        </a:rPr>
                        <a:t>Educational Policy </a:t>
                      </a:r>
                      <a:r>
                        <a:rPr lang="en-US" sz="8000" b="1" kern="1200" dirty="0" smtClean="0">
                          <a:solidFill>
                            <a:schemeClr val="lt1"/>
                          </a:solidFill>
                          <a:effectLst/>
                          <a:latin typeface="Arial" panose="020B0604020202020204" pitchFamily="34" charset="0"/>
                          <a:ea typeface="+mn-ea"/>
                          <a:cs typeface="Arial" panose="020B0604020202020204" pitchFamily="34" charset="0"/>
                        </a:rPr>
                        <a:t>2.1.6</a:t>
                      </a:r>
                      <a:r>
                        <a:rPr lang="en-US" sz="8000" dirty="0" smtClean="0">
                          <a:effectLst/>
                          <a:latin typeface="Arial" panose="020B0604020202020204" pitchFamily="34" charset="0"/>
                          <a:cs typeface="Arial" panose="020B0604020202020204" pitchFamily="34" charset="0"/>
                        </a:rPr>
                        <a:t> </a:t>
                      </a:r>
                      <a:endParaRPr lang="en-US" sz="8000" dirty="0">
                        <a:latin typeface="Arial" panose="020B0604020202020204" pitchFamily="34" charset="0"/>
                        <a:cs typeface="Arial" panose="020B0604020202020204" pitchFamily="34" charset="0"/>
                      </a:endParaRPr>
                    </a:p>
                  </a:txBody>
                  <a:tcPr/>
                </a:tc>
                <a:tc>
                  <a:txBody>
                    <a:bodyPr/>
                    <a:lstStyle/>
                    <a:p>
                      <a:r>
                        <a:rPr lang="en-US" sz="8000" b="1" kern="1200" dirty="0" smtClean="0">
                          <a:solidFill>
                            <a:schemeClr val="lt1"/>
                          </a:solidFill>
                          <a:effectLst/>
                          <a:latin typeface="Arial" panose="020B0604020202020204" pitchFamily="34" charset="0"/>
                          <a:ea typeface="+mn-ea"/>
                          <a:cs typeface="Arial" panose="020B0604020202020204" pitchFamily="34" charset="0"/>
                        </a:rPr>
                        <a:t>CSWE</a:t>
                      </a:r>
                      <a:r>
                        <a:rPr lang="en-US" sz="8000" dirty="0" smtClean="0">
                          <a:effectLst/>
                          <a:latin typeface="Arial" panose="020B0604020202020204" pitchFamily="34" charset="0"/>
                          <a:cs typeface="Arial" panose="020B0604020202020204" pitchFamily="34" charset="0"/>
                        </a:rPr>
                        <a:t>-</a:t>
                      </a:r>
                      <a:r>
                        <a:rPr lang="en-US" sz="8000" b="1" kern="1200" dirty="0" smtClean="0">
                          <a:solidFill>
                            <a:schemeClr val="lt1"/>
                          </a:solidFill>
                          <a:effectLst/>
                          <a:latin typeface="Arial" panose="020B0604020202020204" pitchFamily="34" charset="0"/>
                          <a:ea typeface="+mn-ea"/>
                          <a:cs typeface="Arial" panose="020B0604020202020204" pitchFamily="34" charset="0"/>
                        </a:rPr>
                        <a:t>PB</a:t>
                      </a:r>
                      <a:r>
                        <a:rPr lang="en-US" sz="8000" dirty="0" smtClean="0">
                          <a:effectLst/>
                          <a:latin typeface="Arial" panose="020B0604020202020204" pitchFamily="34" charset="0"/>
                          <a:cs typeface="Arial" panose="020B0604020202020204" pitchFamily="34" charset="0"/>
                        </a:rPr>
                        <a:t>  </a:t>
                      </a:r>
                      <a:r>
                        <a:rPr lang="en-US" sz="8000" b="1" kern="1200" dirty="0" smtClean="0">
                          <a:solidFill>
                            <a:schemeClr val="lt1"/>
                          </a:solidFill>
                          <a:effectLst/>
                          <a:latin typeface="Arial" panose="020B0604020202020204" pitchFamily="34" charset="0"/>
                          <a:ea typeface="+mn-ea"/>
                          <a:cs typeface="Arial" panose="020B0604020202020204" pitchFamily="34" charset="0"/>
                        </a:rPr>
                        <a:t>(2008 EPAS)</a:t>
                      </a:r>
                      <a:r>
                        <a:rPr lang="en-US" sz="8000" dirty="0" smtClean="0">
                          <a:effectLst/>
                          <a:latin typeface="Arial" panose="020B0604020202020204" pitchFamily="34" charset="0"/>
                          <a:cs typeface="Arial" panose="020B0604020202020204" pitchFamily="34" charset="0"/>
                        </a:rPr>
                        <a:t> </a:t>
                      </a:r>
                      <a:endParaRPr lang="en-US" sz="8000" dirty="0">
                        <a:latin typeface="Arial" panose="020B0604020202020204" pitchFamily="34" charset="0"/>
                        <a:cs typeface="Arial" panose="020B0604020202020204" pitchFamily="34" charset="0"/>
                      </a:endParaRPr>
                    </a:p>
                  </a:txBody>
                  <a:tcPr/>
                </a:tc>
                <a:tc>
                  <a:txBody>
                    <a:bodyPr/>
                    <a:lstStyle/>
                    <a:p>
                      <a:pPr marL="0" marR="0" indent="0" algn="l" defTabSz="1872325" rtl="0" eaLnBrk="1" fontAlgn="auto" latinLnBrk="0" hangingPunct="1">
                        <a:lnSpc>
                          <a:spcPct val="100000"/>
                        </a:lnSpc>
                        <a:spcBef>
                          <a:spcPts val="0"/>
                        </a:spcBef>
                        <a:spcAft>
                          <a:spcPts val="0"/>
                        </a:spcAft>
                        <a:buClrTx/>
                        <a:buSzTx/>
                        <a:buFontTx/>
                        <a:buNone/>
                        <a:tabLst/>
                        <a:defRPr/>
                      </a:pPr>
                      <a:r>
                        <a:rPr lang="en-US" sz="8000" b="1" kern="1200" dirty="0" smtClean="0">
                          <a:solidFill>
                            <a:schemeClr val="lt1"/>
                          </a:solidFill>
                          <a:effectLst/>
                          <a:latin typeface="Arial" panose="020B0604020202020204" pitchFamily="34" charset="0"/>
                          <a:ea typeface="+mn-ea"/>
                          <a:cs typeface="Arial" panose="020B0604020202020204" pitchFamily="34" charset="0"/>
                        </a:rPr>
                        <a:t>Fresno State</a:t>
                      </a:r>
                      <a:r>
                        <a:rPr lang="en-US" sz="8000" dirty="0" smtClean="0">
                          <a:effectLst/>
                          <a:latin typeface="Arial" panose="020B0604020202020204" pitchFamily="34" charset="0"/>
                          <a:cs typeface="Arial" panose="020B0604020202020204" pitchFamily="34" charset="0"/>
                        </a:rPr>
                        <a:t>-</a:t>
                      </a:r>
                      <a:r>
                        <a:rPr lang="en-US" sz="8000" b="1" kern="1200" dirty="0" smtClean="0">
                          <a:solidFill>
                            <a:schemeClr val="lt1"/>
                          </a:solidFill>
                          <a:effectLst/>
                          <a:latin typeface="Arial" panose="020B0604020202020204" pitchFamily="34" charset="0"/>
                          <a:ea typeface="+mn-ea"/>
                          <a:cs typeface="Arial" panose="020B0604020202020204" pitchFamily="34" charset="0"/>
                        </a:rPr>
                        <a:t>PB</a:t>
                      </a:r>
                      <a:r>
                        <a:rPr lang="en-US" sz="8000" dirty="0" smtClean="0">
                          <a:effectLst/>
                          <a:latin typeface="Arial" panose="020B0604020202020204" pitchFamily="34" charset="0"/>
                          <a:cs typeface="Arial" panose="020B0604020202020204" pitchFamily="34" charset="0"/>
                        </a:rPr>
                        <a:t> </a:t>
                      </a:r>
                      <a:r>
                        <a:rPr lang="en-US" sz="8000" b="1" kern="1200" dirty="0" smtClean="0">
                          <a:solidFill>
                            <a:schemeClr val="lt1"/>
                          </a:solidFill>
                          <a:effectLst/>
                          <a:latin typeface="Arial" panose="020B0604020202020204" pitchFamily="34" charset="0"/>
                          <a:ea typeface="+mn-ea"/>
                          <a:cs typeface="Arial" panose="020B0604020202020204" pitchFamily="34" charset="0"/>
                        </a:rPr>
                        <a:t>(AY 13</a:t>
                      </a:r>
                      <a:r>
                        <a:rPr lang="en-US" sz="8000" dirty="0" smtClean="0">
                          <a:effectLst/>
                          <a:latin typeface="Arial" panose="020B0604020202020204" pitchFamily="34" charset="0"/>
                          <a:cs typeface="Arial" panose="020B0604020202020204" pitchFamily="34" charset="0"/>
                        </a:rPr>
                        <a:t>-</a:t>
                      </a:r>
                      <a:r>
                        <a:rPr lang="en-US" sz="8000" b="1" kern="1200" dirty="0" smtClean="0">
                          <a:solidFill>
                            <a:schemeClr val="lt1"/>
                          </a:solidFill>
                          <a:effectLst/>
                          <a:latin typeface="Arial" panose="020B0604020202020204" pitchFamily="34" charset="0"/>
                          <a:ea typeface="+mn-ea"/>
                          <a:cs typeface="Arial" panose="020B0604020202020204" pitchFamily="34" charset="0"/>
                        </a:rPr>
                        <a:t>14)</a:t>
                      </a:r>
                      <a:r>
                        <a:rPr lang="en-US" sz="8000" dirty="0" smtClean="0">
                          <a:effectLst/>
                          <a:latin typeface="Arial" panose="020B0604020202020204" pitchFamily="34" charset="0"/>
                          <a:cs typeface="Arial" panose="020B0604020202020204" pitchFamily="34" charset="0"/>
                        </a:rPr>
                        <a:t> </a:t>
                      </a:r>
                      <a:endParaRPr lang="en-US" sz="8000" dirty="0" smtClean="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445138512"/>
                  </a:ext>
                </a:extLst>
              </a:tr>
              <a:tr h="370840">
                <a:tc>
                  <a:txBody>
                    <a:bodyPr/>
                    <a:lstStyle/>
                    <a:p>
                      <a:r>
                        <a:rPr lang="en-US" sz="8000" dirty="0" smtClean="0">
                          <a:effectLst/>
                          <a:latin typeface="Arial" panose="020B0604020202020204" pitchFamily="34" charset="0"/>
                          <a:cs typeface="Arial" panose="020B0604020202020204" pitchFamily="34" charset="0"/>
                        </a:rPr>
                        <a:t>Engage in research</a:t>
                      </a:r>
                      <a:r>
                        <a:rPr lang="en-US" sz="8000" kern="1200" dirty="0" smtClean="0">
                          <a:solidFill>
                            <a:schemeClr val="dk1"/>
                          </a:solidFill>
                          <a:effectLst/>
                          <a:latin typeface="Arial" panose="020B0604020202020204" pitchFamily="34" charset="0"/>
                          <a:ea typeface="+mn-ea"/>
                          <a:cs typeface="Arial" panose="020B0604020202020204" pitchFamily="34" charset="0"/>
                        </a:rPr>
                        <a:t>-</a:t>
                      </a:r>
                      <a:r>
                        <a:rPr lang="en-US" sz="8000" dirty="0" smtClean="0">
                          <a:effectLst/>
                          <a:latin typeface="Arial" panose="020B0604020202020204" pitchFamily="34" charset="0"/>
                          <a:cs typeface="Arial" panose="020B0604020202020204" pitchFamily="34" charset="0"/>
                        </a:rPr>
                        <a:t>informed practice and practice</a:t>
                      </a:r>
                      <a:r>
                        <a:rPr lang="en-US" sz="8000" kern="1200" dirty="0" smtClean="0">
                          <a:solidFill>
                            <a:schemeClr val="dk1"/>
                          </a:solidFill>
                          <a:effectLst/>
                          <a:latin typeface="Arial" panose="020B0604020202020204" pitchFamily="34" charset="0"/>
                          <a:ea typeface="+mn-ea"/>
                          <a:cs typeface="Arial" panose="020B0604020202020204" pitchFamily="34" charset="0"/>
                        </a:rPr>
                        <a:t>-</a:t>
                      </a:r>
                      <a:r>
                        <a:rPr lang="en-US" sz="8000" dirty="0" smtClean="0">
                          <a:effectLst/>
                          <a:latin typeface="Arial" panose="020B0604020202020204" pitchFamily="34" charset="0"/>
                          <a:cs typeface="Arial" panose="020B0604020202020204" pitchFamily="34" charset="0"/>
                        </a:rPr>
                        <a:t>informed research.</a:t>
                      </a:r>
                      <a:r>
                        <a:rPr lang="en-US" sz="8000" kern="1200" dirty="0" smtClean="0">
                          <a:solidFill>
                            <a:schemeClr val="dk1"/>
                          </a:solidFill>
                          <a:effectLst/>
                          <a:latin typeface="Arial" panose="020B0604020202020204" pitchFamily="34" charset="0"/>
                          <a:ea typeface="+mn-ea"/>
                          <a:cs typeface="Arial" panose="020B0604020202020204" pitchFamily="34" charset="0"/>
                        </a:rPr>
                        <a:t> </a:t>
                      </a:r>
                      <a:endParaRPr lang="en-US" sz="8000" dirty="0">
                        <a:latin typeface="Arial" panose="020B0604020202020204" pitchFamily="34" charset="0"/>
                        <a:cs typeface="Arial" panose="020B0604020202020204" pitchFamily="34" charset="0"/>
                      </a:endParaRPr>
                    </a:p>
                  </a:txBody>
                  <a:tcPr/>
                </a:tc>
                <a:tc>
                  <a:txBody>
                    <a:bodyPr/>
                    <a:lstStyle/>
                    <a:p>
                      <a:r>
                        <a:rPr lang="en-US" sz="8000" kern="1200" dirty="0" smtClean="0">
                          <a:solidFill>
                            <a:schemeClr val="dk1"/>
                          </a:solidFill>
                          <a:effectLst/>
                          <a:latin typeface="Arial" panose="020B0604020202020204" pitchFamily="34" charset="0"/>
                          <a:ea typeface="+mn-ea"/>
                          <a:cs typeface="Arial" panose="020B0604020202020204" pitchFamily="34" charset="0"/>
                        </a:rPr>
                        <a:t>Use practice experience to inform scientific inquiry and</a:t>
                      </a:r>
                      <a:r>
                        <a:rPr lang="en-US" sz="8000" dirty="0" smtClean="0">
                          <a:effectLst/>
                          <a:latin typeface="Arial" panose="020B0604020202020204" pitchFamily="34" charset="0"/>
                          <a:cs typeface="Arial" panose="020B0604020202020204" pitchFamily="34" charset="0"/>
                        </a:rPr>
                        <a:t> </a:t>
                      </a:r>
                    </a:p>
                    <a:p>
                      <a:endParaRPr lang="en-US" sz="8000" dirty="0" smtClean="0">
                        <a:effectLst/>
                        <a:latin typeface="Arial" panose="020B0604020202020204" pitchFamily="34" charset="0"/>
                        <a:cs typeface="Arial" panose="020B0604020202020204" pitchFamily="34" charset="0"/>
                      </a:endParaRPr>
                    </a:p>
                    <a:p>
                      <a:endParaRPr lang="en-US" sz="8000" dirty="0" smtClean="0">
                        <a:effectLst/>
                        <a:latin typeface="Arial" panose="020B0604020202020204" pitchFamily="34" charset="0"/>
                        <a:cs typeface="Arial" panose="020B0604020202020204" pitchFamily="34" charset="0"/>
                      </a:endParaRPr>
                    </a:p>
                    <a:p>
                      <a:r>
                        <a:rPr lang="en-US" sz="8000" dirty="0" smtClean="0">
                          <a:effectLst/>
                          <a:latin typeface="Arial" panose="020B0604020202020204" pitchFamily="34" charset="0"/>
                          <a:cs typeface="Arial" panose="020B0604020202020204" pitchFamily="34" charset="0"/>
                        </a:rPr>
                        <a:t>Use research evidence to inform practice. </a:t>
                      </a:r>
                      <a:endParaRPr lang="en-US" sz="8000" dirty="0">
                        <a:latin typeface="Arial" panose="020B0604020202020204" pitchFamily="34" charset="0"/>
                        <a:cs typeface="Arial" panose="020B0604020202020204" pitchFamily="34" charset="0"/>
                      </a:endParaRPr>
                    </a:p>
                  </a:txBody>
                  <a:tcPr/>
                </a:tc>
                <a:tc>
                  <a:txBody>
                    <a:bodyPr/>
                    <a:lstStyle/>
                    <a:p>
                      <a:r>
                        <a:rPr lang="en-US" sz="8000" dirty="0" smtClean="0">
                          <a:effectLst/>
                          <a:latin typeface="Arial" panose="020B0604020202020204" pitchFamily="34" charset="0"/>
                          <a:cs typeface="Arial" panose="020B0604020202020204" pitchFamily="34" charset="0"/>
                        </a:rPr>
                        <a:t>MSW FOUNDATION </a:t>
                      </a:r>
                      <a:br>
                        <a:rPr lang="en-US" sz="8000" dirty="0" smtClean="0">
                          <a:effectLst/>
                          <a:latin typeface="Arial" panose="020B0604020202020204" pitchFamily="34" charset="0"/>
                          <a:cs typeface="Arial" panose="020B0604020202020204" pitchFamily="34" charset="0"/>
                        </a:rPr>
                      </a:br>
                      <a:r>
                        <a:rPr lang="en-US" sz="8000" dirty="0" smtClean="0">
                          <a:effectLst/>
                          <a:latin typeface="Arial" panose="020B0604020202020204" pitchFamily="34" charset="0"/>
                          <a:cs typeface="Arial" panose="020B0604020202020204" pitchFamily="34" charset="0"/>
                        </a:rPr>
                        <a:t>U</a:t>
                      </a:r>
                      <a:r>
                        <a:rPr lang="en-US" sz="8000" kern="1200" dirty="0" smtClean="0">
                          <a:solidFill>
                            <a:schemeClr val="dk1"/>
                          </a:solidFill>
                          <a:effectLst/>
                          <a:latin typeface="Arial" panose="020B0604020202020204" pitchFamily="34" charset="0"/>
                          <a:ea typeface="+mn-ea"/>
                          <a:cs typeface="Arial" panose="020B0604020202020204" pitchFamily="34" charset="0"/>
                        </a:rPr>
                        <a:t>se practice experience to inform scientific inquiry.</a:t>
                      </a:r>
                      <a:r>
                        <a:rPr lang="en-US" sz="8000" dirty="0" smtClean="0">
                          <a:effectLst/>
                          <a:latin typeface="Arial" panose="020B0604020202020204" pitchFamily="34" charset="0"/>
                          <a:cs typeface="Arial" panose="020B0604020202020204" pitchFamily="34" charset="0"/>
                        </a:rPr>
                        <a:t> </a:t>
                      </a:r>
                    </a:p>
                    <a:p>
                      <a:endParaRPr lang="en-US" sz="8000" dirty="0" smtClean="0">
                        <a:effectLst/>
                        <a:latin typeface="Arial" panose="020B0604020202020204" pitchFamily="34" charset="0"/>
                        <a:cs typeface="Arial" panose="020B0604020202020204" pitchFamily="34" charset="0"/>
                      </a:endParaRPr>
                    </a:p>
                    <a:p>
                      <a:r>
                        <a:rPr lang="en-US" sz="8000" dirty="0" smtClean="0">
                          <a:effectLst/>
                          <a:latin typeface="Arial" panose="020B0604020202020204" pitchFamily="34" charset="0"/>
                          <a:cs typeface="Arial" panose="020B0604020202020204" pitchFamily="34" charset="0"/>
                        </a:rPr>
                        <a:t>Use research evidence to inform practice.  </a:t>
                      </a:r>
                      <a:br>
                        <a:rPr lang="en-US" sz="8000" dirty="0" smtClean="0">
                          <a:effectLst/>
                          <a:latin typeface="Arial" panose="020B0604020202020204" pitchFamily="34" charset="0"/>
                          <a:cs typeface="Arial" panose="020B0604020202020204" pitchFamily="34" charset="0"/>
                        </a:rPr>
                      </a:br>
                      <a:endParaRPr lang="en-US" sz="8000" dirty="0" smtClean="0">
                        <a:effectLst/>
                        <a:latin typeface="Arial" panose="020B0604020202020204" pitchFamily="34" charset="0"/>
                        <a:cs typeface="Arial" panose="020B0604020202020204" pitchFamily="34" charset="0"/>
                      </a:endParaRPr>
                    </a:p>
                    <a:p>
                      <a:r>
                        <a:rPr lang="en-US" sz="8000" kern="1200" dirty="0" smtClean="0">
                          <a:solidFill>
                            <a:schemeClr val="dk1"/>
                          </a:solidFill>
                          <a:effectLst/>
                          <a:latin typeface="Arial" panose="020B0604020202020204" pitchFamily="34" charset="0"/>
                          <a:ea typeface="+mn-ea"/>
                          <a:cs typeface="Arial" panose="020B0604020202020204" pitchFamily="34" charset="0"/>
                        </a:rPr>
                        <a:t>MSW ADVANCED</a:t>
                      </a:r>
                      <a:r>
                        <a:rPr lang="en-US" sz="8000" dirty="0" smtClean="0">
                          <a:effectLst/>
                          <a:latin typeface="Arial" panose="020B0604020202020204" pitchFamily="34" charset="0"/>
                          <a:cs typeface="Arial" panose="020B0604020202020204" pitchFamily="34" charset="0"/>
                        </a:rPr>
                        <a:t> </a:t>
                      </a:r>
                      <a:r>
                        <a:rPr lang="en-US" sz="8000" dirty="0" smtClean="0">
                          <a:latin typeface="Arial" panose="020B0604020202020204" pitchFamily="34" charset="0"/>
                          <a:cs typeface="Arial" panose="020B0604020202020204" pitchFamily="34" charset="0"/>
                        </a:rPr>
                        <a:t/>
                      </a:r>
                      <a:br>
                        <a:rPr lang="en-US" sz="8000" dirty="0" smtClean="0">
                          <a:latin typeface="Arial" panose="020B0604020202020204" pitchFamily="34" charset="0"/>
                          <a:cs typeface="Arial" panose="020B0604020202020204" pitchFamily="34" charset="0"/>
                        </a:rPr>
                      </a:br>
                      <a:r>
                        <a:rPr lang="en-US" sz="8000" dirty="0" smtClean="0">
                          <a:effectLst/>
                          <a:latin typeface="Arial" panose="020B0604020202020204" pitchFamily="34" charset="0"/>
                          <a:cs typeface="Arial" panose="020B0604020202020204" pitchFamily="34" charset="0"/>
                        </a:rPr>
                        <a:t>U</a:t>
                      </a:r>
                      <a:r>
                        <a:rPr lang="en-US" sz="8000" kern="1200" dirty="0" smtClean="0">
                          <a:solidFill>
                            <a:schemeClr val="dk1"/>
                          </a:solidFill>
                          <a:effectLst/>
                          <a:latin typeface="Arial" panose="020B0604020202020204" pitchFamily="34" charset="0"/>
                          <a:ea typeface="+mn-ea"/>
                          <a:cs typeface="Arial" panose="020B0604020202020204" pitchFamily="34" charset="0"/>
                        </a:rPr>
                        <a:t>se advanced practice experiences to inform research </a:t>
                      </a:r>
                      <a:r>
                        <a:rPr lang="en-US" sz="8000" dirty="0" smtClean="0">
                          <a:effectLst/>
                          <a:latin typeface="Arial" panose="020B0604020202020204" pitchFamily="34" charset="0"/>
                          <a:cs typeface="Arial" panose="020B0604020202020204" pitchFamily="34" charset="0"/>
                        </a:rPr>
                        <a:t>at multi systems level. </a:t>
                      </a:r>
                    </a:p>
                    <a:p>
                      <a:endParaRPr lang="en-US" sz="8000" kern="1200" dirty="0" smtClean="0">
                        <a:solidFill>
                          <a:schemeClr val="dk1"/>
                        </a:solidFill>
                        <a:effectLst/>
                        <a:latin typeface="Arial" panose="020B0604020202020204" pitchFamily="34" charset="0"/>
                        <a:ea typeface="+mn-ea"/>
                        <a:cs typeface="Arial" panose="020B0604020202020204" pitchFamily="34" charset="0"/>
                      </a:endParaRPr>
                    </a:p>
                    <a:p>
                      <a:r>
                        <a:rPr lang="en-US" sz="8000" kern="1200" dirty="0" smtClean="0">
                          <a:solidFill>
                            <a:schemeClr val="dk1"/>
                          </a:solidFill>
                          <a:effectLst/>
                          <a:latin typeface="Arial" panose="020B0604020202020204" pitchFamily="34" charset="0"/>
                          <a:ea typeface="+mn-ea"/>
                          <a:cs typeface="Arial" panose="020B0604020202020204" pitchFamily="34" charset="0"/>
                        </a:rPr>
                        <a:t>Apply research </a:t>
                      </a:r>
                      <a:r>
                        <a:rPr lang="en-US" sz="8000" dirty="0" smtClean="0">
                          <a:effectLst/>
                          <a:latin typeface="Arial" panose="020B0604020202020204" pitchFamily="34" charset="0"/>
                          <a:cs typeface="Arial" panose="020B0604020202020204" pitchFamily="34" charset="0"/>
                        </a:rPr>
                        <a:t>methods to evaluate multi systems </a:t>
                      </a:r>
                      <a:r>
                        <a:rPr lang="en-US" sz="8000" kern="1200" dirty="0" smtClean="0">
                          <a:solidFill>
                            <a:schemeClr val="dk1"/>
                          </a:solidFill>
                          <a:effectLst/>
                          <a:latin typeface="Arial" panose="020B0604020202020204" pitchFamily="34" charset="0"/>
                          <a:ea typeface="+mn-ea"/>
                          <a:cs typeface="Arial" panose="020B0604020202020204" pitchFamily="34" charset="0"/>
                        </a:rPr>
                        <a:t>social work practice processes</a:t>
                      </a:r>
                      <a:r>
                        <a:rPr lang="en-US" sz="8000" dirty="0" smtClean="0">
                          <a:effectLst/>
                          <a:latin typeface="Arial" panose="020B0604020202020204" pitchFamily="34" charset="0"/>
                          <a:cs typeface="Arial" panose="020B0604020202020204" pitchFamily="34" charset="0"/>
                        </a:rPr>
                        <a:t> </a:t>
                      </a:r>
                      <a:r>
                        <a:rPr lang="en-US" sz="8000" kern="1200" dirty="0" smtClean="0">
                          <a:solidFill>
                            <a:schemeClr val="dk1"/>
                          </a:solidFill>
                          <a:effectLst/>
                          <a:latin typeface="Arial" panose="020B0604020202020204" pitchFamily="34" charset="0"/>
                          <a:ea typeface="+mn-ea"/>
                          <a:cs typeface="Arial" panose="020B0604020202020204" pitchFamily="34" charset="0"/>
                        </a:rPr>
                        <a:t>and outcomes.</a:t>
                      </a:r>
                      <a:r>
                        <a:rPr lang="en-US" sz="8000" dirty="0" smtClean="0">
                          <a:effectLst/>
                          <a:latin typeface="Arial" panose="020B0604020202020204" pitchFamily="34" charset="0"/>
                          <a:cs typeface="Arial" panose="020B0604020202020204" pitchFamily="34" charset="0"/>
                        </a:rPr>
                        <a:t> </a:t>
                      </a:r>
                      <a:endParaRPr lang="en-US" sz="8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102702183"/>
                  </a:ext>
                </a:extLst>
              </a:tr>
              <a:tr h="370840">
                <a:tc>
                  <a:txBody>
                    <a:bodyPr/>
                    <a:lstStyle/>
                    <a:p>
                      <a:endParaRPr lang="en-US" sz="8000">
                        <a:latin typeface="Arial" panose="020B0604020202020204" pitchFamily="34" charset="0"/>
                        <a:cs typeface="Arial" panose="020B0604020202020204" pitchFamily="34" charset="0"/>
                      </a:endParaRPr>
                    </a:p>
                  </a:txBody>
                  <a:tcPr/>
                </a:tc>
                <a:tc>
                  <a:txBody>
                    <a:bodyPr/>
                    <a:lstStyle/>
                    <a:p>
                      <a:endParaRPr lang="en-US" sz="8000">
                        <a:latin typeface="Arial" panose="020B0604020202020204" pitchFamily="34" charset="0"/>
                        <a:cs typeface="Arial" panose="020B0604020202020204" pitchFamily="34" charset="0"/>
                      </a:endParaRPr>
                    </a:p>
                  </a:txBody>
                  <a:tcPr/>
                </a:tc>
                <a:tc>
                  <a:txBody>
                    <a:bodyPr/>
                    <a:lstStyle/>
                    <a:p>
                      <a:endParaRPr lang="en-US" sz="8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3657629"/>
                  </a:ext>
                </a:extLst>
              </a:tr>
              <a:tr h="370840">
                <a:tc>
                  <a:txBody>
                    <a:bodyPr/>
                    <a:lstStyle/>
                    <a:p>
                      <a:endParaRPr lang="en-US" sz="8000">
                        <a:latin typeface="Arial" panose="020B0604020202020204" pitchFamily="34" charset="0"/>
                        <a:cs typeface="Arial" panose="020B0604020202020204" pitchFamily="34" charset="0"/>
                      </a:endParaRPr>
                    </a:p>
                  </a:txBody>
                  <a:tcPr/>
                </a:tc>
                <a:tc>
                  <a:txBody>
                    <a:bodyPr/>
                    <a:lstStyle/>
                    <a:p>
                      <a:endParaRPr lang="en-US" sz="8000">
                        <a:latin typeface="Arial" panose="020B0604020202020204" pitchFamily="34" charset="0"/>
                        <a:cs typeface="Arial" panose="020B0604020202020204" pitchFamily="34" charset="0"/>
                      </a:endParaRPr>
                    </a:p>
                  </a:txBody>
                  <a:tcPr/>
                </a:tc>
                <a:tc>
                  <a:txBody>
                    <a:bodyPr/>
                    <a:lstStyle/>
                    <a:p>
                      <a:endParaRPr lang="en-US" sz="8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017947814"/>
                  </a:ext>
                </a:extLst>
              </a:tr>
              <a:tr h="370840">
                <a:tc>
                  <a:txBody>
                    <a:bodyPr/>
                    <a:lstStyle/>
                    <a:p>
                      <a:endParaRPr lang="en-US" sz="8000">
                        <a:latin typeface="Arial" panose="020B0604020202020204" pitchFamily="34" charset="0"/>
                        <a:cs typeface="Arial" panose="020B0604020202020204" pitchFamily="34" charset="0"/>
                      </a:endParaRPr>
                    </a:p>
                  </a:txBody>
                  <a:tcPr/>
                </a:tc>
                <a:tc>
                  <a:txBody>
                    <a:bodyPr/>
                    <a:lstStyle/>
                    <a:p>
                      <a:endParaRPr lang="en-US" sz="8000">
                        <a:latin typeface="Arial" panose="020B0604020202020204" pitchFamily="34" charset="0"/>
                        <a:cs typeface="Arial" panose="020B0604020202020204" pitchFamily="34" charset="0"/>
                      </a:endParaRPr>
                    </a:p>
                  </a:txBody>
                  <a:tcPr/>
                </a:tc>
                <a:tc>
                  <a:txBody>
                    <a:bodyPr/>
                    <a:lstStyle/>
                    <a:p>
                      <a:endParaRPr lang="en-US" sz="8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429397365"/>
                  </a:ext>
                </a:extLst>
              </a:tr>
              <a:tr h="370840">
                <a:tc>
                  <a:txBody>
                    <a:bodyPr/>
                    <a:lstStyle/>
                    <a:p>
                      <a:endParaRPr lang="en-US" sz="8000" dirty="0">
                        <a:latin typeface="Arial" panose="020B0604020202020204" pitchFamily="34" charset="0"/>
                        <a:cs typeface="Arial" panose="020B0604020202020204" pitchFamily="34" charset="0"/>
                      </a:endParaRPr>
                    </a:p>
                  </a:txBody>
                  <a:tcPr/>
                </a:tc>
                <a:tc>
                  <a:txBody>
                    <a:bodyPr/>
                    <a:lstStyle/>
                    <a:p>
                      <a:endParaRPr lang="en-US" sz="8000">
                        <a:latin typeface="Arial" panose="020B0604020202020204" pitchFamily="34" charset="0"/>
                        <a:cs typeface="Arial" panose="020B0604020202020204" pitchFamily="34" charset="0"/>
                      </a:endParaRPr>
                    </a:p>
                  </a:txBody>
                  <a:tcPr/>
                </a:tc>
                <a:tc>
                  <a:txBody>
                    <a:bodyPr/>
                    <a:lstStyle/>
                    <a:p>
                      <a:endParaRPr lang="en-US" sz="80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84146082"/>
                  </a:ext>
                </a:extLst>
              </a:tr>
            </a:tbl>
          </a:graphicData>
        </a:graphic>
      </p:graphicFrame>
    </p:spTree>
    <p:extLst>
      <p:ext uri="{BB962C8B-B14F-4D97-AF65-F5344CB8AC3E}">
        <p14:creationId xmlns:p14="http://schemas.microsoft.com/office/powerpoint/2010/main" val="42012897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541020" y="838200"/>
            <a:ext cx="50124360"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457200"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457200"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457200"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457200"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457200"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457200"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457200"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4800" b="1"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APPENDIX A: ASSESSMENT PLAN: MSW FOUNDATION</a:t>
            </a:r>
            <a:endParaRPr kumimoji="0" lang="en-US" altLang="en-US" sz="4800" b="0" i="0" u="none" strike="noStrike" cap="none" normalizeH="0" baseline="0" dirty="0" smtClean="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4800" b="1" i="1"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Accreditation Standard 4.0.1. </a:t>
            </a:r>
            <a:r>
              <a:rPr kumimoji="0" lang="en-US" altLang="en-US" sz="4800" b="0" i="1"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The program presents its plan to assess the attainment of each of its competencies. The plan specifies procedures, multiple measures of each practice behavior, and benchmarks employed to assess the attainment of each of the program’s competencies. (</a:t>
            </a:r>
            <a:r>
              <a:rPr kumimoji="0" lang="en-US" altLang="en-US" sz="4800" b="1" i="1"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AS B2.0.3, AS M2.0.4). </a:t>
            </a:r>
            <a:endParaRPr kumimoji="0" lang="en-US" altLang="en-US" sz="4800" b="0" i="0" u="none" strike="noStrike" cap="none" normalizeH="0" baseline="0" dirty="0" smtClean="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altLang="en-US" sz="4800" b="0" i="1"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Following table with explanatory narrative present the MSW PROGRAM’S ASSESSMENT plan</a:t>
            </a:r>
            <a:endParaRPr kumimoji="0" lang="en-US" altLang="en-US" sz="4800" b="0" i="0" u="none" strike="noStrike" cap="none" normalizeH="0" baseline="0" dirty="0" smtClean="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altLang="en-US" sz="4800" b="0" i="0" u="none" strike="noStrike" cap="none" normalizeH="0" baseline="0" dirty="0" smtClean="0">
              <a:ln>
                <a:noFill/>
              </a:ln>
              <a:solidFill>
                <a:schemeClr val="tx1"/>
              </a:solidFill>
              <a:effectLst/>
              <a:cs typeface="Arial" panose="020B0604020202020204"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227792458"/>
              </p:ext>
            </p:extLst>
          </p:nvPr>
        </p:nvGraphicFramePr>
        <p:xfrm>
          <a:off x="1219200" y="4623852"/>
          <a:ext cx="48310800" cy="1828800"/>
        </p:xfrm>
        <a:graphic>
          <a:graphicData uri="http://schemas.openxmlformats.org/drawingml/2006/table">
            <a:tbl>
              <a:tblPr firstRow="1" firstCol="1" bandRow="1">
                <a:tableStyleId>{5C22544A-7EE6-4342-B048-85BDC9FD1C3A}</a:tableStyleId>
              </a:tblPr>
              <a:tblGrid>
                <a:gridCol w="7613146">
                  <a:extLst>
                    <a:ext uri="{9D8B030D-6E8A-4147-A177-3AD203B41FA5}">
                      <a16:colId xmlns:a16="http://schemas.microsoft.com/office/drawing/2014/main" val="467890055"/>
                    </a:ext>
                  </a:extLst>
                </a:gridCol>
                <a:gridCol w="7312860">
                  <a:extLst>
                    <a:ext uri="{9D8B030D-6E8A-4147-A177-3AD203B41FA5}">
                      <a16:colId xmlns:a16="http://schemas.microsoft.com/office/drawing/2014/main" val="2357651297"/>
                    </a:ext>
                  </a:extLst>
                </a:gridCol>
                <a:gridCol w="8266711">
                  <a:extLst>
                    <a:ext uri="{9D8B030D-6E8A-4147-A177-3AD203B41FA5}">
                      <a16:colId xmlns:a16="http://schemas.microsoft.com/office/drawing/2014/main" val="1900805390"/>
                    </a:ext>
                  </a:extLst>
                </a:gridCol>
                <a:gridCol w="6994909">
                  <a:extLst>
                    <a:ext uri="{9D8B030D-6E8A-4147-A177-3AD203B41FA5}">
                      <a16:colId xmlns:a16="http://schemas.microsoft.com/office/drawing/2014/main" val="1248740444"/>
                    </a:ext>
                  </a:extLst>
                </a:gridCol>
                <a:gridCol w="7630810">
                  <a:extLst>
                    <a:ext uri="{9D8B030D-6E8A-4147-A177-3AD203B41FA5}">
                      <a16:colId xmlns:a16="http://schemas.microsoft.com/office/drawing/2014/main" val="574051203"/>
                    </a:ext>
                  </a:extLst>
                </a:gridCol>
                <a:gridCol w="10492364">
                  <a:extLst>
                    <a:ext uri="{9D8B030D-6E8A-4147-A177-3AD203B41FA5}">
                      <a16:colId xmlns:a16="http://schemas.microsoft.com/office/drawing/2014/main" val="2176169148"/>
                    </a:ext>
                  </a:extLst>
                </a:gridCol>
              </a:tblGrid>
              <a:tr h="0">
                <a:tc>
                  <a:txBody>
                    <a:bodyPr/>
                    <a:lstStyle/>
                    <a:p>
                      <a:pPr marL="0" marR="0" algn="ctr">
                        <a:spcBef>
                          <a:spcPts val="0"/>
                        </a:spcBef>
                        <a:spcAft>
                          <a:spcPts val="0"/>
                        </a:spcAft>
                        <a:tabLst>
                          <a:tab pos="-457200" algn="l"/>
                        </a:tabLst>
                      </a:pPr>
                      <a:r>
                        <a:rPr lang="en-US" sz="6000" spc="-15" dirty="0">
                          <a:effectLst/>
                          <a:latin typeface="Arial" panose="020B0604020202020204" pitchFamily="34" charset="0"/>
                          <a:cs typeface="Arial" panose="020B0604020202020204" pitchFamily="34" charset="0"/>
                        </a:rPr>
                        <a:t>COMPETENCY</a:t>
                      </a:r>
                      <a:endParaRPr lang="en-US" sz="6000" spc="-15"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a:spcBef>
                          <a:spcPts val="0"/>
                        </a:spcBef>
                        <a:spcAft>
                          <a:spcPts val="0"/>
                        </a:spcAft>
                        <a:tabLst>
                          <a:tab pos="-457200" algn="l"/>
                        </a:tabLst>
                      </a:pPr>
                      <a:r>
                        <a:rPr lang="en-US" sz="6000" spc="-15">
                          <a:effectLst/>
                          <a:latin typeface="Arial" panose="020B0604020202020204" pitchFamily="34" charset="0"/>
                          <a:cs typeface="Arial" panose="020B0604020202020204" pitchFamily="34" charset="0"/>
                        </a:rPr>
                        <a:t>COMPETENCY BENCHMARK</a:t>
                      </a:r>
                      <a:endParaRPr lang="en-US" sz="6000" spc="-15">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a:spcBef>
                          <a:spcPts val="0"/>
                        </a:spcBef>
                        <a:spcAft>
                          <a:spcPts val="0"/>
                        </a:spcAft>
                      </a:pPr>
                      <a:r>
                        <a:rPr lang="en-US" sz="6000" spc="-15">
                          <a:effectLst/>
                          <a:latin typeface="Arial" panose="020B0604020202020204" pitchFamily="34" charset="0"/>
                          <a:cs typeface="Arial" panose="020B0604020202020204" pitchFamily="34" charset="0"/>
                        </a:rPr>
                        <a:t>PRACTICE BEHAVIOR (PB)</a:t>
                      </a:r>
                      <a:endParaRPr lang="en-US" sz="6000" spc="-15">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a:spcBef>
                          <a:spcPts val="0"/>
                        </a:spcBef>
                        <a:spcAft>
                          <a:spcPts val="0"/>
                        </a:spcAft>
                      </a:pPr>
                      <a:r>
                        <a:rPr lang="en-US" sz="6000" spc="-15">
                          <a:effectLst/>
                          <a:latin typeface="Arial" panose="020B0604020202020204" pitchFamily="34" charset="0"/>
                          <a:cs typeface="Arial" panose="020B0604020202020204" pitchFamily="34" charset="0"/>
                        </a:rPr>
                        <a:t>MEASURES</a:t>
                      </a:r>
                      <a:endParaRPr lang="en-US" sz="6000" spc="-15">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a:spcBef>
                          <a:spcPts val="0"/>
                        </a:spcBef>
                        <a:spcAft>
                          <a:spcPts val="0"/>
                        </a:spcAft>
                      </a:pPr>
                      <a:r>
                        <a:rPr lang="en-US" sz="6000" spc="-15">
                          <a:effectLst/>
                          <a:latin typeface="Arial" panose="020B0604020202020204" pitchFamily="34" charset="0"/>
                          <a:cs typeface="Arial" panose="020B0604020202020204" pitchFamily="34" charset="0"/>
                        </a:rPr>
                        <a:t>ASSESSEMNT PROCEDURES (PB)</a:t>
                      </a:r>
                      <a:endParaRPr lang="en-US" sz="6000" spc="-15">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a:spcBef>
                          <a:spcPts val="0"/>
                        </a:spcBef>
                        <a:spcAft>
                          <a:spcPts val="0"/>
                        </a:spcAft>
                      </a:pPr>
                      <a:r>
                        <a:rPr lang="en-US" sz="6000" spc="-15" dirty="0">
                          <a:effectLst/>
                          <a:latin typeface="Arial" panose="020B0604020202020204" pitchFamily="34" charset="0"/>
                          <a:cs typeface="Arial" panose="020B0604020202020204" pitchFamily="34" charset="0"/>
                        </a:rPr>
                        <a:t>OUTCOME MEASURES BENCHMARK</a:t>
                      </a:r>
                      <a:endParaRPr lang="en-US" sz="6000" spc="-15"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456672642"/>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34836242"/>
              </p:ext>
            </p:extLst>
          </p:nvPr>
        </p:nvGraphicFramePr>
        <p:xfrm>
          <a:off x="1246910" y="6452652"/>
          <a:ext cx="48283089" cy="21031200"/>
        </p:xfrm>
        <a:graphic>
          <a:graphicData uri="http://schemas.openxmlformats.org/drawingml/2006/table">
            <a:tbl>
              <a:tblPr firstRow="1" firstCol="1" bandRow="1">
                <a:tableStyleId>{5C22544A-7EE6-4342-B048-85BDC9FD1C3A}</a:tableStyleId>
              </a:tblPr>
              <a:tblGrid>
                <a:gridCol w="8047181">
                  <a:extLst>
                    <a:ext uri="{9D8B030D-6E8A-4147-A177-3AD203B41FA5}">
                      <a16:colId xmlns:a16="http://schemas.microsoft.com/office/drawing/2014/main" val="3811451065"/>
                    </a:ext>
                  </a:extLst>
                </a:gridCol>
                <a:gridCol w="7118661">
                  <a:extLst>
                    <a:ext uri="{9D8B030D-6E8A-4147-A177-3AD203B41FA5}">
                      <a16:colId xmlns:a16="http://schemas.microsoft.com/office/drawing/2014/main" val="1782095364"/>
                    </a:ext>
                  </a:extLst>
                </a:gridCol>
                <a:gridCol w="8047181">
                  <a:extLst>
                    <a:ext uri="{9D8B030D-6E8A-4147-A177-3AD203B41FA5}">
                      <a16:colId xmlns:a16="http://schemas.microsoft.com/office/drawing/2014/main" val="801845170"/>
                    </a:ext>
                  </a:extLst>
                </a:gridCol>
                <a:gridCol w="7428168">
                  <a:extLst>
                    <a:ext uri="{9D8B030D-6E8A-4147-A177-3AD203B41FA5}">
                      <a16:colId xmlns:a16="http://schemas.microsoft.com/office/drawing/2014/main" val="3348259866"/>
                    </a:ext>
                  </a:extLst>
                </a:gridCol>
                <a:gridCol w="7428168">
                  <a:extLst>
                    <a:ext uri="{9D8B030D-6E8A-4147-A177-3AD203B41FA5}">
                      <a16:colId xmlns:a16="http://schemas.microsoft.com/office/drawing/2014/main" val="1041731141"/>
                    </a:ext>
                  </a:extLst>
                </a:gridCol>
                <a:gridCol w="10213730">
                  <a:extLst>
                    <a:ext uri="{9D8B030D-6E8A-4147-A177-3AD203B41FA5}">
                      <a16:colId xmlns:a16="http://schemas.microsoft.com/office/drawing/2014/main" val="914531535"/>
                    </a:ext>
                  </a:extLst>
                </a:gridCol>
              </a:tblGrid>
              <a:tr h="242570">
                <a:tc rowSpan="2">
                  <a:txBody>
                    <a:bodyPr/>
                    <a:lstStyle/>
                    <a:p>
                      <a:pPr marL="0" marR="0">
                        <a:spcBef>
                          <a:spcPts val="0"/>
                        </a:spcBef>
                        <a:spcAft>
                          <a:spcPts val="0"/>
                        </a:spcAft>
                      </a:pPr>
                      <a:r>
                        <a:rPr lang="en-US" sz="6000" spc="-15" dirty="0">
                          <a:effectLst/>
                          <a:latin typeface="Arial" panose="020B0604020202020204" pitchFamily="34" charset="0"/>
                          <a:cs typeface="Arial" panose="020B0604020202020204" pitchFamily="34" charset="0"/>
                        </a:rPr>
                        <a:t>2.1.6: Engage Research</a:t>
                      </a:r>
                    </a:p>
                    <a:p>
                      <a:pPr marL="0" marR="0">
                        <a:spcBef>
                          <a:spcPts val="0"/>
                        </a:spcBef>
                        <a:spcAft>
                          <a:spcPts val="0"/>
                        </a:spcAft>
                      </a:pPr>
                      <a:r>
                        <a:rPr lang="en-US" sz="6000" spc="-15" dirty="0">
                          <a:effectLst/>
                          <a:latin typeface="Arial" panose="020B0604020202020204" pitchFamily="34" charset="0"/>
                          <a:cs typeface="Arial" panose="020B0604020202020204" pitchFamily="34" charset="0"/>
                        </a:rPr>
                        <a:t>Informed Practice/</a:t>
                      </a:r>
                    </a:p>
                    <a:p>
                      <a:pPr marL="0" marR="0">
                        <a:spcBef>
                          <a:spcPts val="0"/>
                        </a:spcBef>
                        <a:spcAft>
                          <a:spcPts val="0"/>
                        </a:spcAft>
                      </a:pPr>
                      <a:r>
                        <a:rPr lang="en-US" sz="6000" spc="-15" dirty="0">
                          <a:effectLst/>
                          <a:latin typeface="Arial" panose="020B0604020202020204" pitchFamily="34" charset="0"/>
                          <a:cs typeface="Arial" panose="020B0604020202020204" pitchFamily="34" charset="0"/>
                        </a:rPr>
                        <a:t>Practice Informed</a:t>
                      </a:r>
                    </a:p>
                    <a:p>
                      <a:pPr marL="0" marR="0">
                        <a:spcBef>
                          <a:spcPts val="0"/>
                        </a:spcBef>
                        <a:spcAft>
                          <a:spcPts val="0"/>
                        </a:spcAft>
                      </a:pPr>
                      <a:r>
                        <a:rPr lang="en-US" sz="6000" spc="-15" dirty="0">
                          <a:effectLst/>
                          <a:latin typeface="Arial" panose="020B0604020202020204" pitchFamily="34" charset="0"/>
                          <a:cs typeface="Arial" panose="020B0604020202020204" pitchFamily="34" charset="0"/>
                        </a:rPr>
                        <a:t>Research</a:t>
                      </a:r>
                      <a:endParaRPr lang="en-US" sz="6000" spc="-15"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rowSpan="2">
                  <a:txBody>
                    <a:bodyPr/>
                    <a:lstStyle/>
                    <a:p>
                      <a:pPr marL="0" marR="0">
                        <a:spcBef>
                          <a:spcPts val="0"/>
                        </a:spcBef>
                        <a:spcAft>
                          <a:spcPts val="0"/>
                        </a:spcAft>
                      </a:pPr>
                      <a:r>
                        <a:rPr lang="en-US" sz="6000" spc="-15" dirty="0">
                          <a:effectLst/>
                          <a:latin typeface="Arial" panose="020B0604020202020204" pitchFamily="34" charset="0"/>
                          <a:cs typeface="Arial" panose="020B0604020202020204" pitchFamily="34" charset="0"/>
                        </a:rPr>
                        <a:t>90% students will demonstrate this competency</a:t>
                      </a:r>
                      <a:endParaRPr lang="en-US" sz="6000" spc="-15"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tabLst>
                          <a:tab pos="-457200" algn="l"/>
                        </a:tabLst>
                      </a:pPr>
                      <a:r>
                        <a:rPr lang="en-US" sz="6000" spc="-15" dirty="0">
                          <a:effectLst/>
                          <a:latin typeface="Arial" panose="020B0604020202020204" pitchFamily="34" charset="0"/>
                          <a:cs typeface="Arial" panose="020B0604020202020204" pitchFamily="34" charset="0"/>
                        </a:rPr>
                        <a:t>PB 1. Use practice experience to inform scientific inquiry</a:t>
                      </a:r>
                      <a:endParaRPr lang="en-US" sz="6000" spc="-15"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tabLst>
                          <a:tab pos="-457200" algn="l"/>
                        </a:tabLst>
                      </a:pPr>
                      <a:r>
                        <a:rPr lang="en-US" sz="6000" spc="-15" dirty="0">
                          <a:effectLst/>
                          <a:latin typeface="Arial" panose="020B0604020202020204" pitchFamily="34" charset="0"/>
                          <a:cs typeface="Arial" panose="020B0604020202020204" pitchFamily="34" charset="0"/>
                        </a:rPr>
                        <a:t>Measure 1: </a:t>
                      </a:r>
                    </a:p>
                    <a:p>
                      <a:pPr marL="0" marR="0">
                        <a:spcBef>
                          <a:spcPts val="0"/>
                        </a:spcBef>
                        <a:spcAft>
                          <a:spcPts val="0"/>
                        </a:spcAft>
                        <a:tabLst>
                          <a:tab pos="-457200" algn="l"/>
                        </a:tabLst>
                      </a:pPr>
                      <a:r>
                        <a:rPr lang="en-US" sz="6000" spc="-15" dirty="0">
                          <a:effectLst/>
                          <a:latin typeface="Arial" panose="020B0604020202020204" pitchFamily="34" charset="0"/>
                          <a:cs typeface="Arial" panose="020B0604020202020204" pitchFamily="34" charset="0"/>
                        </a:rPr>
                        <a:t>Common Assignment -- Construct a solid narrative framework for a project or thesis (SWRK 261)</a:t>
                      </a:r>
                    </a:p>
                    <a:p>
                      <a:pPr marL="0" marR="0">
                        <a:spcBef>
                          <a:spcPts val="0"/>
                        </a:spcBef>
                        <a:spcAft>
                          <a:spcPts val="0"/>
                        </a:spcAft>
                        <a:tabLst>
                          <a:tab pos="-457200" algn="l"/>
                        </a:tabLst>
                      </a:pPr>
                      <a:r>
                        <a:rPr lang="en-US" sz="6000" spc="-15" dirty="0">
                          <a:effectLst/>
                          <a:latin typeface="Arial" panose="020B0604020202020204" pitchFamily="34" charset="0"/>
                          <a:cs typeface="Arial" panose="020B0604020202020204" pitchFamily="34" charset="0"/>
                        </a:rPr>
                        <a:t> </a:t>
                      </a:r>
                    </a:p>
                    <a:p>
                      <a:pPr marL="0" marR="0">
                        <a:spcBef>
                          <a:spcPts val="0"/>
                        </a:spcBef>
                        <a:spcAft>
                          <a:spcPts val="0"/>
                        </a:spcAft>
                        <a:tabLst>
                          <a:tab pos="-457200" algn="l"/>
                        </a:tabLst>
                      </a:pPr>
                      <a:r>
                        <a:rPr lang="en-US" sz="6000" spc="-15" dirty="0">
                          <a:effectLst/>
                          <a:latin typeface="Arial" panose="020B0604020202020204" pitchFamily="34" charset="0"/>
                          <a:cs typeface="Arial" panose="020B0604020202020204" pitchFamily="34" charset="0"/>
                        </a:rPr>
                        <a:t>Measure 2:</a:t>
                      </a:r>
                    </a:p>
                    <a:p>
                      <a:pPr marL="0" marR="0">
                        <a:spcBef>
                          <a:spcPts val="0"/>
                        </a:spcBef>
                        <a:spcAft>
                          <a:spcPts val="0"/>
                        </a:spcAft>
                        <a:tabLst>
                          <a:tab pos="-457200" algn="l"/>
                        </a:tabLst>
                      </a:pPr>
                      <a:r>
                        <a:rPr lang="en-US" sz="6000" spc="-15" dirty="0">
                          <a:effectLst/>
                          <a:latin typeface="Arial" panose="020B0604020202020204" pitchFamily="34" charset="0"/>
                          <a:cs typeface="Arial" panose="020B0604020202020204" pitchFamily="34" charset="0"/>
                        </a:rPr>
                        <a:t>Field Learning Agreement-- Practice Evaluation (EP2) (SWRK 281)  </a:t>
                      </a:r>
                      <a:endParaRPr lang="en-US" sz="6000" spc="-15"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tabLst>
                          <a:tab pos="-457200" algn="l"/>
                        </a:tabLst>
                      </a:pPr>
                      <a:r>
                        <a:rPr lang="en-US" sz="6000" spc="-15">
                          <a:effectLst/>
                          <a:latin typeface="Arial" panose="020B0604020202020204" pitchFamily="34" charset="0"/>
                          <a:cs typeface="Arial" panose="020B0604020202020204" pitchFamily="34" charset="0"/>
                        </a:rPr>
                        <a:t>For Measure 1: </a:t>
                      </a:r>
                    </a:p>
                    <a:p>
                      <a:pPr marL="0" marR="0">
                        <a:spcBef>
                          <a:spcPts val="0"/>
                        </a:spcBef>
                        <a:spcAft>
                          <a:spcPts val="0"/>
                        </a:spcAft>
                        <a:tabLst>
                          <a:tab pos="-457200" algn="l"/>
                        </a:tabLst>
                      </a:pPr>
                      <a:r>
                        <a:rPr lang="en-US" sz="6000" spc="-15">
                          <a:effectLst/>
                          <a:latin typeface="Arial" panose="020B0604020202020204" pitchFamily="34" charset="0"/>
                          <a:cs typeface="Arial" panose="020B0604020202020204" pitchFamily="34" charset="0"/>
                        </a:rPr>
                        <a:t>Students must score a minimum of 3.0 on a scale of 0 - 4.0</a:t>
                      </a:r>
                    </a:p>
                    <a:p>
                      <a:pPr marL="0" marR="0">
                        <a:spcBef>
                          <a:spcPts val="0"/>
                        </a:spcBef>
                        <a:spcAft>
                          <a:spcPts val="0"/>
                        </a:spcAft>
                        <a:tabLst>
                          <a:tab pos="-457200" algn="l"/>
                        </a:tabLst>
                      </a:pPr>
                      <a:r>
                        <a:rPr lang="en-US" sz="6000" spc="-15">
                          <a:effectLst/>
                          <a:latin typeface="Arial" panose="020B0604020202020204" pitchFamily="34" charset="0"/>
                          <a:cs typeface="Arial" panose="020B0604020202020204" pitchFamily="34" charset="0"/>
                        </a:rPr>
                        <a:t> </a:t>
                      </a:r>
                    </a:p>
                    <a:p>
                      <a:pPr marL="0" marR="0">
                        <a:spcBef>
                          <a:spcPts val="0"/>
                        </a:spcBef>
                        <a:spcAft>
                          <a:spcPts val="0"/>
                        </a:spcAft>
                        <a:tabLst>
                          <a:tab pos="-457200" algn="l"/>
                        </a:tabLst>
                      </a:pPr>
                      <a:r>
                        <a:rPr lang="en-US" sz="6000" spc="-15">
                          <a:effectLst/>
                          <a:latin typeface="Arial" panose="020B0604020202020204" pitchFamily="34" charset="0"/>
                          <a:cs typeface="Arial" panose="020B0604020202020204" pitchFamily="34" charset="0"/>
                        </a:rPr>
                        <a:t>For Measure 2: </a:t>
                      </a:r>
                    </a:p>
                    <a:p>
                      <a:pPr marL="0" marR="0">
                        <a:spcBef>
                          <a:spcPts val="0"/>
                        </a:spcBef>
                        <a:spcAft>
                          <a:spcPts val="0"/>
                        </a:spcAft>
                        <a:tabLst>
                          <a:tab pos="-457200" algn="l"/>
                        </a:tabLst>
                      </a:pPr>
                      <a:r>
                        <a:rPr lang="en-US" sz="6000" spc="-15">
                          <a:effectLst/>
                          <a:latin typeface="Arial" panose="020B0604020202020204" pitchFamily="34" charset="0"/>
                          <a:cs typeface="Arial" panose="020B0604020202020204" pitchFamily="34" charset="0"/>
                        </a:rPr>
                        <a:t>Students must score a minimum of 3.0 on a scale of 1 – 5.</a:t>
                      </a:r>
                      <a:endParaRPr lang="en-US" sz="6000" spc="-15">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rowSpan="2">
                  <a:txBody>
                    <a:bodyPr/>
                    <a:lstStyle/>
                    <a:p>
                      <a:pPr marL="0" marR="0">
                        <a:spcBef>
                          <a:spcPts val="0"/>
                        </a:spcBef>
                        <a:spcAft>
                          <a:spcPts val="0"/>
                        </a:spcAft>
                        <a:tabLst>
                          <a:tab pos="-457200" algn="l"/>
                        </a:tabLst>
                      </a:pPr>
                      <a:r>
                        <a:rPr lang="en-US" sz="6000" spc="-15" dirty="0">
                          <a:effectLst/>
                          <a:latin typeface="Arial" panose="020B0604020202020204" pitchFamily="34" charset="0"/>
                          <a:cs typeface="Arial" panose="020B0604020202020204" pitchFamily="34" charset="0"/>
                        </a:rPr>
                        <a:t>Determine the percentage of students that attained the benchmark for each outcome measure. Average the percentages together to obtain the percentage of students demonstrating competence. Determine whether this percentage is larger than the Competency Benchmark.</a:t>
                      </a:r>
                      <a:endParaRPr lang="en-US" sz="6000" spc="-15"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434661439"/>
                  </a:ext>
                </a:extLst>
              </a:tr>
              <a:tr h="242570">
                <a:tc vMerge="1">
                  <a:txBody>
                    <a:bodyPr/>
                    <a:lstStyle/>
                    <a:p>
                      <a:endParaRPr lang="en-US"/>
                    </a:p>
                  </a:txBody>
                  <a:tcPr/>
                </a:tc>
                <a:tc vMerge="1">
                  <a:txBody>
                    <a:bodyPr/>
                    <a:lstStyle/>
                    <a:p>
                      <a:endParaRPr lang="en-US"/>
                    </a:p>
                  </a:txBody>
                  <a:tcPr/>
                </a:tc>
                <a:tc>
                  <a:txBody>
                    <a:bodyPr/>
                    <a:lstStyle/>
                    <a:p>
                      <a:pPr marL="0" marR="0">
                        <a:spcBef>
                          <a:spcPts val="0"/>
                        </a:spcBef>
                        <a:spcAft>
                          <a:spcPts val="0"/>
                        </a:spcAft>
                        <a:tabLst>
                          <a:tab pos="-457200" algn="l"/>
                        </a:tabLst>
                      </a:pPr>
                      <a:r>
                        <a:rPr lang="en-US" sz="6000" spc="-15" dirty="0">
                          <a:effectLst/>
                          <a:latin typeface="Arial" panose="020B0604020202020204" pitchFamily="34" charset="0"/>
                          <a:cs typeface="Arial" panose="020B0604020202020204" pitchFamily="34" charset="0"/>
                        </a:rPr>
                        <a:t>PB 2. Use research evidence to inform practice.</a:t>
                      </a:r>
                      <a:endParaRPr lang="en-US" sz="6000" spc="-15"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tabLst>
                          <a:tab pos="-457200" algn="l"/>
                        </a:tabLst>
                      </a:pPr>
                      <a:r>
                        <a:rPr lang="en-US" sz="6000" spc="-15" dirty="0">
                          <a:effectLst/>
                          <a:latin typeface="Arial" panose="020B0604020202020204" pitchFamily="34" charset="0"/>
                          <a:cs typeface="Arial" panose="020B0604020202020204" pitchFamily="34" charset="0"/>
                        </a:rPr>
                        <a:t>Measure 1: </a:t>
                      </a:r>
                    </a:p>
                    <a:p>
                      <a:pPr marL="0" marR="0">
                        <a:spcBef>
                          <a:spcPts val="0"/>
                        </a:spcBef>
                        <a:spcAft>
                          <a:spcPts val="0"/>
                        </a:spcAft>
                        <a:tabLst>
                          <a:tab pos="-457200" algn="l"/>
                        </a:tabLst>
                      </a:pPr>
                      <a:r>
                        <a:rPr lang="en-US" sz="6000" spc="-15" dirty="0">
                          <a:effectLst/>
                          <a:latin typeface="Arial" panose="020B0604020202020204" pitchFamily="34" charset="0"/>
                          <a:cs typeface="Arial" panose="020B0604020202020204" pitchFamily="34" charset="0"/>
                        </a:rPr>
                        <a:t>Common Assignment -- Literature Review</a:t>
                      </a:r>
                    </a:p>
                    <a:p>
                      <a:pPr marL="0" marR="0">
                        <a:spcBef>
                          <a:spcPts val="0"/>
                        </a:spcBef>
                        <a:spcAft>
                          <a:spcPts val="0"/>
                        </a:spcAft>
                        <a:tabLst>
                          <a:tab pos="-457200" algn="l"/>
                        </a:tabLst>
                      </a:pPr>
                      <a:r>
                        <a:rPr lang="en-US" sz="6000" spc="-15" dirty="0">
                          <a:effectLst/>
                          <a:latin typeface="Arial" panose="020B0604020202020204" pitchFamily="34" charset="0"/>
                          <a:cs typeface="Arial" panose="020B0604020202020204" pitchFamily="34" charset="0"/>
                        </a:rPr>
                        <a:t> (SWRK 260)</a:t>
                      </a:r>
                    </a:p>
                    <a:p>
                      <a:pPr marL="0" marR="0">
                        <a:spcBef>
                          <a:spcPts val="0"/>
                        </a:spcBef>
                        <a:spcAft>
                          <a:spcPts val="0"/>
                        </a:spcAft>
                        <a:tabLst>
                          <a:tab pos="-457200" algn="l"/>
                        </a:tabLst>
                      </a:pPr>
                      <a:r>
                        <a:rPr lang="en-US" sz="6000" spc="-15" dirty="0">
                          <a:effectLst/>
                          <a:latin typeface="Arial" panose="020B0604020202020204" pitchFamily="34" charset="0"/>
                          <a:cs typeface="Arial" panose="020B0604020202020204" pitchFamily="34" charset="0"/>
                        </a:rPr>
                        <a:t> </a:t>
                      </a:r>
                    </a:p>
                    <a:p>
                      <a:pPr marL="0" marR="0">
                        <a:spcBef>
                          <a:spcPts val="0"/>
                        </a:spcBef>
                        <a:spcAft>
                          <a:spcPts val="0"/>
                        </a:spcAft>
                        <a:tabLst>
                          <a:tab pos="-457200" algn="l"/>
                        </a:tabLst>
                      </a:pPr>
                      <a:r>
                        <a:rPr lang="en-US" sz="6000" spc="-15" dirty="0">
                          <a:effectLst/>
                          <a:latin typeface="Arial" panose="020B0604020202020204" pitchFamily="34" charset="0"/>
                          <a:cs typeface="Arial" panose="020B0604020202020204" pitchFamily="34" charset="0"/>
                        </a:rPr>
                        <a:t>Measure 2:</a:t>
                      </a:r>
                    </a:p>
                    <a:p>
                      <a:pPr marL="0" marR="0">
                        <a:spcBef>
                          <a:spcPts val="0"/>
                        </a:spcBef>
                        <a:spcAft>
                          <a:spcPts val="0"/>
                        </a:spcAft>
                        <a:tabLst>
                          <a:tab pos="-457200" algn="l"/>
                        </a:tabLst>
                      </a:pPr>
                      <a:r>
                        <a:rPr lang="en-US" sz="6000" spc="-15" dirty="0">
                          <a:effectLst/>
                          <a:latin typeface="Arial" panose="020B0604020202020204" pitchFamily="34" charset="0"/>
                          <a:cs typeface="Arial" panose="020B0604020202020204" pitchFamily="34" charset="0"/>
                        </a:rPr>
                        <a:t>Field Learning Agreement-- Literature Review (EP1) (SWRK 281)  </a:t>
                      </a:r>
                      <a:endParaRPr lang="en-US" sz="6000" spc="-15"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tabLst>
                          <a:tab pos="-457200" algn="l"/>
                        </a:tabLst>
                      </a:pPr>
                      <a:r>
                        <a:rPr lang="en-US" sz="6000" spc="-15" dirty="0">
                          <a:effectLst/>
                          <a:latin typeface="Arial" panose="020B0604020202020204" pitchFamily="34" charset="0"/>
                          <a:cs typeface="Arial" panose="020B0604020202020204" pitchFamily="34" charset="0"/>
                        </a:rPr>
                        <a:t>For Measure 1: </a:t>
                      </a:r>
                    </a:p>
                    <a:p>
                      <a:pPr marL="0" marR="0">
                        <a:spcBef>
                          <a:spcPts val="0"/>
                        </a:spcBef>
                        <a:spcAft>
                          <a:spcPts val="0"/>
                        </a:spcAft>
                        <a:tabLst>
                          <a:tab pos="-457200" algn="l"/>
                        </a:tabLst>
                      </a:pPr>
                      <a:r>
                        <a:rPr lang="en-US" sz="6000" spc="-15" dirty="0">
                          <a:effectLst/>
                          <a:latin typeface="Arial" panose="020B0604020202020204" pitchFamily="34" charset="0"/>
                          <a:cs typeface="Arial" panose="020B0604020202020204" pitchFamily="34" charset="0"/>
                        </a:rPr>
                        <a:t>Students must score a minimum of 3.0 on a scale of 0 - 4.0</a:t>
                      </a:r>
                    </a:p>
                    <a:p>
                      <a:pPr marL="0" marR="0">
                        <a:spcBef>
                          <a:spcPts val="0"/>
                        </a:spcBef>
                        <a:spcAft>
                          <a:spcPts val="0"/>
                        </a:spcAft>
                        <a:tabLst>
                          <a:tab pos="-457200" algn="l"/>
                        </a:tabLst>
                      </a:pPr>
                      <a:r>
                        <a:rPr lang="en-US" sz="6000" spc="-15" dirty="0">
                          <a:effectLst/>
                          <a:latin typeface="Arial" panose="020B0604020202020204" pitchFamily="34" charset="0"/>
                          <a:cs typeface="Arial" panose="020B0604020202020204" pitchFamily="34" charset="0"/>
                        </a:rPr>
                        <a:t> </a:t>
                      </a:r>
                    </a:p>
                    <a:p>
                      <a:pPr marL="0" marR="0">
                        <a:spcBef>
                          <a:spcPts val="0"/>
                        </a:spcBef>
                        <a:spcAft>
                          <a:spcPts val="0"/>
                        </a:spcAft>
                        <a:tabLst>
                          <a:tab pos="-457200" algn="l"/>
                        </a:tabLst>
                      </a:pPr>
                      <a:r>
                        <a:rPr lang="en-US" sz="6000" spc="-15" dirty="0">
                          <a:effectLst/>
                          <a:latin typeface="Arial" panose="020B0604020202020204" pitchFamily="34" charset="0"/>
                          <a:cs typeface="Arial" panose="020B0604020202020204" pitchFamily="34" charset="0"/>
                        </a:rPr>
                        <a:t>For Measure 2: </a:t>
                      </a:r>
                    </a:p>
                    <a:p>
                      <a:pPr marL="0" marR="0">
                        <a:spcBef>
                          <a:spcPts val="0"/>
                        </a:spcBef>
                        <a:spcAft>
                          <a:spcPts val="0"/>
                        </a:spcAft>
                        <a:tabLst>
                          <a:tab pos="-457200" algn="l"/>
                        </a:tabLst>
                      </a:pPr>
                      <a:r>
                        <a:rPr lang="en-US" sz="6000" spc="-15" dirty="0">
                          <a:effectLst/>
                          <a:latin typeface="Arial" panose="020B0604020202020204" pitchFamily="34" charset="0"/>
                          <a:cs typeface="Arial" panose="020B0604020202020204" pitchFamily="34" charset="0"/>
                        </a:rPr>
                        <a:t>Students must score a minimum of 3.0 on a scale of 1 – 5.</a:t>
                      </a:r>
                      <a:endParaRPr lang="en-US" sz="6000" spc="-15"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vMerge="1">
                  <a:txBody>
                    <a:bodyPr/>
                    <a:lstStyle/>
                    <a:p>
                      <a:endParaRPr lang="en-US"/>
                    </a:p>
                  </a:txBody>
                  <a:tcPr/>
                </a:tc>
                <a:extLst>
                  <a:ext uri="{0D108BD9-81ED-4DB2-BD59-A6C34878D82A}">
                    <a16:rowId xmlns:a16="http://schemas.microsoft.com/office/drawing/2014/main" val="2490604371"/>
                  </a:ext>
                </a:extLst>
              </a:tr>
            </a:tbl>
          </a:graphicData>
        </a:graphic>
      </p:graphicFrame>
    </p:spTree>
    <p:extLst>
      <p:ext uri="{BB962C8B-B14F-4D97-AF65-F5344CB8AC3E}">
        <p14:creationId xmlns:p14="http://schemas.microsoft.com/office/powerpoint/2010/main" val="3080796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9600" dirty="0" smtClean="0"/>
              <a:t>Common Assignment</a:t>
            </a:r>
            <a:endParaRPr lang="en-US" sz="9600" dirty="0"/>
          </a:p>
        </p:txBody>
      </p:sp>
      <p:sp>
        <p:nvSpPr>
          <p:cNvPr id="3" name="Content Placeholder 2"/>
          <p:cNvSpPr>
            <a:spLocks noGrp="1"/>
          </p:cNvSpPr>
          <p:nvPr>
            <p:ph idx="1"/>
          </p:nvPr>
        </p:nvSpPr>
        <p:spPr>
          <a:xfrm>
            <a:off x="2525684" y="6172200"/>
            <a:ext cx="46085760" cy="21724620"/>
          </a:xfrm>
        </p:spPr>
        <p:txBody>
          <a:bodyPr>
            <a:normAutofit/>
          </a:bodyPr>
          <a:lstStyle/>
          <a:p>
            <a:pPr marL="0" indent="0">
              <a:buNone/>
            </a:pPr>
            <a:r>
              <a:rPr lang="en-US" sz="8000" b="1" dirty="0" smtClean="0">
                <a:latin typeface="Arial" panose="020B0604020202020204" pitchFamily="34" charset="0"/>
                <a:cs typeface="Arial" panose="020B0604020202020204" pitchFamily="34" charset="0"/>
              </a:rPr>
              <a:t>Definition: </a:t>
            </a:r>
          </a:p>
          <a:p>
            <a:r>
              <a:rPr lang="en-US" sz="8000" dirty="0" smtClean="0">
                <a:latin typeface="Arial" panose="020B0604020202020204" pitchFamily="34" charset="0"/>
                <a:cs typeface="Arial" panose="020B0604020202020204" pitchFamily="34" charset="0"/>
              </a:rPr>
              <a:t>Specific assignment developed by faculty who have experience teaching identified content and current knowledge needed to deliver the material associated with the practice behaviors.</a:t>
            </a:r>
          </a:p>
          <a:p>
            <a:r>
              <a:rPr lang="en-US" sz="8000" dirty="0" smtClean="0">
                <a:latin typeface="Arial" panose="020B0604020202020204" pitchFamily="34" charset="0"/>
                <a:cs typeface="Arial" panose="020B0604020202020204" pitchFamily="34" charset="0"/>
              </a:rPr>
              <a:t>Common assignments are intended to assess a student’s knowledge regarding a practice behavior and function as standardized measurement tools, which assess, at the minimum, one practice behavior that is common across the course sections. </a:t>
            </a:r>
          </a:p>
          <a:p>
            <a:r>
              <a:rPr lang="en-US" sz="8000" dirty="0" smtClean="0">
                <a:latin typeface="Arial" panose="020B0604020202020204" pitchFamily="34" charset="0"/>
                <a:cs typeface="Arial" panose="020B0604020202020204" pitchFamily="34" charset="0"/>
              </a:rPr>
              <a:t>Common assignments allow for the comparison of a measure of practice behaviors across course sections that are taught by one or more faculty in a given semester.</a:t>
            </a:r>
          </a:p>
          <a:p>
            <a:r>
              <a:rPr lang="en-US" sz="8000" dirty="0" smtClean="0">
                <a:latin typeface="Arial" panose="020B0604020202020204" pitchFamily="34" charset="0"/>
                <a:cs typeface="Arial" panose="020B0604020202020204" pitchFamily="34" charset="0"/>
              </a:rPr>
              <a:t>The objective of the common assignments is to minimize subjectivity in faculty-level and section-level assessment. </a:t>
            </a:r>
          </a:p>
          <a:p>
            <a:r>
              <a:rPr lang="en-US" sz="8000" dirty="0" smtClean="0">
                <a:latin typeface="Arial" panose="020B0604020202020204" pitchFamily="34" charset="0"/>
                <a:cs typeface="Arial" panose="020B0604020202020204" pitchFamily="34" charset="0"/>
              </a:rPr>
              <a:t>It is designed to ensure that the observed variations in outcome are due to student performance and not due to the differences in the measurement tool and faculty level subjectivity. </a:t>
            </a:r>
          </a:p>
          <a:p>
            <a:r>
              <a:rPr lang="en-US" sz="8000" dirty="0" smtClean="0">
                <a:latin typeface="Arial" panose="020B0604020202020204" pitchFamily="34" charset="0"/>
                <a:cs typeface="Arial" panose="020B0604020202020204" pitchFamily="34" charset="0"/>
              </a:rPr>
              <a:t>Common assignments are designed to measure student mastery of explicit instruction.</a:t>
            </a:r>
          </a:p>
          <a:p>
            <a:r>
              <a:rPr lang="en-US" sz="8000" dirty="0" smtClean="0">
                <a:latin typeface="Arial" panose="020B0604020202020204" pitchFamily="34" charset="0"/>
                <a:cs typeface="Arial" panose="020B0604020202020204" pitchFamily="34" charset="0"/>
              </a:rPr>
              <a:t>This mastery is measured using a standardized grading rubric that extracts quantifiable outcome data. </a:t>
            </a:r>
          </a:p>
          <a:p>
            <a:r>
              <a:rPr lang="en-US" sz="8000" dirty="0" smtClean="0">
                <a:latin typeface="Arial" panose="020B0604020202020204" pitchFamily="34" charset="0"/>
                <a:cs typeface="Arial" panose="020B0604020202020204" pitchFamily="34" charset="0"/>
              </a:rPr>
              <a:t>Common assignments were designed to measure practice behaviors. </a:t>
            </a:r>
            <a:endParaRPr lang="en-US" sz="8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65373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Assignment: Example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78000283"/>
              </p:ext>
            </p:extLst>
          </p:nvPr>
        </p:nvGraphicFramePr>
        <p:xfrm>
          <a:off x="2971800" y="7162800"/>
          <a:ext cx="47320200" cy="15954375"/>
        </p:xfrm>
        <a:graphic>
          <a:graphicData uri="http://schemas.openxmlformats.org/drawingml/2006/table">
            <a:tbl>
              <a:tblPr>
                <a:tableStyleId>{5C22544A-7EE6-4342-B048-85BDC9FD1C3A}</a:tableStyleId>
              </a:tblPr>
              <a:tblGrid>
                <a:gridCol w="47320200">
                  <a:extLst>
                    <a:ext uri="{9D8B030D-6E8A-4147-A177-3AD203B41FA5}">
                      <a16:colId xmlns:a16="http://schemas.microsoft.com/office/drawing/2014/main" val="2205263835"/>
                    </a:ext>
                  </a:extLst>
                </a:gridCol>
              </a:tblGrid>
              <a:tr h="515058">
                <a:tc>
                  <a:txBody>
                    <a:bodyPr/>
                    <a:lstStyle/>
                    <a:p>
                      <a:pPr marL="0" marR="0" indent="0" algn="l" defTabSz="1872325" rtl="0" eaLnBrk="1" fontAlgn="b" latinLnBrk="0" hangingPunct="1">
                        <a:lnSpc>
                          <a:spcPct val="100000"/>
                        </a:lnSpc>
                        <a:spcBef>
                          <a:spcPts val="0"/>
                        </a:spcBef>
                        <a:spcAft>
                          <a:spcPts val="0"/>
                        </a:spcAft>
                        <a:buClrTx/>
                        <a:buSzTx/>
                        <a:buFontTx/>
                        <a:buNone/>
                        <a:tabLst/>
                        <a:defRPr/>
                      </a:pPr>
                      <a:r>
                        <a:rPr lang="en-US" sz="8000" b="1" u="none" strike="noStrike" dirty="0" smtClean="0">
                          <a:effectLst/>
                          <a:latin typeface="Arial" panose="020B0604020202020204" pitchFamily="34" charset="0"/>
                          <a:cs typeface="Arial" panose="020B0604020202020204" pitchFamily="34" charset="0"/>
                        </a:rPr>
                        <a:t>MSW Program</a:t>
                      </a:r>
                    </a:p>
                    <a:p>
                      <a:pPr algn="l" fontAlgn="b"/>
                      <a:r>
                        <a:rPr lang="en-US" sz="8000" u="none" strike="noStrike" dirty="0" smtClean="0">
                          <a:effectLst/>
                          <a:latin typeface="Arial" panose="020B0604020202020204" pitchFamily="34" charset="0"/>
                          <a:cs typeface="Arial" panose="020B0604020202020204" pitchFamily="34" charset="0"/>
                        </a:rPr>
                        <a:t>SWRK </a:t>
                      </a:r>
                      <a:r>
                        <a:rPr lang="en-US" sz="8000" u="none" strike="noStrike" dirty="0">
                          <a:effectLst/>
                          <a:latin typeface="Arial" panose="020B0604020202020204" pitchFamily="34" charset="0"/>
                          <a:cs typeface="Arial" panose="020B0604020202020204" pitchFamily="34" charset="0"/>
                        </a:rPr>
                        <a:t>200: Case Study / Role Play</a:t>
                      </a:r>
                      <a:endParaRPr lang="en-US" sz="8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2864692796"/>
                  </a:ext>
                </a:extLst>
              </a:tr>
              <a:tr h="515058">
                <a:tc>
                  <a:txBody>
                    <a:bodyPr/>
                    <a:lstStyle/>
                    <a:p>
                      <a:pPr algn="l" fontAlgn="b"/>
                      <a:r>
                        <a:rPr lang="en-US" sz="8000" u="none" strike="noStrike" dirty="0">
                          <a:effectLst/>
                          <a:latin typeface="Arial" panose="020B0604020202020204" pitchFamily="34" charset="0"/>
                          <a:cs typeface="Arial" panose="020B0604020202020204" pitchFamily="34" charset="0"/>
                        </a:rPr>
                        <a:t>SWRK 200: Final Paper: Globalization and Social Work</a:t>
                      </a:r>
                      <a:endParaRPr lang="en-US" sz="8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887357588"/>
                  </a:ext>
                </a:extLst>
              </a:tr>
              <a:tr h="515058">
                <a:tc>
                  <a:txBody>
                    <a:bodyPr/>
                    <a:lstStyle/>
                    <a:p>
                      <a:pPr algn="l" fontAlgn="b"/>
                      <a:r>
                        <a:rPr lang="en-US" sz="8000" u="none" strike="noStrike" dirty="0">
                          <a:effectLst/>
                          <a:latin typeface="Arial" panose="020B0604020202020204" pitchFamily="34" charset="0"/>
                          <a:cs typeface="Arial" panose="020B0604020202020204" pitchFamily="34" charset="0"/>
                        </a:rPr>
                        <a:t>SWRK 203: Policy Analysis Paper</a:t>
                      </a:r>
                      <a:endParaRPr lang="en-US" sz="8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2741193095"/>
                  </a:ext>
                </a:extLst>
              </a:tr>
              <a:tr h="515058">
                <a:tc>
                  <a:txBody>
                    <a:bodyPr/>
                    <a:lstStyle/>
                    <a:p>
                      <a:pPr algn="l" fontAlgn="b"/>
                      <a:r>
                        <a:rPr lang="en-US" sz="8000" u="none" strike="noStrike" dirty="0">
                          <a:effectLst/>
                          <a:latin typeface="Arial" panose="020B0604020202020204" pitchFamily="34" charset="0"/>
                          <a:cs typeface="Arial" panose="020B0604020202020204" pitchFamily="34" charset="0"/>
                        </a:rPr>
                        <a:t>SWRK 203: Policy Brief</a:t>
                      </a:r>
                      <a:endParaRPr lang="en-US" sz="8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2736556130"/>
                  </a:ext>
                </a:extLst>
              </a:tr>
              <a:tr h="515058">
                <a:tc>
                  <a:txBody>
                    <a:bodyPr/>
                    <a:lstStyle/>
                    <a:p>
                      <a:pPr algn="l" fontAlgn="b"/>
                      <a:r>
                        <a:rPr lang="en-US" sz="8000" u="none" strike="noStrike" dirty="0">
                          <a:effectLst/>
                          <a:latin typeface="Arial" panose="020B0604020202020204" pitchFamily="34" charset="0"/>
                          <a:cs typeface="Arial" panose="020B0604020202020204" pitchFamily="34" charset="0"/>
                        </a:rPr>
                        <a:t>SWRK 212: Group Paper &amp; Presentation</a:t>
                      </a:r>
                      <a:endParaRPr lang="en-US" sz="8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413138516"/>
                  </a:ext>
                </a:extLst>
              </a:tr>
              <a:tr h="515058">
                <a:tc>
                  <a:txBody>
                    <a:bodyPr/>
                    <a:lstStyle/>
                    <a:p>
                      <a:pPr algn="l" fontAlgn="b"/>
                      <a:r>
                        <a:rPr lang="en-US" sz="8000" u="none" strike="noStrike" dirty="0">
                          <a:effectLst/>
                          <a:latin typeface="Arial" panose="020B0604020202020204" pitchFamily="34" charset="0"/>
                          <a:cs typeface="Arial" panose="020B0604020202020204" pitchFamily="34" charset="0"/>
                        </a:rPr>
                        <a:t>SWRK 212: Multisystem Assessments</a:t>
                      </a:r>
                      <a:endParaRPr lang="en-US" sz="8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2754687479"/>
                  </a:ext>
                </a:extLst>
              </a:tr>
              <a:tr h="515058">
                <a:tc>
                  <a:txBody>
                    <a:bodyPr/>
                    <a:lstStyle/>
                    <a:p>
                      <a:pPr algn="l" fontAlgn="b"/>
                      <a:r>
                        <a:rPr lang="en-US" sz="8000" u="none" strike="noStrike" dirty="0">
                          <a:effectLst/>
                          <a:latin typeface="Arial" panose="020B0604020202020204" pitchFamily="34" charset="0"/>
                          <a:cs typeface="Arial" panose="020B0604020202020204" pitchFamily="34" charset="0"/>
                        </a:rPr>
                        <a:t>SWRK 213: Self -Interview Paper</a:t>
                      </a:r>
                      <a:endParaRPr lang="en-US" sz="8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966194134"/>
                  </a:ext>
                </a:extLst>
              </a:tr>
              <a:tr h="515058">
                <a:tc>
                  <a:txBody>
                    <a:bodyPr/>
                    <a:lstStyle/>
                    <a:p>
                      <a:pPr algn="l" fontAlgn="b"/>
                      <a:r>
                        <a:rPr lang="en-US" sz="8000" u="none" strike="noStrike" dirty="0">
                          <a:effectLst/>
                          <a:latin typeface="Arial" panose="020B0604020202020204" pitchFamily="34" charset="0"/>
                          <a:cs typeface="Arial" panose="020B0604020202020204" pitchFamily="34" charset="0"/>
                        </a:rPr>
                        <a:t>SWRK 220: Theoretical Applications to a Culturally Sensitive Practice Situation</a:t>
                      </a:r>
                      <a:endParaRPr lang="en-US" sz="8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3074077522"/>
                  </a:ext>
                </a:extLst>
              </a:tr>
              <a:tr h="515058">
                <a:tc>
                  <a:txBody>
                    <a:bodyPr/>
                    <a:lstStyle/>
                    <a:p>
                      <a:pPr algn="l" fontAlgn="b"/>
                      <a:r>
                        <a:rPr lang="en-US" sz="8000" u="none" strike="noStrike" dirty="0">
                          <a:effectLst/>
                          <a:latin typeface="Arial" panose="020B0604020202020204" pitchFamily="34" charset="0"/>
                          <a:cs typeface="Arial" panose="020B0604020202020204" pitchFamily="34" charset="0"/>
                        </a:rPr>
                        <a:t>SWRK 221: Final: Oral &amp; Written Case Presentation</a:t>
                      </a:r>
                      <a:endParaRPr lang="en-US" sz="8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3435876229"/>
                  </a:ext>
                </a:extLst>
              </a:tr>
              <a:tr h="515058">
                <a:tc>
                  <a:txBody>
                    <a:bodyPr/>
                    <a:lstStyle/>
                    <a:p>
                      <a:pPr algn="l" fontAlgn="b"/>
                      <a:r>
                        <a:rPr lang="en-US" sz="8000" u="none" strike="noStrike" dirty="0">
                          <a:effectLst/>
                          <a:latin typeface="Arial" panose="020B0604020202020204" pitchFamily="34" charset="0"/>
                          <a:cs typeface="Arial" panose="020B0604020202020204" pitchFamily="34" charset="0"/>
                        </a:rPr>
                        <a:t>SWRK 224: Final Paper: Advanced Culturally Relevant Practice to a Case Study</a:t>
                      </a:r>
                      <a:endParaRPr lang="en-US" sz="8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713227948"/>
                  </a:ext>
                </a:extLst>
              </a:tr>
              <a:tr h="515058">
                <a:tc>
                  <a:txBody>
                    <a:bodyPr/>
                    <a:lstStyle/>
                    <a:p>
                      <a:pPr algn="l" fontAlgn="b"/>
                      <a:r>
                        <a:rPr lang="en-US" sz="8000" u="none" strike="noStrike" dirty="0">
                          <a:effectLst/>
                          <a:latin typeface="Arial" panose="020B0604020202020204" pitchFamily="34" charset="0"/>
                          <a:cs typeface="Arial" panose="020B0604020202020204" pitchFamily="34" charset="0"/>
                        </a:rPr>
                        <a:t>SWRK 225: Final Paper: Advanced Group Lab Analysis </a:t>
                      </a:r>
                      <a:endParaRPr lang="en-US" sz="8000" u="none" strike="noStrike" dirty="0" smtClean="0">
                        <a:effectLst/>
                        <a:latin typeface="Arial" panose="020B0604020202020204" pitchFamily="34" charset="0"/>
                        <a:cs typeface="Arial" panose="020B0604020202020204" pitchFamily="34" charset="0"/>
                      </a:endParaRPr>
                    </a:p>
                    <a:p>
                      <a:pPr algn="l" fontAlgn="b"/>
                      <a:endParaRPr lang="en-US" sz="8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971813887"/>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954878930"/>
              </p:ext>
            </p:extLst>
          </p:nvPr>
        </p:nvGraphicFramePr>
        <p:xfrm>
          <a:off x="2971800" y="22174200"/>
          <a:ext cx="47320200" cy="9829800"/>
        </p:xfrm>
        <a:graphic>
          <a:graphicData uri="http://schemas.openxmlformats.org/drawingml/2006/table">
            <a:tbl>
              <a:tblPr>
                <a:tableStyleId>{5C22544A-7EE6-4342-B048-85BDC9FD1C3A}</a:tableStyleId>
              </a:tblPr>
              <a:tblGrid>
                <a:gridCol w="47320200">
                  <a:extLst>
                    <a:ext uri="{9D8B030D-6E8A-4147-A177-3AD203B41FA5}">
                      <a16:colId xmlns:a16="http://schemas.microsoft.com/office/drawing/2014/main" val="248983906"/>
                    </a:ext>
                  </a:extLst>
                </a:gridCol>
              </a:tblGrid>
              <a:tr h="932254">
                <a:tc>
                  <a:txBody>
                    <a:bodyPr/>
                    <a:lstStyle/>
                    <a:p>
                      <a:pPr algn="l" fontAlgn="b"/>
                      <a:r>
                        <a:rPr lang="en-US" sz="8000" u="none" strike="noStrike" dirty="0">
                          <a:effectLst/>
                          <a:latin typeface="Arial" panose="020B0604020202020204" pitchFamily="34" charset="0"/>
                          <a:cs typeface="Arial" panose="020B0604020202020204" pitchFamily="34" charset="0"/>
                        </a:rPr>
                        <a:t>SWRK 227: Final Paper: Advanced Multisystem Assessment of a Couple using a Vignette Case Study</a:t>
                      </a:r>
                      <a:endParaRPr lang="en-US" sz="8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485108904"/>
                  </a:ext>
                </a:extLst>
              </a:tr>
              <a:tr h="515058">
                <a:tc>
                  <a:txBody>
                    <a:bodyPr/>
                    <a:lstStyle/>
                    <a:p>
                      <a:pPr algn="l" fontAlgn="b"/>
                      <a:r>
                        <a:rPr lang="en-US" sz="8000" u="none" strike="noStrike" dirty="0">
                          <a:effectLst/>
                          <a:latin typeface="Arial" panose="020B0604020202020204" pitchFamily="34" charset="0"/>
                          <a:cs typeface="Arial" panose="020B0604020202020204" pitchFamily="34" charset="0"/>
                        </a:rPr>
                        <a:t>SWRK 246: Organizational Plan</a:t>
                      </a:r>
                      <a:endParaRPr lang="en-US" sz="8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831463194"/>
                  </a:ext>
                </a:extLst>
              </a:tr>
              <a:tr h="515058">
                <a:tc>
                  <a:txBody>
                    <a:bodyPr/>
                    <a:lstStyle/>
                    <a:p>
                      <a:pPr algn="l" fontAlgn="b"/>
                      <a:r>
                        <a:rPr lang="en-US" sz="8000" u="none" strike="noStrike" dirty="0">
                          <a:effectLst/>
                          <a:latin typeface="Arial" panose="020B0604020202020204" pitchFamily="34" charset="0"/>
                          <a:cs typeface="Arial" panose="020B0604020202020204" pitchFamily="34" charset="0"/>
                        </a:rPr>
                        <a:t>SWRK 246: Organizational Assessment</a:t>
                      </a:r>
                      <a:endParaRPr lang="en-US" sz="8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4050981024"/>
                  </a:ext>
                </a:extLst>
              </a:tr>
              <a:tr h="515058">
                <a:tc>
                  <a:txBody>
                    <a:bodyPr/>
                    <a:lstStyle/>
                    <a:p>
                      <a:pPr algn="l" fontAlgn="b"/>
                      <a:r>
                        <a:rPr lang="en-US" sz="8000" u="none" strike="noStrike" dirty="0">
                          <a:effectLst/>
                          <a:latin typeface="Arial" panose="020B0604020202020204" pitchFamily="34" charset="0"/>
                          <a:cs typeface="Arial" panose="020B0604020202020204" pitchFamily="34" charset="0"/>
                        </a:rPr>
                        <a:t>SWRK 247: Community Assessment</a:t>
                      </a:r>
                      <a:endParaRPr lang="en-US" sz="8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902594488"/>
                  </a:ext>
                </a:extLst>
              </a:tr>
              <a:tr h="515058">
                <a:tc>
                  <a:txBody>
                    <a:bodyPr/>
                    <a:lstStyle/>
                    <a:p>
                      <a:pPr algn="l" fontAlgn="b"/>
                      <a:r>
                        <a:rPr lang="en-US" sz="8000" u="none" strike="noStrike" dirty="0">
                          <a:effectLst/>
                          <a:latin typeface="Arial" panose="020B0604020202020204" pitchFamily="34" charset="0"/>
                          <a:cs typeface="Arial" panose="020B0604020202020204" pitchFamily="34" charset="0"/>
                        </a:rPr>
                        <a:t>SWRK 247: Intervention &amp; Evaluation Plan</a:t>
                      </a:r>
                      <a:endParaRPr lang="en-US" sz="8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348026811"/>
                  </a:ext>
                </a:extLst>
              </a:tr>
              <a:tr h="515058">
                <a:tc>
                  <a:txBody>
                    <a:bodyPr/>
                    <a:lstStyle/>
                    <a:p>
                      <a:pPr algn="l" fontAlgn="b"/>
                      <a:r>
                        <a:rPr lang="en-US" sz="8000" u="none" strike="noStrike" dirty="0">
                          <a:effectLst/>
                          <a:latin typeface="Arial" panose="020B0604020202020204" pitchFamily="34" charset="0"/>
                          <a:cs typeface="Arial" panose="020B0604020202020204" pitchFamily="34" charset="0"/>
                        </a:rPr>
                        <a:t>SWRK 260: Literature Review</a:t>
                      </a:r>
                      <a:endParaRPr lang="en-US" sz="8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3606977785"/>
                  </a:ext>
                </a:extLst>
              </a:tr>
              <a:tr h="515058">
                <a:tc>
                  <a:txBody>
                    <a:bodyPr/>
                    <a:lstStyle/>
                    <a:p>
                      <a:pPr algn="l" fontAlgn="b"/>
                      <a:r>
                        <a:rPr lang="en-US" sz="8000" u="none" strike="noStrike" dirty="0">
                          <a:effectLst/>
                          <a:latin typeface="Arial" panose="020B0604020202020204" pitchFamily="34" charset="0"/>
                          <a:cs typeface="Arial" panose="020B0604020202020204" pitchFamily="34" charset="0"/>
                        </a:rPr>
                        <a:t>SWRK 261: Project Proposal</a:t>
                      </a:r>
                      <a:endParaRPr lang="en-US" sz="8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2255692250"/>
                  </a:ext>
                </a:extLst>
              </a:tr>
              <a:tr h="515058">
                <a:tc>
                  <a:txBody>
                    <a:bodyPr/>
                    <a:lstStyle/>
                    <a:p>
                      <a:pPr algn="l" fontAlgn="b"/>
                      <a:r>
                        <a:rPr lang="en-US" sz="8000" u="none" strike="noStrike" dirty="0">
                          <a:effectLst/>
                          <a:latin typeface="Arial" panose="020B0604020202020204" pitchFamily="34" charset="0"/>
                          <a:cs typeface="Arial" panose="020B0604020202020204" pitchFamily="34" charset="0"/>
                        </a:rPr>
                        <a:t>SW 298/299: Project/Thesis</a:t>
                      </a:r>
                      <a:endParaRPr lang="en-US" sz="8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722794312"/>
                  </a:ext>
                </a:extLst>
              </a:tr>
            </a:tbl>
          </a:graphicData>
        </a:graphic>
      </p:graphicFrame>
    </p:spTree>
    <p:extLst>
      <p:ext uri="{BB962C8B-B14F-4D97-AF65-F5344CB8AC3E}">
        <p14:creationId xmlns:p14="http://schemas.microsoft.com/office/powerpoint/2010/main" val="11957621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Assignment: Example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35953011"/>
              </p:ext>
            </p:extLst>
          </p:nvPr>
        </p:nvGraphicFramePr>
        <p:xfrm>
          <a:off x="3124200" y="7162800"/>
          <a:ext cx="46939201" cy="15944850"/>
        </p:xfrm>
        <a:graphic>
          <a:graphicData uri="http://schemas.openxmlformats.org/drawingml/2006/table">
            <a:tbl>
              <a:tblPr>
                <a:tableStyleId>{5C22544A-7EE6-4342-B048-85BDC9FD1C3A}</a:tableStyleId>
              </a:tblPr>
              <a:tblGrid>
                <a:gridCol w="46939201">
                  <a:extLst>
                    <a:ext uri="{9D8B030D-6E8A-4147-A177-3AD203B41FA5}">
                      <a16:colId xmlns:a16="http://schemas.microsoft.com/office/drawing/2014/main" val="4067000025"/>
                    </a:ext>
                  </a:extLst>
                </a:gridCol>
              </a:tblGrid>
              <a:tr h="515058">
                <a:tc>
                  <a:txBody>
                    <a:bodyPr/>
                    <a:lstStyle/>
                    <a:p>
                      <a:pPr algn="l" fontAlgn="b"/>
                      <a:r>
                        <a:rPr lang="en-US" sz="8000" b="1" u="none" strike="noStrike" dirty="0">
                          <a:effectLst/>
                          <a:latin typeface="Arial" panose="020B0604020202020204" pitchFamily="34" charset="0"/>
                          <a:cs typeface="Arial" panose="020B0604020202020204" pitchFamily="34" charset="0"/>
                        </a:rPr>
                        <a:t>BA Program </a:t>
                      </a:r>
                      <a:endParaRPr lang="en-US" sz="80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743207031"/>
                  </a:ext>
                </a:extLst>
              </a:tr>
              <a:tr h="515058">
                <a:tc>
                  <a:txBody>
                    <a:bodyPr/>
                    <a:lstStyle/>
                    <a:p>
                      <a:pPr algn="l" fontAlgn="b"/>
                      <a:r>
                        <a:rPr lang="en-US" sz="8000" u="none" strike="noStrike">
                          <a:effectLst/>
                          <a:latin typeface="Arial" panose="020B0604020202020204" pitchFamily="34" charset="0"/>
                          <a:cs typeface="Arial" panose="020B0604020202020204" pitchFamily="34" charset="0"/>
                        </a:rPr>
                        <a:t>SWRK 123: Final Group Activity/Presentation</a:t>
                      </a:r>
                      <a:endParaRPr lang="en-US" sz="8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940379957"/>
                  </a:ext>
                </a:extLst>
              </a:tr>
              <a:tr h="515058">
                <a:tc>
                  <a:txBody>
                    <a:bodyPr/>
                    <a:lstStyle/>
                    <a:p>
                      <a:pPr algn="l" fontAlgn="b"/>
                      <a:r>
                        <a:rPr lang="en-US" sz="8000" u="none" strike="noStrike" dirty="0">
                          <a:effectLst/>
                          <a:latin typeface="Arial" panose="020B0604020202020204" pitchFamily="34" charset="0"/>
                          <a:cs typeface="Arial" panose="020B0604020202020204" pitchFamily="34" charset="0"/>
                        </a:rPr>
                        <a:t>SWRK 123: Reflection Paper: Critical Thinking and Integration of Social Welfare Policy</a:t>
                      </a:r>
                      <a:endParaRPr lang="en-US" sz="8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42747409"/>
                  </a:ext>
                </a:extLst>
              </a:tr>
              <a:tr h="515058">
                <a:tc>
                  <a:txBody>
                    <a:bodyPr/>
                    <a:lstStyle/>
                    <a:p>
                      <a:pPr algn="l" fontAlgn="b"/>
                      <a:r>
                        <a:rPr lang="en-US" sz="8000" u="none" strike="noStrike">
                          <a:effectLst/>
                          <a:latin typeface="Arial" panose="020B0604020202020204" pitchFamily="34" charset="0"/>
                          <a:cs typeface="Arial" panose="020B0604020202020204" pitchFamily="34" charset="0"/>
                        </a:rPr>
                        <a:t>SWRK 135: Life Summary: Understanding Development over the Life Span</a:t>
                      </a:r>
                      <a:endParaRPr lang="en-US" sz="8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614615514"/>
                  </a:ext>
                </a:extLst>
              </a:tr>
              <a:tr h="515058">
                <a:tc>
                  <a:txBody>
                    <a:bodyPr/>
                    <a:lstStyle/>
                    <a:p>
                      <a:pPr algn="l" fontAlgn="b"/>
                      <a:r>
                        <a:rPr lang="en-US" sz="8000" u="none" strike="noStrike">
                          <a:effectLst/>
                          <a:latin typeface="Arial" panose="020B0604020202020204" pitchFamily="34" charset="0"/>
                          <a:cs typeface="Arial" panose="020B0604020202020204" pitchFamily="34" charset="0"/>
                        </a:rPr>
                        <a:t>SWRK 136: Cultural Autobiography</a:t>
                      </a:r>
                      <a:endParaRPr lang="en-US" sz="8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3052491257"/>
                  </a:ext>
                </a:extLst>
              </a:tr>
              <a:tr h="515058">
                <a:tc>
                  <a:txBody>
                    <a:bodyPr/>
                    <a:lstStyle/>
                    <a:p>
                      <a:pPr algn="l" fontAlgn="b"/>
                      <a:r>
                        <a:rPr lang="en-US" sz="8000" u="none" strike="noStrike">
                          <a:effectLst/>
                          <a:latin typeface="Arial" panose="020B0604020202020204" pitchFamily="34" charset="0"/>
                          <a:cs typeface="Arial" panose="020B0604020202020204" pitchFamily="34" charset="0"/>
                        </a:rPr>
                        <a:t>SWRK 160: Final Interviewing Skills Exercise</a:t>
                      </a:r>
                      <a:endParaRPr lang="en-US" sz="80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2341402644"/>
                  </a:ext>
                </a:extLst>
              </a:tr>
              <a:tr h="515058">
                <a:tc>
                  <a:txBody>
                    <a:bodyPr/>
                    <a:lstStyle/>
                    <a:p>
                      <a:pPr algn="l" fontAlgn="b"/>
                      <a:r>
                        <a:rPr lang="en-US" sz="8000" u="none" strike="noStrike" dirty="0">
                          <a:effectLst/>
                          <a:latin typeface="Arial" panose="020B0604020202020204" pitchFamily="34" charset="0"/>
                          <a:cs typeface="Arial" panose="020B0604020202020204" pitchFamily="34" charset="0"/>
                        </a:rPr>
                        <a:t>SWRK 160: The Self Understanding Paper</a:t>
                      </a:r>
                      <a:endParaRPr lang="en-US" sz="8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911576810"/>
                  </a:ext>
                </a:extLst>
              </a:tr>
              <a:tr h="515058">
                <a:tc>
                  <a:txBody>
                    <a:bodyPr/>
                    <a:lstStyle/>
                    <a:p>
                      <a:pPr algn="l" fontAlgn="b"/>
                      <a:r>
                        <a:rPr lang="en-US" sz="8000" u="none" strike="noStrike" dirty="0">
                          <a:effectLst/>
                          <a:latin typeface="Arial" panose="020B0604020202020204" pitchFamily="34" charset="0"/>
                          <a:cs typeface="Arial" panose="020B0604020202020204" pitchFamily="34" charset="0"/>
                        </a:rPr>
                        <a:t>SWRK 161: Group Project on Assessment Paper and Presentation</a:t>
                      </a:r>
                      <a:endParaRPr lang="en-US" sz="8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679760151"/>
                  </a:ext>
                </a:extLst>
              </a:tr>
              <a:tr h="932254">
                <a:tc>
                  <a:txBody>
                    <a:bodyPr/>
                    <a:lstStyle/>
                    <a:p>
                      <a:pPr algn="l" fontAlgn="b"/>
                      <a:r>
                        <a:rPr lang="en-US" sz="8000" u="none" strike="noStrike" dirty="0">
                          <a:effectLst/>
                          <a:latin typeface="Arial" panose="020B0604020202020204" pitchFamily="34" charset="0"/>
                          <a:cs typeface="Arial" panose="020B0604020202020204" pitchFamily="34" charset="0"/>
                        </a:rPr>
                        <a:t>SWRK 170: Human Subjects and Ethical Issues: How Research Informs Social Work Practice &amp; </a:t>
                      </a:r>
                      <a:r>
                        <a:rPr lang="en-US" sz="8000" u="none" strike="noStrike" dirty="0" smtClean="0">
                          <a:effectLst/>
                          <a:latin typeface="Arial" panose="020B0604020202020204" pitchFamily="34" charset="0"/>
                          <a:cs typeface="Arial" panose="020B0604020202020204" pitchFamily="34" charset="0"/>
                        </a:rPr>
                        <a:t>   How </a:t>
                      </a:r>
                      <a:r>
                        <a:rPr lang="en-US" sz="8000" u="none" strike="noStrike" dirty="0">
                          <a:effectLst/>
                          <a:latin typeface="Arial" panose="020B0604020202020204" pitchFamily="34" charset="0"/>
                          <a:cs typeface="Arial" panose="020B0604020202020204" pitchFamily="34" charset="0"/>
                        </a:rPr>
                        <a:t>Social Work Practice Informs Research</a:t>
                      </a:r>
                      <a:endParaRPr lang="en-US" sz="8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171897084"/>
                  </a:ext>
                </a:extLst>
              </a:tr>
              <a:tr h="932254">
                <a:tc>
                  <a:txBody>
                    <a:bodyPr/>
                    <a:lstStyle/>
                    <a:p>
                      <a:pPr algn="l" fontAlgn="b"/>
                      <a:r>
                        <a:rPr lang="en-US" sz="8000" u="none" strike="noStrike" dirty="0" smtClean="0">
                          <a:effectLst/>
                          <a:latin typeface="Arial" panose="020B0604020202020204" pitchFamily="34" charset="0"/>
                          <a:cs typeface="Arial" panose="020B0604020202020204" pitchFamily="34" charset="0"/>
                        </a:rPr>
                        <a:t>SWRK 171: Article Analysis: Research Informed Practice / Practice Informed Research (Using Practice Experience to Inform Scientific Inquiry)</a:t>
                      </a:r>
                    </a:p>
                    <a:p>
                      <a:pPr algn="l" fontAlgn="b"/>
                      <a:endParaRPr lang="en-US" sz="8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392148271"/>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872125340"/>
              </p:ext>
            </p:extLst>
          </p:nvPr>
        </p:nvGraphicFramePr>
        <p:xfrm>
          <a:off x="3124200" y="22555200"/>
          <a:ext cx="46939201" cy="7372350"/>
        </p:xfrm>
        <a:graphic>
          <a:graphicData uri="http://schemas.openxmlformats.org/drawingml/2006/table">
            <a:tbl>
              <a:tblPr>
                <a:tableStyleId>{5C22544A-7EE6-4342-B048-85BDC9FD1C3A}</a:tableStyleId>
              </a:tblPr>
              <a:tblGrid>
                <a:gridCol w="46939201">
                  <a:extLst>
                    <a:ext uri="{9D8B030D-6E8A-4147-A177-3AD203B41FA5}">
                      <a16:colId xmlns:a16="http://schemas.microsoft.com/office/drawing/2014/main" val="1321577472"/>
                    </a:ext>
                  </a:extLst>
                </a:gridCol>
              </a:tblGrid>
              <a:tr h="515058">
                <a:tc>
                  <a:txBody>
                    <a:bodyPr/>
                    <a:lstStyle/>
                    <a:p>
                      <a:pPr algn="l" fontAlgn="b"/>
                      <a:r>
                        <a:rPr lang="en-US" sz="8000" u="none" strike="noStrike" dirty="0">
                          <a:effectLst/>
                          <a:latin typeface="Arial" panose="020B0604020202020204" pitchFamily="34" charset="0"/>
                          <a:cs typeface="Arial" panose="020B0604020202020204" pitchFamily="34" charset="0"/>
                        </a:rPr>
                        <a:t>SWRK 180: Agency Analysis</a:t>
                      </a:r>
                      <a:endParaRPr lang="en-US" sz="8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377617790"/>
                  </a:ext>
                </a:extLst>
              </a:tr>
              <a:tr h="515058">
                <a:tc>
                  <a:txBody>
                    <a:bodyPr/>
                    <a:lstStyle/>
                    <a:p>
                      <a:pPr algn="l" fontAlgn="b"/>
                      <a:r>
                        <a:rPr lang="en-US" sz="8000" u="none" strike="noStrike" dirty="0">
                          <a:effectLst/>
                          <a:latin typeface="Arial" panose="020B0604020202020204" pitchFamily="34" charset="0"/>
                          <a:cs typeface="Arial" panose="020B0604020202020204" pitchFamily="34" charset="0"/>
                        </a:rPr>
                        <a:t>SWRK 183: Film Critique: Interview Strengths &amp; Challenges</a:t>
                      </a:r>
                      <a:endParaRPr lang="en-US" sz="8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412855258"/>
                  </a:ext>
                </a:extLst>
              </a:tr>
              <a:tr h="515058">
                <a:tc>
                  <a:txBody>
                    <a:bodyPr/>
                    <a:lstStyle/>
                    <a:p>
                      <a:pPr algn="l" fontAlgn="b"/>
                      <a:r>
                        <a:rPr lang="en-US" sz="8000" u="none" strike="noStrike" dirty="0">
                          <a:effectLst/>
                          <a:latin typeface="Arial" panose="020B0604020202020204" pitchFamily="34" charset="0"/>
                          <a:cs typeface="Arial" panose="020B0604020202020204" pitchFamily="34" charset="0"/>
                        </a:rPr>
                        <a:t>SWRK 183: Intervention &amp; Evaluation Plan</a:t>
                      </a:r>
                      <a:endParaRPr lang="en-US" sz="8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2742650236"/>
                  </a:ext>
                </a:extLst>
              </a:tr>
              <a:tr h="515058">
                <a:tc>
                  <a:txBody>
                    <a:bodyPr/>
                    <a:lstStyle/>
                    <a:p>
                      <a:pPr algn="l" fontAlgn="b"/>
                      <a:r>
                        <a:rPr lang="en-US" sz="8000" u="none" strike="noStrike" dirty="0">
                          <a:effectLst/>
                          <a:latin typeface="Arial" panose="020B0604020202020204" pitchFamily="34" charset="0"/>
                          <a:cs typeface="Arial" panose="020B0604020202020204" pitchFamily="34" charset="0"/>
                        </a:rPr>
                        <a:t>SWRK 183: Interview Recording</a:t>
                      </a:r>
                      <a:endParaRPr lang="en-US" sz="80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685945886"/>
                  </a:ext>
                </a:extLst>
              </a:tr>
              <a:tr h="515058">
                <a:tc>
                  <a:txBody>
                    <a:bodyPr/>
                    <a:lstStyle/>
                    <a:p>
                      <a:pPr algn="l" fontAlgn="b"/>
                      <a:r>
                        <a:rPr lang="en-US" sz="8000" u="none" strike="noStrike" dirty="0">
                          <a:effectLst/>
                          <a:latin typeface="Arial" panose="020B0604020202020204" pitchFamily="34" charset="0"/>
                          <a:cs typeface="Arial" panose="020B0604020202020204" pitchFamily="34" charset="0"/>
                        </a:rPr>
                        <a:t>SWRK 180: Written Grant Proposal</a:t>
                      </a:r>
                      <a:endParaRPr lang="en-US" sz="8000" b="0" i="0" u="none" strike="noStrike" dirty="0">
                        <a:solidFill>
                          <a:srgbClr val="FF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2561204287"/>
                  </a:ext>
                </a:extLst>
              </a:tr>
              <a:tr h="515058">
                <a:tc>
                  <a:txBody>
                    <a:bodyPr/>
                    <a:lstStyle/>
                    <a:p>
                      <a:pPr algn="l" fontAlgn="b"/>
                      <a:endParaRPr lang="en-US" sz="8000" b="0" i="0" u="none" strike="noStrike" dirty="0">
                        <a:solidFill>
                          <a:srgbClr val="FF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957108040"/>
                  </a:ext>
                </a:extLst>
              </a:tr>
            </a:tbl>
          </a:graphicData>
        </a:graphic>
      </p:graphicFrame>
    </p:spTree>
    <p:extLst>
      <p:ext uri="{BB962C8B-B14F-4D97-AF65-F5344CB8AC3E}">
        <p14:creationId xmlns:p14="http://schemas.microsoft.com/office/powerpoint/2010/main" val="15859207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003177744"/>
              </p:ext>
            </p:extLst>
          </p:nvPr>
        </p:nvGraphicFramePr>
        <p:xfrm>
          <a:off x="0" y="609600"/>
          <a:ext cx="51206400" cy="31775402"/>
        </p:xfrm>
        <a:graphic>
          <a:graphicData uri="http://schemas.openxmlformats.org/drawingml/2006/table">
            <a:tbl>
              <a:tblPr>
                <a:tableStyleId>{5C22544A-7EE6-4342-B048-85BDC9FD1C3A}</a:tableStyleId>
              </a:tblPr>
              <a:tblGrid>
                <a:gridCol w="4693920">
                  <a:extLst>
                    <a:ext uri="{9D8B030D-6E8A-4147-A177-3AD203B41FA5}">
                      <a16:colId xmlns:a16="http://schemas.microsoft.com/office/drawing/2014/main" val="1574965732"/>
                    </a:ext>
                  </a:extLst>
                </a:gridCol>
                <a:gridCol w="9327802">
                  <a:extLst>
                    <a:ext uri="{9D8B030D-6E8A-4147-A177-3AD203B41FA5}">
                      <a16:colId xmlns:a16="http://schemas.microsoft.com/office/drawing/2014/main" val="198857440"/>
                    </a:ext>
                  </a:extLst>
                </a:gridCol>
                <a:gridCol w="30997237">
                  <a:extLst>
                    <a:ext uri="{9D8B030D-6E8A-4147-A177-3AD203B41FA5}">
                      <a16:colId xmlns:a16="http://schemas.microsoft.com/office/drawing/2014/main" val="2427312204"/>
                    </a:ext>
                  </a:extLst>
                </a:gridCol>
                <a:gridCol w="6187441">
                  <a:extLst>
                    <a:ext uri="{9D8B030D-6E8A-4147-A177-3AD203B41FA5}">
                      <a16:colId xmlns:a16="http://schemas.microsoft.com/office/drawing/2014/main" val="2139357348"/>
                    </a:ext>
                  </a:extLst>
                </a:gridCol>
              </a:tblGrid>
              <a:tr h="994267">
                <a:tc>
                  <a:txBody>
                    <a:bodyPr/>
                    <a:lstStyle/>
                    <a:p>
                      <a:pPr algn="ctr" fontAlgn="b"/>
                      <a:r>
                        <a:rPr lang="en-US" sz="6000" u="none" strike="noStrike">
                          <a:effectLst/>
                          <a:latin typeface="Arial" panose="020B0604020202020204" pitchFamily="34" charset="0"/>
                          <a:cs typeface="Arial" panose="020B0604020202020204" pitchFamily="34" charset="0"/>
                        </a:rPr>
                        <a:t>PROGRAM</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ctr" fontAlgn="b"/>
                      <a:r>
                        <a:rPr lang="en-US" sz="6000" u="none" strike="noStrike">
                          <a:effectLst/>
                          <a:latin typeface="Arial" panose="020B0604020202020204" pitchFamily="34" charset="0"/>
                          <a:cs typeface="Arial" panose="020B0604020202020204" pitchFamily="34" charset="0"/>
                        </a:rPr>
                        <a:t>ID-PBCODE3</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ctr" fontAlgn="b"/>
                      <a:r>
                        <a:rPr lang="en-US" sz="6000" u="none" strike="noStrike" dirty="0" smtClean="0">
                          <a:effectLst/>
                          <a:latin typeface="Arial" panose="020B0604020202020204" pitchFamily="34" charset="0"/>
                          <a:cs typeface="Arial" panose="020B0604020202020204" pitchFamily="34" charset="0"/>
                        </a:rPr>
                        <a:t>Measure</a:t>
                      </a:r>
                      <a:r>
                        <a:rPr lang="en-US" sz="6000" u="none" strike="noStrike" baseline="0" dirty="0" smtClean="0">
                          <a:effectLst/>
                          <a:latin typeface="Arial" panose="020B0604020202020204" pitchFamily="34" charset="0"/>
                          <a:cs typeface="Arial" panose="020B0604020202020204" pitchFamily="34" charset="0"/>
                        </a:rPr>
                        <a:t> 1: </a:t>
                      </a:r>
                      <a:r>
                        <a:rPr lang="en-US" sz="6000" u="none" strike="noStrike" dirty="0" smtClean="0">
                          <a:effectLst/>
                          <a:latin typeface="Arial" panose="020B0604020202020204" pitchFamily="34" charset="0"/>
                          <a:cs typeface="Arial" panose="020B0604020202020204" pitchFamily="34" charset="0"/>
                        </a:rPr>
                        <a:t>COMMON </a:t>
                      </a:r>
                      <a:r>
                        <a:rPr lang="en-US" sz="6000" u="none" strike="noStrike" dirty="0">
                          <a:effectLst/>
                          <a:latin typeface="Arial" panose="020B0604020202020204" pitchFamily="34" charset="0"/>
                          <a:cs typeface="Arial" panose="020B0604020202020204" pitchFamily="34" charset="0"/>
                        </a:rPr>
                        <a:t>ASSIGNMENT</a:t>
                      </a:r>
                      <a:endParaRPr lang="en-US" sz="6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ctr" fontAlgn="b"/>
                      <a:r>
                        <a:rPr lang="en-US" sz="6000" u="none" strike="noStrike" dirty="0" smtClean="0">
                          <a:effectLst/>
                          <a:latin typeface="Arial" panose="020B0604020202020204" pitchFamily="34" charset="0"/>
                          <a:cs typeface="Arial" panose="020B0604020202020204" pitchFamily="34" charset="0"/>
                        </a:rPr>
                        <a:t>Measure</a:t>
                      </a:r>
                      <a:r>
                        <a:rPr lang="en-US" sz="6000" u="none" strike="noStrike" baseline="0" dirty="0" smtClean="0">
                          <a:effectLst/>
                          <a:latin typeface="Arial" panose="020B0604020202020204" pitchFamily="34" charset="0"/>
                          <a:cs typeface="Arial" panose="020B0604020202020204" pitchFamily="34" charset="0"/>
                        </a:rPr>
                        <a:t> 2; </a:t>
                      </a:r>
                      <a:r>
                        <a:rPr lang="en-US" sz="6000" u="none" strike="noStrike" dirty="0" smtClean="0">
                          <a:effectLst/>
                          <a:latin typeface="Arial" panose="020B0604020202020204" pitchFamily="34" charset="0"/>
                          <a:cs typeface="Arial" panose="020B0604020202020204" pitchFamily="34" charset="0"/>
                        </a:rPr>
                        <a:t>F-ID</a:t>
                      </a:r>
                      <a:endParaRPr lang="en-US" sz="6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639970353"/>
                  </a:ext>
                </a:extLst>
              </a:tr>
              <a:tr h="1981677">
                <a:tc>
                  <a:txBody>
                    <a:bodyPr/>
                    <a:lstStyle/>
                    <a:p>
                      <a:pPr algn="l" fontAlgn="b"/>
                      <a:r>
                        <a:rPr lang="en-US" sz="6000" u="none" strike="noStrike">
                          <a:effectLst/>
                          <a:latin typeface="Arial" panose="020B0604020202020204" pitchFamily="34" charset="0"/>
                          <a:cs typeface="Arial" panose="020B0604020202020204" pitchFamily="34" charset="0"/>
                        </a:rPr>
                        <a:t>MSWADV</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MSWADV2.1.1 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227: Final Paper: Advanced Multisystem Assessment of a Couple using a Vignette Case Study</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283_PD-1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381673486"/>
                  </a:ext>
                </a:extLst>
              </a:tr>
              <a:tr h="994267">
                <a:tc>
                  <a:txBody>
                    <a:bodyPr/>
                    <a:lstStyle/>
                    <a:p>
                      <a:pPr algn="l" fontAlgn="b"/>
                      <a:r>
                        <a:rPr lang="en-US" sz="6000" u="none" strike="noStrike">
                          <a:effectLst/>
                          <a:latin typeface="Arial" panose="020B0604020202020204" pitchFamily="34" charset="0"/>
                          <a:cs typeface="Arial" panose="020B0604020202020204" pitchFamily="34" charset="0"/>
                        </a:rPr>
                        <a:t>MSWADV</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MSWADV2.1.1 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225: Final Paper: Advanced Group Lab Analysis</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282_PD2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412439939"/>
                  </a:ext>
                </a:extLst>
              </a:tr>
              <a:tr h="994267">
                <a:tc>
                  <a:txBody>
                    <a:bodyPr/>
                    <a:lstStyle/>
                    <a:p>
                      <a:pPr algn="l" fontAlgn="b"/>
                      <a:r>
                        <a:rPr lang="en-US" sz="6000" u="none" strike="noStrike">
                          <a:effectLst/>
                          <a:latin typeface="Arial" panose="020B0604020202020204" pitchFamily="34" charset="0"/>
                          <a:cs typeface="Arial" panose="020B0604020202020204" pitchFamily="34" charset="0"/>
                        </a:rPr>
                        <a:t>MSWADV</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MSWADV2.1.2 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224: Final Paper: Advanced Culturally Relevant Practice to a Case Study</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282_PD6</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553770955"/>
                  </a:ext>
                </a:extLst>
              </a:tr>
              <a:tr h="1981677">
                <a:tc>
                  <a:txBody>
                    <a:bodyPr/>
                    <a:lstStyle/>
                    <a:p>
                      <a:pPr algn="l" fontAlgn="b"/>
                      <a:r>
                        <a:rPr lang="en-US" sz="6000" u="none" strike="noStrike">
                          <a:effectLst/>
                          <a:latin typeface="Arial" panose="020B0604020202020204" pitchFamily="34" charset="0"/>
                          <a:cs typeface="Arial" panose="020B0604020202020204" pitchFamily="34" charset="0"/>
                        </a:rPr>
                        <a:t>MSWADV</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MSWADV2.1.2 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227: Final Paper: Advanced Multisystem Assessment of a Couple using a Vignette Case Study</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283_PD-2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4126956534"/>
                  </a:ext>
                </a:extLst>
              </a:tr>
              <a:tr h="994267">
                <a:tc>
                  <a:txBody>
                    <a:bodyPr/>
                    <a:lstStyle/>
                    <a:p>
                      <a:pPr algn="l" fontAlgn="b"/>
                      <a:r>
                        <a:rPr lang="en-US" sz="6000" u="none" strike="noStrike">
                          <a:effectLst/>
                          <a:latin typeface="Arial" panose="020B0604020202020204" pitchFamily="34" charset="0"/>
                          <a:cs typeface="Arial" panose="020B0604020202020204" pitchFamily="34" charset="0"/>
                        </a:rPr>
                        <a:t>MSWADV</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MSWADV2.1.3 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224: Final Paper: Advanced Culturally Relevant Practice to a Case Study</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282_MS1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904177086"/>
                  </a:ext>
                </a:extLst>
              </a:tr>
              <a:tr h="994267">
                <a:tc>
                  <a:txBody>
                    <a:bodyPr/>
                    <a:lstStyle/>
                    <a:p>
                      <a:pPr algn="l" fontAlgn="b"/>
                      <a:r>
                        <a:rPr lang="en-US" sz="6000" u="none" strike="noStrike">
                          <a:effectLst/>
                          <a:latin typeface="Arial" panose="020B0604020202020204" pitchFamily="34" charset="0"/>
                          <a:cs typeface="Arial" panose="020B0604020202020204" pitchFamily="34" charset="0"/>
                        </a:rPr>
                        <a:t>MSWADV</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MSWADV2.1.3 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247: Intervention &amp; Evaluation Plan</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283_MS-10</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864980163"/>
                  </a:ext>
                </a:extLst>
              </a:tr>
              <a:tr h="1981677">
                <a:tc>
                  <a:txBody>
                    <a:bodyPr/>
                    <a:lstStyle/>
                    <a:p>
                      <a:pPr algn="l" fontAlgn="b"/>
                      <a:r>
                        <a:rPr lang="en-US" sz="6000" u="none" strike="noStrike">
                          <a:effectLst/>
                          <a:latin typeface="Arial" panose="020B0604020202020204" pitchFamily="34" charset="0"/>
                          <a:cs typeface="Arial" panose="020B0604020202020204" pitchFamily="34" charset="0"/>
                        </a:rPr>
                        <a:t>MSWADV</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MSWADV2.1.4 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227: Final Paper: Advanced Multisystem Assessment of a Couple using a Vignette Case Study</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283_PD-1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507963613"/>
                  </a:ext>
                </a:extLst>
              </a:tr>
              <a:tr h="994267">
                <a:tc>
                  <a:txBody>
                    <a:bodyPr/>
                    <a:lstStyle/>
                    <a:p>
                      <a:pPr algn="l" fontAlgn="b"/>
                      <a:r>
                        <a:rPr lang="en-US" sz="6000" u="none" strike="noStrike">
                          <a:effectLst/>
                          <a:latin typeface="Arial" panose="020B0604020202020204" pitchFamily="34" charset="0"/>
                          <a:cs typeface="Arial" panose="020B0604020202020204" pitchFamily="34" charset="0"/>
                        </a:rPr>
                        <a:t>MSWADV</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MSWADV2.1.4 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224: Final Paper: Advanced Culturally Relevant Practice to a Case Study</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282_MS5</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111762114"/>
                  </a:ext>
                </a:extLst>
              </a:tr>
              <a:tr h="994267">
                <a:tc>
                  <a:txBody>
                    <a:bodyPr/>
                    <a:lstStyle/>
                    <a:p>
                      <a:pPr algn="l" fontAlgn="b"/>
                      <a:r>
                        <a:rPr lang="en-US" sz="6000" u="none" strike="noStrike">
                          <a:effectLst/>
                          <a:latin typeface="Arial" panose="020B0604020202020204" pitchFamily="34" charset="0"/>
                          <a:cs typeface="Arial" panose="020B0604020202020204" pitchFamily="34" charset="0"/>
                        </a:rPr>
                        <a:t>MSWADV</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MSWADV2.1.5 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246: Organizational Assessment</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282_MS3</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561844841"/>
                  </a:ext>
                </a:extLst>
              </a:tr>
              <a:tr h="994267">
                <a:tc>
                  <a:txBody>
                    <a:bodyPr/>
                    <a:lstStyle/>
                    <a:p>
                      <a:pPr algn="l" fontAlgn="b"/>
                      <a:r>
                        <a:rPr lang="en-US" sz="6000" u="none" strike="noStrike">
                          <a:effectLst/>
                          <a:latin typeface="Arial" panose="020B0604020202020204" pitchFamily="34" charset="0"/>
                          <a:cs typeface="Arial" panose="020B0604020202020204" pitchFamily="34" charset="0"/>
                        </a:rPr>
                        <a:t>MSWADV</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MSWADV2.1.5 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247: Intervention &amp; Evaluation Plan</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283_MS-9</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03515389"/>
                  </a:ext>
                </a:extLst>
              </a:tr>
              <a:tr h="994267">
                <a:tc>
                  <a:txBody>
                    <a:bodyPr/>
                    <a:lstStyle/>
                    <a:p>
                      <a:pPr algn="l" fontAlgn="b"/>
                      <a:r>
                        <a:rPr lang="en-US" sz="6000" u="none" strike="noStrike">
                          <a:effectLst/>
                          <a:latin typeface="Arial" panose="020B0604020202020204" pitchFamily="34" charset="0"/>
                          <a:cs typeface="Arial" panose="020B0604020202020204" pitchFamily="34" charset="0"/>
                        </a:rPr>
                        <a:t>MSWADV</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MSWADV2.1.6 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 298/299: Project/Thesis</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282_EP1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902156517"/>
                  </a:ext>
                </a:extLst>
              </a:tr>
              <a:tr h="994267">
                <a:tc>
                  <a:txBody>
                    <a:bodyPr/>
                    <a:lstStyle/>
                    <a:p>
                      <a:pPr algn="l" fontAlgn="b"/>
                      <a:r>
                        <a:rPr lang="en-US" sz="6000" u="none" strike="noStrike">
                          <a:effectLst/>
                          <a:latin typeface="Arial" panose="020B0604020202020204" pitchFamily="34" charset="0"/>
                          <a:cs typeface="Arial" panose="020B0604020202020204" pitchFamily="34" charset="0"/>
                        </a:rPr>
                        <a:t>MSWADV</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MSWADV2.1.6 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246: Organizational Plan</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282_EP1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896142705"/>
                  </a:ext>
                </a:extLst>
              </a:tr>
              <a:tr h="994267">
                <a:tc>
                  <a:txBody>
                    <a:bodyPr/>
                    <a:lstStyle/>
                    <a:p>
                      <a:pPr algn="l" fontAlgn="b"/>
                      <a:r>
                        <a:rPr lang="en-US" sz="6000" u="none" strike="noStrike">
                          <a:effectLst/>
                          <a:latin typeface="Arial" panose="020B0604020202020204" pitchFamily="34" charset="0"/>
                          <a:cs typeface="Arial" panose="020B0604020202020204" pitchFamily="34" charset="0"/>
                        </a:rPr>
                        <a:t>MSWADV</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MSWADV2.1.7 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224: Final Paper: Advanced Culturally Relevant Practice to a Case Study</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282_PD3</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827804586"/>
                  </a:ext>
                </a:extLst>
              </a:tr>
              <a:tr h="994267">
                <a:tc>
                  <a:txBody>
                    <a:bodyPr/>
                    <a:lstStyle/>
                    <a:p>
                      <a:pPr algn="l" fontAlgn="b"/>
                      <a:r>
                        <a:rPr lang="en-US" sz="6000" u="none" strike="noStrike">
                          <a:effectLst/>
                          <a:latin typeface="Arial" panose="020B0604020202020204" pitchFamily="34" charset="0"/>
                          <a:cs typeface="Arial" panose="020B0604020202020204" pitchFamily="34" charset="0"/>
                        </a:rPr>
                        <a:t>MSWADV</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MSWADV2.1.8 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247: Community Assessment</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283_MS-2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936535408"/>
                  </a:ext>
                </a:extLst>
              </a:tr>
              <a:tr h="1981677">
                <a:tc>
                  <a:txBody>
                    <a:bodyPr/>
                    <a:lstStyle/>
                    <a:p>
                      <a:pPr algn="l" fontAlgn="b"/>
                      <a:r>
                        <a:rPr lang="en-US" sz="6000" u="none" strike="noStrike">
                          <a:effectLst/>
                          <a:latin typeface="Arial" panose="020B0604020202020204" pitchFamily="34" charset="0"/>
                          <a:cs typeface="Arial" panose="020B0604020202020204" pitchFamily="34" charset="0"/>
                        </a:rPr>
                        <a:t>MSWADV</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MSWADV2.1.8 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227: Final Paper: Advanced Multisystem Assessment of a Couple using a Vignette Case Study</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283_MS-7</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45250598"/>
                  </a:ext>
                </a:extLst>
              </a:tr>
              <a:tr h="994267">
                <a:tc>
                  <a:txBody>
                    <a:bodyPr/>
                    <a:lstStyle/>
                    <a:p>
                      <a:pPr algn="l" fontAlgn="b"/>
                      <a:r>
                        <a:rPr lang="en-US" sz="6000" u="none" strike="noStrike">
                          <a:effectLst/>
                          <a:latin typeface="Arial" panose="020B0604020202020204" pitchFamily="34" charset="0"/>
                          <a:cs typeface="Arial" panose="020B0604020202020204" pitchFamily="34" charset="0"/>
                        </a:rPr>
                        <a:t>MSWADV</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MSWADV2.1.9 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246: Organizational Assessment</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282_MS3</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156739629"/>
                  </a:ext>
                </a:extLst>
              </a:tr>
              <a:tr h="994267">
                <a:tc>
                  <a:txBody>
                    <a:bodyPr/>
                    <a:lstStyle/>
                    <a:p>
                      <a:pPr algn="l" fontAlgn="b"/>
                      <a:r>
                        <a:rPr lang="en-US" sz="6000" u="none" strike="noStrike">
                          <a:effectLst/>
                          <a:latin typeface="Arial" panose="020B0604020202020204" pitchFamily="34" charset="0"/>
                          <a:cs typeface="Arial" panose="020B0604020202020204" pitchFamily="34" charset="0"/>
                        </a:rPr>
                        <a:t>MSWADV</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dirty="0">
                          <a:effectLst/>
                          <a:latin typeface="Arial" panose="020B0604020202020204" pitchFamily="34" charset="0"/>
                          <a:cs typeface="Arial" panose="020B0604020202020204" pitchFamily="34" charset="0"/>
                        </a:rPr>
                        <a:t>MSWADV2.1.9 PB 2</a:t>
                      </a:r>
                      <a:endParaRPr lang="en-US" sz="6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246: Organizational Assessment</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282_MS10</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947588032"/>
                  </a:ext>
                </a:extLst>
              </a:tr>
              <a:tr h="994267">
                <a:tc>
                  <a:txBody>
                    <a:bodyPr/>
                    <a:lstStyle/>
                    <a:p>
                      <a:pPr algn="l" fontAlgn="b"/>
                      <a:r>
                        <a:rPr lang="en-US" sz="6000" u="none" strike="noStrike">
                          <a:effectLst/>
                          <a:latin typeface="Arial" panose="020B0604020202020204" pitchFamily="34" charset="0"/>
                          <a:cs typeface="Arial" panose="020B0604020202020204" pitchFamily="34" charset="0"/>
                        </a:rPr>
                        <a:t>MSWADV</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MSWADV2.1.10 (a)PB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247: Community Assessment</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283_MS-8</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624532751"/>
                  </a:ext>
                </a:extLst>
              </a:tr>
              <a:tr h="994267">
                <a:tc>
                  <a:txBody>
                    <a:bodyPr/>
                    <a:lstStyle/>
                    <a:p>
                      <a:pPr algn="l" fontAlgn="b"/>
                      <a:r>
                        <a:rPr lang="en-US" sz="6000" u="none" strike="noStrike">
                          <a:effectLst/>
                          <a:latin typeface="Arial" panose="020B0604020202020204" pitchFamily="34" charset="0"/>
                          <a:cs typeface="Arial" panose="020B0604020202020204" pitchFamily="34" charset="0"/>
                        </a:rPr>
                        <a:t>MSWADV</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MSWADV2.1.10 (a)PB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246: Organizational Assessment</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282_MS4</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109621881"/>
                  </a:ext>
                </a:extLst>
              </a:tr>
              <a:tr h="994267">
                <a:tc>
                  <a:txBody>
                    <a:bodyPr/>
                    <a:lstStyle/>
                    <a:p>
                      <a:pPr algn="l" fontAlgn="b"/>
                      <a:r>
                        <a:rPr lang="en-US" sz="6000" u="none" strike="noStrike">
                          <a:effectLst/>
                          <a:latin typeface="Arial" panose="020B0604020202020204" pitchFamily="34" charset="0"/>
                          <a:cs typeface="Arial" panose="020B0604020202020204" pitchFamily="34" charset="0"/>
                        </a:rPr>
                        <a:t>MSWADV</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MSWADV2.1.10 (b)PB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225: Final Paper: Advanced Group Lab Analysis</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282_MS1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435573957"/>
                  </a:ext>
                </a:extLst>
              </a:tr>
              <a:tr h="994267">
                <a:tc>
                  <a:txBody>
                    <a:bodyPr/>
                    <a:lstStyle/>
                    <a:p>
                      <a:pPr algn="l" fontAlgn="b"/>
                      <a:r>
                        <a:rPr lang="en-US" sz="6000" u="none" strike="noStrike">
                          <a:effectLst/>
                          <a:latin typeface="Arial" panose="020B0604020202020204" pitchFamily="34" charset="0"/>
                          <a:cs typeface="Arial" panose="020B0604020202020204" pitchFamily="34" charset="0"/>
                        </a:rPr>
                        <a:t>MSWADV</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MSWADV2.1.10 (b)PB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247: Intervention &amp; Evaluation Plan</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283_EP-1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1254537787"/>
                  </a:ext>
                </a:extLst>
              </a:tr>
              <a:tr h="1981677">
                <a:tc>
                  <a:txBody>
                    <a:bodyPr/>
                    <a:lstStyle/>
                    <a:p>
                      <a:pPr algn="l" fontAlgn="b"/>
                      <a:r>
                        <a:rPr lang="en-US" sz="6000" u="none" strike="noStrike">
                          <a:effectLst/>
                          <a:latin typeface="Arial" panose="020B0604020202020204" pitchFamily="34" charset="0"/>
                          <a:cs typeface="Arial" panose="020B0604020202020204" pitchFamily="34" charset="0"/>
                        </a:rPr>
                        <a:t>MSWADV</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MSWADV2.1.10 (c)PB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227: Final Paper: Advanced Multisystem Assessment of a Couple using a Vignette Case Study</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282_MS9</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662116776"/>
                  </a:ext>
                </a:extLst>
              </a:tr>
              <a:tr h="1981677">
                <a:tc>
                  <a:txBody>
                    <a:bodyPr/>
                    <a:lstStyle/>
                    <a:p>
                      <a:pPr algn="l" fontAlgn="b"/>
                      <a:r>
                        <a:rPr lang="en-US" sz="6000" u="none" strike="noStrike">
                          <a:effectLst/>
                          <a:latin typeface="Arial" panose="020B0604020202020204" pitchFamily="34" charset="0"/>
                          <a:cs typeface="Arial" panose="020B0604020202020204" pitchFamily="34" charset="0"/>
                        </a:rPr>
                        <a:t>MSWADV</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MSWADV2.1.10 (c)PB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227: Final Paper: Advanced Multisystem Assessment of a Couple using a Vignette Case Study</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282_MS9</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2565797292"/>
                  </a:ext>
                </a:extLst>
              </a:tr>
              <a:tr h="994267">
                <a:tc>
                  <a:txBody>
                    <a:bodyPr/>
                    <a:lstStyle/>
                    <a:p>
                      <a:pPr algn="l" fontAlgn="b"/>
                      <a:r>
                        <a:rPr lang="en-US" sz="6000" u="none" strike="noStrike">
                          <a:effectLst/>
                          <a:latin typeface="Arial" panose="020B0604020202020204" pitchFamily="34" charset="0"/>
                          <a:cs typeface="Arial" panose="020B0604020202020204" pitchFamily="34" charset="0"/>
                        </a:rPr>
                        <a:t>MSWADV</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MSWADV2.1.10 (d)PB 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224: Final Paper: Advanced Culturally Relevant Practice to a Case Study</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282_EP1</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252516339"/>
                  </a:ext>
                </a:extLst>
              </a:tr>
              <a:tr h="994267">
                <a:tc>
                  <a:txBody>
                    <a:bodyPr/>
                    <a:lstStyle/>
                    <a:p>
                      <a:pPr algn="l" fontAlgn="b"/>
                      <a:r>
                        <a:rPr lang="en-US" sz="6000" u="none" strike="noStrike">
                          <a:effectLst/>
                          <a:latin typeface="Arial" panose="020B0604020202020204" pitchFamily="34" charset="0"/>
                          <a:cs typeface="Arial" panose="020B0604020202020204" pitchFamily="34" charset="0"/>
                        </a:rPr>
                        <a:t>MSWADV</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MSWADV2.1.10 (d)PB 2</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a:effectLst/>
                          <a:latin typeface="Arial" panose="020B0604020202020204" pitchFamily="34" charset="0"/>
                          <a:cs typeface="Arial" panose="020B0604020202020204" pitchFamily="34" charset="0"/>
                        </a:rPr>
                        <a:t>SWRK 247: Intervention &amp; Evaluation Plan</a:t>
                      </a:r>
                      <a:endParaRPr lang="en-US" sz="6000" b="0" i="0" u="none" strike="noStrike">
                        <a:solidFill>
                          <a:srgbClr val="000000"/>
                        </a:solidFill>
                        <a:effectLst/>
                        <a:latin typeface="Arial" panose="020B0604020202020204" pitchFamily="34" charset="0"/>
                        <a:cs typeface="Arial" panose="020B0604020202020204" pitchFamily="34" charset="0"/>
                      </a:endParaRPr>
                    </a:p>
                  </a:txBody>
                  <a:tcPr marL="6350" marR="6350" marT="6350" marB="0" anchor="b"/>
                </a:tc>
                <a:tc>
                  <a:txBody>
                    <a:bodyPr/>
                    <a:lstStyle/>
                    <a:p>
                      <a:pPr algn="l" fontAlgn="b"/>
                      <a:r>
                        <a:rPr lang="en-US" sz="6000" u="none" strike="noStrike" dirty="0">
                          <a:effectLst/>
                          <a:latin typeface="Arial" panose="020B0604020202020204" pitchFamily="34" charset="0"/>
                          <a:cs typeface="Arial" panose="020B0604020202020204" pitchFamily="34" charset="0"/>
                        </a:rPr>
                        <a:t>283_EP-2</a:t>
                      </a:r>
                      <a:endParaRPr lang="en-US" sz="6000" b="0"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tc>
                <a:extLst>
                  <a:ext uri="{0D108BD9-81ED-4DB2-BD59-A6C34878D82A}">
                    <a16:rowId xmlns:a16="http://schemas.microsoft.com/office/drawing/2014/main" val="3296334421"/>
                  </a:ext>
                </a:extLst>
              </a:tr>
            </a:tbl>
          </a:graphicData>
        </a:graphic>
      </p:graphicFrame>
    </p:spTree>
    <p:extLst>
      <p:ext uri="{BB962C8B-B14F-4D97-AF65-F5344CB8AC3E}">
        <p14:creationId xmlns:p14="http://schemas.microsoft.com/office/powerpoint/2010/main" val="34119841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2151</TotalTime>
  <Words>5583</Words>
  <Application>Microsoft Office PowerPoint</Application>
  <PresentationFormat>Custom</PresentationFormat>
  <Paragraphs>1186</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Times New Roman</vt:lpstr>
      <vt:lpstr>Univers</vt:lpstr>
      <vt:lpstr>Office Theme</vt:lpstr>
      <vt:lpstr>PowerPoint Presentation</vt:lpstr>
      <vt:lpstr>Assessment </vt:lpstr>
      <vt:lpstr>Assessment Outcome</vt:lpstr>
      <vt:lpstr>Competencies and Practice Behaviors </vt:lpstr>
      <vt:lpstr>PowerPoint Presentation</vt:lpstr>
      <vt:lpstr>Common Assignment</vt:lpstr>
      <vt:lpstr>Common Assignment: Example</vt:lpstr>
      <vt:lpstr>Common Assignment: Example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DATA MANAGEMENT and ANALYSIS</vt:lpstr>
      <vt:lpstr>PowerPoint Presentation</vt:lpstr>
      <vt:lpstr>PowerPoint Presentation</vt:lpstr>
      <vt:lpstr>PowerPoint Presentation</vt:lpstr>
      <vt:lpstr>STRENGTH</vt:lpstr>
      <vt:lpstr>WEAKNESS</vt:lpstr>
    </vt:vector>
  </TitlesOfParts>
  <Company>CSU Fresno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Health and Human Services</dc:creator>
  <cp:lastModifiedBy>HHS Default</cp:lastModifiedBy>
  <cp:revision>141</cp:revision>
  <cp:lastPrinted>2016-03-29T19:49:08Z</cp:lastPrinted>
  <dcterms:created xsi:type="dcterms:W3CDTF">2011-04-15T16:35:39Z</dcterms:created>
  <dcterms:modified xsi:type="dcterms:W3CDTF">2016-11-06T20:52:18Z</dcterms:modified>
</cp:coreProperties>
</file>