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9" r:id="rId2"/>
    <p:sldId id="284" r:id="rId3"/>
    <p:sldId id="285" r:id="rId4"/>
    <p:sldId id="287" r:id="rId5"/>
    <p:sldId id="269" r:id="rId6"/>
    <p:sldId id="274" r:id="rId7"/>
    <p:sldId id="270" r:id="rId8"/>
    <p:sldId id="271" r:id="rId9"/>
    <p:sldId id="275" r:id="rId10"/>
    <p:sldId id="280" r:id="rId11"/>
    <p:sldId id="283" r:id="rId12"/>
    <p:sldId id="288" r:id="rId13"/>
    <p:sldId id="286" r:id="rId14"/>
    <p:sldId id="28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  <a:srgbClr val="99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8"/>
    <p:restoredTop sz="94698"/>
  </p:normalViewPr>
  <p:slideViewPr>
    <p:cSldViewPr snapToGrid="0" snapToObjects="1">
      <p:cViewPr varScale="1">
        <p:scale>
          <a:sx n="85" d="100"/>
          <a:sy n="85" d="100"/>
        </p:scale>
        <p:origin x="39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993" y="6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091B6-4DCF-4EAD-914A-A414CC25A545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B3C800-9D8F-4B4B-B6E7-1860D04A4DB1}">
      <dgm:prSet phldrT="[Text]" custT="1"/>
      <dgm:spPr/>
      <dgm:t>
        <a:bodyPr/>
        <a:lstStyle/>
        <a:p>
          <a:r>
            <a:rPr lang="en-US" sz="1400" dirty="0"/>
            <a:t>1. Framework Development:</a:t>
          </a:r>
        </a:p>
        <a:p>
          <a:r>
            <a:rPr lang="en-US" sz="1100" dirty="0"/>
            <a:t>Goals: reaffirmation &amp; school </a:t>
          </a:r>
        </a:p>
        <a:p>
          <a:r>
            <a:rPr lang="en-US" sz="1100" dirty="0"/>
            <a:t>2015 EPAS</a:t>
          </a:r>
        </a:p>
        <a:p>
          <a:r>
            <a:rPr lang="en-US" sz="1100" dirty="0"/>
            <a:t>Holistic assessment</a:t>
          </a:r>
        </a:p>
        <a:p>
          <a:r>
            <a:rPr lang="en-US" sz="1100" dirty="0"/>
            <a:t>Use of field model</a:t>
          </a:r>
        </a:p>
      </dgm:t>
    </dgm:pt>
    <dgm:pt modelId="{D861102B-97EE-4209-B687-A94CFDBB5929}" type="parTrans" cxnId="{75D62CEF-7CA6-479F-9594-06B9EBA7F043}">
      <dgm:prSet/>
      <dgm:spPr/>
      <dgm:t>
        <a:bodyPr/>
        <a:lstStyle/>
        <a:p>
          <a:endParaRPr lang="en-US"/>
        </a:p>
      </dgm:t>
    </dgm:pt>
    <dgm:pt modelId="{6D06926B-6922-46E9-AB81-819CA64227C0}" type="sibTrans" cxnId="{75D62CEF-7CA6-479F-9594-06B9EBA7F043}">
      <dgm:prSet/>
      <dgm:spPr/>
      <dgm:t>
        <a:bodyPr/>
        <a:lstStyle/>
        <a:p>
          <a:endParaRPr lang="en-US"/>
        </a:p>
      </dgm:t>
    </dgm:pt>
    <dgm:pt modelId="{D5FE4A03-1456-4FDB-A23D-3E185835C354}">
      <dgm:prSet phldrT="[Text]" custT="1"/>
      <dgm:spPr/>
      <dgm:t>
        <a:bodyPr/>
        <a:lstStyle/>
        <a:p>
          <a:endParaRPr lang="en-US" sz="1600"/>
        </a:p>
        <a:p>
          <a:r>
            <a:rPr lang="en-US" sz="1600"/>
            <a:t>2. Creation and Use of Assessment Tool:</a:t>
          </a:r>
        </a:p>
        <a:p>
          <a:r>
            <a:rPr lang="en-US" sz="1100"/>
            <a:t>Competencies &amp; Behaviors</a:t>
          </a:r>
        </a:p>
        <a:p>
          <a:r>
            <a:rPr lang="en-US" sz="1100"/>
            <a:t>Specialized practice</a:t>
          </a:r>
        </a:p>
        <a:p>
          <a:r>
            <a:rPr lang="en-US" sz="1100"/>
            <a:t>Mapping across curriculum</a:t>
          </a:r>
        </a:p>
        <a:p>
          <a:r>
            <a:rPr lang="en-US" sz="1100"/>
            <a:t>Training materials &amp; videos for faculty</a:t>
          </a:r>
        </a:p>
        <a:p>
          <a:r>
            <a:rPr lang="en-US" sz="1100"/>
            <a:t>   </a:t>
          </a:r>
        </a:p>
      </dgm:t>
    </dgm:pt>
    <dgm:pt modelId="{943A8D95-227C-4B02-83D9-18BFB4A4FE93}" type="parTrans" cxnId="{58FF03A7-ADBF-494D-ACA6-6FC04A0BF019}">
      <dgm:prSet/>
      <dgm:spPr/>
      <dgm:t>
        <a:bodyPr/>
        <a:lstStyle/>
        <a:p>
          <a:endParaRPr lang="en-US"/>
        </a:p>
      </dgm:t>
    </dgm:pt>
    <dgm:pt modelId="{33223A99-7E6B-4843-B808-F3A8EDAFEE07}" type="sibTrans" cxnId="{58FF03A7-ADBF-494D-ACA6-6FC04A0BF019}">
      <dgm:prSet/>
      <dgm:spPr/>
      <dgm:t>
        <a:bodyPr/>
        <a:lstStyle/>
        <a:p>
          <a:endParaRPr lang="en-US"/>
        </a:p>
      </dgm:t>
    </dgm:pt>
    <dgm:pt modelId="{D843510B-7597-40DD-A36D-8EEA4F4C5F8C}">
      <dgm:prSet phldrT="[Text]" custT="1"/>
      <dgm:spPr/>
      <dgm:t>
        <a:bodyPr/>
        <a:lstStyle/>
        <a:p>
          <a:endParaRPr lang="en-US" sz="1600"/>
        </a:p>
        <a:p>
          <a:r>
            <a:rPr lang="en-US" sz="1600"/>
            <a:t>3. Data Collection:</a:t>
          </a:r>
          <a:endParaRPr lang="en-US" sz="1100"/>
        </a:p>
        <a:p>
          <a:r>
            <a:rPr lang="en-US" sz="1100"/>
            <a:t>Manual data entry</a:t>
          </a:r>
        </a:p>
        <a:p>
          <a:r>
            <a:rPr lang="en-US" sz="1100"/>
            <a:t>Electronic data entry</a:t>
          </a:r>
        </a:p>
        <a:p>
          <a:r>
            <a:rPr lang="en-US" sz="1600"/>
            <a:t> </a:t>
          </a:r>
        </a:p>
      </dgm:t>
    </dgm:pt>
    <dgm:pt modelId="{DC56E89D-F9D3-4395-9AC1-3EAB8F520153}" type="parTrans" cxnId="{ACD930D1-1198-43AF-A49B-C3E4A53CEF8D}">
      <dgm:prSet/>
      <dgm:spPr/>
      <dgm:t>
        <a:bodyPr/>
        <a:lstStyle/>
        <a:p>
          <a:endParaRPr lang="en-US"/>
        </a:p>
      </dgm:t>
    </dgm:pt>
    <dgm:pt modelId="{66F3961B-31B4-40EC-82DA-7E0B994A08D8}" type="sibTrans" cxnId="{ACD930D1-1198-43AF-A49B-C3E4A53CEF8D}">
      <dgm:prSet/>
      <dgm:spPr/>
      <dgm:t>
        <a:bodyPr/>
        <a:lstStyle/>
        <a:p>
          <a:endParaRPr lang="en-US"/>
        </a:p>
      </dgm:t>
    </dgm:pt>
    <dgm:pt modelId="{AD158D77-0158-4731-8C29-817FC76F4C7C}">
      <dgm:prSet phldrT="[Text]" custT="1"/>
      <dgm:spPr/>
      <dgm:t>
        <a:bodyPr/>
        <a:lstStyle/>
        <a:p>
          <a:r>
            <a:rPr lang="en-US" sz="1600"/>
            <a:t>4. Analysis of Results:</a:t>
          </a:r>
        </a:p>
        <a:p>
          <a:r>
            <a:rPr lang="en-US" sz="1100"/>
            <a:t>independendent contractor</a:t>
          </a:r>
        </a:p>
        <a:p>
          <a:r>
            <a:rPr lang="en-US" sz="1100"/>
            <a:t> SLO Workgroup (representatiive faculty)</a:t>
          </a:r>
        </a:p>
      </dgm:t>
    </dgm:pt>
    <dgm:pt modelId="{3B1F7430-CB05-4C5B-98A2-769F31761D73}" type="parTrans" cxnId="{1AD58622-C7EF-46DE-866D-D30A7B1E7A00}">
      <dgm:prSet/>
      <dgm:spPr/>
      <dgm:t>
        <a:bodyPr/>
        <a:lstStyle/>
        <a:p>
          <a:endParaRPr lang="en-US"/>
        </a:p>
      </dgm:t>
    </dgm:pt>
    <dgm:pt modelId="{E82A3DEF-3D9B-4E40-9BFA-799D092FF4C9}" type="sibTrans" cxnId="{1AD58622-C7EF-46DE-866D-D30A7B1E7A00}">
      <dgm:prSet/>
      <dgm:spPr/>
      <dgm:t>
        <a:bodyPr/>
        <a:lstStyle/>
        <a:p>
          <a:endParaRPr lang="en-US"/>
        </a:p>
      </dgm:t>
    </dgm:pt>
    <dgm:pt modelId="{E8BA473D-9972-4D66-88D3-8BCF33325E43}">
      <dgm:prSet phldrT="[Text]" custT="1"/>
      <dgm:spPr/>
      <dgm:t>
        <a:bodyPr/>
        <a:lstStyle/>
        <a:p>
          <a:r>
            <a:rPr lang="en-US" sz="1600"/>
            <a:t>Outcomes &amp; 5. 5. 5. Program Improvement:</a:t>
          </a:r>
        </a:p>
        <a:p>
          <a:r>
            <a:rPr lang="en-US" sz="1100"/>
            <a:t>Present findings to faculty</a:t>
          </a:r>
        </a:p>
        <a:p>
          <a:r>
            <a:rPr lang="en-US" sz="1100"/>
            <a:t>Explicit and implicit</a:t>
          </a:r>
        </a:p>
        <a:p>
          <a:r>
            <a:rPr lang="en-US" sz="1100"/>
            <a:t> Curriculum/program changes</a:t>
          </a:r>
        </a:p>
        <a:p>
          <a:r>
            <a:rPr lang="en-US" sz="1100"/>
            <a:t>Changes to assessment framework</a:t>
          </a:r>
        </a:p>
        <a:p>
          <a:endParaRPr lang="en-US" sz="1600"/>
        </a:p>
      </dgm:t>
    </dgm:pt>
    <dgm:pt modelId="{CEE5FE4B-A948-4D36-9B7F-3B6DFA9BCB16}" type="parTrans" cxnId="{7B8D9960-93A5-4AA2-84BF-ED1BEF6FDB26}">
      <dgm:prSet/>
      <dgm:spPr/>
      <dgm:t>
        <a:bodyPr/>
        <a:lstStyle/>
        <a:p>
          <a:endParaRPr lang="en-US"/>
        </a:p>
      </dgm:t>
    </dgm:pt>
    <dgm:pt modelId="{2A4F594C-8046-4C8E-80CC-E8E3BA8CAD50}" type="sibTrans" cxnId="{7B8D9960-93A5-4AA2-84BF-ED1BEF6FDB26}">
      <dgm:prSet/>
      <dgm:spPr/>
      <dgm:t>
        <a:bodyPr/>
        <a:lstStyle/>
        <a:p>
          <a:endParaRPr lang="en-US"/>
        </a:p>
      </dgm:t>
    </dgm:pt>
    <dgm:pt modelId="{83670B8E-818F-4F10-94B8-F723255173A6}" type="pres">
      <dgm:prSet presAssocID="{72C091B6-4DCF-4EAD-914A-A414CC25A5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193D4C-F100-44B2-AF02-B41290CE9F6B}" type="pres">
      <dgm:prSet presAssocID="{16B3C800-9D8F-4B4B-B6E7-1860D04A4DB1}" presName="node" presStyleLbl="node1" presStyleIdx="0" presStyleCnt="5" custScaleX="123831" custScaleY="157905" custRadScaleRad="91199" custRadScaleInc="-2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92867-8478-4713-9220-3E35A296021D}" type="pres">
      <dgm:prSet presAssocID="{16B3C800-9D8F-4B4B-B6E7-1860D04A4DB1}" presName="spNode" presStyleCnt="0"/>
      <dgm:spPr/>
      <dgm:t>
        <a:bodyPr/>
        <a:lstStyle/>
        <a:p>
          <a:endParaRPr lang="en-US"/>
        </a:p>
      </dgm:t>
    </dgm:pt>
    <dgm:pt modelId="{0EAADE9F-6EC6-4FF2-9221-CE16BEB6B600}" type="pres">
      <dgm:prSet presAssocID="{6D06926B-6922-46E9-AB81-819CA64227C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DCFD60E-BDF8-428A-9714-C238ABF11CB9}" type="pres">
      <dgm:prSet presAssocID="{D5FE4A03-1456-4FDB-A23D-3E185835C354}" presName="node" presStyleLbl="node1" presStyleIdx="1" presStyleCnt="5" custScaleX="132472" custScaleY="188597" custRadScaleRad="107645" custRadScaleInc="278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78A40-1DA1-436E-B31E-5DB5E22620B1}" type="pres">
      <dgm:prSet presAssocID="{D5FE4A03-1456-4FDB-A23D-3E185835C354}" presName="spNode" presStyleCnt="0"/>
      <dgm:spPr/>
      <dgm:t>
        <a:bodyPr/>
        <a:lstStyle/>
        <a:p>
          <a:endParaRPr lang="en-US"/>
        </a:p>
      </dgm:t>
    </dgm:pt>
    <dgm:pt modelId="{0FE85E54-7FAF-48EB-8F1C-E4A2BA68FF51}" type="pres">
      <dgm:prSet presAssocID="{33223A99-7E6B-4843-B808-F3A8EDAFEE07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BA0A903-865B-4113-A3EF-D194FEF13F16}" type="pres">
      <dgm:prSet presAssocID="{D843510B-7597-40DD-A36D-8EEA4F4C5F8C}" presName="node" presStyleLbl="node1" presStyleIdx="2" presStyleCnt="5" custScaleX="127453" custScaleY="168291" custRadScaleRad="107443" custRadScaleInc="-180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ADB05-A35A-4F9C-B399-3313FE221CFF}" type="pres">
      <dgm:prSet presAssocID="{D843510B-7597-40DD-A36D-8EEA4F4C5F8C}" presName="spNode" presStyleCnt="0"/>
      <dgm:spPr/>
      <dgm:t>
        <a:bodyPr/>
        <a:lstStyle/>
        <a:p>
          <a:endParaRPr lang="en-US"/>
        </a:p>
      </dgm:t>
    </dgm:pt>
    <dgm:pt modelId="{E884B468-5037-44B5-B7C2-C17120A68DF5}" type="pres">
      <dgm:prSet presAssocID="{66F3961B-31B4-40EC-82DA-7E0B994A08D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76EEE39-65FD-4161-AE4B-0A4ED58F71BB}" type="pres">
      <dgm:prSet presAssocID="{AD158D77-0158-4731-8C29-817FC76F4C7C}" presName="node" presStyleLbl="node1" presStyleIdx="3" presStyleCnt="5" custScaleX="141898" custScaleY="161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B16E8-1B59-4577-AE81-8CE6D8DBC6E2}" type="pres">
      <dgm:prSet presAssocID="{AD158D77-0158-4731-8C29-817FC76F4C7C}" presName="spNode" presStyleCnt="0"/>
      <dgm:spPr/>
      <dgm:t>
        <a:bodyPr/>
        <a:lstStyle/>
        <a:p>
          <a:endParaRPr lang="en-US"/>
        </a:p>
      </dgm:t>
    </dgm:pt>
    <dgm:pt modelId="{C512E372-F1EC-4DA6-93F9-3E01DA58E9B7}" type="pres">
      <dgm:prSet presAssocID="{E82A3DEF-3D9B-4E40-9BFA-799D092FF4C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73706AD-9244-4B1B-9D5A-2BD04B4FE356}" type="pres">
      <dgm:prSet presAssocID="{E8BA473D-9972-4D66-88D3-8BCF33325E43}" presName="node" presStyleLbl="node1" presStyleIdx="4" presStyleCnt="5" custScaleX="119368" custScaleY="177126" custRadScaleRad="112130" custRadScaleInc="-286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5039C-C1E6-4DE5-BEA9-F0E20DA2BB26}" type="pres">
      <dgm:prSet presAssocID="{E8BA473D-9972-4D66-88D3-8BCF33325E43}" presName="spNode" presStyleCnt="0"/>
      <dgm:spPr/>
      <dgm:t>
        <a:bodyPr/>
        <a:lstStyle/>
        <a:p>
          <a:endParaRPr lang="en-US"/>
        </a:p>
      </dgm:t>
    </dgm:pt>
    <dgm:pt modelId="{819C08A2-9726-4545-8F09-26A8554FA5D1}" type="pres">
      <dgm:prSet presAssocID="{2A4F594C-8046-4C8E-80CC-E8E3BA8CAD5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5AFA401-DE76-42C3-97C4-A65BD90DEF9E}" type="presOf" srcId="{D843510B-7597-40DD-A36D-8EEA4F4C5F8C}" destId="{DBA0A903-865B-4113-A3EF-D194FEF13F16}" srcOrd="0" destOrd="0" presId="urn:microsoft.com/office/officeart/2005/8/layout/cycle5"/>
    <dgm:cxn modelId="{51CF177D-3BDD-4D9C-85EF-33F248B38CA3}" type="presOf" srcId="{E8BA473D-9972-4D66-88D3-8BCF33325E43}" destId="{B73706AD-9244-4B1B-9D5A-2BD04B4FE356}" srcOrd="0" destOrd="0" presId="urn:microsoft.com/office/officeart/2005/8/layout/cycle5"/>
    <dgm:cxn modelId="{6A692A55-33CA-41C0-A527-AE9FCA89C617}" type="presOf" srcId="{E82A3DEF-3D9B-4E40-9BFA-799D092FF4C9}" destId="{C512E372-F1EC-4DA6-93F9-3E01DA58E9B7}" srcOrd="0" destOrd="0" presId="urn:microsoft.com/office/officeart/2005/8/layout/cycle5"/>
    <dgm:cxn modelId="{210103E2-DD21-45BB-8214-1476276B79B1}" type="presOf" srcId="{66F3961B-31B4-40EC-82DA-7E0B994A08D8}" destId="{E884B468-5037-44B5-B7C2-C17120A68DF5}" srcOrd="0" destOrd="0" presId="urn:microsoft.com/office/officeart/2005/8/layout/cycle5"/>
    <dgm:cxn modelId="{58FF03A7-ADBF-494D-ACA6-6FC04A0BF019}" srcId="{72C091B6-4DCF-4EAD-914A-A414CC25A545}" destId="{D5FE4A03-1456-4FDB-A23D-3E185835C354}" srcOrd="1" destOrd="0" parTransId="{943A8D95-227C-4B02-83D9-18BFB4A4FE93}" sibTransId="{33223A99-7E6B-4843-B808-F3A8EDAFEE07}"/>
    <dgm:cxn modelId="{CAF42E5C-4F4A-4721-807C-CC4477069EFE}" type="presOf" srcId="{D5FE4A03-1456-4FDB-A23D-3E185835C354}" destId="{DDCFD60E-BDF8-428A-9714-C238ABF11CB9}" srcOrd="0" destOrd="0" presId="urn:microsoft.com/office/officeart/2005/8/layout/cycle5"/>
    <dgm:cxn modelId="{5B243EF4-1437-4D69-9AFB-C389A365311E}" type="presOf" srcId="{AD158D77-0158-4731-8C29-817FC76F4C7C}" destId="{476EEE39-65FD-4161-AE4B-0A4ED58F71BB}" srcOrd="0" destOrd="0" presId="urn:microsoft.com/office/officeart/2005/8/layout/cycle5"/>
    <dgm:cxn modelId="{140141FF-3F7E-4D19-A47C-B139077CB75D}" type="presOf" srcId="{72C091B6-4DCF-4EAD-914A-A414CC25A545}" destId="{83670B8E-818F-4F10-94B8-F723255173A6}" srcOrd="0" destOrd="0" presId="urn:microsoft.com/office/officeart/2005/8/layout/cycle5"/>
    <dgm:cxn modelId="{7B8D9960-93A5-4AA2-84BF-ED1BEF6FDB26}" srcId="{72C091B6-4DCF-4EAD-914A-A414CC25A545}" destId="{E8BA473D-9972-4D66-88D3-8BCF33325E43}" srcOrd="4" destOrd="0" parTransId="{CEE5FE4B-A948-4D36-9B7F-3B6DFA9BCB16}" sibTransId="{2A4F594C-8046-4C8E-80CC-E8E3BA8CAD50}"/>
    <dgm:cxn modelId="{9E163DF0-07B9-44BB-B21A-08683288EB44}" type="presOf" srcId="{6D06926B-6922-46E9-AB81-819CA64227C0}" destId="{0EAADE9F-6EC6-4FF2-9221-CE16BEB6B600}" srcOrd="0" destOrd="0" presId="urn:microsoft.com/office/officeart/2005/8/layout/cycle5"/>
    <dgm:cxn modelId="{DBD9F1B4-8D19-4398-9386-BB45EBB1869C}" type="presOf" srcId="{16B3C800-9D8F-4B4B-B6E7-1860D04A4DB1}" destId="{E9193D4C-F100-44B2-AF02-B41290CE9F6B}" srcOrd="0" destOrd="0" presId="urn:microsoft.com/office/officeart/2005/8/layout/cycle5"/>
    <dgm:cxn modelId="{1AD58622-C7EF-46DE-866D-D30A7B1E7A00}" srcId="{72C091B6-4DCF-4EAD-914A-A414CC25A545}" destId="{AD158D77-0158-4731-8C29-817FC76F4C7C}" srcOrd="3" destOrd="0" parTransId="{3B1F7430-CB05-4C5B-98A2-769F31761D73}" sibTransId="{E82A3DEF-3D9B-4E40-9BFA-799D092FF4C9}"/>
    <dgm:cxn modelId="{75D62CEF-7CA6-479F-9594-06B9EBA7F043}" srcId="{72C091B6-4DCF-4EAD-914A-A414CC25A545}" destId="{16B3C800-9D8F-4B4B-B6E7-1860D04A4DB1}" srcOrd="0" destOrd="0" parTransId="{D861102B-97EE-4209-B687-A94CFDBB5929}" sibTransId="{6D06926B-6922-46E9-AB81-819CA64227C0}"/>
    <dgm:cxn modelId="{17A35F61-BAB4-4CC7-B09C-C9161D57BDA5}" type="presOf" srcId="{33223A99-7E6B-4843-B808-F3A8EDAFEE07}" destId="{0FE85E54-7FAF-48EB-8F1C-E4A2BA68FF51}" srcOrd="0" destOrd="0" presId="urn:microsoft.com/office/officeart/2005/8/layout/cycle5"/>
    <dgm:cxn modelId="{ACD930D1-1198-43AF-A49B-C3E4A53CEF8D}" srcId="{72C091B6-4DCF-4EAD-914A-A414CC25A545}" destId="{D843510B-7597-40DD-A36D-8EEA4F4C5F8C}" srcOrd="2" destOrd="0" parTransId="{DC56E89D-F9D3-4395-9AC1-3EAB8F520153}" sibTransId="{66F3961B-31B4-40EC-82DA-7E0B994A08D8}"/>
    <dgm:cxn modelId="{C420F0F1-3FB5-440A-901E-B217DE764504}" type="presOf" srcId="{2A4F594C-8046-4C8E-80CC-E8E3BA8CAD50}" destId="{819C08A2-9726-4545-8F09-26A8554FA5D1}" srcOrd="0" destOrd="0" presId="urn:microsoft.com/office/officeart/2005/8/layout/cycle5"/>
    <dgm:cxn modelId="{147FAF1D-A2C7-4B81-BB93-9C66DBEBED35}" type="presParOf" srcId="{83670B8E-818F-4F10-94B8-F723255173A6}" destId="{E9193D4C-F100-44B2-AF02-B41290CE9F6B}" srcOrd="0" destOrd="0" presId="urn:microsoft.com/office/officeart/2005/8/layout/cycle5"/>
    <dgm:cxn modelId="{541086ED-2A66-4B0F-82DD-174B31F7FB8C}" type="presParOf" srcId="{83670B8E-818F-4F10-94B8-F723255173A6}" destId="{42A92867-8478-4713-9220-3E35A296021D}" srcOrd="1" destOrd="0" presId="urn:microsoft.com/office/officeart/2005/8/layout/cycle5"/>
    <dgm:cxn modelId="{C8D691AE-BB19-4D34-978A-D25913DCD2B2}" type="presParOf" srcId="{83670B8E-818F-4F10-94B8-F723255173A6}" destId="{0EAADE9F-6EC6-4FF2-9221-CE16BEB6B600}" srcOrd="2" destOrd="0" presId="urn:microsoft.com/office/officeart/2005/8/layout/cycle5"/>
    <dgm:cxn modelId="{238E5C40-01AB-4253-860B-45D550E75EDC}" type="presParOf" srcId="{83670B8E-818F-4F10-94B8-F723255173A6}" destId="{DDCFD60E-BDF8-428A-9714-C238ABF11CB9}" srcOrd="3" destOrd="0" presId="urn:microsoft.com/office/officeart/2005/8/layout/cycle5"/>
    <dgm:cxn modelId="{EF18451B-FBE6-4520-998D-69BB2E21052C}" type="presParOf" srcId="{83670B8E-818F-4F10-94B8-F723255173A6}" destId="{59578A40-1DA1-436E-B31E-5DB5E22620B1}" srcOrd="4" destOrd="0" presId="urn:microsoft.com/office/officeart/2005/8/layout/cycle5"/>
    <dgm:cxn modelId="{BA298147-77FC-42F5-8AE6-ACEEABC63F15}" type="presParOf" srcId="{83670B8E-818F-4F10-94B8-F723255173A6}" destId="{0FE85E54-7FAF-48EB-8F1C-E4A2BA68FF51}" srcOrd="5" destOrd="0" presId="urn:microsoft.com/office/officeart/2005/8/layout/cycle5"/>
    <dgm:cxn modelId="{9CF0662B-5B1F-4F78-86AA-EDBECBC6151C}" type="presParOf" srcId="{83670B8E-818F-4F10-94B8-F723255173A6}" destId="{DBA0A903-865B-4113-A3EF-D194FEF13F16}" srcOrd="6" destOrd="0" presId="urn:microsoft.com/office/officeart/2005/8/layout/cycle5"/>
    <dgm:cxn modelId="{D8D05830-8AED-4386-BC20-A9E9D8750726}" type="presParOf" srcId="{83670B8E-818F-4F10-94B8-F723255173A6}" destId="{5EDADB05-A35A-4F9C-B399-3313FE221CFF}" srcOrd="7" destOrd="0" presId="urn:microsoft.com/office/officeart/2005/8/layout/cycle5"/>
    <dgm:cxn modelId="{8BD3F078-58B5-4922-95D6-0E478D6CBDCD}" type="presParOf" srcId="{83670B8E-818F-4F10-94B8-F723255173A6}" destId="{E884B468-5037-44B5-B7C2-C17120A68DF5}" srcOrd="8" destOrd="0" presId="urn:microsoft.com/office/officeart/2005/8/layout/cycle5"/>
    <dgm:cxn modelId="{4E43C1F8-C743-4DEA-A37D-12153D18C8CA}" type="presParOf" srcId="{83670B8E-818F-4F10-94B8-F723255173A6}" destId="{476EEE39-65FD-4161-AE4B-0A4ED58F71BB}" srcOrd="9" destOrd="0" presId="urn:microsoft.com/office/officeart/2005/8/layout/cycle5"/>
    <dgm:cxn modelId="{74F4BC53-CB5A-4D6A-85BF-3BA80F6938C8}" type="presParOf" srcId="{83670B8E-818F-4F10-94B8-F723255173A6}" destId="{040B16E8-1B59-4577-AE81-8CE6D8DBC6E2}" srcOrd="10" destOrd="0" presId="urn:microsoft.com/office/officeart/2005/8/layout/cycle5"/>
    <dgm:cxn modelId="{7C99446F-4AE8-44AB-85A6-3222230132E5}" type="presParOf" srcId="{83670B8E-818F-4F10-94B8-F723255173A6}" destId="{C512E372-F1EC-4DA6-93F9-3E01DA58E9B7}" srcOrd="11" destOrd="0" presId="urn:microsoft.com/office/officeart/2005/8/layout/cycle5"/>
    <dgm:cxn modelId="{4234CCE4-1A3B-4FDA-92CB-BCEF75BEFB8A}" type="presParOf" srcId="{83670B8E-818F-4F10-94B8-F723255173A6}" destId="{B73706AD-9244-4B1B-9D5A-2BD04B4FE356}" srcOrd="12" destOrd="0" presId="urn:microsoft.com/office/officeart/2005/8/layout/cycle5"/>
    <dgm:cxn modelId="{7EC5F9DE-45B1-4FA2-8F37-301328A4109D}" type="presParOf" srcId="{83670B8E-818F-4F10-94B8-F723255173A6}" destId="{A945039C-C1E6-4DE5-BEA9-F0E20DA2BB26}" srcOrd="13" destOrd="0" presId="urn:microsoft.com/office/officeart/2005/8/layout/cycle5"/>
    <dgm:cxn modelId="{CD878772-CBCF-4136-9F5B-8653C211E82C}" type="presParOf" srcId="{83670B8E-818F-4F10-94B8-F723255173A6}" destId="{819C08A2-9726-4545-8F09-26A8554FA5D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F1AD3-FAF2-7243-849A-906C5BA6780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61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C6676-A0D6-E741-A2CD-144E3420283E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C3D85-9F8C-6E41-8790-F43273739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C3D85-9F8C-6E41-8790-F432737397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7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C3D85-9F8C-6E41-8790-F432737397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06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C3D85-9F8C-6E41-8790-F432737397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6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404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F0FC99-5DD4-47FA-9455-177AF26FEC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6600" y="641667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rgbClr val="A50021"/>
                </a:solidFill>
                <a:latin typeface="Mistral" pitchFamily="66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CC00"/>
                </a:solidFill>
              </a:rPr>
              <a:t>W.Smith  Reaffirmation   10-27-16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805282"/>
            <a:ext cx="9144000" cy="10527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mall Use Shield_GoldOnTrans.eps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1027" y="238127"/>
            <a:ext cx="748239" cy="748239"/>
          </a:xfrm>
          <a:prstGeom prst="rect">
            <a:avLst/>
          </a:prstGeom>
        </p:spPr>
      </p:pic>
      <p:pic>
        <p:nvPicPr>
          <p:cNvPr id="9" name="Picture 8" descr="1-lineWordmark_GoldOnCard_NoBG.eps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97700" y="6457796"/>
            <a:ext cx="1822126" cy="1548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" y="6163017"/>
            <a:ext cx="3461095" cy="4063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etsy.phillips@usc.edu" TargetMode="External"/><Relationship Id="rId2" Type="http://schemas.openxmlformats.org/officeDocument/2006/relationships/hyperlink" Target="mailto:wsmith@us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nasmit@u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350" y="1338793"/>
            <a:ext cx="9129299" cy="220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50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Mistral" panose="03090702030407020403" pitchFamily="66" charset="0"/>
                <a:ea typeface="+mj-ea"/>
                <a:cs typeface="Arial"/>
              </a:rPr>
              <a:t>Building</a:t>
            </a:r>
            <a:r>
              <a:rPr kumimoji="0" lang="en-US" sz="275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Mistral" panose="03090702030407020403" pitchFamily="66" charset="0"/>
                <a:ea typeface="+mj-ea"/>
                <a:cs typeface="Arial"/>
              </a:rPr>
              <a:t> an assessment framework: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750" noProof="0" dirty="0" smtClean="0">
                <a:solidFill>
                  <a:srgbClr val="FFCC00"/>
                </a:solidFill>
                <a:latin typeface="Mistral" panose="03090702030407020403" pitchFamily="66" charset="0"/>
                <a:ea typeface="+mj-ea"/>
                <a:cs typeface="Arial"/>
              </a:rPr>
              <a:t>Processes, measures, training, and challenges</a:t>
            </a:r>
            <a:endParaRPr kumimoji="0" lang="en-US" sz="2750" u="none" strike="noStrike" kern="120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Mistral" panose="03090702030407020403" pitchFamily="66" charset="0"/>
              <a:ea typeface="+mj-ea"/>
              <a:cs typeface="Arial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49" y="3390899"/>
            <a:ext cx="9129299" cy="7493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u="none" strike="noStrike" kern="1200" cap="none" spc="0" normalizeH="0" baseline="0" noProof="0" dirty="0" smtClean="0"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/>
                <a:cs typeface="Times New Roman"/>
              </a:rPr>
              <a:t>Wendy Smith,</a:t>
            </a:r>
            <a:r>
              <a:rPr kumimoji="0" lang="en-US" sz="1400" u="none" strike="noStrike" kern="1200" cap="none" spc="0" normalizeH="0" noProof="0" dirty="0" smtClean="0"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/>
                <a:cs typeface="Times New Roman"/>
              </a:rPr>
              <a:t> Ph.D., LCSW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cs typeface="Times New Roman"/>
              </a:rPr>
              <a:t>Shelley Levin, Ph.D., LCSW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cs typeface="Times New Roman"/>
              </a:rPr>
              <a:t>Betsy Phillips, Ph.D. LCSW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715" y="6439"/>
            <a:ext cx="8229600" cy="1150729"/>
          </a:xfrm>
        </p:spPr>
        <p:txBody>
          <a:bodyPr/>
          <a:lstStyle/>
          <a:p>
            <a:r>
              <a:rPr lang="en-US" sz="2800" b="1" dirty="0"/>
              <a:t>2015 EPAS Field </a:t>
            </a:r>
            <a:r>
              <a:rPr lang="en-US" sz="2800" b="1" dirty="0" smtClean="0"/>
              <a:t>Practicum Assessment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/>
              <a:t>Specialized Practice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05719"/>
              </p:ext>
            </p:extLst>
          </p:nvPr>
        </p:nvGraphicFramePr>
        <p:xfrm>
          <a:off x="193182" y="1007128"/>
          <a:ext cx="821028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4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Sem</a:t>
                      </a:r>
                      <a:endParaRPr lang="en-US" sz="18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Sem</a:t>
                      </a:r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4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721363"/>
            <a:ext cx="934409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rgbClr val="C00000"/>
                </a:solidFill>
              </a:rPr>
              <a:t>Red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>
                <a:solidFill>
                  <a:srgbClr val="C00000"/>
                </a:solidFill>
              </a:rPr>
              <a:t>= Does not meet expectations </a:t>
            </a:r>
            <a:r>
              <a:rPr lang="en-US" sz="1600" b="1" dirty="0">
                <a:solidFill>
                  <a:srgbClr val="00B050"/>
                </a:solidFill>
              </a:rPr>
              <a:t>Green</a:t>
            </a:r>
            <a:r>
              <a:rPr lang="en-US" sz="1600" dirty="0">
                <a:solidFill>
                  <a:srgbClr val="00B050"/>
                </a:solidFill>
              </a:rPr>
              <a:t> = Meets expectations 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Blue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 Exceeds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expectations</a:t>
            </a:r>
            <a:endParaRPr lang="en-US" sz="1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Competency </a:t>
            </a: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2: Examples of Specialist Practice Behaviors (Adults and Healthy Aging)</a:t>
            </a:r>
            <a:endParaRPr lang="en-US" sz="16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2a.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Recognizes and communicates understanding of how diversity and difference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shape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human </a:t>
            </a:r>
            <a:endParaRPr lang="en-US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experience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and identity for adults of all ages when addressing 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their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mental and physical health and well-being.</a:t>
            </a:r>
          </a:p>
          <a:p>
            <a:endParaRPr lang="en-US" sz="16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2b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. Consistently applies an intersectional framework with individuals, groups and families that considers </a:t>
            </a:r>
            <a:endParaRPr lang="en-US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multiple factors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including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age, class, color, culture, disability and ability, ethnicity, gender, gender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identity, </a:t>
            </a:r>
          </a:p>
          <a:p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immigration status, marital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status, political ideology, race, religion/spirituality,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sexual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orientation, and tribal </a:t>
            </a:r>
            <a:endParaRPr lang="en-US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sovereign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status when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addressing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 the mental and physical health of adults of all ages and their families.</a:t>
            </a:r>
          </a:p>
        </p:txBody>
      </p:sp>
    </p:spTree>
    <p:extLst>
      <p:ext uri="{BB962C8B-B14F-4D97-AF65-F5344CB8AC3E}">
        <p14:creationId xmlns:p14="http://schemas.microsoft.com/office/powerpoint/2010/main" val="163895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field assessment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2210"/>
            <a:ext cx="8229600" cy="486395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Grade inflation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Solution: comments required for entries in blue zone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Field instructors have difficulty understanding item(s)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Solution: Examples provided for each item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Training provided to faculty and field instructors on use of assessment tool.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1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9519"/>
          </a:xfrm>
        </p:spPr>
        <p:txBody>
          <a:bodyPr/>
          <a:lstStyle/>
          <a:p>
            <a:r>
              <a:rPr lang="en-US" sz="3600" dirty="0" smtClean="0"/>
              <a:t>Challenges in curriculum assessment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4585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New EPAS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New curriculum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On ground (local and regional) and virtual (national) programs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Existing assessment framework was unsatisfactory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Creating specialized competencies simultaneously with creating assessment framework</a:t>
            </a:r>
          </a:p>
        </p:txBody>
      </p:sp>
    </p:spTree>
    <p:extLst>
      <p:ext uri="{BB962C8B-B14F-4D97-AF65-F5344CB8AC3E}">
        <p14:creationId xmlns:p14="http://schemas.microsoft.com/office/powerpoint/2010/main" val="3632058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Presentation of findings to faculty and administration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Plans for curriculum, field, and program improvement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Modifications to assessment framework for next round.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for 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Wendy Smith, Associate Dean, Curriculum Planning &amp; Assessment. </a:t>
            </a:r>
            <a:r>
              <a:rPr lang="en-US" dirty="0" smtClean="0">
                <a:solidFill>
                  <a:srgbClr val="000000"/>
                </a:solidFill>
                <a:hlinkClick r:id="rId2"/>
              </a:rPr>
              <a:t>wsmith@usc.edu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Betsy Phillips, Assistant Dean, Faculty Development. </a:t>
            </a:r>
            <a:r>
              <a:rPr lang="en-US" dirty="0" smtClean="0">
                <a:solidFill>
                  <a:srgbClr val="000000"/>
                </a:solidFill>
                <a:hlinkClick r:id="rId3"/>
              </a:rPr>
              <a:t>betsy.phillips@usc.edu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Rona Smith, Assistant Dean, Academic Affairs. </a:t>
            </a:r>
            <a:r>
              <a:rPr lang="en-US" dirty="0" smtClean="0">
                <a:hlinkClick r:id="rId4"/>
              </a:rPr>
              <a:t>ronasmit@usc.edu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8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444"/>
          </a:xfrm>
        </p:spPr>
        <p:txBody>
          <a:bodyPr/>
          <a:lstStyle/>
          <a:p>
            <a:r>
              <a:rPr lang="en-US" sz="3200" dirty="0" smtClean="0"/>
              <a:t>Assessment</a:t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6330" y="914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62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CSWE reaffirmation and 2015 EPAS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School of social work goals: evaluation of new curriculum; program improvement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Need for new assessment tool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Large, complex program, including virtual program option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Key principles underlying </a:t>
            </a:r>
            <a:br>
              <a:rPr lang="en-US" sz="4000" dirty="0" smtClean="0"/>
            </a:br>
            <a:r>
              <a:rPr lang="en-US" sz="4000" dirty="0" smtClean="0"/>
              <a:t>assessment framework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u="sng" dirty="0">
                <a:solidFill>
                  <a:srgbClr val="000000"/>
                </a:solidFill>
              </a:rPr>
              <a:t>Assessment over time</a:t>
            </a:r>
            <a:r>
              <a:rPr lang="en-US" sz="2000" dirty="0">
                <a:solidFill>
                  <a:srgbClr val="000000"/>
                </a:solidFill>
              </a:rPr>
              <a:t>. Field assessment instrument should enable assessment over time, from first semester through fourth semester, with expectations for level of competency increasing.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u="sng" dirty="0">
                <a:solidFill>
                  <a:srgbClr val="000000"/>
                </a:solidFill>
              </a:rPr>
              <a:t>Curriculum assessment should be holistic</a:t>
            </a:r>
            <a:r>
              <a:rPr lang="en-US" sz="2000" dirty="0">
                <a:solidFill>
                  <a:srgbClr val="000000"/>
                </a:solidFill>
              </a:rPr>
              <a:t>.  Faculty assessment of student competency as demonstrated in classroom should be decoupled from exclusive dependence on grades.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u="sng" dirty="0">
                <a:solidFill>
                  <a:srgbClr val="000000"/>
                </a:solidFill>
              </a:rPr>
              <a:t>Faculty should be engaged in assessment process</a:t>
            </a:r>
            <a:r>
              <a:rPr lang="en-US" sz="2000" dirty="0">
                <a:solidFill>
                  <a:srgbClr val="000000"/>
                </a:solidFill>
              </a:rPr>
              <a:t>. Faculty members participate in development of framework and instruments, receive training and support to complete assessments, and are involved in discussion of findings and implications for program improvement.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0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Assessment tool: </a:t>
            </a:r>
            <a:br>
              <a:rPr lang="en-US" sz="4000" dirty="0" smtClean="0"/>
            </a:br>
            <a:r>
              <a:rPr lang="en-US" sz="4000" dirty="0" smtClean="0"/>
              <a:t>explicit curriculum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Development of specialized competencies &amp; behaviors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concentrations and departments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Competency mapping process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Faculty involvement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Development of rubric, based on field model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105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Department meetings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Written guidelines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Online video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 person training/discussion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59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22" y="156832"/>
            <a:ext cx="8229600" cy="1143000"/>
          </a:xfrm>
        </p:spPr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83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Faculty rate behaviors for every student in each class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Manual data entry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Excel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Electronic data entry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Salesforce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Faculty support during data collection Faculty </a:t>
            </a:r>
            <a:r>
              <a:rPr lang="en-US" dirty="0">
                <a:solidFill>
                  <a:srgbClr val="000000"/>
                </a:solidFill>
              </a:rPr>
              <a:t>support during data collection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4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079" y="1185073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Independent contractor provides data analysis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Student Learning Outcomes Workgroup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Standing committee of Curriculum Council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Representative faculty – lines and departments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Discuss findings and implications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Implicit curriculum assessment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Employer survey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Student survey on diversity</a:t>
            </a:r>
          </a:p>
        </p:txBody>
      </p:sp>
    </p:spTree>
    <p:extLst>
      <p:ext uri="{BB962C8B-B14F-4D97-AF65-F5344CB8AC3E}">
        <p14:creationId xmlns:p14="http://schemas.microsoft.com/office/powerpoint/2010/main" val="176833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-321972"/>
            <a:ext cx="8120130" cy="1301364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b="1" dirty="0" smtClean="0"/>
              <a:t>2015 </a:t>
            </a:r>
            <a:r>
              <a:rPr lang="en-US" sz="2800" b="1" dirty="0"/>
              <a:t>EPAS Field Practicum </a:t>
            </a:r>
            <a:r>
              <a:rPr lang="en-US" sz="2800" b="1" dirty="0" smtClean="0"/>
              <a:t>Assessment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Semesters 1 and 2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587616"/>
              </p:ext>
            </p:extLst>
          </p:nvPr>
        </p:nvGraphicFramePr>
        <p:xfrm>
          <a:off x="218940" y="1121353"/>
          <a:ext cx="8770512" cy="1300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33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5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6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25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56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83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25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83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6970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7273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0530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6970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6568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Sem</a:t>
                      </a:r>
                      <a:endParaRPr lang="en-US" sz="18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3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Sem</a:t>
                      </a:r>
                      <a:endParaRPr lang="en-US" sz="18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1971" y="3206386"/>
            <a:ext cx="843566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Competency </a:t>
            </a: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2: 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</a:rPr>
              <a:t>Examples of Generalist Practice Behaviors </a:t>
            </a:r>
            <a:endParaRPr lang="en-US" sz="16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2a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Communicates their understanding of the importance of diversity and differences in shaping life experiences as 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learners.</a:t>
            </a:r>
          </a:p>
          <a:p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000000"/>
                </a:solidFill>
              </a:rPr>
              <a:t>Example: The student respects and encourages involvement from family members to develop a case plan that reflects their cultural values.)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2b.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Engages clients and constituencies as experts of their own experiences. Constituencies include individuals, families, groups, organizations, and/or communities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(Example: The client has a mental illness.  The student respectfully asks her </a:t>
            </a:r>
            <a:r>
              <a:rPr lang="en-US" sz="1400" dirty="0" err="1" smtClean="0">
                <a:solidFill>
                  <a:srgbClr val="000000"/>
                </a:solidFill>
              </a:rPr>
              <a:t>todescribe</a:t>
            </a:r>
            <a:r>
              <a:rPr lang="en-US" sz="1400" dirty="0" smtClean="0">
                <a:solidFill>
                  <a:srgbClr val="000000"/>
                </a:solidFill>
              </a:rPr>
              <a:t> her experience in the home environment where mental illness is stigmatized.)</a:t>
            </a:r>
            <a:r>
              <a:rPr lang="en-US" sz="1400" dirty="0">
                <a:solidFill>
                  <a:srgbClr val="000000"/>
                </a:solidFill>
              </a:rPr>
              <a:t> 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971" y="2867832"/>
            <a:ext cx="812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Red</a:t>
            </a:r>
            <a:r>
              <a:rPr lang="en-US" sz="1600" dirty="0" smtClean="0">
                <a:solidFill>
                  <a:srgbClr val="C00000"/>
                </a:solidFill>
              </a:rPr>
              <a:t> = Does not meet expectations </a:t>
            </a:r>
            <a:r>
              <a:rPr lang="en-US" sz="1600" b="1" dirty="0" smtClean="0">
                <a:solidFill>
                  <a:srgbClr val="00B050"/>
                </a:solidFill>
              </a:rPr>
              <a:t>Green</a:t>
            </a:r>
            <a:r>
              <a:rPr lang="en-US" sz="1600" dirty="0" smtClean="0">
                <a:solidFill>
                  <a:srgbClr val="00B050"/>
                </a:solidFill>
              </a:rPr>
              <a:t> = Meets expectations 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 Exceeds expectations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6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.Dworak-Peck School of SW_R1" id="{8B631797-6449-3247-8E5F-87C41E234016}" vid="{DF27602B-6AD3-824E-A08F-BEDB0F80F6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S.Dworak-Peck School of SW</Template>
  <TotalTime>598</TotalTime>
  <Words>672</Words>
  <Application>Microsoft Office PowerPoint</Application>
  <PresentationFormat>On-screen Show (4:3)</PresentationFormat>
  <Paragraphs>164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Mistral</vt:lpstr>
      <vt:lpstr>Times New Roman</vt:lpstr>
      <vt:lpstr>Office Theme</vt:lpstr>
      <vt:lpstr>PowerPoint Presentation</vt:lpstr>
      <vt:lpstr>Assessment </vt:lpstr>
      <vt:lpstr>Framework development</vt:lpstr>
      <vt:lpstr>Key principles underlying  assessment framework</vt:lpstr>
      <vt:lpstr>Assessment tool:  explicit curriculum</vt:lpstr>
      <vt:lpstr>Faculty training</vt:lpstr>
      <vt:lpstr>Data collection</vt:lpstr>
      <vt:lpstr>Analysis of results</vt:lpstr>
      <vt:lpstr> 2015 EPAS Field Practicum Assessment Semesters 1 and 2</vt:lpstr>
      <vt:lpstr>2015 EPAS Field Practicum Assessment Specialized Practice</vt:lpstr>
      <vt:lpstr>Challenges in field assessment</vt:lpstr>
      <vt:lpstr>Challenges in curriculum assessment</vt:lpstr>
      <vt:lpstr>Program Improvement</vt:lpstr>
      <vt:lpstr>Contacts for further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Smith</dc:creator>
  <cp:lastModifiedBy>Wendy Smith</cp:lastModifiedBy>
  <cp:revision>62</cp:revision>
  <cp:lastPrinted>2012-02-07T18:57:58Z</cp:lastPrinted>
  <dcterms:created xsi:type="dcterms:W3CDTF">2016-10-09T20:16:08Z</dcterms:created>
  <dcterms:modified xsi:type="dcterms:W3CDTF">2017-01-13T01:52:45Z</dcterms:modified>
</cp:coreProperties>
</file>