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60" r:id="rId3"/>
    <p:sldId id="257" r:id="rId4"/>
    <p:sldId id="262" r:id="rId5"/>
    <p:sldId id="263" r:id="rId6"/>
    <p:sldId id="258" r:id="rId7"/>
    <p:sldId id="266" r:id="rId8"/>
    <p:sldId id="265" r:id="rId9"/>
    <p:sldId id="271" r:id="rId10"/>
    <p:sldId id="270"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80" d="100"/>
          <a:sy n="80" d="100"/>
        </p:scale>
        <p:origin x="1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14400"/>
            <a:ext cx="10363200" cy="2286000"/>
          </a:xfrm>
        </p:spPr>
        <p:txBody>
          <a:bodyPr anchor="b"/>
          <a:lstStyle>
            <a:lvl1pPr algn="l">
              <a:defRPr sz="60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3657600"/>
            <a:ext cx="10363200" cy="1371600"/>
          </a:xfrm>
        </p:spPr>
        <p:txBody>
          <a:bodyPr anchor="t"/>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5858762"/>
            <a:ext cx="6096000" cy="565313"/>
          </a:xfrm>
          <a:prstGeom prst="rect">
            <a:avLst/>
          </a:prstGeom>
          <a:noFill/>
          <a:ln>
            <a:noFill/>
          </a:ln>
        </p:spPr>
      </p:pic>
      <p:cxnSp>
        <p:nvCxnSpPr>
          <p:cNvPr id="5" name="Straight Connector 4"/>
          <p:cNvCxnSpPr/>
          <p:nvPr/>
        </p:nvCxnSpPr>
        <p:spPr>
          <a:xfrm>
            <a:off x="0" y="5463541"/>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
            <a:off x="8254945" y="425877"/>
            <a:ext cx="3291840" cy="2468880"/>
          </a:xfrm>
          <a:prstGeom prst="rect">
            <a:avLst/>
          </a:prstGeom>
        </p:spPr>
      </p:pic>
    </p:spTree>
    <p:extLst>
      <p:ext uri="{BB962C8B-B14F-4D97-AF65-F5344CB8AC3E}">
        <p14:creationId xmlns:p14="http://schemas.microsoft.com/office/powerpoint/2010/main" val="2138621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80160"/>
            <a:ext cx="10972800" cy="4572000"/>
          </a:xfrm>
        </p:spPr>
        <p:txBody>
          <a:bodyPr tIns="182880"/>
          <a:lstStyle>
            <a:lvl1pPr marL="228600" marR="0"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sz="1900"/>
            </a:lvl1pPr>
            <a:lvl2pPr marL="4572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sz="1700"/>
            </a:lvl2pPr>
            <a:lvl3pPr marL="6858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sz="1500"/>
            </a:lvl3pPr>
            <a:lvl4pPr marL="9144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sz="1300"/>
            </a:lvl4pPr>
            <a:lvl5pPr marL="11430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sz="1100"/>
            </a:lvl5pPr>
          </a:lstStyle>
          <a:p>
            <a:pPr marL="228600" marR="0" lvl="0"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Click to edit Master text styles</a:t>
            </a:r>
          </a:p>
          <a:p>
            <a:pPr marL="228600" marR="0" lvl="1"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Second level</a:t>
            </a:r>
          </a:p>
          <a:p>
            <a:pPr marL="228600" marR="0" lvl="2"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Third level</a:t>
            </a:r>
          </a:p>
          <a:p>
            <a:pPr marL="228600" marR="0" lvl="3"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Fourth level</a:t>
            </a:r>
          </a:p>
          <a:p>
            <a:pPr marL="228600" marR="0" lvl="4"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Fifth level</a:t>
            </a:r>
            <a:endParaRPr kumimoji="0" lang="en-US" sz="1100" b="0" i="0" u="none" strike="noStrike" kern="1200" cap="none" spc="0" normalizeH="0" baseline="0" noProof="0" dirty="0">
              <a:ln>
                <a:noFill/>
              </a:ln>
              <a:solidFill>
                <a:prstClr val="black"/>
              </a:solidFill>
              <a:effectLst/>
              <a:uLnTx/>
              <a:uFillTx/>
              <a:latin typeface="+mn-lt"/>
            </a:endParaRPr>
          </a:p>
        </p:txBody>
      </p:sp>
      <p:cxnSp>
        <p:nvCxnSpPr>
          <p:cNvPr id="9" name="Straight Connector 8"/>
          <p:cNvCxnSpPr/>
          <p:nvPr/>
        </p:nvCxnSpPr>
        <p:spPr>
          <a:xfrm>
            <a:off x="609600" y="1280160"/>
            <a:ext cx="10972800" cy="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Slide Number Placeholder 6"/>
          <p:cNvSpPr>
            <a:spLocks noGrp="1"/>
          </p:cNvSpPr>
          <p:nvPr>
            <p:ph type="sldNum" sz="quarter" idx="4"/>
          </p:nvPr>
        </p:nvSpPr>
        <p:spPr>
          <a:xfrm>
            <a:off x="5486400" y="6357304"/>
            <a:ext cx="1219200" cy="365125"/>
          </a:xfrm>
          <a:prstGeom prst="rect">
            <a:avLst/>
          </a:prstGeom>
        </p:spPr>
        <p:txBody>
          <a:bodyPr anchor="ctr"/>
          <a:lstStyle>
            <a:lvl1pPr algn="ctr">
              <a:defRPr sz="1200">
                <a:solidFill>
                  <a:schemeClr val="bg1"/>
                </a:solidFill>
              </a:defRPr>
            </a:lvl1pPr>
          </a:lstStyle>
          <a:p>
            <a:fld id="{32C4D6AA-23D4-4172-B78F-AAEFED04899F}" type="slidenum">
              <a:rPr lang="en-US" smtClean="0"/>
              <a:t>‹#›</a:t>
            </a:fld>
            <a:endParaRPr lang="en-US" dirty="0"/>
          </a:p>
        </p:txBody>
      </p:sp>
      <p:sp>
        <p:nvSpPr>
          <p:cNvPr id="13" name="Title Placeholder 1"/>
          <p:cNvSpPr>
            <a:spLocks noGrp="1"/>
          </p:cNvSpPr>
          <p:nvPr>
            <p:ph type="title"/>
          </p:nvPr>
        </p:nvSpPr>
        <p:spPr>
          <a:xfrm>
            <a:off x="609600" y="0"/>
            <a:ext cx="10972800" cy="1280160"/>
          </a:xfrm>
          <a:prstGeom prst="rect">
            <a:avLst/>
          </a:prstGeom>
        </p:spPr>
        <p:txBody>
          <a:bodyPr vert="horz" lIns="91440" tIns="45720" rIns="91440" bIns="45720" rtlCol="0" anchor="ctr">
            <a:noAutofit/>
          </a:bodyPr>
          <a:lstStyle/>
          <a:p>
            <a:r>
              <a:rPr lang="en-US" smtClean="0"/>
              <a:t>Click to edit Master title style</a:t>
            </a:r>
            <a:endParaRPr lang="en-US" dirty="0"/>
          </a:p>
        </p:txBody>
      </p:sp>
    </p:spTree>
    <p:extLst>
      <p:ext uri="{BB962C8B-B14F-4D97-AF65-F5344CB8AC3E}">
        <p14:creationId xmlns:p14="http://schemas.microsoft.com/office/powerpoint/2010/main" val="42133602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2783138"/>
            <a:ext cx="10972800" cy="2743200"/>
          </a:xfrm>
        </p:spPr>
        <p:txBody>
          <a:bodyPr tIns="0" anchor="b"/>
          <a:lstStyle>
            <a:lvl1pPr>
              <a:defRPr sz="8000" b="1">
                <a:solidFill>
                  <a:schemeClr val="bg1">
                    <a:alpha val="80000"/>
                  </a:schemeClr>
                </a:solidFill>
              </a:defRPr>
            </a:lvl1pPr>
          </a:lstStyle>
          <a:p>
            <a:r>
              <a:rPr lang="en-US" smtClean="0"/>
              <a:t>Click to edit Master title style</a:t>
            </a:r>
            <a:endParaRPr lang="en-US" dirty="0"/>
          </a:p>
        </p:txBody>
      </p:sp>
      <p:sp>
        <p:nvSpPr>
          <p:cNvPr id="7" name="Rectangle 6"/>
          <p:cNvSpPr/>
          <p:nvPr/>
        </p:nvSpPr>
        <p:spPr>
          <a:xfrm>
            <a:off x="0" y="5943600"/>
            <a:ext cx="12192000" cy="914400"/>
          </a:xfrm>
          <a:prstGeom prst="rect">
            <a:avLst/>
          </a:prstGeom>
          <a:solidFill>
            <a:schemeClr val="accent6"/>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80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1" y="6400800"/>
            <a:ext cx="2465097" cy="22860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
            <a:off x="10776511" y="6150239"/>
            <a:ext cx="853440" cy="640080"/>
          </a:xfrm>
          <a:prstGeom prst="rect">
            <a:avLst/>
          </a:prstGeom>
        </p:spPr>
      </p:pic>
      <p:cxnSp>
        <p:nvCxnSpPr>
          <p:cNvPr id="10" name="Straight Connector 9"/>
          <p:cNvCxnSpPr/>
          <p:nvPr/>
        </p:nvCxnSpPr>
        <p:spPr>
          <a:xfrm>
            <a:off x="0" y="6035040"/>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98224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1280160"/>
            <a:ext cx="5364480" cy="4572000"/>
          </a:xfrm>
        </p:spPr>
        <p:txBody>
          <a:bodyPr/>
          <a:lstStyle>
            <a:lvl1pPr marL="228600" marR="0"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lvl1pPr>
            <a:lvl2pPr marL="4572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2pPr>
            <a:lvl3pPr marL="6858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3pPr>
            <a:lvl4pPr marL="9144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4pPr>
            <a:lvl5pPr marL="11430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5pPr>
          </a:lstStyle>
          <a:p>
            <a:pPr marL="228600" marR="0" lvl="0"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Click to edit Master text styles</a:t>
            </a:r>
          </a:p>
          <a:p>
            <a:pPr marL="228600" marR="0" lvl="1"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Second level</a:t>
            </a:r>
          </a:p>
          <a:p>
            <a:pPr marL="228600" marR="0" lvl="2"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Third level</a:t>
            </a:r>
          </a:p>
          <a:p>
            <a:pPr marL="228600" marR="0" lvl="3"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Fourth level</a:t>
            </a:r>
          </a:p>
          <a:p>
            <a:pPr marL="228600" marR="0" lvl="4"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Fifth level</a:t>
            </a:r>
            <a:endParaRPr kumimoji="0" lang="en-US" sz="1100" b="0" i="0" u="none" strike="noStrike" kern="1200" cap="none" spc="0" normalizeH="0" baseline="0" noProof="0" dirty="0">
              <a:ln>
                <a:noFill/>
              </a:ln>
              <a:solidFill>
                <a:prstClr val="black"/>
              </a:solidFill>
              <a:effectLst/>
              <a:uLnTx/>
              <a:uFillTx/>
              <a:latin typeface="+mn-lt"/>
            </a:endParaRPr>
          </a:p>
        </p:txBody>
      </p:sp>
      <p:sp>
        <p:nvSpPr>
          <p:cNvPr id="4" name="Content Placeholder 3"/>
          <p:cNvSpPr>
            <a:spLocks noGrp="1"/>
          </p:cNvSpPr>
          <p:nvPr>
            <p:ph sz="half" idx="2"/>
          </p:nvPr>
        </p:nvSpPr>
        <p:spPr>
          <a:xfrm>
            <a:off x="6217920" y="1280160"/>
            <a:ext cx="5364480" cy="4572000"/>
          </a:xfrm>
        </p:spPr>
        <p:txBody>
          <a:bodyPr/>
          <a:lstStyle>
            <a:lvl1pPr marL="228600" marR="0"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lvl1pPr>
            <a:lvl2pPr marL="4572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2pPr>
            <a:lvl3pPr marL="6858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3pPr>
            <a:lvl4pPr marL="9144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4pPr>
            <a:lvl5pPr marL="11430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5pPr>
          </a:lstStyle>
          <a:p>
            <a:pPr marL="228600" marR="0" lvl="0"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Click to edit Master text styles</a:t>
            </a:r>
          </a:p>
          <a:p>
            <a:pPr marL="228600" marR="0" lvl="1"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Second level</a:t>
            </a:r>
          </a:p>
          <a:p>
            <a:pPr marL="228600" marR="0" lvl="2"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Third level</a:t>
            </a:r>
          </a:p>
          <a:p>
            <a:pPr marL="228600" marR="0" lvl="3"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Fourth level</a:t>
            </a:r>
          </a:p>
          <a:p>
            <a:pPr marL="228600" marR="0" lvl="4"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Fifth level</a:t>
            </a:r>
            <a:endParaRPr kumimoji="0" lang="en-US" sz="1100" b="0" i="0" u="none" strike="noStrike" kern="1200" cap="none" spc="0" normalizeH="0" baseline="0" noProof="0" dirty="0">
              <a:ln>
                <a:noFill/>
              </a:ln>
              <a:solidFill>
                <a:prstClr val="black"/>
              </a:solidFill>
              <a:effectLst/>
              <a:uLnTx/>
              <a:uFillTx/>
              <a:latin typeface="+mn-lt"/>
            </a:endParaRPr>
          </a:p>
        </p:txBody>
      </p:sp>
      <p:sp>
        <p:nvSpPr>
          <p:cNvPr id="8" name="Slide Number Placeholder 6"/>
          <p:cNvSpPr>
            <a:spLocks noGrp="1"/>
          </p:cNvSpPr>
          <p:nvPr>
            <p:ph type="sldNum" sz="quarter" idx="12"/>
          </p:nvPr>
        </p:nvSpPr>
        <p:spPr>
          <a:xfrm>
            <a:off x="5486400" y="6357304"/>
            <a:ext cx="1219200" cy="365125"/>
          </a:xfrm>
          <a:prstGeom prst="rect">
            <a:avLst/>
          </a:prstGeom>
        </p:spPr>
        <p:txBody>
          <a:bodyPr anchor="ctr"/>
          <a:lstStyle>
            <a:lvl1pPr algn="ctr">
              <a:defRPr sz="1200">
                <a:solidFill>
                  <a:schemeClr val="bg1"/>
                </a:solidFill>
              </a:defRPr>
            </a:lvl1pPr>
          </a:lstStyle>
          <a:p>
            <a:fld id="{32C4D6AA-23D4-4172-B78F-AAEFED04899F}" type="slidenum">
              <a:rPr lang="en-US" smtClean="0"/>
              <a:t>‹#›</a:t>
            </a:fld>
            <a:endParaRPr lang="en-US" dirty="0"/>
          </a:p>
        </p:txBody>
      </p:sp>
    </p:spTree>
    <p:extLst>
      <p:ext uri="{BB962C8B-B14F-4D97-AF65-F5344CB8AC3E}">
        <p14:creationId xmlns:p14="http://schemas.microsoft.com/office/powerpoint/2010/main" val="158035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28016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09600" y="1282994"/>
            <a:ext cx="5364480" cy="640080"/>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1939842"/>
            <a:ext cx="5364480" cy="3931920"/>
          </a:xfrm>
        </p:spPr>
        <p:txBody>
          <a:bodyPr/>
          <a:lstStyle>
            <a:lvl1pPr marL="228600" marR="0"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lvl1pPr>
            <a:lvl2pPr marL="4572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2pPr>
            <a:lvl3pPr marL="6858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3pPr>
            <a:lvl4pPr marL="9144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4pPr>
            <a:lvl5pPr marL="11430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5pPr>
          </a:lstStyle>
          <a:p>
            <a:pPr marL="228600" marR="0" lvl="0"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Click to edit Master text styles</a:t>
            </a:r>
          </a:p>
          <a:p>
            <a:pPr marL="228600" marR="0" lvl="1"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Second level</a:t>
            </a:r>
          </a:p>
          <a:p>
            <a:pPr marL="228600" marR="0" lvl="2"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Third level</a:t>
            </a:r>
          </a:p>
          <a:p>
            <a:pPr marL="228600" marR="0" lvl="3"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Fourth level</a:t>
            </a:r>
          </a:p>
          <a:p>
            <a:pPr marL="228600" marR="0" lvl="4"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Fifth level</a:t>
            </a:r>
            <a:endParaRPr kumimoji="0" lang="en-US" sz="1100" b="0" i="0" u="none" strike="noStrike" kern="1200" cap="none" spc="0" normalizeH="0" baseline="0" noProof="0" dirty="0">
              <a:ln>
                <a:noFill/>
              </a:ln>
              <a:solidFill>
                <a:prstClr val="black"/>
              </a:solidFill>
              <a:effectLst/>
              <a:uLnTx/>
              <a:uFillTx/>
              <a:latin typeface="+mn-lt"/>
            </a:endParaRPr>
          </a:p>
        </p:txBody>
      </p:sp>
      <p:sp>
        <p:nvSpPr>
          <p:cNvPr id="5" name="Text Placeholder 4"/>
          <p:cNvSpPr>
            <a:spLocks noGrp="1"/>
          </p:cNvSpPr>
          <p:nvPr>
            <p:ph type="body" sz="quarter" idx="3"/>
          </p:nvPr>
        </p:nvSpPr>
        <p:spPr>
          <a:xfrm>
            <a:off x="6217920" y="1282994"/>
            <a:ext cx="5364480" cy="640080"/>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1939842"/>
            <a:ext cx="5364480" cy="3931920"/>
          </a:xfrm>
        </p:spPr>
        <p:txBody>
          <a:bodyPr/>
          <a:lstStyle>
            <a:lvl1pPr marL="228600" marR="0"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lvl1pPr>
            <a:lvl2pPr marL="4572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2pPr>
            <a:lvl3pPr marL="6858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3pPr>
            <a:lvl4pPr marL="9144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4pPr>
            <a:lvl5pPr marL="1143000" marR="0" indent="-228600" algn="l" defTabSz="914400" rtl="0" eaLnBrk="1" fontAlgn="auto" latinLnBrk="0" hangingPunct="1">
              <a:lnSpc>
                <a:spcPct val="100000"/>
              </a:lnSpc>
              <a:spcBef>
                <a:spcPts val="500"/>
              </a:spcBef>
              <a:spcAft>
                <a:spcPts val="0"/>
              </a:spcAft>
              <a:buClr>
                <a:srgbClr val="C41230"/>
              </a:buClr>
              <a:buSzPct val="80000"/>
              <a:buFont typeface="Wingdings" panose="05000000000000000000" pitchFamily="2" charset="2"/>
              <a:buChar char="§"/>
              <a:tabLst/>
              <a:defRPr/>
            </a:lvl5pPr>
          </a:lstStyle>
          <a:p>
            <a:pPr marL="228600" marR="0" lvl="0"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Click to edit Master text styles</a:t>
            </a:r>
          </a:p>
          <a:p>
            <a:pPr marL="228600" marR="0" lvl="1"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Second level</a:t>
            </a:r>
          </a:p>
          <a:p>
            <a:pPr marL="228600" marR="0" lvl="2"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Third level</a:t>
            </a:r>
          </a:p>
          <a:p>
            <a:pPr marL="228600" marR="0" lvl="3"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Fourth level</a:t>
            </a:r>
          </a:p>
          <a:p>
            <a:pPr marL="228600" marR="0" lvl="4" indent="-228600" algn="l" defTabSz="914400" rtl="0" eaLnBrk="1" fontAlgn="auto" latinLnBrk="0" hangingPunct="1">
              <a:lnSpc>
                <a:spcPct val="100000"/>
              </a:lnSpc>
              <a:spcBef>
                <a:spcPts val="1200"/>
              </a:spcBef>
              <a:spcAft>
                <a:spcPts val="0"/>
              </a:spcAft>
              <a:buClr>
                <a:srgbClr val="C41230"/>
              </a:buClr>
              <a:buSzPct val="80000"/>
              <a:buFont typeface="Wingdings" panose="05000000000000000000" pitchFamily="2" charset="2"/>
              <a:buChar char="§"/>
              <a:tabLst/>
              <a:defRPr/>
            </a:pPr>
            <a:r>
              <a:rPr kumimoji="0" lang="en-US" sz="1900" b="0" i="0" u="none" strike="noStrike" kern="1200" cap="none" spc="0" normalizeH="0" baseline="0" noProof="0" smtClean="0">
                <a:ln>
                  <a:noFill/>
                </a:ln>
                <a:solidFill>
                  <a:prstClr val="black"/>
                </a:solidFill>
                <a:effectLst/>
                <a:uLnTx/>
                <a:uFillTx/>
                <a:latin typeface="+mn-lt"/>
              </a:rPr>
              <a:t>Fifth level</a:t>
            </a:r>
            <a:endParaRPr kumimoji="0" lang="en-US" sz="1100" b="0" i="0" u="none" strike="noStrike" kern="1200" cap="none" spc="0" normalizeH="0" baseline="0" noProof="0" dirty="0">
              <a:ln>
                <a:noFill/>
              </a:ln>
              <a:solidFill>
                <a:prstClr val="black"/>
              </a:solidFill>
              <a:effectLst/>
              <a:uLnTx/>
              <a:uFillTx/>
              <a:latin typeface="+mn-lt"/>
            </a:endParaRPr>
          </a:p>
        </p:txBody>
      </p:sp>
      <p:sp>
        <p:nvSpPr>
          <p:cNvPr id="10" name="Slide Number Placeholder 6"/>
          <p:cNvSpPr>
            <a:spLocks noGrp="1"/>
          </p:cNvSpPr>
          <p:nvPr>
            <p:ph type="sldNum" sz="quarter" idx="12"/>
          </p:nvPr>
        </p:nvSpPr>
        <p:spPr>
          <a:xfrm>
            <a:off x="5486400" y="6357304"/>
            <a:ext cx="1219200" cy="365125"/>
          </a:xfrm>
          <a:prstGeom prst="rect">
            <a:avLst/>
          </a:prstGeom>
        </p:spPr>
        <p:txBody>
          <a:bodyPr anchor="ctr"/>
          <a:lstStyle>
            <a:lvl1pPr algn="ctr">
              <a:defRPr sz="1200">
                <a:solidFill>
                  <a:schemeClr val="bg1"/>
                </a:solidFill>
              </a:defRPr>
            </a:lvl1pPr>
          </a:lstStyle>
          <a:p>
            <a:fld id="{32C4D6AA-23D4-4172-B78F-AAEFED04899F}" type="slidenum">
              <a:rPr lang="en-US" smtClean="0"/>
              <a:t>‹#›</a:t>
            </a:fld>
            <a:endParaRPr lang="en-US" dirty="0"/>
          </a:p>
        </p:txBody>
      </p:sp>
    </p:spTree>
    <p:extLst>
      <p:ext uri="{BB962C8B-B14F-4D97-AF65-F5344CB8AC3E}">
        <p14:creationId xmlns:p14="http://schemas.microsoft.com/office/powerpoint/2010/main" val="269150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Slide Number Placeholder 6"/>
          <p:cNvSpPr>
            <a:spLocks noGrp="1"/>
          </p:cNvSpPr>
          <p:nvPr>
            <p:ph type="sldNum" sz="quarter" idx="12"/>
          </p:nvPr>
        </p:nvSpPr>
        <p:spPr>
          <a:xfrm>
            <a:off x="5486400" y="6357304"/>
            <a:ext cx="1219200" cy="365125"/>
          </a:xfrm>
          <a:prstGeom prst="rect">
            <a:avLst/>
          </a:prstGeom>
        </p:spPr>
        <p:txBody>
          <a:bodyPr anchor="ctr"/>
          <a:lstStyle>
            <a:lvl1pPr algn="ctr">
              <a:defRPr sz="1200">
                <a:solidFill>
                  <a:schemeClr val="bg1"/>
                </a:solidFill>
              </a:defRPr>
            </a:lvl1pPr>
          </a:lstStyle>
          <a:p>
            <a:fld id="{32C4D6AA-23D4-4172-B78F-AAEFED04899F}" type="slidenum">
              <a:rPr lang="en-US" smtClean="0"/>
              <a:t>‹#›</a:t>
            </a:fld>
            <a:endParaRPr lang="en-US" dirty="0"/>
          </a:p>
        </p:txBody>
      </p:sp>
    </p:spTree>
    <p:extLst>
      <p:ext uri="{BB962C8B-B14F-4D97-AF65-F5344CB8AC3E}">
        <p14:creationId xmlns:p14="http://schemas.microsoft.com/office/powerpoint/2010/main" val="191598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5943600"/>
            <a:ext cx="12192000" cy="914400"/>
          </a:xfrm>
          <a:prstGeom prst="rect">
            <a:avLst/>
          </a:prstGeom>
          <a:solidFill>
            <a:schemeClr val="accent6"/>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8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1" y="6400800"/>
            <a:ext cx="2465097" cy="22860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
            <a:off x="10776511" y="6150239"/>
            <a:ext cx="853440" cy="640080"/>
          </a:xfrm>
          <a:prstGeom prst="rect">
            <a:avLst/>
          </a:prstGeom>
        </p:spPr>
      </p:pic>
      <p:cxnSp>
        <p:nvCxnSpPr>
          <p:cNvPr id="8" name="Straight Connector 7"/>
          <p:cNvCxnSpPr/>
          <p:nvPr/>
        </p:nvCxnSpPr>
        <p:spPr>
          <a:xfrm>
            <a:off x="0" y="6035040"/>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Slide Number Placeholder 6"/>
          <p:cNvSpPr>
            <a:spLocks noGrp="1"/>
          </p:cNvSpPr>
          <p:nvPr>
            <p:ph type="sldNum" sz="quarter" idx="4"/>
          </p:nvPr>
        </p:nvSpPr>
        <p:spPr>
          <a:xfrm>
            <a:off x="5486400" y="6357304"/>
            <a:ext cx="1219200" cy="365125"/>
          </a:xfrm>
          <a:prstGeom prst="rect">
            <a:avLst/>
          </a:prstGeom>
        </p:spPr>
        <p:txBody>
          <a:bodyPr anchor="ctr"/>
          <a:lstStyle>
            <a:lvl1pPr algn="ctr">
              <a:defRPr sz="1200">
                <a:solidFill>
                  <a:schemeClr val="bg1"/>
                </a:solidFill>
              </a:defRPr>
            </a:lvl1pPr>
          </a:lstStyle>
          <a:p>
            <a:fld id="{32C4D6AA-23D4-4172-B78F-AAEFED04899F}" type="slidenum">
              <a:rPr lang="en-US" smtClean="0"/>
              <a:t>‹#›</a:t>
            </a:fld>
            <a:endParaRPr lang="en-US" dirty="0"/>
          </a:p>
        </p:txBody>
      </p:sp>
    </p:spTree>
    <p:extLst>
      <p:ext uri="{BB962C8B-B14F-4D97-AF65-F5344CB8AC3E}">
        <p14:creationId xmlns:p14="http://schemas.microsoft.com/office/powerpoint/2010/main" val="3531784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28016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280160"/>
            <a:ext cx="10972800" cy="4572000"/>
          </a:xfrm>
          <a:prstGeom prst="rect">
            <a:avLst/>
          </a:prstGeom>
        </p:spPr>
        <p:txBody>
          <a:bodyPr vert="horz" lIns="91440" tIns="182880" rIns="91440" bIns="45720" rtlCol="0">
            <a:noAutofit/>
          </a:bodyPr>
          <a:lstStyle/>
          <a:p>
            <a:pPr lvl="0">
              <a:lnSpc>
                <a:spcPct val="100000"/>
              </a:lnSpc>
              <a:spcBef>
                <a:spcPts val="1200"/>
              </a:spcBef>
              <a:buSzPct val="80000"/>
              <a:buFont typeface="Wingdings" panose="05000000000000000000" pitchFamily="2" charset="2"/>
              <a:buChar char="§"/>
            </a:pPr>
            <a:r>
              <a:rPr lang="en-US" smtClean="0"/>
              <a:t>Click to edit Master text styles</a:t>
            </a:r>
          </a:p>
          <a:p>
            <a:pPr lvl="1">
              <a:lnSpc>
                <a:spcPct val="100000"/>
              </a:lnSpc>
              <a:spcBef>
                <a:spcPts val="1200"/>
              </a:spcBef>
              <a:buSzPct val="80000"/>
              <a:buFont typeface="Wingdings" panose="05000000000000000000" pitchFamily="2" charset="2"/>
              <a:buChar char="§"/>
            </a:pPr>
            <a:r>
              <a:rPr lang="en-US" smtClean="0"/>
              <a:t>Second level</a:t>
            </a:r>
          </a:p>
          <a:p>
            <a:pPr lvl="2">
              <a:lnSpc>
                <a:spcPct val="100000"/>
              </a:lnSpc>
              <a:spcBef>
                <a:spcPts val="1200"/>
              </a:spcBef>
              <a:buSzPct val="80000"/>
              <a:buFont typeface="Wingdings" panose="05000000000000000000" pitchFamily="2" charset="2"/>
              <a:buChar char="§"/>
            </a:pPr>
            <a:r>
              <a:rPr lang="en-US" smtClean="0"/>
              <a:t>Third level</a:t>
            </a:r>
          </a:p>
          <a:p>
            <a:pPr lvl="3">
              <a:lnSpc>
                <a:spcPct val="100000"/>
              </a:lnSpc>
              <a:spcBef>
                <a:spcPts val="1200"/>
              </a:spcBef>
              <a:buSzPct val="80000"/>
              <a:buFont typeface="Wingdings" panose="05000000000000000000" pitchFamily="2" charset="2"/>
              <a:buChar char="§"/>
            </a:pPr>
            <a:r>
              <a:rPr lang="en-US" smtClean="0"/>
              <a:t>Fourth level</a:t>
            </a:r>
          </a:p>
          <a:p>
            <a:pPr lvl="4">
              <a:lnSpc>
                <a:spcPct val="100000"/>
              </a:lnSpc>
              <a:spcBef>
                <a:spcPts val="1200"/>
              </a:spcBef>
              <a:buSzPct val="80000"/>
              <a:buFont typeface="Wingdings" panose="05000000000000000000" pitchFamily="2" charset="2"/>
              <a:buChar char="§"/>
            </a:pPr>
            <a:r>
              <a:rPr lang="en-US" smtClean="0"/>
              <a:t>Fifth level</a:t>
            </a:r>
            <a:endParaRPr lang="en-US" dirty="0"/>
          </a:p>
        </p:txBody>
      </p:sp>
      <p:sp>
        <p:nvSpPr>
          <p:cNvPr id="11" name="Rectangle 10"/>
          <p:cNvSpPr/>
          <p:nvPr/>
        </p:nvSpPr>
        <p:spPr>
          <a:xfrm>
            <a:off x="0" y="5943600"/>
            <a:ext cx="12192000" cy="914400"/>
          </a:xfrm>
          <a:prstGeom prst="rect">
            <a:avLst/>
          </a:prstGeom>
          <a:solidFill>
            <a:schemeClr val="accent6"/>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800" dirty="0"/>
          </a:p>
        </p:txBody>
      </p:sp>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04801" y="6400800"/>
            <a:ext cx="2465097" cy="228600"/>
          </a:xfrm>
          <a:prstGeom prst="rect">
            <a:avLst/>
          </a:prstGeom>
        </p:spPr>
      </p:pic>
      <p:pic>
        <p:nvPicPr>
          <p:cNvPr id="13" name="Picture 1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1620000">
            <a:off x="10776511" y="6150239"/>
            <a:ext cx="853440" cy="640080"/>
          </a:xfrm>
          <a:prstGeom prst="rect">
            <a:avLst/>
          </a:prstGeom>
        </p:spPr>
      </p:pic>
      <p:cxnSp>
        <p:nvCxnSpPr>
          <p:cNvPr id="14" name="Straight Connector 13"/>
          <p:cNvCxnSpPr/>
          <p:nvPr/>
        </p:nvCxnSpPr>
        <p:spPr>
          <a:xfrm>
            <a:off x="0" y="6035040"/>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09600" y="1280160"/>
            <a:ext cx="10972800" cy="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6" name="Slide Number Placeholder 6"/>
          <p:cNvSpPr>
            <a:spLocks noGrp="1"/>
          </p:cNvSpPr>
          <p:nvPr>
            <p:ph type="sldNum" sz="quarter" idx="4"/>
          </p:nvPr>
        </p:nvSpPr>
        <p:spPr>
          <a:xfrm>
            <a:off x="5486400" y="6357304"/>
            <a:ext cx="1219200" cy="365125"/>
          </a:xfrm>
          <a:prstGeom prst="rect">
            <a:avLst/>
          </a:prstGeom>
        </p:spPr>
        <p:txBody>
          <a:bodyPr anchor="ctr"/>
          <a:lstStyle>
            <a:lvl1pPr algn="ctr">
              <a:defRPr sz="1200">
                <a:solidFill>
                  <a:schemeClr val="bg1"/>
                </a:solidFill>
              </a:defRPr>
            </a:lvl1pPr>
          </a:lstStyle>
          <a:p>
            <a:fld id="{32C4D6AA-23D4-4172-B78F-AAEFED04899F}" type="slidenum">
              <a:rPr lang="en-US" smtClean="0"/>
              <a:t>‹#›</a:t>
            </a:fld>
            <a:endParaRPr lang="en-US" dirty="0"/>
          </a:p>
        </p:txBody>
      </p:sp>
    </p:spTree>
    <p:extLst>
      <p:ext uri="{BB962C8B-B14F-4D97-AF65-F5344CB8AC3E}">
        <p14:creationId xmlns:p14="http://schemas.microsoft.com/office/powerpoint/2010/main" val="354339032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lang="en-US" sz="2800" b="1" kern="1200" dirty="0">
          <a:solidFill>
            <a:schemeClr val="accent6"/>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6"/>
        </a:buClr>
        <a:buFont typeface="Arial" panose="020B0604020202020204" pitchFamily="34" charset="0"/>
        <a:buChar char="•"/>
        <a:defRPr lang="en-US" sz="19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6"/>
        </a:buClr>
        <a:buFont typeface="Arial" panose="020B0604020202020204" pitchFamily="34" charset="0"/>
        <a:buChar char="•"/>
        <a:defRPr lang="en-US" sz="17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6"/>
        </a:buClr>
        <a:buFont typeface="Arial" panose="020B0604020202020204" pitchFamily="34" charset="0"/>
        <a:buChar char="•"/>
        <a:defRPr lang="en-US" sz="15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6"/>
        </a:buClr>
        <a:buFont typeface="Arial" panose="020B0604020202020204" pitchFamily="34" charset="0"/>
        <a:buChar char="•"/>
        <a:defRPr lang="en-US" sz="13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6"/>
        </a:buClr>
        <a:buFont typeface="Arial" panose="020B0604020202020204" pitchFamily="34" charset="0"/>
        <a:buChar char="•"/>
        <a:defRPr lang="en-US" sz="11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Creating a Culture </a:t>
            </a:r>
            <a:r>
              <a:rPr lang="en-US" dirty="0" smtClean="0"/>
              <a:t/>
            </a:r>
            <a:br>
              <a:rPr lang="en-US" dirty="0" smtClean="0"/>
            </a:br>
            <a:r>
              <a:rPr lang="en-US" dirty="0" smtClean="0"/>
              <a:t>of </a:t>
            </a:r>
            <a:r>
              <a:rPr lang="en-US" dirty="0" smtClean="0"/>
              <a:t>Assessment </a:t>
            </a:r>
            <a:endParaRPr lang="en-US" dirty="0"/>
          </a:p>
        </p:txBody>
      </p:sp>
      <p:sp>
        <p:nvSpPr>
          <p:cNvPr id="3" name="Subtitle 2"/>
          <p:cNvSpPr>
            <a:spLocks noGrp="1"/>
          </p:cNvSpPr>
          <p:nvPr>
            <p:ph type="subTitle" idx="1"/>
          </p:nvPr>
        </p:nvSpPr>
        <p:spPr/>
        <p:txBody>
          <a:bodyPr>
            <a:normAutofit/>
          </a:bodyPr>
          <a:lstStyle/>
          <a:p>
            <a:r>
              <a:rPr lang="en-US" dirty="0" smtClean="0"/>
              <a:t>Eva </a:t>
            </a:r>
            <a:r>
              <a:rPr lang="en-US" dirty="0" err="1"/>
              <a:t>N</a:t>
            </a:r>
            <a:r>
              <a:rPr lang="en-US" dirty="0" err="1" smtClean="0"/>
              <a:t>owakowski-sims</a:t>
            </a:r>
            <a:r>
              <a:rPr lang="en-US" dirty="0" err="1" smtClean="0"/>
              <a:t>,</a:t>
            </a:r>
            <a:r>
              <a:rPr lang="en-US" dirty="0" smtClean="0"/>
              <a:t> </a:t>
            </a:r>
            <a:r>
              <a:rPr lang="en-US" dirty="0" err="1"/>
              <a:t>P</a:t>
            </a:r>
            <a:r>
              <a:rPr lang="en-US" dirty="0" err="1" smtClean="0"/>
              <a:t>hd</a:t>
            </a:r>
            <a:r>
              <a:rPr lang="en-US" dirty="0" smtClean="0"/>
              <a:t>, </a:t>
            </a:r>
            <a:r>
              <a:rPr lang="en-US" dirty="0" smtClean="0"/>
              <a:t>LCSW</a:t>
            </a:r>
            <a:r>
              <a:rPr lang="en-US" dirty="0" smtClean="0"/>
              <a:t>, MPH</a:t>
            </a:r>
            <a:endParaRPr lang="en-US" dirty="0" smtClean="0"/>
          </a:p>
          <a:p>
            <a:r>
              <a:rPr lang="en-US" dirty="0" smtClean="0"/>
              <a:t>School of Social Work, Barry University</a:t>
            </a:r>
            <a:endParaRPr lang="en-US" dirty="0"/>
          </a:p>
        </p:txBody>
      </p:sp>
    </p:spTree>
    <p:extLst>
      <p:ext uri="{BB962C8B-B14F-4D97-AF65-F5344CB8AC3E}">
        <p14:creationId xmlns:p14="http://schemas.microsoft.com/office/powerpoint/2010/main" val="3589302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Problem:</a:t>
            </a:r>
            <a:r>
              <a:rPr lang="en-US" dirty="0" smtClean="0"/>
              <a:t> Faculty fear assessment, in that someone is evaluating their quality of teaching</a:t>
            </a:r>
          </a:p>
          <a:p>
            <a:r>
              <a:rPr lang="en-US" dirty="0" smtClean="0">
                <a:solidFill>
                  <a:srgbClr val="00B0F0"/>
                </a:solidFill>
              </a:rPr>
              <a:t>Solution: </a:t>
            </a:r>
            <a:r>
              <a:rPr lang="en-US" dirty="0" smtClean="0"/>
              <a:t>Faculty have a clear </a:t>
            </a:r>
            <a:r>
              <a:rPr lang="en-US" dirty="0"/>
              <a:t>understanding </a:t>
            </a:r>
            <a:r>
              <a:rPr lang="en-US" dirty="0" smtClean="0"/>
              <a:t>that assessment is about student learning and be reassured that they can </a:t>
            </a:r>
            <a:r>
              <a:rPr lang="en-US" dirty="0"/>
              <a:t>retain their style, their creativity, and grade their </a:t>
            </a:r>
            <a:r>
              <a:rPr lang="en-US" dirty="0" smtClean="0"/>
              <a:t>students </a:t>
            </a:r>
            <a:r>
              <a:rPr lang="en-US" dirty="0"/>
              <a:t>without fear of punishment </a:t>
            </a:r>
          </a:p>
          <a:p>
            <a:r>
              <a:rPr lang="en-US" b="1" dirty="0" smtClean="0"/>
              <a:t>Problem</a:t>
            </a:r>
            <a:r>
              <a:rPr lang="en-US" dirty="0" smtClean="0"/>
              <a:t>: Faculty feel this is one more thing administration is asking of them</a:t>
            </a:r>
          </a:p>
          <a:p>
            <a:r>
              <a:rPr lang="en-US" dirty="0" smtClean="0">
                <a:solidFill>
                  <a:srgbClr val="00B0F0"/>
                </a:solidFill>
              </a:rPr>
              <a:t>Solution</a:t>
            </a:r>
            <a:r>
              <a:rPr lang="en-US" dirty="0" smtClean="0"/>
              <a:t>: Get </a:t>
            </a:r>
            <a:r>
              <a:rPr lang="en-US" dirty="0"/>
              <a:t>faculty involved by hosting assessment forums and let them know how valuable and critical their input is to the future of student </a:t>
            </a:r>
            <a:r>
              <a:rPr lang="en-US" dirty="0" smtClean="0"/>
              <a:t>learning </a:t>
            </a:r>
          </a:p>
          <a:p>
            <a:r>
              <a:rPr lang="en-US" b="1" dirty="0" smtClean="0"/>
              <a:t>Problem</a:t>
            </a:r>
            <a:r>
              <a:rPr lang="en-US" b="1" dirty="0"/>
              <a:t>:</a:t>
            </a:r>
            <a:r>
              <a:rPr lang="en-US" dirty="0"/>
              <a:t> Getting faculty to complete the assessment rubrics.</a:t>
            </a:r>
          </a:p>
          <a:p>
            <a:r>
              <a:rPr lang="en-US" dirty="0">
                <a:solidFill>
                  <a:srgbClr val="00B0F0"/>
                </a:solidFill>
              </a:rPr>
              <a:t>Solution: </a:t>
            </a:r>
            <a:r>
              <a:rPr lang="en-US" dirty="0"/>
              <a:t>come </a:t>
            </a:r>
            <a:r>
              <a:rPr lang="en-US" dirty="0" smtClean="0"/>
              <a:t>together to </a:t>
            </a:r>
            <a:r>
              <a:rPr lang="en-US" dirty="0"/>
              <a:t>realize we are all on the same “team” when it comes to student learning and much of the required assessment </a:t>
            </a:r>
            <a:r>
              <a:rPr lang="en-US" dirty="0" smtClean="0"/>
              <a:t>is </a:t>
            </a:r>
            <a:r>
              <a:rPr lang="en-US" dirty="0"/>
              <a:t>already being collected by </a:t>
            </a:r>
            <a:r>
              <a:rPr lang="en-US" dirty="0" smtClean="0"/>
              <a:t>faculty; offer ongoing support</a:t>
            </a:r>
            <a:endParaRPr lang="en-US" dirty="0"/>
          </a:p>
        </p:txBody>
      </p:sp>
      <p:sp>
        <p:nvSpPr>
          <p:cNvPr id="2" name="Title 1"/>
          <p:cNvSpPr>
            <a:spLocks noGrp="1"/>
          </p:cNvSpPr>
          <p:nvPr>
            <p:ph type="title"/>
          </p:nvPr>
        </p:nvSpPr>
        <p:spPr/>
        <p:txBody>
          <a:bodyPr>
            <a:normAutofit/>
          </a:bodyPr>
          <a:lstStyle/>
          <a:p>
            <a:r>
              <a:rPr lang="en-US" dirty="0" smtClean="0"/>
              <a:t>Faculty Engagement</a:t>
            </a:r>
            <a:endParaRPr lang="en-US" dirty="0"/>
          </a:p>
        </p:txBody>
      </p:sp>
    </p:spTree>
    <p:extLst>
      <p:ext uri="{BB962C8B-B14F-4D97-AF65-F5344CB8AC3E}">
        <p14:creationId xmlns:p14="http://schemas.microsoft.com/office/powerpoint/2010/main" val="546369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By educating </a:t>
            </a:r>
            <a:r>
              <a:rPr lang="en-US" sz="2400" dirty="0"/>
              <a:t>our faculty on the importance of being able to demonstrate </a:t>
            </a:r>
            <a:r>
              <a:rPr lang="en-US" sz="2400" dirty="0" smtClean="0"/>
              <a:t> </a:t>
            </a:r>
            <a:r>
              <a:rPr lang="en-US" sz="2400" dirty="0"/>
              <a:t>learning through </a:t>
            </a:r>
            <a:r>
              <a:rPr lang="en-US" sz="2400" dirty="0" smtClean="0"/>
              <a:t>data, </a:t>
            </a:r>
            <a:r>
              <a:rPr lang="en-US" sz="2400" dirty="0"/>
              <a:t>removing any punitive connotations, </a:t>
            </a:r>
            <a:r>
              <a:rPr lang="en-US" sz="2400" dirty="0" smtClean="0"/>
              <a:t>and involving them in the creation and maintenance of assessment plan, you can build a culture of assessment in your program</a:t>
            </a:r>
            <a:r>
              <a:rPr lang="en-US" dirty="0" smtClean="0"/>
              <a:t>. </a:t>
            </a:r>
            <a:r>
              <a:rPr lang="en-US" dirty="0"/>
              <a:t> </a:t>
            </a:r>
          </a:p>
        </p:txBody>
      </p:sp>
      <p:sp>
        <p:nvSpPr>
          <p:cNvPr id="2" name="Title 1"/>
          <p:cNvSpPr>
            <a:spLocks noGrp="1"/>
          </p:cNvSpPr>
          <p:nvPr>
            <p:ph type="title"/>
          </p:nvPr>
        </p:nvSpPr>
        <p:spPr/>
        <p:txBody>
          <a:bodyPr/>
          <a:lstStyle/>
          <a:p>
            <a:r>
              <a:rPr lang="en-US" dirty="0" smtClean="0"/>
              <a:t>Communication is Key!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0716" y="3186643"/>
            <a:ext cx="3895725" cy="2790825"/>
          </a:xfrm>
          <a:prstGeom prst="rect">
            <a:avLst/>
          </a:prstGeom>
        </p:spPr>
      </p:pic>
    </p:spTree>
    <p:extLst>
      <p:ext uri="{BB962C8B-B14F-4D97-AF65-F5344CB8AC3E}">
        <p14:creationId xmlns:p14="http://schemas.microsoft.com/office/powerpoint/2010/main" val="2441404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t>P</a:t>
            </a:r>
            <a:r>
              <a:rPr lang="en-US" sz="2400" dirty="0" smtClean="0"/>
              <a:t>roficiency </a:t>
            </a:r>
            <a:r>
              <a:rPr lang="en-US" sz="2400" dirty="0"/>
              <a:t>is on based acquired knowledge and action </a:t>
            </a:r>
            <a:r>
              <a:rPr lang="en-US" sz="2400" dirty="0" smtClean="0"/>
              <a:t>together</a:t>
            </a:r>
          </a:p>
          <a:p>
            <a:r>
              <a:rPr lang="en-US" sz="2400" dirty="0"/>
              <a:t>C</a:t>
            </a:r>
            <a:r>
              <a:rPr lang="en-US" sz="2400" dirty="0" smtClean="0"/>
              <a:t>urriculum is </a:t>
            </a:r>
            <a:r>
              <a:rPr lang="en-US" sz="2400" dirty="0"/>
              <a:t>grounded in three sources: the Mission of </a:t>
            </a:r>
            <a:r>
              <a:rPr lang="en-US" sz="2400" dirty="0" smtClean="0"/>
              <a:t>the University</a:t>
            </a:r>
            <a:r>
              <a:rPr lang="en-US" sz="2400" dirty="0"/>
              <a:t>, the Mission of the School, and the program goals of the </a:t>
            </a:r>
            <a:r>
              <a:rPr lang="en-US" sz="2400" dirty="0" smtClean="0"/>
              <a:t>BSW &amp; MSW Programs</a:t>
            </a:r>
          </a:p>
          <a:p>
            <a:r>
              <a:rPr lang="en-US" sz="2400" dirty="0" smtClean="0"/>
              <a:t>The explicit (student competency) and implicit (educational environment) curriculum work collaboratively to create the BSW &amp; MSW </a:t>
            </a:r>
            <a:r>
              <a:rPr lang="en-US" sz="2400" dirty="0"/>
              <a:t>programs </a:t>
            </a:r>
            <a:endParaRPr lang="en-US" sz="2400" dirty="0" smtClean="0"/>
          </a:p>
          <a:p>
            <a:r>
              <a:rPr lang="en-US" sz="2400" dirty="0" smtClean="0"/>
              <a:t>At </a:t>
            </a:r>
            <a:r>
              <a:rPr lang="en-US" sz="2400" dirty="0"/>
              <a:t>Barry University, we have a single focus in Advanced Clinical Social Work Practice, within a trauma-informed resilience framework </a:t>
            </a:r>
          </a:p>
          <a:p>
            <a:endParaRPr lang="en-US" dirty="0"/>
          </a:p>
        </p:txBody>
      </p:sp>
      <p:sp>
        <p:nvSpPr>
          <p:cNvPr id="2" name="Title 1"/>
          <p:cNvSpPr>
            <a:spLocks noGrp="1"/>
          </p:cNvSpPr>
          <p:nvPr>
            <p:ph type="title"/>
          </p:nvPr>
        </p:nvSpPr>
        <p:spPr/>
        <p:txBody>
          <a:bodyPr/>
          <a:lstStyle/>
          <a:p>
            <a:r>
              <a:rPr lang="en-US" dirty="0" smtClean="0"/>
              <a:t>Assumptions that guide Assessment</a:t>
            </a:r>
            <a:endParaRPr lang="en-US" dirty="0"/>
          </a:p>
        </p:txBody>
      </p:sp>
    </p:spTree>
    <p:extLst>
      <p:ext uri="{BB962C8B-B14F-4D97-AF65-F5344CB8AC3E}">
        <p14:creationId xmlns:p14="http://schemas.microsoft.com/office/powerpoint/2010/main" val="3413155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400" dirty="0" smtClean="0"/>
              <a:t>The </a:t>
            </a:r>
            <a:r>
              <a:rPr lang="en-US" sz="2400" dirty="0"/>
              <a:t>assessment plan for the explicit curriculum focuses on the </a:t>
            </a:r>
            <a:r>
              <a:rPr lang="en-US" sz="2400" dirty="0" smtClean="0"/>
              <a:t>multidimensional assessment </a:t>
            </a:r>
            <a:r>
              <a:rPr lang="en-US" sz="2400" dirty="0"/>
              <a:t>of </a:t>
            </a:r>
            <a:r>
              <a:rPr lang="en-US" sz="2400" dirty="0" smtClean="0"/>
              <a:t>competency </a:t>
            </a:r>
            <a:r>
              <a:rPr lang="en-US" sz="2400" dirty="0" smtClean="0"/>
              <a:t>through </a:t>
            </a:r>
            <a:r>
              <a:rPr lang="en-US" sz="2400" dirty="0" smtClean="0"/>
              <a:t>student </a:t>
            </a:r>
            <a:r>
              <a:rPr lang="en-US" sz="2400" dirty="0"/>
              <a:t>learning </a:t>
            </a:r>
            <a:r>
              <a:rPr lang="en-US" sz="2400" dirty="0" smtClean="0"/>
              <a:t>outcomes/EPAS practice behaviors</a:t>
            </a:r>
          </a:p>
          <a:p>
            <a:r>
              <a:rPr lang="en-US" sz="2400" dirty="0" smtClean="0"/>
              <a:t>Assess the 2008/2015 </a:t>
            </a:r>
            <a:r>
              <a:rPr lang="en-US" sz="2400" dirty="0"/>
              <a:t>EPAS practice </a:t>
            </a:r>
            <a:r>
              <a:rPr lang="en-US" sz="2400" dirty="0" smtClean="0"/>
              <a:t>behavior(s)using </a:t>
            </a:r>
            <a:r>
              <a:rPr lang="en-US" sz="2400" dirty="0"/>
              <a:t>two different methods: embedded course assignment measures and the assessment of student competency in field </a:t>
            </a:r>
            <a:r>
              <a:rPr lang="en-US" sz="2400" dirty="0" smtClean="0"/>
              <a:t>education   </a:t>
            </a:r>
          </a:p>
          <a:p>
            <a:r>
              <a:rPr lang="en-US" sz="2400" dirty="0" smtClean="0"/>
              <a:t>The </a:t>
            </a:r>
            <a:r>
              <a:rPr lang="en-US" sz="2400" dirty="0"/>
              <a:t>program uses Taskstream, an online assessment program, for tracking student competency. Data collected year-round from faculty, field department, students</a:t>
            </a:r>
          </a:p>
          <a:p>
            <a:r>
              <a:rPr lang="en-US" sz="2400" dirty="0" smtClean="0"/>
              <a:t>BSW </a:t>
            </a:r>
            <a:r>
              <a:rPr lang="en-US" sz="2400" dirty="0"/>
              <a:t>&amp; Foundation year practice behaviors, </a:t>
            </a:r>
            <a:r>
              <a:rPr lang="en-US" sz="2400" dirty="0" smtClean="0"/>
              <a:t>Specialization </a:t>
            </a:r>
            <a:r>
              <a:rPr lang="en-US" sz="2400" dirty="0"/>
              <a:t>year practice </a:t>
            </a:r>
            <a:r>
              <a:rPr lang="en-US" sz="2400" dirty="0" smtClean="0"/>
              <a:t>behaviors</a:t>
            </a:r>
          </a:p>
          <a:p>
            <a:endParaRPr lang="en-US" dirty="0"/>
          </a:p>
        </p:txBody>
      </p:sp>
      <p:sp>
        <p:nvSpPr>
          <p:cNvPr id="2" name="Title 1"/>
          <p:cNvSpPr>
            <a:spLocks noGrp="1"/>
          </p:cNvSpPr>
          <p:nvPr>
            <p:ph type="title"/>
          </p:nvPr>
        </p:nvSpPr>
        <p:spPr/>
        <p:txBody>
          <a:bodyPr/>
          <a:lstStyle/>
          <a:p>
            <a:r>
              <a:rPr lang="en-US" dirty="0" smtClean="0"/>
              <a:t>Purpose: Continuous </a:t>
            </a:r>
            <a:r>
              <a:rPr lang="en-US" dirty="0"/>
              <a:t>I</a:t>
            </a:r>
            <a:r>
              <a:rPr lang="en-US" dirty="0" smtClean="0"/>
              <a:t>mprovement  </a:t>
            </a:r>
            <a:endParaRPr lang="en-US" dirty="0"/>
          </a:p>
        </p:txBody>
      </p:sp>
    </p:spTree>
    <p:extLst>
      <p:ext uri="{BB962C8B-B14F-4D97-AF65-F5344CB8AC3E}">
        <p14:creationId xmlns:p14="http://schemas.microsoft.com/office/powerpoint/2010/main" val="3429301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5032" y="1491917"/>
            <a:ext cx="10198767" cy="4697076"/>
          </a:xfrm>
        </p:spPr>
        <p:txBody>
          <a:bodyPr>
            <a:normAutofit/>
          </a:bodyPr>
          <a:lstStyle/>
          <a:p>
            <a:r>
              <a:rPr lang="en-US" dirty="0" smtClean="0"/>
              <a:t>Embedded Course assignment</a:t>
            </a:r>
          </a:p>
          <a:p>
            <a:pPr lvl="1"/>
            <a:r>
              <a:rPr lang="en-US" dirty="0" smtClean="0"/>
              <a:t>Certain course assignments are designed to capture learning outcomes/EPAS practice behaviors</a:t>
            </a:r>
          </a:p>
          <a:p>
            <a:pPr marL="457200" lvl="1" indent="0">
              <a:buNone/>
            </a:pPr>
            <a:r>
              <a:rPr lang="en-US" dirty="0" smtClean="0"/>
              <a:t> </a:t>
            </a:r>
          </a:p>
          <a:p>
            <a:endParaRPr lang="en-US" dirty="0" smtClean="0"/>
          </a:p>
          <a:p>
            <a:endParaRPr lang="en-US" dirty="0"/>
          </a:p>
          <a:p>
            <a:pPr lvl="1"/>
            <a:endParaRPr lang="en-US" dirty="0" smtClean="0"/>
          </a:p>
          <a:p>
            <a:pPr lvl="1"/>
            <a:endParaRPr lang="en-US" dirty="0"/>
          </a:p>
          <a:p>
            <a:pPr lvl="1"/>
            <a:endParaRPr lang="en-US" dirty="0"/>
          </a:p>
        </p:txBody>
      </p:sp>
      <p:sp>
        <p:nvSpPr>
          <p:cNvPr id="2" name="Title 1"/>
          <p:cNvSpPr>
            <a:spLocks noGrp="1"/>
          </p:cNvSpPr>
          <p:nvPr>
            <p:ph type="title"/>
          </p:nvPr>
        </p:nvSpPr>
        <p:spPr>
          <a:xfrm>
            <a:off x="1295402" y="204537"/>
            <a:ext cx="9601196" cy="1287380"/>
          </a:xfrm>
        </p:spPr>
        <p:txBody>
          <a:bodyPr>
            <a:normAutofit/>
          </a:bodyPr>
          <a:lstStyle/>
          <a:p>
            <a:r>
              <a:rPr lang="en-US" dirty="0" smtClean="0"/>
              <a:t>Explicit Curriculum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52548556"/>
              </p:ext>
            </p:extLst>
          </p:nvPr>
        </p:nvGraphicFramePr>
        <p:xfrm>
          <a:off x="1295402" y="2791325"/>
          <a:ext cx="9099881" cy="1348227"/>
        </p:xfrm>
        <a:graphic>
          <a:graphicData uri="http://schemas.openxmlformats.org/drawingml/2006/table">
            <a:tbl>
              <a:tblPr firstRow="1" firstCol="1" bandRow="1">
                <a:tableStyleId>{5C22544A-7EE6-4342-B048-85BDC9FD1C3A}</a:tableStyleId>
              </a:tblPr>
              <a:tblGrid>
                <a:gridCol w="1628272"/>
                <a:gridCol w="1744579"/>
                <a:gridCol w="1576136"/>
                <a:gridCol w="1780674"/>
                <a:gridCol w="2370220"/>
              </a:tblGrid>
              <a:tr h="506979">
                <a:tc>
                  <a:txBody>
                    <a:bodyPr/>
                    <a:lstStyle/>
                    <a:p>
                      <a:pPr marL="0" marR="0">
                        <a:lnSpc>
                          <a:spcPct val="115000"/>
                        </a:lnSpc>
                        <a:spcBef>
                          <a:spcPts val="0"/>
                        </a:spcBef>
                        <a:spcAft>
                          <a:spcPts val="0"/>
                        </a:spcAft>
                      </a:pPr>
                      <a:r>
                        <a:rPr lang="en-US" sz="1200" dirty="0" smtClean="0">
                          <a:solidFill>
                            <a:schemeClr val="tx1"/>
                          </a:solidFill>
                          <a:effectLst/>
                          <a:latin typeface="+mn-lt"/>
                          <a:ea typeface="+mn-ea"/>
                          <a:cs typeface="+mn-cs"/>
                        </a:rPr>
                        <a:t>EPAS</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dirty="0" smtClean="0">
                          <a:solidFill>
                            <a:schemeClr val="tx1"/>
                          </a:solidFill>
                          <a:effectLst/>
                          <a:latin typeface="+mn-lt"/>
                          <a:ea typeface="+mn-ea"/>
                          <a:cs typeface="+mn-cs"/>
                        </a:rPr>
                        <a:t>Practice</a:t>
                      </a:r>
                      <a:r>
                        <a:rPr lang="en-US" sz="1200" baseline="0" dirty="0" smtClean="0">
                          <a:solidFill>
                            <a:schemeClr val="tx1"/>
                          </a:solidFill>
                          <a:effectLst/>
                          <a:latin typeface="+mn-lt"/>
                          <a:ea typeface="+mn-ea"/>
                          <a:cs typeface="+mn-cs"/>
                        </a:rPr>
                        <a:t> Behavior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dirty="0" smtClean="0">
                          <a:solidFill>
                            <a:schemeClr val="tx1"/>
                          </a:solidFill>
                          <a:effectLst/>
                          <a:latin typeface="+mn-lt"/>
                          <a:ea typeface="+mn-ea"/>
                          <a:cs typeface="+mn-cs"/>
                        </a:rPr>
                        <a:t>Course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dirty="0">
                          <a:solidFill>
                            <a:schemeClr val="tx1"/>
                          </a:solidFill>
                          <a:effectLst/>
                        </a:rPr>
                        <a:t>Practice Behavior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dirty="0" smtClean="0">
                          <a:solidFill>
                            <a:schemeClr val="tx1"/>
                          </a:solidFill>
                          <a:effectLst/>
                          <a:latin typeface="+mj-lt"/>
                          <a:ea typeface="Calibri" panose="020F0502020204030204" pitchFamily="34" charset="0"/>
                          <a:cs typeface="Times New Roman" panose="02020603050405020304" pitchFamily="18" charset="0"/>
                        </a:rPr>
                        <a:t>Level</a:t>
                      </a:r>
                      <a:r>
                        <a:rPr lang="en-US" sz="1200" baseline="0" dirty="0" smtClean="0">
                          <a:solidFill>
                            <a:schemeClr val="tx1"/>
                          </a:solidFill>
                          <a:effectLst/>
                          <a:latin typeface="+mj-lt"/>
                          <a:ea typeface="Calibri" panose="020F0502020204030204" pitchFamily="34" charset="0"/>
                          <a:cs typeface="Times New Roman" panose="02020603050405020304" pitchFamily="18" charset="0"/>
                        </a:rPr>
                        <a:t> of Competency</a:t>
                      </a: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r>
              <a:tr h="792433">
                <a:tc>
                  <a:txBody>
                    <a:bodyPr/>
                    <a:lstStyle/>
                    <a:p>
                      <a:pPr marL="0" marR="0">
                        <a:lnSpc>
                          <a:spcPct val="115000"/>
                        </a:lnSpc>
                        <a:spcBef>
                          <a:spcPts val="0"/>
                        </a:spcBef>
                        <a:spcAft>
                          <a:spcPts val="0"/>
                        </a:spcAft>
                      </a:pPr>
                      <a:r>
                        <a:rPr lang="en-US" sz="1200" dirty="0" smtClean="0">
                          <a:solidFill>
                            <a:schemeClr val="tx1"/>
                          </a:solidFill>
                          <a:effectLst/>
                        </a:rPr>
                        <a:t>Demonstrate Ethical and Professional Behavior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t>Distinction </a:t>
                      </a:r>
                      <a:r>
                        <a:rPr lang="en-US" sz="1200" dirty="0" smtClean="0"/>
                        <a:t>between personal and professional values</a:t>
                      </a:r>
                      <a:endParaRPr lang="en-US" sz="1200" dirty="0" smtClean="0">
                        <a:effectLst/>
                      </a:endParaRPr>
                    </a:p>
                    <a:p>
                      <a:pPr marL="0" marR="0">
                        <a:lnSpc>
                          <a:spcPct val="115000"/>
                        </a:lnSpc>
                        <a:spcBef>
                          <a:spcPts val="0"/>
                        </a:spcBef>
                        <a:spcAft>
                          <a:spcPts val="0"/>
                        </a:spcAft>
                      </a:pPr>
                      <a:r>
                        <a:rPr lang="en-US" sz="1200" dirty="0" smtClean="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effectLst/>
                        </a:rPr>
                        <a:t>SW 503 Introduction to SW Profession</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dirty="0">
                          <a:effectLst/>
                        </a:rPr>
                        <a:t> </a:t>
                      </a:r>
                      <a:r>
                        <a:rPr lang="en-US" sz="1200" dirty="0" smtClean="0">
                          <a:effectLst/>
                        </a:rPr>
                        <a:t>Values</a:t>
                      </a:r>
                      <a:r>
                        <a:rPr lang="en-US" sz="1200" baseline="0" dirty="0" smtClean="0">
                          <a:effectLst/>
                        </a:rPr>
                        <a:t> Conflict paper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Cognitive: knowledge</a:t>
                      </a:r>
                    </a:p>
                    <a:p>
                      <a:pPr marL="0" marR="0">
                        <a:lnSpc>
                          <a:spcPct val="115000"/>
                        </a:lnSpc>
                        <a:spcBef>
                          <a:spcPts val="0"/>
                        </a:spcBef>
                        <a:spcAft>
                          <a:spcPts val="0"/>
                        </a:spcAft>
                      </a:pPr>
                      <a:r>
                        <a:rPr lang="en-US" sz="1200" dirty="0" smtClean="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Holistic: Values self-reflection</a:t>
                      </a:r>
                      <a:endParaRPr lang="en-US" sz="12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197856972"/>
              </p:ext>
            </p:extLst>
          </p:nvPr>
        </p:nvGraphicFramePr>
        <p:xfrm>
          <a:off x="1203158" y="4211053"/>
          <a:ext cx="9589168" cy="1773299"/>
        </p:xfrm>
        <a:graphic>
          <a:graphicData uri="http://schemas.openxmlformats.org/drawingml/2006/table">
            <a:tbl>
              <a:tblPr firstRow="1" bandRow="1">
                <a:tableStyleId>{5C22544A-7EE6-4342-B048-85BDC9FD1C3A}</a:tableStyleId>
              </a:tblPr>
              <a:tblGrid>
                <a:gridCol w="2577765"/>
                <a:gridCol w="2284616"/>
                <a:gridCol w="2389653"/>
                <a:gridCol w="2337134"/>
              </a:tblGrid>
              <a:tr h="419209">
                <a:tc>
                  <a:txBody>
                    <a:bodyPr/>
                    <a:lstStyle/>
                    <a:p>
                      <a:pPr algn="ctr"/>
                      <a:r>
                        <a:rPr lang="en-US" sz="1200" dirty="0" smtClean="0">
                          <a:solidFill>
                            <a:schemeClr val="tx1"/>
                          </a:solidFill>
                        </a:rPr>
                        <a:t>Advanced Competence (4)</a:t>
                      </a:r>
                      <a:endParaRPr lang="en-US" sz="1200" dirty="0">
                        <a:solidFill>
                          <a:schemeClr val="tx1"/>
                        </a:solidFill>
                      </a:endParaRPr>
                    </a:p>
                  </a:txBody>
                  <a:tcPr/>
                </a:tc>
                <a:tc>
                  <a:txBody>
                    <a:bodyPr/>
                    <a:lstStyle/>
                    <a:p>
                      <a:pPr algn="ctr"/>
                      <a:r>
                        <a:rPr lang="en-US" sz="1200" dirty="0" smtClean="0">
                          <a:solidFill>
                            <a:schemeClr val="tx1"/>
                          </a:solidFill>
                        </a:rPr>
                        <a:t>Competent (3)</a:t>
                      </a:r>
                      <a:endParaRPr lang="en-US" sz="1200" dirty="0">
                        <a:solidFill>
                          <a:schemeClr val="tx1"/>
                        </a:solidFill>
                      </a:endParaRPr>
                    </a:p>
                  </a:txBody>
                  <a:tcPr/>
                </a:tc>
                <a:tc>
                  <a:txBody>
                    <a:bodyPr/>
                    <a:lstStyle/>
                    <a:p>
                      <a:pPr algn="ctr"/>
                      <a:r>
                        <a:rPr lang="en-US" sz="1200" dirty="0" smtClean="0">
                          <a:solidFill>
                            <a:schemeClr val="tx1"/>
                          </a:solidFill>
                        </a:rPr>
                        <a:t>Developing Competence (2)</a:t>
                      </a:r>
                      <a:endParaRPr lang="en-US" sz="1200" dirty="0">
                        <a:solidFill>
                          <a:schemeClr val="tx1"/>
                        </a:solidFill>
                      </a:endParaRPr>
                    </a:p>
                  </a:txBody>
                  <a:tcPr/>
                </a:tc>
                <a:tc>
                  <a:txBody>
                    <a:bodyPr/>
                    <a:lstStyle/>
                    <a:p>
                      <a:pPr algn="ctr"/>
                      <a:r>
                        <a:rPr lang="en-US" sz="1200" dirty="0" smtClean="0">
                          <a:solidFill>
                            <a:schemeClr val="tx1"/>
                          </a:solidFill>
                        </a:rPr>
                        <a:t>No competence (1)</a:t>
                      </a:r>
                      <a:endParaRPr lang="en-US" sz="1200" dirty="0">
                        <a:solidFill>
                          <a:schemeClr val="tx1"/>
                        </a:solidFill>
                      </a:endParaRPr>
                    </a:p>
                  </a:txBody>
                  <a:tcPr/>
                </a:tc>
              </a:tr>
              <a:tr h="1354090">
                <a:tc>
                  <a:txBody>
                    <a:bodyPr/>
                    <a:lstStyle/>
                    <a:p>
                      <a:r>
                        <a:rPr lang="en-US" sz="1200" kern="1200" dirty="0" smtClean="0">
                          <a:solidFill>
                            <a:schemeClr val="dk1"/>
                          </a:solidFill>
                          <a:effectLst/>
                          <a:latin typeface="Times New Roman" panose="02020603050405020304" pitchFamily="18" charset="0"/>
                          <a:ea typeface="+mn-ea"/>
                          <a:cs typeface="Times New Roman" panose="02020603050405020304" pitchFamily="18" charset="0"/>
                        </a:rPr>
                        <a:t>Student comprehensively </a:t>
                      </a:r>
                      <a:r>
                        <a:rPr lang="en-US" sz="1200" kern="1200" dirty="0" smtClean="0">
                          <a:solidFill>
                            <a:srgbClr val="FF0000"/>
                          </a:solidFill>
                          <a:effectLst/>
                          <a:latin typeface="Times New Roman" panose="02020603050405020304" pitchFamily="18" charset="0"/>
                          <a:ea typeface="+mn-ea"/>
                          <a:cs typeface="Times New Roman" panose="02020603050405020304" pitchFamily="18" charset="0"/>
                        </a:rPr>
                        <a:t>recognizes </a:t>
                      </a:r>
                      <a:r>
                        <a:rPr lang="en-US" sz="1200" kern="1200" dirty="0" smtClean="0">
                          <a:solidFill>
                            <a:schemeClr val="dk1"/>
                          </a:solidFill>
                          <a:effectLst/>
                          <a:latin typeface="Times New Roman" panose="02020603050405020304" pitchFamily="18" charset="0"/>
                          <a:ea typeface="+mn-ea"/>
                          <a:cs typeface="Times New Roman" panose="02020603050405020304" pitchFamily="18" charset="0"/>
                        </a:rPr>
                        <a:t>and </a:t>
                      </a:r>
                      <a:r>
                        <a:rPr lang="en-US" sz="1200" kern="1200" dirty="0" smtClean="0">
                          <a:solidFill>
                            <a:srgbClr val="00B0F0"/>
                          </a:solidFill>
                          <a:effectLst/>
                          <a:latin typeface="Times New Roman" panose="02020603050405020304" pitchFamily="18" charset="0"/>
                          <a:ea typeface="+mn-ea"/>
                          <a:cs typeface="Times New Roman" panose="02020603050405020304" pitchFamily="18" charset="0"/>
                        </a:rPr>
                        <a:t>manages</a:t>
                      </a:r>
                      <a:r>
                        <a:rPr lang="en-US" sz="1200" kern="1200" dirty="0" smtClean="0">
                          <a:solidFill>
                            <a:schemeClr val="dk1"/>
                          </a:solidFill>
                          <a:effectLst/>
                          <a:latin typeface="Times New Roman" panose="02020603050405020304" pitchFamily="18" charset="0"/>
                          <a:ea typeface="+mn-ea"/>
                          <a:cs typeface="Times New Roman" panose="02020603050405020304" pitchFamily="18" charset="0"/>
                        </a:rPr>
                        <a:t> personal values in a way that allows professional values to guide social work practice</a:t>
                      </a:r>
                      <a:endParaRPr lang="en-US" sz="1200" dirty="0">
                        <a:latin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200" dirty="0">
                          <a:effectLst/>
                          <a:latin typeface="Times New Roman" panose="02020603050405020304" pitchFamily="18" charset="0"/>
                          <a:ea typeface="MS Mincho" panose="02020609040205080304" pitchFamily="49" charset="-128"/>
                          <a:cs typeface="Times New Roman" panose="02020603050405020304" pitchFamily="18" charset="0"/>
                        </a:rPr>
                        <a:t>Student </a:t>
                      </a:r>
                      <a:r>
                        <a:rPr lang="en-US" sz="12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recognizes</a:t>
                      </a:r>
                      <a:r>
                        <a:rPr lang="en-US" sz="1200" dirty="0">
                          <a:effectLst/>
                          <a:latin typeface="Times New Roman" panose="02020603050405020304" pitchFamily="18" charset="0"/>
                          <a:ea typeface="MS Mincho" panose="02020609040205080304" pitchFamily="49" charset="-128"/>
                          <a:cs typeface="Times New Roman" panose="02020603050405020304" pitchFamily="18" charset="0"/>
                        </a:rPr>
                        <a:t> and </a:t>
                      </a:r>
                      <a:r>
                        <a:rPr lang="en-US" sz="1200" dirty="0">
                          <a:solidFill>
                            <a:srgbClr val="00B0F0"/>
                          </a:solidFill>
                          <a:effectLst/>
                          <a:latin typeface="Times New Roman" panose="02020603050405020304" pitchFamily="18" charset="0"/>
                          <a:ea typeface="MS Mincho" panose="02020609040205080304" pitchFamily="49" charset="-128"/>
                          <a:cs typeface="Times New Roman" panose="02020603050405020304" pitchFamily="18" charset="0"/>
                        </a:rPr>
                        <a:t>manages</a:t>
                      </a:r>
                      <a:r>
                        <a:rPr lang="en-US" sz="1200" dirty="0">
                          <a:effectLst/>
                          <a:latin typeface="Times New Roman" panose="02020603050405020304" pitchFamily="18" charset="0"/>
                          <a:ea typeface="MS Mincho" panose="02020609040205080304" pitchFamily="49" charset="-128"/>
                          <a:cs typeface="Times New Roman" panose="02020603050405020304" pitchFamily="18" charset="0"/>
                        </a:rPr>
                        <a:t> personal values in a way that allows professional values to guide social work practice</a:t>
                      </a:r>
                      <a:endParaRPr lang="en-US" sz="12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latin typeface="Times New Roman" panose="02020603050405020304" pitchFamily="18" charset="0"/>
                          <a:ea typeface="MS Mincho" panose="02020609040205080304" pitchFamily="49" charset="-128"/>
                          <a:cs typeface="Times New Roman" panose="02020603050405020304" pitchFamily="18" charset="0"/>
                        </a:rPr>
                        <a:t>Student minimally </a:t>
                      </a:r>
                      <a:r>
                        <a:rPr lang="en-US" sz="12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recognizes</a:t>
                      </a:r>
                      <a:r>
                        <a:rPr lang="en-US" sz="1200" dirty="0">
                          <a:effectLst/>
                          <a:latin typeface="Times New Roman" panose="02020603050405020304" pitchFamily="18" charset="0"/>
                          <a:ea typeface="MS Mincho" panose="02020609040205080304" pitchFamily="49" charset="-128"/>
                          <a:cs typeface="Times New Roman" panose="02020603050405020304" pitchFamily="18" charset="0"/>
                        </a:rPr>
                        <a:t> and </a:t>
                      </a:r>
                      <a:r>
                        <a:rPr lang="en-US" sz="1200" dirty="0">
                          <a:solidFill>
                            <a:srgbClr val="00B0F0"/>
                          </a:solidFill>
                          <a:effectLst/>
                          <a:latin typeface="Times New Roman" panose="02020603050405020304" pitchFamily="18" charset="0"/>
                          <a:ea typeface="MS Mincho" panose="02020609040205080304" pitchFamily="49" charset="-128"/>
                          <a:cs typeface="Times New Roman" panose="02020603050405020304" pitchFamily="18" charset="0"/>
                        </a:rPr>
                        <a:t>manages</a:t>
                      </a:r>
                      <a:r>
                        <a:rPr lang="en-US" sz="1200" dirty="0">
                          <a:effectLst/>
                          <a:latin typeface="Times New Roman" panose="02020603050405020304" pitchFamily="18" charset="0"/>
                          <a:ea typeface="MS Mincho" panose="02020609040205080304" pitchFamily="49" charset="-128"/>
                          <a:cs typeface="Times New Roman" panose="02020603050405020304" pitchFamily="18" charset="0"/>
                        </a:rPr>
                        <a:t> personal values in a way that allows professional values to guide social work practice</a:t>
                      </a:r>
                      <a:endParaRPr lang="en-US" sz="12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latin typeface="Times New Roman" panose="02020603050405020304" pitchFamily="18" charset="0"/>
                          <a:ea typeface="MS Mincho" panose="02020609040205080304" pitchFamily="49" charset="-128"/>
                          <a:cs typeface="Times New Roman" panose="02020603050405020304" pitchFamily="18" charset="0"/>
                        </a:rPr>
                        <a:t>Student fails to  </a:t>
                      </a:r>
                      <a:r>
                        <a:rPr lang="en-US" sz="12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recognize </a:t>
                      </a:r>
                      <a:r>
                        <a:rPr lang="en-US" sz="1200" dirty="0">
                          <a:effectLst/>
                          <a:latin typeface="Times New Roman" panose="02020603050405020304" pitchFamily="18" charset="0"/>
                          <a:ea typeface="MS Mincho" panose="02020609040205080304" pitchFamily="49" charset="-128"/>
                          <a:cs typeface="Times New Roman" panose="02020603050405020304" pitchFamily="18" charset="0"/>
                        </a:rPr>
                        <a:t>and </a:t>
                      </a:r>
                      <a:r>
                        <a:rPr lang="en-US" sz="1200" dirty="0">
                          <a:solidFill>
                            <a:srgbClr val="00B0F0"/>
                          </a:solidFill>
                          <a:effectLst/>
                          <a:latin typeface="Times New Roman" panose="02020603050405020304" pitchFamily="18" charset="0"/>
                          <a:ea typeface="MS Mincho" panose="02020609040205080304" pitchFamily="49" charset="-128"/>
                          <a:cs typeface="Times New Roman" panose="02020603050405020304" pitchFamily="18" charset="0"/>
                        </a:rPr>
                        <a:t>manage</a:t>
                      </a:r>
                      <a:r>
                        <a:rPr lang="en-US" sz="1200" dirty="0">
                          <a:effectLst/>
                          <a:latin typeface="Times New Roman" panose="02020603050405020304" pitchFamily="18" charset="0"/>
                          <a:ea typeface="MS Mincho" panose="02020609040205080304" pitchFamily="49" charset="-128"/>
                          <a:cs typeface="Times New Roman" panose="02020603050405020304" pitchFamily="18" charset="0"/>
                        </a:rPr>
                        <a:t> personal values in a way that allows professional values to guide social work practice</a:t>
                      </a:r>
                      <a:endParaRPr lang="en-US" sz="12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8491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Assessment of Student Competency in Field Education</a:t>
            </a:r>
          </a:p>
          <a:p>
            <a:pPr lvl="1"/>
            <a:endParaRPr lang="en-US" sz="2400" dirty="0" smtClean="0"/>
          </a:p>
          <a:p>
            <a:pPr lvl="1"/>
            <a:r>
              <a:rPr lang="en-US" sz="2400" dirty="0" smtClean="0"/>
              <a:t>Behavioral level of competency</a:t>
            </a:r>
          </a:p>
          <a:p>
            <a:pPr lvl="1"/>
            <a:r>
              <a:rPr lang="en-US" sz="2400" dirty="0" smtClean="0"/>
              <a:t>Students </a:t>
            </a:r>
            <a:r>
              <a:rPr lang="en-US" sz="2400" dirty="0"/>
              <a:t>are assessed across all </a:t>
            </a:r>
            <a:r>
              <a:rPr lang="en-US" sz="2400" dirty="0" smtClean="0"/>
              <a:t>practice </a:t>
            </a:r>
            <a:r>
              <a:rPr lang="en-US" sz="2400" dirty="0"/>
              <a:t>behaviors in </a:t>
            </a:r>
            <a:r>
              <a:rPr lang="en-US" sz="2400" dirty="0" smtClean="0"/>
              <a:t>SW 497 </a:t>
            </a:r>
            <a:r>
              <a:rPr lang="en-US" sz="2400" dirty="0"/>
              <a:t>Field Education </a:t>
            </a:r>
            <a:r>
              <a:rPr lang="en-US" sz="2400" dirty="0" smtClean="0"/>
              <a:t>II, SW </a:t>
            </a:r>
            <a:r>
              <a:rPr lang="en-US" sz="2400" dirty="0"/>
              <a:t>577 Field Education </a:t>
            </a:r>
            <a:r>
              <a:rPr lang="en-US" sz="2400" dirty="0" smtClean="0"/>
              <a:t>II, &amp; SW 689 Field Education IV.</a:t>
            </a:r>
          </a:p>
          <a:p>
            <a:pPr lvl="1"/>
            <a:r>
              <a:rPr lang="en-US" sz="2400" dirty="0" smtClean="0"/>
              <a:t>Assessment </a:t>
            </a:r>
            <a:r>
              <a:rPr lang="en-US" sz="2400" dirty="0"/>
              <a:t>rubric:  Advanced Competence (4), Competence (3), Developing Competence (2), No Competence (1</a:t>
            </a:r>
            <a:r>
              <a:rPr lang="en-US" sz="2400" dirty="0" smtClean="0"/>
              <a:t>). </a:t>
            </a:r>
          </a:p>
          <a:p>
            <a:pPr lvl="1"/>
            <a:r>
              <a:rPr lang="en-US" sz="2400" dirty="0" smtClean="0"/>
              <a:t>Field Educators complete the assessment in Taskstream </a:t>
            </a:r>
            <a:endParaRPr lang="en-US" sz="2400" dirty="0"/>
          </a:p>
        </p:txBody>
      </p:sp>
      <p:sp>
        <p:nvSpPr>
          <p:cNvPr id="2" name="Title 1"/>
          <p:cNvSpPr>
            <a:spLocks noGrp="1"/>
          </p:cNvSpPr>
          <p:nvPr>
            <p:ph type="title"/>
          </p:nvPr>
        </p:nvSpPr>
        <p:spPr/>
        <p:txBody>
          <a:bodyPr/>
          <a:lstStyle/>
          <a:p>
            <a:r>
              <a:rPr lang="en-US" dirty="0" smtClean="0"/>
              <a:t>Explicit Curriculum </a:t>
            </a:r>
            <a:endParaRPr lang="en-US" dirty="0"/>
          </a:p>
        </p:txBody>
      </p:sp>
    </p:spTree>
    <p:extLst>
      <p:ext uri="{BB962C8B-B14F-4D97-AF65-F5344CB8AC3E}">
        <p14:creationId xmlns:p14="http://schemas.microsoft.com/office/powerpoint/2010/main" val="3459929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90</a:t>
            </a:r>
            <a:r>
              <a:rPr lang="en-US" sz="2400" dirty="0"/>
              <a:t>% of students will attain a mean score of 3.0 or higher on a 4.0 Likert Scale on each </a:t>
            </a:r>
            <a:r>
              <a:rPr lang="en-US" sz="2400" dirty="0" smtClean="0"/>
              <a:t>of the 9 competencies </a:t>
            </a:r>
          </a:p>
          <a:p>
            <a:r>
              <a:rPr lang="en-US" sz="2400" dirty="0" smtClean="0"/>
              <a:t>Measured </a:t>
            </a:r>
            <a:r>
              <a:rPr lang="en-US" sz="2400" dirty="0"/>
              <a:t>by both the embedded course assignments </a:t>
            </a:r>
            <a:r>
              <a:rPr lang="en-US" sz="2400" dirty="0" smtClean="0"/>
              <a:t>within each competency and corresponding Field Assessment (SW 497 for BSW, SW 577 for Foundation year, SW 689 for concentration year.)</a:t>
            </a:r>
          </a:p>
          <a:p>
            <a:r>
              <a:rPr lang="en-US" sz="2400" dirty="0" smtClean="0"/>
              <a:t>Total Competency benchmark is the mean score of the Embedded Measures and Field Assessment scores.</a:t>
            </a:r>
          </a:p>
          <a:p>
            <a:r>
              <a:rPr lang="en-US" sz="2400" dirty="0" smtClean="0"/>
              <a:t>Benchmark scores are updated yearly on the School website </a:t>
            </a:r>
          </a:p>
          <a:p>
            <a:endParaRPr lang="en-US" dirty="0"/>
          </a:p>
        </p:txBody>
      </p:sp>
      <p:sp>
        <p:nvSpPr>
          <p:cNvPr id="2" name="Title 1"/>
          <p:cNvSpPr>
            <a:spLocks noGrp="1"/>
          </p:cNvSpPr>
          <p:nvPr>
            <p:ph type="title"/>
          </p:nvPr>
        </p:nvSpPr>
        <p:spPr/>
        <p:txBody>
          <a:bodyPr/>
          <a:lstStyle/>
          <a:p>
            <a:r>
              <a:rPr lang="en-US" dirty="0" smtClean="0"/>
              <a:t>Benchmark </a:t>
            </a:r>
            <a:endParaRPr lang="en-US" dirty="0"/>
          </a:p>
        </p:txBody>
      </p:sp>
    </p:spTree>
    <p:extLst>
      <p:ext uri="{BB962C8B-B14F-4D97-AF65-F5344CB8AC3E}">
        <p14:creationId xmlns:p14="http://schemas.microsoft.com/office/powerpoint/2010/main" val="973975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F</a:t>
            </a:r>
            <a:r>
              <a:rPr lang="en-US" sz="2400" dirty="0" smtClean="0"/>
              <a:t>ormative </a:t>
            </a:r>
            <a:r>
              <a:rPr lang="en-US" sz="2400" dirty="0"/>
              <a:t>assessment tools used to monitor achievement of outcomes </a:t>
            </a:r>
            <a:endParaRPr lang="en-US" sz="2400" dirty="0" smtClean="0"/>
          </a:p>
          <a:p>
            <a:pPr lvl="1"/>
            <a:r>
              <a:rPr lang="en-US" sz="2400" dirty="0" smtClean="0"/>
              <a:t>Course evaluations</a:t>
            </a:r>
          </a:p>
          <a:p>
            <a:pPr lvl="1"/>
            <a:r>
              <a:rPr lang="en-US" sz="2400" dirty="0" smtClean="0"/>
              <a:t>Academic Advising</a:t>
            </a:r>
          </a:p>
          <a:p>
            <a:pPr lvl="1"/>
            <a:r>
              <a:rPr lang="en-US" sz="2400" dirty="0" smtClean="0"/>
              <a:t>Field Education experience</a:t>
            </a:r>
          </a:p>
          <a:p>
            <a:pPr lvl="1"/>
            <a:r>
              <a:rPr lang="en-US" sz="2400" dirty="0" smtClean="0"/>
              <a:t>Professional development</a:t>
            </a:r>
          </a:p>
          <a:p>
            <a:pPr lvl="1"/>
            <a:r>
              <a:rPr lang="en-US" sz="2400" dirty="0" smtClean="0"/>
              <a:t>Student open forums</a:t>
            </a:r>
          </a:p>
          <a:p>
            <a:pPr marL="457200" lvl="1" indent="0">
              <a:buNone/>
            </a:pPr>
            <a:endParaRPr lang="en-US" sz="2400" dirty="0"/>
          </a:p>
          <a:p>
            <a:pPr marL="457200" lvl="1" indent="0">
              <a:buNone/>
            </a:pPr>
            <a:r>
              <a:rPr lang="en-US" sz="2400" dirty="0" smtClean="0"/>
              <a:t>Results are shared with faculty, Dean &amp; Associate Dean for review and discussion regarding improvement</a:t>
            </a:r>
          </a:p>
          <a:p>
            <a:pPr lvl="1"/>
            <a:endParaRPr lang="en-US" dirty="0"/>
          </a:p>
        </p:txBody>
      </p:sp>
      <p:sp>
        <p:nvSpPr>
          <p:cNvPr id="2" name="Title 1"/>
          <p:cNvSpPr>
            <a:spLocks noGrp="1"/>
          </p:cNvSpPr>
          <p:nvPr>
            <p:ph type="title"/>
          </p:nvPr>
        </p:nvSpPr>
        <p:spPr/>
        <p:txBody>
          <a:bodyPr/>
          <a:lstStyle/>
          <a:p>
            <a:r>
              <a:rPr lang="en-US" dirty="0" smtClean="0"/>
              <a:t>Implicit Curriculum</a:t>
            </a:r>
            <a:endParaRPr lang="en-US" dirty="0"/>
          </a:p>
        </p:txBody>
      </p:sp>
    </p:spTree>
    <p:extLst>
      <p:ext uri="{BB962C8B-B14F-4D97-AF65-F5344CB8AC3E}">
        <p14:creationId xmlns:p14="http://schemas.microsoft.com/office/powerpoint/2010/main" val="3447748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The </a:t>
            </a:r>
            <a:r>
              <a:rPr lang="en-US" sz="2400" dirty="0"/>
              <a:t>Assessment Coordinator prepares a </a:t>
            </a:r>
            <a:r>
              <a:rPr lang="en-US" sz="2400" dirty="0" smtClean="0"/>
              <a:t>yearly report </a:t>
            </a:r>
            <a:r>
              <a:rPr lang="en-US" sz="2400" dirty="0"/>
              <a:t>of Assessment findings and </a:t>
            </a:r>
            <a:r>
              <a:rPr lang="en-US" sz="2400" dirty="0" smtClean="0"/>
              <a:t>presents the report to the Curriculum Committee at </a:t>
            </a:r>
            <a:r>
              <a:rPr lang="en-US" sz="2400" dirty="0"/>
              <a:t>the first fall scheduled </a:t>
            </a:r>
            <a:r>
              <a:rPr lang="en-US" sz="2400" dirty="0" smtClean="0"/>
              <a:t>meeting.</a:t>
            </a:r>
          </a:p>
          <a:p>
            <a:pPr lvl="0"/>
            <a:r>
              <a:rPr lang="en-US" sz="2400" dirty="0"/>
              <a:t>Committee reviews and discusses the Assessment findings. If improvements are needed, recommendations are made</a:t>
            </a:r>
          </a:p>
          <a:p>
            <a:pPr lvl="0"/>
            <a:r>
              <a:rPr lang="en-US" sz="2400" dirty="0"/>
              <a:t>Committee Chair presents findings and recommendations to faculty</a:t>
            </a:r>
          </a:p>
          <a:p>
            <a:pPr lvl="0"/>
            <a:r>
              <a:rPr lang="en-US" sz="2400" dirty="0"/>
              <a:t>Faculty discuss and vote to establishing a timeframe for further review and analysis</a:t>
            </a:r>
          </a:p>
          <a:p>
            <a:endParaRPr lang="en-US" dirty="0"/>
          </a:p>
        </p:txBody>
      </p:sp>
      <p:sp>
        <p:nvSpPr>
          <p:cNvPr id="2" name="Title 1"/>
          <p:cNvSpPr>
            <a:spLocks noGrp="1"/>
          </p:cNvSpPr>
          <p:nvPr>
            <p:ph type="title"/>
          </p:nvPr>
        </p:nvSpPr>
        <p:spPr/>
        <p:txBody>
          <a:bodyPr/>
          <a:lstStyle/>
          <a:p>
            <a:r>
              <a:rPr lang="en-US" dirty="0" smtClean="0"/>
              <a:t>Assessment: Evaluation </a:t>
            </a:r>
            <a:endParaRPr lang="en-US" dirty="0"/>
          </a:p>
        </p:txBody>
      </p:sp>
    </p:spTree>
    <p:extLst>
      <p:ext uri="{BB962C8B-B14F-4D97-AF65-F5344CB8AC3E}">
        <p14:creationId xmlns:p14="http://schemas.microsoft.com/office/powerpoint/2010/main" val="4175283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a:t>A clear </a:t>
            </a:r>
            <a:r>
              <a:rPr lang="en-US" sz="2000" dirty="0" smtClean="0"/>
              <a:t>communication on the importance of assessment</a:t>
            </a:r>
          </a:p>
          <a:p>
            <a:r>
              <a:rPr lang="en-US" sz="2000" dirty="0" smtClean="0"/>
              <a:t>Personnel </a:t>
            </a:r>
            <a:r>
              <a:rPr lang="en-US" sz="2000" dirty="0"/>
              <a:t>dedicated to assessment and its </a:t>
            </a:r>
            <a:r>
              <a:rPr lang="en-US" sz="2000" dirty="0" smtClean="0"/>
              <a:t>findings</a:t>
            </a:r>
            <a:r>
              <a:rPr lang="en-US" sz="2000" dirty="0"/>
              <a:t> </a:t>
            </a:r>
            <a:endParaRPr lang="en-US" sz="2000" dirty="0" smtClean="0"/>
          </a:p>
          <a:p>
            <a:r>
              <a:rPr lang="en-US" sz="2000" dirty="0" smtClean="0"/>
              <a:t>Support </a:t>
            </a:r>
            <a:r>
              <a:rPr lang="en-US" sz="2000" dirty="0"/>
              <a:t>from </a:t>
            </a:r>
            <a:r>
              <a:rPr lang="en-US" sz="2000" dirty="0" smtClean="0"/>
              <a:t>leadership</a:t>
            </a:r>
          </a:p>
          <a:p>
            <a:r>
              <a:rPr lang="en-US" sz="2000" dirty="0"/>
              <a:t>An engaged </a:t>
            </a:r>
            <a:r>
              <a:rPr lang="en-US" sz="2000" dirty="0" smtClean="0"/>
              <a:t>faculty (most important and most difficult to achieve) WHY?</a:t>
            </a:r>
            <a:r>
              <a:rPr lang="en-US" sz="2000" dirty="0"/>
              <a:t> </a:t>
            </a:r>
            <a:r>
              <a:rPr lang="en-US" sz="2000" dirty="0" smtClean="0"/>
              <a:t>Often times faculty are overburdened with the work of the program and may feel that assessment </a:t>
            </a:r>
            <a:r>
              <a:rPr lang="en-US" sz="2000" dirty="0"/>
              <a:t>pulls them away from the art of </a:t>
            </a:r>
            <a:r>
              <a:rPr lang="en-US" sz="2000" dirty="0" smtClean="0"/>
              <a:t>teaching </a:t>
            </a:r>
            <a:r>
              <a:rPr lang="en-US" sz="2000" dirty="0"/>
              <a:t> </a:t>
            </a:r>
            <a:endParaRPr lang="en-US" sz="2000" dirty="0" smtClean="0"/>
          </a:p>
          <a:p>
            <a:r>
              <a:rPr lang="en-US" sz="2000" dirty="0"/>
              <a:t>When there is a lack of understanding of the value and importance of assessment, it will be very difficult for faculty to be excited about “doing extra work” for assessment.  The more knowledge you offer, the more excitement and less resistance you’ll see in your faculty.</a:t>
            </a:r>
          </a:p>
        </p:txBody>
      </p:sp>
      <p:sp>
        <p:nvSpPr>
          <p:cNvPr id="2" name="Title 1"/>
          <p:cNvSpPr>
            <a:spLocks noGrp="1"/>
          </p:cNvSpPr>
          <p:nvPr>
            <p:ph type="title"/>
          </p:nvPr>
        </p:nvSpPr>
        <p:spPr/>
        <p:txBody>
          <a:bodyPr/>
          <a:lstStyle/>
          <a:p>
            <a:r>
              <a:rPr lang="en-US" dirty="0" smtClean="0"/>
              <a:t>Creating a Culture of Assessment</a:t>
            </a:r>
            <a:endParaRPr lang="en-US" dirty="0"/>
          </a:p>
        </p:txBody>
      </p:sp>
    </p:spTree>
    <p:extLst>
      <p:ext uri="{BB962C8B-B14F-4D97-AF65-F5344CB8AC3E}">
        <p14:creationId xmlns:p14="http://schemas.microsoft.com/office/powerpoint/2010/main" val="1992983448"/>
      </p:ext>
    </p:extLst>
  </p:cSld>
  <p:clrMapOvr>
    <a:masterClrMapping/>
  </p:clrMapOvr>
</p:sld>
</file>

<file path=ppt/theme/theme1.xml><?xml version="1.0" encoding="utf-8"?>
<a:theme xmlns:a="http://schemas.openxmlformats.org/drawingml/2006/main" name="Barry PP template verified">
  <a:themeElements>
    <a:clrScheme name="Barry University">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C41230"/>
      </a:accent6>
      <a:hlink>
        <a:srgbClr val="5F5F5F"/>
      </a:hlink>
      <a:folHlink>
        <a:srgbClr val="919191"/>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Barry PP template verified</Template>
  <TotalTime>597</TotalTime>
  <Words>706</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MS Mincho</vt:lpstr>
      <vt:lpstr>Arial</vt:lpstr>
      <vt:lpstr>Calibri</vt:lpstr>
      <vt:lpstr>Century Gothic</vt:lpstr>
      <vt:lpstr>Times New Roman</vt:lpstr>
      <vt:lpstr>Wingdings</vt:lpstr>
      <vt:lpstr>Barry PP template verified</vt:lpstr>
      <vt:lpstr>Creating a Culture  of Assessment </vt:lpstr>
      <vt:lpstr>Assumptions that guide Assessment</vt:lpstr>
      <vt:lpstr>Purpose: Continuous Improvement  </vt:lpstr>
      <vt:lpstr>Explicit Curriculum </vt:lpstr>
      <vt:lpstr>Explicit Curriculum </vt:lpstr>
      <vt:lpstr>Benchmark </vt:lpstr>
      <vt:lpstr>Implicit Curriculum</vt:lpstr>
      <vt:lpstr>Assessment: Evaluation </vt:lpstr>
      <vt:lpstr>Creating a Culture of Assessment</vt:lpstr>
      <vt:lpstr>Faculty Engagement</vt:lpstr>
      <vt:lpstr>Communication is Key!</vt:lpstr>
    </vt:vector>
  </TitlesOfParts>
  <Company>Barry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Plan</dc:title>
  <dc:creator>Nowakowski-Sims, Eva M</dc:creator>
  <cp:lastModifiedBy>Nowakowski-Sims, Eva M</cp:lastModifiedBy>
  <cp:revision>30</cp:revision>
  <dcterms:created xsi:type="dcterms:W3CDTF">2016-09-21T19:13:32Z</dcterms:created>
  <dcterms:modified xsi:type="dcterms:W3CDTF">2016-11-02T17:28:22Z</dcterms:modified>
</cp:coreProperties>
</file>