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100"/>
    <a:srgbClr val="E29700"/>
    <a:srgbClr val="6666CC"/>
    <a:srgbClr val="FFCC66"/>
    <a:srgbClr val="FFFF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3ACA5-575D-451B-9864-AFA160EE4F62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2171D-C1EF-46D4-A3D0-5EEA36A3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3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6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9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85800"/>
            <a:ext cx="19812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7912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5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80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2971800" y="6423025"/>
            <a:ext cx="3198813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www.socialworkleadership.org</a:t>
            </a:r>
          </a:p>
        </p:txBody>
      </p:sp>
    </p:spTree>
    <p:extLst>
      <p:ext uri="{BB962C8B-B14F-4D97-AF65-F5344CB8AC3E}">
        <p14:creationId xmlns:p14="http://schemas.microsoft.com/office/powerpoint/2010/main" val="380707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7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98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695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524000"/>
            <a:ext cx="3695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9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3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0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0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28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46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562600"/>
            <a:ext cx="2052638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85800"/>
            <a:ext cx="754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4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" cy="1371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1056" name="Rectangle 32"/>
          <p:cNvSpPr>
            <a:spLocks noChangeArrowheads="1"/>
          </p:cNvSpPr>
          <p:nvPr userDrawn="1"/>
        </p:nvSpPr>
        <p:spPr bwMode="auto">
          <a:xfrm>
            <a:off x="0" y="1371600"/>
            <a:ext cx="9144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543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1078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100000"/>
        </a:spcBef>
        <a:spcAft>
          <a:spcPct val="0"/>
        </a:spcAft>
        <a:buClr>
          <a:srgbClr val="6666CC"/>
        </a:buClr>
        <a:buSzPct val="12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5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bg2"/>
        </a:buClr>
        <a:defRPr sz="2000"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4116388"/>
            <a:ext cx="9144000" cy="2741612"/>
          </a:xfrm>
          <a:prstGeom prst="rect">
            <a:avLst/>
          </a:prstGeom>
          <a:solidFill>
            <a:srgbClr val="66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3810000"/>
            <a:ext cx="2743200" cy="30480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708025" y="-752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962400"/>
            <a:ext cx="18288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1371600"/>
            <a:ext cx="9144000" cy="2590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2743200" y="0"/>
            <a:ext cx="6400800" cy="1371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0"/>
            <a:ext cx="2743200" cy="1371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5059537" y="4121006"/>
            <a:ext cx="408446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1pPr>
            <a:lvl2pPr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2pPr>
            <a:lvl3pPr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3pPr>
            <a:lvl4pPr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4pPr>
            <a:lvl5pPr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baseline="30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November</a:t>
            </a:r>
            <a:r>
              <a:rPr lang="en-US" altLang="en-US" sz="36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</a:t>
            </a:r>
            <a:r>
              <a:rPr lang="en-US" altLang="en-US" sz="3600" b="1" baseline="30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2014</a:t>
            </a:r>
            <a:endParaRPr lang="en-US" altLang="en-US" sz="36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29" y="1905000"/>
            <a:ext cx="1766171" cy="1747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00"/>
            <a:ext cx="1113183" cy="1688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" y="3375025"/>
            <a:ext cx="2741855" cy="182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8286" cy="1917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16" descr="Gero-EdCtr_cmyk_P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08" y="5818274"/>
            <a:ext cx="2779792" cy="39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22147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5714999"/>
            <a:ext cx="1646063" cy="597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0431" y="1543615"/>
            <a:ext cx="62787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Building Successful Partnerships and Rotations: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 Pittsburgh Healthcare System (VAPHS) HPPAE Experience</a:t>
            </a:r>
          </a:p>
          <a:p>
            <a:pPr algn="ctr"/>
            <a:endParaRPr lang="en-US" sz="4000" b="1" dirty="0">
              <a:solidFill>
                <a:schemeClr val="accent4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altLang="en-US" sz="2000" b="1" dirty="0" smtClean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Jennifer Husted, LCSW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en-US" sz="2000" b="1" dirty="0" smtClean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VA Pittsburgh Healthcare System</a:t>
            </a:r>
            <a:endParaRPr lang="en-US" altLang="en-US" sz="2000" b="1" dirty="0">
              <a:solidFill>
                <a:schemeClr val="accent4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7" y="762000"/>
            <a:ext cx="8228013" cy="1141413"/>
          </a:xfrm>
        </p:spPr>
        <p:txBody>
          <a:bodyPr/>
          <a:lstStyle/>
          <a:p>
            <a:r>
              <a:rPr lang="en-US" b="1" i="0" dirty="0" smtClean="0"/>
              <a:t>VA Placement Opportunities</a:t>
            </a:r>
            <a:endParaRPr lang="en-US" b="1" i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593542"/>
            <a:ext cx="45720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100000"/>
              </a:spcBef>
              <a:spcAft>
                <a:spcPct val="0"/>
              </a:spcAft>
              <a:buClr>
                <a:srgbClr val="6666CC"/>
              </a:buClr>
              <a:buSzPct val="12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b="1" kern="0" dirty="0" smtClean="0"/>
              <a:t>Rotational Experience: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kern="0" dirty="0" smtClean="0"/>
              <a:t>Intra-rotational or internal rotations fit best with second year students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kern="0" dirty="0" smtClean="0"/>
              <a:t>Ex: VAMC opportunities; GRECC, GEM, Community Living Center, Spinal Cord Clinic</a:t>
            </a:r>
            <a:endParaRPr lang="en-US" sz="2400" b="1" kern="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408961"/>
            <a:ext cx="3174306" cy="8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661" y="609600"/>
            <a:ext cx="8228013" cy="1141413"/>
          </a:xfrm>
        </p:spPr>
        <p:txBody>
          <a:bodyPr/>
          <a:lstStyle/>
          <a:p>
            <a:r>
              <a:rPr lang="en-US" sz="3200" b="1" i="0" dirty="0" smtClean="0"/>
              <a:t>Intra-Rotational Experience</a:t>
            </a:r>
            <a:endParaRPr lang="en-US" sz="3200" b="1" i="0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938074" y="1575786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100000"/>
              </a:spcBef>
              <a:spcAft>
                <a:spcPct val="0"/>
              </a:spcAft>
              <a:buClr>
                <a:srgbClr val="6666CC"/>
              </a:buClr>
              <a:buSzPct val="12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kern="0" dirty="0" smtClean="0"/>
              <a:t>Option 1: Switch Field Instructors</a:t>
            </a:r>
            <a:br>
              <a:rPr lang="en-US" sz="2000" b="1" kern="0" dirty="0" smtClean="0"/>
            </a:br>
            <a:endParaRPr lang="en-US" sz="2000" b="1" kern="0" dirty="0" smtClean="0"/>
          </a:p>
          <a:p>
            <a:pPr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kern="0" dirty="0" smtClean="0"/>
              <a:t>Communication between Student </a:t>
            </a:r>
            <a:r>
              <a:rPr lang="en-US" sz="2000" b="1" kern="0" dirty="0"/>
              <a:t>P</a:t>
            </a:r>
            <a:r>
              <a:rPr lang="en-US" sz="2000" b="1" kern="0" dirty="0" smtClean="0"/>
              <a:t>rogram Coordinator and the assigned field instructors</a:t>
            </a:r>
            <a:br>
              <a:rPr lang="en-US" sz="2000" b="1" kern="0" dirty="0" smtClean="0"/>
            </a:br>
            <a:endParaRPr lang="en-US" sz="2000" b="1" kern="0" dirty="0" smtClean="0"/>
          </a:p>
          <a:p>
            <a:pPr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kern="0" dirty="0" smtClean="0"/>
              <a:t>One field instructor each semester</a:t>
            </a:r>
            <a:br>
              <a:rPr lang="en-US" sz="2000" b="1" kern="0" dirty="0" smtClean="0"/>
            </a:br>
            <a:endParaRPr lang="en-US" sz="2000" b="1" kern="0" dirty="0" smtClean="0"/>
          </a:p>
          <a:p>
            <a:pPr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kern="0" dirty="0" smtClean="0"/>
              <a:t>Field instructor for semester takes ownership of field learning plan, evaluation, and school meetings</a:t>
            </a:r>
            <a:br>
              <a:rPr lang="en-US" sz="2000" b="1" kern="0" dirty="0" smtClean="0"/>
            </a:br>
            <a:endParaRPr lang="en-US" sz="2000" b="1" kern="0" dirty="0" smtClean="0"/>
          </a:p>
          <a:p>
            <a:pPr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kern="0" dirty="0" smtClean="0"/>
              <a:t>Second semester field instructor will consider feedback from first semester</a:t>
            </a:r>
            <a:br>
              <a:rPr lang="en-US" sz="2000" b="1" kern="0" dirty="0" smtClean="0"/>
            </a:br>
            <a:endParaRPr lang="en-US" sz="2000" b="1" kern="0" dirty="0" smtClean="0"/>
          </a:p>
          <a:p>
            <a:pPr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kern="0" dirty="0" smtClean="0"/>
              <a:t>If there are student issues, will readdress the placement plan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0888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7" y="304800"/>
            <a:ext cx="8228013" cy="1141413"/>
          </a:xfrm>
        </p:spPr>
        <p:txBody>
          <a:bodyPr/>
          <a:lstStyle/>
          <a:p>
            <a:r>
              <a:rPr lang="en-US" b="1" i="0" dirty="0" smtClean="0"/>
              <a:t>Intra-Rotational Experience Continued</a:t>
            </a:r>
            <a:endParaRPr lang="en-US" b="1" i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1556551"/>
            <a:ext cx="8229600" cy="499664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100000"/>
              </a:spcBef>
              <a:spcAft>
                <a:spcPct val="0"/>
              </a:spcAft>
              <a:buClr>
                <a:srgbClr val="6666CC"/>
              </a:buClr>
              <a:buSzPct val="12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/>
              <a:t>Example of rotations:</a:t>
            </a:r>
          </a:p>
          <a:p>
            <a:pPr marL="625475" lvl="1">
              <a:buFont typeface="Arial" panose="020B0604020202020204" pitchFamily="34" charset="0"/>
              <a:buChar char="•"/>
            </a:pPr>
            <a:r>
              <a:rPr lang="en-US" sz="2000" b="1" kern="0" dirty="0" smtClean="0"/>
              <a:t>2 field instructors: </a:t>
            </a:r>
          </a:p>
          <a:p>
            <a:pPr lvl="2"/>
            <a:r>
              <a:rPr lang="en-US" b="1" kern="0" dirty="0" smtClean="0"/>
              <a:t>GEM Clinic/Inpatient Psychiatry</a:t>
            </a:r>
          </a:p>
          <a:p>
            <a:pPr marL="1539875" lvl="3" indent="-34290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b="1" kern="0" dirty="0" smtClean="0"/>
              <a:t>One student rotating assignment based on requested experiences ; 2 program areas</a:t>
            </a:r>
          </a:p>
          <a:p>
            <a:pPr marL="1539875" lvl="3" indent="-34290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b="1" kern="0" dirty="0" smtClean="0"/>
              <a:t>New field instructor at each assignment</a:t>
            </a:r>
          </a:p>
          <a:p>
            <a:pPr lvl="2"/>
            <a:r>
              <a:rPr lang="en-US" b="1" kern="0" dirty="0" smtClean="0"/>
              <a:t>Community Living Center</a:t>
            </a:r>
          </a:p>
          <a:p>
            <a:pPr marL="1543050" lvl="3" indent="-34290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b="1" kern="0" dirty="0" smtClean="0"/>
              <a:t>2 students assigned each year to different units</a:t>
            </a:r>
          </a:p>
          <a:p>
            <a:pPr marL="1543050" lvl="3" indent="-34290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b="1" kern="0" dirty="0" smtClean="0"/>
              <a:t>2 field instructors that switch at semester</a:t>
            </a:r>
          </a:p>
          <a:p>
            <a:pPr marL="914400" lvl="2" indent="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18432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661" y="304800"/>
            <a:ext cx="8228013" cy="1141413"/>
          </a:xfrm>
        </p:spPr>
        <p:txBody>
          <a:bodyPr/>
          <a:lstStyle/>
          <a:p>
            <a:r>
              <a:rPr lang="en-US" b="1" i="0" dirty="0" smtClean="0"/>
              <a:t>Intra-Rotational Experience Continued</a:t>
            </a:r>
            <a:endParaRPr lang="en-US" b="1" i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96645" y="159354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100000"/>
              </a:spcBef>
              <a:spcAft>
                <a:spcPct val="0"/>
              </a:spcAft>
              <a:buClr>
                <a:srgbClr val="6666CC"/>
              </a:buClr>
              <a:buSzPct val="12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kern="0" dirty="0" smtClean="0"/>
              <a:t>Option 2: Maintain primary field </a:t>
            </a:r>
            <a:r>
              <a:rPr lang="en-US" sz="2400" b="1" kern="0" dirty="0"/>
              <a:t>i</a:t>
            </a:r>
            <a:r>
              <a:rPr lang="en-US" sz="2400" b="1" kern="0" dirty="0" smtClean="0"/>
              <a:t>nstructor and add a task supervisor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kern="0" dirty="0" smtClean="0"/>
              <a:t>Field instructor has primary responsibility for student, including field learning plan, evaluations and meetings with school of social work 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kern="0" dirty="0" smtClean="0"/>
              <a:t>Field instructor also provides formal weekly supervision to the student</a:t>
            </a:r>
            <a:endParaRPr lang="en-US" sz="2400" b="1" kern="0" dirty="0"/>
          </a:p>
        </p:txBody>
      </p:sp>
    </p:spTree>
    <p:extLst>
      <p:ext uri="{BB962C8B-B14F-4D97-AF65-F5344CB8AC3E}">
        <p14:creationId xmlns:p14="http://schemas.microsoft.com/office/powerpoint/2010/main" val="2682267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7" y="304800"/>
            <a:ext cx="8228013" cy="1141413"/>
          </a:xfrm>
        </p:spPr>
        <p:txBody>
          <a:bodyPr/>
          <a:lstStyle/>
          <a:p>
            <a:r>
              <a:rPr lang="en-US" b="1" i="0" dirty="0" smtClean="0"/>
              <a:t>Intra-Rotational Experience Continued</a:t>
            </a:r>
            <a:endParaRPr lang="en-US" b="1" i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1524000"/>
            <a:ext cx="8229600" cy="4876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100000"/>
              </a:spcBef>
              <a:spcAft>
                <a:spcPct val="0"/>
              </a:spcAft>
              <a:buClr>
                <a:srgbClr val="6666CC"/>
              </a:buClr>
              <a:buSzPct val="12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000" b="1" kern="0" dirty="0" smtClean="0"/>
              <a:t>Example Rotations: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kern="0" dirty="0" smtClean="0"/>
              <a:t>One field instructor, task </a:t>
            </a:r>
            <a:r>
              <a:rPr lang="en-US" sz="2000" b="1" kern="0" dirty="0"/>
              <a:t>s</a:t>
            </a:r>
            <a:r>
              <a:rPr lang="en-US" sz="2000" b="1" kern="0" dirty="0" smtClean="0"/>
              <a:t>upervisor</a:t>
            </a:r>
          </a:p>
          <a:p>
            <a:pPr lvl="2"/>
            <a:r>
              <a:rPr lang="en-US" b="1" kern="0" dirty="0" smtClean="0"/>
              <a:t>Often in closely related areas</a:t>
            </a:r>
          </a:p>
          <a:p>
            <a:pPr lvl="2"/>
            <a:r>
              <a:rPr lang="en-US" b="1" kern="0" dirty="0" smtClean="0"/>
              <a:t>First semester</a:t>
            </a:r>
            <a:r>
              <a:rPr lang="en-US" b="1" kern="0" dirty="0" smtClean="0">
                <a:latin typeface="Arial"/>
                <a:cs typeface="Arial"/>
              </a:rPr>
              <a:t>–</a:t>
            </a:r>
            <a:r>
              <a:rPr lang="en-US" b="1" kern="0" dirty="0" smtClean="0"/>
              <a:t>inpatient behavioral health unit</a:t>
            </a:r>
          </a:p>
          <a:p>
            <a:pPr lvl="2"/>
            <a:r>
              <a:rPr lang="en-US" b="1" kern="0" dirty="0" smtClean="0"/>
              <a:t>Second semester</a:t>
            </a:r>
            <a:r>
              <a:rPr lang="en-US" b="1" kern="0" dirty="0">
                <a:latin typeface="Arial"/>
                <a:cs typeface="Arial"/>
              </a:rPr>
              <a:t>–</a:t>
            </a:r>
            <a:r>
              <a:rPr lang="en-US" b="1" kern="0" dirty="0" smtClean="0"/>
              <a:t>inpatient behavioral health and CTAD group work  </a:t>
            </a:r>
          </a:p>
          <a:p>
            <a:pPr lvl="2"/>
            <a:r>
              <a:rPr lang="en-US" b="1" kern="0" dirty="0" smtClean="0"/>
              <a:t>Task supervisor provides supervision for all work in CTAD</a:t>
            </a:r>
          </a:p>
          <a:p>
            <a:pPr lvl="2"/>
            <a:r>
              <a:rPr lang="en-US" b="1" kern="0" dirty="0" smtClean="0"/>
              <a:t>Field instructor maintains responsibility for student</a:t>
            </a:r>
          </a:p>
          <a:p>
            <a:pPr lvl="2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76881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7" y="685800"/>
            <a:ext cx="8228013" cy="1141413"/>
          </a:xfrm>
        </p:spPr>
        <p:txBody>
          <a:bodyPr/>
          <a:lstStyle/>
          <a:p>
            <a:r>
              <a:rPr lang="en-US" b="1" i="0" dirty="0" smtClean="0"/>
              <a:t>Challenges</a:t>
            </a:r>
            <a:endParaRPr lang="en-US" b="1" i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593542"/>
            <a:ext cx="41910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100000"/>
              </a:spcBef>
              <a:spcAft>
                <a:spcPct val="0"/>
              </a:spcAft>
              <a:buClr>
                <a:srgbClr val="6666CC"/>
              </a:buClr>
              <a:buSzPct val="12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400" b="1" kern="0" dirty="0" smtClean="0"/>
              <a:t>Some students love the rotational options and the opportunity to have multiple experiences.</a:t>
            </a:r>
          </a:p>
          <a:p>
            <a:pPr>
              <a:buClr>
                <a:schemeClr val="tx1"/>
              </a:buClr>
            </a:pPr>
            <a:r>
              <a:rPr lang="en-US" sz="2400" b="1" kern="0" dirty="0" smtClean="0"/>
              <a:t>Others find it difficult to “switch gears” mid stream.</a:t>
            </a:r>
            <a:endParaRPr lang="en-US" sz="2400" b="1" kern="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824631" y="2057400"/>
            <a:ext cx="3441760" cy="2957513"/>
            <a:chOff x="1632" y="1248"/>
            <a:chExt cx="2682" cy="2286"/>
          </a:xfrm>
        </p:grpSpPr>
        <p:sp>
          <p:nvSpPr>
            <p:cNvPr id="5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29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7" y="685800"/>
            <a:ext cx="8228013" cy="1141413"/>
          </a:xfrm>
        </p:spPr>
        <p:txBody>
          <a:bodyPr/>
          <a:lstStyle/>
          <a:p>
            <a:r>
              <a:rPr lang="en-US" b="1" i="0" dirty="0" smtClean="0"/>
              <a:t>Benefits</a:t>
            </a:r>
            <a:endParaRPr lang="en-US" b="1" i="0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648200" y="1600200"/>
            <a:ext cx="43434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100000"/>
              </a:spcBef>
              <a:spcAft>
                <a:spcPct val="0"/>
              </a:spcAft>
              <a:buClr>
                <a:srgbClr val="6666CC"/>
              </a:buClr>
              <a:buSzPct val="12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400" b="1" kern="0" dirty="0" smtClean="0"/>
              <a:t>Our goal through the rotational field model is that all HPPAE students gain proficiency in the CSWE geriatric competencies.</a:t>
            </a:r>
            <a:endParaRPr lang="en-US" sz="2400" b="1" kern="0" dirty="0"/>
          </a:p>
        </p:txBody>
      </p:sp>
      <p:pic>
        <p:nvPicPr>
          <p:cNvPr id="4" name="Picture 2" descr="C:\Users\aad62\AppData\Local\Microsoft\Windows\Temporary Internet Files\Content.IE5\PBC0V9BC\MC9001413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2183587" cy="247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25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370" y="685800"/>
            <a:ext cx="8228013" cy="1141413"/>
          </a:xfrm>
        </p:spPr>
        <p:txBody>
          <a:bodyPr/>
          <a:lstStyle/>
          <a:p>
            <a:r>
              <a:rPr lang="en-US" b="1" i="0" dirty="0" smtClean="0"/>
              <a:t>Communication with the University</a:t>
            </a:r>
            <a:endParaRPr lang="en-US" b="1" i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600199"/>
            <a:ext cx="8610600" cy="457200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100000"/>
              </a:spcBef>
              <a:spcAft>
                <a:spcPct val="0"/>
              </a:spcAft>
              <a:buClr>
                <a:srgbClr val="6666CC"/>
              </a:buClr>
              <a:buSzPct val="12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400" b="1" kern="0" dirty="0" smtClean="0"/>
              <a:t>Ongoing communication with HPPAE program directors</a:t>
            </a:r>
          </a:p>
          <a:p>
            <a:pPr>
              <a:buClr>
                <a:schemeClr val="tx1"/>
              </a:buClr>
            </a:pPr>
            <a:r>
              <a:rPr lang="en-US" sz="2400" b="1" kern="0" dirty="0" smtClean="0"/>
              <a:t>Processing past year with university staff</a:t>
            </a:r>
          </a:p>
          <a:p>
            <a:pPr>
              <a:buClr>
                <a:schemeClr val="tx1"/>
              </a:buClr>
            </a:pPr>
            <a:r>
              <a:rPr lang="en-US" sz="2400" b="1" kern="0" dirty="0" smtClean="0"/>
              <a:t>Setting goals for academic year with university staff</a:t>
            </a:r>
            <a:endParaRPr lang="en-US" sz="2400" b="1" kern="0" dirty="0"/>
          </a:p>
        </p:txBody>
      </p:sp>
    </p:spTree>
    <p:extLst>
      <p:ext uri="{BB962C8B-B14F-4D97-AF65-F5344CB8AC3E}">
        <p14:creationId xmlns:p14="http://schemas.microsoft.com/office/powerpoint/2010/main" val="1484605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059" y="228600"/>
            <a:ext cx="8228013" cy="1141413"/>
          </a:xfrm>
        </p:spPr>
        <p:txBody>
          <a:bodyPr/>
          <a:lstStyle/>
          <a:p>
            <a:r>
              <a:rPr lang="en-US" b="1" i="0" dirty="0" smtClean="0"/>
              <a:t>Multi-Faceted Relationship Between University of Pittsburgh and VA</a:t>
            </a:r>
            <a:endParaRPr lang="en-US" b="1" i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593542"/>
            <a:ext cx="8534400" cy="47310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fontAlgn="base">
              <a:spcBef>
                <a:spcPct val="100000"/>
              </a:spcBef>
              <a:spcAft>
                <a:spcPct val="0"/>
              </a:spcAft>
              <a:buClr>
                <a:srgbClr val="6666CC"/>
              </a:buClr>
              <a:buSzPct val="12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</a:pPr>
            <a:r>
              <a:rPr lang="en-US" b="1" kern="0" dirty="0" smtClean="0"/>
              <a:t>MSW Internship Program</a:t>
            </a:r>
          </a:p>
          <a:p>
            <a:pPr>
              <a:buClr>
                <a:schemeClr val="tx1"/>
              </a:buClr>
            </a:pPr>
            <a:r>
              <a:rPr lang="en-US" b="1" kern="0" dirty="0" smtClean="0"/>
              <a:t>Field Instructors: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kern="0" dirty="0" smtClean="0"/>
              <a:t>University of Pittsburgh CE to field instructors (50% discount)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kern="0" dirty="0" smtClean="0"/>
              <a:t>HPPAE special programs for field instructors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kern="0" dirty="0" smtClean="0"/>
              <a:t>Reduced college credit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kern="0" dirty="0" smtClean="0"/>
              <a:t>Attend leadership presentations</a:t>
            </a:r>
          </a:p>
          <a:p>
            <a:pPr>
              <a:buClr>
                <a:schemeClr val="tx1"/>
              </a:buClr>
            </a:pPr>
            <a:r>
              <a:rPr lang="en-US" b="1" kern="0" dirty="0" smtClean="0"/>
              <a:t>Formal Case Presentations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kern="0" dirty="0" smtClean="0"/>
              <a:t>All University of Pittsburgh VA MSW students present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kern="0" dirty="0" smtClean="0"/>
              <a:t>VA and university staff attend the full-day </a:t>
            </a:r>
            <a:br>
              <a:rPr lang="en-US" b="1" kern="0" dirty="0" smtClean="0"/>
            </a:br>
            <a:r>
              <a:rPr lang="en-US" b="1" kern="0" dirty="0" smtClean="0"/>
              <a:t>event</a:t>
            </a:r>
          </a:p>
          <a:p>
            <a:pPr marL="411480" lvl="1" indent="0">
              <a:buFont typeface="Wingdings" pitchFamily="2" charset="2"/>
              <a:buNone/>
            </a:pPr>
            <a:endParaRPr lang="en-US" kern="0" dirty="0" smtClean="0"/>
          </a:p>
          <a:p>
            <a:pPr marL="411480" lvl="1" indent="0">
              <a:buFont typeface="Wingdings" pitchFamily="2" charset="2"/>
              <a:buNone/>
            </a:pPr>
            <a:endParaRPr lang="en-US" kern="0" dirty="0" smtClean="0"/>
          </a:p>
          <a:p>
            <a:pPr marL="411480" lvl="1" indent="0">
              <a:buFont typeface="Wingdings" pitchFamily="2" charset="2"/>
              <a:buNone/>
            </a:pPr>
            <a:endParaRPr lang="en-US" kern="0" dirty="0" smtClean="0"/>
          </a:p>
          <a:p>
            <a:pPr marL="411480" lvl="1" indent="0">
              <a:buFont typeface="Wingdings" pitchFamily="2" charset="2"/>
              <a:buNone/>
            </a:pPr>
            <a:endParaRPr lang="en-US" kern="0" dirty="0" smtClean="0"/>
          </a:p>
          <a:p>
            <a:pPr marL="411480" lvl="1" indent="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29234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7" y="228600"/>
            <a:ext cx="8228013" cy="1141413"/>
          </a:xfrm>
        </p:spPr>
        <p:txBody>
          <a:bodyPr/>
          <a:lstStyle/>
          <a:p>
            <a:r>
              <a:rPr lang="en-US" b="1" i="0" dirty="0" smtClean="0"/>
              <a:t>University of Pittsburgh/VA Partnership Success</a:t>
            </a:r>
            <a:endParaRPr lang="en-US" b="1" i="0" dirty="0"/>
          </a:p>
        </p:txBody>
      </p:sp>
      <p:sp>
        <p:nvSpPr>
          <p:cNvPr id="3" name="Rectangle 2"/>
          <p:cNvSpPr/>
          <p:nvPr/>
        </p:nvSpPr>
        <p:spPr>
          <a:xfrm>
            <a:off x="1143000" y="1905000"/>
            <a:ext cx="7924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“The HPPAE students have presented to field placement year after year with determination and focus.  There is intention in their goal setting and a passion to make a difference in the field of social work.”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b="1" dirty="0" smtClean="0"/>
              <a:t>–Jennifer </a:t>
            </a:r>
            <a:r>
              <a:rPr lang="en-US" b="1" dirty="0" err="1"/>
              <a:t>Rochkind</a:t>
            </a:r>
            <a:r>
              <a:rPr lang="en-US" b="1" dirty="0"/>
              <a:t> (Field Instructor and HPPAE Fellow)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185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5987" y="685800"/>
            <a:ext cx="8228013" cy="1141413"/>
          </a:xfrm>
        </p:spPr>
        <p:txBody>
          <a:bodyPr/>
          <a:lstStyle/>
          <a:p>
            <a:pPr>
              <a:defRPr/>
            </a:pPr>
            <a:r>
              <a:rPr lang="en-US" b="1" i="0" dirty="0" smtClean="0">
                <a:sym typeface="Arial" pitchFamily="34" charset="0"/>
              </a:rPr>
              <a:t>History of VA/HPPAE Partnership</a:t>
            </a:r>
            <a:endParaRPr lang="en-US" b="1" i="0" dirty="0"/>
          </a:p>
        </p:txBody>
      </p:sp>
      <p:sp>
        <p:nvSpPr>
          <p:cNvPr id="4" name="Rectangle 3"/>
          <p:cNvSpPr/>
          <p:nvPr/>
        </p:nvSpPr>
        <p:spPr>
          <a:xfrm>
            <a:off x="152400" y="1371600"/>
            <a:ext cx="84582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300" b="1" dirty="0" smtClean="0">
                <a:solidFill>
                  <a:schemeClr val="tx2"/>
                </a:solidFill>
                <a:sym typeface="Arial" charset="0"/>
              </a:rPr>
              <a:t> 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582349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/>
              <a:t>10 year partnership between </a:t>
            </a:r>
            <a:r>
              <a:rPr lang="en-US" sz="2400" b="1" dirty="0" smtClean="0"/>
              <a:t>University of Pittsburgh </a:t>
            </a:r>
            <a:r>
              <a:rPr lang="en-US" sz="2400" b="1" dirty="0"/>
              <a:t>HPPAE and the VA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/>
              <a:t>25+ </a:t>
            </a:r>
            <a:r>
              <a:rPr lang="en-US" sz="2400" b="1" dirty="0"/>
              <a:t>year relationship between </a:t>
            </a:r>
            <a:r>
              <a:rPr lang="en-US" sz="2400" b="1" dirty="0" smtClean="0"/>
              <a:t>University of Pittsburgh </a:t>
            </a:r>
            <a:r>
              <a:rPr lang="en-US" sz="2400" b="1" dirty="0"/>
              <a:t>School of Social Work and the VA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/>
              <a:t>VA has committed to: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</a:t>
            </a:r>
            <a:r>
              <a:rPr lang="en-US" sz="2400" b="1" dirty="0" smtClean="0"/>
              <a:t>t </a:t>
            </a:r>
            <a:r>
              <a:rPr lang="en-US" sz="2400" b="1" dirty="0"/>
              <a:t>least 2 HPPAE students every academic year since 2004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VAPHS </a:t>
            </a:r>
            <a:r>
              <a:rPr lang="en-US" sz="2400" b="1" dirty="0"/>
              <a:t>has between 7-9 MSW intern stipends each academic year</a:t>
            </a:r>
          </a:p>
        </p:txBody>
      </p:sp>
    </p:spTree>
    <p:extLst>
      <p:ext uri="{BB962C8B-B14F-4D97-AF65-F5344CB8AC3E}">
        <p14:creationId xmlns:p14="http://schemas.microsoft.com/office/powerpoint/2010/main" val="38484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7" y="762000"/>
            <a:ext cx="8228013" cy="1141413"/>
          </a:xfrm>
        </p:spPr>
        <p:txBody>
          <a:bodyPr/>
          <a:lstStyle/>
          <a:p>
            <a:r>
              <a:rPr lang="en-US" b="1" i="0" dirty="0" smtClean="0"/>
              <a:t>VA Student Selection Process</a:t>
            </a:r>
            <a:endParaRPr lang="en-US" b="1" i="0" dirty="0"/>
          </a:p>
        </p:txBody>
      </p:sp>
      <p:sp>
        <p:nvSpPr>
          <p:cNvPr id="3" name="TextBox 2"/>
          <p:cNvSpPr txBox="1"/>
          <p:nvPr/>
        </p:nvSpPr>
        <p:spPr>
          <a:xfrm>
            <a:off x="625874" y="1600200"/>
            <a:ext cx="83657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/>
              <a:t>Centralized Application Process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/>
              <a:t>Applications Due June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/>
              <a:t>Application packets: </a:t>
            </a:r>
            <a:endParaRPr lang="en-US" sz="2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Transcripts</a:t>
            </a:r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Letters </a:t>
            </a:r>
            <a:r>
              <a:rPr lang="en-US" sz="2400" b="1" dirty="0"/>
              <a:t>of r</a:t>
            </a:r>
            <a:r>
              <a:rPr lang="en-US" sz="2400" b="1" dirty="0" smtClean="0"/>
              <a:t>ecommendation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Writing sample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Resume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7244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7" y="762000"/>
            <a:ext cx="8228013" cy="1141413"/>
          </a:xfrm>
        </p:spPr>
        <p:txBody>
          <a:bodyPr/>
          <a:lstStyle/>
          <a:p>
            <a:r>
              <a:rPr lang="en-US" b="1" i="0" dirty="0" smtClean="0"/>
              <a:t>VA Student Selection Process</a:t>
            </a:r>
            <a:endParaRPr lang="en-US" b="1" i="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05527"/>
            <a:ext cx="83324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350838">
              <a:buFont typeface="Wingdings" panose="05000000000000000000" pitchFamily="2" charset="2"/>
              <a:buChar char="§"/>
            </a:pPr>
            <a:r>
              <a:rPr lang="en-US" sz="2400" b="1" dirty="0"/>
              <a:t>Application </a:t>
            </a:r>
            <a:r>
              <a:rPr lang="en-US" sz="2400" b="1" dirty="0" smtClean="0"/>
              <a:t>packets </a:t>
            </a:r>
            <a:r>
              <a:rPr lang="en-US" sz="2400" b="1" dirty="0"/>
              <a:t>of all potential candidates reviewed by Student Program </a:t>
            </a:r>
            <a:r>
              <a:rPr lang="en-US" sz="2400" b="1" dirty="0" smtClean="0"/>
              <a:t>Coordinator/Co-Coordinator</a:t>
            </a:r>
            <a:endParaRPr lang="en-US" sz="2400" b="1" dirty="0"/>
          </a:p>
          <a:p>
            <a:pPr marL="803275" indent="-346075"/>
            <a:endParaRPr lang="en-US" sz="2400" b="1" dirty="0"/>
          </a:p>
          <a:p>
            <a:pPr marL="461963" indent="-350838">
              <a:buFont typeface="Wingdings" panose="05000000000000000000" pitchFamily="2" charset="2"/>
              <a:buChar char="§"/>
            </a:pPr>
            <a:r>
              <a:rPr lang="en-US" sz="2400" b="1" dirty="0"/>
              <a:t>Interviews arranged	</a:t>
            </a:r>
            <a:endParaRPr lang="en-US" sz="2400" b="1" dirty="0" smtClean="0"/>
          </a:p>
          <a:p>
            <a:pPr marL="1144588" lvl="1" indent="-341313">
              <a:buFont typeface="Arial" panose="020B0604020202020204" pitchFamily="34" charset="0"/>
              <a:buChar char="•"/>
            </a:pPr>
            <a:r>
              <a:rPr lang="en-US" sz="2400" b="1" dirty="0" smtClean="0"/>
              <a:t>In person</a:t>
            </a:r>
          </a:p>
          <a:p>
            <a:pPr marL="1144588" lvl="1" indent="-341313">
              <a:buFont typeface="Arial" panose="020B0604020202020204" pitchFamily="34" charset="0"/>
              <a:buChar char="•"/>
            </a:pPr>
            <a:r>
              <a:rPr lang="en-US" sz="2400" b="1" dirty="0" smtClean="0"/>
              <a:t>Phone</a:t>
            </a:r>
            <a:endParaRPr lang="en-US" sz="2400" b="1" dirty="0"/>
          </a:p>
          <a:p>
            <a:pPr marL="803275" indent="-346075"/>
            <a:endParaRPr lang="en-US" sz="2400" b="1" dirty="0"/>
          </a:p>
          <a:p>
            <a:pPr marL="461963" indent="-350838">
              <a:buFont typeface="Wingdings" panose="05000000000000000000" pitchFamily="2" charset="2"/>
              <a:buChar char="§"/>
            </a:pPr>
            <a:r>
              <a:rPr lang="en-US" sz="2400" b="1" dirty="0"/>
              <a:t>Interviews </a:t>
            </a:r>
            <a:r>
              <a:rPr lang="en-US" sz="2400" b="1" dirty="0" smtClean="0"/>
              <a:t>format</a:t>
            </a:r>
          </a:p>
          <a:p>
            <a:pPr marL="1144588" lvl="1" indent="-341313">
              <a:buFont typeface="Arial" panose="020B0604020202020204" pitchFamily="34" charset="0"/>
              <a:buChar char="•"/>
            </a:pPr>
            <a:r>
              <a:rPr lang="en-US" sz="2400" b="1" dirty="0" smtClean="0"/>
              <a:t>Opening questions</a:t>
            </a:r>
          </a:p>
          <a:p>
            <a:pPr marL="1144588" lvl="1" indent="-341313">
              <a:buFont typeface="Arial" panose="020B0604020202020204" pitchFamily="34" charset="0"/>
              <a:buChar char="•"/>
            </a:pPr>
            <a:r>
              <a:rPr lang="en-US" sz="2400" b="1" dirty="0" smtClean="0"/>
              <a:t>PBI </a:t>
            </a:r>
            <a:r>
              <a:rPr lang="en-US" sz="24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6660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7" y="762000"/>
            <a:ext cx="8228013" cy="1141413"/>
          </a:xfrm>
        </p:spPr>
        <p:txBody>
          <a:bodyPr/>
          <a:lstStyle/>
          <a:p>
            <a:r>
              <a:rPr lang="en-US" b="1" i="0" dirty="0" smtClean="0"/>
              <a:t>VA Student Selection Process</a:t>
            </a:r>
            <a:endParaRPr lang="en-US" b="1" i="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00199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Review of student interviews, areas of interest, and potential field instructors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Matching of students with potential field instructors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Second interviews with student and field instructors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Final selection of students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Communication with university for accepted and declined </a:t>
            </a:r>
            <a:r>
              <a:rPr lang="en-US" sz="2000" b="1" dirty="0" smtClean="0"/>
              <a:t>students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8413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7" y="762000"/>
            <a:ext cx="8228013" cy="1141413"/>
          </a:xfrm>
        </p:spPr>
        <p:txBody>
          <a:bodyPr/>
          <a:lstStyle/>
          <a:p>
            <a:r>
              <a:rPr lang="en-US" b="1" i="0" dirty="0" smtClean="0"/>
              <a:t>HPPAE Selection Process</a:t>
            </a:r>
            <a:endParaRPr lang="en-US" b="1" i="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/>
              <a:t>Anticipated that 2 HPPAE students are accepted each year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/>
              <a:t>More than 2 could be selected based on overall  applicants and available field instructors and sites</a:t>
            </a:r>
          </a:p>
        </p:txBody>
      </p:sp>
    </p:spTree>
    <p:extLst>
      <p:ext uri="{BB962C8B-B14F-4D97-AF65-F5344CB8AC3E}">
        <p14:creationId xmlns:p14="http://schemas.microsoft.com/office/powerpoint/2010/main" val="4458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482" y="685800"/>
            <a:ext cx="8228013" cy="1141413"/>
          </a:xfrm>
        </p:spPr>
        <p:txBody>
          <a:bodyPr/>
          <a:lstStyle/>
          <a:p>
            <a:r>
              <a:rPr lang="en-US" b="1" i="0" dirty="0" smtClean="0"/>
              <a:t>Serving Older Veterans</a:t>
            </a:r>
            <a:endParaRPr lang="en-US" b="1" i="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Includes </a:t>
            </a:r>
            <a:r>
              <a:rPr lang="en-US" sz="2400" b="1" dirty="0"/>
              <a:t>but not limited to: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GRECC-Geriatric </a:t>
            </a:r>
            <a:r>
              <a:rPr lang="en-US" sz="2400" b="1" dirty="0"/>
              <a:t>Research Education and Clinical </a:t>
            </a:r>
            <a:r>
              <a:rPr lang="en-US" sz="2400" b="1" dirty="0" smtClean="0"/>
              <a:t>Centers</a:t>
            </a:r>
            <a:br>
              <a:rPr lang="en-US" sz="2400" b="1" dirty="0" smtClean="0"/>
            </a:b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Geriatric Evaluation and Management </a:t>
            </a:r>
            <a:r>
              <a:rPr lang="en-US" sz="2400" b="1" dirty="0" smtClean="0"/>
              <a:t>Clinic</a:t>
            </a:r>
            <a:br>
              <a:rPr lang="en-US" sz="2400" b="1" dirty="0" smtClean="0"/>
            </a:b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Inpatient </a:t>
            </a:r>
            <a:r>
              <a:rPr lang="en-US" sz="2400" b="1" dirty="0" smtClean="0"/>
              <a:t>Psychiatry</a:t>
            </a:r>
            <a:br>
              <a:rPr lang="en-US" sz="2400" b="1" dirty="0" smtClean="0"/>
            </a:b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Inpatient Acute Care </a:t>
            </a:r>
            <a:r>
              <a:rPr lang="en-US" sz="2400" b="1" dirty="0" smtClean="0"/>
              <a:t>(55</a:t>
            </a:r>
            <a:r>
              <a:rPr lang="en-US" sz="2400" b="1" dirty="0"/>
              <a:t>% of Veterans served are 60 years or older)</a:t>
            </a:r>
          </a:p>
        </p:txBody>
      </p:sp>
    </p:spTree>
    <p:extLst>
      <p:ext uri="{BB962C8B-B14F-4D97-AF65-F5344CB8AC3E}">
        <p14:creationId xmlns:p14="http://schemas.microsoft.com/office/powerpoint/2010/main" val="80811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727" y="685800"/>
            <a:ext cx="8228013" cy="1141413"/>
          </a:xfrm>
        </p:spPr>
        <p:txBody>
          <a:bodyPr/>
          <a:lstStyle/>
          <a:p>
            <a:r>
              <a:rPr lang="en-US" b="1" i="0" dirty="0" smtClean="0"/>
              <a:t>Serving Older Veterans</a:t>
            </a:r>
            <a:endParaRPr lang="en-US" b="1" i="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Community Living Center </a:t>
            </a:r>
            <a:r>
              <a:rPr lang="en-US" b="1" dirty="0" smtClean="0"/>
              <a:t>(CLC): </a:t>
            </a:r>
            <a:r>
              <a:rPr lang="en-US" b="1" dirty="0"/>
              <a:t>262 bed facility</a:t>
            </a:r>
          </a:p>
          <a:p>
            <a:endParaRPr lang="en-US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/>
              <a:t>Dementia Specialty Care Unit- Secured Unit for Veterans with dementia and wandering or exit seeking </a:t>
            </a:r>
            <a:r>
              <a:rPr lang="en-US" sz="1600" b="1" dirty="0" smtClean="0"/>
              <a:t>behaviors</a:t>
            </a:r>
            <a:br>
              <a:rPr lang="en-US" sz="1600" b="1" dirty="0" smtClean="0"/>
            </a:br>
            <a:endParaRPr lang="en-US" sz="16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/>
              <a:t>Hospice/ Palliative Care </a:t>
            </a:r>
            <a:r>
              <a:rPr lang="en-US" sz="1600" b="1" dirty="0" smtClean="0"/>
              <a:t>Unit</a:t>
            </a:r>
            <a:br>
              <a:rPr lang="en-US" sz="1600" b="1" dirty="0" smtClean="0"/>
            </a:br>
            <a:endParaRPr lang="en-US" sz="16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/>
              <a:t>Rehabilitation unit focuses on a shorter LOS with Short Stay rehabilitation therapies (Physical Therapy, Occupational Therapy, Speech Therapy) and resuming most independent functional living </a:t>
            </a:r>
            <a:r>
              <a:rPr lang="en-US" sz="1600" b="1" dirty="0" smtClean="0"/>
              <a:t>setting</a:t>
            </a:r>
            <a:br>
              <a:rPr lang="en-US" sz="1600" b="1" dirty="0" smtClean="0"/>
            </a:br>
            <a:endParaRPr lang="en-US" sz="16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/>
              <a:t>Skilled nursing </a:t>
            </a:r>
            <a:r>
              <a:rPr lang="en-US" sz="1600" b="1" dirty="0" smtClean="0"/>
              <a:t>care</a:t>
            </a:r>
            <a:br>
              <a:rPr lang="en-US" sz="1600" b="1" dirty="0" smtClean="0"/>
            </a:br>
            <a:endParaRPr lang="en-US" sz="16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/>
              <a:t>Transitional Care </a:t>
            </a:r>
            <a:r>
              <a:rPr lang="en-US" sz="1600" b="1" dirty="0" smtClean="0"/>
              <a:t>Unit</a:t>
            </a:r>
            <a:br>
              <a:rPr lang="en-US" sz="1600" b="1" dirty="0" smtClean="0"/>
            </a:br>
            <a:endParaRPr lang="en-US" sz="16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/>
              <a:t>In House Respite </a:t>
            </a:r>
            <a:r>
              <a:rPr lang="en-US" sz="1600" b="1" dirty="0" smtClean="0"/>
              <a:t>Admissions</a:t>
            </a:r>
            <a:br>
              <a:rPr lang="en-US" sz="1600" b="1" dirty="0" smtClean="0"/>
            </a:br>
            <a:endParaRPr lang="en-US" sz="16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/>
              <a:t>Long Term Care program provides resident-centered care to eligible Veterans who make the CLC their </a:t>
            </a:r>
            <a:r>
              <a:rPr lang="en-US" sz="1600" b="1" dirty="0" smtClean="0"/>
              <a:t>home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5147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7" y="762000"/>
            <a:ext cx="8228013" cy="1141413"/>
          </a:xfrm>
        </p:spPr>
        <p:txBody>
          <a:bodyPr/>
          <a:lstStyle/>
          <a:p>
            <a:r>
              <a:rPr lang="en-US" b="1" i="0" dirty="0" smtClean="0"/>
              <a:t>VA Placement Opportunities</a:t>
            </a:r>
            <a:endParaRPr lang="en-US" b="1" i="0" dirty="0"/>
          </a:p>
        </p:txBody>
      </p:sp>
      <p:sp>
        <p:nvSpPr>
          <p:cNvPr id="3" name="TextBox 2"/>
          <p:cNvSpPr txBox="1"/>
          <p:nvPr/>
        </p:nvSpPr>
        <p:spPr>
          <a:xfrm>
            <a:off x="972127" y="1465743"/>
            <a:ext cx="8001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Experienced Instructors:</a:t>
            </a:r>
            <a:endParaRPr lang="en-US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Strong primary placement with dedicated field </a:t>
            </a:r>
            <a:r>
              <a:rPr lang="en-US" b="1" dirty="0" smtClean="0"/>
              <a:t>instructor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Field </a:t>
            </a:r>
            <a:r>
              <a:rPr lang="en-US" b="1" dirty="0" smtClean="0"/>
              <a:t>instructors </a:t>
            </a:r>
            <a:r>
              <a:rPr lang="en-US" b="1" dirty="0"/>
              <a:t>must be VA employee for at least 2 years and have at least a </a:t>
            </a:r>
            <a:r>
              <a:rPr lang="en-US" b="1" dirty="0" smtClean="0"/>
              <a:t>“fully successful” </a:t>
            </a:r>
            <a:r>
              <a:rPr lang="en-US" b="1" dirty="0"/>
              <a:t>on performance </a:t>
            </a:r>
            <a:r>
              <a:rPr lang="en-US" b="1" dirty="0" smtClean="0"/>
              <a:t>evaluation</a:t>
            </a:r>
            <a:br>
              <a:rPr lang="en-US" b="1" dirty="0" smtClean="0"/>
            </a:b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Utilization of task supervisors for additional </a:t>
            </a:r>
            <a:r>
              <a:rPr lang="en-US" b="1" dirty="0" smtClean="0"/>
              <a:t>assignments</a:t>
            </a:r>
            <a:br>
              <a:rPr lang="en-US" b="1" dirty="0" smtClean="0"/>
            </a:b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Educational </a:t>
            </a:r>
            <a:r>
              <a:rPr lang="en-US" b="1" dirty="0" smtClean="0"/>
              <a:t>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Shadowing at </a:t>
            </a:r>
            <a:r>
              <a:rPr lang="en-US" b="1" dirty="0" smtClean="0"/>
              <a:t>alternate sites</a:t>
            </a:r>
            <a:br>
              <a:rPr lang="en-US" b="1" dirty="0" smtClean="0"/>
            </a:b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Participation with </a:t>
            </a:r>
            <a:r>
              <a:rPr lang="en-US" b="1" dirty="0" smtClean="0"/>
              <a:t>field instructors </a:t>
            </a:r>
            <a:r>
              <a:rPr lang="en-US" b="1" dirty="0"/>
              <a:t>on committee </a:t>
            </a:r>
            <a:r>
              <a:rPr lang="en-US" b="1" dirty="0" smtClean="0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MSW intern </a:t>
            </a:r>
            <a:r>
              <a:rPr lang="en-US" b="1" dirty="0" smtClean="0"/>
              <a:t>group meetings</a:t>
            </a:r>
            <a:br>
              <a:rPr lang="en-US" b="1" dirty="0" smtClean="0"/>
            </a:b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Case </a:t>
            </a:r>
            <a:r>
              <a:rPr lang="en-US" b="1" dirty="0" smtClean="0"/>
              <a:t>presentations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19793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HPPAE Colors">
      <a:dk1>
        <a:srgbClr val="FF9900"/>
      </a:dk1>
      <a:lt1>
        <a:srgbClr val="FFFFFF"/>
      </a:lt1>
      <a:dk2>
        <a:srgbClr val="FFCC66"/>
      </a:dk2>
      <a:lt2>
        <a:srgbClr val="FFFFFF"/>
      </a:lt2>
      <a:accent1>
        <a:srgbClr val="FF9966"/>
      </a:accent1>
      <a:accent2>
        <a:srgbClr val="669933"/>
      </a:accent2>
      <a:accent3>
        <a:srgbClr val="E2E2FF"/>
      </a:accent3>
      <a:accent4>
        <a:srgbClr val="DADADA"/>
      </a:accent4>
      <a:accent5>
        <a:srgbClr val="FFCAB8"/>
      </a:accent5>
      <a:accent6>
        <a:srgbClr val="5C8A2D"/>
      </a:accent6>
      <a:hlink>
        <a:srgbClr val="669999"/>
      </a:hlink>
      <a:folHlink>
        <a:srgbClr val="FF99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603</Words>
  <Application>Microsoft Office PowerPoint</Application>
  <PresentationFormat>On-screen Show (4:3)</PresentationFormat>
  <Paragraphs>138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</vt:lpstr>
      <vt:lpstr>PowerPoint Presentation</vt:lpstr>
      <vt:lpstr>History of VA/HPPAE Partnership</vt:lpstr>
      <vt:lpstr>VA Student Selection Process</vt:lpstr>
      <vt:lpstr>VA Student Selection Process</vt:lpstr>
      <vt:lpstr>VA Student Selection Process</vt:lpstr>
      <vt:lpstr>HPPAE Selection Process</vt:lpstr>
      <vt:lpstr>Serving Older Veterans</vt:lpstr>
      <vt:lpstr>Serving Older Veterans</vt:lpstr>
      <vt:lpstr>VA Placement Opportunities</vt:lpstr>
      <vt:lpstr>VA Placement Opportunities</vt:lpstr>
      <vt:lpstr>Intra-Rotational Experience</vt:lpstr>
      <vt:lpstr>Intra-Rotational Experience Continued</vt:lpstr>
      <vt:lpstr>Intra-Rotational Experience Continued</vt:lpstr>
      <vt:lpstr>Intra-Rotational Experience Continued</vt:lpstr>
      <vt:lpstr>Challenges</vt:lpstr>
      <vt:lpstr>Benefits</vt:lpstr>
      <vt:lpstr>Communication with the University</vt:lpstr>
      <vt:lpstr>Multi-Faceted Relationship Between University of Pittsburgh and VA</vt:lpstr>
      <vt:lpstr>University of Pittsburgh/VA Partnership Success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Marshall</dc:creator>
  <cp:lastModifiedBy>Beth</cp:lastModifiedBy>
  <cp:revision>14</cp:revision>
  <dcterms:created xsi:type="dcterms:W3CDTF">2014-08-13T13:27:39Z</dcterms:created>
  <dcterms:modified xsi:type="dcterms:W3CDTF">2015-04-11T01:50:39Z</dcterms:modified>
</cp:coreProperties>
</file>