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39"/>
  </p:notesMasterIdLst>
  <p:sldIdLst>
    <p:sldId id="257" r:id="rId2"/>
    <p:sldId id="260" r:id="rId3"/>
    <p:sldId id="258" r:id="rId4"/>
    <p:sldId id="259" r:id="rId5"/>
    <p:sldId id="297" r:id="rId6"/>
    <p:sldId id="262" r:id="rId7"/>
    <p:sldId id="263" r:id="rId8"/>
    <p:sldId id="307" r:id="rId9"/>
    <p:sldId id="264" r:id="rId10"/>
    <p:sldId id="265" r:id="rId11"/>
    <p:sldId id="308" r:id="rId12"/>
    <p:sldId id="304" r:id="rId13"/>
    <p:sldId id="268" r:id="rId14"/>
    <p:sldId id="269" r:id="rId15"/>
    <p:sldId id="270" r:id="rId16"/>
    <p:sldId id="305" r:id="rId17"/>
    <p:sldId id="306" r:id="rId18"/>
    <p:sldId id="271" r:id="rId19"/>
    <p:sldId id="261" r:id="rId20"/>
    <p:sldId id="273" r:id="rId21"/>
    <p:sldId id="274" r:id="rId22"/>
    <p:sldId id="276" r:id="rId23"/>
    <p:sldId id="277" r:id="rId24"/>
    <p:sldId id="280" r:id="rId25"/>
    <p:sldId id="281" r:id="rId26"/>
    <p:sldId id="282" r:id="rId27"/>
    <p:sldId id="315" r:id="rId28"/>
    <p:sldId id="288" r:id="rId29"/>
    <p:sldId id="290" r:id="rId30"/>
    <p:sldId id="291" r:id="rId31"/>
    <p:sldId id="292" r:id="rId32"/>
    <p:sldId id="293" r:id="rId33"/>
    <p:sldId id="302" r:id="rId34"/>
    <p:sldId id="312" r:id="rId35"/>
    <p:sldId id="301" r:id="rId36"/>
    <p:sldId id="313" r:id="rId37"/>
    <p:sldId id="31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A1B14B0-CDAC-B146-BF43-C4DE4466804A}">
          <p14:sldIdLst>
            <p14:sldId id="257"/>
            <p14:sldId id="260"/>
            <p14:sldId id="258"/>
            <p14:sldId id="259"/>
            <p14:sldId id="297"/>
            <p14:sldId id="262"/>
            <p14:sldId id="263"/>
            <p14:sldId id="307"/>
            <p14:sldId id="264"/>
            <p14:sldId id="265"/>
            <p14:sldId id="308"/>
            <p14:sldId id="304"/>
            <p14:sldId id="268"/>
            <p14:sldId id="269"/>
            <p14:sldId id="270"/>
            <p14:sldId id="305"/>
            <p14:sldId id="306"/>
            <p14:sldId id="271"/>
            <p14:sldId id="261"/>
            <p14:sldId id="273"/>
            <p14:sldId id="274"/>
            <p14:sldId id="276"/>
            <p14:sldId id="277"/>
            <p14:sldId id="280"/>
            <p14:sldId id="281"/>
            <p14:sldId id="282"/>
            <p14:sldId id="315"/>
            <p14:sldId id="288"/>
            <p14:sldId id="290"/>
            <p14:sldId id="291"/>
            <p14:sldId id="292"/>
            <p14:sldId id="293"/>
            <p14:sldId id="302"/>
            <p14:sldId id="312"/>
            <p14:sldId id="301"/>
            <p14:sldId id="313"/>
            <p14:sldId id="31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snapToGrid="0" snapToObjects="1">
      <p:cViewPr>
        <p:scale>
          <a:sx n="68" d="100"/>
          <a:sy n="68" d="100"/>
        </p:scale>
        <p:origin x="-11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AC4129-FC08-4E14-B7C7-6C4467E33A19}" type="doc">
      <dgm:prSet loTypeId="urn:microsoft.com/office/officeart/2005/8/layout/venn1" loCatId="relationship" qsTypeId="urn:microsoft.com/office/officeart/2005/8/quickstyle/simple1#6" qsCatId="simple" csTypeId="urn:microsoft.com/office/officeart/2005/8/colors/accent1_2#6" csCatId="accent1" phldr="1"/>
      <dgm:spPr/>
    </dgm:pt>
    <dgm:pt modelId="{8FE055C2-2CDF-47AC-A180-3FFCCC2F8724}">
      <dgm:prSet phldrT="[Text]"/>
      <dgm:spPr/>
      <dgm:t>
        <a:bodyPr/>
        <a:lstStyle/>
        <a:p>
          <a:r>
            <a:rPr lang="en-US" dirty="0" smtClean="0"/>
            <a:t>Administration/Policy</a:t>
          </a:r>
          <a:endParaRPr lang="en-US" dirty="0"/>
        </a:p>
      </dgm:t>
    </dgm:pt>
    <dgm:pt modelId="{40573E12-9318-468E-B681-1F75AE6D8B3E}" type="parTrans" cxnId="{DF830240-0A57-43E4-AFF0-76163DA0F816}">
      <dgm:prSet/>
      <dgm:spPr/>
      <dgm:t>
        <a:bodyPr/>
        <a:lstStyle/>
        <a:p>
          <a:endParaRPr lang="en-US"/>
        </a:p>
      </dgm:t>
    </dgm:pt>
    <dgm:pt modelId="{30C2D7D7-1EA6-4CCC-967B-CB50679B1A97}" type="sibTrans" cxnId="{DF830240-0A57-43E4-AFF0-76163DA0F816}">
      <dgm:prSet/>
      <dgm:spPr/>
      <dgm:t>
        <a:bodyPr/>
        <a:lstStyle/>
        <a:p>
          <a:endParaRPr lang="en-US"/>
        </a:p>
      </dgm:t>
    </dgm:pt>
    <dgm:pt modelId="{B3355677-2966-4AB0-BDFA-D57C83C2EC4A}">
      <dgm:prSet phldrT="[Text]"/>
      <dgm:spPr/>
      <dgm:t>
        <a:bodyPr/>
        <a:lstStyle/>
        <a:p>
          <a:r>
            <a:rPr lang="en-US" dirty="0" smtClean="0"/>
            <a:t>Advocacy/Community Organization</a:t>
          </a:r>
          <a:endParaRPr lang="en-US" dirty="0"/>
        </a:p>
      </dgm:t>
    </dgm:pt>
    <dgm:pt modelId="{B8911F70-A130-4DC2-B1F8-AAD0021B0A07}" type="parTrans" cxnId="{4FE9071B-CC6C-4C36-8304-4DCDC0671344}">
      <dgm:prSet/>
      <dgm:spPr/>
      <dgm:t>
        <a:bodyPr/>
        <a:lstStyle/>
        <a:p>
          <a:endParaRPr lang="en-US"/>
        </a:p>
      </dgm:t>
    </dgm:pt>
    <dgm:pt modelId="{DC6B18F7-60B6-4A3E-A55C-AEE149BADB21}" type="sibTrans" cxnId="{4FE9071B-CC6C-4C36-8304-4DCDC0671344}">
      <dgm:prSet/>
      <dgm:spPr/>
      <dgm:t>
        <a:bodyPr/>
        <a:lstStyle/>
        <a:p>
          <a:endParaRPr lang="en-US"/>
        </a:p>
      </dgm:t>
    </dgm:pt>
    <dgm:pt modelId="{2686059C-46A2-4469-BAB6-AB68C3553C77}">
      <dgm:prSet phldrT="[Text]"/>
      <dgm:spPr/>
      <dgm:t>
        <a:bodyPr/>
        <a:lstStyle/>
        <a:p>
          <a:r>
            <a:rPr lang="en-US" dirty="0" smtClean="0"/>
            <a:t>Direct Practice</a:t>
          </a:r>
          <a:endParaRPr lang="en-US" dirty="0"/>
        </a:p>
      </dgm:t>
    </dgm:pt>
    <dgm:pt modelId="{B5D0BF5E-F2A0-4079-9C87-98967CC9FC61}" type="parTrans" cxnId="{2804A7FB-00B6-4E7E-9A17-8A7E21BFBF3F}">
      <dgm:prSet/>
      <dgm:spPr/>
      <dgm:t>
        <a:bodyPr/>
        <a:lstStyle/>
        <a:p>
          <a:endParaRPr lang="en-US"/>
        </a:p>
      </dgm:t>
    </dgm:pt>
    <dgm:pt modelId="{151D1389-27CA-4043-B9C9-C2B421FCF44C}" type="sibTrans" cxnId="{2804A7FB-00B6-4E7E-9A17-8A7E21BFBF3F}">
      <dgm:prSet/>
      <dgm:spPr/>
      <dgm:t>
        <a:bodyPr/>
        <a:lstStyle/>
        <a:p>
          <a:endParaRPr lang="en-US"/>
        </a:p>
      </dgm:t>
    </dgm:pt>
    <dgm:pt modelId="{B4060668-C72C-4A1C-B0F1-1FEAF95353D6}" type="pres">
      <dgm:prSet presAssocID="{6CAC4129-FC08-4E14-B7C7-6C4467E33A19}" presName="compositeShape" presStyleCnt="0">
        <dgm:presLayoutVars>
          <dgm:chMax val="7"/>
          <dgm:dir/>
          <dgm:resizeHandles val="exact"/>
        </dgm:presLayoutVars>
      </dgm:prSet>
      <dgm:spPr/>
    </dgm:pt>
    <dgm:pt modelId="{691A27C5-B223-4A8A-893F-C3F5D1E763C6}" type="pres">
      <dgm:prSet presAssocID="{8FE055C2-2CDF-47AC-A180-3FFCCC2F8724}" presName="circ1" presStyleLbl="vennNode1" presStyleIdx="0" presStyleCnt="3"/>
      <dgm:spPr/>
      <dgm:t>
        <a:bodyPr/>
        <a:lstStyle/>
        <a:p>
          <a:endParaRPr lang="en-US"/>
        </a:p>
      </dgm:t>
    </dgm:pt>
    <dgm:pt modelId="{EA5B25B5-1B69-4F39-A769-2AACE761BE3D}" type="pres">
      <dgm:prSet presAssocID="{8FE055C2-2CDF-47AC-A180-3FFCCC2F8724}" presName="circ1Tx" presStyleLbl="revTx" presStyleIdx="0" presStyleCnt="0">
        <dgm:presLayoutVars>
          <dgm:chMax val="0"/>
          <dgm:chPref val="0"/>
          <dgm:bulletEnabled val="1"/>
        </dgm:presLayoutVars>
      </dgm:prSet>
      <dgm:spPr/>
      <dgm:t>
        <a:bodyPr/>
        <a:lstStyle/>
        <a:p>
          <a:endParaRPr lang="en-US"/>
        </a:p>
      </dgm:t>
    </dgm:pt>
    <dgm:pt modelId="{559EF491-D8F6-4B82-B9BD-B9BC535A3654}" type="pres">
      <dgm:prSet presAssocID="{B3355677-2966-4AB0-BDFA-D57C83C2EC4A}" presName="circ2" presStyleLbl="vennNode1" presStyleIdx="1" presStyleCnt="3"/>
      <dgm:spPr/>
      <dgm:t>
        <a:bodyPr/>
        <a:lstStyle/>
        <a:p>
          <a:endParaRPr lang="en-US"/>
        </a:p>
      </dgm:t>
    </dgm:pt>
    <dgm:pt modelId="{DE0B73E8-8A96-4BFA-A913-2B0BA2F10083}" type="pres">
      <dgm:prSet presAssocID="{B3355677-2966-4AB0-BDFA-D57C83C2EC4A}" presName="circ2Tx" presStyleLbl="revTx" presStyleIdx="0" presStyleCnt="0">
        <dgm:presLayoutVars>
          <dgm:chMax val="0"/>
          <dgm:chPref val="0"/>
          <dgm:bulletEnabled val="1"/>
        </dgm:presLayoutVars>
      </dgm:prSet>
      <dgm:spPr/>
      <dgm:t>
        <a:bodyPr/>
        <a:lstStyle/>
        <a:p>
          <a:endParaRPr lang="en-US"/>
        </a:p>
      </dgm:t>
    </dgm:pt>
    <dgm:pt modelId="{22DB566D-3E91-46E5-9AF2-9A906BA1DCE6}" type="pres">
      <dgm:prSet presAssocID="{2686059C-46A2-4469-BAB6-AB68C3553C77}" presName="circ3" presStyleLbl="vennNode1" presStyleIdx="2" presStyleCnt="3"/>
      <dgm:spPr/>
      <dgm:t>
        <a:bodyPr/>
        <a:lstStyle/>
        <a:p>
          <a:endParaRPr lang="en-US"/>
        </a:p>
      </dgm:t>
    </dgm:pt>
    <dgm:pt modelId="{EB1F6EAC-9525-47C2-94A7-A25EC6AA1E2F}" type="pres">
      <dgm:prSet presAssocID="{2686059C-46A2-4469-BAB6-AB68C3553C77}" presName="circ3Tx" presStyleLbl="revTx" presStyleIdx="0" presStyleCnt="0">
        <dgm:presLayoutVars>
          <dgm:chMax val="0"/>
          <dgm:chPref val="0"/>
          <dgm:bulletEnabled val="1"/>
        </dgm:presLayoutVars>
      </dgm:prSet>
      <dgm:spPr/>
      <dgm:t>
        <a:bodyPr/>
        <a:lstStyle/>
        <a:p>
          <a:endParaRPr lang="en-US"/>
        </a:p>
      </dgm:t>
    </dgm:pt>
  </dgm:ptLst>
  <dgm:cxnLst>
    <dgm:cxn modelId="{4FE9071B-CC6C-4C36-8304-4DCDC0671344}" srcId="{6CAC4129-FC08-4E14-B7C7-6C4467E33A19}" destId="{B3355677-2966-4AB0-BDFA-D57C83C2EC4A}" srcOrd="1" destOrd="0" parTransId="{B8911F70-A130-4DC2-B1F8-AAD0021B0A07}" sibTransId="{DC6B18F7-60B6-4A3E-A55C-AEE149BADB21}"/>
    <dgm:cxn modelId="{1A7A5C53-F534-4263-8ABA-A7DF496FC4CA}" type="presOf" srcId="{6CAC4129-FC08-4E14-B7C7-6C4467E33A19}" destId="{B4060668-C72C-4A1C-B0F1-1FEAF95353D6}" srcOrd="0" destOrd="0" presId="urn:microsoft.com/office/officeart/2005/8/layout/venn1"/>
    <dgm:cxn modelId="{9E27F9C0-8DAB-47FE-A2CC-78675E4FAE28}" type="presOf" srcId="{8FE055C2-2CDF-47AC-A180-3FFCCC2F8724}" destId="{EA5B25B5-1B69-4F39-A769-2AACE761BE3D}" srcOrd="1" destOrd="0" presId="urn:microsoft.com/office/officeart/2005/8/layout/venn1"/>
    <dgm:cxn modelId="{8E7C1F53-153A-44F8-8EA2-897D4388DA02}" type="presOf" srcId="{2686059C-46A2-4469-BAB6-AB68C3553C77}" destId="{22DB566D-3E91-46E5-9AF2-9A906BA1DCE6}" srcOrd="0" destOrd="0" presId="urn:microsoft.com/office/officeart/2005/8/layout/venn1"/>
    <dgm:cxn modelId="{2832C638-73E4-4B92-9FC1-4CA7E86B8E0F}" type="presOf" srcId="{B3355677-2966-4AB0-BDFA-D57C83C2EC4A}" destId="{DE0B73E8-8A96-4BFA-A913-2B0BA2F10083}" srcOrd="1" destOrd="0" presId="urn:microsoft.com/office/officeart/2005/8/layout/venn1"/>
    <dgm:cxn modelId="{4B9026D1-B04C-4A41-8B23-33C5ECACDEBE}" type="presOf" srcId="{B3355677-2966-4AB0-BDFA-D57C83C2EC4A}" destId="{559EF491-D8F6-4B82-B9BD-B9BC535A3654}" srcOrd="0" destOrd="0" presId="urn:microsoft.com/office/officeart/2005/8/layout/venn1"/>
    <dgm:cxn modelId="{DF830240-0A57-43E4-AFF0-76163DA0F816}" srcId="{6CAC4129-FC08-4E14-B7C7-6C4467E33A19}" destId="{8FE055C2-2CDF-47AC-A180-3FFCCC2F8724}" srcOrd="0" destOrd="0" parTransId="{40573E12-9318-468E-B681-1F75AE6D8B3E}" sibTransId="{30C2D7D7-1EA6-4CCC-967B-CB50679B1A97}"/>
    <dgm:cxn modelId="{50460607-4E0B-4BF5-9C71-55B1B9A39156}" type="presOf" srcId="{2686059C-46A2-4469-BAB6-AB68C3553C77}" destId="{EB1F6EAC-9525-47C2-94A7-A25EC6AA1E2F}" srcOrd="1" destOrd="0" presId="urn:microsoft.com/office/officeart/2005/8/layout/venn1"/>
    <dgm:cxn modelId="{2804A7FB-00B6-4E7E-9A17-8A7E21BFBF3F}" srcId="{6CAC4129-FC08-4E14-B7C7-6C4467E33A19}" destId="{2686059C-46A2-4469-BAB6-AB68C3553C77}" srcOrd="2" destOrd="0" parTransId="{B5D0BF5E-F2A0-4079-9C87-98967CC9FC61}" sibTransId="{151D1389-27CA-4043-B9C9-C2B421FCF44C}"/>
    <dgm:cxn modelId="{C3E23777-56D2-4B68-945E-381EF77CC9CD}" type="presOf" srcId="{8FE055C2-2CDF-47AC-A180-3FFCCC2F8724}" destId="{691A27C5-B223-4A8A-893F-C3F5D1E763C6}" srcOrd="0" destOrd="0" presId="urn:microsoft.com/office/officeart/2005/8/layout/venn1"/>
    <dgm:cxn modelId="{A7A6AB0B-ADE3-49DB-B8E9-858A3F7DF6DB}" type="presParOf" srcId="{B4060668-C72C-4A1C-B0F1-1FEAF95353D6}" destId="{691A27C5-B223-4A8A-893F-C3F5D1E763C6}" srcOrd="0" destOrd="0" presId="urn:microsoft.com/office/officeart/2005/8/layout/venn1"/>
    <dgm:cxn modelId="{7A28427C-B613-4B43-9CEA-28C341CED22A}" type="presParOf" srcId="{B4060668-C72C-4A1C-B0F1-1FEAF95353D6}" destId="{EA5B25B5-1B69-4F39-A769-2AACE761BE3D}" srcOrd="1" destOrd="0" presId="urn:microsoft.com/office/officeart/2005/8/layout/venn1"/>
    <dgm:cxn modelId="{16C09E06-6139-4C26-B36E-8EB2518B52ED}" type="presParOf" srcId="{B4060668-C72C-4A1C-B0F1-1FEAF95353D6}" destId="{559EF491-D8F6-4B82-B9BD-B9BC535A3654}" srcOrd="2" destOrd="0" presId="urn:microsoft.com/office/officeart/2005/8/layout/venn1"/>
    <dgm:cxn modelId="{B8CBB59D-985F-41C7-BC85-E028D590509B}" type="presParOf" srcId="{B4060668-C72C-4A1C-B0F1-1FEAF95353D6}" destId="{DE0B73E8-8A96-4BFA-A913-2B0BA2F10083}" srcOrd="3" destOrd="0" presId="urn:microsoft.com/office/officeart/2005/8/layout/venn1"/>
    <dgm:cxn modelId="{4B58799D-7F9F-4976-AA15-7009A1149CFB}" type="presParOf" srcId="{B4060668-C72C-4A1C-B0F1-1FEAF95353D6}" destId="{22DB566D-3E91-46E5-9AF2-9A906BA1DCE6}" srcOrd="4" destOrd="0" presId="urn:microsoft.com/office/officeart/2005/8/layout/venn1"/>
    <dgm:cxn modelId="{25407B86-532B-4A4C-8CF5-0D3E030B204D}" type="presParOf" srcId="{B4060668-C72C-4A1C-B0F1-1FEAF95353D6}" destId="{EB1F6EAC-9525-47C2-94A7-A25EC6AA1E2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EE84DF-46FD-4DBC-9BD5-2A53DC546EC9}" type="doc">
      <dgm:prSet loTypeId="urn:microsoft.com/office/officeart/2005/8/layout/venn1" loCatId="relationship" qsTypeId="urn:microsoft.com/office/officeart/2005/8/quickstyle/simple1#5" qsCatId="simple" csTypeId="urn:microsoft.com/office/officeart/2005/8/colors/accent1_2#5" csCatId="accent1" phldr="1"/>
      <dgm:spPr/>
    </dgm:pt>
    <dgm:pt modelId="{038F2147-F1FB-475F-BDA8-D8813B40A243}">
      <dgm:prSet phldrT="[Text]"/>
      <dgm:spPr/>
      <dgm:t>
        <a:bodyPr/>
        <a:lstStyle/>
        <a:p>
          <a:r>
            <a:rPr lang="en-US" dirty="0" smtClean="0"/>
            <a:t>Inpatient  Geriatric Psychiatry Unit</a:t>
          </a:r>
          <a:endParaRPr lang="en-US" dirty="0"/>
        </a:p>
      </dgm:t>
    </dgm:pt>
    <dgm:pt modelId="{313CAD04-2E38-4BF3-AF19-31E47A0FDB61}" type="parTrans" cxnId="{4BC78046-289A-4E73-A6D7-ECBD77C5633B}">
      <dgm:prSet/>
      <dgm:spPr/>
      <dgm:t>
        <a:bodyPr/>
        <a:lstStyle/>
        <a:p>
          <a:endParaRPr lang="en-US"/>
        </a:p>
      </dgm:t>
    </dgm:pt>
    <dgm:pt modelId="{0078B9CB-FAFB-4CC3-8F1D-E9EE9621561A}" type="sibTrans" cxnId="{4BC78046-289A-4E73-A6D7-ECBD77C5633B}">
      <dgm:prSet/>
      <dgm:spPr/>
      <dgm:t>
        <a:bodyPr/>
        <a:lstStyle/>
        <a:p>
          <a:endParaRPr lang="en-US"/>
        </a:p>
      </dgm:t>
    </dgm:pt>
    <dgm:pt modelId="{4EA39F0B-E7BE-4E95-920B-2030989476D3}">
      <dgm:prSet phldrT="[Text]"/>
      <dgm:spPr/>
      <dgm:t>
        <a:bodyPr/>
        <a:lstStyle/>
        <a:p>
          <a:r>
            <a:rPr lang="en-US" dirty="0" smtClean="0"/>
            <a:t>In-patient/outpatient medical unit</a:t>
          </a:r>
          <a:endParaRPr lang="en-US" dirty="0"/>
        </a:p>
      </dgm:t>
    </dgm:pt>
    <dgm:pt modelId="{F58B2644-3F7B-447E-ABCC-7EE9D7AF53CE}" type="parTrans" cxnId="{984C2E5C-C3D1-452C-B1EB-44F427AB2332}">
      <dgm:prSet/>
      <dgm:spPr/>
      <dgm:t>
        <a:bodyPr/>
        <a:lstStyle/>
        <a:p>
          <a:endParaRPr lang="en-US"/>
        </a:p>
      </dgm:t>
    </dgm:pt>
    <dgm:pt modelId="{B0DA2F8E-7B96-44E5-8541-5E3C3282AD02}" type="sibTrans" cxnId="{984C2E5C-C3D1-452C-B1EB-44F427AB2332}">
      <dgm:prSet/>
      <dgm:spPr/>
      <dgm:t>
        <a:bodyPr/>
        <a:lstStyle/>
        <a:p>
          <a:endParaRPr lang="en-US"/>
        </a:p>
      </dgm:t>
    </dgm:pt>
    <dgm:pt modelId="{D7563EC3-0FC8-4549-9F45-33FF8A85F959}" type="pres">
      <dgm:prSet presAssocID="{FCEE84DF-46FD-4DBC-9BD5-2A53DC546EC9}" presName="compositeShape" presStyleCnt="0">
        <dgm:presLayoutVars>
          <dgm:chMax val="7"/>
          <dgm:dir/>
          <dgm:resizeHandles val="exact"/>
        </dgm:presLayoutVars>
      </dgm:prSet>
      <dgm:spPr/>
    </dgm:pt>
    <dgm:pt modelId="{F65C4C00-AEFF-4446-98DC-CB9B06FCB41C}" type="pres">
      <dgm:prSet presAssocID="{038F2147-F1FB-475F-BDA8-D8813B40A243}" presName="circ1" presStyleLbl="vennNode1" presStyleIdx="0" presStyleCnt="2"/>
      <dgm:spPr/>
      <dgm:t>
        <a:bodyPr/>
        <a:lstStyle/>
        <a:p>
          <a:endParaRPr lang="en-US"/>
        </a:p>
      </dgm:t>
    </dgm:pt>
    <dgm:pt modelId="{8C24C889-ED4E-4D21-8FD0-DEFB44722A10}" type="pres">
      <dgm:prSet presAssocID="{038F2147-F1FB-475F-BDA8-D8813B40A243}" presName="circ1Tx" presStyleLbl="revTx" presStyleIdx="0" presStyleCnt="0">
        <dgm:presLayoutVars>
          <dgm:chMax val="0"/>
          <dgm:chPref val="0"/>
          <dgm:bulletEnabled val="1"/>
        </dgm:presLayoutVars>
      </dgm:prSet>
      <dgm:spPr/>
      <dgm:t>
        <a:bodyPr/>
        <a:lstStyle/>
        <a:p>
          <a:endParaRPr lang="en-US"/>
        </a:p>
      </dgm:t>
    </dgm:pt>
    <dgm:pt modelId="{6331D317-F9DF-40A4-A459-8C4078D0F7C5}" type="pres">
      <dgm:prSet presAssocID="{4EA39F0B-E7BE-4E95-920B-2030989476D3}" presName="circ2" presStyleLbl="vennNode1" presStyleIdx="1" presStyleCnt="2" custLinFactNeighborX="321" custLinFactNeighborY="-273"/>
      <dgm:spPr/>
      <dgm:t>
        <a:bodyPr/>
        <a:lstStyle/>
        <a:p>
          <a:endParaRPr lang="en-US"/>
        </a:p>
      </dgm:t>
    </dgm:pt>
    <dgm:pt modelId="{9627EFC0-B80C-459F-BBDD-63A5C2706B20}" type="pres">
      <dgm:prSet presAssocID="{4EA39F0B-E7BE-4E95-920B-2030989476D3}" presName="circ2Tx" presStyleLbl="revTx" presStyleIdx="0" presStyleCnt="0">
        <dgm:presLayoutVars>
          <dgm:chMax val="0"/>
          <dgm:chPref val="0"/>
          <dgm:bulletEnabled val="1"/>
        </dgm:presLayoutVars>
      </dgm:prSet>
      <dgm:spPr/>
      <dgm:t>
        <a:bodyPr/>
        <a:lstStyle/>
        <a:p>
          <a:endParaRPr lang="en-US"/>
        </a:p>
      </dgm:t>
    </dgm:pt>
  </dgm:ptLst>
  <dgm:cxnLst>
    <dgm:cxn modelId="{390552F3-3ACA-43E7-BEDE-CF04CDD71661}" type="presOf" srcId="{038F2147-F1FB-475F-BDA8-D8813B40A243}" destId="{8C24C889-ED4E-4D21-8FD0-DEFB44722A10}" srcOrd="1" destOrd="0" presId="urn:microsoft.com/office/officeart/2005/8/layout/venn1"/>
    <dgm:cxn modelId="{3141829D-3548-406A-85D9-36C13DD8ABA2}" type="presOf" srcId="{4EA39F0B-E7BE-4E95-920B-2030989476D3}" destId="{6331D317-F9DF-40A4-A459-8C4078D0F7C5}" srcOrd="0" destOrd="0" presId="urn:microsoft.com/office/officeart/2005/8/layout/venn1"/>
    <dgm:cxn modelId="{7A7E3A38-CC6B-44E8-A2BB-3D060A3D6015}" type="presOf" srcId="{FCEE84DF-46FD-4DBC-9BD5-2A53DC546EC9}" destId="{D7563EC3-0FC8-4549-9F45-33FF8A85F959}" srcOrd="0" destOrd="0" presId="urn:microsoft.com/office/officeart/2005/8/layout/venn1"/>
    <dgm:cxn modelId="{4BC78046-289A-4E73-A6D7-ECBD77C5633B}" srcId="{FCEE84DF-46FD-4DBC-9BD5-2A53DC546EC9}" destId="{038F2147-F1FB-475F-BDA8-D8813B40A243}" srcOrd="0" destOrd="0" parTransId="{313CAD04-2E38-4BF3-AF19-31E47A0FDB61}" sibTransId="{0078B9CB-FAFB-4CC3-8F1D-E9EE9621561A}"/>
    <dgm:cxn modelId="{4A88F7EF-0C48-4E67-88B1-8CCF11720E25}" type="presOf" srcId="{4EA39F0B-E7BE-4E95-920B-2030989476D3}" destId="{9627EFC0-B80C-459F-BBDD-63A5C2706B20}" srcOrd="1" destOrd="0" presId="urn:microsoft.com/office/officeart/2005/8/layout/venn1"/>
    <dgm:cxn modelId="{984C2E5C-C3D1-452C-B1EB-44F427AB2332}" srcId="{FCEE84DF-46FD-4DBC-9BD5-2A53DC546EC9}" destId="{4EA39F0B-E7BE-4E95-920B-2030989476D3}" srcOrd="1" destOrd="0" parTransId="{F58B2644-3F7B-447E-ABCC-7EE9D7AF53CE}" sibTransId="{B0DA2F8E-7B96-44E5-8541-5E3C3282AD02}"/>
    <dgm:cxn modelId="{02EBDD24-71B7-4FA4-8C28-2688FF76A8A5}" type="presOf" srcId="{038F2147-F1FB-475F-BDA8-D8813B40A243}" destId="{F65C4C00-AEFF-4446-98DC-CB9B06FCB41C}" srcOrd="0" destOrd="0" presId="urn:microsoft.com/office/officeart/2005/8/layout/venn1"/>
    <dgm:cxn modelId="{B0493F0C-1255-4395-B778-3DD23859A06F}" type="presParOf" srcId="{D7563EC3-0FC8-4549-9F45-33FF8A85F959}" destId="{F65C4C00-AEFF-4446-98DC-CB9B06FCB41C}" srcOrd="0" destOrd="0" presId="urn:microsoft.com/office/officeart/2005/8/layout/venn1"/>
    <dgm:cxn modelId="{7EA2E2BC-7C90-490C-B69F-ECA821763FEA}" type="presParOf" srcId="{D7563EC3-0FC8-4549-9F45-33FF8A85F959}" destId="{8C24C889-ED4E-4D21-8FD0-DEFB44722A10}" srcOrd="1" destOrd="0" presId="urn:microsoft.com/office/officeart/2005/8/layout/venn1"/>
    <dgm:cxn modelId="{7DF05798-339C-4673-BC6B-026218AB2D8F}" type="presParOf" srcId="{D7563EC3-0FC8-4549-9F45-33FF8A85F959}" destId="{6331D317-F9DF-40A4-A459-8C4078D0F7C5}" srcOrd="2" destOrd="0" presId="urn:microsoft.com/office/officeart/2005/8/layout/venn1"/>
    <dgm:cxn modelId="{9B76D617-AB05-4CED-B894-D3C5DCFC1237}" type="presParOf" srcId="{D7563EC3-0FC8-4549-9F45-33FF8A85F959}" destId="{9627EFC0-B80C-459F-BBDD-63A5C2706B2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1F23AD-5A24-A848-BEE7-99E59C1388AB}" type="datetimeFigureOut">
              <a:rPr lang="en-US" smtClean="0"/>
              <a:pPr/>
              <a:t>4/11/2015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E1C1F6-5A3F-C64F-BD49-1F744346BAC4}" type="slidenum">
              <a:rPr lang="en-US" smtClean="0"/>
              <a:pPr/>
              <a:t>‹#›</a:t>
            </a:fld>
            <a:endParaRPr lang="en-US" dirty="0"/>
          </a:p>
        </p:txBody>
      </p:sp>
    </p:spTree>
    <p:extLst>
      <p:ext uri="{BB962C8B-B14F-4D97-AF65-F5344CB8AC3E}">
        <p14:creationId xmlns:p14="http://schemas.microsoft.com/office/powerpoint/2010/main" val="39344012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cs typeface="Arial" charset="0"/>
            </a:endParaRPr>
          </a:p>
        </p:txBody>
      </p:sp>
    </p:spTree>
    <p:extLst>
      <p:ext uri="{BB962C8B-B14F-4D97-AF65-F5344CB8AC3E}">
        <p14:creationId xmlns:p14="http://schemas.microsoft.com/office/powerpoint/2010/main" val="2789438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noFill/>
          <a:ln/>
        </p:spPr>
      </p:sp>
      <p:sp>
        <p:nvSpPr>
          <p:cNvPr id="36867" name="Notes Placeholder 2"/>
          <p:cNvSpPr>
            <a:spLocks noGrp="1"/>
          </p:cNvSpPr>
          <p:nvPr>
            <p:ph type="body" idx="1"/>
          </p:nvPr>
        </p:nvSpPr>
        <p:spPr>
          <a:noFill/>
          <a:ln/>
        </p:spPr>
        <p:txBody>
          <a:bodyPr/>
          <a:lstStyle/>
          <a:p>
            <a:pPr eaLnBrk="1" hangingPunct="1">
              <a:spcBef>
                <a:spcPct val="0"/>
              </a:spcBef>
            </a:pPr>
            <a:endParaRPr lang="en-US" smtClean="0">
              <a:latin typeface="Arial" charset="0"/>
              <a:cs typeface="Arial" charset="0"/>
            </a:endParaRPr>
          </a:p>
        </p:txBody>
      </p:sp>
      <p:sp>
        <p:nvSpPr>
          <p:cNvPr id="36868" name="Slide Number Placeholder 3"/>
          <p:cNvSpPr>
            <a:spLocks noGrp="1"/>
          </p:cNvSpPr>
          <p:nvPr>
            <p:ph type="sldNum" sz="quarter"/>
          </p:nvPr>
        </p:nvSpPr>
        <p:spPr>
          <a:noFill/>
          <a:ln>
            <a:miter lim="800000"/>
          </a:ln>
        </p:spPr>
        <p:txBody>
          <a:bodyPr/>
          <a:lstStyle/>
          <a:p>
            <a:fld id="{E82C9657-2DF3-4A34-87E3-D53776829924}" type="slidenum">
              <a:rPr lang="en-US" smtClean="0">
                <a:cs typeface="Arial" charset="0"/>
              </a:rPr>
              <a:pPr/>
              <a:t>30</a:t>
            </a:fld>
            <a:endParaRPr lang="en-US" smtClean="0">
              <a:cs typeface="Arial" charset="0"/>
            </a:endParaRPr>
          </a:p>
        </p:txBody>
      </p:sp>
    </p:spTree>
    <p:extLst>
      <p:ext uri="{BB962C8B-B14F-4D97-AF65-F5344CB8AC3E}">
        <p14:creationId xmlns:p14="http://schemas.microsoft.com/office/powerpoint/2010/main" val="90041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smtClean="0"/>
          </a:p>
        </p:txBody>
      </p:sp>
      <p:sp>
        <p:nvSpPr>
          <p:cNvPr id="37892" name="Slide Number Placeholder 3"/>
          <p:cNvSpPr>
            <a:spLocks noGrp="1"/>
          </p:cNvSpPr>
          <p:nvPr>
            <p:ph type="sldNum" sz="quarter"/>
          </p:nvPr>
        </p:nvSpPr>
        <p:spPr>
          <a:noFill/>
        </p:spPr>
        <p:txBody>
          <a:bodyPr/>
          <a:lstStyle/>
          <a:p>
            <a:fld id="{85B164FD-E561-4EEE-BCCB-B04FD5F64531}" type="slidenum">
              <a:rPr lang="en-US" smtClean="0"/>
              <a:pPr/>
              <a:t>31</a:t>
            </a:fld>
            <a:endParaRPr lang="en-US" smtClean="0"/>
          </a:p>
        </p:txBody>
      </p:sp>
    </p:spTree>
    <p:extLst>
      <p:ext uri="{BB962C8B-B14F-4D97-AF65-F5344CB8AC3E}">
        <p14:creationId xmlns:p14="http://schemas.microsoft.com/office/powerpoint/2010/main" val="3525471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Slide Number Placeholder 3"/>
          <p:cNvSpPr>
            <a:spLocks noGrp="1"/>
          </p:cNvSpPr>
          <p:nvPr>
            <p:ph type="sldNum" sz="quarter"/>
          </p:nvPr>
        </p:nvSpPr>
        <p:spPr>
          <a:noFill/>
        </p:spPr>
        <p:txBody>
          <a:bodyPr/>
          <a:lstStyle/>
          <a:p>
            <a:fld id="{1DA074AE-824C-4DC4-A338-505648573CF2}" type="slidenum">
              <a:rPr lang="en-US" smtClean="0"/>
              <a:pPr/>
              <a:t>32</a:t>
            </a:fld>
            <a:endParaRPr lang="en-US" smtClean="0"/>
          </a:p>
        </p:txBody>
      </p:sp>
    </p:spTree>
    <p:extLst>
      <p:ext uri="{BB962C8B-B14F-4D97-AF65-F5344CB8AC3E}">
        <p14:creationId xmlns:p14="http://schemas.microsoft.com/office/powerpoint/2010/main" val="178447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1C1F6-5A3F-C64F-BD49-1F744346BAC4}" type="slidenum">
              <a:rPr lang="en-US" smtClean="0"/>
              <a:pPr/>
              <a:t>8</a:t>
            </a:fld>
            <a:endParaRPr lang="en-US" dirty="0"/>
          </a:p>
        </p:txBody>
      </p:sp>
    </p:spTree>
    <p:extLst>
      <p:ext uri="{BB962C8B-B14F-4D97-AF65-F5344CB8AC3E}">
        <p14:creationId xmlns:p14="http://schemas.microsoft.com/office/powerpoint/2010/main" val="388775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cs typeface="Arial" charset="0"/>
            </a:endParaRP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6AB0C9-55B0-4A96-8F2C-544FEF4F9E40}" type="slidenum">
              <a:rPr lang="en-US" smtClean="0">
                <a:latin typeface="Arial" charset="0"/>
                <a:cs typeface="Arial" charset="0"/>
              </a:rPr>
              <a:pPr/>
              <a:t>14</a:t>
            </a:fld>
            <a:endParaRPr lang="en-US" dirty="0" smtClean="0">
              <a:latin typeface="Arial" charset="0"/>
              <a:cs typeface="Arial" charset="0"/>
            </a:endParaRPr>
          </a:p>
        </p:txBody>
      </p:sp>
    </p:spTree>
    <p:extLst>
      <p:ext uri="{BB962C8B-B14F-4D97-AF65-F5344CB8AC3E}">
        <p14:creationId xmlns:p14="http://schemas.microsoft.com/office/powerpoint/2010/main" val="248169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7C5938A-7938-4A97-8C3C-3D23B5AF65D4}" type="slidenum">
              <a:rPr lang="en-US" smtClean="0">
                <a:latin typeface="Arial" charset="0"/>
                <a:cs typeface="Arial" charset="0"/>
              </a:rPr>
              <a:pPr/>
              <a:t>18</a:t>
            </a:fld>
            <a:endParaRPr lang="en-US" dirty="0" smtClean="0">
              <a:latin typeface="Arial" charset="0"/>
              <a:cs typeface="Arial"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cs typeface="Arial" charset="0"/>
            </a:endParaRPr>
          </a:p>
        </p:txBody>
      </p:sp>
    </p:spTree>
    <p:extLst>
      <p:ext uri="{BB962C8B-B14F-4D97-AF65-F5344CB8AC3E}">
        <p14:creationId xmlns:p14="http://schemas.microsoft.com/office/powerpoint/2010/main" val="226237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72739A-CA24-4C7C-B259-C49576D66EE5}" type="slidenum">
              <a:rPr lang="en-US" smtClean="0">
                <a:latin typeface="Arial" charset="0"/>
                <a:cs typeface="Arial" charset="0"/>
              </a:rPr>
              <a:pPr/>
              <a:t>20</a:t>
            </a:fld>
            <a:endParaRPr lang="en-US" smtClean="0">
              <a:latin typeface="Arial" charset="0"/>
              <a:cs typeface="Arial" charset="0"/>
            </a:endParaRPr>
          </a:p>
        </p:txBody>
      </p:sp>
    </p:spTree>
    <p:extLst>
      <p:ext uri="{BB962C8B-B14F-4D97-AF65-F5344CB8AC3E}">
        <p14:creationId xmlns:p14="http://schemas.microsoft.com/office/powerpoint/2010/main" val="373814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cs typeface="Arial" charset="0"/>
            </a:endParaRP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E8DD54-6910-4F7C-B25F-D80252F7B632}" type="slidenum">
              <a:rPr lang="en-US" smtClean="0">
                <a:latin typeface="Arial" charset="0"/>
                <a:cs typeface="Arial" charset="0"/>
              </a:rPr>
              <a:pPr/>
              <a:t>21</a:t>
            </a:fld>
            <a:endParaRPr lang="en-US" smtClean="0">
              <a:latin typeface="Arial" charset="0"/>
              <a:cs typeface="Arial" charset="0"/>
            </a:endParaRPr>
          </a:p>
        </p:txBody>
      </p:sp>
    </p:spTree>
    <p:extLst>
      <p:ext uri="{BB962C8B-B14F-4D97-AF65-F5344CB8AC3E}">
        <p14:creationId xmlns:p14="http://schemas.microsoft.com/office/powerpoint/2010/main" val="1602767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p:spPr>
        <p:txBody>
          <a:bodyPr/>
          <a:lstStyle/>
          <a:p>
            <a:fld id="{B6E4AA25-31C2-4BCF-831D-099C6F22442B}" type="slidenum">
              <a:rPr lang="en-US" smtClean="0">
                <a:cs typeface="Arial" charset="0"/>
              </a:rPr>
              <a:pPr/>
              <a:t>24</a:t>
            </a:fld>
            <a:endParaRPr lang="en-US" smtClean="0">
              <a:cs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711" y="4344025"/>
            <a:ext cx="5028579" cy="4114488"/>
          </a:xfrm>
          <a:noFill/>
          <a:ln/>
        </p:spPr>
        <p:txBody>
          <a:bodyPr/>
          <a:lstStyle/>
          <a:p>
            <a:pPr eaLnBrk="1" hangingPunct="1"/>
            <a:endParaRPr lang="en-US" smtClean="0">
              <a:latin typeface="Arial" charset="0"/>
              <a:cs typeface="Arial" charset="0"/>
            </a:endParaRPr>
          </a:p>
        </p:txBody>
      </p:sp>
    </p:spTree>
    <p:extLst>
      <p:ext uri="{BB962C8B-B14F-4D97-AF65-F5344CB8AC3E}">
        <p14:creationId xmlns:p14="http://schemas.microsoft.com/office/powerpoint/2010/main" val="326860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p:spPr>
        <p:txBody>
          <a:bodyPr/>
          <a:lstStyle/>
          <a:p>
            <a:fld id="{89468709-F753-4F90-A069-1C6339E0963D}" type="slidenum">
              <a:rPr lang="en-US" smtClean="0">
                <a:cs typeface="Arial" charset="0"/>
              </a:rPr>
              <a:pPr/>
              <a:t>26</a:t>
            </a:fld>
            <a:endParaRPr lang="en-US" smtClean="0">
              <a:cs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711" y="4344025"/>
            <a:ext cx="5028579" cy="4114488"/>
          </a:xfrm>
          <a:noFill/>
          <a:ln/>
        </p:spPr>
        <p:txBody>
          <a:bodyPr/>
          <a:lstStyle/>
          <a:p>
            <a:pPr eaLnBrk="1" hangingPunct="1"/>
            <a:endParaRPr lang="en-US" smtClean="0">
              <a:latin typeface="Arial" charset="0"/>
              <a:cs typeface="Arial" charset="0"/>
            </a:endParaRPr>
          </a:p>
        </p:txBody>
      </p:sp>
    </p:spTree>
    <p:extLst>
      <p:ext uri="{BB962C8B-B14F-4D97-AF65-F5344CB8AC3E}">
        <p14:creationId xmlns:p14="http://schemas.microsoft.com/office/powerpoint/2010/main" val="252522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noFill/>
          <a:ln/>
        </p:spPr>
      </p:sp>
      <p:sp>
        <p:nvSpPr>
          <p:cNvPr id="35843" name="Notes Placeholder 2"/>
          <p:cNvSpPr>
            <a:spLocks noGrp="1"/>
          </p:cNvSpPr>
          <p:nvPr>
            <p:ph type="body" idx="1"/>
          </p:nvPr>
        </p:nvSpPr>
        <p:spPr>
          <a:noFill/>
          <a:ln/>
        </p:spPr>
        <p:txBody>
          <a:bodyPr/>
          <a:lstStyle/>
          <a:p>
            <a:pPr eaLnBrk="1" hangingPunct="1">
              <a:spcBef>
                <a:spcPct val="0"/>
              </a:spcBef>
            </a:pPr>
            <a:endParaRPr lang="en-US" smtClean="0">
              <a:latin typeface="Arial" charset="0"/>
              <a:cs typeface="Arial" charset="0"/>
            </a:endParaRPr>
          </a:p>
        </p:txBody>
      </p:sp>
      <p:sp>
        <p:nvSpPr>
          <p:cNvPr id="35844" name="Slide Number Placeholder 3"/>
          <p:cNvSpPr>
            <a:spLocks noGrp="1"/>
          </p:cNvSpPr>
          <p:nvPr>
            <p:ph type="sldNum" sz="quarter"/>
          </p:nvPr>
        </p:nvSpPr>
        <p:spPr>
          <a:noFill/>
          <a:ln>
            <a:miter lim="800000"/>
          </a:ln>
        </p:spPr>
        <p:txBody>
          <a:bodyPr/>
          <a:lstStyle/>
          <a:p>
            <a:fld id="{DA908133-9D5D-4642-9A33-E1AF5C98EE0E}" type="slidenum">
              <a:rPr lang="en-US" smtClean="0">
                <a:cs typeface="Arial" charset="0"/>
              </a:rPr>
              <a:pPr/>
              <a:t>29</a:t>
            </a:fld>
            <a:endParaRPr lang="en-US" smtClean="0">
              <a:cs typeface="Arial" charset="0"/>
            </a:endParaRPr>
          </a:p>
        </p:txBody>
      </p:sp>
    </p:spTree>
    <p:extLst>
      <p:ext uri="{BB962C8B-B14F-4D97-AF65-F5344CB8AC3E}">
        <p14:creationId xmlns:p14="http://schemas.microsoft.com/office/powerpoint/2010/main" val="468703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with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740664"/>
            <a:ext cx="7772400" cy="1152270"/>
          </a:xfrm>
        </p:spPr>
        <p:txBody>
          <a:bodyPr>
            <a:normAutofit/>
          </a:bodyPr>
          <a:lstStyle>
            <a:lvl1pPr>
              <a:defRPr sz="4400" baseline="0">
                <a:solidFill>
                  <a:schemeClr val="tx1">
                    <a:lumMod val="65000"/>
                    <a:lumOff val="35000"/>
                  </a:schemeClr>
                </a:solidFill>
              </a:defRPr>
            </a:lvl1pPr>
          </a:lstStyle>
          <a:p>
            <a:r>
              <a:rPr lang="en-US" dirty="0" smtClean="0"/>
              <a:t>Title of Slide will appear like this.</a:t>
            </a:r>
            <a:endParaRPr lang="en-US" dirty="0"/>
          </a:p>
        </p:txBody>
      </p:sp>
      <p:sp>
        <p:nvSpPr>
          <p:cNvPr id="3" name="Subtitle 2"/>
          <p:cNvSpPr>
            <a:spLocks noGrp="1"/>
          </p:cNvSpPr>
          <p:nvPr>
            <p:ph type="subTitle" idx="1" hasCustomPrompt="1"/>
          </p:nvPr>
        </p:nvSpPr>
        <p:spPr>
          <a:xfrm>
            <a:off x="457200" y="1892934"/>
            <a:ext cx="6400800" cy="850392"/>
          </a:xfrm>
        </p:spPr>
        <p:txBody>
          <a:bodyPr/>
          <a:lstStyle>
            <a:lvl1pPr marL="0" indent="0" algn="l">
              <a:buNone/>
              <a:defRPr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 will appear like this. </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 </a:t>
            </a:r>
            <a:r>
              <a:rPr lang="en-US" smtClean="0"/>
              <a:t>slide with</a:t>
            </a:r>
            <a:endParaRPr lang="en-US" dirty="0"/>
          </a:p>
        </p:txBody>
      </p:sp>
      <p:sp>
        <p:nvSpPr>
          <p:cNvPr id="4" name="Content Placeholder 3"/>
          <p:cNvSpPr>
            <a:spLocks noGrp="1"/>
          </p:cNvSpPr>
          <p:nvPr>
            <p:ph sz="quarter" idx="10" hasCustomPrompt="1"/>
          </p:nvPr>
        </p:nvSpPr>
        <p:spPr>
          <a:xfrm>
            <a:off x="457200" y="1885950"/>
            <a:ext cx="8229600" cy="3856038"/>
          </a:xfrm>
        </p:spPr>
        <p:txBody>
          <a:bodyPr/>
          <a:lstStyle>
            <a:lvl1pPr>
              <a:defRPr/>
            </a:lvl1pPr>
          </a:lstStyle>
          <a:p>
            <a:pPr lvl="0"/>
            <a:r>
              <a:rPr lang="en-US" dirty="0" smtClean="0"/>
              <a:t>Content</a:t>
            </a:r>
            <a:endParaRPr lang="en-US" dirty="0"/>
          </a:p>
        </p:txBody>
      </p:sp>
    </p:spTree>
    <p:extLst>
      <p:ext uri="{BB962C8B-B14F-4D97-AF65-F5344CB8AC3E}">
        <p14:creationId xmlns:p14="http://schemas.microsoft.com/office/powerpoint/2010/main" val="11551166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 Only.</a:t>
            </a:r>
            <a:endParaRPr lang="en-US" dirty="0"/>
          </a:p>
        </p:txBody>
      </p:sp>
    </p:spTree>
    <p:extLst>
      <p:ext uri="{BB962C8B-B14F-4D97-AF65-F5344CB8AC3E}">
        <p14:creationId xmlns:p14="http://schemas.microsoft.com/office/powerpoint/2010/main" val="156393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296BB02-E45F-4430-B240-AAAD22BB7FE8}" type="datetimeFigureOut">
              <a:rPr lang="en-US" smtClean="0"/>
              <a:pPr/>
              <a:t>4/11/2015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CC3585A-BCF4-4210-95D5-350E47BC931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00200"/>
            <a:ext cx="4038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600200"/>
            <a:ext cx="4038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2971800" y="6423025"/>
            <a:ext cx="3200400" cy="323850"/>
          </a:xfrm>
          <a:prstGeom prst="rect">
            <a:avLst/>
          </a:prstGeom>
        </p:spPr>
        <p:txBody>
          <a:bodyPr/>
          <a:lstStyle>
            <a:lvl1pPr>
              <a:defRPr>
                <a:latin typeface="Arial" charset="0"/>
                <a:cs typeface="Arial" charset="0"/>
              </a:defRPr>
            </a:lvl1pPr>
          </a:lstStyle>
          <a:p>
            <a:pPr>
              <a:defRPr/>
            </a:pPr>
            <a:r>
              <a:rPr lang="en-US" dirty="0"/>
              <a:t>www.socialworkleadership.org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296BB02-E45F-4430-B240-AAAD22BB7FE8}" type="datetimeFigureOut">
              <a:rPr lang="en-US" smtClean="0"/>
              <a:pPr/>
              <a:t>4/11/2015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CC3585A-BCF4-4210-95D5-350E47BC931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owerpoint.png"/>
          <p:cNvPicPr>
            <a:picLocks noChangeAspect="1"/>
          </p:cNvPicPr>
          <p:nvPr/>
        </p:nvPicPr>
        <p:blipFill>
          <a:blip r:embed="rId8"/>
          <a:stretch>
            <a:fillRect/>
          </a:stretch>
        </p:blipFill>
        <p:spPr>
          <a:xfrm>
            <a:off x="-14866" y="-25064"/>
            <a:ext cx="9158866" cy="6875459"/>
          </a:xfrm>
          <a:prstGeom prst="rect">
            <a:avLst/>
          </a:prstGeom>
        </p:spPr>
      </p:pic>
      <p:sp>
        <p:nvSpPr>
          <p:cNvPr id="2" name="Title Placeholder 1"/>
          <p:cNvSpPr>
            <a:spLocks noGrp="1"/>
          </p:cNvSpPr>
          <p:nvPr>
            <p:ph type="title"/>
          </p:nvPr>
        </p:nvSpPr>
        <p:spPr>
          <a:xfrm>
            <a:off x="457200" y="743093"/>
            <a:ext cx="8229600" cy="1143000"/>
          </a:xfrm>
          <a:prstGeom prst="rect">
            <a:avLst/>
          </a:prstGeom>
          <a:ln>
            <a:noFill/>
          </a:ln>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89140"/>
            <a:ext cx="8229600" cy="41370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powerpoint.png"/>
          <p:cNvPicPr>
            <a:picLocks noChangeAspect="1"/>
          </p:cNvPicPr>
          <p:nvPr/>
        </p:nvPicPr>
        <p:blipFill>
          <a:blip r:embed="rId8"/>
          <a:stretch>
            <a:fillRect/>
          </a:stretch>
        </p:blipFill>
        <p:spPr>
          <a:xfrm>
            <a:off x="-14866" y="-25064"/>
            <a:ext cx="9158866" cy="6875459"/>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3" r:id="rId6"/>
  </p:sldLayoutIdLst>
  <p:timing>
    <p:tnLst>
      <p:par>
        <p:cTn id="1" dur="indefinite" restart="never" nodeType="tmRoot"/>
      </p:par>
    </p:tnLst>
  </p:timing>
  <p:txStyles>
    <p:titleStyle>
      <a:lvl1pPr algn="l" defTabSz="457200" rtl="0" eaLnBrk="1" latinLnBrk="0" hangingPunct="1">
        <a:spcBef>
          <a:spcPct val="0"/>
        </a:spcBef>
        <a:buNone/>
        <a:defRPr sz="4400" b="0" i="0" kern="1200">
          <a:solidFill>
            <a:schemeClr val="tx1">
              <a:lumMod val="65000"/>
              <a:lumOff val="35000"/>
            </a:schemeClr>
          </a:solidFill>
          <a:latin typeface="Garamond"/>
          <a:ea typeface="+mj-ea"/>
          <a:cs typeface="Garamond"/>
        </a:defRPr>
      </a:lvl1pPr>
    </p:titleStyle>
    <p:bodyStyle>
      <a:lvl1pPr marL="342900" indent="-342900" algn="l" defTabSz="457200" rtl="0" eaLnBrk="1" latinLnBrk="0" hangingPunct="1">
        <a:spcBef>
          <a:spcPct val="20000"/>
        </a:spcBef>
        <a:buFont typeface="Arial"/>
        <a:buChar char="•"/>
        <a:defRPr sz="3200" kern="1200">
          <a:solidFill>
            <a:srgbClr val="595959"/>
          </a:solidFill>
          <a:latin typeface="Garamond"/>
          <a:ea typeface="+mn-ea"/>
          <a:cs typeface="Garamond"/>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5316" y="1143000"/>
            <a:ext cx="8466992" cy="3149600"/>
          </a:xfrm>
        </p:spPr>
        <p:txBody>
          <a:bodyPr>
            <a:normAutofit/>
          </a:bodyPr>
          <a:lstStyle/>
          <a:p>
            <a:pPr algn="ctr"/>
            <a:r>
              <a:rPr lang="en-US" sz="6000" b="1" dirty="0" smtClean="0">
                <a:solidFill>
                  <a:srgbClr val="C00000"/>
                </a:solidFill>
                <a:latin typeface="Garamond" pitchFamily="18" charset="0"/>
                <a:cs typeface="Arial" pitchFamily="34" charset="0"/>
              </a:rPr>
              <a:t>HPPAE: The University of Alabama</a:t>
            </a:r>
            <a:endParaRPr lang="en-US" sz="6000" b="1" dirty="0">
              <a:solidFill>
                <a:srgbClr val="C00000"/>
              </a:solidFill>
              <a:latin typeface="Garamond" pitchFamily="18" charset="0"/>
              <a:cs typeface="Arial" pitchFamily="34" charset="0"/>
            </a:endParaRPr>
          </a:p>
        </p:txBody>
      </p:sp>
      <p:sp>
        <p:nvSpPr>
          <p:cNvPr id="5" name="Subtitle 4"/>
          <p:cNvSpPr>
            <a:spLocks noGrp="1"/>
          </p:cNvSpPr>
          <p:nvPr>
            <p:ph type="subTitle" idx="1"/>
          </p:nvPr>
        </p:nvSpPr>
        <p:spPr>
          <a:xfrm>
            <a:off x="1438258" y="4968630"/>
            <a:ext cx="6400800" cy="965200"/>
          </a:xfrm>
        </p:spPr>
        <p:txBody>
          <a:bodyPr>
            <a:normAutofit fontScale="47500" lnSpcReduction="20000"/>
          </a:bodyPr>
          <a:lstStyle/>
          <a:p>
            <a:pPr algn="ctr"/>
            <a:r>
              <a:rPr lang="en-US" dirty="0" smtClean="0">
                <a:solidFill>
                  <a:srgbClr val="C00000"/>
                </a:solidFill>
                <a:latin typeface="Garamond" pitchFamily="18" charset="0"/>
                <a:cs typeface="Arial" pitchFamily="34" charset="0"/>
              </a:rPr>
              <a:t>Carroll C. Phelps, MSW, LCSW, PIP</a:t>
            </a:r>
          </a:p>
          <a:p>
            <a:pPr algn="ctr"/>
            <a:r>
              <a:rPr lang="en-US" dirty="0" smtClean="0">
                <a:solidFill>
                  <a:srgbClr val="C00000"/>
                </a:solidFill>
                <a:latin typeface="Garamond" pitchFamily="18" charset="0"/>
                <a:cs typeface="Arial" pitchFamily="34" charset="0"/>
              </a:rPr>
              <a:t>Washington, DC Internship Programs</a:t>
            </a:r>
          </a:p>
          <a:p>
            <a:pPr algn="ctr"/>
            <a:r>
              <a:rPr lang="en-US" dirty="0" smtClean="0">
                <a:solidFill>
                  <a:srgbClr val="C00000"/>
                </a:solidFill>
                <a:latin typeface="Garamond" pitchFamily="18" charset="0"/>
                <a:cs typeface="Arial" pitchFamily="34" charset="0"/>
              </a:rPr>
              <a:t>The University of Alabama</a:t>
            </a:r>
          </a:p>
          <a:p>
            <a:pPr algn="ctr"/>
            <a:r>
              <a:rPr lang="en-US" dirty="0" smtClean="0">
                <a:solidFill>
                  <a:srgbClr val="C00000"/>
                </a:solidFill>
                <a:latin typeface="Garamond" pitchFamily="18" charset="0"/>
                <a:cs typeface="Arial" pitchFamily="34" charset="0"/>
              </a:rPr>
              <a:t>School of Social Work</a:t>
            </a:r>
            <a:endParaRPr lang="en-US" dirty="0">
              <a:solidFill>
                <a:srgbClr val="C00000"/>
              </a:solidFill>
              <a:latin typeface="Garamond" pitchFamily="18"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35219" y="875157"/>
            <a:ext cx="8229600" cy="927445"/>
          </a:xfrm>
        </p:spPr>
        <p:txBody>
          <a:bodyPr>
            <a:normAutofit fontScale="90000"/>
          </a:bodyPr>
          <a:lstStyle/>
          <a:p>
            <a:r>
              <a:rPr lang="en-US" dirty="0" smtClean="0"/>
              <a:t>Benefits/Opportunities to Students and Agencies</a:t>
            </a:r>
          </a:p>
        </p:txBody>
      </p:sp>
      <p:sp>
        <p:nvSpPr>
          <p:cNvPr id="4" name="Rectangle 3"/>
          <p:cNvSpPr/>
          <p:nvPr/>
        </p:nvSpPr>
        <p:spPr>
          <a:xfrm>
            <a:off x="914400" y="1900693"/>
            <a:ext cx="7429500" cy="4401205"/>
          </a:xfrm>
          <a:prstGeom prst="rect">
            <a:avLst/>
          </a:prstGeom>
        </p:spPr>
        <p:txBody>
          <a:bodyPr wrap="square">
            <a:spAutoFit/>
          </a:bodyPr>
          <a:lstStyle/>
          <a:p>
            <a:pPr marL="457200" indent="-457200">
              <a:spcBef>
                <a:spcPct val="50000"/>
              </a:spcBef>
              <a:buClr>
                <a:srgbClr val="C00000"/>
              </a:buClr>
              <a:buFont typeface="Arial" pitchFamily="34" charset="0"/>
              <a:buChar char="•"/>
              <a:defRPr/>
            </a:pPr>
            <a:r>
              <a:rPr lang="en-US" sz="2800" dirty="0" smtClean="0">
                <a:solidFill>
                  <a:srgbClr val="C00000"/>
                </a:solidFill>
                <a:latin typeface="Garamond" pitchFamily="18" charset="0"/>
              </a:rPr>
              <a:t>Students:</a:t>
            </a:r>
            <a:r>
              <a:rPr lang="en-US" sz="2800" dirty="0">
                <a:solidFill>
                  <a:srgbClr val="C00000"/>
                </a:solidFill>
                <a:latin typeface="Garamond" pitchFamily="18" charset="0"/>
              </a:rPr>
              <a:t>	</a:t>
            </a:r>
          </a:p>
          <a:p>
            <a:pPr marL="1371600" lvl="2" indent="-457200">
              <a:buFont typeface="Courier New" pitchFamily="49" charset="0"/>
              <a:buChar char="o"/>
              <a:defRPr/>
            </a:pPr>
            <a:r>
              <a:rPr lang="en-US" sz="2800" dirty="0" smtClean="0">
                <a:solidFill>
                  <a:srgbClr val="C00000"/>
                </a:solidFill>
                <a:latin typeface="Garamond" pitchFamily="18" charset="0"/>
              </a:rPr>
              <a:t>Increased </a:t>
            </a:r>
            <a:r>
              <a:rPr lang="en-US" sz="2800" dirty="0">
                <a:solidFill>
                  <a:srgbClr val="C00000"/>
                </a:solidFill>
                <a:latin typeface="Garamond" pitchFamily="18" charset="0"/>
              </a:rPr>
              <a:t>diversity in learning experiences </a:t>
            </a:r>
          </a:p>
          <a:p>
            <a:pPr marL="1371600" lvl="2" indent="-457200">
              <a:buFont typeface="Courier New" pitchFamily="49" charset="0"/>
              <a:buChar char="o"/>
              <a:defRPr/>
            </a:pPr>
            <a:r>
              <a:rPr lang="en-US" sz="2800" dirty="0" smtClean="0">
                <a:solidFill>
                  <a:srgbClr val="C00000"/>
                </a:solidFill>
                <a:latin typeface="Garamond" pitchFamily="18" charset="0"/>
              </a:rPr>
              <a:t>Broader </a:t>
            </a:r>
            <a:r>
              <a:rPr lang="en-US" sz="2800" dirty="0">
                <a:solidFill>
                  <a:srgbClr val="C00000"/>
                </a:solidFill>
                <a:latin typeface="Garamond" pitchFamily="18" charset="0"/>
              </a:rPr>
              <a:t>experience </a:t>
            </a:r>
          </a:p>
          <a:p>
            <a:pPr marL="1371600" lvl="2" indent="-457200">
              <a:buFont typeface="Courier New" pitchFamily="49" charset="0"/>
              <a:buChar char="o"/>
              <a:defRPr/>
            </a:pPr>
            <a:r>
              <a:rPr lang="en-US" sz="2800" dirty="0" smtClean="0">
                <a:solidFill>
                  <a:srgbClr val="C00000"/>
                </a:solidFill>
                <a:latin typeface="Garamond" pitchFamily="18" charset="0"/>
              </a:rPr>
              <a:t>Interdisciplinary </a:t>
            </a:r>
            <a:r>
              <a:rPr lang="en-US" sz="2800" dirty="0">
                <a:solidFill>
                  <a:srgbClr val="C00000"/>
                </a:solidFill>
                <a:latin typeface="Garamond" pitchFamily="18" charset="0"/>
              </a:rPr>
              <a:t>learning </a:t>
            </a:r>
          </a:p>
          <a:p>
            <a:pPr marL="1371600" lvl="2" indent="-457200">
              <a:buFont typeface="Courier New" pitchFamily="49" charset="0"/>
              <a:buChar char="o"/>
              <a:defRPr/>
            </a:pPr>
            <a:r>
              <a:rPr lang="en-US" sz="2800" dirty="0" smtClean="0">
                <a:solidFill>
                  <a:srgbClr val="C00000"/>
                </a:solidFill>
                <a:latin typeface="Garamond" pitchFamily="18" charset="0"/>
              </a:rPr>
              <a:t>Learn </a:t>
            </a:r>
            <a:r>
              <a:rPr lang="en-US" sz="2800" dirty="0">
                <a:solidFill>
                  <a:srgbClr val="C00000"/>
                </a:solidFill>
                <a:latin typeface="Garamond" pitchFamily="18" charset="0"/>
              </a:rPr>
              <a:t>from </a:t>
            </a:r>
            <a:r>
              <a:rPr lang="en-US" sz="2800" dirty="0" smtClean="0">
                <a:solidFill>
                  <a:srgbClr val="C00000"/>
                </a:solidFill>
                <a:latin typeface="Garamond" pitchFamily="18" charset="0"/>
              </a:rPr>
              <a:t>experts</a:t>
            </a:r>
            <a:endParaRPr lang="en-US" sz="2800" dirty="0">
              <a:solidFill>
                <a:srgbClr val="C00000"/>
              </a:solidFill>
              <a:latin typeface="Garamond" pitchFamily="18" charset="0"/>
            </a:endParaRPr>
          </a:p>
          <a:p>
            <a:pPr marL="457200" indent="-457200">
              <a:buClr>
                <a:srgbClr val="C00000"/>
              </a:buClr>
              <a:buFont typeface="Arial" pitchFamily="34" charset="0"/>
              <a:buChar char="•"/>
              <a:defRPr/>
            </a:pPr>
            <a:r>
              <a:rPr lang="en-US" sz="2800" dirty="0" smtClean="0">
                <a:solidFill>
                  <a:srgbClr val="C00000"/>
                </a:solidFill>
                <a:latin typeface="Garamond" pitchFamily="18" charset="0"/>
              </a:rPr>
              <a:t>Community Agencies:</a:t>
            </a:r>
            <a:endParaRPr lang="en-US" sz="2800" dirty="0">
              <a:solidFill>
                <a:srgbClr val="C00000"/>
              </a:solidFill>
              <a:latin typeface="Garamond" pitchFamily="18" charset="0"/>
            </a:endParaRPr>
          </a:p>
          <a:p>
            <a:pPr marL="1371600" lvl="2" indent="-457200">
              <a:buFont typeface="Courier New" pitchFamily="49" charset="0"/>
              <a:buChar char="o"/>
              <a:defRPr/>
            </a:pPr>
            <a:r>
              <a:rPr lang="en-US" sz="2800" dirty="0">
                <a:solidFill>
                  <a:srgbClr val="C00000"/>
                </a:solidFill>
                <a:latin typeface="Garamond" pitchFamily="18" charset="0"/>
              </a:rPr>
              <a:t>Increased collaboration between agencies and with </a:t>
            </a:r>
            <a:r>
              <a:rPr lang="en-US" sz="2800" dirty="0" smtClean="0">
                <a:solidFill>
                  <a:srgbClr val="C00000"/>
                </a:solidFill>
                <a:latin typeface="Garamond" pitchFamily="18" charset="0"/>
              </a:rPr>
              <a:t>the University</a:t>
            </a:r>
          </a:p>
          <a:p>
            <a:pPr marL="1371600" lvl="2" indent="-457200">
              <a:buFont typeface="Courier New" pitchFamily="49" charset="0"/>
              <a:buChar char="o"/>
              <a:defRPr/>
            </a:pPr>
            <a:r>
              <a:rPr lang="en-US" sz="2800" dirty="0">
                <a:solidFill>
                  <a:srgbClr val="C00000"/>
                </a:solidFill>
                <a:latin typeface="Garamond" pitchFamily="18" charset="0"/>
              </a:rPr>
              <a:t>D</a:t>
            </a:r>
            <a:r>
              <a:rPr lang="en-US" sz="2800" dirty="0" smtClean="0">
                <a:solidFill>
                  <a:srgbClr val="C00000"/>
                </a:solidFill>
                <a:latin typeface="Garamond" pitchFamily="18" charset="0"/>
              </a:rPr>
              <a:t>evelopment </a:t>
            </a:r>
            <a:r>
              <a:rPr lang="en-US" sz="2800" dirty="0">
                <a:solidFill>
                  <a:srgbClr val="C00000"/>
                </a:solidFill>
                <a:latin typeface="Garamond" pitchFamily="18" charset="0"/>
              </a:rPr>
              <a:t>of joint projects and grant applications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Student </a:t>
            </a:r>
            <a:r>
              <a:rPr lang="en-US" dirty="0"/>
              <a:t>Field Rotations</a:t>
            </a:r>
          </a:p>
        </p:txBody>
      </p:sp>
      <p:pic>
        <p:nvPicPr>
          <p:cNvPr id="11" name="Content Placeholder 10"/>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545492" y="2211858"/>
            <a:ext cx="3657600" cy="3917093"/>
          </a:xfrm>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97" y="691978"/>
            <a:ext cx="8447903" cy="1037968"/>
          </a:xfrm>
        </p:spPr>
        <p:txBody>
          <a:bodyPr>
            <a:normAutofit/>
          </a:bodyPr>
          <a:lstStyle/>
          <a:p>
            <a:r>
              <a:rPr lang="en-US" dirty="0"/>
              <a:t>Student Field Rotations</a:t>
            </a:r>
          </a:p>
        </p:txBody>
      </p:sp>
      <p:sp>
        <p:nvSpPr>
          <p:cNvPr id="3" name="Text Placeholder 2"/>
          <p:cNvSpPr>
            <a:spLocks noGrp="1"/>
          </p:cNvSpPr>
          <p:nvPr>
            <p:ph type="body" sz="half" idx="1"/>
          </p:nvPr>
        </p:nvSpPr>
        <p:spPr>
          <a:xfrm>
            <a:off x="838200" y="2310714"/>
            <a:ext cx="4038600" cy="3855308"/>
          </a:xfrm>
        </p:spPr>
        <p:txBody>
          <a:bodyPr>
            <a:normAutofit fontScale="92500" lnSpcReduction="20000"/>
          </a:bodyPr>
          <a:lstStyle/>
          <a:p>
            <a:pPr>
              <a:defRPr/>
            </a:pPr>
            <a:r>
              <a:rPr lang="en-US" sz="2800" dirty="0">
                <a:solidFill>
                  <a:srgbClr val="C00000"/>
                </a:solidFill>
                <a:latin typeface="Garamond" pitchFamily="18" charset="0"/>
                <a:cs typeface="Arial"/>
              </a:rPr>
              <a:t>Benefits:</a:t>
            </a:r>
            <a:endParaRPr lang="en-US" dirty="0">
              <a:solidFill>
                <a:srgbClr val="C00000"/>
              </a:solidFill>
              <a:latin typeface="Garamond" pitchFamily="18" charset="0"/>
            </a:endParaRPr>
          </a:p>
          <a:p>
            <a:pPr lvl="1">
              <a:defRPr/>
            </a:pPr>
            <a:r>
              <a:rPr lang="en-US" dirty="0">
                <a:solidFill>
                  <a:srgbClr val="C00000"/>
                </a:solidFill>
                <a:latin typeface="Garamond" pitchFamily="18" charset="0"/>
              </a:rPr>
              <a:t>Exposure to the diversity of older adult clients</a:t>
            </a:r>
          </a:p>
          <a:p>
            <a:pPr lvl="1">
              <a:defRPr/>
            </a:pPr>
            <a:r>
              <a:rPr lang="en-US" dirty="0">
                <a:solidFill>
                  <a:srgbClr val="C00000"/>
                </a:solidFill>
                <a:latin typeface="Garamond" pitchFamily="18" charset="0"/>
              </a:rPr>
              <a:t>Mastery of today’s complex healthcare and social service systems</a:t>
            </a:r>
          </a:p>
          <a:p>
            <a:pPr lvl="1">
              <a:defRPr/>
            </a:pPr>
            <a:r>
              <a:rPr lang="en-US" dirty="0">
                <a:solidFill>
                  <a:srgbClr val="C00000"/>
                </a:solidFill>
                <a:latin typeface="Garamond" pitchFamily="18" charset="0"/>
              </a:rPr>
              <a:t>Understanding of and exposure to role of multiple care providers</a:t>
            </a:r>
          </a:p>
          <a:p>
            <a:endParaRPr lang="en-US" dirty="0"/>
          </a:p>
        </p:txBody>
      </p:sp>
      <p:pic>
        <p:nvPicPr>
          <p:cNvPr id="25602" name="Content Placeholder 3" descr="P4070016.JPG"/>
          <p:cNvPicPr>
            <a:picLocks noGrp="1" noChangeAspect="1"/>
          </p:cNvPicPr>
          <p:nvPr>
            <p:ph sz="half" idx="2"/>
          </p:nvPr>
        </p:nvPicPr>
        <p:blipFill>
          <a:blip r:embed="rId2"/>
          <a:stretch>
            <a:fillRect/>
          </a:stretch>
        </p:blipFill>
        <p:spPr>
          <a:xfrm>
            <a:off x="5189838" y="2718487"/>
            <a:ext cx="3571103" cy="3251886"/>
          </a:xfrm>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4" y="743093"/>
            <a:ext cx="7983415" cy="1143000"/>
          </a:xfrm>
        </p:spPr>
        <p:txBody>
          <a:bodyPr/>
          <a:lstStyle/>
          <a:p>
            <a:pPr>
              <a:defRPr/>
            </a:pPr>
            <a:r>
              <a:rPr lang="en-US" sz="4000" dirty="0" smtClean="0"/>
              <a:t>Field Rotations</a:t>
            </a:r>
            <a:endParaRPr lang="en-US" sz="4000" dirty="0"/>
          </a:p>
        </p:txBody>
      </p:sp>
      <p:sp>
        <p:nvSpPr>
          <p:cNvPr id="3" name="Content Placeholder 2"/>
          <p:cNvSpPr>
            <a:spLocks noGrp="1"/>
          </p:cNvSpPr>
          <p:nvPr>
            <p:ph idx="1"/>
          </p:nvPr>
        </p:nvSpPr>
        <p:spPr>
          <a:xfrm>
            <a:off x="1055076" y="1989140"/>
            <a:ext cx="7504723" cy="4137025"/>
          </a:xfrm>
        </p:spPr>
        <p:txBody>
          <a:bodyPr/>
          <a:lstStyle/>
          <a:p>
            <a:pPr marL="457200" lvl="1" indent="-457200">
              <a:buSzPct val="80000"/>
              <a:buFont typeface="Arial" pitchFamily="34" charset="0"/>
              <a:buChar char="•"/>
              <a:defRPr/>
            </a:pPr>
            <a:r>
              <a:rPr lang="en-US" sz="3200" dirty="0" smtClean="0">
                <a:solidFill>
                  <a:srgbClr val="C00000"/>
                </a:solidFill>
                <a:latin typeface="Garamond" pitchFamily="18" charset="0"/>
              </a:rPr>
              <a:t>Benefits:</a:t>
            </a:r>
          </a:p>
          <a:p>
            <a:pPr marL="742950" lvl="2" indent="-342900">
              <a:buSzPct val="80000"/>
              <a:buNone/>
              <a:defRPr/>
            </a:pPr>
            <a:r>
              <a:rPr lang="en-US" sz="3200" dirty="0" smtClean="0">
                <a:solidFill>
                  <a:srgbClr val="C00000"/>
                </a:solidFill>
                <a:latin typeface="Garamond" pitchFamily="18" charset="0"/>
              </a:rPr>
              <a:t>-</a:t>
            </a:r>
            <a:r>
              <a:rPr lang="en-US" sz="3200" dirty="0">
                <a:solidFill>
                  <a:srgbClr val="C00000"/>
                </a:solidFill>
                <a:latin typeface="Garamond" pitchFamily="18" charset="0"/>
              </a:rPr>
              <a:t>Focus on student’s education</a:t>
            </a:r>
          </a:p>
          <a:p>
            <a:pPr marL="742950" lvl="2" indent="-342900">
              <a:buSzPct val="80000"/>
              <a:buFont typeface="Wingdings" pitchFamily="2" charset="2"/>
              <a:buNone/>
              <a:defRPr/>
            </a:pPr>
            <a:r>
              <a:rPr lang="en-US" sz="3200" dirty="0" smtClean="0">
                <a:solidFill>
                  <a:srgbClr val="C00000"/>
                </a:solidFill>
                <a:latin typeface="Garamond" pitchFamily="18" charset="0"/>
              </a:rPr>
              <a:t>-Interdisciplinary practice</a:t>
            </a:r>
          </a:p>
          <a:p>
            <a:pPr marL="742950" lvl="2" indent="-342900">
              <a:buSzPct val="80000"/>
              <a:buFont typeface="Wingdings" pitchFamily="2" charset="2"/>
              <a:buNone/>
              <a:defRPr/>
            </a:pPr>
            <a:r>
              <a:rPr lang="en-US" sz="3200" dirty="0" smtClean="0">
                <a:solidFill>
                  <a:srgbClr val="C00000"/>
                </a:solidFill>
                <a:latin typeface="Garamond" pitchFamily="18" charset="0"/>
              </a:rPr>
              <a:t>-Ability to address gaps in learning</a:t>
            </a:r>
          </a:p>
          <a:p>
            <a:pPr marL="742950" lvl="2" indent="-342900">
              <a:buSzPct val="80000"/>
              <a:buNone/>
              <a:defRPr/>
            </a:pPr>
            <a:r>
              <a:rPr lang="en-US" sz="3200" dirty="0" smtClean="0">
                <a:solidFill>
                  <a:srgbClr val="C00000"/>
                </a:solidFill>
                <a:latin typeface="Garamond" pitchFamily="18" charset="0"/>
              </a:rPr>
              <a:t>-</a:t>
            </a:r>
            <a:r>
              <a:rPr lang="en-US" sz="3200" dirty="0">
                <a:solidFill>
                  <a:srgbClr val="C00000"/>
                </a:solidFill>
                <a:latin typeface="Garamond" pitchFamily="18" charset="0"/>
              </a:rPr>
              <a:t>Informed perspective on policy </a:t>
            </a:r>
          </a:p>
          <a:p>
            <a:pPr marL="742950" lvl="2" indent="-342900">
              <a:buSzPct val="80000"/>
              <a:buFont typeface="Wingdings" pitchFamily="2" charset="2"/>
              <a:buNone/>
              <a:defRPr/>
            </a:pPr>
            <a:endParaRPr lang="en-US" sz="3200" dirty="0" smtClean="0">
              <a:latin typeface="Garamond"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817684" y="863600"/>
            <a:ext cx="7602415" cy="1219200"/>
          </a:xfrm>
        </p:spPr>
        <p:txBody>
          <a:bodyPr anchor="t"/>
          <a:lstStyle/>
          <a:p>
            <a:pPr eaLnBrk="1" hangingPunct="1">
              <a:defRPr/>
            </a:pPr>
            <a:r>
              <a:rPr lang="en-US" dirty="0" smtClean="0"/>
              <a:t>Field Rotations</a:t>
            </a:r>
          </a:p>
        </p:txBody>
      </p:sp>
      <p:sp>
        <p:nvSpPr>
          <p:cNvPr id="24579" name="Text Box 3"/>
          <p:cNvSpPr txBox="1">
            <a:spLocks noChangeArrowheads="1"/>
          </p:cNvSpPr>
          <p:nvPr/>
        </p:nvSpPr>
        <p:spPr bwMode="auto">
          <a:xfrm>
            <a:off x="1213338" y="1812925"/>
            <a:ext cx="6770077" cy="4016484"/>
          </a:xfrm>
          <a:prstGeom prst="rect">
            <a:avLst/>
          </a:prstGeom>
          <a:noFill/>
          <a:ln w="9525">
            <a:noFill/>
            <a:miter lim="800000"/>
            <a:headEnd/>
            <a:tailEnd/>
          </a:ln>
        </p:spPr>
        <p:txBody>
          <a:bodyPr wrap="square">
            <a:spAutoFit/>
          </a:bodyPr>
          <a:lstStyle/>
          <a:p>
            <a:pPr marL="457200" indent="-457200">
              <a:buFont typeface="Arial" pitchFamily="34" charset="0"/>
              <a:buChar char="•"/>
            </a:pPr>
            <a:r>
              <a:rPr lang="en-US" sz="3000" dirty="0">
                <a:solidFill>
                  <a:srgbClr val="C00000"/>
                </a:solidFill>
                <a:latin typeface="Garamond" pitchFamily="18" charset="0"/>
              </a:rPr>
              <a:t>Internal rotations:</a:t>
            </a:r>
          </a:p>
          <a:p>
            <a:pPr marL="914400" lvl="1" indent="-457200"/>
            <a:r>
              <a:rPr lang="en-US" sz="3000" dirty="0" smtClean="0">
                <a:solidFill>
                  <a:srgbClr val="C00000"/>
                </a:solidFill>
                <a:latin typeface="Garamond" pitchFamily="18" charset="0"/>
              </a:rPr>
              <a:t>- different </a:t>
            </a:r>
            <a:r>
              <a:rPr lang="en-US" sz="3000" dirty="0">
                <a:solidFill>
                  <a:srgbClr val="C00000"/>
                </a:solidFill>
                <a:latin typeface="Garamond" pitchFamily="18" charset="0"/>
              </a:rPr>
              <a:t>departments within a large agency </a:t>
            </a:r>
            <a:r>
              <a:rPr lang="en-US" sz="3000" dirty="0" smtClean="0">
                <a:solidFill>
                  <a:srgbClr val="C00000"/>
                </a:solidFill>
                <a:latin typeface="Garamond" pitchFamily="18" charset="0"/>
              </a:rPr>
              <a:t>system </a:t>
            </a:r>
            <a:r>
              <a:rPr lang="en-US" sz="2800" dirty="0" smtClean="0">
                <a:solidFill>
                  <a:srgbClr val="C00000"/>
                </a:solidFill>
                <a:latin typeface="Garamond" pitchFamily="18" charset="0"/>
              </a:rPr>
              <a:t>(Walter Reed National Military Medical Center)</a:t>
            </a:r>
            <a:endParaRPr lang="en-US" sz="2800" dirty="0">
              <a:solidFill>
                <a:srgbClr val="C00000"/>
              </a:solidFill>
              <a:latin typeface="Garamond" pitchFamily="18" charset="0"/>
            </a:endParaRPr>
          </a:p>
          <a:p>
            <a:pPr marL="457200" indent="-457200"/>
            <a:r>
              <a:rPr lang="en-US" sz="1500" dirty="0" smtClean="0">
                <a:solidFill>
                  <a:srgbClr val="C00000"/>
                </a:solidFill>
                <a:latin typeface="Garamond" pitchFamily="18" charset="0"/>
              </a:rPr>
              <a:t> </a:t>
            </a:r>
            <a:endParaRPr lang="en-US" sz="1500" dirty="0">
              <a:solidFill>
                <a:srgbClr val="C00000"/>
              </a:solidFill>
              <a:latin typeface="Garamond" pitchFamily="18" charset="0"/>
            </a:endParaRPr>
          </a:p>
          <a:p>
            <a:pPr marL="457200" indent="-457200">
              <a:buFont typeface="Arial" pitchFamily="34" charset="0"/>
              <a:buChar char="•"/>
            </a:pPr>
            <a:r>
              <a:rPr lang="en-US" sz="3000" dirty="0">
                <a:solidFill>
                  <a:srgbClr val="C00000"/>
                </a:solidFill>
                <a:latin typeface="Garamond" pitchFamily="18" charset="0"/>
              </a:rPr>
              <a:t>External rotations:</a:t>
            </a:r>
          </a:p>
          <a:p>
            <a:pPr marL="457200" indent="-457200"/>
            <a:r>
              <a:rPr lang="en-US" sz="3000" dirty="0">
                <a:solidFill>
                  <a:srgbClr val="C00000"/>
                </a:solidFill>
                <a:latin typeface="Garamond" pitchFamily="18" charset="0"/>
              </a:rPr>
              <a:t>	- separate agencies either concurrently or  sequentially during an academic year</a:t>
            </a:r>
          </a:p>
          <a:p>
            <a:pPr marL="457200" indent="-457200"/>
            <a:endParaRPr lang="en-US" sz="3000" dirty="0">
              <a:solidFill>
                <a:srgbClr val="C00000"/>
              </a:solidFill>
            </a:endParaRPr>
          </a:p>
        </p:txBody>
      </p:sp>
      <p:sp>
        <p:nvSpPr>
          <p:cNvPr id="24580" name="Text Box 4"/>
          <p:cNvSpPr txBox="1">
            <a:spLocks noChangeArrowheads="1"/>
          </p:cNvSpPr>
          <p:nvPr/>
        </p:nvSpPr>
        <p:spPr bwMode="auto">
          <a:xfrm>
            <a:off x="1600200" y="3505200"/>
            <a:ext cx="7543800" cy="822325"/>
          </a:xfrm>
          <a:prstGeom prst="rect">
            <a:avLst/>
          </a:prstGeom>
          <a:noFill/>
          <a:ln w="9525">
            <a:noFill/>
            <a:miter lim="800000"/>
            <a:headEnd/>
            <a:tailEnd/>
          </a:ln>
        </p:spPr>
        <p:txBody>
          <a:bodyPr>
            <a:spAutoFit/>
          </a:bodyPr>
          <a:lstStyle/>
          <a:p>
            <a:pPr marL="457200" indent="-457200"/>
            <a:endParaRPr lang="en-US" sz="2400" dirty="0">
              <a:latin typeface="Times" pitchFamily="18" charset="0"/>
            </a:endParaRPr>
          </a:p>
          <a:p>
            <a:pPr marL="457200" indent="-457200"/>
            <a:endParaRPr lang="en-US" sz="2400" dirty="0">
              <a:latin typeface="Times"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ppt_x"/>
                                          </p:val>
                                        </p:tav>
                                        <p:tav tm="100000">
                                          <p:val>
                                            <p:strVal val="#ppt_x"/>
                                          </p:val>
                                        </p:tav>
                                      </p:tavLst>
                                    </p:anim>
                                    <p:anim calcmode="lin" valueType="num">
                                      <p:cBhvr additive="base">
                                        <p:cTn id="8"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ppt_x"/>
                                          </p:val>
                                        </p:tav>
                                        <p:tav tm="100000">
                                          <p:val>
                                            <p:strVal val="#ppt_x"/>
                                          </p:val>
                                        </p:tav>
                                      </p:tavLst>
                                    </p:anim>
                                    <p:anim calcmode="lin" valueType="num">
                                      <p:cBhvr additive="base">
                                        <p:cTn id="14"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utoUpdateAnimBg="0"/>
      <p:bldP spid="2458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dirty="0" smtClean="0"/>
              <a:t>Field Rotations</a:t>
            </a:r>
          </a:p>
        </p:txBody>
      </p:sp>
      <p:sp>
        <p:nvSpPr>
          <p:cNvPr id="25603" name="Rectangle 3"/>
          <p:cNvSpPr>
            <a:spLocks noGrp="1" noChangeArrowheads="1"/>
          </p:cNvSpPr>
          <p:nvPr>
            <p:ph type="body" idx="1"/>
          </p:nvPr>
        </p:nvSpPr>
        <p:spPr>
          <a:xfrm>
            <a:off x="977900" y="1813294"/>
            <a:ext cx="7304454" cy="4137025"/>
          </a:xfrm>
        </p:spPr>
        <p:txBody>
          <a:bodyPr>
            <a:normAutofit/>
          </a:bodyPr>
          <a:lstStyle/>
          <a:p>
            <a:pPr eaLnBrk="1" hangingPunct="1">
              <a:lnSpc>
                <a:spcPct val="90000"/>
              </a:lnSpc>
              <a:defRPr/>
            </a:pPr>
            <a:r>
              <a:rPr lang="en-US" sz="2800" dirty="0">
                <a:solidFill>
                  <a:srgbClr val="C00000"/>
                </a:solidFill>
                <a:latin typeface="Garamond" pitchFamily="18" charset="0"/>
                <a:cs typeface="Arial"/>
              </a:rPr>
              <a:t>Sequential, concurrent or combination</a:t>
            </a:r>
          </a:p>
          <a:p>
            <a:pPr eaLnBrk="1" hangingPunct="1">
              <a:lnSpc>
                <a:spcPct val="90000"/>
              </a:lnSpc>
              <a:defRPr/>
            </a:pPr>
            <a:r>
              <a:rPr lang="en-US" sz="2800" dirty="0">
                <a:solidFill>
                  <a:srgbClr val="C00000"/>
                </a:solidFill>
                <a:latin typeface="Garamond" pitchFamily="18" charset="0"/>
                <a:cs typeface="Arial"/>
              </a:rPr>
              <a:t>Stratification: primary and secondary</a:t>
            </a:r>
          </a:p>
          <a:p>
            <a:pPr eaLnBrk="1" hangingPunct="1">
              <a:lnSpc>
                <a:spcPct val="90000"/>
              </a:lnSpc>
              <a:defRPr/>
            </a:pPr>
            <a:r>
              <a:rPr lang="en-US" sz="2800" dirty="0">
                <a:solidFill>
                  <a:srgbClr val="C00000"/>
                </a:solidFill>
                <a:latin typeface="Garamond" pitchFamily="18" charset="0"/>
                <a:cs typeface="Arial"/>
              </a:rPr>
              <a:t>Competencies: which can be gained at each site?</a:t>
            </a:r>
          </a:p>
          <a:p>
            <a:pPr eaLnBrk="1" hangingPunct="1">
              <a:lnSpc>
                <a:spcPct val="90000"/>
              </a:lnSpc>
              <a:defRPr/>
            </a:pPr>
            <a:r>
              <a:rPr lang="en-US" sz="2800" dirty="0">
                <a:solidFill>
                  <a:srgbClr val="C00000"/>
                </a:solidFill>
                <a:latin typeface="Garamond" pitchFamily="18" charset="0"/>
                <a:cs typeface="Arial"/>
              </a:rPr>
              <a:t>Consortium</a:t>
            </a:r>
          </a:p>
          <a:p>
            <a:pPr lvl="1" eaLnBrk="1" hangingPunct="1">
              <a:lnSpc>
                <a:spcPct val="90000"/>
              </a:lnSpc>
              <a:defRPr/>
            </a:pPr>
            <a:r>
              <a:rPr lang="en-US" dirty="0" smtClean="0">
                <a:solidFill>
                  <a:srgbClr val="C00000"/>
                </a:solidFill>
                <a:latin typeface="Garamond" pitchFamily="18" charset="0"/>
              </a:rPr>
              <a:t>Importance of communication</a:t>
            </a:r>
          </a:p>
          <a:p>
            <a:pPr lvl="1" eaLnBrk="1" hangingPunct="1">
              <a:lnSpc>
                <a:spcPct val="90000"/>
              </a:lnSpc>
              <a:defRPr/>
            </a:pPr>
            <a:r>
              <a:rPr lang="en-US" dirty="0" smtClean="0">
                <a:solidFill>
                  <a:srgbClr val="C00000"/>
                </a:solidFill>
                <a:latin typeface="Garamond" pitchFamily="18" charset="0"/>
              </a:rPr>
              <a:t>Different populations within aging</a:t>
            </a:r>
          </a:p>
          <a:p>
            <a:pPr lvl="1" eaLnBrk="1" hangingPunct="1">
              <a:lnSpc>
                <a:spcPct val="90000"/>
              </a:lnSpc>
              <a:defRPr/>
            </a:pPr>
            <a:r>
              <a:rPr lang="en-US" dirty="0" smtClean="0">
                <a:solidFill>
                  <a:srgbClr val="C00000"/>
                </a:solidFill>
                <a:latin typeface="Garamond" pitchFamily="18" charset="0"/>
              </a:rPr>
              <a:t>Collaboration between departments or agencies</a:t>
            </a:r>
          </a:p>
          <a:p>
            <a:pPr eaLnBrk="1" hangingPunct="1">
              <a:lnSpc>
                <a:spcPct val="90000"/>
              </a:lnSpc>
              <a:defRPr/>
            </a:pPr>
            <a:endParaRPr lang="en-US" dirty="0" smtClean="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idx="4294967295"/>
          </p:nvPr>
        </p:nvSpPr>
        <p:spPr>
          <a:xfrm>
            <a:off x="518746" y="811399"/>
            <a:ext cx="8168054" cy="1265238"/>
          </a:xfrm>
          <a:noFill/>
        </p:spPr>
        <p:txBody>
          <a:bodyPr>
            <a:normAutofit fontScale="90000"/>
          </a:bodyPr>
          <a:lstStyle/>
          <a:p>
            <a:r>
              <a:rPr lang="en-US" dirty="0" smtClean="0">
                <a:effectLst/>
              </a:rPr>
              <a:t>Rotation Model </a:t>
            </a:r>
            <a:br>
              <a:rPr lang="en-US" dirty="0" smtClean="0">
                <a:effectLst/>
              </a:rPr>
            </a:br>
            <a:endParaRPr lang="en-US" dirty="0" smtClean="0">
              <a:effectLst/>
            </a:endParaRPr>
          </a:p>
        </p:txBody>
      </p:sp>
      <p:sp>
        <p:nvSpPr>
          <p:cNvPr id="35842" name="Rectangle 6"/>
          <p:cNvSpPr>
            <a:spLocks noGrp="1" noChangeArrowheads="1"/>
          </p:cNvSpPr>
          <p:nvPr>
            <p:ph type="body" idx="4294967295"/>
          </p:nvPr>
        </p:nvSpPr>
        <p:spPr>
          <a:xfrm>
            <a:off x="896814" y="1444018"/>
            <a:ext cx="8009793" cy="929906"/>
          </a:xfrm>
          <a:noFill/>
        </p:spPr>
        <p:txBody>
          <a:bodyPr/>
          <a:lstStyle/>
          <a:p>
            <a:r>
              <a:rPr lang="en-US" dirty="0" smtClean="0">
                <a:solidFill>
                  <a:srgbClr val="C00000"/>
                </a:solidFill>
                <a:effectLst/>
              </a:rPr>
              <a:t>Intra-agency (multiple roles):</a:t>
            </a:r>
          </a:p>
        </p:txBody>
      </p:sp>
      <p:graphicFrame>
        <p:nvGraphicFramePr>
          <p:cNvPr id="10" name="Diagram 9"/>
          <p:cNvGraphicFramePr/>
          <p:nvPr>
            <p:extLst>
              <p:ext uri="{D42A27DB-BD31-4B8C-83A1-F6EECF244321}">
                <p14:modId xmlns:p14="http://schemas.microsoft.com/office/powerpoint/2010/main" val="601700643"/>
              </p:ext>
            </p:extLst>
          </p:nvPr>
        </p:nvGraphicFramePr>
        <p:xfrm>
          <a:off x="2341685" y="2124808"/>
          <a:ext cx="4343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633045" y="723902"/>
            <a:ext cx="8124093" cy="1265238"/>
          </a:xfrm>
          <a:noFill/>
        </p:spPr>
        <p:txBody>
          <a:bodyPr>
            <a:normAutofit fontScale="90000"/>
          </a:bodyPr>
          <a:lstStyle/>
          <a:p>
            <a:r>
              <a:rPr lang="en-US" dirty="0" smtClean="0">
                <a:effectLst/>
              </a:rPr>
              <a:t>Rotation Model </a:t>
            </a:r>
            <a:br>
              <a:rPr lang="en-US" dirty="0" smtClean="0">
                <a:effectLst/>
              </a:rPr>
            </a:br>
            <a:endParaRPr lang="en-US" dirty="0" smtClean="0">
              <a:effectLst/>
            </a:endParaRPr>
          </a:p>
        </p:txBody>
      </p:sp>
      <p:sp>
        <p:nvSpPr>
          <p:cNvPr id="34818" name="Rectangle 6"/>
          <p:cNvSpPr>
            <a:spLocks noGrp="1" noChangeArrowheads="1"/>
          </p:cNvSpPr>
          <p:nvPr>
            <p:ph type="body" idx="4294967295"/>
          </p:nvPr>
        </p:nvSpPr>
        <p:spPr>
          <a:xfrm>
            <a:off x="1160584" y="1426433"/>
            <a:ext cx="7526215" cy="4137025"/>
          </a:xfrm>
          <a:noFill/>
        </p:spPr>
        <p:txBody>
          <a:bodyPr/>
          <a:lstStyle/>
          <a:p>
            <a:r>
              <a:rPr lang="en-US" dirty="0" smtClean="0">
                <a:solidFill>
                  <a:srgbClr val="C00000"/>
                </a:solidFill>
                <a:effectLst/>
              </a:rPr>
              <a:t>Intra-agency (unit rotations):</a:t>
            </a:r>
          </a:p>
        </p:txBody>
      </p:sp>
      <p:graphicFrame>
        <p:nvGraphicFramePr>
          <p:cNvPr id="8" name="Diagram 7"/>
          <p:cNvGraphicFramePr/>
          <p:nvPr>
            <p:extLst>
              <p:ext uri="{D42A27DB-BD31-4B8C-83A1-F6EECF244321}">
                <p14:modId xmlns:p14="http://schemas.microsoft.com/office/powerpoint/2010/main" val="428621481"/>
              </p:ext>
            </p:extLst>
          </p:nvPr>
        </p:nvGraphicFramePr>
        <p:xfrm>
          <a:off x="1389184" y="2540975"/>
          <a:ext cx="6374424" cy="2751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495300" y="774700"/>
            <a:ext cx="8153400" cy="834292"/>
          </a:xfrm>
        </p:spPr>
        <p:txBody>
          <a:bodyPr>
            <a:normAutofit/>
          </a:bodyPr>
          <a:lstStyle/>
          <a:p>
            <a:pPr eaLnBrk="1" hangingPunct="1">
              <a:defRPr/>
            </a:pPr>
            <a:r>
              <a:rPr lang="en-US" dirty="0" smtClean="0"/>
              <a:t>Field Rotation Model Variations</a:t>
            </a:r>
          </a:p>
        </p:txBody>
      </p:sp>
      <p:sp>
        <p:nvSpPr>
          <p:cNvPr id="20483" name="Rectangle 3"/>
          <p:cNvSpPr>
            <a:spLocks noGrp="1" noChangeArrowheads="1"/>
          </p:cNvSpPr>
          <p:nvPr>
            <p:ph type="body" sz="half" idx="1"/>
          </p:nvPr>
        </p:nvSpPr>
        <p:spPr>
          <a:xfrm>
            <a:off x="1011114" y="1776047"/>
            <a:ext cx="6937131" cy="4114799"/>
          </a:xfrm>
        </p:spPr>
        <p:txBody>
          <a:bodyPr/>
          <a:lstStyle/>
          <a:p>
            <a:pPr marL="971550" lvl="1" indent="-514350" eaLnBrk="1" hangingPunct="1">
              <a:lnSpc>
                <a:spcPct val="150000"/>
              </a:lnSpc>
              <a:buFont typeface="Wingdings" pitchFamily="2" charset="2"/>
              <a:buAutoNum type="arabicPeriod"/>
              <a:defRPr/>
            </a:pPr>
            <a:r>
              <a:rPr lang="en-US" sz="3000" dirty="0" smtClean="0">
                <a:solidFill>
                  <a:srgbClr val="C00000"/>
                </a:solidFill>
                <a:latin typeface="Garamond" pitchFamily="18" charset="0"/>
                <a:ea typeface="ＭＳ Ｐゴシック" pitchFamily="34" charset="-128"/>
              </a:rPr>
              <a:t>Year (Foundation or Concentration)</a:t>
            </a:r>
          </a:p>
          <a:p>
            <a:pPr marL="971550" lvl="1" indent="-514350" eaLnBrk="1" hangingPunct="1">
              <a:buFont typeface="Wingdings" pitchFamily="2" charset="2"/>
              <a:buAutoNum type="arabicPeriod"/>
              <a:defRPr/>
            </a:pPr>
            <a:r>
              <a:rPr lang="en-US" sz="3000" dirty="0" smtClean="0">
                <a:solidFill>
                  <a:srgbClr val="C00000"/>
                </a:solidFill>
                <a:latin typeface="Garamond" pitchFamily="18" charset="0"/>
                <a:ea typeface="ＭＳ Ｐゴシック" pitchFamily="34" charset="-128"/>
              </a:rPr>
              <a:t>Length (1 semester or 2, 1 or 2 days per week, 5 days per week)</a:t>
            </a:r>
          </a:p>
          <a:p>
            <a:pPr marL="971550" lvl="1" indent="-514350" eaLnBrk="1" hangingPunct="1">
              <a:lnSpc>
                <a:spcPct val="150000"/>
              </a:lnSpc>
              <a:buFont typeface="Wingdings" pitchFamily="2" charset="2"/>
              <a:buAutoNum type="arabicPeriod"/>
              <a:defRPr/>
            </a:pPr>
            <a:r>
              <a:rPr lang="en-US" sz="3000" dirty="0" smtClean="0">
                <a:solidFill>
                  <a:srgbClr val="C00000"/>
                </a:solidFill>
                <a:latin typeface="Garamond" pitchFamily="18" charset="0"/>
                <a:ea typeface="ＭＳ Ｐゴシック" pitchFamily="34" charset="-128"/>
              </a:rPr>
              <a:t>Timing (concurrent, sequential, block)</a:t>
            </a:r>
          </a:p>
          <a:p>
            <a:pPr marL="971550" lvl="1" indent="-514350" eaLnBrk="1" hangingPunct="1">
              <a:lnSpc>
                <a:spcPct val="150000"/>
              </a:lnSpc>
              <a:buFont typeface="Wingdings" pitchFamily="2" charset="2"/>
              <a:buAutoNum type="arabicPeriod"/>
              <a:defRPr/>
            </a:pPr>
            <a:r>
              <a:rPr lang="en-US" sz="3000" dirty="0" smtClean="0">
                <a:solidFill>
                  <a:srgbClr val="C00000"/>
                </a:solidFill>
                <a:latin typeface="Garamond" pitchFamily="18" charset="0"/>
                <a:ea typeface="ＭＳ Ｐゴシック" pitchFamily="34" charset="-128"/>
              </a:rPr>
              <a:t>Number of settings to be used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blinds(horizontal)">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blinds(horizontal)">
                                      <p:cBhvr>
                                        <p:cTn id="22"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896815"/>
            <a:ext cx="8317523" cy="835270"/>
          </a:xfrm>
        </p:spPr>
        <p:txBody>
          <a:bodyPr>
            <a:normAutofit/>
          </a:bodyPr>
          <a:lstStyle/>
          <a:p>
            <a:r>
              <a:rPr lang="en-US" dirty="0" smtClean="0"/>
              <a:t>	Field Rotations</a:t>
            </a:r>
          </a:p>
        </p:txBody>
      </p:sp>
      <p:sp>
        <p:nvSpPr>
          <p:cNvPr id="4" name="Rectangle 3"/>
          <p:cNvSpPr/>
          <p:nvPr/>
        </p:nvSpPr>
        <p:spPr>
          <a:xfrm>
            <a:off x="958361" y="2031023"/>
            <a:ext cx="7816361" cy="4302716"/>
          </a:xfrm>
          <a:prstGeom prst="rect">
            <a:avLst/>
          </a:prstGeom>
        </p:spPr>
        <p:txBody>
          <a:bodyPr wrap="square">
            <a:spAutoFit/>
          </a:bodyPr>
          <a:lstStyle/>
          <a:p>
            <a:pPr marL="233363" indent="-233363">
              <a:buFont typeface="Arial" pitchFamily="34" charset="0"/>
              <a:buChar char="•"/>
              <a:defRPr/>
            </a:pPr>
            <a:r>
              <a:rPr lang="en-US" sz="2800" dirty="0">
                <a:solidFill>
                  <a:srgbClr val="C00000"/>
                </a:solidFill>
                <a:latin typeface="Garamond" pitchFamily="18" charset="0"/>
                <a:cs typeface="Times New Roman" charset="0"/>
              </a:rPr>
              <a:t>Field </a:t>
            </a:r>
            <a:r>
              <a:rPr lang="en-US" sz="2800" dirty="0" smtClean="0">
                <a:solidFill>
                  <a:srgbClr val="C00000"/>
                </a:solidFill>
                <a:latin typeface="Garamond" pitchFamily="18" charset="0"/>
                <a:cs typeface="Times New Roman" charset="0"/>
              </a:rPr>
              <a:t>instructors:</a:t>
            </a:r>
            <a:endParaRPr lang="en-US" sz="2800" dirty="0">
              <a:solidFill>
                <a:srgbClr val="C00000"/>
              </a:solidFill>
              <a:latin typeface="Garamond" pitchFamily="18" charset="0"/>
              <a:cs typeface="Times New Roman" charset="0"/>
            </a:endParaRPr>
          </a:p>
          <a:p>
            <a:pPr marL="914400" lvl="1" indent="-457200">
              <a:buFont typeface="Courier New" pitchFamily="49" charset="0"/>
              <a:buChar char="o"/>
              <a:defRPr/>
            </a:pPr>
            <a:r>
              <a:rPr lang="en-US" sz="2800" dirty="0" smtClean="0">
                <a:solidFill>
                  <a:srgbClr val="C00000"/>
                </a:solidFill>
                <a:latin typeface="Garamond" pitchFamily="18" charset="0"/>
                <a:cs typeface="Times New Roman" charset="0"/>
              </a:rPr>
              <a:t>Instruct </a:t>
            </a:r>
            <a:r>
              <a:rPr lang="en-US" sz="2800" dirty="0">
                <a:solidFill>
                  <a:srgbClr val="C00000"/>
                </a:solidFill>
                <a:latin typeface="Garamond" pitchFamily="18" charset="0"/>
                <a:cs typeface="Times New Roman" charset="0"/>
              </a:rPr>
              <a:t>multiple students for shorter time </a:t>
            </a:r>
            <a:r>
              <a:rPr lang="en-US" sz="2800" dirty="0" smtClean="0">
                <a:solidFill>
                  <a:srgbClr val="C00000"/>
                </a:solidFill>
                <a:latin typeface="Garamond" pitchFamily="18" charset="0"/>
                <a:cs typeface="Times New Roman" charset="0"/>
              </a:rPr>
              <a:t>periods</a:t>
            </a:r>
          </a:p>
          <a:p>
            <a:pPr marL="914400" lvl="1" indent="-457200">
              <a:buFont typeface="Courier New" pitchFamily="49" charset="0"/>
              <a:buChar char="o"/>
              <a:defRPr/>
            </a:pPr>
            <a:r>
              <a:rPr lang="en-US" sz="2800" dirty="0">
                <a:solidFill>
                  <a:srgbClr val="C00000"/>
                </a:solidFill>
                <a:latin typeface="Garamond" pitchFamily="18" charset="0"/>
                <a:cs typeface="Times New Roman" charset="0"/>
              </a:rPr>
              <a:t>Emphasize the importance of collaboration between </a:t>
            </a:r>
            <a:r>
              <a:rPr lang="en-US" sz="2800" dirty="0" smtClean="0">
                <a:solidFill>
                  <a:srgbClr val="C00000"/>
                </a:solidFill>
                <a:latin typeface="Garamond" pitchFamily="18" charset="0"/>
                <a:cs typeface="Times New Roman" charset="0"/>
              </a:rPr>
              <a:t>agencies</a:t>
            </a:r>
            <a:endParaRPr lang="en-US" sz="2800" dirty="0">
              <a:solidFill>
                <a:srgbClr val="C00000"/>
              </a:solidFill>
              <a:latin typeface="Garamond" pitchFamily="18" charset="0"/>
              <a:cs typeface="Times New Roman" charset="0"/>
            </a:endParaRPr>
          </a:p>
          <a:p>
            <a:pPr marL="914400" lvl="1" indent="-457200">
              <a:buFont typeface="Courier New" pitchFamily="49" charset="0"/>
              <a:buChar char="o"/>
              <a:defRPr/>
            </a:pPr>
            <a:r>
              <a:rPr lang="en-US" sz="2800" dirty="0" smtClean="0">
                <a:solidFill>
                  <a:srgbClr val="C00000"/>
                </a:solidFill>
                <a:latin typeface="Garamond" pitchFamily="18" charset="0"/>
                <a:cs typeface="Times New Roman" charset="0"/>
              </a:rPr>
              <a:t>Consider the depth and the </a:t>
            </a:r>
            <a:r>
              <a:rPr lang="en-US" sz="2800" dirty="0">
                <a:solidFill>
                  <a:srgbClr val="C00000"/>
                </a:solidFill>
                <a:latin typeface="Garamond" pitchFamily="18" charset="0"/>
                <a:cs typeface="Times New Roman" charset="0"/>
              </a:rPr>
              <a:t>detail </a:t>
            </a:r>
            <a:r>
              <a:rPr lang="en-US" sz="2800" dirty="0" smtClean="0">
                <a:solidFill>
                  <a:srgbClr val="C00000"/>
                </a:solidFill>
                <a:latin typeface="Garamond" pitchFamily="18" charset="0"/>
                <a:cs typeface="Times New Roman" charset="0"/>
              </a:rPr>
              <a:t>of each experience</a:t>
            </a:r>
            <a:endParaRPr lang="en-US" sz="2800" dirty="0">
              <a:solidFill>
                <a:srgbClr val="C00000"/>
              </a:solidFill>
              <a:latin typeface="Garamond" pitchFamily="18" charset="0"/>
              <a:cs typeface="Times New Roman" charset="0"/>
            </a:endParaRPr>
          </a:p>
          <a:p>
            <a:pPr marL="914400" lvl="1" indent="-457200">
              <a:buFont typeface="Courier New" pitchFamily="49" charset="0"/>
              <a:buChar char="o"/>
              <a:defRPr/>
            </a:pPr>
            <a:r>
              <a:rPr lang="en-US" sz="2800" dirty="0" smtClean="0">
                <a:solidFill>
                  <a:srgbClr val="C00000"/>
                </a:solidFill>
                <a:latin typeface="Garamond" pitchFamily="18" charset="0"/>
                <a:cs typeface="Times New Roman" charset="0"/>
              </a:rPr>
              <a:t>Believe that rotations provide broader experiences, and exposure to more population</a:t>
            </a:r>
            <a:endParaRPr lang="en-US" sz="2800" dirty="0">
              <a:solidFill>
                <a:srgbClr val="C00000"/>
              </a:solidFill>
              <a:latin typeface="Garamond" pitchFamily="18" charset="0"/>
              <a:cs typeface="Times New Roman" charset="0"/>
            </a:endParaRPr>
          </a:p>
          <a:p>
            <a:pPr>
              <a:lnSpc>
                <a:spcPct val="90000"/>
              </a:lnSpc>
              <a:defRPr/>
            </a:pPr>
            <a:endParaRPr lang="en-US" sz="2400" dirty="0">
              <a:solidFill>
                <a:schemeClr val="accent6"/>
              </a:solidFill>
              <a:cs typeface="Times New Roman"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7054" y="758092"/>
            <a:ext cx="8809891" cy="1141046"/>
          </a:xfrm>
        </p:spPr>
        <p:txBody>
          <a:bodyPr>
            <a:noAutofit/>
          </a:bodyPr>
          <a:lstStyle/>
          <a:p>
            <a:pPr>
              <a:defRPr/>
            </a:pPr>
            <a:r>
              <a:rPr lang="en-US" sz="3200" dirty="0" smtClean="0"/>
              <a:t/>
            </a:r>
            <a:br>
              <a:rPr lang="en-US" sz="3200" dirty="0" smtClean="0"/>
            </a:br>
            <a:r>
              <a:rPr lang="en-US" sz="3200" dirty="0" smtClean="0"/>
              <a:t>Building </a:t>
            </a:r>
            <a:r>
              <a:rPr lang="en-US" sz="3200" dirty="0"/>
              <a:t>a </a:t>
            </a:r>
            <a:r>
              <a:rPr lang="en-US" sz="3200" dirty="0" smtClean="0"/>
              <a:t>Successful Community and University Partnership</a:t>
            </a:r>
            <a:r>
              <a:rPr lang="en-US" sz="3200" dirty="0"/>
              <a:t/>
            </a:r>
            <a:br>
              <a:rPr lang="en-US" sz="3200" dirty="0"/>
            </a:br>
            <a:endParaRPr lang="en-US" sz="3200" dirty="0" smtClean="0"/>
          </a:p>
        </p:txBody>
      </p:sp>
      <p:sp>
        <p:nvSpPr>
          <p:cNvPr id="19459" name="Rectangle 3"/>
          <p:cNvSpPr>
            <a:spLocks noGrp="1" noChangeArrowheads="1"/>
          </p:cNvSpPr>
          <p:nvPr>
            <p:ph type="body" sz="half" idx="1"/>
          </p:nvPr>
        </p:nvSpPr>
        <p:spPr>
          <a:xfrm>
            <a:off x="712177" y="2083777"/>
            <a:ext cx="7095392" cy="2567354"/>
          </a:xfrm>
        </p:spPr>
        <p:txBody>
          <a:bodyPr>
            <a:normAutofit/>
          </a:bodyPr>
          <a:lstStyle/>
          <a:p>
            <a:pPr eaLnBrk="1" hangingPunct="1">
              <a:buFont typeface="Wingdings" pitchFamily="2" charset="2"/>
              <a:buNone/>
              <a:defRPr/>
            </a:pPr>
            <a:r>
              <a:rPr lang="en-US" dirty="0" smtClean="0">
                <a:solidFill>
                  <a:srgbClr val="C00000"/>
                </a:solidFill>
                <a:latin typeface="Garamond" pitchFamily="18" charset="0"/>
              </a:rPr>
              <a:t>University of Alabama HPPAE Process:	</a:t>
            </a:r>
          </a:p>
          <a:p>
            <a:pPr lvl="1">
              <a:defRPr/>
            </a:pPr>
            <a:r>
              <a:rPr lang="en-US" dirty="0" smtClean="0">
                <a:solidFill>
                  <a:srgbClr val="C00000"/>
                </a:solidFill>
                <a:latin typeface="Garamond" pitchFamily="18" charset="0"/>
              </a:rPr>
              <a:t>2007/2008:  Created consortium partnership </a:t>
            </a:r>
          </a:p>
          <a:p>
            <a:pPr lvl="1">
              <a:defRPr/>
            </a:pPr>
            <a:r>
              <a:rPr lang="en-US" dirty="0" smtClean="0">
                <a:solidFill>
                  <a:srgbClr val="C00000"/>
                </a:solidFill>
                <a:latin typeface="Garamond" pitchFamily="18" charset="0"/>
              </a:rPr>
              <a:t>2009-2014:  Refined and </a:t>
            </a:r>
          </a:p>
          <a:p>
            <a:pPr lvl="1">
              <a:buFont typeface="Wingdings" pitchFamily="2" charset="2"/>
              <a:buNone/>
              <a:defRPr/>
            </a:pPr>
            <a:r>
              <a:rPr lang="en-US" dirty="0" smtClean="0">
                <a:solidFill>
                  <a:srgbClr val="C00000"/>
                </a:solidFill>
                <a:latin typeface="Garamond" pitchFamily="18" charset="0"/>
              </a:rPr>
              <a:t>strengthened consortium</a:t>
            </a:r>
            <a:endParaRPr lang="en-US" dirty="0" smtClean="0">
              <a:solidFill>
                <a:srgbClr val="C00000"/>
              </a:solidFill>
            </a:endParaRPr>
          </a:p>
          <a:p>
            <a:pPr eaLnBrk="1" hangingPunct="1">
              <a:buFont typeface="Wingdings" pitchFamily="2" charset="2"/>
              <a:buNone/>
              <a:defRPr/>
            </a:pPr>
            <a:endParaRPr lang="en-US"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0215" y="3367454"/>
            <a:ext cx="3385039" cy="2666492"/>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381000" y="881063"/>
            <a:ext cx="8610600" cy="877399"/>
          </a:xfrm>
        </p:spPr>
        <p:txBody>
          <a:bodyPr anchor="t"/>
          <a:lstStyle/>
          <a:p>
            <a:pPr eaLnBrk="1" hangingPunct="1">
              <a:defRPr/>
            </a:pPr>
            <a:r>
              <a:rPr lang="en-US" sz="3200" dirty="0" smtClean="0"/>
              <a:t>Successful Implementation of Rotations </a:t>
            </a:r>
          </a:p>
        </p:txBody>
      </p:sp>
      <p:sp>
        <p:nvSpPr>
          <p:cNvPr id="20483" name="Rectangle 3"/>
          <p:cNvSpPr>
            <a:spLocks noGrp="1" noChangeArrowheads="1"/>
          </p:cNvSpPr>
          <p:nvPr>
            <p:ph type="body" sz="half" idx="1"/>
          </p:nvPr>
        </p:nvSpPr>
        <p:spPr>
          <a:xfrm>
            <a:off x="838200" y="1600200"/>
            <a:ext cx="4032250" cy="3962400"/>
          </a:xfrm>
        </p:spPr>
        <p:txBody>
          <a:bodyPr/>
          <a:lstStyle/>
          <a:p>
            <a:pPr marL="0" indent="0" eaLnBrk="1" hangingPunct="1">
              <a:buFont typeface="Wingdings" pitchFamily="2" charset="2"/>
              <a:buNone/>
              <a:defRPr/>
            </a:pPr>
            <a:r>
              <a:rPr lang="en-US" sz="2600" smtClean="0"/>
              <a:t> </a:t>
            </a:r>
          </a:p>
        </p:txBody>
      </p:sp>
      <p:sp>
        <p:nvSpPr>
          <p:cNvPr id="35844" name="Text Box 4"/>
          <p:cNvSpPr txBox="1">
            <a:spLocks noChangeArrowheads="1"/>
          </p:cNvSpPr>
          <p:nvPr/>
        </p:nvSpPr>
        <p:spPr bwMode="auto">
          <a:xfrm>
            <a:off x="838200" y="1758462"/>
            <a:ext cx="7505700" cy="3125788"/>
          </a:xfrm>
          <a:prstGeom prst="rect">
            <a:avLst/>
          </a:prstGeom>
          <a:noFill/>
          <a:ln w="9525">
            <a:noFill/>
            <a:miter lim="800000"/>
            <a:headEnd/>
            <a:tailEnd/>
          </a:ln>
        </p:spPr>
        <p:txBody>
          <a:bodyPr wrap="square">
            <a:spAutoFit/>
          </a:bodyPr>
          <a:lstStyle/>
          <a:p>
            <a:pPr marL="457200" indent="-457200">
              <a:spcBef>
                <a:spcPct val="65000"/>
              </a:spcBef>
              <a:buFont typeface="Arial" charset="0"/>
              <a:buChar char="•"/>
            </a:pPr>
            <a:r>
              <a:rPr lang="en-US" sz="2700" dirty="0">
                <a:solidFill>
                  <a:srgbClr val="C00000"/>
                </a:solidFill>
                <a:latin typeface="Garamond" pitchFamily="18" charset="0"/>
              </a:rPr>
              <a:t>Select students who have demonstrated good academic skills and experiential skills</a:t>
            </a:r>
          </a:p>
          <a:p>
            <a:pPr marL="457200" indent="-457200">
              <a:spcBef>
                <a:spcPct val="65000"/>
              </a:spcBef>
              <a:buFont typeface="Arial" charset="0"/>
              <a:buChar char="•"/>
            </a:pPr>
            <a:r>
              <a:rPr lang="en-US" sz="2700" dirty="0">
                <a:solidFill>
                  <a:srgbClr val="C00000"/>
                </a:solidFill>
                <a:latin typeface="Garamond" pitchFamily="18" charset="0"/>
              </a:rPr>
              <a:t>Provide orientation to rotation model for students, field instructors and faculty advisors</a:t>
            </a:r>
          </a:p>
          <a:p>
            <a:pPr marL="457200" indent="-457200">
              <a:spcBef>
                <a:spcPct val="65000"/>
              </a:spcBef>
              <a:buFont typeface="Arial" charset="0"/>
              <a:buChar char="•"/>
            </a:pPr>
            <a:r>
              <a:rPr lang="en-US" sz="2700" dirty="0">
                <a:solidFill>
                  <a:srgbClr val="C00000"/>
                </a:solidFill>
                <a:latin typeface="Garamond" pitchFamily="18" charset="0"/>
              </a:rPr>
              <a:t>Establish a strong partnership between MSW program and </a:t>
            </a:r>
            <a:r>
              <a:rPr lang="en-US" sz="2700" dirty="0" smtClean="0">
                <a:solidFill>
                  <a:srgbClr val="C00000"/>
                </a:solidFill>
                <a:latin typeface="Garamond" pitchFamily="18" charset="0"/>
              </a:rPr>
              <a:t>VA and other agencies</a:t>
            </a:r>
            <a:endParaRPr lang="en-US" sz="2700" dirty="0">
              <a:solidFill>
                <a:srgbClr val="C00000"/>
              </a:solidFill>
              <a:latin typeface="Garamond"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additive="base">
                                        <p:cTn id="7" dur="500" fill="hold"/>
                                        <p:tgtEl>
                                          <p:spTgt spid="35844"/>
                                        </p:tgtEl>
                                        <p:attrNameLst>
                                          <p:attrName>ppt_x</p:attrName>
                                        </p:attrNameLst>
                                      </p:cBhvr>
                                      <p:tavLst>
                                        <p:tav tm="0">
                                          <p:val>
                                            <p:strVal val="1+#ppt_w/2"/>
                                          </p:val>
                                        </p:tav>
                                        <p:tav tm="100000">
                                          <p:val>
                                            <p:strVal val="#ppt_x"/>
                                          </p:val>
                                        </p:tav>
                                      </p:tavLst>
                                    </p:anim>
                                    <p:anim calcmode="lin" valueType="num">
                                      <p:cBhvr additive="base">
                                        <p:cTn id="8" dur="500" fill="hold"/>
                                        <p:tgtEl>
                                          <p:spTgt spid="358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0" y="736600"/>
            <a:ext cx="8153400" cy="914400"/>
          </a:xfrm>
        </p:spPr>
        <p:txBody>
          <a:bodyPr/>
          <a:lstStyle/>
          <a:p>
            <a:pPr>
              <a:buClr>
                <a:srgbClr val="FFCC66"/>
              </a:buClr>
              <a:defRPr/>
            </a:pPr>
            <a:r>
              <a:rPr lang="en-US" sz="3700" dirty="0"/>
              <a:t>Benefits to Field Instructors</a:t>
            </a:r>
          </a:p>
        </p:txBody>
      </p:sp>
      <p:sp>
        <p:nvSpPr>
          <p:cNvPr id="14339" name="Rectangle 3"/>
          <p:cNvSpPr>
            <a:spLocks noGrp="1" noChangeArrowheads="1"/>
          </p:cNvSpPr>
          <p:nvPr>
            <p:ph type="body" idx="1"/>
          </p:nvPr>
        </p:nvSpPr>
        <p:spPr>
          <a:xfrm>
            <a:off x="896815" y="1740876"/>
            <a:ext cx="4536831" cy="4018085"/>
          </a:xfrm>
        </p:spPr>
        <p:txBody>
          <a:bodyPr/>
          <a:lstStyle/>
          <a:p>
            <a:pPr>
              <a:lnSpc>
                <a:spcPct val="90000"/>
              </a:lnSpc>
              <a:defRPr/>
            </a:pPr>
            <a:r>
              <a:rPr lang="en-US" sz="2200" dirty="0" smtClean="0">
                <a:solidFill>
                  <a:srgbClr val="C00000"/>
                </a:solidFill>
              </a:rPr>
              <a:t>Increased support</a:t>
            </a:r>
          </a:p>
          <a:p>
            <a:pPr>
              <a:lnSpc>
                <a:spcPct val="90000"/>
              </a:lnSpc>
              <a:defRPr/>
            </a:pPr>
            <a:r>
              <a:rPr lang="en-US" sz="2200" dirty="0" smtClean="0">
                <a:solidFill>
                  <a:srgbClr val="C00000"/>
                </a:solidFill>
              </a:rPr>
              <a:t>Increased connections to others in field; exciting new perspectives, resources</a:t>
            </a:r>
          </a:p>
          <a:p>
            <a:pPr>
              <a:lnSpc>
                <a:spcPct val="90000"/>
              </a:lnSpc>
              <a:defRPr/>
            </a:pPr>
            <a:r>
              <a:rPr lang="en-US" sz="2200" dirty="0" smtClean="0">
                <a:solidFill>
                  <a:srgbClr val="C00000"/>
                </a:solidFill>
              </a:rPr>
              <a:t>Shared responsibility of student</a:t>
            </a:r>
          </a:p>
          <a:p>
            <a:pPr>
              <a:lnSpc>
                <a:spcPct val="90000"/>
              </a:lnSpc>
              <a:defRPr/>
            </a:pPr>
            <a:r>
              <a:rPr lang="en-US" sz="2200" dirty="0" smtClean="0">
                <a:solidFill>
                  <a:srgbClr val="C00000"/>
                </a:solidFill>
              </a:rPr>
              <a:t>Increased connection to the University</a:t>
            </a:r>
          </a:p>
          <a:p>
            <a:pPr>
              <a:lnSpc>
                <a:spcPct val="90000"/>
              </a:lnSpc>
              <a:defRPr/>
            </a:pPr>
            <a:r>
              <a:rPr lang="en-US" sz="2200" dirty="0" smtClean="0">
                <a:solidFill>
                  <a:srgbClr val="C00000"/>
                </a:solidFill>
              </a:rPr>
              <a:t>Opportunity to shape curriculum/shape student learning</a:t>
            </a:r>
          </a:p>
          <a:p>
            <a:pPr>
              <a:lnSpc>
                <a:spcPct val="90000"/>
              </a:lnSpc>
              <a:defRPr/>
            </a:pPr>
            <a:r>
              <a:rPr lang="en-US" sz="2200" dirty="0" smtClean="0">
                <a:solidFill>
                  <a:srgbClr val="C00000"/>
                </a:solidFill>
              </a:rPr>
              <a:t>Intellectual stimulation</a:t>
            </a:r>
          </a:p>
          <a:p>
            <a:pPr>
              <a:lnSpc>
                <a:spcPct val="90000"/>
              </a:lnSpc>
              <a:defRPr/>
            </a:pPr>
            <a:r>
              <a:rPr lang="en-US" sz="2200" dirty="0" smtClean="0">
                <a:solidFill>
                  <a:srgbClr val="C00000"/>
                </a:solidFill>
              </a:rPr>
              <a:t>Inter agency connections for clients </a:t>
            </a:r>
          </a:p>
        </p:txBody>
      </p:sp>
      <p:pic>
        <p:nvPicPr>
          <p:cNvPr id="32772" name="Picture 3" descr="luz and baby.jpg"/>
          <p:cNvPicPr>
            <a:picLocks noChangeAspect="1"/>
          </p:cNvPicPr>
          <p:nvPr/>
        </p:nvPicPr>
        <p:blipFill>
          <a:blip r:embed="rId3" cstate="print"/>
          <a:srcRect/>
          <a:stretch>
            <a:fillRect/>
          </a:stretch>
        </p:blipFill>
        <p:spPr bwMode="auto">
          <a:xfrm>
            <a:off x="5598795" y="2558561"/>
            <a:ext cx="3088006" cy="24090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655169"/>
            <a:ext cx="8229600" cy="1143000"/>
          </a:xfrm>
        </p:spPr>
        <p:txBody>
          <a:bodyPr>
            <a:normAutofit fontScale="90000"/>
          </a:bodyPr>
          <a:lstStyle/>
          <a:p>
            <a:r>
              <a:rPr lang="en-US" dirty="0" smtClean="0"/>
              <a:t>Student Recruitment and Leadership Development</a:t>
            </a:r>
          </a:p>
        </p:txBody>
      </p:sp>
      <p:pic>
        <p:nvPicPr>
          <p:cNvPr id="19459" name="Content Placeholder 4" descr="IMG_0031.JPG"/>
          <p:cNvPicPr>
            <a:picLocks noGrp="1" noChangeAspect="1"/>
          </p:cNvPicPr>
          <p:nvPr>
            <p:ph idx="1"/>
          </p:nvPr>
        </p:nvPicPr>
        <p:blipFill>
          <a:blip r:embed="rId2" cstate="print"/>
          <a:srcRect/>
          <a:stretch>
            <a:fillRect/>
          </a:stretch>
        </p:blipFill>
        <p:spPr>
          <a:xfrm>
            <a:off x="1529862" y="1964950"/>
            <a:ext cx="6040315" cy="426161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Student Recruitment</a:t>
            </a:r>
          </a:p>
        </p:txBody>
      </p:sp>
      <p:sp>
        <p:nvSpPr>
          <p:cNvPr id="20483" name="Content Placeholder 2"/>
          <p:cNvSpPr>
            <a:spLocks noGrp="1"/>
          </p:cNvSpPr>
          <p:nvPr>
            <p:ph idx="1"/>
          </p:nvPr>
        </p:nvSpPr>
        <p:spPr>
          <a:xfrm>
            <a:off x="1143000" y="1989140"/>
            <a:ext cx="7543800" cy="4137025"/>
          </a:xfrm>
        </p:spPr>
        <p:txBody>
          <a:bodyPr>
            <a:normAutofit/>
          </a:bodyPr>
          <a:lstStyle/>
          <a:p>
            <a:r>
              <a:rPr lang="en-US" dirty="0" smtClean="0">
                <a:solidFill>
                  <a:srgbClr val="C00000"/>
                </a:solidFill>
              </a:rPr>
              <a:t>Goals:</a:t>
            </a:r>
            <a:br>
              <a:rPr lang="en-US" dirty="0" smtClean="0">
                <a:solidFill>
                  <a:srgbClr val="C00000"/>
                </a:solidFill>
              </a:rPr>
            </a:br>
            <a:r>
              <a:rPr lang="en-US" dirty="0" smtClean="0">
                <a:solidFill>
                  <a:srgbClr val="C00000"/>
                </a:solidFill>
              </a:rPr>
              <a:t>-To increase pool of students interested in working with older adults</a:t>
            </a:r>
          </a:p>
          <a:p>
            <a:pPr marL="400050" lvl="1" indent="0">
              <a:buNone/>
            </a:pPr>
            <a:r>
              <a:rPr lang="en-US" dirty="0">
                <a:solidFill>
                  <a:srgbClr val="C00000"/>
                </a:solidFill>
                <a:latin typeface="Garamond" pitchFamily="18" charset="0"/>
              </a:rPr>
              <a:t>-</a:t>
            </a:r>
            <a:r>
              <a:rPr lang="en-US" sz="3200" dirty="0">
                <a:solidFill>
                  <a:srgbClr val="C00000"/>
                </a:solidFill>
                <a:latin typeface="Garamond"/>
                <a:cs typeface="Garamond"/>
              </a:rPr>
              <a:t>To increase the awareness of all students about the importance of working with older adults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9900" y="846138"/>
            <a:ext cx="8569325" cy="1143000"/>
          </a:xfrm>
        </p:spPr>
        <p:txBody>
          <a:bodyPr>
            <a:normAutofit/>
          </a:bodyPr>
          <a:lstStyle/>
          <a:p>
            <a:pPr eaLnBrk="1" hangingPunct="1"/>
            <a:r>
              <a:rPr lang="en-US" dirty="0" smtClean="0"/>
              <a:t>	Student Recruitment</a:t>
            </a:r>
          </a:p>
        </p:txBody>
      </p:sp>
      <p:sp>
        <p:nvSpPr>
          <p:cNvPr id="25603" name="Rectangle 3"/>
          <p:cNvSpPr>
            <a:spLocks noGrp="1" noChangeArrowheads="1"/>
          </p:cNvSpPr>
          <p:nvPr>
            <p:ph type="body" idx="1"/>
          </p:nvPr>
        </p:nvSpPr>
        <p:spPr>
          <a:xfrm>
            <a:off x="838200" y="1890584"/>
            <a:ext cx="8228013" cy="4129216"/>
          </a:xfrm>
        </p:spPr>
        <p:txBody>
          <a:bodyPr>
            <a:normAutofit lnSpcReduction="10000"/>
          </a:bodyPr>
          <a:lstStyle/>
          <a:p>
            <a:pPr eaLnBrk="1" hangingPunct="1">
              <a:lnSpc>
                <a:spcPct val="83000"/>
              </a:lnSpc>
              <a:buFont typeface="Wingdings" pitchFamily="2" charset="2"/>
              <a:buNone/>
            </a:pPr>
            <a:endParaRPr lang="en-US" sz="2400" dirty="0" smtClean="0"/>
          </a:p>
          <a:p>
            <a:pPr eaLnBrk="1" hangingPunct="1">
              <a:lnSpc>
                <a:spcPct val="83000"/>
              </a:lnSpc>
            </a:pPr>
            <a:r>
              <a:rPr lang="en-US" sz="2800" dirty="0" smtClean="0">
                <a:solidFill>
                  <a:srgbClr val="C00000"/>
                </a:solidFill>
              </a:rPr>
              <a:t>Opportunity to participate in a specialized curriculum with a selective cohort</a:t>
            </a:r>
          </a:p>
          <a:p>
            <a:pPr eaLnBrk="1" hangingPunct="1">
              <a:lnSpc>
                <a:spcPct val="83000"/>
              </a:lnSpc>
            </a:pPr>
            <a:endParaRPr lang="en-US" sz="2800" dirty="0" smtClean="0">
              <a:solidFill>
                <a:srgbClr val="C00000"/>
              </a:solidFill>
            </a:endParaRPr>
          </a:p>
          <a:p>
            <a:pPr eaLnBrk="1" hangingPunct="1">
              <a:lnSpc>
                <a:spcPct val="83000"/>
              </a:lnSpc>
            </a:pPr>
            <a:r>
              <a:rPr lang="en-US" sz="2800" dirty="0" smtClean="0">
                <a:solidFill>
                  <a:srgbClr val="C00000"/>
                </a:solidFill>
              </a:rPr>
              <a:t>Opportunity to learn about older adults over the life continuum</a:t>
            </a:r>
          </a:p>
          <a:p>
            <a:pPr eaLnBrk="1" hangingPunct="1">
              <a:lnSpc>
                <a:spcPct val="83000"/>
              </a:lnSpc>
            </a:pPr>
            <a:endParaRPr lang="en-US" sz="2800" dirty="0" smtClean="0">
              <a:solidFill>
                <a:srgbClr val="C00000"/>
              </a:solidFill>
            </a:endParaRPr>
          </a:p>
          <a:p>
            <a:pPr eaLnBrk="1" hangingPunct="1">
              <a:lnSpc>
                <a:spcPct val="83000"/>
              </a:lnSpc>
            </a:pPr>
            <a:r>
              <a:rPr lang="en-US" sz="2800" dirty="0" smtClean="0">
                <a:solidFill>
                  <a:srgbClr val="C00000"/>
                </a:solidFill>
              </a:rPr>
              <a:t>Opportunity to develop community connections</a:t>
            </a:r>
          </a:p>
          <a:p>
            <a:pPr eaLnBrk="1" hangingPunct="1">
              <a:lnSpc>
                <a:spcPct val="83000"/>
              </a:lnSpc>
            </a:pPr>
            <a:endParaRPr lang="en-US" sz="2800" dirty="0" smtClean="0">
              <a:solidFill>
                <a:srgbClr val="C00000"/>
              </a:solidFill>
            </a:endParaRPr>
          </a:p>
          <a:p>
            <a:pPr eaLnBrk="1" hangingPunct="1">
              <a:lnSpc>
                <a:spcPct val="83000"/>
              </a:lnSpc>
            </a:pPr>
            <a:r>
              <a:rPr lang="en-US" sz="2800" dirty="0" smtClean="0">
                <a:solidFill>
                  <a:srgbClr val="C00000"/>
                </a:solidFill>
              </a:rPr>
              <a:t>Job placement or career opportunities </a:t>
            </a:r>
          </a:p>
          <a:p>
            <a:pPr eaLnBrk="1" hangingPunct="1">
              <a:lnSpc>
                <a:spcPct val="83000"/>
              </a:lnSpc>
            </a:pPr>
            <a:endParaRPr lang="en-US" sz="28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4" descr="P4210030.JPG"/>
          <p:cNvPicPr>
            <a:picLocks noGrp="1" noChangeAspect="1"/>
          </p:cNvPicPr>
          <p:nvPr>
            <p:ph idx="1"/>
          </p:nvPr>
        </p:nvPicPr>
        <p:blipFill>
          <a:blip r:embed="rId2" cstate="print"/>
          <a:srcRect/>
          <a:stretch>
            <a:fillRect/>
          </a:stretch>
        </p:blipFill>
        <p:spPr>
          <a:xfrm>
            <a:off x="1274885" y="1143000"/>
            <a:ext cx="6585438" cy="501161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20700" y="846138"/>
            <a:ext cx="8229600" cy="1143000"/>
          </a:xfrm>
        </p:spPr>
        <p:txBody>
          <a:bodyPr>
            <a:normAutofit/>
          </a:bodyPr>
          <a:lstStyle/>
          <a:p>
            <a:pPr eaLnBrk="1" hangingPunct="1"/>
            <a:r>
              <a:rPr lang="en-US" dirty="0"/>
              <a:t>	</a:t>
            </a:r>
            <a:r>
              <a:rPr lang="en-US" dirty="0" smtClean="0"/>
              <a:t>Effective Recruitment Strategies</a:t>
            </a:r>
          </a:p>
        </p:txBody>
      </p:sp>
      <p:sp>
        <p:nvSpPr>
          <p:cNvPr id="27651" name="Rectangle 3"/>
          <p:cNvSpPr>
            <a:spLocks noGrp="1" noChangeArrowheads="1"/>
          </p:cNvSpPr>
          <p:nvPr>
            <p:ph type="body" idx="1"/>
          </p:nvPr>
        </p:nvSpPr>
        <p:spPr>
          <a:xfrm>
            <a:off x="914400" y="1989137"/>
            <a:ext cx="7035800" cy="4423385"/>
          </a:xfrm>
        </p:spPr>
        <p:txBody>
          <a:bodyPr>
            <a:normAutofit fontScale="92500" lnSpcReduction="20000"/>
          </a:bodyPr>
          <a:lstStyle/>
          <a:p>
            <a:pPr eaLnBrk="1" hangingPunct="1"/>
            <a:r>
              <a:rPr lang="en-US" sz="2600" dirty="0" smtClean="0">
                <a:solidFill>
                  <a:srgbClr val="C00000"/>
                </a:solidFill>
                <a:sym typeface="Wingdings" pitchFamily="2" charset="2"/>
              </a:rPr>
              <a:t>Endorsements from students and graduates</a:t>
            </a:r>
          </a:p>
          <a:p>
            <a:pPr eaLnBrk="1" hangingPunct="1"/>
            <a:endParaRPr lang="en-US" sz="2600" dirty="0">
              <a:solidFill>
                <a:srgbClr val="C00000"/>
              </a:solidFill>
              <a:sym typeface="Wingdings" pitchFamily="2" charset="2"/>
            </a:endParaRPr>
          </a:p>
          <a:p>
            <a:r>
              <a:rPr lang="en-US" sz="2600" dirty="0">
                <a:solidFill>
                  <a:srgbClr val="C00000"/>
                </a:solidFill>
                <a:sym typeface="Wingdings" pitchFamily="2" charset="2"/>
              </a:rPr>
              <a:t>Faculty </a:t>
            </a:r>
            <a:r>
              <a:rPr lang="en-US" sz="2600" dirty="0" smtClean="0">
                <a:solidFill>
                  <a:srgbClr val="C00000"/>
                </a:solidFill>
                <a:sym typeface="Wingdings" pitchFamily="2" charset="2"/>
              </a:rPr>
              <a:t>recruitment</a:t>
            </a:r>
          </a:p>
          <a:p>
            <a:endParaRPr lang="en-US" sz="2600" dirty="0">
              <a:solidFill>
                <a:srgbClr val="C00000"/>
              </a:solidFill>
              <a:sym typeface="Wingdings" pitchFamily="2" charset="2"/>
            </a:endParaRPr>
          </a:p>
          <a:p>
            <a:r>
              <a:rPr lang="en-US" sz="2600" dirty="0" smtClean="0">
                <a:solidFill>
                  <a:srgbClr val="C00000"/>
                </a:solidFill>
                <a:sym typeface="Wingdings" pitchFamily="2" charset="2"/>
              </a:rPr>
              <a:t>Website, brochure</a:t>
            </a:r>
            <a:endParaRPr lang="en-US" sz="2600" dirty="0">
              <a:solidFill>
                <a:srgbClr val="C00000"/>
              </a:solidFill>
              <a:sym typeface="Wingdings" pitchFamily="2" charset="2"/>
            </a:endParaRPr>
          </a:p>
          <a:p>
            <a:pPr marL="0" indent="0" eaLnBrk="1" hangingPunct="1">
              <a:buNone/>
            </a:pPr>
            <a:endParaRPr lang="en-US" sz="2600" dirty="0" smtClean="0">
              <a:solidFill>
                <a:srgbClr val="C00000"/>
              </a:solidFill>
              <a:sym typeface="Wingdings" pitchFamily="2" charset="2"/>
            </a:endParaRPr>
          </a:p>
          <a:p>
            <a:pPr eaLnBrk="1" hangingPunct="1"/>
            <a:r>
              <a:rPr lang="en-US" sz="2600" dirty="0" smtClean="0">
                <a:solidFill>
                  <a:srgbClr val="C00000"/>
                </a:solidFill>
                <a:sym typeface="Wingdings" pitchFamily="2" charset="2"/>
              </a:rPr>
              <a:t>Stipends/Scholarships:</a:t>
            </a:r>
          </a:p>
          <a:p>
            <a:pPr lvl="1"/>
            <a:r>
              <a:rPr lang="en-US" sz="1800" dirty="0" smtClean="0">
                <a:solidFill>
                  <a:srgbClr val="C00000"/>
                </a:solidFill>
                <a:latin typeface="Garamond" panose="02020404030301010803" pitchFamily="18" charset="0"/>
                <a:sym typeface="Wingdings" pitchFamily="2" charset="2"/>
              </a:rPr>
              <a:t>Competitive application and interview process</a:t>
            </a:r>
          </a:p>
          <a:p>
            <a:pPr eaLnBrk="1" hangingPunct="1"/>
            <a:endParaRPr lang="en-US" sz="2600" dirty="0" smtClean="0">
              <a:solidFill>
                <a:srgbClr val="C00000"/>
              </a:solidFill>
              <a:sym typeface="Wingdings" pitchFamily="2" charset="2"/>
            </a:endParaRPr>
          </a:p>
          <a:p>
            <a:pPr eaLnBrk="1" hangingPunct="1"/>
            <a:r>
              <a:rPr lang="en-US" sz="2600" dirty="0" smtClean="0">
                <a:solidFill>
                  <a:srgbClr val="C00000"/>
                </a:solidFill>
                <a:sym typeface="Wingdings" pitchFamily="2" charset="2"/>
              </a:rPr>
              <a:t>Excellent internship opportunities with older adults that offer rich educational experiences and outstanding field instruction </a:t>
            </a:r>
          </a:p>
          <a:p>
            <a:pPr eaLnBrk="1" hangingPunct="1"/>
            <a:endParaRPr lang="en-US" sz="2600" dirty="0">
              <a:solidFill>
                <a:srgbClr val="C00000"/>
              </a:solidFill>
              <a:sym typeface="Wingdings" pitchFamily="2" charset="2"/>
            </a:endParaRPr>
          </a:p>
          <a:p>
            <a:pPr eaLnBrk="1" hangingPunct="1"/>
            <a:endParaRPr lang="en-US" sz="2600" dirty="0" smtClean="0">
              <a:solidFill>
                <a:srgbClr val="C00000"/>
              </a:solidFill>
              <a:sym typeface="Wingdings" pitchFamily="2" charset="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108" y="1680520"/>
            <a:ext cx="7562335" cy="3904734"/>
          </a:xfrm>
          <a:prstGeom prst="rect">
            <a:avLst/>
          </a:prstGeom>
        </p:spPr>
      </p:pic>
    </p:spTree>
    <p:extLst>
      <p:ext uri="{BB962C8B-B14F-4D97-AF65-F5344CB8AC3E}">
        <p14:creationId xmlns:p14="http://schemas.microsoft.com/office/powerpoint/2010/main" val="3267903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62000" y="606490"/>
            <a:ext cx="8229600" cy="1143000"/>
          </a:xfrm>
        </p:spPr>
        <p:txBody>
          <a:bodyPr/>
          <a:lstStyle/>
          <a:p>
            <a:r>
              <a:rPr lang="en-US" dirty="0" smtClean="0"/>
              <a:t>Leadership</a:t>
            </a:r>
          </a:p>
        </p:txBody>
      </p:sp>
      <p:sp>
        <p:nvSpPr>
          <p:cNvPr id="2" name="Text Placeholder 1"/>
          <p:cNvSpPr>
            <a:spLocks noGrp="1"/>
          </p:cNvSpPr>
          <p:nvPr>
            <p:ph type="body" sz="half" idx="1"/>
          </p:nvPr>
        </p:nvSpPr>
        <p:spPr/>
        <p:txBody>
          <a:bodyPr>
            <a:normAutofit fontScale="62500" lnSpcReduction="20000"/>
          </a:bodyPr>
          <a:lstStyle/>
          <a:p>
            <a:r>
              <a:rPr lang="en-US" sz="3500" dirty="0">
                <a:solidFill>
                  <a:srgbClr val="C00000"/>
                </a:solidFill>
                <a:latin typeface="Garamond" pitchFamily="18" charset="0"/>
              </a:rPr>
              <a:t>Primary goal of the HPPAE Model:</a:t>
            </a:r>
          </a:p>
          <a:p>
            <a:pPr marL="800100" lvl="2" indent="0">
              <a:buNone/>
            </a:pPr>
            <a:r>
              <a:rPr lang="en-US" sz="3000" dirty="0">
                <a:solidFill>
                  <a:srgbClr val="C00000"/>
                </a:solidFill>
                <a:latin typeface="Garamond" pitchFamily="18" charset="0"/>
              </a:rPr>
              <a:t>-help students become leaders and skilled practitioners, to meet the needs of the growing aging population</a:t>
            </a:r>
          </a:p>
          <a:p>
            <a:pPr marL="800100" lvl="2" indent="0">
              <a:buNone/>
            </a:pPr>
            <a:endParaRPr lang="en-US" sz="2800" dirty="0">
              <a:solidFill>
                <a:srgbClr val="C00000"/>
              </a:solidFill>
              <a:latin typeface="Garamond" pitchFamily="18" charset="0"/>
            </a:endParaRPr>
          </a:p>
          <a:p>
            <a:r>
              <a:rPr lang="en-US" sz="3600" dirty="0">
                <a:solidFill>
                  <a:srgbClr val="C00000"/>
                </a:solidFill>
                <a:latin typeface="Garamond" pitchFamily="18" charset="0"/>
              </a:rPr>
              <a:t>All participants--students, field instructors, agencies, and faculty--are able to enhance their leadership skills and opportunities through the program</a:t>
            </a:r>
          </a:p>
          <a:p>
            <a:endParaRPr lang="en-US" dirty="0"/>
          </a:p>
        </p:txBody>
      </p:sp>
      <p:pic>
        <p:nvPicPr>
          <p:cNvPr id="13315" name="Content Placeholder 4" descr="CSWE 2010.JPG"/>
          <p:cNvPicPr>
            <a:picLocks noGrp="1" noChangeAspect="1"/>
          </p:cNvPicPr>
          <p:nvPr>
            <p:ph sz="half" idx="2"/>
          </p:nvPr>
        </p:nvPicPr>
        <p:blipFill>
          <a:blip r:embed="rId2" cstate="print"/>
          <a:stretch>
            <a:fillRect/>
          </a:stretch>
        </p:blipFill>
        <p:spPr>
          <a:xfrm>
            <a:off x="5016842" y="2240316"/>
            <a:ext cx="3608173" cy="3028156"/>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484414"/>
            <a:ext cx="8229600" cy="1143000"/>
          </a:xfrm>
        </p:spPr>
        <p:txBody>
          <a:bodyPr/>
          <a:lstStyle/>
          <a:p>
            <a:r>
              <a:rPr lang="en-US" dirty="0" smtClean="0"/>
              <a:t>Students As Leaders</a:t>
            </a:r>
          </a:p>
        </p:txBody>
      </p:sp>
      <p:sp>
        <p:nvSpPr>
          <p:cNvPr id="15363" name="Rectangle 3"/>
          <p:cNvSpPr>
            <a:spLocks noGrp="1" noChangeArrowheads="1"/>
          </p:cNvSpPr>
          <p:nvPr>
            <p:ph type="body" sz="half" idx="1"/>
          </p:nvPr>
        </p:nvSpPr>
        <p:spPr/>
        <p:txBody>
          <a:bodyPr>
            <a:normAutofit fontScale="92500" lnSpcReduction="20000"/>
          </a:bodyPr>
          <a:lstStyle/>
          <a:p>
            <a:pPr>
              <a:lnSpc>
                <a:spcPct val="80000"/>
              </a:lnSpc>
              <a:buFont typeface="Wingdings" pitchFamily="2" charset="2"/>
              <a:buNone/>
            </a:pPr>
            <a:r>
              <a:rPr lang="en-US" sz="2800" dirty="0" smtClean="0">
                <a:solidFill>
                  <a:srgbClr val="C00000"/>
                </a:solidFill>
              </a:rPr>
              <a:t>Students</a:t>
            </a:r>
            <a:r>
              <a:rPr lang="en-US" sz="2200" dirty="0" smtClean="0">
                <a:solidFill>
                  <a:srgbClr val="C00000"/>
                </a:solidFill>
              </a:rPr>
              <a:t>:</a:t>
            </a:r>
            <a:br>
              <a:rPr lang="en-US" sz="2200" dirty="0" smtClean="0">
                <a:solidFill>
                  <a:srgbClr val="C00000"/>
                </a:solidFill>
              </a:rPr>
            </a:br>
            <a:endParaRPr lang="en-US" sz="2200" dirty="0" smtClean="0">
              <a:solidFill>
                <a:srgbClr val="C00000"/>
              </a:solidFill>
            </a:endParaRPr>
          </a:p>
          <a:p>
            <a:pPr>
              <a:lnSpc>
                <a:spcPct val="80000"/>
              </a:lnSpc>
              <a:buFont typeface="Wingdings" pitchFamily="2" charset="2"/>
              <a:buNone/>
            </a:pPr>
            <a:r>
              <a:rPr lang="en-US" sz="2200" dirty="0" smtClean="0">
                <a:solidFill>
                  <a:srgbClr val="C00000"/>
                </a:solidFill>
              </a:rPr>
              <a:t>	-Develop a high level of knowledge and skill in working with/on behalf of older adults</a:t>
            </a:r>
          </a:p>
          <a:p>
            <a:pPr>
              <a:lnSpc>
                <a:spcPct val="80000"/>
              </a:lnSpc>
            </a:pPr>
            <a:endParaRPr lang="en-US" sz="2200" dirty="0" smtClean="0">
              <a:solidFill>
                <a:srgbClr val="C00000"/>
              </a:solidFill>
            </a:endParaRPr>
          </a:p>
          <a:p>
            <a:pPr>
              <a:lnSpc>
                <a:spcPct val="80000"/>
              </a:lnSpc>
              <a:buFont typeface="Wingdings" pitchFamily="2" charset="2"/>
              <a:buNone/>
            </a:pPr>
            <a:r>
              <a:rPr lang="en-US" sz="2200" dirty="0" smtClean="0">
                <a:solidFill>
                  <a:srgbClr val="C00000"/>
                </a:solidFill>
              </a:rPr>
              <a:t>	-Experience firsthand the range of complex intersecting services provided by multiple agencies </a:t>
            </a:r>
          </a:p>
          <a:p>
            <a:pPr>
              <a:lnSpc>
                <a:spcPct val="80000"/>
              </a:lnSpc>
              <a:buFont typeface="Wingdings" pitchFamily="2" charset="2"/>
              <a:buNone/>
            </a:pPr>
            <a:endParaRPr lang="en-US" sz="2200" dirty="0" smtClean="0">
              <a:solidFill>
                <a:srgbClr val="C00000"/>
              </a:solidFill>
            </a:endParaRPr>
          </a:p>
          <a:p>
            <a:pPr>
              <a:lnSpc>
                <a:spcPct val="80000"/>
              </a:lnSpc>
              <a:buFont typeface="Wingdings" pitchFamily="2" charset="2"/>
              <a:buNone/>
            </a:pPr>
            <a:r>
              <a:rPr lang="en-US" sz="2200" dirty="0" smtClean="0">
                <a:solidFill>
                  <a:srgbClr val="C00000"/>
                </a:solidFill>
              </a:rPr>
              <a:t>	-Address directly the responsibility of becoming future leaders in the field of aging</a:t>
            </a:r>
          </a:p>
          <a:p>
            <a:pPr>
              <a:lnSpc>
                <a:spcPct val="80000"/>
              </a:lnSpc>
            </a:pPr>
            <a:endParaRPr lang="en-US" sz="2200" dirty="0" smtClean="0">
              <a:solidFill>
                <a:srgbClr val="C00000"/>
              </a:solidFill>
            </a:endParaRPr>
          </a:p>
          <a:p>
            <a:pPr>
              <a:lnSpc>
                <a:spcPct val="80000"/>
              </a:lnSpc>
              <a:buFont typeface="Wingdings" pitchFamily="2" charset="2"/>
              <a:buNone/>
            </a:pPr>
            <a:r>
              <a:rPr lang="en-US" sz="2200" dirty="0" smtClean="0">
                <a:solidFill>
                  <a:srgbClr val="C00000"/>
                </a:solidFill>
              </a:rPr>
              <a:t>	-Have the opportunity to practice leadership skills through speaking and participating in consortium meetings</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029200" y="2066925"/>
            <a:ext cx="4038600" cy="302895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0400"/>
            <a:ext cx="8229600" cy="1062040"/>
          </a:xfrm>
        </p:spPr>
        <p:txBody>
          <a:bodyPr>
            <a:normAutofit/>
          </a:bodyPr>
          <a:lstStyle/>
          <a:p>
            <a:pPr>
              <a:defRPr/>
            </a:pPr>
            <a:r>
              <a:rPr lang="en-US" sz="3200" dirty="0" smtClean="0">
                <a:latin typeface="Garamond" pitchFamily="18" charset="0"/>
                <a:ea typeface="+mn-ea"/>
                <a:cs typeface="Arial"/>
              </a:rPr>
              <a:t>VA University </a:t>
            </a:r>
            <a:r>
              <a:rPr lang="en-US" sz="3200" dirty="0">
                <a:latin typeface="Garamond" pitchFamily="18" charset="0"/>
                <a:ea typeface="+mn-ea"/>
                <a:cs typeface="Arial"/>
              </a:rPr>
              <a:t>Community Partnership</a:t>
            </a:r>
          </a:p>
        </p:txBody>
      </p:sp>
      <p:sp>
        <p:nvSpPr>
          <p:cNvPr id="3" name="Content Placeholder 2"/>
          <p:cNvSpPr>
            <a:spLocks noGrp="1"/>
          </p:cNvSpPr>
          <p:nvPr>
            <p:ph idx="1"/>
          </p:nvPr>
        </p:nvSpPr>
        <p:spPr>
          <a:xfrm>
            <a:off x="1002323" y="1722440"/>
            <a:ext cx="7033846" cy="4089275"/>
          </a:xfrm>
        </p:spPr>
        <p:txBody>
          <a:bodyPr>
            <a:noAutofit/>
          </a:bodyPr>
          <a:lstStyle/>
          <a:p>
            <a:pPr>
              <a:buFont typeface="Arial" pitchFamily="34" charset="0"/>
              <a:buChar char="•"/>
              <a:defRPr/>
            </a:pPr>
            <a:r>
              <a:rPr lang="en-US" dirty="0" smtClean="0">
                <a:solidFill>
                  <a:srgbClr val="C00000"/>
                </a:solidFill>
                <a:latin typeface="Garamond" pitchFamily="18" charset="0"/>
              </a:rPr>
              <a:t>Criteria for agency development:</a:t>
            </a:r>
          </a:p>
          <a:p>
            <a:pPr marL="514350" lvl="1" indent="0">
              <a:buNone/>
              <a:defRPr/>
            </a:pPr>
            <a:r>
              <a:rPr lang="en-US" dirty="0" smtClean="0">
                <a:solidFill>
                  <a:srgbClr val="C00000"/>
                </a:solidFill>
                <a:latin typeface="Garamond" pitchFamily="18" charset="0"/>
              </a:rPr>
              <a:t>- Agency’s identity as educational site</a:t>
            </a:r>
          </a:p>
          <a:p>
            <a:pPr marL="514350" lvl="1" indent="0">
              <a:buNone/>
              <a:defRPr/>
            </a:pPr>
            <a:r>
              <a:rPr lang="en-US" dirty="0" smtClean="0">
                <a:solidFill>
                  <a:srgbClr val="C00000"/>
                </a:solidFill>
                <a:latin typeface="Garamond" pitchFamily="18" charset="0"/>
              </a:rPr>
              <a:t>- Quality of current educational program</a:t>
            </a:r>
          </a:p>
          <a:p>
            <a:pPr marL="514350" lvl="1" indent="0">
              <a:buNone/>
              <a:defRPr/>
            </a:pPr>
            <a:r>
              <a:rPr lang="en-US" dirty="0" smtClean="0">
                <a:solidFill>
                  <a:srgbClr val="C00000"/>
                </a:solidFill>
                <a:latin typeface="Garamond" pitchFamily="18" charset="0"/>
              </a:rPr>
              <a:t>- Commitment to accepting students as learners</a:t>
            </a:r>
          </a:p>
          <a:p>
            <a:pPr marL="514350" lvl="1" indent="0">
              <a:buNone/>
              <a:defRPr/>
            </a:pPr>
            <a:r>
              <a:rPr lang="en-US" dirty="0" smtClean="0">
                <a:solidFill>
                  <a:srgbClr val="C00000"/>
                </a:solidFill>
                <a:latin typeface="Garamond" pitchFamily="18" charset="0"/>
              </a:rPr>
              <a:t>- Commitment to education of future professionals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62708" y="544777"/>
            <a:ext cx="8229600" cy="1143000"/>
          </a:xfrm>
        </p:spPr>
        <p:txBody>
          <a:bodyPr/>
          <a:lstStyle/>
          <a:p>
            <a:r>
              <a:rPr lang="en-US" dirty="0" smtClean="0"/>
              <a:t>Field Instructors as Leaders</a:t>
            </a:r>
            <a:endParaRPr lang="en-US" sz="3200" dirty="0" smtClean="0"/>
          </a:p>
        </p:txBody>
      </p:sp>
      <p:sp>
        <p:nvSpPr>
          <p:cNvPr id="16387" name="Rectangle 3"/>
          <p:cNvSpPr>
            <a:spLocks noGrp="1" noChangeArrowheads="1"/>
          </p:cNvSpPr>
          <p:nvPr>
            <p:ph type="body" idx="1"/>
          </p:nvPr>
        </p:nvSpPr>
        <p:spPr>
          <a:xfrm>
            <a:off x="562708" y="1683238"/>
            <a:ext cx="7965830" cy="4532924"/>
          </a:xfrm>
        </p:spPr>
        <p:txBody>
          <a:bodyPr>
            <a:normAutofit fontScale="62500" lnSpcReduction="20000"/>
          </a:bodyPr>
          <a:lstStyle/>
          <a:p>
            <a:pPr>
              <a:lnSpc>
                <a:spcPct val="90000"/>
              </a:lnSpc>
              <a:buFont typeface="Wingdings" pitchFamily="2" charset="2"/>
              <a:buNone/>
            </a:pPr>
            <a:r>
              <a:rPr lang="en-US" sz="4400" dirty="0" smtClean="0">
                <a:solidFill>
                  <a:srgbClr val="C00000"/>
                </a:solidFill>
              </a:rPr>
              <a:t>Field Instructors:</a:t>
            </a:r>
          </a:p>
          <a:p>
            <a:pPr lvl="1">
              <a:lnSpc>
                <a:spcPct val="90000"/>
              </a:lnSpc>
            </a:pPr>
            <a:endParaRPr lang="en-US" sz="4000" dirty="0">
              <a:solidFill>
                <a:srgbClr val="C00000"/>
              </a:solidFill>
            </a:endParaRPr>
          </a:p>
          <a:p>
            <a:pPr marL="971550" lvl="2" indent="-571500">
              <a:lnSpc>
                <a:spcPct val="90000"/>
              </a:lnSpc>
            </a:pPr>
            <a:r>
              <a:rPr lang="en-US" sz="4000" dirty="0">
                <a:solidFill>
                  <a:srgbClr val="C00000"/>
                </a:solidFill>
                <a:latin typeface="Garamond"/>
                <a:cs typeface="Garamond"/>
              </a:rPr>
              <a:t>Lead in the training and education of students </a:t>
            </a:r>
          </a:p>
          <a:p>
            <a:pPr marL="971550" lvl="2" indent="-571500">
              <a:lnSpc>
                <a:spcPct val="90000"/>
              </a:lnSpc>
            </a:pPr>
            <a:endParaRPr lang="en-US" sz="4000" dirty="0">
              <a:solidFill>
                <a:srgbClr val="C00000"/>
              </a:solidFill>
              <a:latin typeface="Garamond"/>
              <a:cs typeface="Garamond"/>
            </a:endParaRPr>
          </a:p>
          <a:p>
            <a:pPr marL="971550" lvl="2" indent="-571500">
              <a:lnSpc>
                <a:spcPct val="90000"/>
              </a:lnSpc>
            </a:pPr>
            <a:r>
              <a:rPr lang="en-US" sz="4000" dirty="0">
                <a:solidFill>
                  <a:srgbClr val="C00000"/>
                </a:solidFill>
                <a:latin typeface="Garamond"/>
                <a:cs typeface="Garamond"/>
              </a:rPr>
              <a:t>Upgrade knowledge and skills through training opportunities and cross-agency collaboration</a:t>
            </a:r>
          </a:p>
          <a:p>
            <a:pPr marL="971550" lvl="2" indent="-571500">
              <a:lnSpc>
                <a:spcPct val="90000"/>
              </a:lnSpc>
            </a:pPr>
            <a:endParaRPr lang="en-US" sz="4000" dirty="0">
              <a:solidFill>
                <a:srgbClr val="C00000"/>
              </a:solidFill>
              <a:latin typeface="Garamond"/>
              <a:cs typeface="Garamond"/>
            </a:endParaRPr>
          </a:p>
          <a:p>
            <a:pPr marL="971550" lvl="2" indent="-571500">
              <a:lnSpc>
                <a:spcPct val="90000"/>
              </a:lnSpc>
            </a:pPr>
            <a:r>
              <a:rPr lang="en-US" sz="4000" dirty="0">
                <a:solidFill>
                  <a:srgbClr val="C00000"/>
                </a:solidFill>
                <a:latin typeface="Garamond"/>
                <a:cs typeface="Garamond"/>
              </a:rPr>
              <a:t>Take a leadership role in the </a:t>
            </a:r>
            <a:r>
              <a:rPr lang="en-US" sz="4000" dirty="0" smtClean="0">
                <a:solidFill>
                  <a:srgbClr val="C00000"/>
                </a:solidFill>
                <a:latin typeface="Garamond"/>
                <a:cs typeface="Garamond"/>
              </a:rPr>
              <a:t>consortium as </a:t>
            </a:r>
            <a:r>
              <a:rPr lang="en-US" sz="4000" dirty="0">
                <a:solidFill>
                  <a:srgbClr val="C00000"/>
                </a:solidFill>
                <a:latin typeface="Garamond"/>
                <a:cs typeface="Garamond"/>
              </a:rPr>
              <a:t>well as in their agencies and in the community</a:t>
            </a:r>
          </a:p>
          <a:p>
            <a:pPr marL="971550" lvl="2" indent="-571500">
              <a:lnSpc>
                <a:spcPct val="90000"/>
              </a:lnSpc>
            </a:pPr>
            <a:endParaRPr lang="en-US" sz="4000" dirty="0">
              <a:solidFill>
                <a:srgbClr val="C00000"/>
              </a:solidFill>
              <a:latin typeface="Garamond"/>
              <a:cs typeface="Garamond"/>
            </a:endParaRPr>
          </a:p>
          <a:p>
            <a:pPr marL="971550" lvl="2" indent="-571500">
              <a:lnSpc>
                <a:spcPct val="90000"/>
              </a:lnSpc>
            </a:pPr>
            <a:r>
              <a:rPr lang="en-US" sz="4000" dirty="0">
                <a:solidFill>
                  <a:srgbClr val="C00000"/>
                </a:solidFill>
                <a:latin typeface="Garamond"/>
                <a:cs typeface="Garamond"/>
              </a:rPr>
              <a:t>Develop strong connections with other </a:t>
            </a:r>
            <a:r>
              <a:rPr lang="en-US" sz="4000" dirty="0" smtClean="0">
                <a:solidFill>
                  <a:srgbClr val="C00000"/>
                </a:solidFill>
                <a:latin typeface="Garamond"/>
                <a:cs typeface="Garamond"/>
              </a:rPr>
              <a:t>agencies </a:t>
            </a:r>
            <a:r>
              <a:rPr lang="en-US" sz="4000" dirty="0">
                <a:solidFill>
                  <a:srgbClr val="C00000"/>
                </a:solidFill>
                <a:latin typeface="Garamond"/>
                <a:cs typeface="Garamond"/>
              </a:rPr>
              <a:t>and field instructors  through the consortium </a:t>
            </a:r>
          </a:p>
          <a:p>
            <a:pPr lvl="1">
              <a:lnSpc>
                <a:spcPct val="90000"/>
              </a:lnSpc>
              <a:buFont typeface="Wingdings" pitchFamily="2" charset="2"/>
              <a:buNone/>
            </a:pPr>
            <a:endParaRPr lang="en-US" sz="2400" dirty="0" smtClean="0"/>
          </a:p>
          <a:p>
            <a:pPr lvl="1">
              <a:lnSpc>
                <a:spcPct val="90000"/>
              </a:lnSpc>
              <a:buFont typeface="Wingdings" pitchFamily="2" charset="2"/>
              <a:buNone/>
            </a:pPr>
            <a:r>
              <a:rPr lang="en-US" sz="2400" dirty="0" smtClean="0"/>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602416"/>
            <a:ext cx="8229600" cy="1143000"/>
          </a:xfrm>
        </p:spPr>
        <p:txBody>
          <a:bodyPr/>
          <a:lstStyle/>
          <a:p>
            <a:r>
              <a:rPr lang="en-US" dirty="0" smtClean="0"/>
              <a:t>Agencies As Leaders</a:t>
            </a:r>
          </a:p>
        </p:txBody>
      </p:sp>
      <p:sp>
        <p:nvSpPr>
          <p:cNvPr id="17411" name="Rectangle 3"/>
          <p:cNvSpPr>
            <a:spLocks noGrp="1" noChangeArrowheads="1"/>
          </p:cNvSpPr>
          <p:nvPr>
            <p:ph type="body" idx="1"/>
          </p:nvPr>
        </p:nvSpPr>
        <p:spPr>
          <a:xfrm>
            <a:off x="1028700" y="1602278"/>
            <a:ext cx="7165731" cy="4657845"/>
          </a:xfrm>
        </p:spPr>
        <p:txBody>
          <a:bodyPr/>
          <a:lstStyle/>
          <a:p>
            <a:pPr>
              <a:lnSpc>
                <a:spcPct val="150000"/>
              </a:lnSpc>
            </a:pPr>
            <a:r>
              <a:rPr lang="en-US" sz="2400" dirty="0" smtClean="0">
                <a:solidFill>
                  <a:srgbClr val="C00000"/>
                </a:solidFill>
              </a:rPr>
              <a:t>Enhanced leadership  opportunity for agencies:</a:t>
            </a:r>
          </a:p>
          <a:p>
            <a:pPr lvl="1"/>
            <a:r>
              <a:rPr lang="en-US" sz="2400" dirty="0" smtClean="0">
                <a:solidFill>
                  <a:srgbClr val="C00000"/>
                </a:solidFill>
                <a:latin typeface="Garamond"/>
                <a:cs typeface="Garamond"/>
              </a:rPr>
              <a:t>Knowledge </a:t>
            </a:r>
            <a:r>
              <a:rPr lang="en-US" sz="2400" dirty="0">
                <a:solidFill>
                  <a:srgbClr val="C00000"/>
                </a:solidFill>
                <a:latin typeface="Garamond"/>
                <a:cs typeface="Garamond"/>
              </a:rPr>
              <a:t>and leadership role of their field instructors</a:t>
            </a:r>
          </a:p>
          <a:p>
            <a:pPr lvl="1"/>
            <a:r>
              <a:rPr lang="en-US" sz="2400" dirty="0" smtClean="0">
                <a:solidFill>
                  <a:srgbClr val="C00000"/>
                </a:solidFill>
                <a:latin typeface="Garamond"/>
                <a:cs typeface="Garamond"/>
              </a:rPr>
              <a:t>High </a:t>
            </a:r>
            <a:r>
              <a:rPr lang="en-US" sz="2400" dirty="0">
                <a:solidFill>
                  <a:srgbClr val="C00000"/>
                </a:solidFill>
                <a:latin typeface="Garamond"/>
                <a:cs typeface="Garamond"/>
              </a:rPr>
              <a:t>quality of HPPAE students, some of whom they hire </a:t>
            </a:r>
          </a:p>
          <a:p>
            <a:pPr lvl="1"/>
            <a:r>
              <a:rPr lang="en-US" sz="2400" dirty="0">
                <a:solidFill>
                  <a:srgbClr val="C00000"/>
                </a:solidFill>
                <a:latin typeface="Garamond"/>
                <a:cs typeface="Garamond"/>
              </a:rPr>
              <a:t>Connection with and support from the schools </a:t>
            </a:r>
          </a:p>
          <a:p>
            <a:pPr lvl="1"/>
            <a:r>
              <a:rPr lang="en-US" sz="2400" dirty="0">
                <a:solidFill>
                  <a:srgbClr val="C00000"/>
                </a:solidFill>
                <a:latin typeface="Garamond"/>
                <a:cs typeface="Garamond"/>
              </a:rPr>
              <a:t>Increased visibility in the community </a:t>
            </a:r>
          </a:p>
          <a:p>
            <a:pPr lvl="1"/>
            <a:r>
              <a:rPr lang="en-US" sz="2400" dirty="0">
                <a:solidFill>
                  <a:srgbClr val="C00000"/>
                </a:solidFill>
                <a:latin typeface="Garamond"/>
                <a:cs typeface="Garamond"/>
              </a:rPr>
              <a:t>Relationships developed and strengthened with other community agencies through the HPPAE</a:t>
            </a:r>
          </a:p>
          <a:p>
            <a:pPr>
              <a:buFont typeface="Wingdings" pitchFamily="2" charset="2"/>
              <a:buNone/>
            </a:pPr>
            <a:endParaRPr lang="en-US"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The School As a Leader</a:t>
            </a:r>
          </a:p>
        </p:txBody>
      </p:sp>
      <p:sp>
        <p:nvSpPr>
          <p:cNvPr id="18435" name="Rectangle 3"/>
          <p:cNvSpPr>
            <a:spLocks noGrp="1" noChangeArrowheads="1"/>
          </p:cNvSpPr>
          <p:nvPr>
            <p:ph type="body" idx="1"/>
          </p:nvPr>
        </p:nvSpPr>
        <p:spPr>
          <a:xfrm>
            <a:off x="975947" y="1886093"/>
            <a:ext cx="7306407" cy="4137025"/>
          </a:xfrm>
        </p:spPr>
        <p:txBody>
          <a:bodyPr/>
          <a:lstStyle/>
          <a:p>
            <a:pPr>
              <a:lnSpc>
                <a:spcPct val="90000"/>
              </a:lnSpc>
            </a:pPr>
            <a:r>
              <a:rPr lang="en-US" sz="2800" dirty="0" smtClean="0">
                <a:solidFill>
                  <a:srgbClr val="C00000"/>
                </a:solidFill>
              </a:rPr>
              <a:t>HPPAE consortium brings together faculty and administrators interested in aging and strengthens the field of aging within the school</a:t>
            </a:r>
          </a:p>
          <a:p>
            <a:pPr>
              <a:lnSpc>
                <a:spcPct val="90000"/>
              </a:lnSpc>
            </a:pPr>
            <a:endParaRPr lang="en-US" sz="2800" dirty="0" smtClean="0">
              <a:solidFill>
                <a:srgbClr val="C00000"/>
              </a:solidFill>
            </a:endParaRPr>
          </a:p>
          <a:p>
            <a:pPr>
              <a:lnSpc>
                <a:spcPct val="90000"/>
              </a:lnSpc>
            </a:pPr>
            <a:r>
              <a:rPr lang="en-US" sz="2800" dirty="0" smtClean="0">
                <a:solidFill>
                  <a:srgbClr val="C00000"/>
                </a:solidFill>
              </a:rPr>
              <a:t>Increases the number of well qualified students</a:t>
            </a:r>
          </a:p>
          <a:p>
            <a:pPr>
              <a:lnSpc>
                <a:spcPct val="90000"/>
              </a:lnSpc>
            </a:pPr>
            <a:endParaRPr lang="en-US" sz="2800" dirty="0" smtClean="0">
              <a:solidFill>
                <a:srgbClr val="C00000"/>
              </a:solidFill>
            </a:endParaRPr>
          </a:p>
          <a:p>
            <a:pPr>
              <a:lnSpc>
                <a:spcPct val="90000"/>
              </a:lnSpc>
            </a:pPr>
            <a:r>
              <a:rPr lang="en-US" sz="2800" dirty="0" smtClean="0">
                <a:solidFill>
                  <a:srgbClr val="C00000"/>
                </a:solidFill>
              </a:rPr>
              <a:t>Increases the visibility of the school as a leader  and as a significant contributor to the older adult community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195" y="591611"/>
            <a:ext cx="8229600" cy="1143000"/>
          </a:xfrm>
        </p:spPr>
        <p:txBody>
          <a:bodyPr>
            <a:normAutofit/>
          </a:bodyPr>
          <a:lstStyle/>
          <a:p>
            <a:r>
              <a:rPr lang="en-US" dirty="0" smtClean="0"/>
              <a:t>Structured Leadership Program		</a:t>
            </a:r>
            <a:endParaRPr lang="en-US" dirty="0"/>
          </a:p>
        </p:txBody>
      </p:sp>
      <p:sp>
        <p:nvSpPr>
          <p:cNvPr id="3" name="Content Placeholder 2"/>
          <p:cNvSpPr>
            <a:spLocks noGrp="1"/>
          </p:cNvSpPr>
          <p:nvPr>
            <p:ph sz="half" idx="2"/>
          </p:nvPr>
        </p:nvSpPr>
        <p:spPr/>
        <p:txBody>
          <a:bodyPr>
            <a:normAutofit fontScale="70000" lnSpcReduction="20000"/>
          </a:bodyPr>
          <a:lstStyle/>
          <a:p>
            <a:pPr>
              <a:lnSpc>
                <a:spcPct val="170000"/>
              </a:lnSpc>
            </a:pPr>
            <a:r>
              <a:rPr lang="en-US" sz="3600" dirty="0" smtClean="0">
                <a:solidFill>
                  <a:srgbClr val="C00000"/>
                </a:solidFill>
              </a:rPr>
              <a:t>Students learn to:</a:t>
            </a:r>
          </a:p>
          <a:p>
            <a:pPr lvl="1"/>
            <a:r>
              <a:rPr lang="en-US" altLang="en-US" sz="2900" dirty="0" smtClean="0">
                <a:solidFill>
                  <a:srgbClr val="C00000"/>
                </a:solidFill>
                <a:latin typeface="Garamond" pitchFamily="18" charset="0"/>
              </a:rPr>
              <a:t>Identify </a:t>
            </a:r>
            <a:r>
              <a:rPr lang="en-US" altLang="en-US" sz="2900" dirty="0">
                <a:solidFill>
                  <a:srgbClr val="C00000"/>
                </a:solidFill>
                <a:latin typeface="Garamond" pitchFamily="18" charset="0"/>
              </a:rPr>
              <a:t>and learn to maximize their individual </a:t>
            </a:r>
            <a:r>
              <a:rPr lang="en-US" altLang="en-US" sz="2900" dirty="0" smtClean="0">
                <a:solidFill>
                  <a:srgbClr val="C00000"/>
                </a:solidFill>
                <a:latin typeface="Garamond" pitchFamily="18" charset="0"/>
              </a:rPr>
              <a:t>strengths</a:t>
            </a:r>
          </a:p>
          <a:p>
            <a:pPr lvl="1"/>
            <a:r>
              <a:rPr lang="en-US" altLang="en-US" sz="2900" dirty="0" smtClean="0">
                <a:solidFill>
                  <a:srgbClr val="C00000"/>
                </a:solidFill>
                <a:latin typeface="Garamond" pitchFamily="18" charset="0"/>
              </a:rPr>
              <a:t>Set </a:t>
            </a:r>
            <a:r>
              <a:rPr lang="en-US" altLang="en-US" sz="2900" dirty="0">
                <a:solidFill>
                  <a:srgbClr val="C00000"/>
                </a:solidFill>
                <a:latin typeface="Garamond" pitchFamily="18" charset="0"/>
              </a:rPr>
              <a:t>specific personal and professional </a:t>
            </a:r>
            <a:r>
              <a:rPr lang="en-US" altLang="en-US" sz="2900" dirty="0" smtClean="0">
                <a:solidFill>
                  <a:srgbClr val="C00000"/>
                </a:solidFill>
                <a:latin typeface="Garamond" pitchFamily="18" charset="0"/>
              </a:rPr>
              <a:t>goals</a:t>
            </a:r>
          </a:p>
          <a:p>
            <a:pPr lvl="1"/>
            <a:r>
              <a:rPr lang="en-US" altLang="en-US" sz="2900" dirty="0" smtClean="0">
                <a:solidFill>
                  <a:srgbClr val="C00000"/>
                </a:solidFill>
                <a:latin typeface="Garamond" pitchFamily="18" charset="0"/>
              </a:rPr>
              <a:t>Develop </a:t>
            </a:r>
            <a:r>
              <a:rPr lang="en-US" altLang="en-US" sz="2900" dirty="0">
                <a:solidFill>
                  <a:srgbClr val="C00000"/>
                </a:solidFill>
                <a:latin typeface="Garamond" pitchFamily="18" charset="0"/>
              </a:rPr>
              <a:t>their own personal leadership </a:t>
            </a:r>
            <a:r>
              <a:rPr lang="en-US" altLang="en-US" sz="2900" dirty="0" smtClean="0">
                <a:solidFill>
                  <a:srgbClr val="C00000"/>
                </a:solidFill>
                <a:latin typeface="Garamond" pitchFamily="18" charset="0"/>
              </a:rPr>
              <a:t>style</a:t>
            </a:r>
          </a:p>
          <a:p>
            <a:pPr lvl="1"/>
            <a:r>
              <a:rPr lang="en-US" altLang="en-US" sz="2900" dirty="0" smtClean="0">
                <a:solidFill>
                  <a:srgbClr val="C00000"/>
                </a:solidFill>
                <a:latin typeface="Garamond" pitchFamily="18" charset="0"/>
              </a:rPr>
              <a:t>Identify </a:t>
            </a:r>
            <a:r>
              <a:rPr lang="en-US" altLang="en-US" sz="2900" dirty="0">
                <a:solidFill>
                  <a:srgbClr val="C00000"/>
                </a:solidFill>
                <a:latin typeface="Garamond" pitchFamily="18" charset="0"/>
              </a:rPr>
              <a:t>and understand emotional intelligence and learn how to enhance positive traits and manage weaknesses </a:t>
            </a:r>
            <a:r>
              <a:rPr lang="en-US" altLang="en-US" sz="2900" dirty="0" smtClean="0">
                <a:solidFill>
                  <a:srgbClr val="C00000"/>
                </a:solidFill>
                <a:latin typeface="Garamond" pitchFamily="18" charset="0"/>
              </a:rPr>
              <a:t>effectively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95" y="1729946"/>
            <a:ext cx="4246605" cy="3422821"/>
          </a:xfrm>
          <a:prstGeom prst="rect">
            <a:avLst/>
          </a:prstGeom>
        </p:spPr>
      </p:pic>
    </p:spTree>
    <p:extLst>
      <p:ext uri="{BB962C8B-B14F-4D97-AF65-F5344CB8AC3E}">
        <p14:creationId xmlns:p14="http://schemas.microsoft.com/office/powerpoint/2010/main" val="3989952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Structured Leadership Program</a:t>
            </a:r>
            <a:endParaRPr lang="en-US" dirty="0"/>
          </a:p>
        </p:txBody>
      </p:sp>
      <p:sp>
        <p:nvSpPr>
          <p:cNvPr id="3" name="Content Placeholder 2"/>
          <p:cNvSpPr>
            <a:spLocks noGrp="1"/>
          </p:cNvSpPr>
          <p:nvPr>
            <p:ph idx="1"/>
          </p:nvPr>
        </p:nvSpPr>
        <p:spPr/>
        <p:txBody>
          <a:bodyPr>
            <a:normAutofit fontScale="92500" lnSpcReduction="20000"/>
          </a:bodyPr>
          <a:lstStyle/>
          <a:p>
            <a:pPr marL="457200" lvl="1" indent="0">
              <a:buNone/>
            </a:pPr>
            <a:r>
              <a:rPr lang="en-US" altLang="en-US" sz="2900" dirty="0" smtClean="0">
                <a:solidFill>
                  <a:srgbClr val="C00000"/>
                </a:solidFill>
                <a:latin typeface="Garamond" pitchFamily="18" charset="0"/>
              </a:rPr>
              <a:t>Students learn to:</a:t>
            </a:r>
          </a:p>
          <a:p>
            <a:pPr lvl="1"/>
            <a:r>
              <a:rPr lang="en-US" altLang="en-US" sz="2900" dirty="0" smtClean="0">
                <a:solidFill>
                  <a:srgbClr val="C00000"/>
                </a:solidFill>
                <a:latin typeface="Garamond" pitchFamily="18" charset="0"/>
              </a:rPr>
              <a:t>Utilize </a:t>
            </a:r>
            <a:r>
              <a:rPr lang="en-US" altLang="en-US" sz="2900" dirty="0">
                <a:solidFill>
                  <a:srgbClr val="C00000"/>
                </a:solidFill>
                <a:latin typeface="Garamond" pitchFamily="18" charset="0"/>
              </a:rPr>
              <a:t>and maximize supervision and mentorship from experienced social workers</a:t>
            </a:r>
          </a:p>
          <a:p>
            <a:pPr lvl="1"/>
            <a:r>
              <a:rPr lang="en-US" altLang="en-US" sz="2900" dirty="0">
                <a:solidFill>
                  <a:srgbClr val="C00000"/>
                </a:solidFill>
                <a:latin typeface="Garamond" pitchFamily="18" charset="0"/>
              </a:rPr>
              <a:t>Interact and network with social work leaders in innumerable roles in all levels of practice, from direct service to managers to directors</a:t>
            </a:r>
          </a:p>
          <a:p>
            <a:pPr lvl="1"/>
            <a:r>
              <a:rPr lang="en-US" altLang="en-US" sz="2900" dirty="0">
                <a:solidFill>
                  <a:srgbClr val="C00000"/>
                </a:solidFill>
                <a:latin typeface="Garamond" pitchFamily="18" charset="0"/>
              </a:rPr>
              <a:t>Analyze, advocate, and implement relevant social policy issues, which broadens the students' experience and creates significant change for clients</a:t>
            </a:r>
          </a:p>
          <a:p>
            <a:pPr lvl="1"/>
            <a:r>
              <a:rPr lang="en-US" altLang="en-US" sz="2900" dirty="0">
                <a:solidFill>
                  <a:srgbClr val="C00000"/>
                </a:solidFill>
                <a:latin typeface="Garamond" pitchFamily="18" charset="0"/>
              </a:rPr>
              <a:t>Build and maintain relationships by partnering with social workers</a:t>
            </a:r>
            <a:endParaRPr lang="en-US" sz="2900" dirty="0">
              <a:solidFill>
                <a:srgbClr val="C00000"/>
              </a:solidFill>
              <a:latin typeface="Garamond" pitchFamily="18" charset="0"/>
            </a:endParaRPr>
          </a:p>
          <a:p>
            <a:endParaRPr lang="en-US" dirty="0"/>
          </a:p>
        </p:txBody>
      </p:sp>
    </p:spTree>
    <p:extLst>
      <p:ext uri="{BB962C8B-B14F-4D97-AF65-F5344CB8AC3E}">
        <p14:creationId xmlns:p14="http://schemas.microsoft.com/office/powerpoint/2010/main" val="2711455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Structured Leadership Program</a:t>
            </a:r>
            <a:endParaRPr lang="en-US" dirty="0"/>
          </a:p>
        </p:txBody>
      </p:sp>
      <p:sp>
        <p:nvSpPr>
          <p:cNvPr id="3" name="Content Placeholder 2"/>
          <p:cNvSpPr>
            <a:spLocks noGrp="1"/>
          </p:cNvSpPr>
          <p:nvPr>
            <p:ph idx="1"/>
          </p:nvPr>
        </p:nvSpPr>
        <p:spPr>
          <a:xfrm>
            <a:off x="1397976" y="1989140"/>
            <a:ext cx="7288823" cy="4137025"/>
          </a:xfrm>
        </p:spPr>
        <p:txBody>
          <a:bodyPr>
            <a:normAutofit fontScale="32500" lnSpcReduction="20000"/>
          </a:bodyPr>
          <a:lstStyle/>
          <a:p>
            <a:pPr>
              <a:lnSpc>
                <a:spcPct val="120000"/>
              </a:lnSpc>
            </a:pPr>
            <a:r>
              <a:rPr lang="en-US" sz="11200" dirty="0" smtClean="0">
                <a:solidFill>
                  <a:srgbClr val="C00000"/>
                </a:solidFill>
              </a:rPr>
              <a:t>The </a:t>
            </a:r>
            <a:r>
              <a:rPr lang="en-US" sz="11200" i="1" dirty="0" smtClean="0">
                <a:solidFill>
                  <a:srgbClr val="C00000"/>
                </a:solidFill>
              </a:rPr>
              <a:t>Process</a:t>
            </a:r>
            <a:r>
              <a:rPr lang="en-US" sz="11200" dirty="0" smtClean="0">
                <a:solidFill>
                  <a:srgbClr val="C00000"/>
                </a:solidFill>
              </a:rPr>
              <a:t> Never </a:t>
            </a:r>
            <a:r>
              <a:rPr lang="en-US" sz="11200" dirty="0">
                <a:solidFill>
                  <a:srgbClr val="C00000"/>
                </a:solidFill>
              </a:rPr>
              <a:t>S</a:t>
            </a:r>
            <a:r>
              <a:rPr lang="en-US" sz="11200" dirty="0" smtClean="0">
                <a:solidFill>
                  <a:srgbClr val="C00000"/>
                </a:solidFill>
              </a:rPr>
              <a:t>leeps!</a:t>
            </a:r>
          </a:p>
          <a:p>
            <a:pPr>
              <a:lnSpc>
                <a:spcPct val="120000"/>
              </a:lnSpc>
            </a:pPr>
            <a:r>
              <a:rPr lang="en-US" sz="9600" dirty="0" smtClean="0">
                <a:solidFill>
                  <a:srgbClr val="C00000"/>
                </a:solidFill>
              </a:rPr>
              <a:t>Strengths </a:t>
            </a:r>
            <a:r>
              <a:rPr lang="en-US" sz="9600" dirty="0">
                <a:solidFill>
                  <a:srgbClr val="C00000"/>
                </a:solidFill>
              </a:rPr>
              <a:t>assessment </a:t>
            </a:r>
            <a:endParaRPr lang="en-US" sz="9600" dirty="0" smtClean="0">
              <a:solidFill>
                <a:srgbClr val="C00000"/>
              </a:solidFill>
            </a:endParaRPr>
          </a:p>
          <a:p>
            <a:pPr>
              <a:lnSpc>
                <a:spcPct val="120000"/>
              </a:lnSpc>
            </a:pPr>
            <a:r>
              <a:rPr lang="en-US" sz="9600" dirty="0" smtClean="0">
                <a:solidFill>
                  <a:srgbClr val="C00000"/>
                </a:solidFill>
              </a:rPr>
              <a:t>EQ</a:t>
            </a:r>
          </a:p>
          <a:p>
            <a:pPr>
              <a:lnSpc>
                <a:spcPct val="120000"/>
              </a:lnSpc>
            </a:pPr>
            <a:r>
              <a:rPr lang="en-US" sz="9600" dirty="0" smtClean="0">
                <a:solidFill>
                  <a:srgbClr val="C00000"/>
                </a:solidFill>
              </a:rPr>
              <a:t>Personality Assessments</a:t>
            </a:r>
            <a:endParaRPr lang="en-US" sz="9600" dirty="0">
              <a:solidFill>
                <a:srgbClr val="C00000"/>
              </a:solidFill>
            </a:endParaRPr>
          </a:p>
          <a:p>
            <a:pPr>
              <a:lnSpc>
                <a:spcPct val="120000"/>
              </a:lnSpc>
            </a:pPr>
            <a:r>
              <a:rPr lang="en-US" sz="9600" dirty="0">
                <a:solidFill>
                  <a:srgbClr val="C00000"/>
                </a:solidFill>
              </a:rPr>
              <a:t>Professional </a:t>
            </a:r>
            <a:r>
              <a:rPr lang="en-US" sz="9600" dirty="0" smtClean="0">
                <a:solidFill>
                  <a:srgbClr val="C00000"/>
                </a:solidFill>
              </a:rPr>
              <a:t>preparedness</a:t>
            </a:r>
          </a:p>
          <a:p>
            <a:pPr>
              <a:lnSpc>
                <a:spcPct val="120000"/>
              </a:lnSpc>
            </a:pPr>
            <a:r>
              <a:rPr lang="en-US" sz="9600" dirty="0" smtClean="0">
                <a:solidFill>
                  <a:srgbClr val="C00000"/>
                </a:solidFill>
              </a:rPr>
              <a:t>Leadership styles</a:t>
            </a:r>
            <a:r>
              <a:rPr lang="en-US" sz="4500" dirty="0"/>
              <a:t/>
            </a:r>
            <a:br>
              <a:rPr lang="en-US" sz="4500" dirty="0"/>
            </a:br>
            <a:endParaRPr lang="en-US" sz="4500" dirty="0"/>
          </a:p>
          <a:p>
            <a:pPr>
              <a:lnSpc>
                <a:spcPct val="120000"/>
              </a:lnSpc>
            </a:pPr>
            <a:endParaRPr lang="en-US" dirty="0"/>
          </a:p>
        </p:txBody>
      </p:sp>
    </p:spTree>
    <p:extLst>
      <p:ext uri="{BB962C8B-B14F-4D97-AF65-F5344CB8AC3E}">
        <p14:creationId xmlns:p14="http://schemas.microsoft.com/office/powerpoint/2010/main" val="2462819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264" y="1681231"/>
            <a:ext cx="8686801" cy="4047766"/>
          </a:xfrm>
        </p:spPr>
        <p:txBody>
          <a:bodyPr>
            <a:normAutofit/>
          </a:bodyPr>
          <a:lstStyle/>
          <a:p>
            <a:pPr marL="0" indent="0">
              <a:buNone/>
            </a:pPr>
            <a:r>
              <a:rPr lang="en-US" dirty="0" smtClean="0"/>
              <a:t>“The </a:t>
            </a:r>
            <a:r>
              <a:rPr lang="en-US" dirty="0"/>
              <a:t>Hartford opportunity allowed me to work with the elderly population and learn how to deal with people who are in the final stages of life and the challenges that they face. Being apart of the Hartford allowed me to have a more diverse internship my final year which has prepared me for </a:t>
            </a:r>
            <a:r>
              <a:rPr lang="en-US" dirty="0" smtClean="0"/>
              <a:t>the </a:t>
            </a:r>
            <a:r>
              <a:rPr lang="en-US" dirty="0"/>
              <a:t>work force that I have now entered.” –Elsie R., Iona Senior Services, Class of 2010</a:t>
            </a:r>
          </a:p>
          <a:p>
            <a:endParaRPr lang="en-US" dirty="0"/>
          </a:p>
        </p:txBody>
      </p:sp>
    </p:spTree>
    <p:extLst>
      <p:ext uri="{BB962C8B-B14F-4D97-AF65-F5344CB8AC3E}">
        <p14:creationId xmlns:p14="http://schemas.microsoft.com/office/powerpoint/2010/main" val="1191334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3983" y="1989138"/>
            <a:ext cx="5516033" cy="4137025"/>
          </a:xfrm>
        </p:spPr>
      </p:pic>
    </p:spTree>
    <p:extLst>
      <p:ext uri="{BB962C8B-B14F-4D97-AF65-F5344CB8AC3E}">
        <p14:creationId xmlns:p14="http://schemas.microsoft.com/office/powerpoint/2010/main" val="2166792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3093"/>
            <a:ext cx="8229600" cy="918653"/>
          </a:xfrm>
        </p:spPr>
        <p:txBody>
          <a:bodyPr>
            <a:normAutofit/>
          </a:bodyPr>
          <a:lstStyle/>
          <a:p>
            <a:pPr lvl="1" eaLnBrk="1" fontAlgn="auto" hangingPunct="1">
              <a:spcAft>
                <a:spcPts val="0"/>
              </a:spcAft>
              <a:defRPr/>
            </a:pPr>
            <a:r>
              <a:rPr lang="en-US" sz="3600" dirty="0" smtClean="0">
                <a:solidFill>
                  <a:schemeClr val="tx1">
                    <a:lumMod val="65000"/>
                    <a:lumOff val="35000"/>
                  </a:schemeClr>
                </a:solidFill>
                <a:latin typeface="Garamond" pitchFamily="18" charset="0"/>
              </a:rPr>
              <a:t>VA University Community Partnership</a:t>
            </a:r>
            <a:r>
              <a:rPr lang="en-US" sz="1800" dirty="0" smtClean="0">
                <a:solidFill>
                  <a:sysClr val="windowText" lastClr="000000"/>
                </a:solidFill>
                <a:latin typeface="+mj-lt"/>
              </a:rPr>
              <a:t/>
            </a:r>
            <a:br>
              <a:rPr lang="en-US" sz="1800" dirty="0" smtClean="0">
                <a:solidFill>
                  <a:sysClr val="windowText" lastClr="000000"/>
                </a:solidFill>
                <a:latin typeface="+mj-lt"/>
              </a:rPr>
            </a:br>
            <a:endParaRPr lang="en-US" sz="1800" dirty="0">
              <a:solidFill>
                <a:sysClr val="windowText" lastClr="000000"/>
              </a:solidFill>
              <a:latin typeface="+mj-lt"/>
            </a:endParaRPr>
          </a:p>
        </p:txBody>
      </p:sp>
      <p:sp>
        <p:nvSpPr>
          <p:cNvPr id="5123" name="Content Placeholder 2"/>
          <p:cNvSpPr>
            <a:spLocks noGrp="1"/>
          </p:cNvSpPr>
          <p:nvPr>
            <p:ph idx="1"/>
          </p:nvPr>
        </p:nvSpPr>
        <p:spPr>
          <a:xfrm>
            <a:off x="844061" y="1508369"/>
            <a:ext cx="7517424" cy="4540740"/>
          </a:xfrm>
        </p:spPr>
        <p:txBody>
          <a:bodyPr>
            <a:normAutofit/>
          </a:bodyPr>
          <a:lstStyle/>
          <a:p>
            <a:pPr>
              <a:buFont typeface="Arial" pitchFamily="34" charset="0"/>
              <a:buChar char="•"/>
              <a:defRPr/>
            </a:pPr>
            <a:r>
              <a:rPr lang="en-US" sz="3600" dirty="0" smtClean="0">
                <a:solidFill>
                  <a:srgbClr val="C00000"/>
                </a:solidFill>
                <a:latin typeface="Garamond" pitchFamily="18" charset="0"/>
              </a:rPr>
              <a:t>Criteria for agency development</a:t>
            </a:r>
            <a:r>
              <a:rPr lang="en-US" dirty="0" smtClean="0">
                <a:solidFill>
                  <a:srgbClr val="C00000"/>
                </a:solidFill>
                <a:latin typeface="Garamond" pitchFamily="18" charset="0"/>
              </a:rPr>
              <a:t>:</a:t>
            </a:r>
          </a:p>
          <a:p>
            <a:pPr lvl="1">
              <a:buFont typeface="Courier New" pitchFamily="49" charset="0"/>
              <a:buChar char="o"/>
              <a:defRPr/>
            </a:pPr>
            <a:r>
              <a:rPr lang="en-US" sz="3200" dirty="0" smtClean="0">
                <a:solidFill>
                  <a:srgbClr val="C00000"/>
                </a:solidFill>
                <a:latin typeface="Garamond" pitchFamily="18" charset="0"/>
              </a:rPr>
              <a:t>Extent of program’s scope, breadth, depth</a:t>
            </a:r>
          </a:p>
          <a:p>
            <a:pPr lvl="1">
              <a:buFont typeface="Courier New" pitchFamily="49" charset="0"/>
              <a:buChar char="o"/>
              <a:defRPr/>
            </a:pPr>
            <a:r>
              <a:rPr lang="en-US" sz="3200" dirty="0" smtClean="0">
                <a:solidFill>
                  <a:srgbClr val="C00000"/>
                </a:solidFill>
                <a:latin typeface="Garamond" pitchFamily="18" charset="0"/>
              </a:rPr>
              <a:t>Level of professionalism of staff</a:t>
            </a:r>
          </a:p>
          <a:p>
            <a:pPr lvl="1">
              <a:buFont typeface="Courier New" pitchFamily="49" charset="0"/>
              <a:buChar char="o"/>
              <a:defRPr/>
            </a:pPr>
            <a:r>
              <a:rPr lang="en-US" sz="3200" dirty="0" smtClean="0">
                <a:solidFill>
                  <a:srgbClr val="C00000"/>
                </a:solidFill>
                <a:latin typeface="Garamond" pitchFamily="18" charset="0"/>
              </a:rPr>
              <a:t>Number of licensed MSWs</a:t>
            </a:r>
          </a:p>
          <a:p>
            <a:pPr lvl="1">
              <a:buFont typeface="Courier New" pitchFamily="49" charset="0"/>
              <a:buChar char="o"/>
              <a:defRPr/>
            </a:pPr>
            <a:r>
              <a:rPr lang="en-US" sz="3200" dirty="0" smtClean="0">
                <a:solidFill>
                  <a:srgbClr val="C00000"/>
                </a:solidFill>
                <a:latin typeface="Garamond" pitchFamily="18" charset="0"/>
              </a:rPr>
              <a:t>Diversity of client population or focus on particular population</a:t>
            </a:r>
          </a:p>
          <a:p>
            <a:pPr lvl="4" eaLnBrk="1" hangingPunct="1">
              <a:defRPr/>
            </a:pPr>
            <a:endParaRPr lang="en-US" sz="2400" dirty="0" smtClean="0"/>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617838" y="817683"/>
            <a:ext cx="8056821" cy="817686"/>
          </a:xfrm>
        </p:spPr>
        <p:txBody>
          <a:bodyPr>
            <a:normAutofit fontScale="77500" lnSpcReduction="20000"/>
          </a:bodyPr>
          <a:lstStyle/>
          <a:p>
            <a:pPr marL="0" indent="0">
              <a:buNone/>
            </a:pPr>
            <a:r>
              <a:rPr lang="en-US" sz="3600" dirty="0"/>
              <a:t>University of Alabama Washington, DC Internship P</a:t>
            </a:r>
            <a:r>
              <a:rPr lang="en-US" sz="3600" dirty="0" smtClean="0"/>
              <a:t>rogram Partnerships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899" y="1841157"/>
            <a:ext cx="7290918" cy="42744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628793"/>
            <a:ext cx="8229600" cy="1143000"/>
          </a:xfrm>
        </p:spPr>
        <p:txBody>
          <a:bodyPr>
            <a:normAutofit fontScale="90000"/>
          </a:bodyPr>
          <a:lstStyle/>
          <a:p>
            <a:r>
              <a:rPr lang="en-US" dirty="0" smtClean="0"/>
              <a:t>Communication and Coordination between Agencies</a:t>
            </a:r>
          </a:p>
        </p:txBody>
      </p:sp>
      <p:sp>
        <p:nvSpPr>
          <p:cNvPr id="5" name="Rectangle 4"/>
          <p:cNvSpPr/>
          <p:nvPr/>
        </p:nvSpPr>
        <p:spPr>
          <a:xfrm>
            <a:off x="762000" y="1813962"/>
            <a:ext cx="7581900" cy="4093428"/>
          </a:xfrm>
          <a:prstGeom prst="rect">
            <a:avLst/>
          </a:prstGeom>
        </p:spPr>
        <p:txBody>
          <a:bodyPr wrap="square">
            <a:spAutoFit/>
          </a:bodyPr>
          <a:lstStyle/>
          <a:p>
            <a:pPr marL="233363" indent="-233363">
              <a:buFont typeface="Arial" pitchFamily="34" charset="0"/>
              <a:buChar char="•"/>
              <a:defRPr/>
            </a:pPr>
            <a:r>
              <a:rPr lang="en-US" sz="2800" dirty="0">
                <a:solidFill>
                  <a:srgbClr val="C00000"/>
                </a:solidFill>
                <a:latin typeface="Garamond" pitchFamily="18" charset="0"/>
              </a:rPr>
              <a:t>Increased coordination of learning experiences for students</a:t>
            </a:r>
          </a:p>
          <a:p>
            <a:pPr marL="233363" indent="-233363">
              <a:defRPr/>
            </a:pPr>
            <a:endParaRPr lang="en-US" sz="800" dirty="0">
              <a:solidFill>
                <a:srgbClr val="C00000"/>
              </a:solidFill>
              <a:latin typeface="Garamond" pitchFamily="18" charset="0"/>
            </a:endParaRPr>
          </a:p>
          <a:p>
            <a:pPr>
              <a:lnSpc>
                <a:spcPct val="150000"/>
              </a:lnSpc>
              <a:buFont typeface="Arial" pitchFamily="34" charset="0"/>
              <a:buChar char="•"/>
              <a:defRPr/>
            </a:pPr>
            <a:r>
              <a:rPr lang="en-US" sz="2800" dirty="0">
                <a:solidFill>
                  <a:srgbClr val="C00000"/>
                </a:solidFill>
                <a:latin typeface="Garamond" pitchFamily="18" charset="0"/>
              </a:rPr>
              <a:t> </a:t>
            </a:r>
            <a:r>
              <a:rPr lang="en-US" sz="2800" dirty="0" smtClean="0">
                <a:solidFill>
                  <a:srgbClr val="C00000"/>
                </a:solidFill>
                <a:latin typeface="Garamond" pitchFamily="18" charset="0"/>
              </a:rPr>
              <a:t>Increased communication between supervisors:</a:t>
            </a:r>
            <a:endParaRPr lang="en-US" sz="2800" dirty="0">
              <a:solidFill>
                <a:srgbClr val="C00000"/>
              </a:solidFill>
              <a:latin typeface="Garamond" pitchFamily="18" charset="0"/>
            </a:endParaRPr>
          </a:p>
          <a:p>
            <a:pPr marL="914400" lvl="1" indent="-457200">
              <a:lnSpc>
                <a:spcPct val="150000"/>
              </a:lnSpc>
              <a:buFont typeface="Courier New" pitchFamily="49" charset="0"/>
              <a:buChar char="o"/>
              <a:defRPr/>
            </a:pPr>
            <a:r>
              <a:rPr lang="en-US" sz="2800" dirty="0">
                <a:solidFill>
                  <a:srgbClr val="C00000"/>
                </a:solidFill>
                <a:latin typeface="Garamond" pitchFamily="18" charset="0"/>
              </a:rPr>
              <a:t>Communicating with </a:t>
            </a:r>
            <a:r>
              <a:rPr lang="en-US" sz="2800" dirty="0" smtClean="0">
                <a:solidFill>
                  <a:srgbClr val="C00000"/>
                </a:solidFill>
                <a:latin typeface="Garamond" pitchFamily="18" charset="0"/>
              </a:rPr>
              <a:t>supervisors</a:t>
            </a:r>
            <a:endParaRPr lang="en-US" sz="2800" dirty="0">
              <a:solidFill>
                <a:srgbClr val="C00000"/>
              </a:solidFill>
              <a:latin typeface="Garamond" pitchFamily="18" charset="0"/>
            </a:endParaRPr>
          </a:p>
          <a:p>
            <a:pPr marL="914400" lvl="1" indent="-457200">
              <a:buFont typeface="Courier New" pitchFamily="49" charset="0"/>
              <a:buChar char="o"/>
              <a:defRPr/>
            </a:pPr>
            <a:r>
              <a:rPr lang="en-US" sz="2800" dirty="0">
                <a:solidFill>
                  <a:srgbClr val="C00000"/>
                </a:solidFill>
                <a:latin typeface="Garamond" pitchFamily="18" charset="0"/>
              </a:rPr>
              <a:t>Coordinating rotations</a:t>
            </a:r>
          </a:p>
          <a:p>
            <a:pPr marL="914400" lvl="1" indent="-457200">
              <a:buFont typeface="Courier New" pitchFamily="49" charset="0"/>
              <a:buChar char="o"/>
              <a:defRPr/>
            </a:pPr>
            <a:r>
              <a:rPr lang="en-US" sz="2800" dirty="0" smtClean="0">
                <a:solidFill>
                  <a:srgbClr val="C00000"/>
                </a:solidFill>
                <a:latin typeface="Garamond" pitchFamily="18" charset="0"/>
              </a:rPr>
              <a:t>Sharing information quickly and supporting </a:t>
            </a:r>
            <a:r>
              <a:rPr lang="en-US" sz="2800" dirty="0">
                <a:solidFill>
                  <a:srgbClr val="C00000"/>
                </a:solidFill>
                <a:latin typeface="Garamond" pitchFamily="18" charset="0"/>
              </a:rPr>
              <a:t>each </a:t>
            </a:r>
            <a:r>
              <a:rPr lang="en-US" sz="2800" dirty="0" smtClean="0">
                <a:solidFill>
                  <a:srgbClr val="C00000"/>
                </a:solidFill>
                <a:latin typeface="Garamond" pitchFamily="18" charset="0"/>
              </a:rPr>
              <a:t>other if student difficulties arise</a:t>
            </a:r>
          </a:p>
          <a:p>
            <a:pPr lvl="1">
              <a:defRPr/>
            </a:pPr>
            <a:endParaRPr lang="en-US" sz="2800" dirty="0">
              <a:solidFill>
                <a:srgbClr val="C00000"/>
              </a:solidFill>
              <a:latin typeface="Garamond"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457200"/>
            <a:ext cx="8229600" cy="993531"/>
          </a:xfrm>
        </p:spPr>
        <p:txBody>
          <a:bodyPr>
            <a:normAutofit/>
          </a:bodyPr>
          <a:lstStyle/>
          <a:p>
            <a:r>
              <a:rPr lang="en-US" dirty="0" smtClean="0"/>
              <a:t>Strategies that work:</a:t>
            </a:r>
          </a:p>
        </p:txBody>
      </p:sp>
      <p:sp>
        <p:nvSpPr>
          <p:cNvPr id="4" name="Rectangle 3"/>
          <p:cNvSpPr/>
          <p:nvPr/>
        </p:nvSpPr>
        <p:spPr>
          <a:xfrm>
            <a:off x="914400" y="1417637"/>
            <a:ext cx="7666892" cy="4745915"/>
          </a:xfrm>
          <a:prstGeom prst="rect">
            <a:avLst/>
          </a:prstGeom>
        </p:spPr>
        <p:txBody>
          <a:bodyPr wrap="square">
            <a:spAutoFit/>
          </a:bodyPr>
          <a:lstStyle/>
          <a:p>
            <a:pPr marL="457200" indent="-457200" eaLnBrk="0" hangingPunct="0">
              <a:lnSpc>
                <a:spcPct val="90000"/>
              </a:lnSpc>
              <a:spcBef>
                <a:spcPct val="50000"/>
              </a:spcBef>
              <a:buFont typeface="Arial" pitchFamily="34" charset="0"/>
              <a:buChar char="•"/>
              <a:defRPr/>
            </a:pPr>
            <a:r>
              <a:rPr lang="en-US" sz="2400" dirty="0">
                <a:solidFill>
                  <a:srgbClr val="C00000"/>
                </a:solidFill>
                <a:latin typeface="Garamond" pitchFamily="18" charset="0"/>
              </a:rPr>
              <a:t>Orient students to the rotation model</a:t>
            </a:r>
          </a:p>
          <a:p>
            <a:pPr marL="457200" indent="-457200" eaLnBrk="0" hangingPunct="0">
              <a:lnSpc>
                <a:spcPct val="90000"/>
              </a:lnSpc>
              <a:spcBef>
                <a:spcPct val="50000"/>
              </a:spcBef>
              <a:buFont typeface="Arial" pitchFamily="34" charset="0"/>
              <a:buChar char="•"/>
              <a:defRPr/>
            </a:pPr>
            <a:r>
              <a:rPr lang="en-US" sz="2400" dirty="0">
                <a:solidFill>
                  <a:srgbClr val="C00000"/>
                </a:solidFill>
                <a:latin typeface="Garamond" pitchFamily="18" charset="0"/>
              </a:rPr>
              <a:t>Utilize a tool to measure learning needs and measure growth (such as geriatric competencies, evaluation, Older Adult Matrix)</a:t>
            </a:r>
          </a:p>
          <a:p>
            <a:pPr marL="457200" indent="-457200" eaLnBrk="0" hangingPunct="0">
              <a:spcBef>
                <a:spcPct val="50000"/>
              </a:spcBef>
              <a:buFont typeface="Arial" pitchFamily="34" charset="0"/>
              <a:buChar char="•"/>
              <a:defRPr/>
            </a:pPr>
            <a:r>
              <a:rPr lang="en-US" sz="2400" dirty="0">
                <a:solidFill>
                  <a:srgbClr val="C00000"/>
                </a:solidFill>
                <a:latin typeface="Garamond" pitchFamily="18" charset="0"/>
              </a:rPr>
              <a:t>Use field instructors who are familiar with the work of all agencies to assist with learning transitions</a:t>
            </a:r>
          </a:p>
          <a:p>
            <a:pPr marL="457200" indent="-457200" eaLnBrk="0" hangingPunct="0">
              <a:spcBef>
                <a:spcPct val="50000"/>
              </a:spcBef>
              <a:buFont typeface="Arial" pitchFamily="34" charset="0"/>
              <a:buChar char="•"/>
              <a:defRPr/>
            </a:pPr>
            <a:r>
              <a:rPr lang="en-US" sz="2400" dirty="0">
                <a:solidFill>
                  <a:srgbClr val="C00000"/>
                </a:solidFill>
                <a:latin typeface="Garamond" pitchFamily="18" charset="0"/>
              </a:rPr>
              <a:t>Avoid duplication of learning and make transitions </a:t>
            </a:r>
            <a:r>
              <a:rPr lang="en-US" sz="2400" dirty="0" smtClean="0">
                <a:solidFill>
                  <a:srgbClr val="C00000"/>
                </a:solidFill>
                <a:latin typeface="Garamond" pitchFamily="18" charset="0"/>
              </a:rPr>
              <a:t>quickly</a:t>
            </a:r>
            <a:endParaRPr lang="en-US" sz="2400" dirty="0">
              <a:solidFill>
                <a:srgbClr val="C00000"/>
              </a:solidFill>
              <a:latin typeface="Garamond" pitchFamily="18" charset="0"/>
            </a:endParaRPr>
          </a:p>
          <a:p>
            <a:pPr marL="914400" lvl="1" indent="-457200" eaLnBrk="0" hangingPunct="0">
              <a:lnSpc>
                <a:spcPct val="150000"/>
              </a:lnSpc>
              <a:buFont typeface="Courier New" pitchFamily="49" charset="0"/>
              <a:buChar char="o"/>
              <a:defRPr/>
            </a:pPr>
            <a:r>
              <a:rPr lang="en-US" sz="2400" dirty="0">
                <a:solidFill>
                  <a:srgbClr val="C00000"/>
                </a:solidFill>
                <a:latin typeface="Garamond" pitchFamily="18" charset="0"/>
              </a:rPr>
              <a:t>Track student experiences</a:t>
            </a:r>
          </a:p>
          <a:p>
            <a:pPr marL="914400" lvl="1" indent="-457200" eaLnBrk="0" hangingPunct="0">
              <a:buFont typeface="Courier New" pitchFamily="49" charset="0"/>
              <a:buChar char="o"/>
              <a:defRPr/>
            </a:pPr>
            <a:r>
              <a:rPr lang="en-US" sz="2400" dirty="0">
                <a:solidFill>
                  <a:srgbClr val="C00000"/>
                </a:solidFill>
                <a:latin typeface="Garamond" pitchFamily="18" charset="0"/>
              </a:rPr>
              <a:t>Communication between </a:t>
            </a:r>
            <a:r>
              <a:rPr lang="en-US" sz="2400" dirty="0" smtClean="0">
                <a:solidFill>
                  <a:srgbClr val="C00000"/>
                </a:solidFill>
                <a:latin typeface="Garamond" pitchFamily="18" charset="0"/>
              </a:rPr>
              <a:t>Field Instructors and </a:t>
            </a:r>
            <a:r>
              <a:rPr lang="en-US" sz="2400" dirty="0">
                <a:solidFill>
                  <a:srgbClr val="C00000"/>
                </a:solidFill>
                <a:latin typeface="Garamond" pitchFamily="18" charset="0"/>
              </a:rPr>
              <a:t>other supervisors</a:t>
            </a:r>
          </a:p>
          <a:p>
            <a:pPr marL="914400" lvl="1" indent="-457200" eaLnBrk="0" hangingPunct="0">
              <a:buFont typeface="Courier New" pitchFamily="49" charset="0"/>
              <a:buChar char="o"/>
              <a:defRPr/>
            </a:pPr>
            <a:r>
              <a:rPr lang="en-US" sz="2400" dirty="0">
                <a:solidFill>
                  <a:srgbClr val="C00000"/>
                </a:solidFill>
                <a:latin typeface="Garamond" pitchFamily="18" charset="0"/>
              </a:rPr>
              <a:t>Use and refer back to selected tool above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46" y="735623"/>
            <a:ext cx="8229600" cy="1143000"/>
          </a:xfrm>
        </p:spPr>
        <p:txBody>
          <a:bodyPr>
            <a:normAutofit/>
          </a:bodyPr>
          <a:lstStyle/>
          <a:p>
            <a:pPr>
              <a:defRPr/>
            </a:pPr>
            <a:r>
              <a:rPr lang="en-US" sz="3200" dirty="0"/>
              <a:t>University of Alabama Washington, DC Internship Program </a:t>
            </a:r>
            <a:r>
              <a:rPr lang="en-US" sz="3200" dirty="0" smtClean="0"/>
              <a:t>Partnerships</a:t>
            </a:r>
            <a:endParaRPr lang="en-US" sz="3200" dirty="0"/>
          </a:p>
        </p:txBody>
      </p:sp>
      <p:pic>
        <p:nvPicPr>
          <p:cNvPr id="45059" name="Content Placeholder 7" descr="IMG_2332.JPG"/>
          <p:cNvPicPr>
            <a:picLocks noGrp="1" noChangeAspect="1"/>
          </p:cNvPicPr>
          <p:nvPr>
            <p:ph sz="half" idx="2"/>
          </p:nvPr>
        </p:nvPicPr>
        <p:blipFill>
          <a:blip r:embed="rId3"/>
          <a:srcRect/>
          <a:stretch>
            <a:fillRect/>
          </a:stretch>
        </p:blipFill>
        <p:spPr>
          <a:xfrm>
            <a:off x="316523" y="2019300"/>
            <a:ext cx="5249008" cy="3502269"/>
          </a:xfrm>
        </p:spPr>
      </p:pic>
      <p:pic>
        <p:nvPicPr>
          <p:cNvPr id="45060" name="Content Placeholder 5" descr="312.JPG"/>
          <p:cNvPicPr>
            <a:picLocks noGrp="1" noChangeAspect="1"/>
          </p:cNvPicPr>
          <p:nvPr>
            <p:ph sz="half" idx="2"/>
          </p:nvPr>
        </p:nvPicPr>
        <p:blipFill>
          <a:blip r:embed="rId4"/>
          <a:srcRect/>
          <a:stretch>
            <a:fillRect/>
          </a:stretch>
        </p:blipFill>
        <p:spPr>
          <a:xfrm>
            <a:off x="5715000" y="2019300"/>
            <a:ext cx="3124200" cy="4164121"/>
          </a:xfrm>
        </p:spPr>
      </p:pic>
      <p:sp>
        <p:nvSpPr>
          <p:cNvPr id="45061" name="TextBox 7"/>
          <p:cNvSpPr txBox="1">
            <a:spLocks noChangeArrowheads="1"/>
          </p:cNvSpPr>
          <p:nvPr/>
        </p:nvSpPr>
        <p:spPr bwMode="auto">
          <a:xfrm>
            <a:off x="316523" y="5521569"/>
            <a:ext cx="5143500" cy="1015663"/>
          </a:xfrm>
          <a:prstGeom prst="rect">
            <a:avLst/>
          </a:prstGeom>
          <a:noFill/>
          <a:ln w="9525">
            <a:noFill/>
            <a:miter lim="800000"/>
            <a:headEnd/>
            <a:tailEnd/>
          </a:ln>
        </p:spPr>
        <p:txBody>
          <a:bodyPr wrap="square">
            <a:spAutoFit/>
          </a:bodyPr>
          <a:lstStyle/>
          <a:p>
            <a:pPr algn="ctr" eaLnBrk="0" hangingPunct="0"/>
            <a:endParaRPr lang="en-US" sz="1400" b="1" dirty="0" smtClean="0"/>
          </a:p>
          <a:p>
            <a:pPr algn="ctr" eaLnBrk="0" hangingPunct="0"/>
            <a:r>
              <a:rPr lang="en-US" sz="1400" b="1" dirty="0" smtClean="0"/>
              <a:t>The </a:t>
            </a:r>
            <a:r>
              <a:rPr lang="en-US" sz="1400" b="1" dirty="0"/>
              <a:t>Seabury directors and social workers after presenting at Dementia, Depression, and Delirium </a:t>
            </a:r>
            <a:r>
              <a:rPr lang="en-US" sz="1400" b="1" dirty="0" smtClean="0"/>
              <a:t>CEU Workshop</a:t>
            </a:r>
            <a:endParaRPr lang="en-US" sz="1400" b="1" dirty="0"/>
          </a:p>
          <a:p>
            <a:pPr eaLnBrk="0" hangingPunct="0"/>
            <a:endParaRPr lang="en-US" dirty="0"/>
          </a:p>
        </p:txBody>
      </p:sp>
      <p:sp>
        <p:nvSpPr>
          <p:cNvPr id="45062" name="TextBox 8"/>
          <p:cNvSpPr txBox="1">
            <a:spLocks noChangeArrowheads="1"/>
          </p:cNvSpPr>
          <p:nvPr/>
        </p:nvSpPr>
        <p:spPr bwMode="auto">
          <a:xfrm>
            <a:off x="7722577" y="5962939"/>
            <a:ext cx="1116623" cy="307975"/>
          </a:xfrm>
          <a:prstGeom prst="rect">
            <a:avLst/>
          </a:prstGeom>
          <a:noFill/>
          <a:ln w="9525">
            <a:noFill/>
            <a:miter lim="800000"/>
            <a:headEnd/>
            <a:tailEnd/>
          </a:ln>
        </p:spPr>
        <p:txBody>
          <a:bodyPr wrap="square">
            <a:spAutoFit/>
          </a:bodyPr>
          <a:lstStyle/>
          <a:p>
            <a:pPr algn="ctr" eaLnBrk="0" hangingPunct="0"/>
            <a:r>
              <a:rPr lang="en-US" sz="1400" b="1" dirty="0"/>
              <a:t>4/2010</a:t>
            </a:r>
          </a:p>
        </p:txBody>
      </p:sp>
    </p:spTree>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US" dirty="0" smtClean="0"/>
              <a:t>Partnership Benefits to Field Instructors</a:t>
            </a:r>
          </a:p>
        </p:txBody>
      </p:sp>
      <p:sp>
        <p:nvSpPr>
          <p:cNvPr id="4" name="Rectangle 3"/>
          <p:cNvSpPr/>
          <p:nvPr/>
        </p:nvSpPr>
        <p:spPr>
          <a:xfrm>
            <a:off x="838200" y="1887538"/>
            <a:ext cx="7924800" cy="3748719"/>
          </a:xfrm>
          <a:prstGeom prst="rect">
            <a:avLst/>
          </a:prstGeom>
        </p:spPr>
        <p:txBody>
          <a:bodyPr>
            <a:spAutoFit/>
          </a:bodyPr>
          <a:lstStyle/>
          <a:p>
            <a:pPr>
              <a:lnSpc>
                <a:spcPct val="90000"/>
              </a:lnSpc>
              <a:buFont typeface="Arial" pitchFamily="34" charset="0"/>
              <a:buChar char="•"/>
              <a:defRPr/>
            </a:pPr>
            <a:r>
              <a:rPr lang="en-US" sz="2400" dirty="0">
                <a:solidFill>
                  <a:srgbClr val="C00000"/>
                </a:solidFill>
                <a:latin typeface="Garamond" pitchFamily="18" charset="0"/>
              </a:rPr>
              <a:t> Increased support</a:t>
            </a:r>
            <a:endParaRPr lang="en-US" sz="800" dirty="0">
              <a:solidFill>
                <a:srgbClr val="C00000"/>
              </a:solidFill>
              <a:latin typeface="Garamond" pitchFamily="18" charset="0"/>
            </a:endParaRPr>
          </a:p>
          <a:p>
            <a:pPr>
              <a:lnSpc>
                <a:spcPct val="90000"/>
              </a:lnSpc>
              <a:buFont typeface="Arial" pitchFamily="34" charset="0"/>
              <a:buChar char="•"/>
              <a:defRPr/>
            </a:pPr>
            <a:endParaRPr lang="en-US" sz="800" dirty="0">
              <a:solidFill>
                <a:srgbClr val="C00000"/>
              </a:solidFill>
              <a:latin typeface="Garamond" pitchFamily="18" charset="0"/>
            </a:endParaRPr>
          </a:p>
          <a:p>
            <a:pPr marL="169863" indent="-169863">
              <a:lnSpc>
                <a:spcPct val="90000"/>
              </a:lnSpc>
              <a:buFont typeface="Arial" pitchFamily="34" charset="0"/>
              <a:buChar char="•"/>
              <a:defRPr/>
            </a:pPr>
            <a:r>
              <a:rPr lang="en-US" sz="2400" dirty="0">
                <a:solidFill>
                  <a:srgbClr val="C00000"/>
                </a:solidFill>
                <a:latin typeface="Garamond" pitchFamily="18" charset="0"/>
              </a:rPr>
              <a:t>Increased connections to others in </a:t>
            </a:r>
            <a:r>
              <a:rPr lang="en-US" sz="2400" dirty="0" smtClean="0">
                <a:solidFill>
                  <a:srgbClr val="C00000"/>
                </a:solidFill>
                <a:latin typeface="Garamond" pitchFamily="18" charset="0"/>
              </a:rPr>
              <a:t>the field</a:t>
            </a:r>
            <a:r>
              <a:rPr lang="en-US" sz="2400" dirty="0">
                <a:solidFill>
                  <a:srgbClr val="C00000"/>
                </a:solidFill>
                <a:latin typeface="Garamond" pitchFamily="18" charset="0"/>
              </a:rPr>
              <a:t>; exciting new perspectives, resources</a:t>
            </a:r>
          </a:p>
          <a:p>
            <a:pPr>
              <a:lnSpc>
                <a:spcPct val="90000"/>
              </a:lnSpc>
              <a:defRPr/>
            </a:pPr>
            <a:endParaRPr lang="en-US" sz="800" dirty="0">
              <a:solidFill>
                <a:srgbClr val="C00000"/>
              </a:solidFill>
              <a:latin typeface="Garamond" pitchFamily="18" charset="0"/>
            </a:endParaRPr>
          </a:p>
          <a:p>
            <a:pPr>
              <a:lnSpc>
                <a:spcPct val="90000"/>
              </a:lnSpc>
              <a:buFont typeface="Arial" pitchFamily="34" charset="0"/>
              <a:buChar char="•"/>
              <a:defRPr/>
            </a:pPr>
            <a:r>
              <a:rPr lang="en-US" sz="2400" dirty="0">
                <a:solidFill>
                  <a:srgbClr val="C00000"/>
                </a:solidFill>
                <a:latin typeface="Garamond" pitchFamily="18" charset="0"/>
              </a:rPr>
              <a:t> Shared responsibility of student</a:t>
            </a:r>
          </a:p>
          <a:p>
            <a:pPr>
              <a:lnSpc>
                <a:spcPct val="90000"/>
              </a:lnSpc>
              <a:defRPr/>
            </a:pPr>
            <a:endParaRPr lang="en-US" sz="800" dirty="0">
              <a:solidFill>
                <a:srgbClr val="C00000"/>
              </a:solidFill>
              <a:latin typeface="Garamond" pitchFamily="18" charset="0"/>
            </a:endParaRPr>
          </a:p>
          <a:p>
            <a:pPr>
              <a:lnSpc>
                <a:spcPct val="90000"/>
              </a:lnSpc>
              <a:buFont typeface="Arial" pitchFamily="34" charset="0"/>
              <a:buChar char="•"/>
              <a:defRPr/>
            </a:pPr>
            <a:r>
              <a:rPr lang="en-US" sz="2400" dirty="0">
                <a:solidFill>
                  <a:srgbClr val="C00000"/>
                </a:solidFill>
                <a:latin typeface="Garamond" pitchFamily="18" charset="0"/>
              </a:rPr>
              <a:t> Increased connection to the University</a:t>
            </a:r>
          </a:p>
          <a:p>
            <a:pPr>
              <a:lnSpc>
                <a:spcPct val="90000"/>
              </a:lnSpc>
              <a:defRPr/>
            </a:pPr>
            <a:endParaRPr lang="en-US" sz="800" dirty="0">
              <a:solidFill>
                <a:srgbClr val="C00000"/>
              </a:solidFill>
              <a:latin typeface="Garamond" pitchFamily="18" charset="0"/>
            </a:endParaRPr>
          </a:p>
          <a:p>
            <a:pPr>
              <a:lnSpc>
                <a:spcPct val="90000"/>
              </a:lnSpc>
              <a:buFont typeface="Arial" pitchFamily="34" charset="0"/>
              <a:buChar char="•"/>
              <a:defRPr/>
            </a:pPr>
            <a:r>
              <a:rPr lang="en-US" sz="2400" dirty="0">
                <a:solidFill>
                  <a:srgbClr val="C00000"/>
                </a:solidFill>
                <a:latin typeface="Garamond" pitchFamily="18" charset="0"/>
              </a:rPr>
              <a:t> Opportunity to shape curriculum/shape student learning</a:t>
            </a:r>
          </a:p>
          <a:p>
            <a:pPr>
              <a:lnSpc>
                <a:spcPct val="90000"/>
              </a:lnSpc>
              <a:defRPr/>
            </a:pPr>
            <a:endParaRPr lang="en-US" sz="800" dirty="0">
              <a:solidFill>
                <a:srgbClr val="C00000"/>
              </a:solidFill>
              <a:latin typeface="Garamond" pitchFamily="18" charset="0"/>
            </a:endParaRPr>
          </a:p>
          <a:p>
            <a:pPr>
              <a:lnSpc>
                <a:spcPct val="90000"/>
              </a:lnSpc>
              <a:buFont typeface="Arial" pitchFamily="34" charset="0"/>
              <a:buChar char="•"/>
              <a:defRPr/>
            </a:pPr>
            <a:r>
              <a:rPr lang="en-US" sz="2400" dirty="0">
                <a:solidFill>
                  <a:srgbClr val="C00000"/>
                </a:solidFill>
                <a:latin typeface="Garamond" pitchFamily="18" charset="0"/>
              </a:rPr>
              <a:t> Intellectual stimulation</a:t>
            </a:r>
          </a:p>
          <a:p>
            <a:pPr>
              <a:lnSpc>
                <a:spcPct val="90000"/>
              </a:lnSpc>
              <a:defRPr/>
            </a:pPr>
            <a:endParaRPr lang="en-US" sz="800" dirty="0">
              <a:solidFill>
                <a:srgbClr val="C00000"/>
              </a:solidFill>
              <a:latin typeface="Garamond" pitchFamily="18" charset="0"/>
            </a:endParaRPr>
          </a:p>
          <a:p>
            <a:pPr marL="233363" indent="-233363">
              <a:lnSpc>
                <a:spcPct val="90000"/>
              </a:lnSpc>
              <a:buFont typeface="Arial" pitchFamily="34" charset="0"/>
              <a:buChar char="•"/>
              <a:defRPr/>
            </a:pPr>
            <a:r>
              <a:rPr lang="en-US" sz="2400" dirty="0">
                <a:solidFill>
                  <a:srgbClr val="C00000"/>
                </a:solidFill>
                <a:latin typeface="Garamond" pitchFamily="18" charset="0"/>
              </a:rPr>
              <a:t>Can view their own practice in a larger context, incorporating connections </a:t>
            </a:r>
            <a:r>
              <a:rPr lang="en-US" sz="2400" dirty="0" smtClean="0">
                <a:solidFill>
                  <a:srgbClr val="C00000"/>
                </a:solidFill>
                <a:latin typeface="Garamond" pitchFamily="18" charset="0"/>
              </a:rPr>
              <a:t>and resources for clients with other agencies</a:t>
            </a:r>
            <a:endParaRPr lang="en-US" sz="2400" dirty="0">
              <a:solidFill>
                <a:srgbClr val="C00000"/>
              </a:solidFill>
              <a:latin typeface="Garamond" pitchFamily="18" charset="0"/>
            </a:endParaRPr>
          </a:p>
        </p:txBody>
      </p:sp>
    </p:spTree>
  </p:cSld>
  <p:clrMapOvr>
    <a:masterClrMapping/>
  </p:clrMapOvr>
</p:sld>
</file>

<file path=ppt/theme/theme1.xml><?xml version="1.0" encoding="utf-8"?>
<a:theme xmlns:a="http://schemas.openxmlformats.org/drawingml/2006/main" name="UNTITL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UNTITLED</Template>
  <TotalTime>559</TotalTime>
  <Words>1127</Words>
  <Application>Microsoft Office PowerPoint</Application>
  <PresentationFormat>On-screen Show (4:3)</PresentationFormat>
  <Paragraphs>219</Paragraphs>
  <Slides>37</Slides>
  <Notes>12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UNTITLED</vt:lpstr>
      <vt:lpstr>HPPAE: The University of Alabama</vt:lpstr>
      <vt:lpstr> Building a Successful Community and University Partnership </vt:lpstr>
      <vt:lpstr>VA University Community Partnership</vt:lpstr>
      <vt:lpstr>VA University Community Partnership </vt:lpstr>
      <vt:lpstr>PowerPoint Presentation</vt:lpstr>
      <vt:lpstr>Communication and Coordination between Agencies</vt:lpstr>
      <vt:lpstr>Strategies that work:</vt:lpstr>
      <vt:lpstr>University of Alabama Washington, DC Internship Program Partnerships</vt:lpstr>
      <vt:lpstr>Partnership Benefits to Field Instructors</vt:lpstr>
      <vt:lpstr>Benefits/Opportunities to Students and Agencies</vt:lpstr>
      <vt:lpstr>   Student Field Rotations</vt:lpstr>
      <vt:lpstr>Student Field Rotations</vt:lpstr>
      <vt:lpstr>Field Rotations</vt:lpstr>
      <vt:lpstr>Field Rotations</vt:lpstr>
      <vt:lpstr>Field Rotations</vt:lpstr>
      <vt:lpstr>Rotation Model  </vt:lpstr>
      <vt:lpstr>Rotation Model  </vt:lpstr>
      <vt:lpstr>Field Rotation Model Variations</vt:lpstr>
      <vt:lpstr> Field Rotations</vt:lpstr>
      <vt:lpstr>Successful Implementation of Rotations </vt:lpstr>
      <vt:lpstr>Benefits to Field Instructors</vt:lpstr>
      <vt:lpstr>Student Recruitment and Leadership Development</vt:lpstr>
      <vt:lpstr>Student Recruitment</vt:lpstr>
      <vt:lpstr> Student Recruitment</vt:lpstr>
      <vt:lpstr>PowerPoint Presentation</vt:lpstr>
      <vt:lpstr> Effective Recruitment Strategies</vt:lpstr>
      <vt:lpstr>PowerPoint Presentation</vt:lpstr>
      <vt:lpstr>Leadership</vt:lpstr>
      <vt:lpstr>Students As Leaders</vt:lpstr>
      <vt:lpstr>Field Instructors as Leaders</vt:lpstr>
      <vt:lpstr>Agencies As Leaders</vt:lpstr>
      <vt:lpstr>The School As a Leader</vt:lpstr>
      <vt:lpstr>Structured Leadership Program  </vt:lpstr>
      <vt:lpstr>Structured Leadership Program</vt:lpstr>
      <vt:lpstr>Structured Leadership Program</vt:lpstr>
      <vt:lpstr>PowerPoint Presentation</vt:lpstr>
      <vt:lpstr>Questions</vt:lpstr>
    </vt:vector>
  </TitlesOfParts>
  <Company>The University of Alabama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Slide will appear like this.</dc:title>
  <dc:creator>OIT</dc:creator>
  <cp:lastModifiedBy>Beth</cp:lastModifiedBy>
  <cp:revision>62</cp:revision>
  <dcterms:created xsi:type="dcterms:W3CDTF">2011-09-27T13:30:15Z</dcterms:created>
  <dcterms:modified xsi:type="dcterms:W3CDTF">2015-04-12T01:33:17Z</dcterms:modified>
</cp:coreProperties>
</file>