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100"/>
    <a:srgbClr val="E29700"/>
    <a:srgbClr val="6666CC"/>
    <a:srgbClr val="FFCC66"/>
    <a:srgbClr val="FFFF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3ACA5-575D-451B-9864-AFA160EE4F62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2171D-C1EF-46D4-A3D0-5EEA36A3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3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6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9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85800"/>
            <a:ext cx="19812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7912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80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2971800" y="6423025"/>
            <a:ext cx="3198813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www.socialworkleadership.org</a:t>
            </a:r>
          </a:p>
        </p:txBody>
      </p:sp>
    </p:spTree>
    <p:extLst>
      <p:ext uri="{BB962C8B-B14F-4D97-AF65-F5344CB8AC3E}">
        <p14:creationId xmlns:p14="http://schemas.microsoft.com/office/powerpoint/2010/main" val="84052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7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98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695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524000"/>
            <a:ext cx="3695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9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3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0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0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28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46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62600"/>
            <a:ext cx="2052638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85800"/>
            <a:ext cx="754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4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" cy="1371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0" y="1371600"/>
            <a:ext cx="9144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543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1078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100000"/>
        </a:spcBef>
        <a:spcAft>
          <a:spcPct val="0"/>
        </a:spcAft>
        <a:buClr>
          <a:srgbClr val="6666CC"/>
        </a:buClr>
        <a:buSzPct val="12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5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bg2"/>
        </a:buClr>
        <a:defRPr sz="2000"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4116388"/>
            <a:ext cx="9144000" cy="2741612"/>
          </a:xfrm>
          <a:prstGeom prst="rect">
            <a:avLst/>
          </a:prstGeom>
          <a:solidFill>
            <a:srgbClr val="66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3810000"/>
            <a:ext cx="2743200" cy="30480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708025" y="-752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962400"/>
            <a:ext cx="18288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1371600"/>
            <a:ext cx="9144000" cy="2590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2743200" y="0"/>
            <a:ext cx="6400800" cy="1371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0"/>
            <a:ext cx="2743200" cy="1371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5059537" y="4121006"/>
            <a:ext cx="4084463" cy="71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1pPr>
            <a:lvl2pPr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2pPr>
            <a:lvl3pPr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3pPr>
            <a:lvl4pPr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4pPr>
            <a:lvl5pPr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baseline="30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   November 2014</a:t>
            </a:r>
            <a:endParaRPr lang="en-US" altLang="en-US" sz="36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29" y="1905000"/>
            <a:ext cx="1766171" cy="1747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00"/>
            <a:ext cx="1113183" cy="1688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" y="3375025"/>
            <a:ext cx="2741855" cy="182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8286" cy="1917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16" descr="Gero-EdCtr_cmyk_P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08" y="5818274"/>
            <a:ext cx="2779792" cy="39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55" y="5529036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91" y="5714999"/>
            <a:ext cx="1646063" cy="597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1752600"/>
            <a:ext cx="6096000" cy="276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HPPAE: University-Community Partnerships</a:t>
            </a:r>
            <a:br>
              <a:rPr lang="en-US" sz="3000" b="1" dirty="0" smtClean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3000" b="1" dirty="0" smtClean="0">
              <a:solidFill>
                <a:schemeClr val="accent4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000" b="1" dirty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Katrina J.  Boone, Director of Field Education, </a:t>
            </a:r>
          </a:p>
          <a:p>
            <a:pPr algn="ctr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000" b="1" dirty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Florida State University </a:t>
            </a:r>
          </a:p>
          <a:p>
            <a:pPr algn="ctr"/>
            <a:endParaRPr lang="en-US" sz="3200" b="1" dirty="0">
              <a:solidFill>
                <a:schemeClr val="accent4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15987" y="685800"/>
            <a:ext cx="8228013" cy="1141413"/>
          </a:xfrm>
        </p:spPr>
        <p:txBody>
          <a:bodyPr/>
          <a:lstStyle/>
          <a:p>
            <a:r>
              <a:rPr lang="en-US" altLang="en-US" b="1" i="0" dirty="0" smtClean="0"/>
              <a:t>Important Considerations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609600" y="1524000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Changing the culture is a process, takes time/patience/persistence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en-US" sz="20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Provide clear incentives to participate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en-US" sz="20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Find/nurture partners who will publically commit to the model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en-US" sz="20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Recognize that budget cuts and financial pressures on the agencies make it hard for them to commit to field educator time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en-US" sz="20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Engage the field in dialogue about job creation for the students*</a:t>
            </a:r>
          </a:p>
        </p:txBody>
      </p:sp>
    </p:spTree>
    <p:extLst>
      <p:ext uri="{BB962C8B-B14F-4D97-AF65-F5344CB8AC3E}">
        <p14:creationId xmlns:p14="http://schemas.microsoft.com/office/powerpoint/2010/main" val="33879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1371600"/>
            <a:ext cx="914400" cy="54864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0" dirty="0" smtClean="0"/>
              <a:t>Conclusion</a:t>
            </a:r>
            <a:endParaRPr lang="en-US" altLang="en-US" b="1" i="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534400" cy="5029200"/>
          </a:xfrm>
        </p:spPr>
        <p:txBody>
          <a:bodyPr/>
          <a:lstStyle/>
          <a:p>
            <a:pPr marL="457200" indent="-457200">
              <a:buClr>
                <a:schemeClr val="folHlink"/>
              </a:buClr>
            </a:pPr>
            <a:r>
              <a:rPr lang="en-US" altLang="en-US" sz="2400" b="1" dirty="0"/>
              <a:t>These practicum models:</a:t>
            </a:r>
          </a:p>
          <a:p>
            <a:pPr marL="1258888" lvl="2" indent="-339725">
              <a:buClr>
                <a:schemeClr val="folHlink"/>
              </a:buClr>
              <a:buFont typeface="Courier New" panose="02070309020205020404" pitchFamily="49" charset="0"/>
              <a:buChar char="o"/>
            </a:pPr>
            <a:r>
              <a:rPr lang="en-US" altLang="en-US" sz="2400" b="1" dirty="0"/>
              <a:t>Test new approaches using consortia of local agencies and enriched experiences across a continuum of </a:t>
            </a:r>
            <a:r>
              <a:rPr lang="en-US" altLang="en-US" sz="2400" b="1" dirty="0" smtClean="0"/>
              <a:t>care</a:t>
            </a:r>
            <a:endParaRPr lang="en-US" altLang="en-US" sz="2400" b="1" dirty="0"/>
          </a:p>
          <a:p>
            <a:pPr marL="1258888" lvl="2" indent="-339725">
              <a:buClr>
                <a:schemeClr val="folHlink"/>
              </a:buClr>
              <a:buFont typeface="Courier New" panose="02070309020205020404" pitchFamily="49" charset="0"/>
              <a:buChar char="o"/>
            </a:pPr>
            <a:r>
              <a:rPr lang="en-US" altLang="en-US" sz="2400" b="1" dirty="0"/>
              <a:t>Draw new students into social work programs related to </a:t>
            </a:r>
            <a:r>
              <a:rPr lang="en-US" altLang="en-US" sz="2400" b="1" dirty="0" smtClean="0"/>
              <a:t>aging</a:t>
            </a:r>
            <a:endParaRPr lang="en-US" altLang="en-US" sz="2400" b="1" dirty="0"/>
          </a:p>
          <a:p>
            <a:pPr marL="1258888" lvl="2" indent="-339725">
              <a:buClr>
                <a:schemeClr val="folHlink"/>
              </a:buClr>
              <a:buFont typeface="Courier New" panose="02070309020205020404" pitchFamily="49" charset="0"/>
              <a:buChar char="o"/>
            </a:pPr>
            <a:r>
              <a:rPr lang="en-US" altLang="en-US" sz="2400" b="1" dirty="0"/>
              <a:t>Serve as a vehicle for enhancing geriatric field </a:t>
            </a:r>
            <a:r>
              <a:rPr lang="en-US" altLang="en-US" sz="2400" b="1" dirty="0" smtClean="0"/>
              <a:t>education</a:t>
            </a:r>
            <a:endParaRPr lang="en-US" altLang="en-US" sz="2400" b="1" dirty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" cy="1371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606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33093" y="304800"/>
            <a:ext cx="8228013" cy="1141413"/>
          </a:xfrm>
        </p:spPr>
        <p:txBody>
          <a:bodyPr/>
          <a:lstStyle/>
          <a:p>
            <a:r>
              <a:rPr lang="en-US" altLang="en-US" sz="2800" b="1" i="0" dirty="0" smtClean="0"/>
              <a:t>Field Education: Signature Pedagogy of Social Work 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609600" y="1460208"/>
            <a:ext cx="8534400" cy="509299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+mj-lt"/>
              </a:rPr>
              <a:t>A profession’s characteristic form of teaching and learning is it’s signature pedagogy according to Lee Shulman (2005)</a:t>
            </a:r>
          </a:p>
          <a:p>
            <a:pPr marL="457200" indent="-457200" eaLnBrk="1" hangingPunct="1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endParaRPr lang="en-US" altLang="en-US" sz="1600" b="1" dirty="0" smtClean="0">
              <a:solidFill>
                <a:schemeClr val="tx1"/>
              </a:solidFill>
              <a:latin typeface="+mj-lt"/>
            </a:endParaRPr>
          </a:p>
          <a:p>
            <a:pPr marL="457200" indent="-457200" eaLnBrk="1" hangingPunct="1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+mj-lt"/>
              </a:rPr>
              <a:t>His concept is based on the three dimensions of professional practice:</a:t>
            </a:r>
          </a:p>
          <a:p>
            <a:pPr lvl="1" eaLnBrk="1" hangingPunct="1"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1600" b="1" u="sng" dirty="0" smtClean="0">
                <a:solidFill>
                  <a:schemeClr val="tx1"/>
                </a:solidFill>
                <a:latin typeface="+mj-lt"/>
              </a:rPr>
              <a:t>Thinking</a:t>
            </a:r>
            <a:r>
              <a:rPr lang="en-US" altLang="en-US" sz="1600" b="1" dirty="0" smtClean="0">
                <a:solidFill>
                  <a:schemeClr val="tx1"/>
                </a:solidFill>
                <a:latin typeface="+mj-lt"/>
              </a:rPr>
              <a:t> – the intellectual aspects of a profession’s knowledge base</a:t>
            </a:r>
          </a:p>
          <a:p>
            <a:pPr marL="742950" indent="-285750" eaLnBrk="1" hangingPunct="1"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1600" b="1" u="sng" dirty="0" smtClean="0">
                <a:solidFill>
                  <a:schemeClr val="tx1"/>
                </a:solidFill>
                <a:latin typeface="+mj-lt"/>
              </a:rPr>
              <a:t>Performing</a:t>
            </a:r>
            <a:r>
              <a:rPr lang="en-US" altLang="en-US" sz="1600" b="1" dirty="0" smtClean="0">
                <a:solidFill>
                  <a:schemeClr val="tx1"/>
                </a:solidFill>
                <a:latin typeface="+mj-lt"/>
              </a:rPr>
              <a:t> – the technical aspects or profession’s skills</a:t>
            </a:r>
          </a:p>
          <a:p>
            <a:pPr marL="742950" indent="-285750" eaLnBrk="1" hangingPunct="1"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1600" b="1" u="sng" dirty="0" smtClean="0">
                <a:solidFill>
                  <a:schemeClr val="tx1"/>
                </a:solidFill>
                <a:latin typeface="+mj-lt"/>
              </a:rPr>
              <a:t>Acting with integrity </a:t>
            </a:r>
            <a:r>
              <a:rPr lang="en-US" altLang="en-US" sz="1600" b="1" dirty="0" smtClean="0">
                <a:solidFill>
                  <a:schemeClr val="tx1"/>
                </a:solidFill>
                <a:latin typeface="+mj-lt"/>
              </a:rPr>
              <a:t>– the moral aspect or a profession’s values and ethics</a:t>
            </a:r>
          </a:p>
          <a:p>
            <a:pPr marL="457200" indent="-457200" eaLnBrk="1" hangingPunct="1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endParaRPr lang="en-US" altLang="en-US" sz="1600" b="1" dirty="0" smtClean="0">
              <a:solidFill>
                <a:schemeClr val="tx1"/>
              </a:solidFill>
              <a:latin typeface="+mj-lt"/>
            </a:endParaRPr>
          </a:p>
          <a:p>
            <a:pPr marL="457200" indent="-457200" eaLnBrk="1" hangingPunct="1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+mj-lt"/>
              </a:rPr>
              <a:t>Examples of signature pedagogies include:</a:t>
            </a:r>
          </a:p>
          <a:p>
            <a:pPr marL="742950" indent="-285750" eaLnBrk="1" hangingPunct="1"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+mj-lt"/>
              </a:rPr>
              <a:t>Clinical rounds in medicine</a:t>
            </a:r>
          </a:p>
          <a:p>
            <a:pPr marL="742950" indent="-285750" eaLnBrk="1" hangingPunct="1"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+mj-lt"/>
              </a:rPr>
              <a:t>Legal case methods of law</a:t>
            </a:r>
          </a:p>
          <a:p>
            <a:pPr marL="742950" indent="-285750" eaLnBrk="1" hangingPunct="1"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+mj-lt"/>
              </a:rPr>
              <a:t>Design studios of architecture and mechanical engineering</a:t>
            </a:r>
          </a:p>
          <a:p>
            <a:pPr marL="742950" indent="-285750" eaLnBrk="1" hangingPunct="1"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+mj-lt"/>
              </a:rPr>
              <a:t>Student teaching in teacher education</a:t>
            </a:r>
          </a:p>
          <a:p>
            <a:pPr marL="457200" indent="-457200" eaLnBrk="1" hangingPunct="1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endParaRPr lang="en-US" altLang="en-US" sz="1600" b="1" dirty="0" smtClean="0">
              <a:solidFill>
                <a:schemeClr val="tx1"/>
              </a:solidFill>
              <a:latin typeface="+mj-lt"/>
            </a:endParaRPr>
          </a:p>
          <a:p>
            <a:pPr marL="457200" indent="-457200" eaLnBrk="1" hangingPunct="1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+mj-lt"/>
              </a:rPr>
              <a:t>Field education has been officially designated by the Council on Social Work Education as the signature pedagogy of Social Work (CSWE, 2008)</a:t>
            </a:r>
          </a:p>
        </p:txBody>
      </p:sp>
    </p:spTree>
    <p:extLst>
      <p:ext uri="{BB962C8B-B14F-4D97-AF65-F5344CB8AC3E}">
        <p14:creationId xmlns:p14="http://schemas.microsoft.com/office/powerpoint/2010/main" val="237096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15987" y="695325"/>
            <a:ext cx="8228013" cy="1141413"/>
          </a:xfrm>
        </p:spPr>
        <p:txBody>
          <a:bodyPr/>
          <a:lstStyle/>
          <a:p>
            <a:r>
              <a:rPr lang="en-US" altLang="en-US" b="1" i="0" dirty="0" smtClean="0"/>
              <a:t>Background and Development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600200"/>
            <a:ext cx="8458200" cy="38164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Florida State University and the University of Central Florida identified community partners who could work with them to develop the HPPAE model and become anchor sites for Fellows (students)</a:t>
            </a:r>
          </a:p>
          <a:p>
            <a:pPr marL="342900" indent="-342900" eaLnBrk="1" hangingPunct="1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endParaRPr lang="en-US" altLang="en-US" sz="2200" b="1" dirty="0" smtClean="0">
              <a:solidFill>
                <a:schemeClr val="tx1"/>
              </a:solidFill>
              <a:latin typeface="+mj-lt"/>
            </a:endParaRPr>
          </a:p>
          <a:p>
            <a:pPr marL="457200" indent="-457200" eaLnBrk="1" hangingPunct="1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The universities and community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artners worked together to conceptualize the field/rotation model to maximize mentor relationships as well as provide broad experiential exposure to aging issues and populations</a:t>
            </a:r>
          </a:p>
        </p:txBody>
      </p:sp>
    </p:spTree>
    <p:extLst>
      <p:ext uri="{BB962C8B-B14F-4D97-AF65-F5344CB8AC3E}">
        <p14:creationId xmlns:p14="http://schemas.microsoft.com/office/powerpoint/2010/main" val="181398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14400" y="763587"/>
            <a:ext cx="8228013" cy="1141413"/>
          </a:xfrm>
        </p:spPr>
        <p:txBody>
          <a:bodyPr/>
          <a:lstStyle/>
          <a:p>
            <a:r>
              <a:rPr lang="en-US" altLang="en-US" b="1" i="0" dirty="0" smtClean="0"/>
              <a:t>Criteria for Community Partners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70706" y="1600200"/>
            <a:ext cx="842089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Agency’s identity as an educational site 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en-US" sz="20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Supervision of Fellows (students)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en-US" sz="20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Quality of current educational program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en-US" sz="20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Commitment to accepting students as learners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en-US" sz="20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Commitment to education of future professionals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en-US" sz="20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Willingness to partner with </a:t>
            </a: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us </a:t>
            </a: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to develop the program (interest commitment meetings/FSU)</a:t>
            </a:r>
          </a:p>
        </p:txBody>
      </p:sp>
    </p:spTree>
    <p:extLst>
      <p:ext uri="{BB962C8B-B14F-4D97-AF65-F5344CB8AC3E}">
        <p14:creationId xmlns:p14="http://schemas.microsoft.com/office/powerpoint/2010/main" val="246094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5987" y="304800"/>
            <a:ext cx="8228013" cy="1141413"/>
          </a:xfrm>
        </p:spPr>
        <p:txBody>
          <a:bodyPr/>
          <a:lstStyle/>
          <a:p>
            <a:r>
              <a:rPr lang="en-US" altLang="en-US" b="1" i="0" dirty="0" smtClean="0"/>
              <a:t>Scope of Practice Experience: Community Partners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33399" y="1600200"/>
            <a:ext cx="845661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Direct practice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Case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</a:rPr>
              <a:t>work/case management</a:t>
            </a:r>
            <a:endParaRPr lang="en-US" altLang="en-US" sz="24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Care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</a:rPr>
              <a:t>coordination</a:t>
            </a:r>
            <a:endParaRPr lang="en-US" altLang="en-US" sz="24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Group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</a:rPr>
              <a:t>work</a:t>
            </a:r>
            <a:endParaRPr lang="en-US" altLang="en-US" sz="24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Vulnerable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</a:rPr>
              <a:t>populations</a:t>
            </a:r>
            <a:endParaRPr lang="en-US" altLang="en-US" sz="24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Clinical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</a:rPr>
              <a:t>practice/counseling</a:t>
            </a:r>
            <a:endParaRPr lang="en-US" altLang="en-US" sz="24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Community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</a:rPr>
              <a:t>organization</a:t>
            </a:r>
            <a:endParaRPr lang="en-US" altLang="en-US" sz="24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Policy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Research and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</a:rPr>
              <a:t>evaluation</a:t>
            </a:r>
            <a:endParaRPr lang="en-US" altLang="en-US" sz="24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79701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15987" y="685800"/>
            <a:ext cx="8228013" cy="1141413"/>
          </a:xfrm>
        </p:spPr>
        <p:txBody>
          <a:bodyPr/>
          <a:lstStyle/>
          <a:p>
            <a:r>
              <a:rPr lang="en-US" altLang="en-US" b="1" i="0" dirty="0" smtClean="0"/>
              <a:t>Rotation Model: Goals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1019" y="1447800"/>
            <a:ext cx="8458994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To expose students to the diversity of older adult </a:t>
            </a: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clients</a:t>
            </a:r>
            <a:br>
              <a:rPr lang="en-US" altLang="en-US" sz="2000" b="1" dirty="0" smtClean="0">
                <a:solidFill>
                  <a:schemeClr val="tx1"/>
                </a:solidFill>
                <a:latin typeface="+mj-lt"/>
              </a:rPr>
            </a:br>
            <a:endParaRPr lang="en-US" altLang="en-US" sz="2000" b="1" dirty="0">
              <a:solidFill>
                <a:schemeClr val="tx1"/>
              </a:solidFill>
              <a:latin typeface="+mj-lt"/>
            </a:endParaRPr>
          </a:p>
          <a:p>
            <a:pPr marL="457200" indent="-457200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To improve </a:t>
            </a: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students’ </a:t>
            </a: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understanding of and mastery of the complex health care and social service delivery </a:t>
            </a: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systems</a:t>
            </a:r>
            <a:br>
              <a:rPr lang="en-US" altLang="en-US" sz="2000" b="1" dirty="0" smtClean="0">
                <a:solidFill>
                  <a:schemeClr val="tx1"/>
                </a:solidFill>
                <a:latin typeface="+mj-lt"/>
              </a:rPr>
            </a:br>
            <a:endParaRPr lang="en-US" altLang="en-US" sz="2000" b="1" dirty="0">
              <a:solidFill>
                <a:schemeClr val="tx1"/>
              </a:solidFill>
              <a:latin typeface="+mj-lt"/>
            </a:endParaRPr>
          </a:p>
          <a:p>
            <a:pPr marL="457200" indent="-457200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To enhance </a:t>
            </a: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students’ </a:t>
            </a: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understanding of and exposure to different roles and providers of care in work with older </a:t>
            </a: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adults</a:t>
            </a:r>
            <a:br>
              <a:rPr lang="en-US" altLang="en-US" sz="2000" b="1" dirty="0" smtClean="0">
                <a:solidFill>
                  <a:schemeClr val="tx1"/>
                </a:solidFill>
                <a:latin typeface="+mj-lt"/>
              </a:rPr>
            </a:br>
            <a:endParaRPr lang="en-US" altLang="en-US" sz="2000" b="1" dirty="0">
              <a:solidFill>
                <a:schemeClr val="tx1"/>
              </a:solidFill>
              <a:latin typeface="+mj-lt"/>
            </a:endParaRPr>
          </a:p>
          <a:p>
            <a:pPr marL="457200" indent="-457200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To provide an informed and critical perspective on policy reform in regard to how programs and services are configured for older </a:t>
            </a: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adults</a:t>
            </a:r>
            <a:br>
              <a:rPr lang="en-US" altLang="en-US" sz="2000" b="1" dirty="0" smtClean="0">
                <a:solidFill>
                  <a:schemeClr val="tx1"/>
                </a:solidFill>
                <a:latin typeface="+mj-lt"/>
              </a:rPr>
            </a:br>
            <a:endParaRPr lang="en-US" altLang="en-US" sz="2000" b="1" dirty="0">
              <a:solidFill>
                <a:schemeClr val="tx1"/>
              </a:solidFill>
              <a:latin typeface="+mj-lt"/>
            </a:endParaRPr>
          </a:p>
          <a:p>
            <a:pPr marL="457200" indent="-457200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To provide exposure to different competencies involved in care of elders</a:t>
            </a:r>
          </a:p>
        </p:txBody>
      </p:sp>
    </p:spTree>
    <p:extLst>
      <p:ext uri="{BB962C8B-B14F-4D97-AF65-F5344CB8AC3E}">
        <p14:creationId xmlns:p14="http://schemas.microsoft.com/office/powerpoint/2010/main" val="124366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5987" y="738981"/>
            <a:ext cx="8228013" cy="1141413"/>
          </a:xfrm>
        </p:spPr>
        <p:txBody>
          <a:bodyPr/>
          <a:lstStyle/>
          <a:p>
            <a:r>
              <a:rPr lang="en-US" altLang="en-US" b="1" i="0" dirty="0" smtClean="0"/>
              <a:t>Rotation Model: Guidelines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608806" y="1524000"/>
            <a:ext cx="8458994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1200150" indent="-4572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Fellows have a minimum of two </a:t>
            </a: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rotations</a:t>
            </a:r>
            <a:br>
              <a:rPr lang="en-US" altLang="en-US" sz="2000" b="1" dirty="0" smtClean="0">
                <a:solidFill>
                  <a:schemeClr val="tx1"/>
                </a:solidFill>
                <a:latin typeface="+mj-lt"/>
              </a:rPr>
            </a:br>
            <a:endParaRPr lang="en-US" altLang="en-US" sz="20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Rotations should be related to </a:t>
            </a: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competencies</a:t>
            </a:r>
            <a:br>
              <a:rPr lang="en-US" altLang="en-US" sz="2000" b="1" dirty="0" smtClean="0">
                <a:solidFill>
                  <a:schemeClr val="tx1"/>
                </a:solidFill>
                <a:latin typeface="+mj-lt"/>
              </a:rPr>
            </a:br>
            <a:endParaRPr lang="en-US" altLang="en-US" sz="20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Internal rotations:</a:t>
            </a:r>
          </a:p>
          <a:p>
            <a:pPr lvl="1" eaLnBrk="1" hangingPunct="1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Should expose students to the organizational system and context in which the rotation takes </a:t>
            </a: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place</a:t>
            </a:r>
            <a:br>
              <a:rPr lang="en-US" altLang="en-US" sz="2000" b="1" dirty="0" smtClean="0">
                <a:solidFill>
                  <a:schemeClr val="tx1"/>
                </a:solidFill>
                <a:latin typeface="+mj-lt"/>
              </a:rPr>
            </a:br>
            <a:endParaRPr lang="en-US" altLang="en-US" sz="2000" b="1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Should expose students to and enable them to participate in a totally different level and system of </a:t>
            </a: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care</a:t>
            </a:r>
            <a:br>
              <a:rPr lang="en-US" altLang="en-US" sz="2000" b="1" dirty="0" smtClean="0">
                <a:solidFill>
                  <a:schemeClr val="tx1"/>
                </a:solidFill>
                <a:latin typeface="+mj-lt"/>
              </a:rPr>
            </a:br>
            <a:endParaRPr lang="en-US" altLang="en-US" sz="2000" b="1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May be an experience where the student follows a specific client across continuum of care</a:t>
            </a:r>
          </a:p>
        </p:txBody>
      </p:sp>
    </p:spTree>
    <p:extLst>
      <p:ext uri="{BB962C8B-B14F-4D97-AF65-F5344CB8AC3E}">
        <p14:creationId xmlns:p14="http://schemas.microsoft.com/office/powerpoint/2010/main" val="217191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59498" y="705643"/>
            <a:ext cx="8228013" cy="1141413"/>
          </a:xfrm>
        </p:spPr>
        <p:txBody>
          <a:bodyPr/>
          <a:lstStyle/>
          <a:p>
            <a:r>
              <a:rPr lang="en-US" altLang="en-US" b="1" i="0" dirty="0"/>
              <a:t>Rotation Model: Guidelines</a:t>
            </a:r>
            <a:endParaRPr lang="en-US" altLang="en-US" dirty="0" smtClean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533400" y="1676400"/>
            <a:ext cx="8458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External rotations can be other anchor sites or can be developed externally by the field educator and/or student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en-US" sz="20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Student, field educator and satellite host must agree on the rotation experience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en-US" sz="20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Student, field educator and task supervisor must agree upon and clarify the responsibilities of each role</a:t>
            </a:r>
          </a:p>
        </p:txBody>
      </p:sp>
    </p:spTree>
    <p:extLst>
      <p:ext uri="{BB962C8B-B14F-4D97-AF65-F5344CB8AC3E}">
        <p14:creationId xmlns:p14="http://schemas.microsoft.com/office/powerpoint/2010/main" val="286554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90600" y="696912"/>
            <a:ext cx="8228013" cy="1141413"/>
          </a:xfrm>
        </p:spPr>
        <p:txBody>
          <a:bodyPr/>
          <a:lstStyle/>
          <a:p>
            <a:r>
              <a:rPr lang="en-US" altLang="en-US" b="1" i="0" dirty="0" smtClean="0"/>
              <a:t>Integrative Seminar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533400" y="1600200"/>
            <a:ext cx="8610600" cy="34163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 smtClean="0">
                <a:solidFill>
                  <a:schemeClr val="tx1"/>
                </a:solidFill>
                <a:latin typeface="+mj-lt"/>
              </a:rPr>
              <a:t>Students may be integrated into the established field seminars for the social work program or may have seminars designed specifically for them</a:t>
            </a:r>
          </a:p>
          <a:p>
            <a:pPr marL="342900" indent="-342900" eaLnBrk="1" hangingPunct="1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endParaRPr lang="en-US" altLang="en-US" sz="2400" b="1" dirty="0" smtClean="0">
              <a:solidFill>
                <a:schemeClr val="tx1"/>
              </a:solidFill>
              <a:latin typeface="+mj-lt"/>
            </a:endParaRPr>
          </a:p>
          <a:p>
            <a:pPr marL="457200" indent="-457200" eaLnBrk="1" hangingPunct="1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 smtClean="0">
                <a:solidFill>
                  <a:schemeClr val="tx1"/>
                </a:solidFill>
                <a:latin typeface="+mj-lt"/>
              </a:rPr>
              <a:t>Extra field seminars/trainings may be developed specifically for the students and held at various anchor sites or at the university</a:t>
            </a:r>
          </a:p>
        </p:txBody>
      </p:sp>
    </p:spTree>
    <p:extLst>
      <p:ext uri="{BB962C8B-B14F-4D97-AF65-F5344CB8AC3E}">
        <p14:creationId xmlns:p14="http://schemas.microsoft.com/office/powerpoint/2010/main" val="118467322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HPPAE Colors">
      <a:dk1>
        <a:srgbClr val="FF9900"/>
      </a:dk1>
      <a:lt1>
        <a:srgbClr val="FFFFFF"/>
      </a:lt1>
      <a:dk2>
        <a:srgbClr val="FFCC66"/>
      </a:dk2>
      <a:lt2>
        <a:srgbClr val="FFFFFF"/>
      </a:lt2>
      <a:accent1>
        <a:srgbClr val="FF9966"/>
      </a:accent1>
      <a:accent2>
        <a:srgbClr val="669933"/>
      </a:accent2>
      <a:accent3>
        <a:srgbClr val="E2E2FF"/>
      </a:accent3>
      <a:accent4>
        <a:srgbClr val="DADADA"/>
      </a:accent4>
      <a:accent5>
        <a:srgbClr val="FFCAB8"/>
      </a:accent5>
      <a:accent6>
        <a:srgbClr val="5C8A2D"/>
      </a:accent6>
      <a:hlink>
        <a:srgbClr val="669999"/>
      </a:hlink>
      <a:folHlink>
        <a:srgbClr val="FF99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484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</vt:lpstr>
      <vt:lpstr>PowerPoint Presentation</vt:lpstr>
      <vt:lpstr>Field Education: Signature Pedagogy of Social Work   </vt:lpstr>
      <vt:lpstr>Background and Development</vt:lpstr>
      <vt:lpstr>Criteria for Community Partners</vt:lpstr>
      <vt:lpstr>Scope of Practice Experience: Community Partners</vt:lpstr>
      <vt:lpstr>Rotation Model: Goals</vt:lpstr>
      <vt:lpstr>Rotation Model: Guidelines</vt:lpstr>
      <vt:lpstr>Rotation Model: Guidelines</vt:lpstr>
      <vt:lpstr>Integrative Seminar</vt:lpstr>
      <vt:lpstr>Important Considerations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Marshall</dc:creator>
  <cp:lastModifiedBy>Beth</cp:lastModifiedBy>
  <cp:revision>17</cp:revision>
  <dcterms:created xsi:type="dcterms:W3CDTF">2014-08-13T13:27:39Z</dcterms:created>
  <dcterms:modified xsi:type="dcterms:W3CDTF">2015-04-12T01:30:39Z</dcterms:modified>
</cp:coreProperties>
</file>