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1" r:id="rId3"/>
    <p:sldId id="262" r:id="rId4"/>
    <p:sldId id="263" r:id="rId5"/>
    <p:sldId id="264" r:id="rId6"/>
    <p:sldId id="271" r:id="rId7"/>
    <p:sldId id="265" r:id="rId8"/>
    <p:sldId id="266" r:id="rId9"/>
    <p:sldId id="267" r:id="rId10"/>
    <p:sldId id="268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E29700"/>
    <a:srgbClr val="6666CC"/>
    <a:srgbClr val="FFCC66"/>
    <a:srgbClr val="FF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ACA5-575D-451B-9864-AFA160EE4F6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71D-C1EF-46D4-A3D0-5EEA36A3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34852" indent="-282635" eaLnBrk="0" hangingPunct="0"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30541" indent="-226108" eaLnBrk="0" hangingPunct="0"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582758" indent="-226108" eaLnBrk="0" hangingPunct="0"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34974" indent="-226108" eaLnBrk="0" hangingPunct="0"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487191" indent="-226108" defTabSz="4522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39407" indent="-226108" defTabSz="4522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391624" indent="-226108" defTabSz="4522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43840" indent="-226108" defTabSz="4522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tabLst>
                <a:tab pos="0" algn="l"/>
                <a:tab pos="904433" algn="l"/>
                <a:tab pos="1808866" algn="l"/>
                <a:tab pos="2713299" algn="l"/>
                <a:tab pos="3617732" algn="l"/>
                <a:tab pos="4522165" algn="l"/>
                <a:tab pos="5426598" algn="l"/>
                <a:tab pos="6331031" algn="l"/>
                <a:tab pos="7235464" algn="l"/>
                <a:tab pos="8139897" algn="l"/>
                <a:tab pos="9044330" algn="l"/>
                <a:tab pos="99487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4F6EFD8-08A2-41A6-9394-C5FD203E2034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81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912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2971800" y="6423025"/>
            <a:ext cx="3198813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www.socialworkleadership.org</a:t>
            </a:r>
          </a:p>
        </p:txBody>
      </p:sp>
    </p:spTree>
    <p:extLst>
      <p:ext uri="{BB962C8B-B14F-4D97-AF65-F5344CB8AC3E}">
        <p14:creationId xmlns:p14="http://schemas.microsoft.com/office/powerpoint/2010/main" val="17484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9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8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6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10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lr>
          <a:srgbClr val="6666CC"/>
        </a:buClr>
        <a:buSzPct val="12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116388"/>
            <a:ext cx="9144000" cy="2741612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810000"/>
            <a:ext cx="2743200" cy="3048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8025" y="-75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962400"/>
            <a:ext cx="18288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2590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743200" y="0"/>
            <a:ext cx="6400800" cy="1371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2743200" cy="1371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9" y="1905000"/>
            <a:ext cx="1766171" cy="174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1113183" cy="168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" y="3375025"/>
            <a:ext cx="2741855" cy="182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8286" cy="191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6" descr="Gero-EdCtr_cmyk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86" y="5138545"/>
            <a:ext cx="2779792" cy="3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69" y="4858542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53" y="5035268"/>
            <a:ext cx="1646063" cy="5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579460"/>
            <a:ext cx="6096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Hartford Partnership Program for Aging Education Overview</a:t>
            </a:r>
          </a:p>
          <a:p>
            <a:pPr algn="ctr"/>
            <a:endParaRPr lang="en-US" sz="32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Patricia J. Volland, MSW, MBA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Director, Social Work Leadership Institute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b="1" dirty="0" err="1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Silberman</a:t>
            </a:r>
            <a:r>
              <a:rPr lang="en-US" altLang="en-US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School of Social Work at Hunter College</a:t>
            </a:r>
          </a:p>
        </p:txBody>
      </p:sp>
    </p:spTree>
    <p:extLst>
      <p:ext uri="{BB962C8B-B14F-4D97-AF65-F5344CB8AC3E}">
        <p14:creationId xmlns:p14="http://schemas.microsoft.com/office/powerpoint/2010/main" val="1064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543800" cy="914400"/>
          </a:xfrm>
        </p:spPr>
        <p:txBody>
          <a:bodyPr/>
          <a:lstStyle/>
          <a:p>
            <a:r>
              <a:rPr lang="en-US" altLang="en-US" b="1" i="0" dirty="0" smtClean="0"/>
              <a:t>Field Rotations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23455" y="1447800"/>
            <a:ext cx="8534400" cy="45720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1600" b="1" dirty="0" smtClean="0"/>
              <a:t>Rotations have been significantly endorsed by schools as well as students: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altLang="en-US" sz="1600" b="1" dirty="0" smtClean="0"/>
              <a:t>76% of schools will continue using the rotational model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altLang="en-US" sz="1600" b="1" dirty="0" smtClean="0"/>
              <a:t>37% will expand the rotational model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altLang="en-US" sz="1600" b="1" dirty="0" smtClean="0"/>
              <a:t>92% of students agree that the rotations enabled them to learn about the range of services for older adults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23636" y="3886200"/>
            <a:ext cx="8220364" cy="28007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chemeClr val="accent4">
                    <a:lumMod val="25000"/>
                  </a:schemeClr>
                </a:solidFill>
              </a:rPr>
              <a:t>Students </a:t>
            </a:r>
            <a:r>
              <a:rPr lang="en-US" altLang="en-US" sz="1600" b="1" dirty="0" smtClean="0">
                <a:solidFill>
                  <a:schemeClr val="accent4">
                    <a:lumMod val="25000"/>
                  </a:schemeClr>
                </a:solidFill>
              </a:rPr>
              <a:t>comments:</a:t>
            </a:r>
          </a:p>
          <a:p>
            <a:endParaRPr lang="en-US" altLang="en-US" sz="1600" b="1" dirty="0">
              <a:solidFill>
                <a:schemeClr val="accent4">
                  <a:lumMod val="25000"/>
                </a:schemeClr>
              </a:solidFill>
            </a:endParaRPr>
          </a:p>
          <a:p>
            <a:pPr lvl="1"/>
            <a:r>
              <a:rPr lang="en-US" altLang="en-US" sz="1600" b="1" i="1" dirty="0">
                <a:solidFill>
                  <a:schemeClr val="accent4">
                    <a:lumMod val="25000"/>
                  </a:schemeClr>
                </a:solidFill>
              </a:rPr>
              <a:t>“Being placed at two very different settings where each setting had a range of services offered really benefited me</a:t>
            </a:r>
            <a:r>
              <a:rPr lang="en-US" altLang="en-US" sz="1600" b="1" i="1" dirty="0" smtClean="0">
                <a:solidFill>
                  <a:schemeClr val="accent4">
                    <a:lumMod val="25000"/>
                  </a:schemeClr>
                </a:solidFill>
              </a:rPr>
              <a:t>.”</a:t>
            </a:r>
          </a:p>
          <a:p>
            <a:pPr lvl="1"/>
            <a:endParaRPr lang="en-US" altLang="en-US" sz="1600" b="1" i="1" dirty="0">
              <a:solidFill>
                <a:schemeClr val="accent4">
                  <a:lumMod val="25000"/>
                </a:schemeClr>
              </a:solidFill>
            </a:endParaRPr>
          </a:p>
          <a:p>
            <a:pPr lvl="1"/>
            <a:r>
              <a:rPr lang="en-US" altLang="en-US" sz="1600" b="1" i="1" dirty="0">
                <a:solidFill>
                  <a:schemeClr val="accent4">
                    <a:lumMod val="25000"/>
                  </a:schemeClr>
                </a:solidFill>
              </a:rPr>
              <a:t>“[The rotation] experiences have had a great influence on my understanding of social work</a:t>
            </a:r>
            <a:r>
              <a:rPr lang="en-US" altLang="en-US" sz="1600" b="1" i="1" dirty="0" smtClean="0">
                <a:solidFill>
                  <a:schemeClr val="accent4">
                    <a:lumMod val="25000"/>
                  </a:schemeClr>
                </a:solidFill>
              </a:rPr>
              <a:t>.”</a:t>
            </a:r>
          </a:p>
          <a:p>
            <a:pPr lvl="1"/>
            <a:endParaRPr lang="en-US" altLang="en-US" sz="1600" b="1" i="1" dirty="0">
              <a:solidFill>
                <a:schemeClr val="accent4">
                  <a:lumMod val="25000"/>
                </a:schemeClr>
              </a:solidFill>
            </a:endParaRPr>
          </a:p>
          <a:p>
            <a:pPr lvl="1"/>
            <a:r>
              <a:rPr lang="en-US" altLang="en-US" sz="1600" b="1" i="1" dirty="0">
                <a:solidFill>
                  <a:schemeClr val="accent4">
                    <a:lumMod val="25000"/>
                  </a:schemeClr>
                </a:solidFill>
              </a:rPr>
              <a:t>“ The practicum rotations were helpful, in that I was able to work at a macro level in one placement, and do more direct work at another.” </a:t>
            </a:r>
          </a:p>
        </p:txBody>
      </p:sp>
    </p:spTree>
    <p:extLst>
      <p:ext uri="{BB962C8B-B14F-4D97-AF65-F5344CB8AC3E}">
        <p14:creationId xmlns:p14="http://schemas.microsoft.com/office/powerpoint/2010/main" val="14762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077200" cy="914400"/>
          </a:xfrm>
        </p:spPr>
        <p:txBody>
          <a:bodyPr/>
          <a:lstStyle/>
          <a:p>
            <a:r>
              <a:rPr lang="en-US" altLang="en-US" b="1" i="0" dirty="0" smtClean="0"/>
              <a:t>Perspectives of Deans and Directors of Schools of Social Work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458200" cy="4419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400" b="1" dirty="0" smtClean="0"/>
              <a:t>89% report a positive impact on curriculum </a:t>
            </a:r>
          </a:p>
          <a:p>
            <a:pPr>
              <a:buClr>
                <a:schemeClr val="tx2"/>
              </a:buClr>
            </a:pPr>
            <a:r>
              <a:rPr lang="en-US" altLang="en-US" sz="2400" b="1" dirty="0" smtClean="0"/>
              <a:t>98% report a positive impact on field instruction </a:t>
            </a:r>
          </a:p>
          <a:p>
            <a:pPr>
              <a:buClr>
                <a:schemeClr val="tx2"/>
              </a:buClr>
            </a:pPr>
            <a:r>
              <a:rPr lang="en-US" altLang="en-US" sz="2400" b="1" dirty="0" smtClean="0"/>
              <a:t>100% report a positive impact on student learning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2400"/>
            <a:ext cx="3048000" cy="261213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08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077200" cy="914400"/>
          </a:xfrm>
        </p:spPr>
        <p:txBody>
          <a:bodyPr/>
          <a:lstStyle/>
          <a:p>
            <a:r>
              <a:rPr lang="en-US" altLang="en-US" b="1" i="0" dirty="0" smtClean="0"/>
              <a:t>Perspectives of Deans and Directors of Schools of Social Work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3276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400" b="1" dirty="0" smtClean="0"/>
              <a:t>79% report a positive impact on faculty and student research </a:t>
            </a:r>
          </a:p>
          <a:p>
            <a:pPr>
              <a:buClr>
                <a:schemeClr val="tx2"/>
              </a:buClr>
            </a:pPr>
            <a:r>
              <a:rPr lang="en-US" altLang="en-US" sz="2400" b="1" dirty="0" smtClean="0"/>
              <a:t>100% report a positive impact on the school and agency relationship </a:t>
            </a:r>
          </a:p>
          <a:p>
            <a:pPr>
              <a:buClr>
                <a:schemeClr val="tx2"/>
              </a:buClr>
            </a:pPr>
            <a:r>
              <a:rPr lang="en-US" altLang="en-US" sz="2400" b="1" dirty="0" smtClean="0"/>
              <a:t>85% report a positive impact on the image and reputation of the MSW program</a:t>
            </a:r>
          </a:p>
        </p:txBody>
      </p:sp>
    </p:spTree>
    <p:extLst>
      <p:ext uri="{BB962C8B-B14F-4D97-AF65-F5344CB8AC3E}">
        <p14:creationId xmlns:p14="http://schemas.microsoft.com/office/powerpoint/2010/main" val="18381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09060" y="685800"/>
            <a:ext cx="8228013" cy="1141413"/>
          </a:xfrm>
        </p:spPr>
        <p:txBody>
          <a:bodyPr/>
          <a:lstStyle/>
          <a:p>
            <a:pPr marL="39688" defTabSz="914400">
              <a:lnSpc>
                <a:spcPct val="100000"/>
              </a:lnSpc>
              <a:buClrTx/>
              <a:buSzTx/>
              <a:defRPr/>
            </a:pPr>
            <a:r>
              <a:rPr lang="en-US" b="1" i="0" dirty="0">
                <a:cs typeface="Arial" pitchFamily="34" charset="0"/>
                <a:sym typeface="Arial" pitchFamily="34" charset="0"/>
              </a:rPr>
              <a:t>What is </a:t>
            </a:r>
            <a:r>
              <a:rPr lang="en-US" b="1" i="0" dirty="0" smtClean="0">
                <a:cs typeface="Arial" pitchFamily="34" charset="0"/>
                <a:sym typeface="Arial" pitchFamily="34" charset="0"/>
              </a:rPr>
              <a:t>HPPAE</a:t>
            </a:r>
            <a:r>
              <a:rPr lang="en-US" b="1" i="0" dirty="0">
                <a:cs typeface="Arial" pitchFamily="34" charset="0"/>
                <a:sym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8534400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indent="-342900" defTabSz="914400">
              <a:lnSpc>
                <a:spcPct val="100000"/>
              </a:lnSpc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A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university and community 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partnership based on a collaborative educational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model</a:t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82588" indent="-3429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Recruits MSW students to specialize in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aging</a:t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82588" indent="-3429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Plays leadership role in national efforts to advance aging education in social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work</a:t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82588" indent="-3429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Employs competency-based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training</a:t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82588" indent="-3429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Offers a unique rotational approach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/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to 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field education</a:t>
            </a:r>
          </a:p>
        </p:txBody>
      </p:sp>
    </p:spTree>
    <p:extLst>
      <p:ext uri="{BB962C8B-B14F-4D97-AF65-F5344CB8AC3E}">
        <p14:creationId xmlns:p14="http://schemas.microsoft.com/office/powerpoint/2010/main" val="16416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pPr>
              <a:defRPr/>
            </a:pPr>
            <a:r>
              <a:rPr lang="en-US" b="1" i="0" dirty="0" smtClean="0">
                <a:sym typeface="Arial" pitchFamily="34" charset="0"/>
              </a:rPr>
              <a:t>HPPAE Six Essential Components</a:t>
            </a:r>
            <a:endParaRPr lang="en-US" b="1" i="0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7772400" cy="3141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1188" indent="-571500" defTabSz="914400">
              <a:lnSpc>
                <a:spcPct val="100000"/>
              </a:lnSpc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University-Community Partnerships</a:t>
            </a:r>
          </a:p>
          <a:p>
            <a:pPr marL="611188" indent="-5715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Competency-driven education</a:t>
            </a:r>
          </a:p>
          <a:p>
            <a:pPr marL="611188" indent="-5715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Field rotations </a:t>
            </a:r>
          </a:p>
          <a:p>
            <a:pPr marL="611188" indent="-5715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Expanded field instructor role </a:t>
            </a:r>
          </a:p>
          <a:p>
            <a:pPr marL="611188" indent="-5715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Student recruitment </a:t>
            </a:r>
          </a:p>
          <a:p>
            <a:pPr marL="611188" indent="-571500" defTabSz="914400">
              <a:lnSpc>
                <a:spcPct val="100000"/>
              </a:lnSpc>
              <a:spcBef>
                <a:spcPts val="13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0961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pPr>
              <a:defRPr/>
            </a:pPr>
            <a:r>
              <a:rPr lang="en-US" b="1" i="0" dirty="0">
                <a:sym typeface="Arial" pitchFamily="34" charset="0"/>
              </a:rPr>
              <a:t>Why Implement </a:t>
            </a:r>
            <a:r>
              <a:rPr lang="en-US" b="1" i="0" dirty="0" smtClean="0">
                <a:sym typeface="Arial" pitchFamily="34" charset="0"/>
              </a:rPr>
              <a:t>HPPAE</a:t>
            </a:r>
            <a:r>
              <a:rPr lang="en-US" b="1" i="0" dirty="0">
                <a:sym typeface="Arial" pitchFamily="34" charset="0"/>
              </a:rPr>
              <a:t>? </a:t>
            </a:r>
            <a:endParaRPr lang="en-US" b="1" i="0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7772400" cy="4237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04813" defTabSz="9144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The rapid aging of the </a:t>
            </a:r>
            <a:endParaRPr lang="en-US" altLang="en-US" sz="2400" b="1" kern="0" dirty="0" smtClean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9687" defTabSz="914400">
              <a:lnSpc>
                <a:spcPct val="90000"/>
              </a:lnSpc>
              <a:buClr>
                <a:schemeClr val="tx2"/>
              </a:buClr>
              <a:tabLst>
                <a:tab pos="381000" algn="l"/>
                <a:tab pos="952500" algn="l"/>
              </a:tabLst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	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population</a:t>
            </a: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82587" indent="-342900" defTabSz="9144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444500" indent="-404813" defTabSz="9144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The need for more specialists </a:t>
            </a:r>
            <a:endParaRPr lang="en-US" altLang="en-US" sz="2400" b="1" kern="0" dirty="0" smtClean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39687" defTabSz="914400">
              <a:lnSpc>
                <a:spcPct val="90000"/>
              </a:lnSpc>
              <a:buClr>
                <a:schemeClr val="tx2"/>
              </a:buClr>
              <a:tabLst>
                <a:tab pos="381000" algn="l"/>
                <a:tab pos="952500" algn="l"/>
              </a:tabLst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   in 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aging</a:t>
            </a:r>
          </a:p>
          <a:p>
            <a:pPr marL="382587" indent="-342900" defTabSz="914400">
              <a:lnSpc>
                <a:spcPct val="90000"/>
              </a:lnSpc>
              <a:spcBef>
                <a:spcPts val="1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444500" indent="-404813" defTabSz="914400">
              <a:lnSpc>
                <a:spcPct val="90000"/>
              </a:lnSpc>
              <a:spcBef>
                <a:spcPts val="1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The aging of the current workforce</a:t>
            </a:r>
          </a:p>
          <a:p>
            <a:pPr marL="382587" indent="-342900" defTabSz="914400">
              <a:lnSpc>
                <a:spcPct val="90000"/>
              </a:lnSpc>
              <a:spcBef>
                <a:spcPts val="1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444500" indent="-404813" defTabSz="914400">
              <a:lnSpc>
                <a:spcPct val="90000"/>
              </a:lnSpc>
              <a:spcBef>
                <a:spcPts val="1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81000" algn="l"/>
                <a:tab pos="952500" algn="l"/>
              </a:tabLst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The opportunity to recruit students – the jobs will be in aging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2686050" cy="18037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86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pPr>
              <a:defRPr/>
            </a:pPr>
            <a:r>
              <a:rPr lang="en-US" b="1" i="0" dirty="0" smtClean="0">
                <a:sym typeface="Arial" pitchFamily="34" charset="0"/>
              </a:rPr>
              <a:t>HPPAE and Workforce Challenge</a:t>
            </a:r>
            <a:endParaRPr lang="en-US" b="1" i="0" dirty="0"/>
          </a:p>
        </p:txBody>
      </p:sp>
      <p:sp>
        <p:nvSpPr>
          <p:cNvPr id="4" name="Rectangle 3"/>
          <p:cNvSpPr/>
          <p:nvPr/>
        </p:nvSpPr>
        <p:spPr>
          <a:xfrm>
            <a:off x="574963" y="1600200"/>
            <a:ext cx="8534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-284163" defTabSz="914400">
              <a:lnSpc>
                <a:spcPct val="100000"/>
              </a:lnSpc>
              <a:spcBef>
                <a:spcPts val="7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HPPAE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imperatives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:</a:t>
            </a:r>
          </a:p>
          <a:p>
            <a:pPr marL="917575" lvl="1" indent="-390525" defTabSz="914400">
              <a:lnSpc>
                <a:spcPct val="100000"/>
              </a:lnSpc>
              <a:spcBef>
                <a:spcPts val="600"/>
              </a:spcBef>
              <a:buSzPct val="85000"/>
              <a:buFont typeface="Courier New" panose="02070309020205020404" pitchFamily="49" charset="0"/>
              <a:buChar char="o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Engage social work </a:t>
            </a:r>
          </a:p>
          <a:p>
            <a:pPr marL="912813" lvl="1" defTabSz="914400">
              <a:lnSpc>
                <a:spcPct val="100000"/>
              </a:lnSpc>
              <a:spcBef>
                <a:spcPts val="600"/>
              </a:spcBef>
              <a:buSzPct val="85000"/>
              <a:defRPr/>
            </a:pP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community to 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address </a:t>
            </a:r>
            <a:endParaRPr lang="en-US" altLang="en-US" sz="2400" b="1" kern="0" dirty="0" smtClean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527050" lvl="1" defTabSz="914400">
              <a:lnSpc>
                <a:spcPct val="100000"/>
              </a:lnSpc>
              <a:spcBef>
                <a:spcPts val="600"/>
              </a:spcBef>
              <a:buSzPct val="85000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	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critical 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shortage of </a:t>
            </a:r>
            <a:endParaRPr lang="en-US" altLang="en-US" sz="2400" b="1" kern="0" dirty="0" smtClean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912813" lvl="1" defTabSz="914400">
              <a:lnSpc>
                <a:spcPct val="100000"/>
              </a:lnSpc>
              <a:spcBef>
                <a:spcPts val="600"/>
              </a:spcBef>
              <a:buSzPct val="85000"/>
              <a:defRPr/>
            </a:pP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elder-serving social workers</a:t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marL="917575" lvl="1" indent="-342900" defTabSz="914400">
              <a:lnSpc>
                <a:spcPct val="100000"/>
              </a:lnSpc>
              <a:spcBef>
                <a:spcPts val="600"/>
              </a:spcBef>
              <a:buSzPct val="85000"/>
              <a:buFont typeface="Courier New" panose="02070309020205020404" pitchFamily="49" charset="0"/>
              <a:buChar char="o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Build university and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community partnerships </a:t>
            </a:r>
            <a:r>
              <a:rPr lang="en-US" altLang="en-US" sz="2400" b="1" kern="0" dirty="0">
                <a:solidFill>
                  <a:schemeClr val="tx2"/>
                </a:solidFill>
                <a:latin typeface="+mj-lt"/>
                <a:sym typeface="Arial" charset="0"/>
              </a:rPr>
              <a:t>to expand training opportunities and develop </a:t>
            </a:r>
            <a: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  <a:t>workforce</a:t>
            </a:r>
            <a:br>
              <a:rPr lang="en-US" altLang="en-US" sz="2400" b="1" kern="0" dirty="0" smtClean="0">
                <a:solidFill>
                  <a:schemeClr val="tx2"/>
                </a:solidFill>
                <a:latin typeface="+mj-lt"/>
                <a:sym typeface="Arial" charset="0"/>
              </a:rPr>
            </a:br>
            <a:endParaRPr lang="en-US" altLang="en-US" sz="2400" b="1" kern="0" dirty="0">
              <a:solidFill>
                <a:schemeClr val="tx2"/>
              </a:solidFill>
              <a:latin typeface="+mj-lt"/>
              <a:sym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67000" cy="17561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305800" cy="1217613"/>
          </a:xfrm>
        </p:spPr>
        <p:txBody>
          <a:bodyPr/>
          <a:lstStyle/>
          <a:p>
            <a:r>
              <a:rPr lang="en-US" b="1" i="0" dirty="0">
                <a:sym typeface="Arial" pitchFamily="34" charset="0"/>
              </a:rPr>
              <a:t>HPPAE and Workforce Challenge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7927" y="16002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390525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HPPAE imperatives:</a:t>
            </a:r>
          </a:p>
          <a:p>
            <a:pPr marL="1065213" lvl="1" indent="-390525">
              <a:spcBef>
                <a:spcPts val="600"/>
              </a:spcBef>
              <a:buSzPct val="85000"/>
              <a:buFont typeface="Courier New" panose="02070309020205020404" pitchFamily="49" charset="0"/>
              <a:buChar char="o"/>
              <a:defRPr/>
            </a:pPr>
            <a:r>
              <a:rPr lang="en-US" altLang="en-US" sz="2400" b="1" kern="0" dirty="0" smtClean="0">
                <a:solidFill>
                  <a:schemeClr val="tx2"/>
                </a:solidFill>
                <a:sym typeface="Arial" charset="0"/>
              </a:rPr>
              <a:t>Leadership </a:t>
            </a: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opportunity for all groups:</a:t>
            </a:r>
          </a:p>
          <a:p>
            <a:pPr marL="1760538" lvl="2" indent="-457200">
              <a:spcBef>
                <a:spcPts val="600"/>
              </a:spcBef>
              <a:buSzPct val="85000"/>
              <a:buFont typeface="Symbol" pitchFamily="18" charset="2"/>
              <a:buChar char="−"/>
              <a:defRPr/>
            </a:pP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Deans and Directors</a:t>
            </a:r>
          </a:p>
          <a:p>
            <a:pPr marL="1760538" lvl="2" indent="-457200">
              <a:spcBef>
                <a:spcPts val="600"/>
              </a:spcBef>
              <a:buSzPct val="85000"/>
              <a:buFont typeface="Symbol" pitchFamily="18" charset="2"/>
              <a:buChar char="−"/>
              <a:defRPr/>
            </a:pP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Field Directors</a:t>
            </a:r>
          </a:p>
          <a:p>
            <a:pPr marL="1760538" lvl="2" indent="-457200">
              <a:spcBef>
                <a:spcPts val="600"/>
              </a:spcBef>
              <a:buSzPct val="85000"/>
              <a:buFont typeface="Symbol" pitchFamily="18" charset="2"/>
              <a:buChar char="−"/>
              <a:defRPr/>
            </a:pP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Students</a:t>
            </a:r>
          </a:p>
          <a:p>
            <a:pPr marL="1760538" lvl="2" indent="-457200">
              <a:spcBef>
                <a:spcPts val="600"/>
              </a:spcBef>
              <a:buSzPct val="85000"/>
              <a:buFont typeface="Symbol" pitchFamily="18" charset="2"/>
              <a:buChar char="−"/>
              <a:defRPr/>
            </a:pP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Community-based </a:t>
            </a:r>
            <a:r>
              <a:rPr lang="en-US" altLang="en-US" sz="2400" b="1" kern="0" dirty="0" smtClean="0">
                <a:solidFill>
                  <a:schemeClr val="tx2"/>
                </a:solidFill>
                <a:sym typeface="Arial" charset="0"/>
              </a:rPr>
              <a:t>agencies</a:t>
            </a:r>
            <a:br>
              <a:rPr lang="en-US" altLang="en-US" sz="2400" b="1" kern="0" dirty="0" smtClean="0">
                <a:solidFill>
                  <a:schemeClr val="tx2"/>
                </a:solidFill>
                <a:sym typeface="Arial" charset="0"/>
              </a:rPr>
            </a:br>
            <a:endParaRPr lang="en-US" altLang="en-US" sz="2400" b="1" kern="0" dirty="0">
              <a:solidFill>
                <a:schemeClr val="tx2"/>
              </a:solidFill>
              <a:sym typeface="Arial" charset="0"/>
            </a:endParaRPr>
          </a:p>
          <a:p>
            <a:pPr marL="1065213" lvl="1" indent="-390525">
              <a:spcBef>
                <a:spcPts val="600"/>
              </a:spcBef>
              <a:buSzPct val="85000"/>
              <a:buFont typeface="Courier New" panose="02070309020205020404" pitchFamily="49" charset="0"/>
              <a:buChar char="o"/>
              <a:defRPr/>
            </a:pP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Promote social work expertise to navigate complex systems of care and participate in </a:t>
            </a:r>
            <a:r>
              <a:rPr lang="en-US" altLang="en-US" sz="2400" b="1" kern="0" dirty="0" err="1" smtClean="0">
                <a:solidFill>
                  <a:schemeClr val="tx2"/>
                </a:solidFill>
                <a:sym typeface="Arial" charset="0"/>
              </a:rPr>
              <a:t>interprofessional</a:t>
            </a:r>
            <a:r>
              <a:rPr lang="en-US" altLang="en-US" sz="2400" b="1" kern="0" dirty="0" smtClean="0">
                <a:solidFill>
                  <a:schemeClr val="tx2"/>
                </a:solidFill>
                <a:sym typeface="Arial" charset="0"/>
              </a:rPr>
              <a:t> </a:t>
            </a:r>
            <a:r>
              <a:rPr lang="en-US" altLang="en-US" sz="2400" b="1" kern="0" dirty="0">
                <a:solidFill>
                  <a:schemeClr val="tx2"/>
                </a:solidFill>
                <a:sym typeface="Arial" charset="0"/>
              </a:rPr>
              <a:t>care teams</a:t>
            </a:r>
          </a:p>
        </p:txBody>
      </p:sp>
    </p:spTree>
    <p:extLst>
      <p:ext uri="{BB962C8B-B14F-4D97-AF65-F5344CB8AC3E}">
        <p14:creationId xmlns:p14="http://schemas.microsoft.com/office/powerpoint/2010/main" val="33127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pPr>
              <a:defRPr/>
            </a:pPr>
            <a:r>
              <a:rPr lang="en-US" b="1" i="0" dirty="0">
                <a:sym typeface="Arial" pitchFamily="34" charset="0"/>
              </a:rPr>
              <a:t>HPPAE Outcomes</a:t>
            </a:r>
            <a:endParaRPr lang="en-US" b="1" i="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1524000"/>
            <a:ext cx="8458200" cy="42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750"/>
              </a:spcBef>
              <a:buFont typeface="Wingdings" pitchFamily="2" charset="2"/>
              <a:buChar char=""/>
              <a:defRPr sz="30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675"/>
              </a:spcBef>
              <a:buFont typeface="Wingdings" pitchFamily="2" charset="2"/>
              <a:buChar char=""/>
              <a:defRPr sz="27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Font typeface="Wingdings" pitchFamily="2" charset="2"/>
              <a:buChar char="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257300" indent="-342900" eaLnBrk="0" hangingPunct="0">
              <a:spcBef>
                <a:spcPts val="525"/>
              </a:spcBef>
              <a:buFont typeface="Wingdings" pitchFamily="2" charset="2"/>
              <a:buChar char=""/>
              <a:defRPr sz="21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25"/>
              </a:spcBef>
              <a:buFont typeface="Wingdings" pitchFamily="2" charset="2"/>
              <a:buChar char=""/>
              <a:defRPr sz="2100">
                <a:solidFill>
                  <a:srgbClr val="000099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"/>
              <a:defRPr sz="2100">
                <a:solidFill>
                  <a:srgbClr val="000099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"/>
              <a:defRPr sz="2100">
                <a:solidFill>
                  <a:srgbClr val="000099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"/>
              <a:defRPr sz="2100">
                <a:solidFill>
                  <a:srgbClr val="000099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"/>
              <a:defRPr sz="21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300" b="1" dirty="0" smtClean="0">
                <a:solidFill>
                  <a:schemeClr val="tx2"/>
                </a:solidFill>
                <a:latin typeface="+mj-lt"/>
                <a:sym typeface="Arial" charset="0"/>
              </a:rPr>
              <a:t>Over the course of 12 years (2000- 2012), 69 schools of social work in 33 states received funding to implement HPPAE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300" b="1" dirty="0" smtClean="0">
              <a:solidFill>
                <a:schemeClr val="tx2"/>
              </a:solidFill>
              <a:latin typeface="+mj-lt"/>
              <a:sym typeface="Arial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300" b="1" dirty="0" smtClean="0">
                <a:solidFill>
                  <a:schemeClr val="tx2"/>
                </a:solidFill>
                <a:latin typeface="+mj-lt"/>
                <a:sym typeface="Arial" charset="0"/>
              </a:rPr>
              <a:t>By spring of 2012, approximately </a:t>
            </a:r>
            <a:r>
              <a:rPr lang="en-US" altLang="en-US" sz="2300" b="1" dirty="0">
                <a:solidFill>
                  <a:schemeClr val="tx2"/>
                </a:solidFill>
                <a:latin typeface="+mj-lt"/>
                <a:sym typeface="Arial" charset="0"/>
              </a:rPr>
              <a:t>2,600 </a:t>
            </a:r>
            <a:r>
              <a:rPr lang="en-US" altLang="en-US" sz="2300" b="1" dirty="0" smtClean="0">
                <a:solidFill>
                  <a:schemeClr val="tx2"/>
                </a:solidFill>
                <a:latin typeface="+mj-lt"/>
                <a:sym typeface="Arial" charset="0"/>
              </a:rPr>
              <a:t>HPPAE students graduated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300" b="1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solidFill>
                <a:schemeClr val="tx2"/>
              </a:solidFill>
              <a:latin typeface="+mj-lt"/>
              <a:sym typeface="Arial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chemeClr val="tx2"/>
                </a:solidFill>
                <a:latin typeface="+mj-lt"/>
                <a:sym typeface="Arial" charset="0"/>
              </a:rPr>
              <a:t>The HPPAE has been initiated in a total of 97 programs in 37 </a:t>
            </a:r>
            <a:r>
              <a:rPr lang="en-US" altLang="en-US" sz="2300" b="1" dirty="0" smtClean="0">
                <a:solidFill>
                  <a:schemeClr val="tx2"/>
                </a:solidFill>
                <a:latin typeface="+mj-lt"/>
                <a:sym typeface="Arial" charset="0"/>
              </a:rPr>
              <a:t>states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300" b="1" dirty="0">
              <a:solidFill>
                <a:schemeClr val="tx2"/>
              </a:solidFill>
              <a:sym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300"/>
              </a:spcBef>
              <a:buFont typeface="Arial" charset="0"/>
              <a:buChar char="•"/>
            </a:pPr>
            <a:endParaRPr lang="en-US" altLang="en-US" sz="2300" dirty="0"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66244"/>
            <a:ext cx="3481388" cy="201876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115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914400"/>
          </a:xfrm>
        </p:spPr>
        <p:txBody>
          <a:bodyPr/>
          <a:lstStyle/>
          <a:p>
            <a:pPr marL="176213"/>
            <a:r>
              <a:rPr lang="en-US" altLang="en-US" b="1" i="0" dirty="0" smtClean="0"/>
              <a:t>University and Community  Partnership Collaborative Roles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defRPr/>
            </a:pPr>
            <a:r>
              <a:rPr lang="en-US" sz="2000" b="1" dirty="0" smtClean="0"/>
              <a:t>Partnership functions </a:t>
            </a:r>
            <a:r>
              <a:rPr lang="en-US" sz="2000" b="1" dirty="0"/>
              <a:t>i</a:t>
            </a:r>
            <a:r>
              <a:rPr lang="en-US" sz="2000" b="1" dirty="0" smtClean="0"/>
              <a:t>nclude: 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Program planning and oversight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Student recruitment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Student selection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Curriculum development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Evaluation 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Fundraising</a:t>
            </a:r>
          </a:p>
          <a:p>
            <a:pPr marL="804863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Agency staff </a:t>
            </a:r>
            <a:r>
              <a:rPr lang="en-US" sz="2000" b="1" dirty="0"/>
              <a:t>t</a:t>
            </a:r>
            <a:r>
              <a:rPr lang="en-US" sz="2000" b="1" dirty="0" smtClean="0"/>
              <a:t>raining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84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0" dirty="0" smtClean="0"/>
              <a:t>Competency-Driven Education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000" b="1" dirty="0" smtClean="0"/>
              <a:t>The Social Work Leadership Institute (SWLI) and the Council on Social Work Education (CSWE) Gero-Ed Center refined gero </a:t>
            </a:r>
            <a:r>
              <a:rPr lang="en-US" altLang="en-US" sz="2000" b="1" dirty="0"/>
              <a:t>competencies with the input of </a:t>
            </a:r>
            <a:r>
              <a:rPr lang="en-US" altLang="en-US" sz="2000" b="1" dirty="0" smtClean="0"/>
              <a:t>multiple </a:t>
            </a:r>
            <a:r>
              <a:rPr lang="en-US" altLang="en-US" sz="2000" b="1" dirty="0"/>
              <a:t>stakeholders to create the Geriatric Social Work Competency Scale </a:t>
            </a:r>
            <a:r>
              <a:rPr lang="en-US" altLang="en-US" sz="2000" b="1" dirty="0" smtClean="0"/>
              <a:t>II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 smtClean="0"/>
              <a:t>This </a:t>
            </a:r>
            <a:r>
              <a:rPr lang="en-US" altLang="en-US" sz="2000" b="1" dirty="0"/>
              <a:t>scale has been used to </a:t>
            </a:r>
            <a:r>
              <a:rPr lang="en-US" altLang="en-US" sz="2000" b="1" dirty="0" smtClean="0"/>
              <a:t>measure </a:t>
            </a:r>
            <a:r>
              <a:rPr lang="en-US" altLang="en-US" sz="2000" b="1" dirty="0"/>
              <a:t>students’ pre and </a:t>
            </a:r>
            <a:r>
              <a:rPr lang="en-US" altLang="en-US" sz="2000" b="1" dirty="0" smtClean="0"/>
              <a:t>post competencies </a:t>
            </a:r>
            <a:r>
              <a:rPr lang="en-US" altLang="en-US" sz="2000" b="1" dirty="0"/>
              <a:t>in </a:t>
            </a:r>
            <a:r>
              <a:rPr lang="en-US" altLang="en-US" sz="2000" b="1" dirty="0" smtClean="0"/>
              <a:t>aging field </a:t>
            </a:r>
            <a:r>
              <a:rPr lang="en-US" altLang="en-US" sz="2000" b="1" dirty="0"/>
              <a:t>education </a:t>
            </a:r>
            <a:r>
              <a:rPr lang="en-US" altLang="en-US" sz="2000" b="1" dirty="0" smtClean="0"/>
              <a:t>settings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191000"/>
            <a:ext cx="8229600" cy="141577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i="1" dirty="0">
                <a:solidFill>
                  <a:schemeClr val="accent4">
                    <a:lumMod val="25000"/>
                  </a:schemeClr>
                </a:solidFill>
              </a:rPr>
              <a:t>“82% of participating schools reported  they agreed or strongly agreed that they would continue the use of the GSW competencies following the end of the grant period</a:t>
            </a:r>
            <a:r>
              <a:rPr lang="en-US" altLang="en-US" b="1" i="1" dirty="0" smtClean="0">
                <a:solidFill>
                  <a:schemeClr val="accent4">
                    <a:lumMod val="25000"/>
                  </a:schemeClr>
                </a:solidFill>
              </a:rPr>
              <a:t>”</a:t>
            </a:r>
          </a:p>
          <a:p>
            <a:pPr algn="ctr"/>
            <a:endParaRPr lang="en-US" altLang="en-US" sz="1600" b="1" i="1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en-US" sz="1600" b="1" dirty="0">
                <a:solidFill>
                  <a:schemeClr val="accent4">
                    <a:lumMod val="25000"/>
                  </a:schemeClr>
                </a:solidFill>
              </a:rPr>
              <a:t>(Impact of HPPAE on Social Work Education, 2013</a:t>
            </a:r>
            <a:r>
              <a:rPr lang="en-US" altLang="en-US" sz="1600" b="1" dirty="0" smtClean="0">
                <a:solidFill>
                  <a:schemeClr val="accent4">
                    <a:lumMod val="25000"/>
                  </a:schemeClr>
                </a:solidFill>
              </a:rPr>
              <a:t>) </a:t>
            </a:r>
            <a:endParaRPr lang="en-US" altLang="en-US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PPAE Colors">
      <a:dk1>
        <a:srgbClr val="FF9900"/>
      </a:dk1>
      <a:lt1>
        <a:srgbClr val="FFFFFF"/>
      </a:lt1>
      <a:dk2>
        <a:srgbClr val="FFCC66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484</Words>
  <Application>Microsoft Office PowerPoint</Application>
  <PresentationFormat>On-screen Show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PowerPoint Presentation</vt:lpstr>
      <vt:lpstr>What is HPPAE?</vt:lpstr>
      <vt:lpstr>HPPAE Six Essential Components</vt:lpstr>
      <vt:lpstr>Why Implement HPPAE? </vt:lpstr>
      <vt:lpstr>HPPAE and Workforce Challenge</vt:lpstr>
      <vt:lpstr>HPPAE and Workforce Challenge</vt:lpstr>
      <vt:lpstr>HPPAE Outcomes</vt:lpstr>
      <vt:lpstr>University and Community  Partnership Collaborative Roles  </vt:lpstr>
      <vt:lpstr>Competency-Driven Education </vt:lpstr>
      <vt:lpstr>Field Rotations </vt:lpstr>
      <vt:lpstr>Perspectives of Deans and Directors of Schools of Social Work </vt:lpstr>
      <vt:lpstr>Perspectives of Deans and Directors of Schools of Social Work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Marshall</dc:creator>
  <cp:lastModifiedBy>Beth</cp:lastModifiedBy>
  <cp:revision>34</cp:revision>
  <dcterms:created xsi:type="dcterms:W3CDTF">2014-08-13T13:27:39Z</dcterms:created>
  <dcterms:modified xsi:type="dcterms:W3CDTF">2015-04-12T01:23:21Z</dcterms:modified>
</cp:coreProperties>
</file>