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7" r:id="rId12"/>
    <p:sldId id="269" r:id="rId13"/>
    <p:sldId id="262" r:id="rId14"/>
    <p:sldId id="263" r:id="rId15"/>
    <p:sldId id="264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Lucida Grande"/>
        <a:ea typeface="ヒラギノ角ゴ Pro W3"/>
        <a:cs typeface="ヒラギノ角ゴ Pro W3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066800"/>
            <a:ext cx="2009775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066800"/>
            <a:ext cx="5876925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943100"/>
            <a:ext cx="17780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9433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3721100"/>
            <a:ext cx="394335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3721100"/>
            <a:ext cx="394335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77800"/>
            <a:ext cx="20097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77800"/>
            <a:ext cx="58769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066800"/>
            <a:ext cx="80391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3721100"/>
            <a:ext cx="80391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/>
              </a:rPr>
              <a:t>Click to edit Master text styles</a:t>
            </a:r>
          </a:p>
          <a:p>
            <a:pPr lvl="1"/>
            <a:r>
              <a:rPr lang="en-US" smtClean="0">
                <a:sym typeface="Hoefler Text"/>
              </a:rPr>
              <a:t>Second level</a:t>
            </a:r>
          </a:p>
          <a:p>
            <a:pPr lvl="2"/>
            <a:r>
              <a:rPr lang="en-US" smtClean="0">
                <a:sym typeface="Hoefler Text"/>
              </a:rPr>
              <a:t>Third level</a:t>
            </a:r>
          </a:p>
          <a:p>
            <a:pPr lvl="3"/>
            <a:r>
              <a:rPr lang="en-US" smtClean="0">
                <a:sym typeface="Hoefler Text"/>
              </a:rPr>
              <a:t>Fourth level</a:t>
            </a:r>
          </a:p>
          <a:p>
            <a:pPr lvl="4"/>
            <a:r>
              <a:rPr lang="en-US" smtClean="0">
                <a:sym typeface="Hoefler Tex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37084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/>
              </a:rPr>
              <a:t>Click to edit Master text styles</a:t>
            </a:r>
          </a:p>
          <a:p>
            <a:pPr lvl="1"/>
            <a:r>
              <a:rPr lang="en-US" smtClean="0">
                <a:sym typeface="Hoefler Text"/>
              </a:rPr>
              <a:t>Second level</a:t>
            </a:r>
          </a:p>
          <a:p>
            <a:pPr lvl="2"/>
            <a:r>
              <a:rPr lang="en-US" smtClean="0">
                <a:sym typeface="Hoefler Text"/>
              </a:rPr>
              <a:t>Third level</a:t>
            </a:r>
          </a:p>
          <a:p>
            <a:pPr lvl="3"/>
            <a:r>
              <a:rPr lang="en-US" smtClean="0">
                <a:sym typeface="Hoefler Text"/>
              </a:rPr>
              <a:t>Fourth level</a:t>
            </a:r>
          </a:p>
          <a:p>
            <a:pPr lvl="4"/>
            <a:r>
              <a:rPr lang="en-US" smtClean="0">
                <a:sym typeface="Hoefler Tex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  <a:ea typeface="ヒラギノ明朝 Pro W3" charset="0"/>
          <a:cs typeface="ヒラギノ明朝 Pro W3" charset="0"/>
          <a:sym typeface="Baskerville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80391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/>
              </a:rPr>
              <a:t>Click to edit Master text styles</a:t>
            </a:r>
          </a:p>
          <a:p>
            <a:pPr lvl="1"/>
            <a:r>
              <a:rPr lang="en-US" smtClean="0">
                <a:sym typeface="Hoefler Text"/>
              </a:rPr>
              <a:t>Second level</a:t>
            </a:r>
          </a:p>
          <a:p>
            <a:pPr lvl="2"/>
            <a:r>
              <a:rPr lang="en-US" smtClean="0">
                <a:sym typeface="Hoefler Text"/>
              </a:rPr>
              <a:t>Third level</a:t>
            </a:r>
          </a:p>
          <a:p>
            <a:pPr lvl="3"/>
            <a:r>
              <a:rPr lang="en-US" smtClean="0">
                <a:sym typeface="Hoefler Text"/>
              </a:rPr>
              <a:t>Fourth level</a:t>
            </a:r>
          </a:p>
          <a:p>
            <a:pPr lvl="4"/>
            <a:r>
              <a:rPr lang="en-US" smtClean="0">
                <a:sym typeface="Hoefler Tex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77800"/>
            <a:ext cx="80391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43100"/>
            <a:ext cx="80391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/>
              </a:rPr>
              <a:t>Click to edit Master text styles</a:t>
            </a:r>
          </a:p>
          <a:p>
            <a:pPr lvl="1"/>
            <a:r>
              <a:rPr lang="en-US" smtClean="0">
                <a:sym typeface="Hoefler Text"/>
              </a:rPr>
              <a:t>Second level</a:t>
            </a:r>
          </a:p>
          <a:p>
            <a:pPr lvl="2"/>
            <a:r>
              <a:rPr lang="en-US" smtClean="0">
                <a:sym typeface="Hoefler Text"/>
              </a:rPr>
              <a:t>Third level</a:t>
            </a:r>
          </a:p>
          <a:p>
            <a:pPr lvl="3"/>
            <a:r>
              <a:rPr lang="en-US" smtClean="0">
                <a:sym typeface="Hoefler Text"/>
              </a:rPr>
              <a:t>Fourth level</a:t>
            </a:r>
          </a:p>
          <a:p>
            <a:pPr lvl="4"/>
            <a:r>
              <a:rPr lang="en-US" smtClean="0">
                <a:sym typeface="Hoefler Tex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ヒラギノ明朝 Pro W3" charset="0"/>
          <a:cs typeface="ヒラギノ明朝 Pro W3" charset="0"/>
          <a:sym typeface="Baskerville" charset="0"/>
        </a:defRPr>
      </a:lvl9pPr>
    </p:titleStyle>
    <p:bodyStyle>
      <a:lvl1pPr marL="4064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1pPr>
      <a:lvl2pPr marL="685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2pPr>
      <a:lvl3pPr marL="1003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3pPr>
      <a:lvl4pPr marL="13208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4pPr>
      <a:lvl5pPr marL="1638300" indent="-406400" algn="l" rtl="0" eaLnBrk="0" fontAlgn="base" hangingPunct="0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/>
        </a:defRPr>
      </a:lvl5pPr>
      <a:lvl6pPr marL="20955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6pPr>
      <a:lvl7pPr marL="25527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7pPr>
      <a:lvl8pPr marL="30099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8pPr>
      <a:lvl9pPr marL="3467100" indent="-406400" algn="l" rtl="0" fontAlgn="base">
        <a:spcBef>
          <a:spcPts val="2000"/>
        </a:spcBef>
        <a:spcAft>
          <a:spcPct val="0"/>
        </a:spcAft>
        <a:buSzPct val="124000"/>
        <a:buChar char="•"/>
        <a:defRPr sz="2400">
          <a:solidFill>
            <a:srgbClr val="4B4B4B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844675"/>
            <a:ext cx="7772400" cy="2041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Anita Rosen Panel Session for Best Practices in Gerontological Infusion</a:t>
            </a:r>
            <a:r>
              <a:rPr lang="en-US" sz="4000" smtClean="0">
                <a:sym typeface="Baskerville" charset="0"/>
              </a:rPr>
              <a:t/>
            </a:r>
            <a:br>
              <a:rPr lang="en-US" sz="4000" smtClean="0">
                <a:sym typeface="Baskerville" charset="0"/>
              </a:rPr>
            </a:br>
            <a:endParaRPr lang="en-US" sz="4000" smtClean="0">
              <a:sym typeface="Baskerville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pPr marL="39688" indent="0" eaLnBrk="1" hangingPunct="1">
              <a:lnSpc>
                <a:spcPct val="80000"/>
              </a:lnSpc>
            </a:pPr>
            <a:r>
              <a:rPr lang="en-US" sz="2700" smtClean="0"/>
              <a:t>Skidmore College</a:t>
            </a:r>
          </a:p>
          <a:p>
            <a:pPr marL="39688" indent="0" eaLnBrk="1" hangingPunct="1">
              <a:lnSpc>
                <a:spcPct val="80000"/>
              </a:lnSpc>
            </a:pPr>
            <a:r>
              <a:rPr lang="en-US" sz="2700" smtClean="0"/>
              <a:t>Presenters: </a:t>
            </a:r>
          </a:p>
          <a:p>
            <a:pPr marL="39688" indent="0" eaLnBrk="1" hangingPunct="1">
              <a:lnSpc>
                <a:spcPct val="80000"/>
              </a:lnSpc>
            </a:pPr>
            <a:r>
              <a:rPr lang="en-US" sz="2700" smtClean="0"/>
              <a:t>Crystal Dea Moore, Program Director</a:t>
            </a:r>
          </a:p>
          <a:p>
            <a:pPr marL="39688" indent="0" eaLnBrk="1" hangingPunct="1">
              <a:lnSpc>
                <a:spcPct val="80000"/>
              </a:lnSpc>
            </a:pPr>
            <a:r>
              <a:rPr lang="en-US" sz="2700" smtClean="0"/>
              <a:t>Emily Gorbach, BSW Student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entury Gothic" pitchFamily="34" charset="0"/>
                <a:sym typeface="Baskerville" charset="0"/>
              </a:rPr>
              <a:t>Intergenerational Program: </a:t>
            </a:r>
            <a:br>
              <a:rPr lang="en-US" sz="4000" dirty="0" smtClean="0">
                <a:latin typeface="Century Gothic" pitchFamily="34" charset="0"/>
                <a:sym typeface="Baskerville" charset="0"/>
              </a:rPr>
            </a:br>
            <a:r>
              <a:rPr lang="en-US" sz="4000" dirty="0" smtClean="0">
                <a:latin typeface="Century Gothic" pitchFamily="34" charset="0"/>
                <a:sym typeface="Baskerville" charset="0"/>
              </a:rPr>
              <a:t>Goals Accomplished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765300"/>
            <a:ext cx="8039100" cy="4406900"/>
          </a:xfrm>
        </p:spPr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Increased competency in establishing a working relationship with older adults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Stimulated interest in working with older adults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Impacts on community participants:</a:t>
            </a:r>
            <a:endParaRPr lang="en-US" sz="3000" smtClean="0">
              <a:latin typeface="Century Gothic" pitchFamily="34" charset="0"/>
            </a:endParaRP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z="2300" smtClean="0">
                <a:latin typeface="Century Gothic" pitchFamily="34" charset="0"/>
              </a:rPr>
              <a:t>Decrease negative stereotypes of older adults from the perspectives of the children and college students involved in the project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z="2300" smtClean="0">
                <a:latin typeface="Century Gothic" pitchFamily="34" charset="0"/>
              </a:rPr>
              <a:t>Decrease negative stereotypes of youth from the perspective of older adults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Other BEL Activities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Goal was to expose ALL social work majors to at least one gero-experiential activity (35 students participated so far and we have 25 majors)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Tour of CCRC and lunch (HBSE &amp; Policy)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Interviews with older adults (Intro &amp; Micro)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Field placement (Field Practicum)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Intergenerational events (Macro)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BEL Synergy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Development of new community partnerships with agencies that serve older adults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Infusion of gero-activities in other classes (not part of BEL-funded activities)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Development of needs assessment tool for older adults with low incomes in research class</a:t>
            </a:r>
          </a:p>
          <a:p>
            <a:pPr marL="782638" lvl="1" indent="-285750" eaLnBrk="1" hangingPunct="1">
              <a:buClr>
                <a:srgbClr val="000000"/>
              </a:buClr>
              <a:buFont typeface="Arial" charset="0"/>
              <a:buChar char="–"/>
            </a:pPr>
            <a:r>
              <a:rPr lang="en-US" smtClean="0">
                <a:latin typeface="Century Gothic" pitchFamily="34" charset="0"/>
              </a:rPr>
              <a:t>Interviews of older adults for micro practice assignment (development of clinical portfolio)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Baskerville" charset="0"/>
              </a:rPr>
              <a:t>Further Impact of BEL Funding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3708400" cy="4025900"/>
          </a:xfrm>
        </p:spPr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Stimulated interest in working with this population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Gero-experiential activities provided opportunity to develop social work competencies and deepen understanding of social work practice with this population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Impact on future social work practice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649663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Special Thanks….</a:t>
            </a:r>
            <a:endParaRPr lang="en-US" dirty="0">
              <a:latin typeface="Century Gothic" pitchFamily="34" charset="0"/>
              <a:sym typeface="Baskerville" charset="0"/>
            </a:endParaRPr>
          </a:p>
        </p:txBody>
      </p:sp>
      <p:sp>
        <p:nvSpPr>
          <p:cNvPr id="634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Kelly Mills-Dick for her work in implementing so many of the BEL activities during the 2008-2009 academic year – We miss you!</a:t>
            </a:r>
          </a:p>
          <a:p>
            <a:r>
              <a:rPr lang="en-US" smtClean="0">
                <a:latin typeface="Century Gothic" pitchFamily="34" charset="0"/>
              </a:rPr>
              <a:t>CSWE Gero-Ed Center – Meredith Eisenhart, Megan Mills, and Nancy Hooyman </a:t>
            </a:r>
          </a:p>
          <a:p>
            <a:r>
              <a:rPr lang="en-US" smtClean="0">
                <a:latin typeface="Century Gothic" pitchFamily="34" charset="0"/>
              </a:rPr>
              <a:t>The John A. Hartford Foundation</a:t>
            </a:r>
          </a:p>
          <a:p>
            <a:r>
              <a:rPr lang="en-US" smtClean="0">
                <a:latin typeface="Century Gothic" pitchFamily="34" charset="0"/>
              </a:rPr>
              <a:t>The elders that participated in our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ym typeface="Baskerville" charset="0"/>
              </a:rPr>
              <a:t>About Skidmore College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524000"/>
            <a:ext cx="3708400" cy="4940300"/>
          </a:xfrm>
        </p:spPr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Small, private liberal arts college in upstate New York (approx. 2,400 students)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Located in a mixed urban-rural county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Accredited Social Work Program (3 faculty, approximately 10 majors graduate each year)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Social Work program part of the Department of Sociology, Anthropology, and Social Work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638" y="1866900"/>
            <a:ext cx="3203575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Skidmore’s BEL Project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00200"/>
            <a:ext cx="8039100" cy="4838700"/>
          </a:xfrm>
        </p:spPr>
        <p:txBody>
          <a:bodyPr/>
          <a:lstStyle/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Five gero-experiential activities infused throughout the foundation curriculum</a:t>
            </a:r>
          </a:p>
          <a:p>
            <a:pPr marL="782638" lvl="1" indent="-28575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–"/>
            </a:pPr>
            <a:r>
              <a:rPr lang="en-US" sz="2000" smtClean="0">
                <a:latin typeface="Century Gothic" pitchFamily="34" charset="0"/>
              </a:rPr>
              <a:t>Interviews of an older mentor from a mentoring program for youth who are at-risk </a:t>
            </a:r>
          </a:p>
          <a:p>
            <a:pPr marL="782638" lvl="1" indent="-28575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–"/>
            </a:pPr>
            <a:r>
              <a:rPr lang="en-US" sz="2000" smtClean="0">
                <a:latin typeface="Century Gothic" pitchFamily="34" charset="0"/>
              </a:rPr>
              <a:t>Intergenerational events at local senior center and congregate housing with youth from mentoring program</a:t>
            </a:r>
          </a:p>
          <a:p>
            <a:pPr marL="782638" lvl="1" indent="-28575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–"/>
            </a:pPr>
            <a:r>
              <a:rPr lang="en-US" sz="2000" smtClean="0">
                <a:latin typeface="Century Gothic" pitchFamily="34" charset="0"/>
              </a:rPr>
              <a:t>Tour of a continuous care retirement community and lunch with residents</a:t>
            </a:r>
          </a:p>
          <a:p>
            <a:pPr marL="782638" lvl="1" indent="-28575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–"/>
            </a:pPr>
            <a:r>
              <a:rPr lang="en-US" sz="2000" smtClean="0">
                <a:latin typeface="Century Gothic" pitchFamily="34" charset="0"/>
              </a:rPr>
              <a:t>Oral histories of older adults (both community dwelling and in nursing home) </a:t>
            </a:r>
          </a:p>
          <a:p>
            <a:pPr marL="782638" lvl="1" indent="-285750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–"/>
            </a:pPr>
            <a:r>
              <a:rPr lang="en-US" sz="2000" smtClean="0">
                <a:latin typeface="Century Gothic" pitchFamily="34" charset="0"/>
              </a:rPr>
              <a:t>Aging-specific field placement for senior social work majors (block placement)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Intergenerational Event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943100"/>
            <a:ext cx="8039100" cy="4470400"/>
          </a:xfrm>
        </p:spPr>
        <p:txBody>
          <a:bodyPr/>
          <a:lstStyle/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Part of coursework in Social Work Practice with Groups, Organizations, and Communities (40-hour volunteer placement requirement)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A team of four students developed and implemented two intergenerational programs in the Saratoga Springs community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Seniors were from a senior center and congregate senior housing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600" smtClean="0">
                <a:latin typeface="Century Gothic" pitchFamily="34" charset="0"/>
              </a:rPr>
              <a:t>Youth were from a mentoring program (Big Brother/Big Sister-type program)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Baskerville" charset="0"/>
              </a:rPr>
              <a:t>Event Implementation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Programs centered on social interaction and art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During both events, murals were created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Participants played board games and interacted with one another about hobbies/interests</a:t>
            </a:r>
          </a:p>
          <a:p>
            <a:pPr marL="382588" indent="-342900" eaLnBrk="1" hangingPunct="1">
              <a:buClr>
                <a:srgbClr val="000000"/>
              </a:buClr>
            </a:pPr>
            <a:r>
              <a:rPr lang="en-US" sz="2000" smtClean="0"/>
              <a:t>Snacks/food were provided at both events</a:t>
            </a: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446881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35528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6100" y="177800"/>
            <a:ext cx="80391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Baskerville" charset="0"/>
              </a:rPr>
              <a:t>Event Photos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35528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35528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371600"/>
            <a:ext cx="3552825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entury Gothic" pitchFamily="34" charset="0"/>
                <a:sym typeface="Baskerville" charset="0"/>
              </a:rPr>
              <a:t>Learning Goals of </a:t>
            </a:r>
            <a:br>
              <a:rPr lang="en-US" sz="4000" dirty="0" smtClean="0">
                <a:latin typeface="Century Gothic" pitchFamily="34" charset="0"/>
                <a:sym typeface="Baskerville" charset="0"/>
              </a:rPr>
            </a:br>
            <a:r>
              <a:rPr lang="en-US" sz="4000" dirty="0" smtClean="0">
                <a:latin typeface="Century Gothic" pitchFamily="34" charset="0"/>
                <a:sym typeface="Baskerville" charset="0"/>
              </a:rPr>
              <a:t>Skidmore’s BEL Project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Expose students to advantages of intergenerational relationships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Provide examples of the social environments where older adults live and how aspects of those environments can effect well being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Develop skills in establishing rapport and the maintenance of effective working relationships with older adults</a:t>
            </a:r>
          </a:p>
          <a:p>
            <a:pPr marL="382588" indent="-342900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mtClean="0">
                <a:latin typeface="Century Gothic" pitchFamily="34" charset="0"/>
              </a:rPr>
              <a:t>Provide contexts for demonstration of gero competencies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Selected </a:t>
            </a:r>
            <a:r>
              <a:rPr lang="en-US" dirty="0" err="1" smtClean="0">
                <a:latin typeface="Century Gothic" pitchFamily="34" charset="0"/>
                <a:sym typeface="Baskerville" charset="0"/>
              </a:rPr>
              <a:t>Gero</a:t>
            </a:r>
            <a:r>
              <a:rPr lang="en-US" dirty="0" smtClean="0">
                <a:latin typeface="Century Gothic" pitchFamily="34" charset="0"/>
                <a:sym typeface="Baskerville" charset="0"/>
              </a:rPr>
              <a:t> Competencies</a:t>
            </a:r>
            <a:endParaRPr lang="en-US" dirty="0">
              <a:latin typeface="Century Gothic" pitchFamily="34" charset="0"/>
              <a:sym typeface="Baskerville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latin typeface="Century Gothic" pitchFamily="34" charset="0"/>
              </a:rPr>
              <a:t>Address respectfully the cultural, spiritual, and ethnic values of older adults and their families</a:t>
            </a:r>
          </a:p>
          <a:p>
            <a:r>
              <a:rPr lang="en-US" sz="2200" smtClean="0">
                <a:latin typeface="Century Gothic" pitchFamily="34" charset="0"/>
              </a:rPr>
              <a:t>Use empathy and sensitive interviewing skills to assess social functioning and support</a:t>
            </a:r>
          </a:p>
          <a:p>
            <a:r>
              <a:rPr lang="en-US" sz="2200" smtClean="0">
                <a:latin typeface="Century Gothic" pitchFamily="34" charset="0"/>
              </a:rPr>
              <a:t>Establish rapport and maintain an effective working relationship with older adults and their family members</a:t>
            </a:r>
          </a:p>
          <a:p>
            <a:r>
              <a:rPr lang="en-US" sz="2200" smtClean="0">
                <a:latin typeface="Century Gothic" pitchFamily="34" charset="0"/>
              </a:rPr>
              <a:t>Utilize group interventions</a:t>
            </a:r>
          </a:p>
          <a:p>
            <a:r>
              <a:rPr lang="en-US" sz="2200" smtClean="0">
                <a:latin typeface="Century Gothic" pitchFamily="34" charset="0"/>
              </a:rPr>
              <a:t>Identify how policy, regulations, and programs impact older adults and their caregivers 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entury Gothic" pitchFamily="34" charset="0"/>
                <a:sym typeface="Baskerville" charset="0"/>
              </a:rPr>
              <a:t>Data from BEL Common Measures</a:t>
            </a:r>
            <a:endParaRPr lang="en-US" dirty="0">
              <a:latin typeface="Century Gothic" pitchFamily="34" charset="0"/>
              <a:sym typeface="Baskerville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latin typeface="Century Gothic" pitchFamily="34" charset="0"/>
              </a:rPr>
              <a:t>Correlated groups t-tests performed on the 5 questions addressing interest in working with and studying about aging populations (N=32)</a:t>
            </a:r>
          </a:p>
          <a:p>
            <a:r>
              <a:rPr lang="en-US" sz="2200" smtClean="0">
                <a:latin typeface="Century Gothic" pitchFamily="34" charset="0"/>
              </a:rPr>
              <a:t>Significant increases (p &lt; .05, one-tailed) observed in four items: plans to pursue a career in gero social work, to pursue graduate level study in gero social work, to take course work in aging, and self-perceived competency to work with this population.</a:t>
            </a:r>
          </a:p>
          <a:p>
            <a:r>
              <a:rPr lang="en-US" sz="2200" smtClean="0">
                <a:latin typeface="Century Gothic" pitchFamily="34" charset="0"/>
              </a:rPr>
              <a:t>Non-significant item was plans to pursue a field placement with older adults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Baskerville"/>
        <a:ea typeface="ヒラギノ明朝 Pro W3"/>
        <a:cs typeface="ヒラギノ明朝 Pro W3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2 Column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Baskerville"/>
        <a:ea typeface="ヒラギノ明朝 Pro W3"/>
        <a:cs typeface="ヒラギノ明朝 Pro W3"/>
      </a:majorFont>
      <a:minorFont>
        <a:latin typeface="Hoefler Text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  <a:sym typeface="Lucida Grand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Pages>0</Pages>
  <Words>712</Words>
  <Characters>0</Characters>
  <Application>Microsoft Office PowerPoint</Application>
  <PresentationFormat>On-screen Show (4:3)</PresentationFormat>
  <Lines>0</Lines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Title &amp; Subtitle</vt:lpstr>
      <vt:lpstr>Title, Bullets &amp; Photo</vt:lpstr>
      <vt:lpstr>Title &amp; Bullets</vt:lpstr>
      <vt:lpstr>Title &amp; Bullets - 2 Column</vt:lpstr>
      <vt:lpstr>Anita Rosen Panel Session for Best Practices in Gerontological Infusion </vt:lpstr>
      <vt:lpstr>About Skidmore College</vt:lpstr>
      <vt:lpstr>Skidmore’s BEL Project</vt:lpstr>
      <vt:lpstr>Intergenerational Event</vt:lpstr>
      <vt:lpstr>Event Implementation</vt:lpstr>
      <vt:lpstr>Event Photos</vt:lpstr>
      <vt:lpstr>Learning Goals of  Skidmore’s BEL Project</vt:lpstr>
      <vt:lpstr>Selected Gero Competencies</vt:lpstr>
      <vt:lpstr>Data from BEL Common Measures</vt:lpstr>
      <vt:lpstr>Intergenerational Program:  Goals Accomplished</vt:lpstr>
      <vt:lpstr>Other BEL Activities</vt:lpstr>
      <vt:lpstr>BEL Synergy</vt:lpstr>
      <vt:lpstr>Further Impact of BEL Funding</vt:lpstr>
      <vt:lpstr>Special Thanks….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Royce</dc:creator>
  <cp:lastModifiedBy>Beth</cp:lastModifiedBy>
  <cp:revision>22</cp:revision>
  <dcterms:modified xsi:type="dcterms:W3CDTF">2015-04-28T21:51:15Z</dcterms:modified>
</cp:coreProperties>
</file>