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100"/>
    <a:srgbClr val="E29700"/>
    <a:srgbClr val="6666CC"/>
    <a:srgbClr val="FFCC66"/>
    <a:srgbClr val="FFFF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3ACA5-575D-451B-9864-AFA160EE4F62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2171D-C1EF-46D4-A3D0-5EEA36A3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3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6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9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85800"/>
            <a:ext cx="19812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7912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7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98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695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524000"/>
            <a:ext cx="3695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9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3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0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0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28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46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562600"/>
            <a:ext cx="2052638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85800"/>
            <a:ext cx="754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4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" cy="1371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1056" name="Rectangle 32"/>
          <p:cNvSpPr>
            <a:spLocks noChangeArrowheads="1"/>
          </p:cNvSpPr>
          <p:nvPr userDrawn="1"/>
        </p:nvSpPr>
        <p:spPr bwMode="auto">
          <a:xfrm>
            <a:off x="0" y="1371600"/>
            <a:ext cx="9144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543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1078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100000"/>
        </a:spcBef>
        <a:spcAft>
          <a:spcPct val="0"/>
        </a:spcAft>
        <a:buClr>
          <a:srgbClr val="6666CC"/>
        </a:buClr>
        <a:buSzPct val="12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5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bg2"/>
        </a:buClr>
        <a:defRPr sz="2000"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4116388"/>
            <a:ext cx="9144000" cy="2741612"/>
          </a:xfrm>
          <a:prstGeom prst="rect">
            <a:avLst/>
          </a:prstGeom>
          <a:solidFill>
            <a:srgbClr val="66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3810000"/>
            <a:ext cx="2743200" cy="30480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708025" y="-752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962400"/>
            <a:ext cx="18288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1371600"/>
            <a:ext cx="9144000" cy="2590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2743200" y="0"/>
            <a:ext cx="6400800" cy="1371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0"/>
            <a:ext cx="2743200" cy="1371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5059537" y="4121006"/>
            <a:ext cx="4084463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1pPr>
            <a:lvl2pPr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2pPr>
            <a:lvl3pPr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3pPr>
            <a:lvl4pPr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4pPr>
            <a:lvl5pPr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baseline="30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   </a:t>
            </a:r>
            <a:r>
              <a:rPr lang="en-US" altLang="en-US" sz="3000" b="1" baseline="3000" dirty="0" smtClean="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October</a:t>
            </a:r>
            <a:r>
              <a:rPr lang="en-US" altLang="en-US" sz="3000" b="1" dirty="0" smtClean="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b="1" dirty="0" smtClean="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3000" b="1" baseline="3000" dirty="0" smtClean="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, 2014</a:t>
            </a:r>
            <a:endParaRPr lang="en-US" altLang="en-US" sz="3000" b="1" dirty="0">
              <a:solidFill>
                <a:schemeClr val="tx2"/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29" y="1905000"/>
            <a:ext cx="1766171" cy="1747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00"/>
            <a:ext cx="1113183" cy="1688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" y="3375025"/>
            <a:ext cx="2741855" cy="182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8286" cy="1917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16" descr="Gero-EdCtr_cmyk_P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08" y="5818274"/>
            <a:ext cx="2779792" cy="39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55" y="5529036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91" y="5714999"/>
            <a:ext cx="1646063" cy="597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1447800"/>
            <a:ext cx="6460027" cy="3136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Student </a:t>
            </a:r>
            <a:r>
              <a:rPr lang="en-US" sz="3200" b="1" dirty="0" smtClean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Field Rotations</a:t>
            </a:r>
          </a:p>
          <a:p>
            <a:pPr algn="ctr"/>
            <a:endParaRPr lang="en-US" sz="4800" b="1" dirty="0">
              <a:solidFill>
                <a:schemeClr val="accent4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Amy DeGurian, MSW, LSW</a:t>
            </a:r>
          </a:p>
          <a:p>
            <a:pPr algn="ctr"/>
            <a:r>
              <a:rPr lang="en-US" sz="1600" b="1" dirty="0" smtClean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Field Education Coordinator, University of Pittsburgh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Melissa Brusoski, MPH</a:t>
            </a:r>
          </a:p>
          <a:p>
            <a:pPr algn="ctr"/>
            <a:r>
              <a:rPr lang="en-US" sz="1600" b="1" dirty="0" smtClean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HPPAE Program Coordinator, University of Pittsburgh</a:t>
            </a:r>
            <a:endParaRPr lang="en-US" sz="1600" b="1" dirty="0">
              <a:solidFill>
                <a:schemeClr val="accent4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200" b="1" dirty="0" smtClean="0">
              <a:solidFill>
                <a:schemeClr val="accent4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2800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1524000"/>
            <a:ext cx="57912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100000"/>
              </a:spcBef>
              <a:spcAft>
                <a:spcPct val="0"/>
              </a:spcAft>
              <a:buClr>
                <a:srgbClr val="6666CC"/>
              </a:buClr>
              <a:buSzPct val="12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</a:pPr>
            <a:r>
              <a:rPr lang="en-US" b="1" dirty="0" smtClean="0"/>
              <a:t>Inter or intra-rotational</a:t>
            </a:r>
          </a:p>
          <a:p>
            <a:pPr>
              <a:buClr>
                <a:schemeClr val="tx1"/>
              </a:buClr>
            </a:pPr>
            <a:r>
              <a:rPr lang="en-US" b="1" dirty="0" smtClean="0"/>
              <a:t>Options </a:t>
            </a:r>
          </a:p>
          <a:p>
            <a:pPr>
              <a:buClr>
                <a:schemeClr val="tx1"/>
              </a:buClr>
            </a:pPr>
            <a:r>
              <a:rPr lang="en-US" b="1" dirty="0" smtClean="0"/>
              <a:t>Available to both first- and second-year students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685800"/>
            <a:ext cx="82296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r>
              <a:rPr lang="en-US" b="1" i="0" dirty="0" smtClean="0"/>
              <a:t>Overview</a:t>
            </a:r>
            <a:endParaRPr lang="en-US" b="1" i="0" dirty="0"/>
          </a:p>
        </p:txBody>
      </p:sp>
      <p:pic>
        <p:nvPicPr>
          <p:cNvPr id="4" name="Picture 2" descr="C:\Program Files\Microsoft Office\MEDIA\CAGCAT10\j029324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2209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1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09600" y="1600200"/>
            <a:ext cx="41148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100000"/>
              </a:spcBef>
              <a:spcAft>
                <a:spcPct val="0"/>
              </a:spcAft>
              <a:buClr>
                <a:srgbClr val="6666CC"/>
              </a:buClr>
              <a:buSzPct val="12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</a:pPr>
            <a:r>
              <a:rPr lang="en-US" dirty="0" smtClean="0"/>
              <a:t>Focus on </a:t>
            </a:r>
            <a:r>
              <a:rPr lang="en-US" b="1" dirty="0" smtClean="0"/>
              <a:t>breadth</a:t>
            </a:r>
            <a:r>
              <a:rPr lang="en-US" dirty="0" smtClean="0"/>
              <a:t> of experience not so much </a:t>
            </a:r>
            <a:r>
              <a:rPr lang="en-US" b="1" dirty="0" smtClean="0"/>
              <a:t>depth 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Maintain signature pedagogy of field work outlined within the  MSW curriculum standards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685800"/>
            <a:ext cx="82296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r>
              <a:rPr lang="en-US" b="1" i="0" dirty="0" smtClean="0"/>
              <a:t>Intent</a:t>
            </a:r>
            <a:endParaRPr lang="en-US" b="1" i="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600"/>
            <a:ext cx="4038600" cy="26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9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3394472" cy="4525963"/>
          </a:xfrm>
          <a:prstGeom prst="rect">
            <a:avLst/>
          </a:prstGeom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4648200" y="1600200"/>
            <a:ext cx="43434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100000"/>
              </a:spcBef>
              <a:spcAft>
                <a:spcPct val="0"/>
              </a:spcAft>
              <a:buClr>
                <a:srgbClr val="6666CC"/>
              </a:buClr>
              <a:buSzPct val="12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400" b="1" dirty="0" smtClean="0"/>
              <a:t>Inter-rotational is suitable for first year and some second year students interested in gerontology.</a:t>
            </a:r>
          </a:p>
          <a:p>
            <a:pPr>
              <a:buClr>
                <a:schemeClr val="tx1"/>
              </a:buClr>
            </a:pPr>
            <a:r>
              <a:rPr lang="en-US" sz="2400" b="1" dirty="0" smtClean="0"/>
              <a:t>Ex: UPMC hospice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semester, nursing home second semester</a:t>
            </a:r>
            <a:endParaRPr lang="en-US" sz="2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685800"/>
            <a:ext cx="82296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r>
              <a:rPr lang="en-US" b="1" i="0" dirty="0" smtClean="0"/>
              <a:t>Inter-Rotation</a:t>
            </a:r>
            <a:endParaRPr lang="en-US" b="1" i="0" dirty="0"/>
          </a:p>
        </p:txBody>
      </p:sp>
    </p:spTree>
    <p:extLst>
      <p:ext uri="{BB962C8B-B14F-4D97-AF65-F5344CB8AC3E}">
        <p14:creationId xmlns:p14="http://schemas.microsoft.com/office/powerpoint/2010/main" val="33544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1600200"/>
            <a:ext cx="39624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100000"/>
              </a:spcBef>
              <a:spcAft>
                <a:spcPct val="0"/>
              </a:spcAft>
              <a:buClr>
                <a:srgbClr val="6666CC"/>
              </a:buClr>
              <a:buSzPct val="12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400" b="1" dirty="0" smtClean="0"/>
              <a:t>Intra-rotational or internal rotations fit best with second-year students.</a:t>
            </a:r>
          </a:p>
          <a:p>
            <a:pPr>
              <a:buClr>
                <a:schemeClr val="tx1"/>
              </a:buClr>
            </a:pPr>
            <a:r>
              <a:rPr lang="en-US" sz="2400" b="1" dirty="0" smtClean="0"/>
              <a:t>Ex: V.A.M.C. opportunities; GRECC, GEM, Community Living Center, Spinal Cord Clinic</a:t>
            </a:r>
            <a:endParaRPr lang="en-US" sz="24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685800"/>
            <a:ext cx="82296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r>
              <a:rPr lang="en-US" b="1" i="0" dirty="0" smtClean="0"/>
              <a:t>Intra-Rotation</a:t>
            </a:r>
            <a:endParaRPr lang="en-US" b="1" i="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0"/>
            <a:ext cx="40195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7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09600" y="1600200"/>
            <a:ext cx="38862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100000"/>
              </a:spcBef>
              <a:spcAft>
                <a:spcPct val="0"/>
              </a:spcAft>
              <a:buClr>
                <a:srgbClr val="6666CC"/>
              </a:buClr>
              <a:buSzPct val="12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400" b="1" dirty="0" smtClean="0"/>
              <a:t>Some students love the rotational options and the opportunity to have multiple experiences</a:t>
            </a:r>
          </a:p>
          <a:p>
            <a:pPr>
              <a:buClr>
                <a:schemeClr val="tx1"/>
              </a:buClr>
            </a:pPr>
            <a:r>
              <a:rPr lang="en-US" sz="2400" b="1" dirty="0" smtClean="0"/>
              <a:t>Others find it difficult to “switch gears” mid-stream.</a:t>
            </a:r>
            <a:endParaRPr lang="en-US" sz="24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685800"/>
            <a:ext cx="82296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r>
              <a:rPr lang="en-US" b="1" i="0" dirty="0" smtClean="0"/>
              <a:t>Challenges</a:t>
            </a:r>
            <a:endParaRPr lang="en-US" b="1" i="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1702" y="2286000"/>
            <a:ext cx="3441760" cy="2957513"/>
            <a:chOff x="1632" y="1248"/>
            <a:chExt cx="2682" cy="2286"/>
          </a:xfrm>
        </p:grpSpPr>
        <p:sp>
          <p:nvSpPr>
            <p:cNvPr id="5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599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609600" y="1600200"/>
            <a:ext cx="80772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100000"/>
              </a:spcBef>
              <a:spcAft>
                <a:spcPct val="0"/>
              </a:spcAft>
              <a:buClr>
                <a:srgbClr val="6666CC"/>
              </a:buClr>
              <a:buSzPct val="12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400" b="1" dirty="0" smtClean="0"/>
              <a:t>Our goal through the rotational field model is that all HPPAE students gain proficiency in the CSWE geriatric competencies.</a:t>
            </a:r>
            <a:endParaRPr lang="en-US" sz="2400" b="1" dirty="0"/>
          </a:p>
        </p:txBody>
      </p:sp>
      <p:pic>
        <p:nvPicPr>
          <p:cNvPr id="3" name="Picture 2" descr="C:\Users\aad62\AppData\Local\Microsoft\Windows\Temporary Internet Files\Content.IE5\PBC0V9BC\MC9001413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2183587" cy="247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685800"/>
            <a:ext cx="82296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r>
              <a:rPr lang="en-US" b="1" i="0" dirty="0" smtClean="0"/>
              <a:t>Benefits</a:t>
            </a:r>
            <a:endParaRPr lang="en-US" b="1" i="0" dirty="0"/>
          </a:p>
        </p:txBody>
      </p:sp>
    </p:spTree>
    <p:extLst>
      <p:ext uri="{BB962C8B-B14F-4D97-AF65-F5344CB8AC3E}">
        <p14:creationId xmlns:p14="http://schemas.microsoft.com/office/powerpoint/2010/main" val="148445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1600200"/>
            <a:ext cx="81534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100000"/>
              </a:spcBef>
              <a:spcAft>
                <a:spcPct val="0"/>
              </a:spcAft>
              <a:buClr>
                <a:srgbClr val="6666CC"/>
              </a:buClr>
              <a:buSzPct val="12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400" b="1" dirty="0" smtClean="0"/>
              <a:t>Values and Ethics</a:t>
            </a:r>
          </a:p>
          <a:p>
            <a:pPr>
              <a:buClr>
                <a:schemeClr val="tx1"/>
              </a:buClr>
            </a:pPr>
            <a:r>
              <a:rPr lang="en-US" sz="2400" b="1" dirty="0" smtClean="0"/>
              <a:t>Assessment</a:t>
            </a:r>
          </a:p>
          <a:p>
            <a:pPr>
              <a:buClr>
                <a:schemeClr val="tx1"/>
              </a:buClr>
            </a:pPr>
            <a:r>
              <a:rPr lang="en-US" sz="2400" b="1" dirty="0" smtClean="0"/>
              <a:t>Intervention</a:t>
            </a:r>
          </a:p>
          <a:p>
            <a:pPr>
              <a:buClr>
                <a:schemeClr val="tx1"/>
              </a:buClr>
            </a:pPr>
            <a:r>
              <a:rPr lang="en-US" sz="2400" b="1" dirty="0" smtClean="0"/>
              <a:t>Services and Policies</a:t>
            </a:r>
          </a:p>
          <a:p>
            <a:pPr>
              <a:buClr>
                <a:schemeClr val="tx1"/>
              </a:buClr>
            </a:pPr>
            <a:r>
              <a:rPr lang="en-US" sz="2400" b="1" dirty="0" smtClean="0"/>
              <a:t>Leadership</a:t>
            </a:r>
          </a:p>
          <a:p>
            <a:pPr>
              <a:buClr>
                <a:schemeClr val="tx1"/>
              </a:buClr>
            </a:pPr>
            <a:r>
              <a:rPr lang="en-US" sz="2400" b="1" dirty="0" smtClean="0"/>
              <a:t>Enlightened Professional Self</a:t>
            </a:r>
            <a:endParaRPr lang="en-US" sz="24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685800"/>
            <a:ext cx="82296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r>
              <a:rPr lang="en-US" b="1" i="0" dirty="0" smtClean="0"/>
              <a:t>CSWE Competencies</a:t>
            </a:r>
            <a:endParaRPr lang="en-US" b="1" i="0" dirty="0"/>
          </a:p>
        </p:txBody>
      </p:sp>
    </p:spTree>
    <p:extLst>
      <p:ext uri="{BB962C8B-B14F-4D97-AF65-F5344CB8AC3E}">
        <p14:creationId xmlns:p14="http://schemas.microsoft.com/office/powerpoint/2010/main" val="326954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09600" y="1600200"/>
            <a:ext cx="80772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100000"/>
              </a:spcBef>
              <a:spcAft>
                <a:spcPct val="0"/>
              </a:spcAft>
              <a:buClr>
                <a:srgbClr val="6666CC"/>
              </a:buClr>
              <a:buSzPct val="12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400" b="1" dirty="0" smtClean="0"/>
              <a:t>What if a student wants to stay in first placement?</a:t>
            </a:r>
          </a:p>
          <a:p>
            <a:pPr>
              <a:buClr>
                <a:schemeClr val="tx1"/>
              </a:buClr>
            </a:pPr>
            <a:r>
              <a:rPr lang="en-US" sz="2400" b="1" dirty="0" smtClean="0"/>
              <a:t>Recruitment and determination of quality intra-rotational sites…</a:t>
            </a:r>
          </a:p>
          <a:p>
            <a:pPr>
              <a:buClr>
                <a:schemeClr val="tx1"/>
              </a:buClr>
            </a:pPr>
            <a:r>
              <a:rPr lang="en-US" sz="2400" b="1" dirty="0" smtClean="0"/>
              <a:t>Share your experiences…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685800"/>
            <a:ext cx="82296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i="1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r>
              <a:rPr lang="en-US" b="1" i="0" dirty="0" smtClean="0"/>
              <a:t>Discussion</a:t>
            </a:r>
            <a:endParaRPr lang="en-US" b="1" i="0" dirty="0"/>
          </a:p>
        </p:txBody>
      </p:sp>
    </p:spTree>
    <p:extLst>
      <p:ext uri="{BB962C8B-B14F-4D97-AF65-F5344CB8AC3E}">
        <p14:creationId xmlns:p14="http://schemas.microsoft.com/office/powerpoint/2010/main" val="279848296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HPPAE Colors">
      <a:dk1>
        <a:srgbClr val="FF9900"/>
      </a:dk1>
      <a:lt1>
        <a:srgbClr val="FFFFFF"/>
      </a:lt1>
      <a:dk2>
        <a:srgbClr val="FFCC66"/>
      </a:dk2>
      <a:lt2>
        <a:srgbClr val="FFFFFF"/>
      </a:lt2>
      <a:accent1>
        <a:srgbClr val="FF9966"/>
      </a:accent1>
      <a:accent2>
        <a:srgbClr val="669933"/>
      </a:accent2>
      <a:accent3>
        <a:srgbClr val="E2E2FF"/>
      </a:accent3>
      <a:accent4>
        <a:srgbClr val="DADADA"/>
      </a:accent4>
      <a:accent5>
        <a:srgbClr val="FFCAB8"/>
      </a:accent5>
      <a:accent6>
        <a:srgbClr val="5C8A2D"/>
      </a:accent6>
      <a:hlink>
        <a:srgbClr val="669999"/>
      </a:hlink>
      <a:folHlink>
        <a:srgbClr val="FF99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206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Marshall</dc:creator>
  <cp:lastModifiedBy>Beth</cp:lastModifiedBy>
  <cp:revision>14</cp:revision>
  <dcterms:created xsi:type="dcterms:W3CDTF">2014-08-13T13:27:39Z</dcterms:created>
  <dcterms:modified xsi:type="dcterms:W3CDTF">2015-04-12T01:50:48Z</dcterms:modified>
</cp:coreProperties>
</file>