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100"/>
    <a:srgbClr val="E29700"/>
    <a:srgbClr val="6666CC"/>
    <a:srgbClr val="FFCC66"/>
    <a:srgbClr val="FFFF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3ACA5-575D-451B-9864-AFA160EE4F62}" type="datetimeFigureOut">
              <a:rPr lang="en-US" smtClean="0"/>
              <a:t>4/11/2015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71D-C1EF-46D4-A3D0-5EEA36A3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94DACF4-2A6F-4F9E-84DF-22D670D9E621}" type="slidenum">
              <a:rPr lang="en-GB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0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5137DFC5-F129-4F58-81D5-535382A4DDC0}" type="slidenum">
              <a:rPr lang="en-GB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9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fld id="{F4DCA5F3-A1AA-4489-917F-17D614C5C7F9}" type="slidenum">
              <a:rPr lang="en-GB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3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6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9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85800"/>
            <a:ext cx="19812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7912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80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2971800" y="6423025"/>
            <a:ext cx="3198813" cy="5191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www.socialworkleadership.org</a:t>
            </a:r>
          </a:p>
        </p:txBody>
      </p:sp>
    </p:spTree>
    <p:extLst>
      <p:ext uri="{BB962C8B-B14F-4D97-AF65-F5344CB8AC3E}">
        <p14:creationId xmlns:p14="http://schemas.microsoft.com/office/powerpoint/2010/main" val="953359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buFont typeface="Arial" charset="0"/>
              <a:buNone/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23025"/>
            <a:ext cx="3198813" cy="519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0DEB18-1EDA-4CAF-8144-217EB1457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77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98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524000"/>
            <a:ext cx="3695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9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3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0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28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46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3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2052638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85800"/>
            <a:ext cx="7543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" cy="1371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56" name="Rectangle 32"/>
          <p:cNvSpPr>
            <a:spLocks noChangeArrowheads="1"/>
          </p:cNvSpPr>
          <p:nvPr userDrawn="1"/>
        </p:nvSpPr>
        <p:spPr bwMode="auto">
          <a:xfrm>
            <a:off x="0" y="1371600"/>
            <a:ext cx="9144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7543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107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i="1">
          <a:solidFill>
            <a:srgbClr val="333399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100000"/>
        </a:spcBef>
        <a:spcAft>
          <a:spcPct val="0"/>
        </a:spcAft>
        <a:buClr>
          <a:srgbClr val="6666CC"/>
        </a:buClr>
        <a:buSzPct val="12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bg2"/>
        </a:buClr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4116388"/>
            <a:ext cx="9144000" cy="2741612"/>
          </a:xfrm>
          <a:prstGeom prst="rect">
            <a:avLst/>
          </a:prstGeom>
          <a:solidFill>
            <a:srgbClr val="66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810000"/>
            <a:ext cx="2743200" cy="30480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08025" y="-752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962400"/>
            <a:ext cx="1828800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371600"/>
            <a:ext cx="9144000" cy="2590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2743200" y="0"/>
            <a:ext cx="6400800" cy="1371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0"/>
            <a:ext cx="2743200" cy="1371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u="sng">
              <a:solidFill>
                <a:srgbClr val="FFFFFF"/>
              </a:solidFill>
              <a:latin typeface="Times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059537" y="4121006"/>
            <a:ext cx="408446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20800" algn="l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baseline="30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December 2, 2013</a:t>
            </a:r>
            <a:endParaRPr lang="en-US" altLang="en-US" sz="36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29" y="1905000"/>
            <a:ext cx="1766171" cy="1747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1113183" cy="1688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" y="3375025"/>
            <a:ext cx="2741855" cy="182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8286" cy="19176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6" descr="Gero-EdCtr_cmyk_P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08" y="5818274"/>
            <a:ext cx="2779792" cy="39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55" y="5529036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91" y="5714999"/>
            <a:ext cx="1646063" cy="597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1" y="1415501"/>
            <a:ext cx="64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HPPAE: Rotations</a:t>
            </a:r>
          </a:p>
          <a:p>
            <a:pPr algn="ctr"/>
            <a:endParaRPr lang="en-US" sz="3000" b="1" dirty="0" smtClean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b="1" dirty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altLang="en-US" sz="2000" b="1" dirty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Jean </a:t>
            </a:r>
            <a:r>
              <a:rPr lang="en-US" altLang="en-US" sz="2000" b="1" dirty="0" err="1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Schuldberg</a:t>
            </a:r>
            <a:r>
              <a:rPr lang="en-US" altLang="en-US" sz="2000" b="1" dirty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LCSW, </a:t>
            </a:r>
            <a:r>
              <a:rPr lang="en-US" altLang="en-US" sz="2000" b="1" dirty="0" err="1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Ed.D</a:t>
            </a:r>
            <a:endParaRPr lang="en-US" altLang="en-US" sz="2000" b="1" dirty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altLang="en-US" sz="2000" b="1" dirty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School of Social Work</a:t>
            </a:r>
          </a:p>
          <a:p>
            <a:pPr algn="ctr"/>
            <a:r>
              <a:rPr lang="en-US" altLang="en-US" sz="2000" b="1" dirty="0">
                <a:solidFill>
                  <a:schemeClr val="accent4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California State University, Chico</a:t>
            </a:r>
          </a:p>
          <a:p>
            <a:pPr algn="ctr"/>
            <a:endParaRPr lang="en-US" sz="3000" b="1" dirty="0" smtClean="0">
              <a:solidFill>
                <a:schemeClr val="accent4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939800" y="1417638"/>
          <a:ext cx="8255000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8253302" imgH="4163224" progId="Excel.Chart.8">
                  <p:embed/>
                </p:oleObj>
              </mc:Choice>
              <mc:Fallback>
                <p:oleObj r:id="rId5" imgW="8253302" imgH="416322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1417638"/>
                        <a:ext cx="8255000" cy="416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915988" y="152400"/>
            <a:ext cx="8228012" cy="1141413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b="1" i="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Student #3: External Rotation</a:t>
            </a:r>
            <a:r>
              <a:rPr lang="en-US" altLang="en-US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</a:br>
            <a:endParaRPr lang="en-US" altLang="en-US" dirty="0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33600" y="1828800"/>
            <a:ext cx="4953000" cy="14773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BEHAVIORAL HEALTH</a:t>
            </a:r>
          </a:p>
          <a:p>
            <a:pPr>
              <a:buFont typeface="Arial" charset="0"/>
              <a:buNone/>
              <a:defRPr/>
            </a:pPr>
            <a:endParaRPr lang="en-US" b="1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  <a:defRPr/>
            </a:pP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Individual, Group and Family Counseling</a:t>
            </a:r>
          </a:p>
          <a:p>
            <a:pPr>
              <a:buFont typeface="Arial" charset="0"/>
              <a:buNone/>
              <a:defRPr/>
            </a:pP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rPr>
              <a:t>Clinical Setting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2133600" y="3962400"/>
            <a:ext cx="495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+mj-lt"/>
              </a:rPr>
              <a:t>SENIOR LEGISLATURE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+mj-lt"/>
              </a:rPr>
              <a:t>Development of Policy 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+mj-lt"/>
              </a:rPr>
              <a:t>Impacting Older Adults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915988" y="2667001"/>
            <a:ext cx="836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+mj-lt"/>
              </a:rPr>
              <a:t>65%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838200" y="4572000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+mj-lt"/>
              </a:rPr>
              <a:t>35%</a:t>
            </a:r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>
            <a:off x="29718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10" y="685800"/>
            <a:ext cx="8229600" cy="1143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Strategies</a:t>
            </a:r>
            <a:endParaRPr lang="en-US" b="1" i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09600" y="1524000"/>
            <a:ext cx="8458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Orient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students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rotation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m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odel 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Enlist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field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nstructors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w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ho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re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f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amiliar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with the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work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each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epartment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assist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with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transitions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Track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student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e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xperiences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Utilize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geriatric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ocial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w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ork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ompetencies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Scale to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measure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tudent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rogress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n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otation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lacements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Student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learning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ontract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Specialized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trainings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meetings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76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8229600" cy="1143000"/>
          </a:xfrm>
        </p:spPr>
        <p:txBody>
          <a:bodyPr/>
          <a:lstStyle/>
          <a:p>
            <a:r>
              <a:rPr lang="en-US" b="1" i="0" dirty="0">
                <a:solidFill>
                  <a:srgbClr val="000099"/>
                </a:solidFill>
              </a:rPr>
              <a:t>Strategies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57200" y="1676400"/>
            <a:ext cx="8686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457200"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Develop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ways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rotation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odel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serve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tudent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and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agency</a:t>
            </a:r>
            <a:endParaRPr lang="en-US" altLang="en-US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Maintain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flexibility</a:t>
            </a:r>
            <a:endParaRPr lang="en-US" altLang="en-US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Mentor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students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plan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and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deliver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eminars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and/or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agency/community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resentation</a:t>
            </a:r>
            <a:endParaRPr lang="en-US" altLang="en-US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Encourage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students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collaborate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with HPPAE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colleagues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joint </a:t>
            </a:r>
            <a:r>
              <a:rPr lang="en-US" alt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rojects</a:t>
            </a:r>
            <a:endParaRPr lang="en-US" altLang="en-US" sz="24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340" name="Picture 1" descr="DSCN06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62175"/>
            <a:ext cx="1752600" cy="131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8229600" cy="1143000"/>
          </a:xfrm>
        </p:spPr>
        <p:txBody>
          <a:bodyPr/>
          <a:lstStyle/>
          <a:p>
            <a:r>
              <a:rPr lang="en-US" b="1" i="0" dirty="0">
                <a:solidFill>
                  <a:srgbClr val="000099"/>
                </a:solidFill>
              </a:rPr>
              <a:t>Strategies</a:t>
            </a:r>
            <a:endParaRPr lang="en-US" altLang="en-US" dirty="0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3400" y="1600200"/>
            <a:ext cx="8610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l">
              <a:buClr>
                <a:schemeClr val="bg2"/>
              </a:buClr>
              <a:defRPr/>
            </a:pP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Integrated field seminar:</a:t>
            </a:r>
            <a:b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</a:br>
            <a:endParaRPr lang="en-US" sz="2400" b="1" dirty="0">
              <a:latin typeface="Verdana" charset="0"/>
              <a:ea typeface="MS PGothic" charset="0"/>
              <a:cs typeface="MS PGothic" charset="0"/>
            </a:endParaRPr>
          </a:p>
          <a:p>
            <a:pPr marL="914400" lvl="1" indent="-457200" algn="l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Mix 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of </a:t>
            </a: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s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tudents </a:t>
            </a: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f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rom </a:t>
            </a: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all 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focus </a:t>
            </a: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a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reas</a:t>
            </a:r>
            <a:endParaRPr lang="en-US" sz="2400" b="1" dirty="0">
              <a:latin typeface="Verdana" charset="0"/>
              <a:ea typeface="MS PGothic" charset="0"/>
              <a:cs typeface="MS PGothic" charset="0"/>
            </a:endParaRPr>
          </a:p>
          <a:p>
            <a:pPr lvl="1" algn="l">
              <a:buClr>
                <a:schemeClr val="bg2"/>
              </a:buClr>
              <a:buFont typeface="Arial" charset="0"/>
              <a:buNone/>
              <a:defRPr/>
            </a:pPr>
            <a:endParaRPr lang="en-US" sz="2400" b="1" dirty="0">
              <a:latin typeface="Verdana" charset="0"/>
              <a:ea typeface="MS PGothic" charset="0"/>
              <a:cs typeface="MS PGothic" charset="0"/>
            </a:endParaRPr>
          </a:p>
          <a:p>
            <a:pPr marL="914400" lvl="1" indent="-457200" algn="l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Case 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presentations</a:t>
            </a:r>
            <a:endParaRPr lang="en-US" sz="2400" b="1" dirty="0">
              <a:latin typeface="Verdana" charset="0"/>
              <a:ea typeface="MS PGothic" charset="0"/>
              <a:cs typeface="MS PGothic" charset="0"/>
            </a:endParaRPr>
          </a:p>
          <a:p>
            <a:pPr lvl="1" algn="l">
              <a:buClr>
                <a:schemeClr val="bg2"/>
              </a:buClr>
              <a:buFont typeface="Arial" charset="0"/>
              <a:buNone/>
              <a:defRPr/>
            </a:pPr>
            <a:endParaRPr lang="en-US" sz="2400" b="1" dirty="0">
              <a:latin typeface="Verdana" charset="0"/>
              <a:ea typeface="MS PGothic" charset="0"/>
              <a:cs typeface="MS PGothic" charset="0"/>
            </a:endParaRPr>
          </a:p>
          <a:p>
            <a:pPr marL="914400" lvl="1" indent="-457200" algn="l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Focus on 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services </a:t>
            </a: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in 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rural </a:t>
            </a: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r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egion</a:t>
            </a: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: 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collaboration </a:t>
            </a: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and 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case </a:t>
            </a:r>
            <a:r>
              <a:rPr lang="en-US" sz="2400" b="1" dirty="0">
                <a:latin typeface="Verdana" charset="0"/>
                <a:ea typeface="MS PGothic" charset="0"/>
                <a:cs typeface="MS PGothic" charset="0"/>
              </a:rPr>
              <a:t>c</a:t>
            </a:r>
            <a:r>
              <a:rPr lang="en-US" sz="2400" b="1" dirty="0" smtClean="0">
                <a:latin typeface="Verdana" charset="0"/>
                <a:ea typeface="MS PGothic" charset="0"/>
                <a:cs typeface="MS PGothic" charset="0"/>
              </a:rPr>
              <a:t>oordination</a:t>
            </a:r>
            <a:endParaRPr lang="en-US" sz="2400" b="1" dirty="0">
              <a:latin typeface="Verdan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r>
              <a:rPr lang="en-US" altLang="en-US" b="1" i="0" dirty="0">
                <a:ea typeface="ＭＳ Ｐゴシック" panose="020B0600070205080204" pitchFamily="34" charset="-128"/>
              </a:rPr>
              <a:t>Checklist for Ensuring Successful Implementation of Rotations </a:t>
            </a:r>
            <a:r>
              <a:rPr lang="en-US" altLang="en-US" sz="3200" b="1" i="0" dirty="0">
                <a:ea typeface="ＭＳ Ｐゴシック" panose="020B0600070205080204" pitchFamily="34" charset="-128"/>
              </a:rPr>
              <a:t/>
            </a:r>
            <a:br>
              <a:rPr lang="en-US" altLang="en-US" sz="3200" b="1" i="0" dirty="0">
                <a:ea typeface="ＭＳ Ｐゴシック" panose="020B0600070205080204" pitchFamily="34" charset="-128"/>
              </a:rPr>
            </a:br>
            <a:r>
              <a:rPr lang="en-US" altLang="en-US" sz="3200" dirty="0" smtClean="0">
                <a:solidFill>
                  <a:srgbClr val="0000BF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3200" dirty="0" smtClean="0">
                <a:solidFill>
                  <a:srgbClr val="0000BF"/>
                </a:solidFill>
                <a:ea typeface="ＭＳ Ｐゴシック" panose="020B0600070205080204" pitchFamily="34" charset="-128"/>
              </a:rPr>
            </a:br>
            <a:endParaRPr lang="en-US" altLang="en-US" b="1" i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3400" y="1600200"/>
            <a:ext cx="8610600" cy="324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65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Select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students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who have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demonstrated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g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ood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cademic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experiential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kills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65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Provide an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orientation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rotation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for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students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field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nstructors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, and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faculty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f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ield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l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iaisons (field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eminar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f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aculty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) </a:t>
            </a:r>
          </a:p>
          <a:p>
            <a:pPr>
              <a:spcBef>
                <a:spcPct val="65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Establish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strong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artnerships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etween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MSW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programs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participating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epartments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by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establishing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hared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g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oals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benefits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64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748004"/>
            <a:ext cx="8229600" cy="1143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Checklist Continued</a:t>
            </a:r>
            <a:endParaRPr lang="en-US" b="1" i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33400" y="1600200"/>
            <a:ext cx="8572500" cy="428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Maintain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strong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venues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communication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b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etween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university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field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gencies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Assign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students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to a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field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l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iaison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who has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expertise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and/or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strong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i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nterest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in the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field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aging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Customize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rotation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meet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tudents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’ 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learning </a:t>
            </a: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sz="2200" b="1" dirty="0" smtClean="0">
                <a:solidFill>
                  <a:schemeClr val="tx1"/>
                </a:solidFill>
                <a:latin typeface="+mj-lt"/>
              </a:rPr>
              <a:t>equirements</a:t>
            </a:r>
            <a:endParaRPr lang="en-US" altLang="en-US" sz="22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eaLnBrk="1" hangingPunct="1">
              <a:spcBef>
                <a:spcPct val="65000"/>
              </a:spcBef>
              <a:buFont typeface="Arial" panose="020B0604020202020204" pitchFamily="34" charset="0"/>
              <a:buChar char="•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521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069" y="685800"/>
            <a:ext cx="8229600" cy="1143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i="0" dirty="0">
                <a:solidFill>
                  <a:srgbClr val="000099"/>
                </a:solidFill>
              </a:rPr>
              <a:t>Checklist Continued</a:t>
            </a:r>
            <a:endParaRPr lang="en-US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533400" y="1600200"/>
            <a:ext cx="7696200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ea typeface="ＭＳ Ｐゴシック" charset="0"/>
                <a:cs typeface="ＭＳ Ｐゴシック" charset="0"/>
              </a:rPr>
              <a:t>Maintain </a:t>
            </a:r>
            <a:r>
              <a:rPr lang="en-US" sz="2200" b="1" dirty="0" smtClean="0">
                <a:latin typeface="+mj-lt"/>
                <a:ea typeface="ＭＳ Ｐゴシック" charset="0"/>
                <a:cs typeface="ＭＳ Ｐゴシック" charset="0"/>
              </a:rPr>
              <a:t>ongoing </a:t>
            </a:r>
            <a:r>
              <a:rPr lang="en-US" sz="2200" b="1" dirty="0">
                <a:latin typeface="+mj-lt"/>
                <a:ea typeface="ＭＳ Ｐゴシック" charset="0"/>
                <a:cs typeface="ＭＳ Ｐゴシック" charset="0"/>
              </a:rPr>
              <a:t>c</a:t>
            </a:r>
            <a:r>
              <a:rPr lang="en-US" sz="2200" b="1" dirty="0" smtClean="0">
                <a:latin typeface="+mj-lt"/>
                <a:ea typeface="ＭＳ Ｐゴシック" charset="0"/>
                <a:cs typeface="ＭＳ Ｐゴシック" charset="0"/>
              </a:rPr>
              <a:t>ommunication</a:t>
            </a:r>
            <a:endParaRPr lang="en-US" sz="22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609600" indent="-6096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endParaRPr lang="en-US" sz="22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ea typeface="ＭＳ Ｐゴシック" charset="0"/>
                <a:cs typeface="ＭＳ Ｐゴシック" charset="0"/>
              </a:rPr>
              <a:t>Provide </a:t>
            </a:r>
            <a:r>
              <a:rPr lang="en-US" sz="2200" b="1" dirty="0" smtClean="0">
                <a:latin typeface="+mj-lt"/>
                <a:ea typeface="ＭＳ Ｐゴシック" charset="0"/>
                <a:cs typeface="ＭＳ Ｐゴシック" charset="0"/>
              </a:rPr>
              <a:t>educational </a:t>
            </a:r>
            <a:r>
              <a:rPr lang="en-US" sz="2200" b="1" dirty="0">
                <a:latin typeface="+mj-lt"/>
                <a:ea typeface="ＭＳ Ｐゴシック" charset="0"/>
                <a:cs typeface="ＭＳ Ｐゴシック" charset="0"/>
              </a:rPr>
              <a:t>e</a:t>
            </a:r>
            <a:r>
              <a:rPr lang="en-US" sz="2200" b="1" dirty="0" smtClean="0">
                <a:latin typeface="+mj-lt"/>
                <a:ea typeface="ＭＳ Ｐゴシック" charset="0"/>
                <a:cs typeface="ＭＳ Ｐゴシック" charset="0"/>
              </a:rPr>
              <a:t>nrichment </a:t>
            </a:r>
            <a:r>
              <a:rPr lang="en-US" sz="2200" b="1" dirty="0">
                <a:latin typeface="+mj-lt"/>
                <a:ea typeface="ＭＳ Ｐゴシック" charset="0"/>
                <a:cs typeface="ＭＳ Ｐゴシック" charset="0"/>
              </a:rPr>
              <a:t>t</a:t>
            </a:r>
            <a:r>
              <a:rPr lang="en-US" sz="2200" b="1" dirty="0" smtClean="0">
                <a:latin typeface="+mj-lt"/>
                <a:ea typeface="ＭＳ Ｐゴシック" charset="0"/>
                <a:cs typeface="ＭＳ Ｐゴシック" charset="0"/>
              </a:rPr>
              <a:t>rainings</a:t>
            </a:r>
            <a:endParaRPr lang="en-US" sz="22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endParaRPr lang="en-US" sz="22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algn="l" eaLnBrk="0" hangingPunct="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ea typeface="ＭＳ Ｐゴシック" charset="0"/>
                <a:cs typeface="ＭＳ Ｐゴシック" charset="0"/>
              </a:rPr>
              <a:t>Provide </a:t>
            </a:r>
            <a:r>
              <a:rPr lang="en-US" sz="2200" b="1" dirty="0" smtClean="0">
                <a:latin typeface="+mj-lt"/>
                <a:ea typeface="ＭＳ Ｐゴシック" charset="0"/>
                <a:cs typeface="ＭＳ Ｐゴシック" charset="0"/>
              </a:rPr>
              <a:t>regularly </a:t>
            </a:r>
            <a:r>
              <a:rPr lang="en-US" sz="2200" b="1" dirty="0">
                <a:latin typeface="+mj-lt"/>
                <a:ea typeface="ＭＳ Ｐゴシック" charset="0"/>
                <a:cs typeface="ＭＳ Ｐゴシック" charset="0"/>
              </a:rPr>
              <a:t>s</a:t>
            </a:r>
            <a:r>
              <a:rPr lang="en-US" sz="2200" b="1" dirty="0" smtClean="0">
                <a:latin typeface="+mj-lt"/>
                <a:ea typeface="ＭＳ Ｐゴシック" charset="0"/>
                <a:cs typeface="ＭＳ Ｐゴシック" charset="0"/>
              </a:rPr>
              <a:t>cheduled </a:t>
            </a:r>
            <a:r>
              <a:rPr lang="en-US" sz="2200" b="1" dirty="0"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sz="2200" b="1" dirty="0" smtClean="0">
                <a:latin typeface="+mj-lt"/>
                <a:ea typeface="ＭＳ Ｐゴシック" charset="0"/>
                <a:cs typeface="ＭＳ Ｐゴシック" charset="0"/>
              </a:rPr>
              <a:t>ntegrated </a:t>
            </a:r>
            <a:r>
              <a:rPr lang="en-US" sz="2200" b="1" dirty="0">
                <a:latin typeface="+mj-lt"/>
                <a:ea typeface="ＭＳ Ｐゴシック" charset="0"/>
                <a:cs typeface="ＭＳ Ｐゴシック" charset="0"/>
              </a:rPr>
              <a:t>s</a:t>
            </a:r>
            <a:r>
              <a:rPr lang="en-US" sz="2200" b="1" dirty="0" smtClean="0">
                <a:latin typeface="+mj-lt"/>
                <a:ea typeface="ＭＳ Ｐゴシック" charset="0"/>
                <a:cs typeface="ＭＳ Ｐゴシック" charset="0"/>
              </a:rPr>
              <a:t>eminars</a:t>
            </a:r>
            <a:endParaRPr lang="en-US" sz="22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8436" name="Picture 3" descr="DSCN14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1757363" cy="28215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1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93" y="763587"/>
            <a:ext cx="8228013" cy="11414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What is a Rotation?</a:t>
            </a:r>
            <a:endParaRPr lang="en-US" b="1" i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066800" y="1905000"/>
            <a:ext cx="7848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i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00200"/>
            <a:ext cx="8534400" cy="31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0" hangingPunct="0">
              <a:buFont typeface="Arial" charset="0"/>
              <a:buNone/>
              <a:defRPr/>
            </a:pPr>
            <a:r>
              <a:rPr lang="en-US" sz="2400" b="1" dirty="0">
                <a:latin typeface="+mj-lt"/>
                <a:ea typeface="+mn-ea"/>
              </a:rPr>
              <a:t>The moving of students in a planned and systematic fashion from one field setting to another in order to ensure that they experience the range of practice arenas, service delivery systems, and client populations. </a:t>
            </a:r>
          </a:p>
          <a:p>
            <a:pPr lvl="1" algn="l" eaLnBrk="0" hangingPunct="0">
              <a:buFont typeface="Arial" charset="0"/>
              <a:buNone/>
              <a:defRPr/>
            </a:pPr>
            <a:endParaRPr lang="en-US" sz="2400" dirty="0">
              <a:solidFill>
                <a:srgbClr val="000099"/>
              </a:solidFill>
              <a:latin typeface="Arial" charset="0"/>
              <a:ea typeface="+mn-ea"/>
            </a:endParaRPr>
          </a:p>
          <a:p>
            <a:pPr lvl="1" algn="l" eaLnBrk="0" hangingPunct="0">
              <a:buFont typeface="Arial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Arial" charset="0"/>
                <a:ea typeface="+mn-ea"/>
              </a:rPr>
              <a:t>			</a:t>
            </a:r>
            <a:r>
              <a:rPr lang="en-US" sz="2400" b="1" dirty="0" smtClean="0">
                <a:latin typeface="Arial" charset="0"/>
                <a:ea typeface="+mn-ea"/>
              </a:rPr>
              <a:t>(</a:t>
            </a:r>
            <a:r>
              <a:rPr lang="en-US" sz="2400" b="1" dirty="0">
                <a:latin typeface="Arial" charset="0"/>
                <a:ea typeface="+mn-ea"/>
              </a:rPr>
              <a:t>Cuzzi, Holden, Rutter, et. al. 1996)</a:t>
            </a:r>
          </a:p>
        </p:txBody>
      </p:sp>
    </p:spTree>
    <p:extLst>
      <p:ext uri="{BB962C8B-B14F-4D97-AF65-F5344CB8AC3E}">
        <p14:creationId xmlns:p14="http://schemas.microsoft.com/office/powerpoint/2010/main" val="173672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952" y="762000"/>
            <a:ext cx="8228012" cy="11414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Why Rotations?</a:t>
            </a:r>
            <a:endParaRPr lang="en-US" b="1" i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03564" y="1524000"/>
            <a:ext cx="8534400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Increase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exposure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to:</a:t>
            </a:r>
          </a:p>
          <a:p>
            <a:pPr marL="742950" lvl="1" indent="-285750" algn="l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The 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continuum </a:t>
            </a: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of 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services </a:t>
            </a: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for 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older </a:t>
            </a: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a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dults </a:t>
            </a:r>
            <a:endParaRPr lang="en-US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742950" lvl="1" indent="-285750" algn="l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Diverse 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populations </a:t>
            </a:r>
            <a:endParaRPr lang="en-US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742950" lvl="1" indent="-285750" algn="l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Complexity of the 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entire </a:t>
            </a: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s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ervice </a:t>
            </a: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d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elivery </a:t>
            </a:r>
            <a:r>
              <a:rPr lang="en-US" b="1" dirty="0">
                <a:latin typeface="+mj-lt"/>
                <a:ea typeface="ＭＳ Ｐゴシック" charset="0"/>
                <a:cs typeface="ＭＳ Ｐゴシック" charset="0"/>
              </a:rPr>
              <a:t>s</a:t>
            </a:r>
            <a:r>
              <a:rPr lang="en-US" b="1" dirty="0" smtClean="0">
                <a:latin typeface="+mj-lt"/>
                <a:ea typeface="ＭＳ Ｐゴシック" charset="0"/>
                <a:cs typeface="ＭＳ Ｐゴシック" charset="0"/>
              </a:rPr>
              <a:t>ystem</a:t>
            </a:r>
            <a:endParaRPr lang="en-US" b="1" dirty="0">
              <a:latin typeface="+mj-lt"/>
              <a:ea typeface="ＭＳ Ｐゴシック" charset="0"/>
              <a:cs typeface="ＭＳ Ｐゴシック" charset="0"/>
            </a:endParaRPr>
          </a:p>
          <a:p>
            <a:pPr lvl="1" algn="l">
              <a:buClr>
                <a:schemeClr val="bg2"/>
              </a:buClr>
              <a:buFont typeface="Arial" charset="0"/>
              <a:buNone/>
              <a:defRPr/>
            </a:pPr>
            <a:endParaRPr lang="en-US" sz="9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algn="l">
              <a:buClr>
                <a:schemeClr val="bg2"/>
              </a:buClr>
              <a:buFont typeface="Arial" charset="0"/>
              <a:buNone/>
              <a:defRPr/>
            </a:pPr>
            <a:endParaRPr lang="en-US" sz="16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342900" indent="-342900" algn="l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Encourage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collaboration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b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etween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a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gency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d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epartments and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c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ommunity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a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gencies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algn="l">
              <a:buClr>
                <a:schemeClr val="bg2"/>
              </a:buClr>
              <a:buFont typeface="Wingdings" charset="2"/>
              <a:buChar char="§"/>
              <a:defRPr/>
            </a:pP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342900" indent="-342900" algn="l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Study the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organizational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c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ontext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of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social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w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ork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p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ractice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algn="l">
              <a:buClr>
                <a:schemeClr val="bg2"/>
              </a:buClr>
              <a:buFont typeface="Arial" charset="0"/>
              <a:buNone/>
              <a:defRPr/>
            </a:pPr>
            <a:endParaRPr lang="en-US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342900" indent="-342900" algn="l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Increase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networking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and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career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o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pportunities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algn="l">
              <a:buClr>
                <a:schemeClr val="bg2"/>
              </a:buClr>
              <a:buFont typeface="Arial" charset="0"/>
              <a:buNone/>
              <a:defRPr/>
            </a:pPr>
            <a:endParaRPr lang="en-US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342900" indent="-342900" algn="l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Exposure to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interdisciplinary/</a:t>
            </a:r>
            <a:r>
              <a:rPr lang="en-US" sz="2400" b="1" dirty="0" err="1" smtClean="0">
                <a:latin typeface="+mj-lt"/>
                <a:ea typeface="ＭＳ Ｐゴシック" charset="0"/>
                <a:cs typeface="ＭＳ Ｐゴシック" charset="0"/>
              </a:rPr>
              <a:t>interprofessional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 teams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342900" indent="-342900" algn="l">
              <a:buFont typeface="Wingdings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33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382000" cy="1143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The Rotation </a:t>
            </a:r>
            <a:r>
              <a:rPr lang="en-US" b="1" i="0" dirty="0">
                <a:solidFill>
                  <a:srgbClr val="000099"/>
                </a:solidFill>
                <a:ea typeface="+mj-ea"/>
                <a:cs typeface="+mj-cs"/>
              </a:rPr>
              <a:t>M</a:t>
            </a: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odel: Choice </a:t>
            </a:r>
            <a:r>
              <a:rPr lang="en-US" b="1" i="0" dirty="0" smtClean="0">
                <a:solidFill>
                  <a:srgbClr val="000099"/>
                </a:solidFill>
              </a:rPr>
              <a:t>and</a:t>
            </a: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 Flexibility</a:t>
            </a:r>
            <a:endParaRPr lang="en-US" b="1" i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Font typeface="Arial" charset="0"/>
              <a:buNone/>
              <a:defRPr/>
            </a:pPr>
            <a:r>
              <a:rPr lang="en-US" sz="2400" b="1" dirty="0" smtClean="0">
                <a:latin typeface="+mj-lt"/>
                <a:ea typeface="ＭＳ Ｐゴシック" charset="-128"/>
              </a:rPr>
              <a:t>Options </a:t>
            </a:r>
            <a:r>
              <a:rPr lang="en-US" sz="2400" b="1" dirty="0">
                <a:latin typeface="+mj-lt"/>
                <a:ea typeface="ＭＳ Ｐゴシック" charset="-128"/>
              </a:rPr>
              <a:t>to </a:t>
            </a:r>
            <a:r>
              <a:rPr lang="en-US" sz="2400" b="1" dirty="0" smtClean="0">
                <a:latin typeface="+mj-lt"/>
                <a:ea typeface="ＭＳ Ｐゴシック" charset="-128"/>
              </a:rPr>
              <a:t>consider</a:t>
            </a:r>
            <a:r>
              <a:rPr lang="en-US" sz="2400" b="1" dirty="0">
                <a:latin typeface="+mj-lt"/>
                <a:ea typeface="ＭＳ Ｐゴシック" charset="-128"/>
              </a:rPr>
              <a:t>:</a:t>
            </a:r>
          </a:p>
          <a:p>
            <a:pPr marL="60325" lvl="1" algn="l">
              <a:buFont typeface="Arial" charset="0"/>
              <a:buNone/>
              <a:defRPr/>
            </a:pPr>
            <a:endParaRPr lang="en-US" sz="2400" b="1" dirty="0">
              <a:latin typeface="+mj-lt"/>
              <a:ea typeface="ＭＳ Ｐゴシック" charset="-128"/>
            </a:endParaRPr>
          </a:p>
          <a:p>
            <a:pPr lvl="1" indent="-396875" algn="l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-128"/>
              </a:rPr>
              <a:t>Length:</a:t>
            </a:r>
          </a:p>
          <a:p>
            <a:pPr marL="974725" lvl="2" indent="-457200" algn="l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latin typeface="+mj-lt"/>
                <a:ea typeface="ＭＳ Ｐゴシック" charset="-128"/>
              </a:rPr>
              <a:t>1 or </a:t>
            </a:r>
            <a:r>
              <a:rPr lang="en-US" sz="2400" b="1" dirty="0">
                <a:latin typeface="+mj-lt"/>
                <a:ea typeface="ＭＳ Ｐゴシック" charset="-128"/>
              </a:rPr>
              <a:t>2 </a:t>
            </a:r>
            <a:r>
              <a:rPr lang="en-US" sz="2400" b="1" dirty="0" smtClean="0">
                <a:latin typeface="+mj-lt"/>
                <a:ea typeface="ＭＳ Ｐゴシック" charset="-128"/>
              </a:rPr>
              <a:t>semesters</a:t>
            </a:r>
            <a:endParaRPr lang="en-US" sz="2400" b="1" dirty="0">
              <a:latin typeface="+mj-lt"/>
              <a:ea typeface="ＭＳ Ｐゴシック" charset="-128"/>
            </a:endParaRPr>
          </a:p>
          <a:p>
            <a:pPr marL="974725" lvl="2" indent="-457200" algn="l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>
                <a:latin typeface="+mj-lt"/>
                <a:ea typeface="ＭＳ Ｐゴシック" charset="-128"/>
              </a:rPr>
              <a:t>1 or </a:t>
            </a:r>
            <a:r>
              <a:rPr lang="en-US" sz="2400" b="1" dirty="0">
                <a:latin typeface="+mj-lt"/>
                <a:ea typeface="ＭＳ Ｐゴシック" charset="-128"/>
              </a:rPr>
              <a:t>2 </a:t>
            </a:r>
            <a:r>
              <a:rPr lang="en-US" sz="2400" b="1" dirty="0" smtClean="0">
                <a:latin typeface="+mj-lt"/>
                <a:ea typeface="ＭＳ Ｐゴシック" charset="-128"/>
              </a:rPr>
              <a:t>days </a:t>
            </a:r>
            <a:r>
              <a:rPr lang="en-US" sz="2400" b="1" dirty="0">
                <a:latin typeface="+mj-lt"/>
                <a:ea typeface="ＭＳ Ｐゴシック" charset="-128"/>
              </a:rPr>
              <a:t>per </a:t>
            </a:r>
            <a:r>
              <a:rPr lang="en-US" sz="2400" b="1" dirty="0" smtClean="0">
                <a:latin typeface="+mj-lt"/>
                <a:ea typeface="ＭＳ Ｐゴシック" charset="-128"/>
              </a:rPr>
              <a:t>week</a:t>
            </a:r>
            <a:endParaRPr lang="en-US" sz="2400" b="1" dirty="0">
              <a:latin typeface="+mj-lt"/>
              <a:ea typeface="ＭＳ Ｐゴシック" charset="-128"/>
            </a:endParaRPr>
          </a:p>
          <a:p>
            <a:pPr marL="974725" lvl="2" indent="-457200" algn="l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+mj-lt"/>
                <a:ea typeface="ＭＳ Ｐゴシック" charset="-128"/>
              </a:rPr>
              <a:t>10 </a:t>
            </a:r>
            <a:r>
              <a:rPr lang="en-US" sz="2400" b="1" dirty="0" smtClean="0">
                <a:latin typeface="+mj-lt"/>
                <a:ea typeface="ＭＳ Ｐゴシック" charset="-128"/>
              </a:rPr>
              <a:t>week </a:t>
            </a:r>
            <a:r>
              <a:rPr lang="en-US" sz="2400" b="1" dirty="0">
                <a:latin typeface="+mj-lt"/>
                <a:ea typeface="ＭＳ Ｐゴシック" charset="-128"/>
              </a:rPr>
              <a:t>r</a:t>
            </a:r>
            <a:r>
              <a:rPr lang="en-US" sz="2400" b="1" dirty="0" smtClean="0">
                <a:latin typeface="+mj-lt"/>
                <a:ea typeface="ＭＳ Ｐゴシック" charset="-128"/>
              </a:rPr>
              <a:t>otations</a:t>
            </a:r>
            <a:endParaRPr lang="en-US" sz="2400" b="1" dirty="0">
              <a:latin typeface="+mj-lt"/>
              <a:ea typeface="ＭＳ Ｐゴシック" charset="-128"/>
            </a:endParaRPr>
          </a:p>
          <a:p>
            <a:pPr marL="974725" lvl="2" indent="-457200" algn="l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+mj-lt"/>
                <a:ea typeface="ＭＳ Ｐゴシック" charset="-128"/>
              </a:rPr>
              <a:t>Timed to </a:t>
            </a:r>
            <a:r>
              <a:rPr lang="en-US" sz="2400" b="1" dirty="0" smtClean="0">
                <a:latin typeface="+mj-lt"/>
                <a:ea typeface="ＭＳ Ｐゴシック" charset="-128"/>
              </a:rPr>
              <a:t>specific </a:t>
            </a:r>
            <a:r>
              <a:rPr lang="en-US" sz="2400" b="1" dirty="0">
                <a:latin typeface="+mj-lt"/>
                <a:ea typeface="ＭＳ Ｐゴシック" charset="-128"/>
              </a:rPr>
              <a:t>p</a:t>
            </a:r>
            <a:r>
              <a:rPr lang="en-US" sz="2400" b="1" dirty="0" smtClean="0">
                <a:latin typeface="+mj-lt"/>
                <a:ea typeface="ＭＳ Ｐゴシック" charset="-128"/>
              </a:rPr>
              <a:t>rojects</a:t>
            </a:r>
            <a:endParaRPr lang="en-US" sz="2400" b="1" dirty="0">
              <a:latin typeface="+mj-lt"/>
              <a:ea typeface="ＭＳ Ｐゴシック" charset="-128"/>
            </a:endParaRPr>
          </a:p>
          <a:p>
            <a:pPr marL="60325" lvl="1" algn="l">
              <a:buClr>
                <a:schemeClr val="bg2"/>
              </a:buClr>
              <a:buFont typeface="Arial" charset="0"/>
              <a:buNone/>
              <a:defRPr/>
            </a:pPr>
            <a:endParaRPr lang="en-US" sz="2400" b="1" dirty="0">
              <a:latin typeface="+mj-lt"/>
              <a:ea typeface="ＭＳ Ｐゴシック" charset="-128"/>
            </a:endParaRPr>
          </a:p>
          <a:p>
            <a:pPr lvl="1" indent="-396875" algn="l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-128"/>
              </a:rPr>
              <a:t>Type of </a:t>
            </a:r>
            <a:r>
              <a:rPr lang="en-US" sz="2400" b="1" dirty="0" smtClean="0">
                <a:latin typeface="+mj-lt"/>
                <a:ea typeface="ＭＳ Ｐゴシック" charset="-128"/>
              </a:rPr>
              <a:t>field </a:t>
            </a:r>
            <a:r>
              <a:rPr lang="en-US" sz="2400" b="1" dirty="0">
                <a:latin typeface="+mj-lt"/>
                <a:ea typeface="ＭＳ Ｐゴシック" charset="-128"/>
              </a:rPr>
              <a:t>p</a:t>
            </a:r>
            <a:r>
              <a:rPr lang="en-US" sz="2400" b="1" dirty="0" smtClean="0">
                <a:latin typeface="+mj-lt"/>
                <a:ea typeface="ＭＳ Ｐゴシック" charset="-128"/>
              </a:rPr>
              <a:t>lacement</a:t>
            </a:r>
            <a:endParaRPr lang="en-US" sz="2400" b="1" dirty="0">
              <a:latin typeface="+mj-lt"/>
              <a:ea typeface="ＭＳ Ｐゴシック" charset="-128"/>
            </a:endParaRPr>
          </a:p>
          <a:p>
            <a:pPr marL="974725" lvl="2" indent="-457200" algn="l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+mj-lt"/>
                <a:ea typeface="ＭＳ Ｐゴシック" charset="-128"/>
              </a:rPr>
              <a:t>Concurrent</a:t>
            </a:r>
          </a:p>
          <a:p>
            <a:pPr marL="974725" lvl="2" indent="-457200" algn="l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+mj-lt"/>
                <a:ea typeface="ＭＳ Ｐゴシック" charset="-128"/>
              </a:rPr>
              <a:t>Sequential</a:t>
            </a:r>
          </a:p>
          <a:p>
            <a:pPr marL="974725" lvl="2" indent="-457200" algn="l"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+mj-lt"/>
                <a:ea typeface="ＭＳ Ｐゴシック" charset="-128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402886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193" y="366712"/>
            <a:ext cx="8228013" cy="11414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The Rotation </a:t>
            </a:r>
            <a:r>
              <a:rPr lang="en-US" b="1" i="0" dirty="0">
                <a:solidFill>
                  <a:srgbClr val="000099"/>
                </a:solidFill>
                <a:ea typeface="+mj-ea"/>
                <a:cs typeface="+mj-cs"/>
              </a:rPr>
              <a:t>M</a:t>
            </a: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odel: Choice </a:t>
            </a:r>
            <a:r>
              <a:rPr lang="en-US" b="1" i="0" dirty="0" smtClean="0">
                <a:solidFill>
                  <a:srgbClr val="000099"/>
                </a:solidFill>
              </a:rPr>
              <a:t>and</a:t>
            </a: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 Flexibility</a:t>
            </a:r>
            <a:endParaRPr lang="en-US" b="1" i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15193" y="1508125"/>
            <a:ext cx="7620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0325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74725" indent="-4572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Options to </a:t>
            </a: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consider:</a:t>
            </a:r>
            <a:br>
              <a:rPr lang="en-US" altLang="en-US" sz="2400" b="1" dirty="0" smtClean="0">
                <a:solidFill>
                  <a:schemeClr val="tx1"/>
                </a:solidFill>
                <a:latin typeface="+mj-lt"/>
              </a:rPr>
            </a:b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marL="457200" lvl="2"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100" b="1" dirty="0">
                <a:solidFill>
                  <a:schemeClr val="tx1"/>
                </a:solidFill>
                <a:latin typeface="+mj-lt"/>
              </a:rPr>
              <a:t>Number of </a:t>
            </a:r>
            <a:r>
              <a:rPr lang="en-US" altLang="en-US" sz="2100" b="1" dirty="0" smtClean="0">
                <a:solidFill>
                  <a:schemeClr val="tx1"/>
                </a:solidFill>
                <a:latin typeface="+mj-lt"/>
              </a:rPr>
              <a:t>settings </a:t>
            </a:r>
            <a:r>
              <a:rPr lang="en-US" altLang="en-US" sz="21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altLang="en-US" sz="2100" b="1" dirty="0" smtClean="0">
                <a:solidFill>
                  <a:schemeClr val="tx1"/>
                </a:solidFill>
                <a:latin typeface="+mj-lt"/>
              </a:rPr>
              <a:t>be </a:t>
            </a:r>
            <a:r>
              <a:rPr lang="en-US" altLang="en-US" sz="2100" b="1" dirty="0">
                <a:solidFill>
                  <a:schemeClr val="tx1"/>
                </a:solidFill>
                <a:latin typeface="+mj-lt"/>
              </a:rPr>
              <a:t>u</a:t>
            </a:r>
            <a:r>
              <a:rPr lang="en-US" altLang="en-US" sz="2100" b="1" dirty="0" smtClean="0">
                <a:solidFill>
                  <a:schemeClr val="tx1"/>
                </a:solidFill>
                <a:latin typeface="+mj-lt"/>
              </a:rPr>
              <a:t>sed </a:t>
            </a:r>
            <a:endParaRPr lang="en-US" altLang="en-US" sz="2100" b="1" dirty="0">
              <a:solidFill>
                <a:schemeClr val="tx1"/>
              </a:solidFill>
              <a:latin typeface="+mj-lt"/>
            </a:endParaRPr>
          </a:p>
          <a:p>
            <a:pPr lvl="2" eaLnBrk="1" hangingPunct="1">
              <a:spcBef>
                <a:spcPct val="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2-5</a:t>
            </a:r>
          </a:p>
          <a:p>
            <a:pPr lvl="2"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marL="457200" lvl="1" indent="-457200"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chemeClr val="tx1"/>
                </a:solidFill>
                <a:latin typeface="+mj-lt"/>
              </a:rPr>
              <a:t>Clientele: </a:t>
            </a:r>
            <a:endParaRPr lang="en-US" altLang="en-US" sz="2400" b="1" dirty="0">
              <a:solidFill>
                <a:schemeClr val="tx1"/>
              </a:solidFill>
              <a:latin typeface="+mj-lt"/>
            </a:endParaRPr>
          </a:p>
          <a:p>
            <a:pPr lvl="2" eaLnBrk="1" hangingPunct="1">
              <a:spcBef>
                <a:spcPct val="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Well </a:t>
            </a:r>
            <a:r>
              <a:rPr lang="en-US" altLang="en-US" b="1" dirty="0" smtClean="0">
                <a:solidFill>
                  <a:schemeClr val="tx1"/>
                </a:solidFill>
                <a:latin typeface="+mj-lt"/>
              </a:rPr>
              <a:t>– Active </a:t>
            </a: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lvl="2" eaLnBrk="1" hangingPunct="1">
              <a:spcBef>
                <a:spcPct val="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Functionally </a:t>
            </a:r>
            <a:r>
              <a:rPr lang="en-US" altLang="en-US" b="1" dirty="0" smtClean="0">
                <a:solidFill>
                  <a:schemeClr val="tx1"/>
                </a:solidFill>
                <a:latin typeface="+mj-lt"/>
              </a:rPr>
              <a:t>impaired</a:t>
            </a: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lvl="2" eaLnBrk="1" hangingPunct="1">
              <a:spcBef>
                <a:spcPct val="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Behavioral </a:t>
            </a:r>
            <a:r>
              <a:rPr lang="en-US" altLang="en-US" b="1" dirty="0" smtClean="0">
                <a:solidFill>
                  <a:schemeClr val="tx1"/>
                </a:solidFill>
                <a:latin typeface="+mj-lt"/>
              </a:rPr>
              <a:t>health </a:t>
            </a:r>
            <a:r>
              <a:rPr lang="en-US" altLang="en-US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en-US" altLang="en-US" b="1" dirty="0" smtClean="0">
                <a:solidFill>
                  <a:schemeClr val="tx1"/>
                </a:solidFill>
                <a:latin typeface="+mj-lt"/>
              </a:rPr>
              <a:t>hallenges</a:t>
            </a: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lvl="2" eaLnBrk="1" hangingPunct="1">
              <a:spcBef>
                <a:spcPct val="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Frail</a:t>
            </a:r>
          </a:p>
          <a:p>
            <a:pPr lvl="2" eaLnBrk="1" hangingPunct="1">
              <a:spcBef>
                <a:spcPct val="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altLang="en-US" b="1" dirty="0" smtClean="0">
                <a:solidFill>
                  <a:schemeClr val="tx1"/>
                </a:solidFill>
                <a:latin typeface="+mj-lt"/>
              </a:rPr>
              <a:t>End-of-life</a:t>
            </a:r>
            <a:endParaRPr lang="en-US" alt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3" name="Picture 2" descr="photo[4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9431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2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228013" cy="11414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i="0" dirty="0">
                <a:solidFill>
                  <a:srgbClr val="000099"/>
                </a:solidFill>
              </a:rPr>
              <a:t>The Rotation Model: Choice and Flexibility</a:t>
            </a:r>
            <a:endParaRPr lang="en-US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57200" y="1524000"/>
            <a:ext cx="8686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indent="-457200" algn="l">
              <a:lnSpc>
                <a:spcPct val="900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Options to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consider:</a:t>
            </a:r>
            <a:r>
              <a:rPr lang="en-US" sz="2400" b="1" u="sng" dirty="0" smtClean="0">
                <a:latin typeface="+mj-lt"/>
                <a:ea typeface="ＭＳ Ｐゴシック" charset="0"/>
                <a:cs typeface="ＭＳ Ｐゴシック" charset="0"/>
              </a:rPr>
              <a:t/>
            </a:r>
            <a:br>
              <a:rPr lang="en-US" sz="2400" b="1" u="sng" dirty="0" smtClean="0">
                <a:latin typeface="+mj-lt"/>
                <a:ea typeface="ＭＳ Ｐゴシック" charset="0"/>
                <a:cs typeface="ＭＳ Ｐゴシック" charset="0"/>
              </a:rPr>
            </a:br>
            <a:endParaRPr lang="en-US" sz="2400" b="1" u="sng" dirty="0">
              <a:latin typeface="+mj-lt"/>
              <a:ea typeface="ＭＳ Ｐゴシック" charset="0"/>
              <a:cs typeface="ＭＳ Ｐゴシック" charset="0"/>
            </a:endParaRPr>
          </a:p>
          <a:p>
            <a:pPr lvl="2" indent="-457200">
              <a:lnSpc>
                <a:spcPct val="90000"/>
              </a:lnSpc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Areas of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focus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lvl="3" indent="-457200">
              <a:lnSpc>
                <a:spcPct val="90000"/>
              </a:lnSpc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Direct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practice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lvl="3" indent="-457200">
              <a:lnSpc>
                <a:spcPct val="90000"/>
              </a:lnSpc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Program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planning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and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evaluation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lvl="3" indent="-457200">
              <a:lnSpc>
                <a:spcPct val="90000"/>
              </a:lnSpc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Community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assessment 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lvl="3" indent="-457200">
              <a:lnSpc>
                <a:spcPct val="90000"/>
              </a:lnSpc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Policy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development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lvl="3" indent="-457200">
              <a:lnSpc>
                <a:spcPct val="90000"/>
              </a:lnSpc>
              <a:buClr>
                <a:schemeClr val="bg2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Legislative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advocacy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indent="-457200">
              <a:lnSpc>
                <a:spcPct val="90000"/>
              </a:lnSpc>
              <a:buClr>
                <a:schemeClr val="bg2"/>
              </a:buClr>
              <a:buFont typeface="Arial" charset="0"/>
              <a:buNone/>
              <a:defRPr/>
            </a:pP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lvl="2" indent="-457200">
              <a:lnSpc>
                <a:spcPct val="90000"/>
              </a:lnSpc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Number and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type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of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field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i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nstructors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4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8228013" cy="11414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Internal Versus </a:t>
            </a:r>
            <a:r>
              <a:rPr lang="en-US" b="1" i="0" dirty="0">
                <a:solidFill>
                  <a:srgbClr val="000099"/>
                </a:solidFill>
                <a:ea typeface="+mj-ea"/>
                <a:cs typeface="+mj-cs"/>
              </a:rPr>
              <a:t>E</a:t>
            </a: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xternal Rotation </a:t>
            </a:r>
            <a:r>
              <a:rPr lang="en-US" b="1" i="0" dirty="0">
                <a:solidFill>
                  <a:srgbClr val="000099"/>
                </a:solidFill>
                <a:ea typeface="+mj-ea"/>
                <a:cs typeface="+mj-cs"/>
              </a:rPr>
              <a:t>D</a:t>
            </a:r>
            <a:r>
              <a:rPr lang="en-US" b="1" i="0" dirty="0" smtClean="0">
                <a:solidFill>
                  <a:srgbClr val="000099"/>
                </a:solidFill>
                <a:ea typeface="+mj-ea"/>
                <a:cs typeface="+mj-cs"/>
              </a:rPr>
              <a:t>esigns</a:t>
            </a:r>
            <a:endParaRPr lang="en-US" b="1" i="0" dirty="0">
              <a:solidFill>
                <a:srgbClr val="000099"/>
              </a:solidFill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90600" y="1600200"/>
            <a:ext cx="8153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Font typeface="Arial" charset="0"/>
              <a:buNone/>
              <a:defRPr/>
            </a:pPr>
            <a:r>
              <a:rPr lang="en-US" sz="2400" b="1" u="sng" dirty="0">
                <a:latin typeface="+mj-lt"/>
                <a:ea typeface="ＭＳ Ｐゴシック" charset="0"/>
                <a:cs typeface="ＭＳ Ｐゴシック" charset="0"/>
              </a:rPr>
              <a:t>Internal </a:t>
            </a:r>
            <a:r>
              <a:rPr lang="en-US" sz="2400" b="1" u="sng" dirty="0" smtClean="0">
                <a:latin typeface="+mj-lt"/>
                <a:ea typeface="ＭＳ Ｐゴシック" charset="0"/>
                <a:cs typeface="ＭＳ Ｐゴシック" charset="0"/>
              </a:rPr>
              <a:t>Rotation</a:t>
            </a:r>
            <a:endParaRPr lang="en-US" sz="2400" b="1" u="sng" dirty="0"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algn="l" eaLnBrk="0" hangingPunct="0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The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assignment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of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students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to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different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d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epartments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w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ithin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a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large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a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gency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s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ystem</a:t>
            </a:r>
            <a:b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</a:b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algn="l" eaLnBrk="0" hangingPunct="0">
              <a:buClr>
                <a:schemeClr val="bg2"/>
              </a:buClr>
              <a:buFont typeface="Arial" charset="0"/>
              <a:buNone/>
              <a:defRPr/>
            </a:pPr>
            <a:r>
              <a:rPr lang="en-US" sz="2400" b="1" u="sng" dirty="0">
                <a:latin typeface="+mj-lt"/>
                <a:ea typeface="ＭＳ Ｐゴシック" charset="0"/>
                <a:cs typeface="ＭＳ Ｐゴシック" charset="0"/>
              </a:rPr>
              <a:t>External Rotation</a:t>
            </a:r>
          </a:p>
          <a:p>
            <a:pPr marL="457200" indent="-457200" algn="l" eaLnBrk="0" hangingPunct="0">
              <a:buClr>
                <a:schemeClr val="bg2"/>
              </a:buClr>
              <a:buFont typeface="Wingdings" charset="2"/>
              <a:buChar char="§"/>
              <a:defRPr/>
            </a:pP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The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assignment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of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students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to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separate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a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gencies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e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ither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c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oncurrently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or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sequentially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during an 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academic </a:t>
            </a:r>
            <a:r>
              <a:rPr lang="en-US" sz="2400" b="1" dirty="0">
                <a:latin typeface="+mj-lt"/>
                <a:ea typeface="ＭＳ Ｐゴシック" charset="0"/>
                <a:cs typeface="ＭＳ Ｐゴシック" charset="0"/>
              </a:rPr>
              <a:t>y</a:t>
            </a:r>
            <a:r>
              <a:rPr lang="en-US" sz="2400" b="1" dirty="0" smtClean="0">
                <a:latin typeface="+mj-lt"/>
                <a:ea typeface="ＭＳ Ｐゴシック" charset="0"/>
                <a:cs typeface="ＭＳ Ｐゴシック" charset="0"/>
              </a:rPr>
              <a:t>ear</a:t>
            </a: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6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184743"/>
              </p:ext>
            </p:extLst>
          </p:nvPr>
        </p:nvGraphicFramePr>
        <p:xfrm>
          <a:off x="1524000" y="2133600"/>
          <a:ext cx="7839075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5" imgW="7838808" imgH="3962072" progId="Excel.Chart.8">
                  <p:embed/>
                </p:oleObj>
              </mc:Choice>
              <mc:Fallback>
                <p:oleObj r:id="rId5" imgW="7838808" imgH="396207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7839075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915988" y="152400"/>
            <a:ext cx="8228012" cy="1141413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b="1" i="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Student #1: Internal Rotation</a:t>
            </a:r>
            <a:r>
              <a:rPr lang="en-US" altLang="en-US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</a:br>
            <a:endParaRPr lang="en-US" altLang="en-US" dirty="0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895600" y="2438400"/>
            <a:ext cx="3581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ADULT RESOURCE CENTER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b="1" dirty="0">
              <a:solidFill>
                <a:schemeClr val="bg2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i="1" dirty="0">
                <a:solidFill>
                  <a:schemeClr val="bg2"/>
                </a:solidFill>
                <a:latin typeface="+mj-lt"/>
              </a:rPr>
              <a:t>MSSP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i="1" dirty="0">
                <a:solidFill>
                  <a:schemeClr val="bg2"/>
                </a:solidFill>
                <a:latin typeface="+mj-lt"/>
              </a:rPr>
              <a:t>Case Management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 i="1" dirty="0">
                <a:solidFill>
                  <a:schemeClr val="bg2"/>
                </a:solidFill>
                <a:latin typeface="+mj-lt"/>
              </a:rPr>
              <a:t>and In-Home Counseling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2514600" y="4426160"/>
            <a:ext cx="46482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+mj-lt"/>
              </a:rPr>
              <a:t>ADULT RESOURCE CENTER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+mj-lt"/>
              </a:rPr>
              <a:t>Development of Emergency Response/Evacuation Plan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990600" y="2667001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+mj-lt"/>
              </a:rPr>
              <a:t>65%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990600" y="4572001"/>
            <a:ext cx="83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+mj-lt"/>
              </a:rPr>
              <a:t>35%</a:t>
            </a:r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>
            <a:off x="29718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4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478" y="221765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3200" dirty="0" smtClean="0">
                <a:ea typeface="ＭＳ Ｐゴシック" panose="020B0600070205080204" pitchFamily="34" charset="-128"/>
              </a:rPr>
            </a:br>
            <a:r>
              <a:rPr lang="en-US" altLang="en-US" b="1" i="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Student #2: Internal Rotation</a:t>
            </a:r>
            <a:r>
              <a:rPr lang="en-US" altLang="en-US" sz="32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/>
            </a:r>
            <a:br>
              <a:rPr lang="en-US" altLang="en-US" sz="32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</a:br>
            <a:endParaRPr lang="en-US" altLang="en-US" sz="3200" dirty="0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2971800" y="5791200"/>
            <a:ext cx="3352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3962400" y="4572000"/>
            <a:ext cx="1143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600200" y="2590800"/>
          <a:ext cx="6659563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4" imgW="6070600" imgH="2552700" progId="Word.Document.12">
                  <p:embed/>
                </p:oleObj>
              </mc:Choice>
              <mc:Fallback>
                <p:oleObj name="Document" r:id="rId4" imgW="6070600" imgH="25527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6659563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576506" y="1700621"/>
            <a:ext cx="5057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ts val="750"/>
              </a:spcBef>
              <a:buFont typeface="Wingdings" panose="05000000000000000000" pitchFamily="2" charset="2"/>
              <a:buChar char=""/>
              <a:defRPr sz="30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l" eaLnBrk="0" hangingPunct="0">
              <a:spcBef>
                <a:spcPts val="675"/>
              </a:spcBef>
              <a:buFont typeface="Wingdings" panose="05000000000000000000" pitchFamily="2" charset="2"/>
              <a:buChar char=""/>
              <a:defRPr sz="27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l" eaLnBrk="0" hangingPunct="0">
              <a:spcBef>
                <a:spcPts val="600"/>
              </a:spcBef>
              <a:buFont typeface="Wingdings" panose="05000000000000000000" pitchFamily="2" charset="2"/>
              <a:buChar char=""/>
              <a:defRPr sz="24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l" eaLnBrk="0" hangingPunct="0">
              <a:spcBef>
                <a:spcPts val="525"/>
              </a:spcBef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anose="05000000000000000000" pitchFamily="2" charset="2"/>
              <a:buChar char=""/>
              <a:defRPr sz="210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+mj-lt"/>
              </a:rPr>
              <a:t>Regional Medical Center</a:t>
            </a:r>
            <a:endParaRPr lang="en-US" alt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462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HPPAE Colors">
      <a:dk1>
        <a:srgbClr val="FF9900"/>
      </a:dk1>
      <a:lt1>
        <a:srgbClr val="FFFFFF"/>
      </a:lt1>
      <a:dk2>
        <a:srgbClr val="FFCC66"/>
      </a:dk2>
      <a:lt2>
        <a:srgbClr val="FFFFFF"/>
      </a:lt2>
      <a:accent1>
        <a:srgbClr val="FF9966"/>
      </a:accent1>
      <a:accent2>
        <a:srgbClr val="669933"/>
      </a:accent2>
      <a:accent3>
        <a:srgbClr val="E2E2FF"/>
      </a:accent3>
      <a:accent4>
        <a:srgbClr val="DADADA"/>
      </a:accent4>
      <a:accent5>
        <a:srgbClr val="FFCAB8"/>
      </a:accent5>
      <a:accent6>
        <a:srgbClr val="5C8A2D"/>
      </a:accent6>
      <a:hlink>
        <a:srgbClr val="669999"/>
      </a:hlink>
      <a:folHlink>
        <a:srgbClr val="FF99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427</Words>
  <Application>Microsoft Office PowerPoint</Application>
  <PresentationFormat>On-screen Show (4:3)</PresentationFormat>
  <Paragraphs>129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Blank</vt:lpstr>
      <vt:lpstr>Microsoft Excel Chart</vt:lpstr>
      <vt:lpstr>Document</vt:lpstr>
      <vt:lpstr>PowerPoint Presentation</vt:lpstr>
      <vt:lpstr>What is a Rotation?</vt:lpstr>
      <vt:lpstr>Why Rotations?</vt:lpstr>
      <vt:lpstr>The Rotation Model: Choice and Flexibility</vt:lpstr>
      <vt:lpstr>The Rotation Model: Choice and Flexibility</vt:lpstr>
      <vt:lpstr>The Rotation Model: Choice and Flexibility</vt:lpstr>
      <vt:lpstr>Internal Versus External Rotation Designs</vt:lpstr>
      <vt:lpstr> Student #1: Internal Rotation </vt:lpstr>
      <vt:lpstr> Student #2: Internal Rotation </vt:lpstr>
      <vt:lpstr> Student #3: External Rotation </vt:lpstr>
      <vt:lpstr>Strategies</vt:lpstr>
      <vt:lpstr>Strategies</vt:lpstr>
      <vt:lpstr>Strategies</vt:lpstr>
      <vt:lpstr>Checklist for Ensuring Successful Implementation of Rotations   </vt:lpstr>
      <vt:lpstr>Checklist Continued</vt:lpstr>
      <vt:lpstr>Checklist Continued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Marshall</dc:creator>
  <cp:lastModifiedBy>Beth</cp:lastModifiedBy>
  <cp:revision>24</cp:revision>
  <dcterms:created xsi:type="dcterms:W3CDTF">2014-08-13T13:27:39Z</dcterms:created>
  <dcterms:modified xsi:type="dcterms:W3CDTF">2015-04-12T01:48:52Z</dcterms:modified>
</cp:coreProperties>
</file>