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 id="2147483678" r:id="rId2"/>
    <p:sldMasterId id="2147483693" r:id="rId3"/>
    <p:sldMasterId id="2147483708" r:id="rId4"/>
    <p:sldMasterId id="2147483796" r:id="rId5"/>
  </p:sldMasterIdLst>
  <p:notesMasterIdLst>
    <p:notesMasterId r:id="rId78"/>
  </p:notesMasterIdLst>
  <p:handoutMasterIdLst>
    <p:handoutMasterId r:id="rId79"/>
  </p:handoutMasterIdLst>
  <p:sldIdLst>
    <p:sldId id="361" r:id="rId6"/>
    <p:sldId id="462" r:id="rId7"/>
    <p:sldId id="428" r:id="rId8"/>
    <p:sldId id="429" r:id="rId9"/>
    <p:sldId id="430" r:id="rId10"/>
    <p:sldId id="431" r:id="rId11"/>
    <p:sldId id="432" r:id="rId12"/>
    <p:sldId id="433" r:id="rId13"/>
    <p:sldId id="434" r:id="rId14"/>
    <p:sldId id="435" r:id="rId15"/>
    <p:sldId id="436" r:id="rId16"/>
    <p:sldId id="460" r:id="rId17"/>
    <p:sldId id="461" r:id="rId18"/>
    <p:sldId id="439" r:id="rId19"/>
    <p:sldId id="440" r:id="rId20"/>
    <p:sldId id="442" r:id="rId21"/>
    <p:sldId id="443" r:id="rId22"/>
    <p:sldId id="444" r:id="rId23"/>
    <p:sldId id="445" r:id="rId24"/>
    <p:sldId id="446" r:id="rId25"/>
    <p:sldId id="447" r:id="rId26"/>
    <p:sldId id="448" r:id="rId27"/>
    <p:sldId id="449" r:id="rId28"/>
    <p:sldId id="450" r:id="rId29"/>
    <p:sldId id="451" r:id="rId30"/>
    <p:sldId id="452" r:id="rId31"/>
    <p:sldId id="453" r:id="rId32"/>
    <p:sldId id="454" r:id="rId33"/>
    <p:sldId id="455" r:id="rId34"/>
    <p:sldId id="456" r:id="rId35"/>
    <p:sldId id="458" r:id="rId36"/>
    <p:sldId id="459" r:id="rId37"/>
    <p:sldId id="393" r:id="rId38"/>
    <p:sldId id="379" r:id="rId39"/>
    <p:sldId id="380" r:id="rId40"/>
    <p:sldId id="381" r:id="rId41"/>
    <p:sldId id="383" r:id="rId42"/>
    <p:sldId id="384" r:id="rId43"/>
    <p:sldId id="385" r:id="rId44"/>
    <p:sldId id="386" r:id="rId45"/>
    <p:sldId id="387" r:id="rId46"/>
    <p:sldId id="388" r:id="rId47"/>
    <p:sldId id="389" r:id="rId48"/>
    <p:sldId id="390" r:id="rId49"/>
    <p:sldId id="391" r:id="rId50"/>
    <p:sldId id="392" r:id="rId51"/>
    <p:sldId id="394" r:id="rId52"/>
    <p:sldId id="397" r:id="rId53"/>
    <p:sldId id="398" r:id="rId54"/>
    <p:sldId id="399" r:id="rId55"/>
    <p:sldId id="401" r:id="rId56"/>
    <p:sldId id="402" r:id="rId57"/>
    <p:sldId id="403" r:id="rId58"/>
    <p:sldId id="404" r:id="rId59"/>
    <p:sldId id="405" r:id="rId60"/>
    <p:sldId id="406" r:id="rId61"/>
    <p:sldId id="407" r:id="rId62"/>
    <p:sldId id="409" r:id="rId63"/>
    <p:sldId id="410" r:id="rId64"/>
    <p:sldId id="411" r:id="rId65"/>
    <p:sldId id="412" r:id="rId66"/>
    <p:sldId id="413" r:id="rId67"/>
    <p:sldId id="414" r:id="rId68"/>
    <p:sldId id="415" r:id="rId69"/>
    <p:sldId id="416" r:id="rId70"/>
    <p:sldId id="417" r:id="rId71"/>
    <p:sldId id="418" r:id="rId72"/>
    <p:sldId id="419" r:id="rId73"/>
    <p:sldId id="420" r:id="rId74"/>
    <p:sldId id="421" r:id="rId75"/>
    <p:sldId id="422" r:id="rId76"/>
    <p:sldId id="423" r:id="rId77"/>
  </p:sldIdLst>
  <p:sldSz cx="9144000" cy="6858000" type="screen4x3"/>
  <p:notesSz cx="6858000" cy="9080500"/>
  <p:custDataLst>
    <p:tags r:id="rId80"/>
  </p:custDataLst>
  <p:defaultTextStyle>
    <a:defPPr>
      <a:defRPr lang="en-US"/>
    </a:defPPr>
    <a:lvl1pPr algn="l" rtl="0" eaLnBrk="0" fontAlgn="base" hangingPunct="0">
      <a:spcBef>
        <a:spcPct val="0"/>
      </a:spcBef>
      <a:spcAft>
        <a:spcPct val="0"/>
      </a:spcAft>
      <a:defRPr sz="2400" u="sng"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u="sng"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u="sng"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u="sng"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u="sng" kern="1200">
        <a:solidFill>
          <a:schemeClr val="tx1"/>
        </a:solidFill>
        <a:latin typeface="Times" pitchFamily="18" charset="0"/>
        <a:ea typeface="+mn-ea"/>
        <a:cs typeface="+mn-cs"/>
      </a:defRPr>
    </a:lvl5pPr>
    <a:lvl6pPr marL="2286000" algn="l" defTabSz="914400" rtl="0" eaLnBrk="1" latinLnBrk="0" hangingPunct="1">
      <a:defRPr sz="2400" u="sng" kern="1200">
        <a:solidFill>
          <a:schemeClr val="tx1"/>
        </a:solidFill>
        <a:latin typeface="Times" pitchFamily="18" charset="0"/>
        <a:ea typeface="+mn-ea"/>
        <a:cs typeface="+mn-cs"/>
      </a:defRPr>
    </a:lvl6pPr>
    <a:lvl7pPr marL="2743200" algn="l" defTabSz="914400" rtl="0" eaLnBrk="1" latinLnBrk="0" hangingPunct="1">
      <a:defRPr sz="2400" u="sng" kern="1200">
        <a:solidFill>
          <a:schemeClr val="tx1"/>
        </a:solidFill>
        <a:latin typeface="Times" pitchFamily="18" charset="0"/>
        <a:ea typeface="+mn-ea"/>
        <a:cs typeface="+mn-cs"/>
      </a:defRPr>
    </a:lvl7pPr>
    <a:lvl8pPr marL="3200400" algn="l" defTabSz="914400" rtl="0" eaLnBrk="1" latinLnBrk="0" hangingPunct="1">
      <a:defRPr sz="2400" u="sng" kern="1200">
        <a:solidFill>
          <a:schemeClr val="tx1"/>
        </a:solidFill>
        <a:latin typeface="Times" pitchFamily="18" charset="0"/>
        <a:ea typeface="+mn-ea"/>
        <a:cs typeface="+mn-cs"/>
      </a:defRPr>
    </a:lvl8pPr>
    <a:lvl9pPr marL="3657600" algn="l" defTabSz="914400" rtl="0" eaLnBrk="1" latinLnBrk="0" hangingPunct="1">
      <a:defRPr sz="2400" u="sng"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9900"/>
    <a:srgbClr val="C9899E"/>
    <a:srgbClr val="C99D9E"/>
    <a:srgbClr val="934266"/>
    <a:srgbClr val="FFC61E"/>
    <a:srgbClr val="C6930A"/>
    <a:srgbClr val="AFBCBF"/>
    <a:srgbClr val="607C8C"/>
    <a:srgbClr val="F19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0741" autoAdjust="0"/>
  </p:normalViewPr>
  <p:slideViewPr>
    <p:cSldViewPr>
      <p:cViewPr>
        <p:scale>
          <a:sx n="50" d="100"/>
          <a:sy n="50" d="100"/>
        </p:scale>
        <p:origin x="-612"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58" y="-96"/>
      </p:cViewPr>
      <p:guideLst>
        <p:guide orient="horz" pos="286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Drug</c:v>
                </c:pt>
              </c:strCache>
            </c:strRef>
          </c:tx>
          <c:spPr>
            <a:ln w="63500"/>
          </c:spPr>
          <c:marker>
            <c:symbol val="none"/>
          </c:marker>
          <c:cat>
            <c:numRef>
              <c:f>Sheet1!$A$2:$A$11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Sheet1!$B$2:$B$11</c:f>
              <c:numCache>
                <c:formatCode>#,##0</c:formatCode>
                <c:ptCount val="10"/>
                <c:pt idx="0">
                  <c:v>19730</c:v>
                </c:pt>
                <c:pt idx="1">
                  <c:v>21717</c:v>
                </c:pt>
                <c:pt idx="2">
                  <c:v>26045</c:v>
                </c:pt>
                <c:pt idx="3">
                  <c:v>29837</c:v>
                </c:pt>
                <c:pt idx="4">
                  <c:v>30764</c:v>
                </c:pt>
                <c:pt idx="5">
                  <c:v>33619</c:v>
                </c:pt>
                <c:pt idx="6">
                  <c:v>38484</c:v>
                </c:pt>
                <c:pt idx="7">
                  <c:v>38481</c:v>
                </c:pt>
                <c:pt idx="8">
                  <c:v>38775</c:v>
                </c:pt>
                <c:pt idx="9">
                  <c:v>37485</c:v>
                </c:pt>
              </c:numCache>
            </c:numRef>
          </c:val>
          <c:smooth val="0"/>
        </c:ser>
        <c:ser>
          <c:idx val="1"/>
          <c:order val="1"/>
          <c:tx>
            <c:strRef>
              <c:f>Sheet1!$C$1</c:f>
              <c:strCache>
                <c:ptCount val="1"/>
                <c:pt idx="0">
                  <c:v>Vehicle</c:v>
                </c:pt>
              </c:strCache>
            </c:strRef>
          </c:tx>
          <c:spPr>
            <a:ln w="63500"/>
          </c:spPr>
          <c:marker>
            <c:symbol val="none"/>
          </c:marker>
          <c:cat>
            <c:numRef>
              <c:f>Sheet1!$A$2:$A$11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Sheet1!$C$2:$C$11</c:f>
              <c:numCache>
                <c:formatCode>#,##0</c:formatCode>
                <c:ptCount val="10"/>
                <c:pt idx="0">
                  <c:v>43254</c:v>
                </c:pt>
                <c:pt idx="1">
                  <c:v>43637</c:v>
                </c:pt>
                <c:pt idx="2">
                  <c:v>42265</c:v>
                </c:pt>
                <c:pt idx="3">
                  <c:v>44644</c:v>
                </c:pt>
                <c:pt idx="4">
                  <c:v>44775</c:v>
                </c:pt>
                <c:pt idx="5">
                  <c:v>45188</c:v>
                </c:pt>
                <c:pt idx="6">
                  <c:v>45215</c:v>
                </c:pt>
                <c:pt idx="7">
                  <c:v>43890</c:v>
                </c:pt>
                <c:pt idx="8">
                  <c:v>39731</c:v>
                </c:pt>
                <c:pt idx="9">
                  <c:v>36284</c:v>
                </c:pt>
              </c:numCache>
            </c:numRef>
          </c:val>
          <c:smooth val="0"/>
        </c:ser>
        <c:dLbls>
          <c:showLegendKey val="0"/>
          <c:showVal val="0"/>
          <c:showCatName val="0"/>
          <c:showSerName val="0"/>
          <c:showPercent val="0"/>
          <c:showBubbleSize val="0"/>
        </c:dLbls>
        <c:marker val="1"/>
        <c:smooth val="0"/>
        <c:axId val="73078272"/>
        <c:axId val="73079808"/>
      </c:lineChart>
      <c:catAx>
        <c:axId val="73078272"/>
        <c:scaling>
          <c:orientation val="minMax"/>
        </c:scaling>
        <c:delete val="0"/>
        <c:axPos val="b"/>
        <c:numFmt formatCode="General" sourceLinked="1"/>
        <c:majorTickMark val="out"/>
        <c:minorTickMark val="none"/>
        <c:tickLblPos val="nextTo"/>
        <c:crossAx val="73079808"/>
        <c:crosses val="autoZero"/>
        <c:auto val="1"/>
        <c:lblAlgn val="ctr"/>
        <c:lblOffset val="100"/>
        <c:noMultiLvlLbl val="0"/>
      </c:catAx>
      <c:valAx>
        <c:axId val="73079808"/>
        <c:scaling>
          <c:orientation val="minMax"/>
        </c:scaling>
        <c:delete val="0"/>
        <c:axPos val="l"/>
        <c:majorGridlines/>
        <c:numFmt formatCode="#,##0" sourceLinked="1"/>
        <c:majorTickMark val="out"/>
        <c:minorTickMark val="none"/>
        <c:tickLblPos val="nextTo"/>
        <c:crossAx val="730782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9025844930427"/>
          <c:y val="7.2243346007604542E-2"/>
          <c:w val="0.87176938369781365"/>
          <c:h val="0.68441064638783267"/>
        </c:manualLayout>
      </c:layout>
      <c:barChart>
        <c:barDir val="col"/>
        <c:grouping val="clustered"/>
        <c:varyColors val="0"/>
        <c:ser>
          <c:idx val="0"/>
          <c:order val="0"/>
          <c:tx>
            <c:strRef>
              <c:f>Sheet1!$B$1</c:f>
              <c:strCache>
                <c:ptCount val="1"/>
                <c:pt idx="0">
                  <c:v>%</c:v>
                </c:pt>
              </c:strCache>
            </c:strRef>
          </c:tx>
          <c:spPr>
            <a:solidFill>
              <a:schemeClr val="accent1"/>
            </a:solidFill>
            <a:ln w="12699">
              <a:solidFill>
                <a:schemeClr val="tx1"/>
              </a:solidFill>
              <a:prstDash val="solid"/>
            </a:ln>
          </c:spPr>
          <c:invertIfNegative val="0"/>
          <c:cat>
            <c:strRef>
              <c:f>Sheet1!$A$2:$A$15</c:f>
              <c:strCache>
                <c:ptCount val="14"/>
                <c:pt idx="0">
                  <c:v>0-5 </c:v>
                </c:pt>
                <c:pt idx="1">
                  <c:v>10-Jun</c:v>
                </c:pt>
                <c:pt idx="2">
                  <c:v>15-Nov</c:v>
                </c:pt>
                <c:pt idx="3">
                  <c:v>16-20 </c:v>
                </c:pt>
                <c:pt idx="4">
                  <c:v>21-25 </c:v>
                </c:pt>
                <c:pt idx="5">
                  <c:v>26-30 </c:v>
                </c:pt>
                <c:pt idx="6">
                  <c:v>31-35 </c:v>
                </c:pt>
                <c:pt idx="7">
                  <c:v>36-40 </c:v>
                </c:pt>
                <c:pt idx="8">
                  <c:v>41-45 </c:v>
                </c:pt>
                <c:pt idx="9">
                  <c:v>46-50 </c:v>
                </c:pt>
                <c:pt idx="10">
                  <c:v>51-55 </c:v>
                </c:pt>
                <c:pt idx="11">
                  <c:v>56-60 </c:v>
                </c:pt>
                <c:pt idx="12">
                  <c:v>61-65 </c:v>
                </c:pt>
                <c:pt idx="13">
                  <c:v>66-70 </c:v>
                </c:pt>
              </c:strCache>
            </c:strRef>
          </c:cat>
          <c:val>
            <c:numRef>
              <c:f>Sheet1!$B$2:$B$15</c:f>
              <c:numCache>
                <c:formatCode>0.00%</c:formatCode>
                <c:ptCount val="14"/>
                <c:pt idx="0">
                  <c:v>3.6999999999999998E-2</c:v>
                </c:pt>
                <c:pt idx="1">
                  <c:v>9.1000000000000025E-2</c:v>
                </c:pt>
                <c:pt idx="2">
                  <c:v>0.21600000000000003</c:v>
                </c:pt>
                <c:pt idx="3">
                  <c:v>0.33200000000000007</c:v>
                </c:pt>
                <c:pt idx="4">
                  <c:v>0.43500000000000005</c:v>
                </c:pt>
                <c:pt idx="5">
                  <c:v>0.54400000000000004</c:v>
                </c:pt>
                <c:pt idx="6">
                  <c:v>0.64800000000000013</c:v>
                </c:pt>
                <c:pt idx="7">
                  <c:v>0.75300000000000011</c:v>
                </c:pt>
                <c:pt idx="8">
                  <c:v>0.81799999999999995</c:v>
                </c:pt>
                <c:pt idx="9">
                  <c:v>0.8680000000000001</c:v>
                </c:pt>
                <c:pt idx="10">
                  <c:v>0.89300000000000002</c:v>
                </c:pt>
                <c:pt idx="11">
                  <c:v>0.89</c:v>
                </c:pt>
                <c:pt idx="12">
                  <c:v>0.88100000000000001</c:v>
                </c:pt>
                <c:pt idx="13">
                  <c:v>0.87100000000000011</c:v>
                </c:pt>
              </c:numCache>
            </c:numRef>
          </c:val>
        </c:ser>
        <c:dLbls>
          <c:showLegendKey val="0"/>
          <c:showVal val="0"/>
          <c:showCatName val="0"/>
          <c:showSerName val="0"/>
          <c:showPercent val="0"/>
          <c:showBubbleSize val="0"/>
        </c:dLbls>
        <c:gapWidth val="150"/>
        <c:axId val="122503936"/>
        <c:axId val="122505472"/>
      </c:barChart>
      <c:catAx>
        <c:axId val="122503936"/>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200" b="1" i="0" u="none" strike="noStrike" baseline="0">
                <a:solidFill>
                  <a:schemeClr val="tx1"/>
                </a:solidFill>
                <a:latin typeface="Arial"/>
                <a:ea typeface="Arial"/>
                <a:cs typeface="Arial"/>
              </a:defRPr>
            </a:pPr>
            <a:endParaRPr lang="en-US"/>
          </a:p>
        </c:txPr>
        <c:crossAx val="122505472"/>
        <c:crosses val="autoZero"/>
        <c:auto val="1"/>
        <c:lblAlgn val="ctr"/>
        <c:lblOffset val="100"/>
        <c:tickLblSkip val="1"/>
        <c:tickMarkSkip val="1"/>
        <c:noMultiLvlLbl val="0"/>
      </c:catAx>
      <c:valAx>
        <c:axId val="122505472"/>
        <c:scaling>
          <c:orientation val="minMax"/>
        </c:scaling>
        <c:delete val="0"/>
        <c:axPos val="l"/>
        <c:numFmt formatCode="0%" sourceLinked="0"/>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22503936"/>
        <c:crosses val="autoZero"/>
        <c:crossBetween val="between"/>
      </c:valAx>
      <c:spPr>
        <a:noFill/>
        <a:ln w="25399">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9.7142299780095059E-2"/>
          <c:y val="4.5778796093111314E-2"/>
          <c:w val="0.88634118370338832"/>
          <c:h val="0.78650681984424065"/>
        </c:manualLayout>
      </c:layout>
      <c:bar3DChart>
        <c:barDir val="col"/>
        <c:grouping val="clustered"/>
        <c:varyColors val="0"/>
        <c:ser>
          <c:idx val="0"/>
          <c:order val="0"/>
          <c:tx>
            <c:strRef>
              <c:f>Sheet1!$B$1</c:f>
              <c:strCache>
                <c:ptCount val="1"/>
                <c:pt idx="0">
                  <c:v>Hoarding</c:v>
                </c:pt>
              </c:strCache>
            </c:strRef>
          </c:tx>
          <c:invertIfNegative val="0"/>
          <c:cat>
            <c:strRef>
              <c:f>Sheet1!$A$2:$A$7</c:f>
              <c:strCache>
                <c:ptCount val="6"/>
                <c:pt idx="0">
                  <c:v>Major Dep.</c:v>
                </c:pt>
                <c:pt idx="1">
                  <c:v>GAD</c:v>
                </c:pt>
                <c:pt idx="2">
                  <c:v>Social Phob</c:v>
                </c:pt>
                <c:pt idx="3">
                  <c:v>PTSD</c:v>
                </c:pt>
                <c:pt idx="4">
                  <c:v>Sub. Abuse</c:v>
                </c:pt>
                <c:pt idx="5">
                  <c:v>ADD</c:v>
                </c:pt>
              </c:strCache>
            </c:strRef>
          </c:cat>
          <c:val>
            <c:numRef>
              <c:f>Sheet1!$B$2:$B$7</c:f>
              <c:numCache>
                <c:formatCode>General</c:formatCode>
                <c:ptCount val="6"/>
                <c:pt idx="0">
                  <c:v>50.7</c:v>
                </c:pt>
                <c:pt idx="1">
                  <c:v>24.4</c:v>
                </c:pt>
                <c:pt idx="2">
                  <c:v>23.5</c:v>
                </c:pt>
                <c:pt idx="3">
                  <c:v>6.9</c:v>
                </c:pt>
                <c:pt idx="4">
                  <c:v>1.8</c:v>
                </c:pt>
                <c:pt idx="5">
                  <c:v>28</c:v>
                </c:pt>
              </c:numCache>
            </c:numRef>
          </c:val>
        </c:ser>
        <c:dLbls>
          <c:showLegendKey val="0"/>
          <c:showVal val="0"/>
          <c:showCatName val="0"/>
          <c:showSerName val="0"/>
          <c:showPercent val="0"/>
          <c:showBubbleSize val="0"/>
        </c:dLbls>
        <c:gapWidth val="150"/>
        <c:shape val="box"/>
        <c:axId val="122526720"/>
        <c:axId val="122548992"/>
        <c:axId val="0"/>
      </c:bar3DChart>
      <c:catAx>
        <c:axId val="122526720"/>
        <c:scaling>
          <c:orientation val="minMax"/>
        </c:scaling>
        <c:delete val="0"/>
        <c:axPos val="b"/>
        <c:numFmt formatCode="General" sourceLinked="1"/>
        <c:majorTickMark val="out"/>
        <c:minorTickMark val="none"/>
        <c:tickLblPos val="nextTo"/>
        <c:crossAx val="122548992"/>
        <c:crosses val="autoZero"/>
        <c:auto val="1"/>
        <c:lblAlgn val="ctr"/>
        <c:lblOffset val="100"/>
        <c:noMultiLvlLbl val="0"/>
      </c:catAx>
      <c:valAx>
        <c:axId val="122548992"/>
        <c:scaling>
          <c:orientation val="minMax"/>
        </c:scaling>
        <c:delete val="0"/>
        <c:axPos val="l"/>
        <c:majorGridlines/>
        <c:numFmt formatCode="General" sourceLinked="1"/>
        <c:majorTickMark val="out"/>
        <c:minorTickMark val="none"/>
        <c:tickLblPos val="nextTo"/>
        <c:crossAx val="122526720"/>
        <c:crosses val="autoZero"/>
        <c:crossBetween val="between"/>
      </c:valAx>
      <c:spPr>
        <a:noFill/>
        <a:ln w="24971">
          <a:noFill/>
        </a:ln>
      </c:spPr>
    </c:plotArea>
    <c:plotVisOnly val="1"/>
    <c:dispBlanksAs val="gap"/>
    <c:showDLblsOverMax val="0"/>
  </c:chart>
  <c:txPr>
    <a:bodyPr/>
    <a:lstStyle/>
    <a:p>
      <a:pPr>
        <a:defRPr sz="177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9165009940358"/>
          <c:y val="7.2243346007604542E-2"/>
          <c:w val="0.88866799204771352"/>
          <c:h val="0.78136882129277552"/>
        </c:manualLayout>
      </c:layout>
      <c:barChart>
        <c:barDir val="col"/>
        <c:grouping val="clustered"/>
        <c:varyColors val="0"/>
        <c:ser>
          <c:idx val="0"/>
          <c:order val="0"/>
          <c:tx>
            <c:strRef>
              <c:f>Sheet1!$A$2</c:f>
              <c:strCache>
                <c:ptCount val="1"/>
              </c:strCache>
            </c:strRef>
          </c:tx>
          <c:spPr>
            <a:solidFill>
              <a:schemeClr val="accent1"/>
            </a:solidFill>
            <a:ln w="13447">
              <a:solidFill>
                <a:schemeClr val="tx1"/>
              </a:solidFill>
              <a:prstDash val="solid"/>
            </a:ln>
          </c:spPr>
          <c:invertIfNegative val="0"/>
          <c:cat>
            <c:strRef>
              <c:f>Sheet1!$B$1:$F$1</c:f>
              <c:strCache>
                <c:ptCount val="5"/>
                <c:pt idx="0">
                  <c:v>Fire</c:v>
                </c:pt>
                <c:pt idx="1">
                  <c:v>Falling</c:v>
                </c:pt>
                <c:pt idx="2">
                  <c:v>Unsanitary</c:v>
                </c:pt>
                <c:pt idx="3">
                  <c:v>Medical</c:v>
                </c:pt>
                <c:pt idx="4">
                  <c:v>Ambulation</c:v>
                </c:pt>
              </c:strCache>
            </c:strRef>
          </c:cat>
          <c:val>
            <c:numRef>
              <c:f>Sheet1!$B$2:$F$2</c:f>
              <c:numCache>
                <c:formatCode>General</c:formatCode>
                <c:ptCount val="5"/>
                <c:pt idx="0">
                  <c:v>0.45</c:v>
                </c:pt>
                <c:pt idx="1">
                  <c:v>0.3900000000000004</c:v>
                </c:pt>
                <c:pt idx="2">
                  <c:v>0.3200000000000004</c:v>
                </c:pt>
                <c:pt idx="3">
                  <c:v>0.27</c:v>
                </c:pt>
                <c:pt idx="4">
                  <c:v>0.26</c:v>
                </c:pt>
              </c:numCache>
            </c:numRef>
          </c:val>
        </c:ser>
        <c:dLbls>
          <c:showLegendKey val="0"/>
          <c:showVal val="0"/>
          <c:showCatName val="0"/>
          <c:showSerName val="0"/>
          <c:showPercent val="0"/>
          <c:showBubbleSize val="0"/>
        </c:dLbls>
        <c:gapWidth val="150"/>
        <c:axId val="140866688"/>
        <c:axId val="140868224"/>
      </c:barChart>
      <c:catAx>
        <c:axId val="140866688"/>
        <c:scaling>
          <c:orientation val="minMax"/>
        </c:scaling>
        <c:delete val="0"/>
        <c:axPos val="b"/>
        <c:numFmt formatCode="General" sourceLinked="1"/>
        <c:majorTickMark val="out"/>
        <c:minorTickMark val="none"/>
        <c:tickLblPos val="nextTo"/>
        <c:spPr>
          <a:ln w="3362">
            <a:solidFill>
              <a:schemeClr val="tx1"/>
            </a:solidFill>
            <a:prstDash val="solid"/>
          </a:ln>
        </c:spPr>
        <c:txPr>
          <a:bodyPr rot="0" vert="horz"/>
          <a:lstStyle/>
          <a:p>
            <a:pPr>
              <a:defRPr sz="1694" b="1" i="0" u="none" strike="noStrike" baseline="0">
                <a:solidFill>
                  <a:schemeClr val="tx1"/>
                </a:solidFill>
                <a:latin typeface="Arial"/>
                <a:ea typeface="Arial"/>
                <a:cs typeface="Arial"/>
              </a:defRPr>
            </a:pPr>
            <a:endParaRPr lang="en-US"/>
          </a:p>
        </c:txPr>
        <c:crossAx val="140868224"/>
        <c:crosses val="autoZero"/>
        <c:auto val="1"/>
        <c:lblAlgn val="ctr"/>
        <c:lblOffset val="100"/>
        <c:tickLblSkip val="1"/>
        <c:tickMarkSkip val="1"/>
        <c:noMultiLvlLbl val="0"/>
      </c:catAx>
      <c:valAx>
        <c:axId val="140868224"/>
        <c:scaling>
          <c:orientation val="minMax"/>
        </c:scaling>
        <c:delete val="0"/>
        <c:axPos val="l"/>
        <c:numFmt formatCode="0%" sourceLinked="0"/>
        <c:majorTickMark val="out"/>
        <c:minorTickMark val="none"/>
        <c:tickLblPos val="nextTo"/>
        <c:spPr>
          <a:ln w="3362">
            <a:solidFill>
              <a:schemeClr val="tx1"/>
            </a:solidFill>
            <a:prstDash val="solid"/>
          </a:ln>
        </c:spPr>
        <c:txPr>
          <a:bodyPr rot="0" vert="horz"/>
          <a:lstStyle/>
          <a:p>
            <a:pPr>
              <a:defRPr sz="1906" b="1" i="0" u="none" strike="noStrike" baseline="0">
                <a:solidFill>
                  <a:schemeClr val="tx1"/>
                </a:solidFill>
                <a:latin typeface="Arial"/>
                <a:ea typeface="Arial"/>
                <a:cs typeface="Arial"/>
              </a:defRPr>
            </a:pPr>
            <a:endParaRPr lang="en-US"/>
          </a:p>
        </c:txPr>
        <c:crossAx val="140866688"/>
        <c:crosses val="autoZero"/>
        <c:crossBetween val="between"/>
        <c:majorUnit val="0.1"/>
      </c:valAx>
      <c:spPr>
        <a:noFill/>
        <a:ln w="26894">
          <a:noFill/>
        </a:ln>
      </c:spPr>
    </c:plotArea>
    <c:plotVisOnly val="1"/>
    <c:dispBlanksAs val="gap"/>
    <c:showDLblsOverMax val="0"/>
  </c:chart>
  <c:spPr>
    <a:noFill/>
    <a:ln>
      <a:noFill/>
    </a:ln>
  </c:spPr>
  <c:txPr>
    <a:bodyPr/>
    <a:lstStyle/>
    <a:p>
      <a:pPr>
        <a:defRPr sz="1906"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9165009940358"/>
          <c:y val="7.2243346007604542E-2"/>
          <c:w val="0.74055666003976151"/>
          <c:h val="0.69961977186311852"/>
        </c:manualLayout>
      </c:layout>
      <c:barChart>
        <c:barDir val="col"/>
        <c:grouping val="clustered"/>
        <c:varyColors val="0"/>
        <c:ser>
          <c:idx val="0"/>
          <c:order val="0"/>
          <c:tx>
            <c:strRef>
              <c:f>Sheet1!$B$1</c:f>
              <c:strCache>
                <c:ptCount val="1"/>
                <c:pt idx="0">
                  <c:v>None</c:v>
                </c:pt>
              </c:strCache>
            </c:strRef>
          </c:tx>
          <c:spPr>
            <a:solidFill>
              <a:schemeClr val="accent1"/>
            </a:solidFill>
            <a:ln w="13447">
              <a:solidFill>
                <a:schemeClr val="tx1"/>
              </a:solidFill>
              <a:prstDash val="solid"/>
            </a:ln>
          </c:spPr>
          <c:invertIfNegative val="0"/>
          <c:cat>
            <c:strRef>
              <c:f>Sheet1!$A$2:$A$4</c:f>
              <c:strCache>
                <c:ptCount val="3"/>
                <c:pt idx="0">
                  <c:v>Cognitive Problems</c:v>
                </c:pt>
                <c:pt idx="1">
                  <c:v>Memory Problems</c:v>
                </c:pt>
                <c:pt idx="2">
                  <c:v>Poor Insight</c:v>
                </c:pt>
              </c:strCache>
            </c:strRef>
          </c:cat>
          <c:val>
            <c:numRef>
              <c:f>Sheet1!$B$2:$B$4</c:f>
              <c:numCache>
                <c:formatCode>General</c:formatCode>
                <c:ptCount val="3"/>
                <c:pt idx="0">
                  <c:v>0.76000000000000079</c:v>
                </c:pt>
                <c:pt idx="1">
                  <c:v>0.67000000000000093</c:v>
                </c:pt>
                <c:pt idx="2">
                  <c:v>0.15000000000000016</c:v>
                </c:pt>
              </c:numCache>
            </c:numRef>
          </c:val>
        </c:ser>
        <c:ser>
          <c:idx val="1"/>
          <c:order val="1"/>
          <c:tx>
            <c:strRef>
              <c:f>Sheet1!$C$1</c:f>
              <c:strCache>
                <c:ptCount val="1"/>
                <c:pt idx="0">
                  <c:v>Mild</c:v>
                </c:pt>
              </c:strCache>
            </c:strRef>
          </c:tx>
          <c:spPr>
            <a:solidFill>
              <a:schemeClr val="accent2"/>
            </a:solidFill>
            <a:ln w="13447">
              <a:solidFill>
                <a:schemeClr val="tx1"/>
              </a:solidFill>
              <a:prstDash val="solid"/>
            </a:ln>
          </c:spPr>
          <c:invertIfNegative val="0"/>
          <c:cat>
            <c:strRef>
              <c:f>Sheet1!$A$2:$A$4</c:f>
              <c:strCache>
                <c:ptCount val="3"/>
                <c:pt idx="0">
                  <c:v>Cognitive Problems</c:v>
                </c:pt>
                <c:pt idx="1">
                  <c:v>Memory Problems</c:v>
                </c:pt>
                <c:pt idx="2">
                  <c:v>Poor Insight</c:v>
                </c:pt>
              </c:strCache>
            </c:strRef>
          </c:cat>
          <c:val>
            <c:numRef>
              <c:f>Sheet1!$C$2:$C$4</c:f>
              <c:numCache>
                <c:formatCode>General</c:formatCode>
                <c:ptCount val="3"/>
                <c:pt idx="0">
                  <c:v>0.19</c:v>
                </c:pt>
                <c:pt idx="1">
                  <c:v>0.29000000000000031</c:v>
                </c:pt>
                <c:pt idx="2">
                  <c:v>0.12000000000000002</c:v>
                </c:pt>
              </c:numCache>
            </c:numRef>
          </c:val>
        </c:ser>
        <c:ser>
          <c:idx val="2"/>
          <c:order val="2"/>
          <c:tx>
            <c:strRef>
              <c:f>Sheet1!$D$1</c:f>
              <c:strCache>
                <c:ptCount val="1"/>
                <c:pt idx="0">
                  <c:v>Severe</c:v>
                </c:pt>
              </c:strCache>
            </c:strRef>
          </c:tx>
          <c:spPr>
            <a:solidFill>
              <a:schemeClr val="hlink"/>
            </a:solidFill>
            <a:ln w="13447">
              <a:solidFill>
                <a:schemeClr val="tx1"/>
              </a:solidFill>
              <a:prstDash val="solid"/>
            </a:ln>
          </c:spPr>
          <c:invertIfNegative val="0"/>
          <c:cat>
            <c:strRef>
              <c:f>Sheet1!$A$2:$A$4</c:f>
              <c:strCache>
                <c:ptCount val="3"/>
                <c:pt idx="0">
                  <c:v>Cognitive Problems</c:v>
                </c:pt>
                <c:pt idx="1">
                  <c:v>Memory Problems</c:v>
                </c:pt>
                <c:pt idx="2">
                  <c:v>Poor Insight</c:v>
                </c:pt>
              </c:strCache>
            </c:strRef>
          </c:cat>
          <c:val>
            <c:numRef>
              <c:f>Sheet1!$D$2:$D$4</c:f>
              <c:numCache>
                <c:formatCode>General</c:formatCode>
                <c:ptCount val="3"/>
                <c:pt idx="0">
                  <c:v>0.05</c:v>
                </c:pt>
                <c:pt idx="1">
                  <c:v>0.05</c:v>
                </c:pt>
                <c:pt idx="2">
                  <c:v>0.73000000000000065</c:v>
                </c:pt>
              </c:numCache>
            </c:numRef>
          </c:val>
        </c:ser>
        <c:dLbls>
          <c:showLegendKey val="0"/>
          <c:showVal val="0"/>
          <c:showCatName val="0"/>
          <c:showSerName val="0"/>
          <c:showPercent val="0"/>
          <c:showBubbleSize val="0"/>
        </c:dLbls>
        <c:gapWidth val="150"/>
        <c:axId val="150714240"/>
        <c:axId val="150715776"/>
      </c:barChart>
      <c:catAx>
        <c:axId val="150714240"/>
        <c:scaling>
          <c:orientation val="minMax"/>
        </c:scaling>
        <c:delete val="0"/>
        <c:axPos val="b"/>
        <c:numFmt formatCode="General" sourceLinked="1"/>
        <c:majorTickMark val="out"/>
        <c:minorTickMark val="none"/>
        <c:tickLblPos val="nextTo"/>
        <c:spPr>
          <a:ln w="3362">
            <a:solidFill>
              <a:schemeClr val="tx1"/>
            </a:solidFill>
            <a:prstDash val="solid"/>
          </a:ln>
        </c:spPr>
        <c:txPr>
          <a:bodyPr rot="0" vert="horz"/>
          <a:lstStyle/>
          <a:p>
            <a:pPr>
              <a:defRPr sz="1906" b="1" i="0" u="none" strike="noStrike" baseline="0">
                <a:solidFill>
                  <a:schemeClr val="tx1"/>
                </a:solidFill>
                <a:latin typeface="Arial"/>
                <a:ea typeface="Arial"/>
                <a:cs typeface="Arial"/>
              </a:defRPr>
            </a:pPr>
            <a:endParaRPr lang="en-US"/>
          </a:p>
        </c:txPr>
        <c:crossAx val="150715776"/>
        <c:crosses val="autoZero"/>
        <c:auto val="1"/>
        <c:lblAlgn val="ctr"/>
        <c:lblOffset val="100"/>
        <c:tickLblSkip val="1"/>
        <c:tickMarkSkip val="1"/>
        <c:noMultiLvlLbl val="0"/>
      </c:catAx>
      <c:valAx>
        <c:axId val="150715776"/>
        <c:scaling>
          <c:orientation val="minMax"/>
        </c:scaling>
        <c:delete val="0"/>
        <c:axPos val="l"/>
        <c:numFmt formatCode="0%" sourceLinked="0"/>
        <c:majorTickMark val="out"/>
        <c:minorTickMark val="none"/>
        <c:tickLblPos val="nextTo"/>
        <c:spPr>
          <a:ln w="3362">
            <a:solidFill>
              <a:schemeClr val="tx1"/>
            </a:solidFill>
            <a:prstDash val="solid"/>
          </a:ln>
        </c:spPr>
        <c:txPr>
          <a:bodyPr rot="0" vert="horz"/>
          <a:lstStyle/>
          <a:p>
            <a:pPr>
              <a:defRPr sz="1906" b="1" i="0" u="none" strike="noStrike" baseline="0">
                <a:solidFill>
                  <a:schemeClr val="tx1"/>
                </a:solidFill>
                <a:latin typeface="Arial"/>
                <a:ea typeface="Arial"/>
                <a:cs typeface="Arial"/>
              </a:defRPr>
            </a:pPr>
            <a:endParaRPr lang="en-US"/>
          </a:p>
        </c:txPr>
        <c:crossAx val="150714240"/>
        <c:crosses val="autoZero"/>
        <c:crossBetween val="between"/>
      </c:valAx>
      <c:spPr>
        <a:noFill/>
        <a:ln w="26894">
          <a:noFill/>
        </a:ln>
      </c:spPr>
    </c:plotArea>
    <c:legend>
      <c:legendPos val="r"/>
      <c:layout>
        <c:manualLayout>
          <c:xMode val="edge"/>
          <c:yMode val="edge"/>
          <c:x val="0.85387673956262433"/>
          <c:y val="0.30038022813688253"/>
          <c:w val="0.14214711729622287"/>
          <c:h val="0.24144486692015221"/>
        </c:manualLayout>
      </c:layout>
      <c:overlay val="0"/>
      <c:spPr>
        <a:noFill/>
        <a:ln w="3362">
          <a:solidFill>
            <a:schemeClr val="tx1"/>
          </a:solidFill>
          <a:prstDash val="solid"/>
        </a:ln>
      </c:spPr>
      <c:txPr>
        <a:bodyPr/>
        <a:lstStyle/>
        <a:p>
          <a:pPr>
            <a:defRPr sz="175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906"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9165009940358"/>
          <c:y val="4.3397183525136371E-2"/>
          <c:w val="0.88866799204771352"/>
          <c:h val="0.50361031193216166"/>
        </c:manualLayout>
      </c:layout>
      <c:barChart>
        <c:barDir val="col"/>
        <c:grouping val="clustered"/>
        <c:varyColors val="0"/>
        <c:ser>
          <c:idx val="0"/>
          <c:order val="0"/>
          <c:tx>
            <c:strRef>
              <c:f>Sheet1!$A$2</c:f>
              <c:strCache>
                <c:ptCount val="1"/>
              </c:strCache>
            </c:strRef>
          </c:tx>
          <c:spPr>
            <a:solidFill>
              <a:schemeClr val="accent1"/>
            </a:solidFill>
            <a:ln w="12700">
              <a:solidFill>
                <a:schemeClr val="tx1"/>
              </a:solidFill>
              <a:prstDash val="solid"/>
            </a:ln>
          </c:spPr>
          <c:invertIfNegative val="0"/>
          <c:dPt>
            <c:idx val="4"/>
            <c:invertIfNegative val="0"/>
            <c:bubble3D val="0"/>
            <c:spPr>
              <a:solidFill>
                <a:schemeClr val="accent2"/>
              </a:solidFill>
              <a:ln w="12700">
                <a:solidFill>
                  <a:schemeClr val="tx1"/>
                </a:solidFill>
                <a:prstDash val="solid"/>
              </a:ln>
            </c:spPr>
          </c:dPt>
          <c:dPt>
            <c:idx val="5"/>
            <c:invertIfNegative val="0"/>
            <c:bubble3D val="0"/>
            <c:spPr>
              <a:solidFill>
                <a:schemeClr val="accent2"/>
              </a:solidFill>
              <a:ln w="12700">
                <a:solidFill>
                  <a:schemeClr val="tx1"/>
                </a:solidFill>
                <a:prstDash val="solid"/>
              </a:ln>
            </c:spPr>
          </c:dPt>
          <c:dPt>
            <c:idx val="6"/>
            <c:invertIfNegative val="0"/>
            <c:bubble3D val="0"/>
            <c:spPr>
              <a:solidFill>
                <a:schemeClr val="accent2"/>
              </a:solidFill>
              <a:ln w="12700">
                <a:solidFill>
                  <a:schemeClr val="tx1"/>
                </a:solidFill>
                <a:prstDash val="solid"/>
              </a:ln>
            </c:spPr>
          </c:dPt>
          <c:dPt>
            <c:idx val="8"/>
            <c:invertIfNegative val="0"/>
            <c:bubble3D val="0"/>
            <c:spPr>
              <a:solidFill>
                <a:srgbClr val="FF0000"/>
              </a:solidFill>
              <a:ln w="12700">
                <a:solidFill>
                  <a:schemeClr val="tx1"/>
                </a:solidFill>
                <a:prstDash val="solid"/>
              </a:ln>
            </c:spPr>
          </c:dPt>
          <c:dPt>
            <c:idx val="9"/>
            <c:invertIfNegative val="0"/>
            <c:bubble3D val="0"/>
            <c:spPr>
              <a:solidFill>
                <a:srgbClr val="FF0000"/>
              </a:solidFill>
              <a:ln w="12700">
                <a:solidFill>
                  <a:schemeClr val="tx1"/>
                </a:solidFill>
                <a:prstDash val="solid"/>
              </a:ln>
            </c:spPr>
          </c:dPt>
          <c:dPt>
            <c:idx val="10"/>
            <c:invertIfNegative val="0"/>
            <c:bubble3D val="0"/>
            <c:spPr>
              <a:solidFill>
                <a:srgbClr val="FF0000"/>
              </a:solidFill>
              <a:ln w="12700">
                <a:solidFill>
                  <a:schemeClr val="tx1"/>
                </a:solidFill>
                <a:prstDash val="solid"/>
              </a:ln>
            </c:spPr>
          </c:dPt>
          <c:dPt>
            <c:idx val="11"/>
            <c:invertIfNegative val="0"/>
            <c:bubble3D val="0"/>
            <c:spPr>
              <a:solidFill>
                <a:srgbClr val="FF0000"/>
              </a:solidFill>
              <a:ln w="12700">
                <a:solidFill>
                  <a:schemeClr val="tx1"/>
                </a:solidFill>
                <a:prstDash val="solid"/>
              </a:ln>
            </c:spPr>
          </c:dPt>
          <c:dPt>
            <c:idx val="12"/>
            <c:invertIfNegative val="0"/>
            <c:bubble3D val="0"/>
            <c:spPr>
              <a:solidFill>
                <a:srgbClr val="FF0000"/>
              </a:solidFill>
              <a:ln w="12700">
                <a:solidFill>
                  <a:schemeClr val="tx1"/>
                </a:solidFill>
                <a:prstDash val="solid"/>
              </a:ln>
            </c:spPr>
          </c:dPt>
          <c:cat>
            <c:strRef>
              <c:f>Sheet1!$B$1:$N$1</c:f>
              <c:strCache>
                <c:ptCount val="13"/>
                <c:pt idx="0">
                  <c:v>Clearing</c:v>
                </c:pt>
                <c:pt idx="1">
                  <c:v>Partial Clearing</c:v>
                </c:pt>
                <c:pt idx="2">
                  <c:v>Cleaning Assistance</c:v>
                </c:pt>
                <c:pt idx="3">
                  <c:v> </c:v>
                </c:pt>
                <c:pt idx="4">
                  <c:v>Hoarder</c:v>
                </c:pt>
                <c:pt idx="5">
                  <c:v>Family Member</c:v>
                </c:pt>
                <c:pt idx="6">
                  <c:v>Outside Agency</c:v>
                </c:pt>
                <c:pt idx="7">
                  <c:v> </c:v>
                </c:pt>
                <c:pt idx="8">
                  <c:v>Sustained Improv.</c:v>
                </c:pt>
                <c:pt idx="9">
                  <c:v>Improv. &amp; Relapse</c:v>
                </c:pt>
                <c:pt idx="10">
                  <c:v>No Change</c:v>
                </c:pt>
                <c:pt idx="11">
                  <c:v>Clutter Worsened</c:v>
                </c:pt>
                <c:pt idx="12">
                  <c:v>No Info</c:v>
                </c:pt>
              </c:strCache>
            </c:strRef>
          </c:cat>
          <c:val>
            <c:numRef>
              <c:f>Sheet1!$B$2:$N$2</c:f>
              <c:numCache>
                <c:formatCode>General</c:formatCode>
                <c:ptCount val="13"/>
                <c:pt idx="0">
                  <c:v>0.17</c:v>
                </c:pt>
                <c:pt idx="1">
                  <c:v>0.69000000000000061</c:v>
                </c:pt>
                <c:pt idx="2">
                  <c:v>0.14000000000000001</c:v>
                </c:pt>
                <c:pt idx="4">
                  <c:v>0.19</c:v>
                </c:pt>
                <c:pt idx="5">
                  <c:v>0.17</c:v>
                </c:pt>
                <c:pt idx="6">
                  <c:v>0.69000000000000061</c:v>
                </c:pt>
                <c:pt idx="8">
                  <c:v>0.15000000000000016</c:v>
                </c:pt>
                <c:pt idx="9">
                  <c:v>8.0000000000000043E-2</c:v>
                </c:pt>
                <c:pt idx="10">
                  <c:v>0.43000000000000033</c:v>
                </c:pt>
                <c:pt idx="11">
                  <c:v>0.15000000000000016</c:v>
                </c:pt>
                <c:pt idx="12">
                  <c:v>0.2</c:v>
                </c:pt>
              </c:numCache>
            </c:numRef>
          </c:val>
        </c:ser>
        <c:dLbls>
          <c:showLegendKey val="0"/>
          <c:showVal val="0"/>
          <c:showCatName val="0"/>
          <c:showSerName val="0"/>
          <c:showPercent val="0"/>
          <c:showBubbleSize val="0"/>
        </c:dLbls>
        <c:gapWidth val="150"/>
        <c:axId val="150774528"/>
        <c:axId val="150776064"/>
      </c:barChart>
      <c:catAx>
        <c:axId val="150774528"/>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800" b="1" i="0" u="none" strike="noStrike" baseline="0">
                <a:solidFill>
                  <a:schemeClr val="tx1"/>
                </a:solidFill>
                <a:latin typeface="Arial"/>
                <a:ea typeface="Arial"/>
                <a:cs typeface="Arial"/>
              </a:defRPr>
            </a:pPr>
            <a:endParaRPr lang="en-US"/>
          </a:p>
        </c:txPr>
        <c:crossAx val="150776064"/>
        <c:crosses val="autoZero"/>
        <c:auto val="1"/>
        <c:lblAlgn val="ctr"/>
        <c:lblOffset val="100"/>
        <c:tickLblSkip val="1"/>
        <c:tickMarkSkip val="1"/>
        <c:noMultiLvlLbl val="0"/>
      </c:catAx>
      <c:valAx>
        <c:axId val="150776064"/>
        <c:scaling>
          <c:orientation val="minMax"/>
        </c:scaling>
        <c:delete val="0"/>
        <c:axPos val="l"/>
        <c:numFmt formatCode="0%" sourceLinked="0"/>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50774528"/>
        <c:crosses val="autoZero"/>
        <c:crossBetween val="between"/>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34622-7533-4E99-93D1-11F76EA62A3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C202AAF-F1FE-4A91-8CD1-34BD37C84ECA}">
      <dgm:prSet phldrT="[Text]" custT="1"/>
      <dgm:spPr/>
      <dgm:t>
        <a:bodyPr/>
        <a:lstStyle/>
        <a:p>
          <a:pPr algn="ctr"/>
          <a:r>
            <a:rPr lang="en-US" sz="3200" dirty="0" smtClean="0"/>
            <a:t># of service users</a:t>
          </a:r>
        </a:p>
        <a:p>
          <a:pPr algn="ctr"/>
          <a:r>
            <a:rPr lang="en-US" sz="3200" dirty="0" smtClean="0"/>
            <a:t>203%</a:t>
          </a:r>
          <a:endParaRPr lang="en-US" sz="3200" dirty="0"/>
        </a:p>
      </dgm:t>
    </dgm:pt>
    <dgm:pt modelId="{67E10FFF-FF0F-4857-BDA5-C9ED91C4AB89}" type="parTrans" cxnId="{C619407A-2FEC-4A32-8912-D67124ACC431}">
      <dgm:prSet/>
      <dgm:spPr/>
      <dgm:t>
        <a:bodyPr/>
        <a:lstStyle/>
        <a:p>
          <a:endParaRPr lang="en-US"/>
        </a:p>
      </dgm:t>
    </dgm:pt>
    <dgm:pt modelId="{8515282E-6F6D-4CCF-A9A5-4CCF95B99211}" type="sibTrans" cxnId="{C619407A-2FEC-4A32-8912-D67124ACC431}">
      <dgm:prSet/>
      <dgm:spPr/>
      <dgm:t>
        <a:bodyPr/>
        <a:lstStyle/>
        <a:p>
          <a:endParaRPr lang="en-US"/>
        </a:p>
      </dgm:t>
    </dgm:pt>
    <dgm:pt modelId="{F7B6390D-B1B9-44D0-B037-F08ADC9B97A2}">
      <dgm:prSet phldrT="[Text]" custT="1"/>
      <dgm:spPr/>
      <dgm:t>
        <a:bodyPr/>
        <a:lstStyle/>
        <a:p>
          <a:pPr algn="ctr"/>
          <a:r>
            <a:rPr lang="en-US" sz="3200" dirty="0" smtClean="0"/>
            <a:t>Total Cost (millions)</a:t>
          </a:r>
        </a:p>
        <a:p>
          <a:pPr algn="ctr"/>
          <a:r>
            <a:rPr lang="en-US" sz="3200" dirty="0" smtClean="0"/>
            <a:t>358%</a:t>
          </a:r>
          <a:endParaRPr lang="en-US" sz="3200" dirty="0"/>
        </a:p>
      </dgm:t>
    </dgm:pt>
    <dgm:pt modelId="{ED630607-4A15-48C4-B971-066E703D8765}" type="parTrans" cxnId="{E13F71DC-DF01-4611-81AF-8B74B25DC506}">
      <dgm:prSet/>
      <dgm:spPr/>
      <dgm:t>
        <a:bodyPr/>
        <a:lstStyle/>
        <a:p>
          <a:endParaRPr lang="en-US"/>
        </a:p>
      </dgm:t>
    </dgm:pt>
    <dgm:pt modelId="{3A3B8597-1F1A-451A-92F3-62A2B2F633C5}" type="sibTrans" cxnId="{E13F71DC-DF01-4611-81AF-8B74B25DC506}">
      <dgm:prSet/>
      <dgm:spPr/>
      <dgm:t>
        <a:bodyPr/>
        <a:lstStyle/>
        <a:p>
          <a:endParaRPr lang="en-US"/>
        </a:p>
      </dgm:t>
    </dgm:pt>
    <dgm:pt modelId="{7D2CB83D-E10E-42EC-9C23-8FBC60C710D6}">
      <dgm:prSet phldrT="[Text]" custT="1"/>
      <dgm:spPr/>
      <dgm:t>
        <a:bodyPr/>
        <a:lstStyle/>
        <a:p>
          <a:pPr algn="ctr"/>
          <a:r>
            <a:rPr lang="en-US" sz="3200" dirty="0" smtClean="0"/>
            <a:t>Average cost per person</a:t>
          </a:r>
        </a:p>
        <a:p>
          <a:pPr algn="ctr"/>
          <a:r>
            <a:rPr lang="en-US" sz="3200" dirty="0" smtClean="0"/>
            <a:t>51% </a:t>
          </a:r>
          <a:endParaRPr lang="en-US" sz="3200" dirty="0"/>
        </a:p>
      </dgm:t>
    </dgm:pt>
    <dgm:pt modelId="{7EA2FEE9-E001-4A76-8E00-468429587309}" type="parTrans" cxnId="{A930C923-BC43-47E9-9F92-2E351A784A63}">
      <dgm:prSet/>
      <dgm:spPr/>
      <dgm:t>
        <a:bodyPr/>
        <a:lstStyle/>
        <a:p>
          <a:endParaRPr lang="en-US"/>
        </a:p>
      </dgm:t>
    </dgm:pt>
    <dgm:pt modelId="{864FB964-8CFC-4528-BFAF-DE5B2B19BEFC}" type="sibTrans" cxnId="{A930C923-BC43-47E9-9F92-2E351A784A63}">
      <dgm:prSet/>
      <dgm:spPr/>
      <dgm:t>
        <a:bodyPr/>
        <a:lstStyle/>
        <a:p>
          <a:endParaRPr lang="en-US"/>
        </a:p>
      </dgm:t>
    </dgm:pt>
    <dgm:pt modelId="{FE3F13B0-197A-45A4-96A5-CEF78B96F62F}" type="pres">
      <dgm:prSet presAssocID="{C0D34622-7533-4E99-93D1-11F76EA62A3B}" presName="rootnode" presStyleCnt="0">
        <dgm:presLayoutVars>
          <dgm:chMax/>
          <dgm:chPref/>
          <dgm:dir/>
          <dgm:animLvl val="lvl"/>
        </dgm:presLayoutVars>
      </dgm:prSet>
      <dgm:spPr/>
      <dgm:t>
        <a:bodyPr/>
        <a:lstStyle/>
        <a:p>
          <a:endParaRPr lang="en-US"/>
        </a:p>
      </dgm:t>
    </dgm:pt>
    <dgm:pt modelId="{8EC232AE-ED17-4357-9EB2-4CDABD0E6387}" type="pres">
      <dgm:prSet presAssocID="{6C202AAF-F1FE-4A91-8CD1-34BD37C84ECA}" presName="composite" presStyleCnt="0"/>
      <dgm:spPr/>
    </dgm:pt>
    <dgm:pt modelId="{3C60AD97-3C9D-4CD8-A844-3101F43A7A60}" type="pres">
      <dgm:prSet presAssocID="{6C202AAF-F1FE-4A91-8CD1-34BD37C84ECA}" presName="LShape" presStyleLbl="alignNode1" presStyleIdx="0" presStyleCnt="5"/>
      <dgm:spPr/>
    </dgm:pt>
    <dgm:pt modelId="{3ABBE041-72AB-4910-A112-3475E909D31A}" type="pres">
      <dgm:prSet presAssocID="{6C202AAF-F1FE-4A91-8CD1-34BD37C84ECA}" presName="ParentText" presStyleLbl="revTx" presStyleIdx="0" presStyleCnt="3">
        <dgm:presLayoutVars>
          <dgm:chMax val="0"/>
          <dgm:chPref val="0"/>
          <dgm:bulletEnabled val="1"/>
        </dgm:presLayoutVars>
      </dgm:prSet>
      <dgm:spPr/>
      <dgm:t>
        <a:bodyPr/>
        <a:lstStyle/>
        <a:p>
          <a:endParaRPr lang="en-US"/>
        </a:p>
      </dgm:t>
    </dgm:pt>
    <dgm:pt modelId="{73E0A629-6E97-4E28-9CB6-0F7145CDA78B}" type="pres">
      <dgm:prSet presAssocID="{6C202AAF-F1FE-4A91-8CD1-34BD37C84ECA}" presName="Triangle" presStyleLbl="alignNode1" presStyleIdx="1" presStyleCnt="5"/>
      <dgm:spPr/>
    </dgm:pt>
    <dgm:pt modelId="{46490F24-2877-4E2F-9B5E-7EC6ADDDCED3}" type="pres">
      <dgm:prSet presAssocID="{8515282E-6F6D-4CCF-A9A5-4CCF95B99211}" presName="sibTrans" presStyleCnt="0"/>
      <dgm:spPr/>
    </dgm:pt>
    <dgm:pt modelId="{50ABC3A2-D436-4ED3-9BC1-05648D52101A}" type="pres">
      <dgm:prSet presAssocID="{8515282E-6F6D-4CCF-A9A5-4CCF95B99211}" presName="space" presStyleCnt="0"/>
      <dgm:spPr/>
    </dgm:pt>
    <dgm:pt modelId="{BBA2A846-73CD-4D98-A3BC-A9C5F2E0E30A}" type="pres">
      <dgm:prSet presAssocID="{F7B6390D-B1B9-44D0-B037-F08ADC9B97A2}" presName="composite" presStyleCnt="0"/>
      <dgm:spPr/>
    </dgm:pt>
    <dgm:pt modelId="{0AE5D5EF-3921-4A37-A525-BAEC61CDA085}" type="pres">
      <dgm:prSet presAssocID="{F7B6390D-B1B9-44D0-B037-F08ADC9B97A2}" presName="LShape" presStyleLbl="alignNode1" presStyleIdx="2" presStyleCnt="5"/>
      <dgm:spPr/>
    </dgm:pt>
    <dgm:pt modelId="{2564DBEE-5EDE-408B-BACD-A3DB76C9F91D}" type="pres">
      <dgm:prSet presAssocID="{F7B6390D-B1B9-44D0-B037-F08ADC9B97A2}" presName="ParentText" presStyleLbl="revTx" presStyleIdx="1" presStyleCnt="3">
        <dgm:presLayoutVars>
          <dgm:chMax val="0"/>
          <dgm:chPref val="0"/>
          <dgm:bulletEnabled val="1"/>
        </dgm:presLayoutVars>
      </dgm:prSet>
      <dgm:spPr/>
      <dgm:t>
        <a:bodyPr/>
        <a:lstStyle/>
        <a:p>
          <a:endParaRPr lang="en-US"/>
        </a:p>
      </dgm:t>
    </dgm:pt>
    <dgm:pt modelId="{D938A2BF-7514-4FC2-A413-C8F88899A30F}" type="pres">
      <dgm:prSet presAssocID="{F7B6390D-B1B9-44D0-B037-F08ADC9B97A2}" presName="Triangle" presStyleLbl="alignNode1" presStyleIdx="3" presStyleCnt="5"/>
      <dgm:spPr/>
    </dgm:pt>
    <dgm:pt modelId="{08AC450E-9572-457F-8C28-0A13FE8E678B}" type="pres">
      <dgm:prSet presAssocID="{3A3B8597-1F1A-451A-92F3-62A2B2F633C5}" presName="sibTrans" presStyleCnt="0"/>
      <dgm:spPr/>
    </dgm:pt>
    <dgm:pt modelId="{1EA733C1-B4DA-4F01-AECA-44E69562E671}" type="pres">
      <dgm:prSet presAssocID="{3A3B8597-1F1A-451A-92F3-62A2B2F633C5}" presName="space" presStyleCnt="0"/>
      <dgm:spPr/>
    </dgm:pt>
    <dgm:pt modelId="{72F617E8-8532-4F6F-96DE-6E13ED6E85B1}" type="pres">
      <dgm:prSet presAssocID="{7D2CB83D-E10E-42EC-9C23-8FBC60C710D6}" presName="composite" presStyleCnt="0"/>
      <dgm:spPr/>
    </dgm:pt>
    <dgm:pt modelId="{F43CC9B7-FEA4-4CB5-A241-D06E76511C08}" type="pres">
      <dgm:prSet presAssocID="{7D2CB83D-E10E-42EC-9C23-8FBC60C710D6}" presName="LShape" presStyleLbl="alignNode1" presStyleIdx="4" presStyleCnt="5"/>
      <dgm:spPr/>
    </dgm:pt>
    <dgm:pt modelId="{5505684C-3996-472E-8787-EE10843074C0}" type="pres">
      <dgm:prSet presAssocID="{7D2CB83D-E10E-42EC-9C23-8FBC60C710D6}" presName="ParentText" presStyleLbl="revTx" presStyleIdx="2" presStyleCnt="3">
        <dgm:presLayoutVars>
          <dgm:chMax val="0"/>
          <dgm:chPref val="0"/>
          <dgm:bulletEnabled val="1"/>
        </dgm:presLayoutVars>
      </dgm:prSet>
      <dgm:spPr/>
      <dgm:t>
        <a:bodyPr/>
        <a:lstStyle/>
        <a:p>
          <a:endParaRPr lang="en-US"/>
        </a:p>
      </dgm:t>
    </dgm:pt>
  </dgm:ptLst>
  <dgm:cxnLst>
    <dgm:cxn modelId="{FE0E5E18-DEB9-4CA8-8A5D-A6C8A2A0823F}" type="presOf" srcId="{C0D34622-7533-4E99-93D1-11F76EA62A3B}" destId="{FE3F13B0-197A-45A4-96A5-CEF78B96F62F}" srcOrd="0" destOrd="0" presId="urn:microsoft.com/office/officeart/2009/3/layout/StepUpProcess"/>
    <dgm:cxn modelId="{D32D2E96-D6C0-4C83-AA68-38F5BDB72819}" type="presOf" srcId="{F7B6390D-B1B9-44D0-B037-F08ADC9B97A2}" destId="{2564DBEE-5EDE-408B-BACD-A3DB76C9F91D}" srcOrd="0" destOrd="0" presId="urn:microsoft.com/office/officeart/2009/3/layout/StepUpProcess"/>
    <dgm:cxn modelId="{C619407A-2FEC-4A32-8912-D67124ACC431}" srcId="{C0D34622-7533-4E99-93D1-11F76EA62A3B}" destId="{6C202AAF-F1FE-4A91-8CD1-34BD37C84ECA}" srcOrd="0" destOrd="0" parTransId="{67E10FFF-FF0F-4857-BDA5-C9ED91C4AB89}" sibTransId="{8515282E-6F6D-4CCF-A9A5-4CCF95B99211}"/>
    <dgm:cxn modelId="{A930C923-BC43-47E9-9F92-2E351A784A63}" srcId="{C0D34622-7533-4E99-93D1-11F76EA62A3B}" destId="{7D2CB83D-E10E-42EC-9C23-8FBC60C710D6}" srcOrd="2" destOrd="0" parTransId="{7EA2FEE9-E001-4A76-8E00-468429587309}" sibTransId="{864FB964-8CFC-4528-BFAF-DE5B2B19BEFC}"/>
    <dgm:cxn modelId="{E13F71DC-DF01-4611-81AF-8B74B25DC506}" srcId="{C0D34622-7533-4E99-93D1-11F76EA62A3B}" destId="{F7B6390D-B1B9-44D0-B037-F08ADC9B97A2}" srcOrd="1" destOrd="0" parTransId="{ED630607-4A15-48C4-B971-066E703D8765}" sibTransId="{3A3B8597-1F1A-451A-92F3-62A2B2F633C5}"/>
    <dgm:cxn modelId="{E7836AC5-8666-4183-9879-52F35E580DCA}" type="presOf" srcId="{6C202AAF-F1FE-4A91-8CD1-34BD37C84ECA}" destId="{3ABBE041-72AB-4910-A112-3475E909D31A}" srcOrd="0" destOrd="0" presId="urn:microsoft.com/office/officeart/2009/3/layout/StepUpProcess"/>
    <dgm:cxn modelId="{D9C8F026-EF89-478B-9E80-590EB321C2E0}" type="presOf" srcId="{7D2CB83D-E10E-42EC-9C23-8FBC60C710D6}" destId="{5505684C-3996-472E-8787-EE10843074C0}" srcOrd="0" destOrd="0" presId="urn:microsoft.com/office/officeart/2009/3/layout/StepUpProcess"/>
    <dgm:cxn modelId="{89658D07-3E27-449B-B2A5-CE33DA4B45A1}" type="presParOf" srcId="{FE3F13B0-197A-45A4-96A5-CEF78B96F62F}" destId="{8EC232AE-ED17-4357-9EB2-4CDABD0E6387}" srcOrd="0" destOrd="0" presId="urn:microsoft.com/office/officeart/2009/3/layout/StepUpProcess"/>
    <dgm:cxn modelId="{77AD7DEB-7546-4BD9-9D5B-33C6A6E25856}" type="presParOf" srcId="{8EC232AE-ED17-4357-9EB2-4CDABD0E6387}" destId="{3C60AD97-3C9D-4CD8-A844-3101F43A7A60}" srcOrd="0" destOrd="0" presId="urn:microsoft.com/office/officeart/2009/3/layout/StepUpProcess"/>
    <dgm:cxn modelId="{1CDC1D3D-1441-484E-8200-7FBAAA30CD29}" type="presParOf" srcId="{8EC232AE-ED17-4357-9EB2-4CDABD0E6387}" destId="{3ABBE041-72AB-4910-A112-3475E909D31A}" srcOrd="1" destOrd="0" presId="urn:microsoft.com/office/officeart/2009/3/layout/StepUpProcess"/>
    <dgm:cxn modelId="{BDE1DC51-5769-4305-9C69-10194D71564E}" type="presParOf" srcId="{8EC232AE-ED17-4357-9EB2-4CDABD0E6387}" destId="{73E0A629-6E97-4E28-9CB6-0F7145CDA78B}" srcOrd="2" destOrd="0" presId="urn:microsoft.com/office/officeart/2009/3/layout/StepUpProcess"/>
    <dgm:cxn modelId="{AD6A3AAA-A956-4566-B2EB-26CF491278AD}" type="presParOf" srcId="{FE3F13B0-197A-45A4-96A5-CEF78B96F62F}" destId="{46490F24-2877-4E2F-9B5E-7EC6ADDDCED3}" srcOrd="1" destOrd="0" presId="urn:microsoft.com/office/officeart/2009/3/layout/StepUpProcess"/>
    <dgm:cxn modelId="{6251ADC7-BC8F-40A0-BFB0-CD6BEE4CBB85}" type="presParOf" srcId="{46490F24-2877-4E2F-9B5E-7EC6ADDDCED3}" destId="{50ABC3A2-D436-4ED3-9BC1-05648D52101A}" srcOrd="0" destOrd="0" presId="urn:microsoft.com/office/officeart/2009/3/layout/StepUpProcess"/>
    <dgm:cxn modelId="{446B4022-FF55-4758-B3F1-9E8E3EBCD786}" type="presParOf" srcId="{FE3F13B0-197A-45A4-96A5-CEF78B96F62F}" destId="{BBA2A846-73CD-4D98-A3BC-A9C5F2E0E30A}" srcOrd="2" destOrd="0" presId="urn:microsoft.com/office/officeart/2009/3/layout/StepUpProcess"/>
    <dgm:cxn modelId="{DD9A5296-7891-4734-A341-B8A78E1CEBA7}" type="presParOf" srcId="{BBA2A846-73CD-4D98-A3BC-A9C5F2E0E30A}" destId="{0AE5D5EF-3921-4A37-A525-BAEC61CDA085}" srcOrd="0" destOrd="0" presId="urn:microsoft.com/office/officeart/2009/3/layout/StepUpProcess"/>
    <dgm:cxn modelId="{627AC99C-3ACB-4316-9705-D60AF28D1CBD}" type="presParOf" srcId="{BBA2A846-73CD-4D98-A3BC-A9C5F2E0E30A}" destId="{2564DBEE-5EDE-408B-BACD-A3DB76C9F91D}" srcOrd="1" destOrd="0" presId="urn:microsoft.com/office/officeart/2009/3/layout/StepUpProcess"/>
    <dgm:cxn modelId="{E1038256-E5D0-479B-BD9D-DE8AA0DBC758}" type="presParOf" srcId="{BBA2A846-73CD-4D98-A3BC-A9C5F2E0E30A}" destId="{D938A2BF-7514-4FC2-A413-C8F88899A30F}" srcOrd="2" destOrd="0" presId="urn:microsoft.com/office/officeart/2009/3/layout/StepUpProcess"/>
    <dgm:cxn modelId="{FE2A6EB9-6001-4573-A460-CD3962831248}" type="presParOf" srcId="{FE3F13B0-197A-45A4-96A5-CEF78B96F62F}" destId="{08AC450E-9572-457F-8C28-0A13FE8E678B}" srcOrd="3" destOrd="0" presId="urn:microsoft.com/office/officeart/2009/3/layout/StepUpProcess"/>
    <dgm:cxn modelId="{F41EED0B-7688-497E-A5F8-78D82E552B65}" type="presParOf" srcId="{08AC450E-9572-457F-8C28-0A13FE8E678B}" destId="{1EA733C1-B4DA-4F01-AECA-44E69562E671}" srcOrd="0" destOrd="0" presId="urn:microsoft.com/office/officeart/2009/3/layout/StepUpProcess"/>
    <dgm:cxn modelId="{B475A005-F151-4BFD-B5F0-5B05C7472326}" type="presParOf" srcId="{FE3F13B0-197A-45A4-96A5-CEF78B96F62F}" destId="{72F617E8-8532-4F6F-96DE-6E13ED6E85B1}" srcOrd="4" destOrd="0" presId="urn:microsoft.com/office/officeart/2009/3/layout/StepUpProcess"/>
    <dgm:cxn modelId="{7F7EF5F5-5907-416F-8AEE-0C339FA11F29}" type="presParOf" srcId="{72F617E8-8532-4F6F-96DE-6E13ED6E85B1}" destId="{F43CC9B7-FEA4-4CB5-A241-D06E76511C08}" srcOrd="0" destOrd="0" presId="urn:microsoft.com/office/officeart/2009/3/layout/StepUpProcess"/>
    <dgm:cxn modelId="{72828ED0-3AD9-46AB-A38F-729B34DD63E6}" type="presParOf" srcId="{72F617E8-8532-4F6F-96DE-6E13ED6E85B1}" destId="{5505684C-3996-472E-8787-EE10843074C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0AD97-3C9D-4CD8-A844-3101F43A7A60}">
      <dsp:nvSpPr>
        <dsp:cNvPr id="0" name=""/>
        <dsp:cNvSpPr/>
      </dsp:nvSpPr>
      <dsp:spPr>
        <a:xfrm rot="5400000">
          <a:off x="512293" y="1159577"/>
          <a:ext cx="1539064" cy="256096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BE041-72AB-4910-A112-3475E909D31A}">
      <dsp:nvSpPr>
        <dsp:cNvPr id="0" name=""/>
        <dsp:cNvSpPr/>
      </dsp:nvSpPr>
      <dsp:spPr>
        <a:xfrm>
          <a:off x="255385" y="1924755"/>
          <a:ext cx="2312056" cy="202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t># of service users</a:t>
          </a:r>
        </a:p>
        <a:p>
          <a:pPr lvl="0" algn="ctr" defTabSz="1422400">
            <a:lnSpc>
              <a:spcPct val="90000"/>
            </a:lnSpc>
            <a:spcBef>
              <a:spcPct val="0"/>
            </a:spcBef>
            <a:spcAft>
              <a:spcPct val="35000"/>
            </a:spcAft>
          </a:pPr>
          <a:r>
            <a:rPr lang="en-US" sz="3200" kern="1200" dirty="0" smtClean="0"/>
            <a:t>203%</a:t>
          </a:r>
          <a:endParaRPr lang="en-US" sz="3200" kern="1200" dirty="0"/>
        </a:p>
      </dsp:txBody>
      <dsp:txXfrm>
        <a:off x="255385" y="1924755"/>
        <a:ext cx="2312056" cy="2026652"/>
      </dsp:txXfrm>
    </dsp:sp>
    <dsp:sp modelId="{73E0A629-6E97-4E28-9CB6-0F7145CDA78B}">
      <dsp:nvSpPr>
        <dsp:cNvPr id="0" name=""/>
        <dsp:cNvSpPr/>
      </dsp:nvSpPr>
      <dsp:spPr>
        <a:xfrm>
          <a:off x="2131204" y="971036"/>
          <a:ext cx="436237" cy="43623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E5D5EF-3921-4A37-A525-BAEC61CDA085}">
      <dsp:nvSpPr>
        <dsp:cNvPr id="0" name=""/>
        <dsp:cNvSpPr/>
      </dsp:nvSpPr>
      <dsp:spPr>
        <a:xfrm rot="5400000">
          <a:off x="3342701" y="459190"/>
          <a:ext cx="1539064" cy="256096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64DBEE-5EDE-408B-BACD-A3DB76C9F91D}">
      <dsp:nvSpPr>
        <dsp:cNvPr id="0" name=""/>
        <dsp:cNvSpPr/>
      </dsp:nvSpPr>
      <dsp:spPr>
        <a:xfrm>
          <a:off x="3085793" y="1224367"/>
          <a:ext cx="2312056" cy="202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t>Total Cost (millions)</a:t>
          </a:r>
        </a:p>
        <a:p>
          <a:pPr lvl="0" algn="ctr" defTabSz="1422400">
            <a:lnSpc>
              <a:spcPct val="90000"/>
            </a:lnSpc>
            <a:spcBef>
              <a:spcPct val="0"/>
            </a:spcBef>
            <a:spcAft>
              <a:spcPct val="35000"/>
            </a:spcAft>
          </a:pPr>
          <a:r>
            <a:rPr lang="en-US" sz="3200" kern="1200" dirty="0" smtClean="0"/>
            <a:t>358%</a:t>
          </a:r>
          <a:endParaRPr lang="en-US" sz="3200" kern="1200" dirty="0"/>
        </a:p>
      </dsp:txBody>
      <dsp:txXfrm>
        <a:off x="3085793" y="1224367"/>
        <a:ext cx="2312056" cy="2026652"/>
      </dsp:txXfrm>
    </dsp:sp>
    <dsp:sp modelId="{D938A2BF-7514-4FC2-A413-C8F88899A30F}">
      <dsp:nvSpPr>
        <dsp:cNvPr id="0" name=""/>
        <dsp:cNvSpPr/>
      </dsp:nvSpPr>
      <dsp:spPr>
        <a:xfrm>
          <a:off x="4961613" y="270648"/>
          <a:ext cx="436237" cy="43623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CC9B7-FEA4-4CB5-A241-D06E76511C08}">
      <dsp:nvSpPr>
        <dsp:cNvPr id="0" name=""/>
        <dsp:cNvSpPr/>
      </dsp:nvSpPr>
      <dsp:spPr>
        <a:xfrm rot="5400000">
          <a:off x="6173110" y="-241197"/>
          <a:ext cx="1539064" cy="256096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5684C-3996-472E-8787-EE10843074C0}">
      <dsp:nvSpPr>
        <dsp:cNvPr id="0" name=""/>
        <dsp:cNvSpPr/>
      </dsp:nvSpPr>
      <dsp:spPr>
        <a:xfrm>
          <a:off x="5916202" y="523980"/>
          <a:ext cx="2312056" cy="202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smtClean="0"/>
            <a:t>Average cost per person</a:t>
          </a:r>
        </a:p>
        <a:p>
          <a:pPr lvl="0" algn="ctr" defTabSz="1422400">
            <a:lnSpc>
              <a:spcPct val="90000"/>
            </a:lnSpc>
            <a:spcBef>
              <a:spcPct val="0"/>
            </a:spcBef>
            <a:spcAft>
              <a:spcPct val="35000"/>
            </a:spcAft>
          </a:pPr>
          <a:r>
            <a:rPr lang="en-US" sz="3200" kern="1200" dirty="0" smtClean="0"/>
            <a:t>51% </a:t>
          </a:r>
          <a:endParaRPr lang="en-US" sz="3200" kern="1200" dirty="0"/>
        </a:p>
      </dsp:txBody>
      <dsp:txXfrm>
        <a:off x="5916202" y="523980"/>
        <a:ext cx="2312056" cy="202665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76" tIns="45537" rIns="91076" bIns="45537" numCol="1" anchor="t" anchorCtr="0" compatLnSpc="1">
            <a:prstTxWarp prst="textNoShape">
              <a:avLst/>
            </a:prstTxWarp>
          </a:bodyPr>
          <a:lstStyle>
            <a:lvl1pPr defTabSz="909638">
              <a:defRPr sz="1200" u="none">
                <a:latin typeface="Times"/>
              </a:defRPr>
            </a:lvl1pPr>
          </a:lstStyle>
          <a:p>
            <a:pPr>
              <a:defRPr/>
            </a:pPr>
            <a:endParaRPr lang="en-US"/>
          </a:p>
        </p:txBody>
      </p:sp>
      <p:sp>
        <p:nvSpPr>
          <p:cNvPr id="68611"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076" tIns="45537" rIns="91076" bIns="45537" numCol="1" anchor="t" anchorCtr="0" compatLnSpc="1">
            <a:prstTxWarp prst="textNoShape">
              <a:avLst/>
            </a:prstTxWarp>
          </a:bodyPr>
          <a:lstStyle>
            <a:lvl1pPr algn="r" defTabSz="909638">
              <a:defRPr sz="1200" u="none">
                <a:latin typeface="Times"/>
              </a:defRPr>
            </a:lvl1pPr>
          </a:lstStyle>
          <a:p>
            <a:pPr>
              <a:defRPr/>
            </a:pPr>
            <a:endParaRPr lang="en-US"/>
          </a:p>
        </p:txBody>
      </p:sp>
      <p:sp>
        <p:nvSpPr>
          <p:cNvPr id="68612" name="Rectangle 4"/>
          <p:cNvSpPr>
            <a:spLocks noGrp="1" noChangeArrowheads="1"/>
          </p:cNvSpPr>
          <p:nvPr>
            <p:ph type="ftr" sz="quarter" idx="2"/>
          </p:nvPr>
        </p:nvSpPr>
        <p:spPr bwMode="auto">
          <a:xfrm>
            <a:off x="0" y="8624888"/>
            <a:ext cx="2971800" cy="454025"/>
          </a:xfrm>
          <a:prstGeom prst="rect">
            <a:avLst/>
          </a:prstGeom>
          <a:noFill/>
          <a:ln w="9525">
            <a:noFill/>
            <a:miter lim="800000"/>
            <a:headEnd/>
            <a:tailEnd/>
          </a:ln>
          <a:effectLst/>
        </p:spPr>
        <p:txBody>
          <a:bodyPr vert="horz" wrap="square" lIns="91076" tIns="45537" rIns="91076" bIns="45537" numCol="1" anchor="b" anchorCtr="0" compatLnSpc="1">
            <a:prstTxWarp prst="textNoShape">
              <a:avLst/>
            </a:prstTxWarp>
          </a:bodyPr>
          <a:lstStyle>
            <a:lvl1pPr defTabSz="909638">
              <a:defRPr sz="1200" u="none">
                <a:latin typeface="Times"/>
              </a:defRPr>
            </a:lvl1pPr>
          </a:lstStyle>
          <a:p>
            <a:pPr>
              <a:defRPr/>
            </a:pPr>
            <a:endParaRPr lang="en-US"/>
          </a:p>
        </p:txBody>
      </p:sp>
      <p:sp>
        <p:nvSpPr>
          <p:cNvPr id="68613" name="Rectangle 5"/>
          <p:cNvSpPr>
            <a:spLocks noGrp="1" noChangeArrowheads="1"/>
          </p:cNvSpPr>
          <p:nvPr>
            <p:ph type="sldNum" sz="quarter" idx="3"/>
          </p:nvPr>
        </p:nvSpPr>
        <p:spPr bwMode="auto">
          <a:xfrm>
            <a:off x="3884613" y="8624888"/>
            <a:ext cx="2971800" cy="454025"/>
          </a:xfrm>
          <a:prstGeom prst="rect">
            <a:avLst/>
          </a:prstGeom>
          <a:noFill/>
          <a:ln w="9525">
            <a:noFill/>
            <a:miter lim="800000"/>
            <a:headEnd/>
            <a:tailEnd/>
          </a:ln>
          <a:effectLst/>
        </p:spPr>
        <p:txBody>
          <a:bodyPr vert="horz" wrap="square" lIns="91076" tIns="45537" rIns="91076" bIns="45537" numCol="1" anchor="b" anchorCtr="0" compatLnSpc="1">
            <a:prstTxWarp prst="textNoShape">
              <a:avLst/>
            </a:prstTxWarp>
          </a:bodyPr>
          <a:lstStyle>
            <a:lvl1pPr algn="r" defTabSz="909638">
              <a:defRPr sz="1200" u="none">
                <a:latin typeface="Times"/>
              </a:defRPr>
            </a:lvl1pPr>
          </a:lstStyle>
          <a:p>
            <a:pPr>
              <a:defRPr/>
            </a:pPr>
            <a:fld id="{24E7DC0A-CFB2-4A11-8728-E8EE4B92F2AE}" type="slidenum">
              <a:rPr lang="en-US"/>
              <a:pPr>
                <a:defRPr/>
              </a:pPr>
              <a:t>‹#›</a:t>
            </a:fld>
            <a:endParaRPr lang="en-US"/>
          </a:p>
        </p:txBody>
      </p:sp>
    </p:spTree>
    <p:extLst>
      <p:ext uri="{BB962C8B-B14F-4D97-AF65-F5344CB8AC3E}">
        <p14:creationId xmlns:p14="http://schemas.microsoft.com/office/powerpoint/2010/main" val="1561154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76" tIns="45537" rIns="91076" bIns="45537" numCol="1" anchor="t" anchorCtr="0" compatLnSpc="1">
            <a:prstTxWarp prst="textNoShape">
              <a:avLst/>
            </a:prstTxWarp>
          </a:bodyPr>
          <a:lstStyle>
            <a:lvl1pPr defTabSz="909638">
              <a:defRPr sz="1200">
                <a:latin typeface="Times"/>
              </a:defRPr>
            </a:lvl1pPr>
          </a:lstStyle>
          <a:p>
            <a:pPr>
              <a:defRPr/>
            </a:pPr>
            <a:endParaRPr lang="en-US"/>
          </a:p>
        </p:txBody>
      </p:sp>
      <p:sp>
        <p:nvSpPr>
          <p:cNvPr id="6147"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076" tIns="45537" rIns="91076" bIns="45537" numCol="1" anchor="t" anchorCtr="0" compatLnSpc="1">
            <a:prstTxWarp prst="textNoShape">
              <a:avLst/>
            </a:prstTxWarp>
          </a:bodyPr>
          <a:lstStyle>
            <a:lvl1pPr algn="r" defTabSz="909638">
              <a:defRPr sz="1200">
                <a:latin typeface="Time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13238"/>
            <a:ext cx="5029200" cy="4086225"/>
          </a:xfrm>
          <a:prstGeom prst="rect">
            <a:avLst/>
          </a:prstGeom>
          <a:noFill/>
          <a:ln w="9525">
            <a:noFill/>
            <a:miter lim="800000"/>
            <a:headEnd/>
            <a:tailEnd/>
          </a:ln>
          <a:effectLst/>
        </p:spPr>
        <p:txBody>
          <a:bodyPr vert="horz" wrap="square" lIns="91076" tIns="45537" rIns="91076" bIns="455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26475"/>
            <a:ext cx="2971800" cy="454025"/>
          </a:xfrm>
          <a:prstGeom prst="rect">
            <a:avLst/>
          </a:prstGeom>
          <a:noFill/>
          <a:ln w="9525">
            <a:noFill/>
            <a:miter lim="800000"/>
            <a:headEnd/>
            <a:tailEnd/>
          </a:ln>
          <a:effectLst/>
        </p:spPr>
        <p:txBody>
          <a:bodyPr vert="horz" wrap="square" lIns="91076" tIns="45537" rIns="91076" bIns="45537" numCol="1" anchor="b" anchorCtr="0" compatLnSpc="1">
            <a:prstTxWarp prst="textNoShape">
              <a:avLst/>
            </a:prstTxWarp>
          </a:bodyPr>
          <a:lstStyle>
            <a:lvl1pPr defTabSz="909638">
              <a:defRPr sz="1200">
                <a:latin typeface="Times"/>
              </a:defRPr>
            </a:lvl1pPr>
          </a:lstStyle>
          <a:p>
            <a:pPr>
              <a:defRPr/>
            </a:pPr>
            <a:endParaRPr lang="en-US"/>
          </a:p>
        </p:txBody>
      </p:sp>
      <p:sp>
        <p:nvSpPr>
          <p:cNvPr id="6151" name="Rectangle 7"/>
          <p:cNvSpPr>
            <a:spLocks noGrp="1" noChangeArrowheads="1"/>
          </p:cNvSpPr>
          <p:nvPr>
            <p:ph type="sldNum" sz="quarter" idx="5"/>
          </p:nvPr>
        </p:nvSpPr>
        <p:spPr bwMode="auto">
          <a:xfrm>
            <a:off x="3886200" y="8626475"/>
            <a:ext cx="2971800" cy="454025"/>
          </a:xfrm>
          <a:prstGeom prst="rect">
            <a:avLst/>
          </a:prstGeom>
          <a:noFill/>
          <a:ln w="9525">
            <a:noFill/>
            <a:miter lim="800000"/>
            <a:headEnd/>
            <a:tailEnd/>
          </a:ln>
          <a:effectLst/>
        </p:spPr>
        <p:txBody>
          <a:bodyPr vert="horz" wrap="square" lIns="91076" tIns="45537" rIns="91076" bIns="45537" numCol="1" anchor="b" anchorCtr="0" compatLnSpc="1">
            <a:prstTxWarp prst="textNoShape">
              <a:avLst/>
            </a:prstTxWarp>
          </a:bodyPr>
          <a:lstStyle>
            <a:lvl1pPr algn="r" defTabSz="909638">
              <a:defRPr sz="1200">
                <a:latin typeface="Times"/>
              </a:defRPr>
            </a:lvl1pPr>
          </a:lstStyle>
          <a:p>
            <a:pPr>
              <a:defRPr/>
            </a:pPr>
            <a:fld id="{C3C64EE0-79C3-42BA-BED0-6BD4B0E7DA1E}" type="slidenum">
              <a:rPr lang="en-US"/>
              <a:pPr>
                <a:defRPr/>
              </a:pPr>
              <a:t>‹#›</a:t>
            </a:fld>
            <a:endParaRPr lang="en-US"/>
          </a:p>
        </p:txBody>
      </p:sp>
    </p:spTree>
    <p:extLst>
      <p:ext uri="{BB962C8B-B14F-4D97-AF65-F5344CB8AC3E}">
        <p14:creationId xmlns:p14="http://schemas.microsoft.com/office/powerpoint/2010/main" val="2127712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D55C48-03DC-4A79-8CBE-10C264A0CB6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02752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nSpc>
                <a:spcPct val="80000"/>
              </a:lnSpc>
            </a:pPr>
            <a:r>
              <a:rPr lang="en-US" sz="1600" dirty="0" smtClean="0"/>
              <a:t> </a:t>
            </a:r>
            <a:endParaRPr lang="en-US" dirty="0"/>
          </a:p>
        </p:txBody>
      </p:sp>
      <p:sp>
        <p:nvSpPr>
          <p:cNvPr id="4" name="Slide Number Placeholder 3"/>
          <p:cNvSpPr>
            <a:spLocks noGrp="1"/>
          </p:cNvSpPr>
          <p:nvPr>
            <p:ph type="sldNum" sz="quarter" idx="10"/>
          </p:nvPr>
        </p:nvSpPr>
        <p:spPr/>
        <p:txBody>
          <a:bodyPr/>
          <a:lstStyle/>
          <a:p>
            <a:fld id="{41A422B1-8089-494D-9E3C-3E6A584A49D3}" type="slidenum">
              <a:rPr lang="en-US" smtClean="0"/>
              <a:pPr/>
              <a:t>45</a:t>
            </a:fld>
            <a:endParaRPr lang="en-US"/>
          </a:p>
        </p:txBody>
      </p:sp>
    </p:spTree>
    <p:extLst>
      <p:ext uri="{BB962C8B-B14F-4D97-AF65-F5344CB8AC3E}">
        <p14:creationId xmlns:p14="http://schemas.microsoft.com/office/powerpoint/2010/main" val="3222607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A422B1-8089-494D-9E3C-3E6A584A49D3}" type="slidenum">
              <a:rPr lang="en-US" smtClean="0"/>
              <a:pPr/>
              <a:t>46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D55C48-03DC-4A79-8CBE-10C264A0CB6D}"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1027520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38C61D-D1B1-4AEB-A332-4F5CF4221678}" type="slidenum">
              <a:rPr lang="en-US" smtClean="0"/>
              <a:pPr>
                <a:defRPr/>
              </a:pPr>
              <a:t>48</a:t>
            </a:fld>
            <a:endParaRPr lang="en-US"/>
          </a:p>
        </p:txBody>
      </p:sp>
    </p:spTree>
    <p:extLst>
      <p:ext uri="{BB962C8B-B14F-4D97-AF65-F5344CB8AC3E}">
        <p14:creationId xmlns:p14="http://schemas.microsoft.com/office/powerpoint/2010/main" val="122542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38C61D-D1B1-4AEB-A332-4F5CF4221678}" type="slidenum">
              <a:rPr lang="en-US" smtClean="0"/>
              <a:pPr>
                <a:defRPr/>
              </a:pPr>
              <a:t>49</a:t>
            </a:fld>
            <a:endParaRPr lang="en-US"/>
          </a:p>
        </p:txBody>
      </p:sp>
    </p:spTree>
    <p:extLst>
      <p:ext uri="{BB962C8B-B14F-4D97-AF65-F5344CB8AC3E}">
        <p14:creationId xmlns:p14="http://schemas.microsoft.com/office/powerpoint/2010/main" val="2975515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38C61D-D1B1-4AEB-A332-4F5CF4221678}" type="slidenum">
              <a:rPr lang="en-US" smtClean="0"/>
              <a:pPr>
                <a:defRPr/>
              </a:pPr>
              <a:t>50</a:t>
            </a:fld>
            <a:endParaRPr lang="en-US"/>
          </a:p>
        </p:txBody>
      </p:sp>
    </p:spTree>
    <p:extLst>
      <p:ext uri="{BB962C8B-B14F-4D97-AF65-F5344CB8AC3E}">
        <p14:creationId xmlns:p14="http://schemas.microsoft.com/office/powerpoint/2010/main" val="1086289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smtClean="0">
                <a:latin typeface="Times" pitchFamily="18" charset="0"/>
              </a:rPr>
              <a:t>Why do these people save things? Are their reasons different? Understanding their reasons can help us in developing treatments. Our research indicates that they save things for exactly the same reasons we all save things. There are 3 types of such reasons:</a:t>
            </a:r>
          </a:p>
          <a:p>
            <a:r>
              <a:rPr lang="en-US" b="1" smtClean="0">
                <a:latin typeface="Times" pitchFamily="18" charset="0"/>
              </a:rPr>
              <a:t>Sentimental</a:t>
            </a:r>
            <a:r>
              <a:rPr lang="en-US" smtClean="0">
                <a:latin typeface="Times" pitchFamily="18" charset="0"/>
              </a:rPr>
              <a:t> saving refers to the attachment of emotional value to a physical object. It is, in a sense, a way of extending our identity to incorporate objects.</a:t>
            </a:r>
          </a:p>
          <a:p>
            <a:r>
              <a:rPr lang="en-US" smtClean="0">
                <a:latin typeface="Times" pitchFamily="18" charset="0"/>
              </a:rPr>
              <a:t>“This is a part of me, of who I am.” Envelope example. Box for every year eg.</a:t>
            </a:r>
          </a:p>
          <a:p>
            <a:r>
              <a:rPr lang="en-US" smtClean="0">
                <a:latin typeface="Times" pitchFamily="18" charset="0"/>
              </a:rPr>
              <a:t>Also has implications for feelings of safety/vulnerability. Safety signals.</a:t>
            </a:r>
          </a:p>
          <a:p>
            <a:r>
              <a:rPr lang="en-US" b="1" smtClean="0">
                <a:latin typeface="Times" pitchFamily="18" charset="0"/>
              </a:rPr>
              <a:t>Instrumental</a:t>
            </a:r>
            <a:r>
              <a:rPr lang="en-US" smtClean="0">
                <a:latin typeface="Times" pitchFamily="18" charset="0"/>
              </a:rPr>
              <a:t> - Refers to saving things for a specific need or use. You save your old mortgage bills for tax purposes. Toilet Paper roll eg.</a:t>
            </a:r>
          </a:p>
          <a:p>
            <a:r>
              <a:rPr lang="en-US" b="1" smtClean="0">
                <a:latin typeface="Times" pitchFamily="18" charset="0"/>
              </a:rPr>
              <a:t>Intrinsic</a:t>
            </a:r>
            <a:r>
              <a:rPr lang="en-US" smtClean="0">
                <a:latin typeface="Times" pitchFamily="18" charset="0"/>
              </a:rPr>
              <a:t> saving refers to saving not because of emotional significance or instrumental value, but simply because it is appealing.</a:t>
            </a:r>
          </a:p>
          <a:p>
            <a:r>
              <a:rPr lang="en-US" smtClean="0">
                <a:latin typeface="Times" pitchFamily="18" charset="0"/>
              </a:rPr>
              <a:t>	Picture on wall</a:t>
            </a:r>
          </a:p>
          <a:p>
            <a:r>
              <a:rPr lang="en-US" smtClean="0">
                <a:latin typeface="Times" pitchFamily="18" charset="0"/>
              </a:rPr>
              <a:t>	For Pat - bottle cap example.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US" smtClean="0"/>
          </a:p>
        </p:txBody>
      </p:sp>
      <p:sp>
        <p:nvSpPr>
          <p:cNvPr id="161796" name="Slide Number Placeholder 3"/>
          <p:cNvSpPr>
            <a:spLocks noGrp="1"/>
          </p:cNvSpPr>
          <p:nvPr>
            <p:ph type="sldNum" sz="quarter" idx="5"/>
          </p:nvPr>
        </p:nvSpPr>
        <p:spPr>
          <a:noFill/>
        </p:spPr>
        <p:txBody>
          <a:bodyPr/>
          <a:lstStyle/>
          <a:p>
            <a:fld id="{4D7118C7-F8C6-4FCF-A911-C3298D81E97C}" type="slidenum">
              <a:rPr lang="en-US" smtClean="0"/>
              <a:pPr/>
              <a:t>54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D8930-6294-4B99-B6CD-7EF3F318F154}" type="slidenum">
              <a:rPr lang="en-US"/>
              <a:pPr/>
              <a:t>60</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4400" y="4313238"/>
            <a:ext cx="5029200" cy="408622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D55C48-03DC-4A79-8CBE-10C264A0CB6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02752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220F2-3BD3-4749-A816-FE23EBE8A937}" type="slidenum">
              <a:rPr lang="en-US"/>
              <a:pPr/>
              <a:t>61</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14400" y="4313238"/>
            <a:ext cx="5029200" cy="4086225"/>
          </a:xfrm>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0FB96F-C772-4184-B3B9-1980E3791C16}" type="slidenum">
              <a:rPr lang="en-US"/>
              <a:pPr/>
              <a:t>62</a:t>
            </a:fld>
            <a:endParaRPr lang="en-US" dirty="0"/>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a:xfrm>
            <a:off x="915294" y="4313539"/>
            <a:ext cx="5027414" cy="4086826"/>
          </a:xfrm>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consuming</a:t>
            </a:r>
            <a:r>
              <a:rPr lang="en-US" baseline="0" dirty="0" smtClean="0"/>
              <a:t> to deal with hoarding</a:t>
            </a:r>
          </a:p>
          <a:p>
            <a:r>
              <a:rPr lang="en-US" baseline="0" dirty="0" smtClean="0"/>
              <a:t>Give a few specifics about costs, time.</a:t>
            </a:r>
          </a:p>
          <a:p>
            <a:endParaRPr lang="en-US" dirty="0"/>
          </a:p>
        </p:txBody>
      </p:sp>
      <p:sp>
        <p:nvSpPr>
          <p:cNvPr id="4" name="Slide Number Placeholder 3"/>
          <p:cNvSpPr>
            <a:spLocks noGrp="1"/>
          </p:cNvSpPr>
          <p:nvPr>
            <p:ph type="sldNum" sz="quarter" idx="10"/>
          </p:nvPr>
        </p:nvSpPr>
        <p:spPr/>
        <p:txBody>
          <a:bodyPr/>
          <a:lstStyle/>
          <a:p>
            <a:fld id="{2BE50C8C-3990-4E94-A676-551721ABE9AB}" type="slidenum">
              <a:rPr lang="en-US" smtClean="0"/>
              <a:pPr/>
              <a:t>64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936FC-1D8C-4A48-BAA2-12DE1DE93E3B}" type="slidenum">
              <a:rPr lang="en-US"/>
              <a:pPr/>
              <a:t>65</a:t>
            </a:fld>
            <a:endParaRPr lang="en-US"/>
          </a:p>
        </p:txBody>
      </p:sp>
      <p:sp>
        <p:nvSpPr>
          <p:cNvPr id="86018" name="Rectangle 2"/>
          <p:cNvSpPr>
            <a:spLocks noGrp="1" noRot="1" noChangeAspect="1" noChangeArrowheads="1" noTextEdit="1"/>
          </p:cNvSpPr>
          <p:nvPr>
            <p:ph type="sldImg"/>
          </p:nvPr>
        </p:nvSpPr>
        <p:spPr>
          <a:xfrm>
            <a:off x="1158875" y="681038"/>
            <a:ext cx="4541838" cy="3405187"/>
          </a:xfrm>
          <a:ln/>
        </p:spPr>
      </p:sp>
      <p:sp>
        <p:nvSpPr>
          <p:cNvPr id="86019" name="Rectangle 3"/>
          <p:cNvSpPr>
            <a:spLocks noGrp="1" noChangeArrowheads="1"/>
          </p:cNvSpPr>
          <p:nvPr>
            <p:ph type="body" idx="1"/>
          </p:nvPr>
        </p:nvSpPr>
        <p:spPr>
          <a:xfrm>
            <a:off x="914400" y="4313238"/>
            <a:ext cx="5029200" cy="4086225"/>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6BF92-A2A1-477B-A62E-ADDED2C03DC1}" type="slidenum">
              <a:rPr lang="en-US"/>
              <a:pPr/>
              <a:t>66</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13238"/>
            <a:ext cx="5029200" cy="4086225"/>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F5C74-4D7D-4F81-A480-7B0141E087DD}" type="slidenum">
              <a:rPr lang="en-US"/>
              <a:pPr/>
              <a:t>69</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D55C48-03DC-4A79-8CBE-10C264A0CB6D}"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02752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 </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D084E-5FD3-4D28-B196-8D10B0C8C2D8}"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 </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D084E-5FD3-4D28-B196-8D10B0C8C2D8}"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CHANGE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E75AFB-F348-4F08-9864-CE067BE16F54}" type="slidenum">
              <a:rPr lang="en-US" smtClean="0"/>
              <a:pPr eaLnBrk="1" hangingPunct="1"/>
              <a:t>37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422B1-8089-494D-9E3C-3E6A584A49D3}" type="slidenum">
              <a:rPr lang="en-US" smtClean="0"/>
              <a:pPr/>
              <a:t>39</a:t>
            </a:fld>
            <a:endParaRPr lang="en-US"/>
          </a:p>
        </p:txBody>
      </p:sp>
    </p:spTree>
    <p:extLst>
      <p:ext uri="{BB962C8B-B14F-4D97-AF65-F5344CB8AC3E}">
        <p14:creationId xmlns:p14="http://schemas.microsoft.com/office/powerpoint/2010/main" val="129125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Judgementally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1A422B1-8089-494D-9E3C-3E6A584A49D3}" type="slidenum">
              <a:rPr lang="en-US" smtClean="0"/>
              <a:pPr/>
              <a:t>43</a:t>
            </a:fld>
            <a:endParaRPr lang="en-US"/>
          </a:p>
        </p:txBody>
      </p:sp>
    </p:spTree>
    <p:extLst>
      <p:ext uri="{BB962C8B-B14F-4D97-AF65-F5344CB8AC3E}">
        <p14:creationId xmlns:p14="http://schemas.microsoft.com/office/powerpoint/2010/main" val="410389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422B1-8089-494D-9E3C-3E6A584A49D3}" type="slidenum">
              <a:rPr lang="en-US" smtClean="0"/>
              <a:pPr/>
              <a:t>44</a:t>
            </a:fld>
            <a:endParaRPr lang="en-US"/>
          </a:p>
        </p:txBody>
      </p:sp>
    </p:spTree>
    <p:extLst>
      <p:ext uri="{BB962C8B-B14F-4D97-AF65-F5344CB8AC3E}">
        <p14:creationId xmlns:p14="http://schemas.microsoft.com/office/powerpoint/2010/main" val="154165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426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490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85800"/>
            <a:ext cx="1981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7912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158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5438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6957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7700" y="15240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7700" y="37719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11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543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0"/>
            <a:ext cx="36957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7700" y="15240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7700" y="37719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6279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A112142C-060A-457C-825C-33A500FCE058}" type="slidenum">
              <a:rPr lang="en-US"/>
              <a:pPr>
                <a:defRPr/>
              </a:pPr>
              <a:t>‹#›</a:t>
            </a:fld>
            <a:endParaRPr lang="en-US"/>
          </a:p>
        </p:txBody>
      </p:sp>
    </p:spTree>
    <p:extLst>
      <p:ext uri="{BB962C8B-B14F-4D97-AF65-F5344CB8AC3E}">
        <p14:creationId xmlns:p14="http://schemas.microsoft.com/office/powerpoint/2010/main" val="71348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74191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9399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556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695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524000"/>
            <a:ext cx="3695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006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537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274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704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5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2741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92248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258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85800"/>
            <a:ext cx="1981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7912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8019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5438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6957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7700" y="15240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7700" y="37719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7738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543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0"/>
            <a:ext cx="36957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7700" y="15240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7700" y="37719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8665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045F4B54-778B-462A-B57D-3EE7FC654E02}" type="slidenum">
              <a:rPr lang="en-US"/>
              <a:pPr>
                <a:defRPr/>
              </a:pPr>
              <a:t>‹#›</a:t>
            </a:fld>
            <a:endParaRPr lang="en-US"/>
          </a:p>
        </p:txBody>
      </p:sp>
    </p:spTree>
    <p:extLst>
      <p:ext uri="{BB962C8B-B14F-4D97-AF65-F5344CB8AC3E}">
        <p14:creationId xmlns:p14="http://schemas.microsoft.com/office/powerpoint/2010/main" val="1223092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1867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66498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658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8498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695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524000"/>
            <a:ext cx="3695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2663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8541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31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968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7709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1103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836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85800"/>
            <a:ext cx="1981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7912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842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695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524000"/>
            <a:ext cx="3695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307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5438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6957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7700" y="15240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7700" y="37719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9269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543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0"/>
            <a:ext cx="36957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7700" y="15240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7700" y="37719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7709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7A4D9075-1033-4DC1-A724-34C5537F16FB}" type="slidenum">
              <a:rPr lang="en-US"/>
              <a:pPr>
                <a:defRPr/>
              </a:pPr>
              <a:t>‹#›</a:t>
            </a:fld>
            <a:endParaRPr lang="en-US"/>
          </a:p>
        </p:txBody>
      </p:sp>
    </p:spTree>
    <p:extLst>
      <p:ext uri="{BB962C8B-B14F-4D97-AF65-F5344CB8AC3E}">
        <p14:creationId xmlns:p14="http://schemas.microsoft.com/office/powerpoint/2010/main" val="4197578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83486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8870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487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695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524000"/>
            <a:ext cx="3695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337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8070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0248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98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870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9999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0784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663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85800"/>
            <a:ext cx="1981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7912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1682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5438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6957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7700" y="15240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7700" y="37719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551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543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0"/>
            <a:ext cx="36957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7700" y="15240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7700" y="3771900"/>
            <a:ext cx="36957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673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DB15747-BFD9-42E8-842A-CB930D8F2335}" type="slidenum">
              <a:rPr lang="en-US"/>
              <a:pPr>
                <a:defRPr/>
              </a:pPr>
              <a:t>‹#›</a:t>
            </a:fld>
            <a:endParaRPr lang="en-US"/>
          </a:p>
        </p:txBody>
      </p:sp>
    </p:spTree>
    <p:extLst>
      <p:ext uri="{BB962C8B-B14F-4D97-AF65-F5344CB8AC3E}">
        <p14:creationId xmlns:p14="http://schemas.microsoft.com/office/powerpoint/2010/main" val="2729975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4425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5694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7763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1088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695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524000"/>
            <a:ext cx="3695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52767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8466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5438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2249766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925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00447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1188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368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85800"/>
            <a:ext cx="19812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7912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62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057400"/>
            <a:ext cx="7772400" cy="4114800"/>
          </a:xfrm>
        </p:spPr>
        <p:txBody>
          <a:bodyPr/>
          <a:lstStyle/>
          <a:p>
            <a:endParaRPr lang="en-US"/>
          </a:p>
        </p:txBody>
      </p:sp>
      <p:sp>
        <p:nvSpPr>
          <p:cNvPr id="4" name="Footer Placeholder 3"/>
          <p:cNvSpPr>
            <a:spLocks noGrp="1"/>
          </p:cNvSpPr>
          <p:nvPr>
            <p:ph type="ftr" sz="quarter" idx="10"/>
          </p:nvPr>
        </p:nvSpPr>
        <p:spPr>
          <a:xfrm>
            <a:off x="685800" y="6248400"/>
            <a:ext cx="7772400"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137282812"/>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E96BA17-2547-4175-8334-77632B97EFFB}" type="slidenum">
              <a:rPr lang="en-US"/>
              <a:pPr/>
              <a:t>‹#›</a:t>
            </a:fld>
            <a:endParaRPr lang="en-US"/>
          </a:p>
        </p:txBody>
      </p:sp>
    </p:spTree>
    <p:extLst>
      <p:ext uri="{BB962C8B-B14F-4D97-AF65-F5344CB8AC3E}">
        <p14:creationId xmlns:p14="http://schemas.microsoft.com/office/powerpoint/2010/main" val="282321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75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793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9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666CC"/>
        </a:solidFill>
        <a:effectLst/>
      </p:bgPr>
    </p:bg>
    <p:spTree>
      <p:nvGrpSpPr>
        <p:cNvPr id="1" name=""/>
        <p:cNvGrpSpPr/>
        <p:nvPr/>
      </p:nvGrpSpPr>
      <p:grpSpPr>
        <a:xfrm>
          <a:off x="0" y="0"/>
          <a:ext cx="0" cy="0"/>
          <a:chOff x="0" y="0"/>
          <a:chExt cx="0" cy="0"/>
        </a:xfrm>
      </p:grpSpPr>
      <p:pic>
        <p:nvPicPr>
          <p:cNvPr id="2050" name="Picture 3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05600" y="5562600"/>
            <a:ext cx="20526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6"/>
          <p:cNvSpPr>
            <a:spLocks noChangeArrowheads="1"/>
          </p:cNvSpPr>
          <p:nvPr userDrawn="1"/>
        </p:nvSpPr>
        <p:spPr bwMode="auto">
          <a:xfrm>
            <a:off x="0" y="0"/>
            <a:ext cx="9144000" cy="137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 name="Rectangle 2"/>
          <p:cNvSpPr>
            <a:spLocks noGrp="1" noChangeArrowheads="1"/>
          </p:cNvSpPr>
          <p:nvPr>
            <p:ph type="title"/>
          </p:nvPr>
        </p:nvSpPr>
        <p:spPr bwMode="auto">
          <a:xfrm>
            <a:off x="990600" y="685800"/>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3" name="Rectangle 30"/>
          <p:cNvSpPr>
            <a:spLocks noChangeArrowheads="1"/>
          </p:cNvSpPr>
          <p:nvPr userDrawn="1"/>
        </p:nvSpPr>
        <p:spPr bwMode="auto">
          <a:xfrm>
            <a:off x="0" y="0"/>
            <a:ext cx="914400" cy="1371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4" name="Rectangle 32"/>
          <p:cNvSpPr>
            <a:spLocks noChangeArrowheads="1"/>
          </p:cNvSpPr>
          <p:nvPr userDrawn="1"/>
        </p:nvSpPr>
        <p:spPr bwMode="auto">
          <a:xfrm>
            <a:off x="0" y="1371600"/>
            <a:ext cx="9144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5" name="Rectangle 3"/>
          <p:cNvSpPr>
            <a:spLocks noGrp="1" noChangeArrowheads="1"/>
          </p:cNvSpPr>
          <p:nvPr>
            <p:ph type="body" idx="1"/>
          </p:nvPr>
        </p:nvSpPr>
        <p:spPr bwMode="auto">
          <a:xfrm>
            <a:off x="609600" y="1524000"/>
            <a:ext cx="754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6" name="Rectangle 3"/>
          <p:cNvSpPr>
            <a:spLocks noChangeArrowheads="1"/>
          </p:cNvSpPr>
          <p:nvPr userDrawn="1"/>
        </p:nvSpPr>
        <p:spPr bwMode="auto">
          <a:xfrm>
            <a:off x="0" y="0"/>
            <a:ext cx="914400" cy="1371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7" name="Rectangle 4"/>
          <p:cNvSpPr>
            <a:spLocks noChangeArrowheads="1"/>
          </p:cNvSpPr>
          <p:nvPr userDrawn="1"/>
        </p:nvSpPr>
        <p:spPr bwMode="auto">
          <a:xfrm>
            <a:off x="0" y="1371600"/>
            <a:ext cx="914400" cy="54864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Tree>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92" r:id="rId14"/>
  </p:sldLayoutIdLst>
  <p:hf hdr="0" ftr="0" dt="0"/>
  <p:txStyles>
    <p:titleStyle>
      <a:lvl1pPr algn="l" rtl="0" eaLnBrk="0" fontAlgn="base" hangingPunct="0">
        <a:spcBef>
          <a:spcPct val="0"/>
        </a:spcBef>
        <a:spcAft>
          <a:spcPct val="0"/>
        </a:spcAft>
        <a:defRPr sz="3000" i="1">
          <a:solidFill>
            <a:srgbClr val="333399"/>
          </a:solidFill>
          <a:latin typeface="+mj-lt"/>
          <a:ea typeface="+mj-ea"/>
          <a:cs typeface="+mj-cs"/>
        </a:defRPr>
      </a:lvl1pPr>
      <a:lvl2pPr algn="l" rtl="0" eaLnBrk="0" fontAlgn="base" hangingPunct="0">
        <a:spcBef>
          <a:spcPct val="0"/>
        </a:spcBef>
        <a:spcAft>
          <a:spcPct val="0"/>
        </a:spcAft>
        <a:defRPr sz="3000" i="1">
          <a:solidFill>
            <a:srgbClr val="333399"/>
          </a:solidFill>
          <a:latin typeface="Verdana" pitchFamily="34" charset="0"/>
        </a:defRPr>
      </a:lvl2pPr>
      <a:lvl3pPr algn="l" rtl="0" eaLnBrk="0" fontAlgn="base" hangingPunct="0">
        <a:spcBef>
          <a:spcPct val="0"/>
        </a:spcBef>
        <a:spcAft>
          <a:spcPct val="0"/>
        </a:spcAft>
        <a:defRPr sz="3000" i="1">
          <a:solidFill>
            <a:srgbClr val="333399"/>
          </a:solidFill>
          <a:latin typeface="Verdana" pitchFamily="34" charset="0"/>
        </a:defRPr>
      </a:lvl3pPr>
      <a:lvl4pPr algn="l" rtl="0" eaLnBrk="0" fontAlgn="base" hangingPunct="0">
        <a:spcBef>
          <a:spcPct val="0"/>
        </a:spcBef>
        <a:spcAft>
          <a:spcPct val="0"/>
        </a:spcAft>
        <a:defRPr sz="3000" i="1">
          <a:solidFill>
            <a:srgbClr val="333399"/>
          </a:solidFill>
          <a:latin typeface="Verdana" pitchFamily="34" charset="0"/>
        </a:defRPr>
      </a:lvl4pPr>
      <a:lvl5pPr algn="l" rtl="0" eaLnBrk="0" fontAlgn="base" hangingPunct="0">
        <a:spcBef>
          <a:spcPct val="0"/>
        </a:spcBef>
        <a:spcAft>
          <a:spcPct val="0"/>
        </a:spcAft>
        <a:defRPr sz="3000" i="1">
          <a:solidFill>
            <a:srgbClr val="333399"/>
          </a:solidFill>
          <a:latin typeface="Verdana" pitchFamily="34" charset="0"/>
        </a:defRPr>
      </a:lvl5pPr>
      <a:lvl6pPr marL="457200" algn="l" rtl="0" fontAlgn="base">
        <a:spcBef>
          <a:spcPct val="0"/>
        </a:spcBef>
        <a:spcAft>
          <a:spcPct val="0"/>
        </a:spcAft>
        <a:defRPr sz="3000" i="1">
          <a:solidFill>
            <a:srgbClr val="333399"/>
          </a:solidFill>
          <a:latin typeface="Verdana" pitchFamily="34" charset="0"/>
        </a:defRPr>
      </a:lvl6pPr>
      <a:lvl7pPr marL="914400" algn="l" rtl="0" fontAlgn="base">
        <a:spcBef>
          <a:spcPct val="0"/>
        </a:spcBef>
        <a:spcAft>
          <a:spcPct val="0"/>
        </a:spcAft>
        <a:defRPr sz="3000" i="1">
          <a:solidFill>
            <a:srgbClr val="333399"/>
          </a:solidFill>
          <a:latin typeface="Verdana" pitchFamily="34" charset="0"/>
        </a:defRPr>
      </a:lvl7pPr>
      <a:lvl8pPr marL="1371600" algn="l" rtl="0" fontAlgn="base">
        <a:spcBef>
          <a:spcPct val="0"/>
        </a:spcBef>
        <a:spcAft>
          <a:spcPct val="0"/>
        </a:spcAft>
        <a:defRPr sz="3000" i="1">
          <a:solidFill>
            <a:srgbClr val="333399"/>
          </a:solidFill>
          <a:latin typeface="Verdana" pitchFamily="34" charset="0"/>
        </a:defRPr>
      </a:lvl8pPr>
      <a:lvl9pPr marL="1828800" algn="l" rtl="0" fontAlgn="base">
        <a:spcBef>
          <a:spcPct val="0"/>
        </a:spcBef>
        <a:spcAft>
          <a:spcPct val="0"/>
        </a:spcAft>
        <a:defRPr sz="3000" i="1">
          <a:solidFill>
            <a:srgbClr val="333399"/>
          </a:solidFill>
          <a:latin typeface="Verdana" pitchFamily="34" charset="0"/>
        </a:defRPr>
      </a:lvl9pPr>
    </p:titleStyle>
    <p:bodyStyle>
      <a:lvl1pPr marL="342900" indent="-342900" algn="l" rtl="0" eaLnBrk="0" fontAlgn="base" hangingPunct="0">
        <a:spcBef>
          <a:spcPct val="100000"/>
        </a:spcBef>
        <a:spcAft>
          <a:spcPct val="0"/>
        </a:spcAft>
        <a:buClr>
          <a:srgbClr val="6666CC"/>
        </a:buClr>
        <a:buSzPct val="120000"/>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50000"/>
        </a:spcBef>
        <a:spcAft>
          <a:spcPct val="0"/>
        </a:spcAft>
        <a:buClr>
          <a:schemeClr val="tx1"/>
        </a:buClr>
        <a:buSzPct val="100000"/>
        <a:buFont typeface="Wingdings" pitchFamily="2" charset="2"/>
        <a:buChar char="§"/>
        <a:defRPr sz="2400">
          <a:solidFill>
            <a:schemeClr val="tx1"/>
          </a:solidFill>
          <a:latin typeface="+mn-lt"/>
        </a:defRPr>
      </a:lvl2pPr>
      <a:lvl3pPr marL="1085850" indent="-228600" algn="l" rtl="0" eaLnBrk="0" fontAlgn="base" hangingPunct="0">
        <a:spcBef>
          <a:spcPct val="50000"/>
        </a:spcBef>
        <a:spcAft>
          <a:spcPct val="0"/>
        </a:spcAft>
        <a:buFont typeface="Wingdings" pitchFamily="2" charset="2"/>
        <a:buChar char="§"/>
        <a:defRPr sz="2000">
          <a:solidFill>
            <a:schemeClr val="tx1"/>
          </a:solidFill>
          <a:latin typeface="+mn-lt"/>
        </a:defRPr>
      </a:lvl3pPr>
      <a:lvl4pPr marL="1428750" indent="-228600" algn="l" rtl="0" eaLnBrk="0" fontAlgn="base" hangingPunct="0">
        <a:spcBef>
          <a:spcPct val="20000"/>
        </a:spcBef>
        <a:spcAft>
          <a:spcPct val="0"/>
        </a:spcAft>
        <a:buClr>
          <a:schemeClr val="bg2"/>
        </a:buClr>
        <a:buChar char="–"/>
        <a:defRPr sz="2000">
          <a:solidFill>
            <a:schemeClr val="tx1"/>
          </a:solidFill>
          <a:latin typeface="+mn-lt"/>
        </a:defRPr>
      </a:lvl4pPr>
      <a:lvl5pPr marL="1771650" indent="-228600" algn="l" rtl="0" eaLnBrk="0" fontAlgn="base" hangingPunct="0">
        <a:spcBef>
          <a:spcPct val="20000"/>
        </a:spcBef>
        <a:spcAft>
          <a:spcPct val="0"/>
        </a:spcAft>
        <a:buClr>
          <a:schemeClr val="tx2"/>
        </a:buClr>
        <a:buChar char="»"/>
        <a:defRPr sz="2000">
          <a:solidFill>
            <a:schemeClr val="tx1"/>
          </a:solidFill>
          <a:latin typeface="+mn-lt"/>
        </a:defRPr>
      </a:lvl5pPr>
      <a:lvl6pPr marL="2228850" indent="-228600" algn="l" rtl="0" fontAlgn="base">
        <a:spcBef>
          <a:spcPct val="20000"/>
        </a:spcBef>
        <a:spcAft>
          <a:spcPct val="0"/>
        </a:spcAft>
        <a:buClr>
          <a:schemeClr val="tx2"/>
        </a:buClr>
        <a:defRPr sz="2000">
          <a:solidFill>
            <a:schemeClr val="tx1"/>
          </a:solidFill>
          <a:latin typeface="+mn-lt"/>
        </a:defRPr>
      </a:lvl6pPr>
      <a:lvl7pPr marL="2686050" indent="-228600" algn="l" rtl="0" fontAlgn="base">
        <a:spcBef>
          <a:spcPct val="20000"/>
        </a:spcBef>
        <a:spcAft>
          <a:spcPct val="0"/>
        </a:spcAft>
        <a:buClr>
          <a:schemeClr val="tx2"/>
        </a:buClr>
        <a:defRPr sz="2000">
          <a:solidFill>
            <a:schemeClr val="tx1"/>
          </a:solidFill>
          <a:latin typeface="+mn-lt"/>
        </a:defRPr>
      </a:lvl7pPr>
      <a:lvl8pPr marL="3143250" indent="-228600" algn="l" rtl="0" fontAlgn="base">
        <a:spcBef>
          <a:spcPct val="20000"/>
        </a:spcBef>
        <a:spcAft>
          <a:spcPct val="0"/>
        </a:spcAft>
        <a:buClr>
          <a:schemeClr val="tx2"/>
        </a:buClr>
        <a:defRPr sz="2000">
          <a:solidFill>
            <a:schemeClr val="tx1"/>
          </a:solidFill>
          <a:latin typeface="+mn-lt"/>
        </a:defRPr>
      </a:lvl8pPr>
      <a:lvl9pPr marL="3600450" indent="-228600" algn="l" rtl="0" fontAlgn="base">
        <a:spcBef>
          <a:spcPct val="20000"/>
        </a:spcBef>
        <a:spcAft>
          <a:spcPct val="0"/>
        </a:spcAft>
        <a:buClr>
          <a:schemeClr val="tx2"/>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666CC"/>
        </a:solidFill>
        <a:effectLst/>
      </p:bgPr>
    </p:bg>
    <p:spTree>
      <p:nvGrpSpPr>
        <p:cNvPr id="1" name=""/>
        <p:cNvGrpSpPr/>
        <p:nvPr/>
      </p:nvGrpSpPr>
      <p:grpSpPr>
        <a:xfrm>
          <a:off x="0" y="0"/>
          <a:ext cx="0" cy="0"/>
          <a:chOff x="0" y="0"/>
          <a:chExt cx="0" cy="0"/>
        </a:xfrm>
      </p:grpSpPr>
      <p:pic>
        <p:nvPicPr>
          <p:cNvPr id="3074" name="Picture 3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05600" y="5562600"/>
            <a:ext cx="20526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6"/>
          <p:cNvSpPr>
            <a:spLocks noChangeArrowheads="1"/>
          </p:cNvSpPr>
          <p:nvPr userDrawn="1"/>
        </p:nvSpPr>
        <p:spPr bwMode="auto">
          <a:xfrm>
            <a:off x="0" y="0"/>
            <a:ext cx="9144000" cy="137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6" name="Rectangle 2"/>
          <p:cNvSpPr>
            <a:spLocks noGrp="1" noChangeArrowheads="1"/>
          </p:cNvSpPr>
          <p:nvPr>
            <p:ph type="title"/>
          </p:nvPr>
        </p:nvSpPr>
        <p:spPr bwMode="auto">
          <a:xfrm>
            <a:off x="990600" y="685800"/>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7" name="Rectangle 30"/>
          <p:cNvSpPr>
            <a:spLocks noChangeArrowheads="1"/>
          </p:cNvSpPr>
          <p:nvPr userDrawn="1"/>
        </p:nvSpPr>
        <p:spPr bwMode="auto">
          <a:xfrm>
            <a:off x="0" y="0"/>
            <a:ext cx="914400" cy="1371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8" name="Rectangle 32"/>
          <p:cNvSpPr>
            <a:spLocks noChangeArrowheads="1"/>
          </p:cNvSpPr>
          <p:nvPr userDrawn="1"/>
        </p:nvSpPr>
        <p:spPr bwMode="auto">
          <a:xfrm>
            <a:off x="0" y="1371600"/>
            <a:ext cx="9144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9" name="Rectangle 3"/>
          <p:cNvSpPr>
            <a:spLocks noGrp="1" noChangeArrowheads="1"/>
          </p:cNvSpPr>
          <p:nvPr>
            <p:ph type="body" idx="1"/>
          </p:nvPr>
        </p:nvSpPr>
        <p:spPr bwMode="auto">
          <a:xfrm>
            <a:off x="609600" y="1524000"/>
            <a:ext cx="754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3"/>
          <p:cNvSpPr>
            <a:spLocks noChangeArrowheads="1"/>
          </p:cNvSpPr>
          <p:nvPr userDrawn="1"/>
        </p:nvSpPr>
        <p:spPr bwMode="auto">
          <a:xfrm>
            <a:off x="0" y="0"/>
            <a:ext cx="914400" cy="1371600"/>
          </a:xfrm>
          <a:prstGeom prst="rect">
            <a:avLst/>
          </a:prstGeom>
          <a:solidFill>
            <a:srgbClr val="607C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81" name="Rectangle 4"/>
          <p:cNvSpPr>
            <a:spLocks noChangeArrowheads="1"/>
          </p:cNvSpPr>
          <p:nvPr userDrawn="1"/>
        </p:nvSpPr>
        <p:spPr bwMode="auto">
          <a:xfrm>
            <a:off x="0" y="1371600"/>
            <a:ext cx="914400" cy="5486400"/>
          </a:xfrm>
          <a:prstGeom prst="rect">
            <a:avLst/>
          </a:prstGeom>
          <a:solidFill>
            <a:srgbClr val="AFBC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Tree>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93" r:id="rId14"/>
  </p:sldLayoutIdLst>
  <p:hf hdr="0" ftr="0" dt="0"/>
  <p:txStyles>
    <p:titleStyle>
      <a:lvl1pPr algn="l" rtl="0" eaLnBrk="0" fontAlgn="base" hangingPunct="0">
        <a:spcBef>
          <a:spcPct val="0"/>
        </a:spcBef>
        <a:spcAft>
          <a:spcPct val="0"/>
        </a:spcAft>
        <a:defRPr sz="3000" i="1">
          <a:solidFill>
            <a:srgbClr val="333399"/>
          </a:solidFill>
          <a:latin typeface="+mj-lt"/>
          <a:ea typeface="+mj-ea"/>
          <a:cs typeface="+mj-cs"/>
        </a:defRPr>
      </a:lvl1pPr>
      <a:lvl2pPr algn="l" rtl="0" eaLnBrk="0" fontAlgn="base" hangingPunct="0">
        <a:spcBef>
          <a:spcPct val="0"/>
        </a:spcBef>
        <a:spcAft>
          <a:spcPct val="0"/>
        </a:spcAft>
        <a:defRPr sz="3000" i="1">
          <a:solidFill>
            <a:srgbClr val="333399"/>
          </a:solidFill>
          <a:latin typeface="Verdana" pitchFamily="34" charset="0"/>
        </a:defRPr>
      </a:lvl2pPr>
      <a:lvl3pPr algn="l" rtl="0" eaLnBrk="0" fontAlgn="base" hangingPunct="0">
        <a:spcBef>
          <a:spcPct val="0"/>
        </a:spcBef>
        <a:spcAft>
          <a:spcPct val="0"/>
        </a:spcAft>
        <a:defRPr sz="3000" i="1">
          <a:solidFill>
            <a:srgbClr val="333399"/>
          </a:solidFill>
          <a:latin typeface="Verdana" pitchFamily="34" charset="0"/>
        </a:defRPr>
      </a:lvl3pPr>
      <a:lvl4pPr algn="l" rtl="0" eaLnBrk="0" fontAlgn="base" hangingPunct="0">
        <a:spcBef>
          <a:spcPct val="0"/>
        </a:spcBef>
        <a:spcAft>
          <a:spcPct val="0"/>
        </a:spcAft>
        <a:defRPr sz="3000" i="1">
          <a:solidFill>
            <a:srgbClr val="333399"/>
          </a:solidFill>
          <a:latin typeface="Verdana" pitchFamily="34" charset="0"/>
        </a:defRPr>
      </a:lvl4pPr>
      <a:lvl5pPr algn="l" rtl="0" eaLnBrk="0" fontAlgn="base" hangingPunct="0">
        <a:spcBef>
          <a:spcPct val="0"/>
        </a:spcBef>
        <a:spcAft>
          <a:spcPct val="0"/>
        </a:spcAft>
        <a:defRPr sz="3000" i="1">
          <a:solidFill>
            <a:srgbClr val="333399"/>
          </a:solidFill>
          <a:latin typeface="Verdana" pitchFamily="34" charset="0"/>
        </a:defRPr>
      </a:lvl5pPr>
      <a:lvl6pPr marL="457200" algn="l" rtl="0" fontAlgn="base">
        <a:spcBef>
          <a:spcPct val="0"/>
        </a:spcBef>
        <a:spcAft>
          <a:spcPct val="0"/>
        </a:spcAft>
        <a:defRPr sz="3000" i="1">
          <a:solidFill>
            <a:srgbClr val="333399"/>
          </a:solidFill>
          <a:latin typeface="Verdana" pitchFamily="34" charset="0"/>
        </a:defRPr>
      </a:lvl6pPr>
      <a:lvl7pPr marL="914400" algn="l" rtl="0" fontAlgn="base">
        <a:spcBef>
          <a:spcPct val="0"/>
        </a:spcBef>
        <a:spcAft>
          <a:spcPct val="0"/>
        </a:spcAft>
        <a:defRPr sz="3000" i="1">
          <a:solidFill>
            <a:srgbClr val="333399"/>
          </a:solidFill>
          <a:latin typeface="Verdana" pitchFamily="34" charset="0"/>
        </a:defRPr>
      </a:lvl7pPr>
      <a:lvl8pPr marL="1371600" algn="l" rtl="0" fontAlgn="base">
        <a:spcBef>
          <a:spcPct val="0"/>
        </a:spcBef>
        <a:spcAft>
          <a:spcPct val="0"/>
        </a:spcAft>
        <a:defRPr sz="3000" i="1">
          <a:solidFill>
            <a:srgbClr val="333399"/>
          </a:solidFill>
          <a:latin typeface="Verdana" pitchFamily="34" charset="0"/>
        </a:defRPr>
      </a:lvl8pPr>
      <a:lvl9pPr marL="1828800" algn="l" rtl="0" fontAlgn="base">
        <a:spcBef>
          <a:spcPct val="0"/>
        </a:spcBef>
        <a:spcAft>
          <a:spcPct val="0"/>
        </a:spcAft>
        <a:defRPr sz="3000" i="1">
          <a:solidFill>
            <a:srgbClr val="333399"/>
          </a:solidFill>
          <a:latin typeface="Verdana" pitchFamily="34" charset="0"/>
        </a:defRPr>
      </a:lvl9pPr>
    </p:titleStyle>
    <p:bodyStyle>
      <a:lvl1pPr marL="342900" indent="-342900" algn="l" rtl="0" eaLnBrk="0" fontAlgn="base" hangingPunct="0">
        <a:spcBef>
          <a:spcPct val="100000"/>
        </a:spcBef>
        <a:spcAft>
          <a:spcPct val="0"/>
        </a:spcAft>
        <a:buClr>
          <a:srgbClr val="6666CC"/>
        </a:buClr>
        <a:buSzPct val="120000"/>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50000"/>
        </a:spcBef>
        <a:spcAft>
          <a:spcPct val="0"/>
        </a:spcAft>
        <a:buClr>
          <a:schemeClr val="tx1"/>
        </a:buClr>
        <a:buSzPct val="100000"/>
        <a:buFont typeface="Wingdings" pitchFamily="2" charset="2"/>
        <a:buChar char="§"/>
        <a:defRPr sz="2400">
          <a:solidFill>
            <a:schemeClr val="tx1"/>
          </a:solidFill>
          <a:latin typeface="+mn-lt"/>
        </a:defRPr>
      </a:lvl2pPr>
      <a:lvl3pPr marL="1085850" indent="-228600" algn="l" rtl="0" eaLnBrk="0" fontAlgn="base" hangingPunct="0">
        <a:spcBef>
          <a:spcPct val="50000"/>
        </a:spcBef>
        <a:spcAft>
          <a:spcPct val="0"/>
        </a:spcAft>
        <a:buFont typeface="Wingdings" pitchFamily="2" charset="2"/>
        <a:buChar char="§"/>
        <a:defRPr sz="2000">
          <a:solidFill>
            <a:schemeClr val="tx1"/>
          </a:solidFill>
          <a:latin typeface="+mn-lt"/>
        </a:defRPr>
      </a:lvl3pPr>
      <a:lvl4pPr marL="1428750" indent="-228600" algn="l" rtl="0" eaLnBrk="0" fontAlgn="base" hangingPunct="0">
        <a:spcBef>
          <a:spcPct val="20000"/>
        </a:spcBef>
        <a:spcAft>
          <a:spcPct val="0"/>
        </a:spcAft>
        <a:buClr>
          <a:schemeClr val="bg2"/>
        </a:buClr>
        <a:buChar char="–"/>
        <a:defRPr sz="2000">
          <a:solidFill>
            <a:schemeClr val="tx1"/>
          </a:solidFill>
          <a:latin typeface="+mn-lt"/>
        </a:defRPr>
      </a:lvl4pPr>
      <a:lvl5pPr marL="1771650" indent="-228600" algn="l" rtl="0" eaLnBrk="0" fontAlgn="base" hangingPunct="0">
        <a:spcBef>
          <a:spcPct val="20000"/>
        </a:spcBef>
        <a:spcAft>
          <a:spcPct val="0"/>
        </a:spcAft>
        <a:buClr>
          <a:schemeClr val="tx2"/>
        </a:buClr>
        <a:buChar char="»"/>
        <a:defRPr sz="2000">
          <a:solidFill>
            <a:schemeClr val="tx1"/>
          </a:solidFill>
          <a:latin typeface="+mn-lt"/>
        </a:defRPr>
      </a:lvl5pPr>
      <a:lvl6pPr marL="2228850" indent="-228600" algn="l" rtl="0" fontAlgn="base">
        <a:spcBef>
          <a:spcPct val="20000"/>
        </a:spcBef>
        <a:spcAft>
          <a:spcPct val="0"/>
        </a:spcAft>
        <a:buClr>
          <a:schemeClr val="tx2"/>
        </a:buClr>
        <a:defRPr sz="2000">
          <a:solidFill>
            <a:schemeClr val="tx1"/>
          </a:solidFill>
          <a:latin typeface="+mn-lt"/>
        </a:defRPr>
      </a:lvl6pPr>
      <a:lvl7pPr marL="2686050" indent="-228600" algn="l" rtl="0" fontAlgn="base">
        <a:spcBef>
          <a:spcPct val="20000"/>
        </a:spcBef>
        <a:spcAft>
          <a:spcPct val="0"/>
        </a:spcAft>
        <a:buClr>
          <a:schemeClr val="tx2"/>
        </a:buClr>
        <a:defRPr sz="2000">
          <a:solidFill>
            <a:schemeClr val="tx1"/>
          </a:solidFill>
          <a:latin typeface="+mn-lt"/>
        </a:defRPr>
      </a:lvl7pPr>
      <a:lvl8pPr marL="3143250" indent="-228600" algn="l" rtl="0" fontAlgn="base">
        <a:spcBef>
          <a:spcPct val="20000"/>
        </a:spcBef>
        <a:spcAft>
          <a:spcPct val="0"/>
        </a:spcAft>
        <a:buClr>
          <a:schemeClr val="tx2"/>
        </a:buClr>
        <a:defRPr sz="2000">
          <a:solidFill>
            <a:schemeClr val="tx1"/>
          </a:solidFill>
          <a:latin typeface="+mn-lt"/>
        </a:defRPr>
      </a:lvl8pPr>
      <a:lvl9pPr marL="3600450" indent="-228600" algn="l" rtl="0" fontAlgn="base">
        <a:spcBef>
          <a:spcPct val="20000"/>
        </a:spcBef>
        <a:spcAft>
          <a:spcPct val="0"/>
        </a:spcAft>
        <a:buClr>
          <a:schemeClr val="tx2"/>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666CC"/>
        </a:solidFill>
        <a:effectLst/>
      </p:bgPr>
    </p:bg>
    <p:spTree>
      <p:nvGrpSpPr>
        <p:cNvPr id="1" name=""/>
        <p:cNvGrpSpPr/>
        <p:nvPr/>
      </p:nvGrpSpPr>
      <p:grpSpPr>
        <a:xfrm>
          <a:off x="0" y="0"/>
          <a:ext cx="0" cy="0"/>
          <a:chOff x="0" y="0"/>
          <a:chExt cx="0" cy="0"/>
        </a:xfrm>
      </p:grpSpPr>
      <p:pic>
        <p:nvPicPr>
          <p:cNvPr id="4098" name="Picture 3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05600" y="5562600"/>
            <a:ext cx="20526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6"/>
          <p:cNvSpPr>
            <a:spLocks noChangeArrowheads="1"/>
          </p:cNvSpPr>
          <p:nvPr userDrawn="1"/>
        </p:nvSpPr>
        <p:spPr bwMode="auto">
          <a:xfrm>
            <a:off x="0" y="0"/>
            <a:ext cx="9144000" cy="137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0" name="Rectangle 2"/>
          <p:cNvSpPr>
            <a:spLocks noGrp="1" noChangeArrowheads="1"/>
          </p:cNvSpPr>
          <p:nvPr>
            <p:ph type="title"/>
          </p:nvPr>
        </p:nvSpPr>
        <p:spPr bwMode="auto">
          <a:xfrm>
            <a:off x="990600" y="685800"/>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101" name="Rectangle 30"/>
          <p:cNvSpPr>
            <a:spLocks noChangeArrowheads="1"/>
          </p:cNvSpPr>
          <p:nvPr userDrawn="1"/>
        </p:nvSpPr>
        <p:spPr bwMode="auto">
          <a:xfrm>
            <a:off x="0" y="0"/>
            <a:ext cx="914400" cy="1371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2" name="Rectangle 32"/>
          <p:cNvSpPr>
            <a:spLocks noChangeArrowheads="1"/>
          </p:cNvSpPr>
          <p:nvPr userDrawn="1"/>
        </p:nvSpPr>
        <p:spPr bwMode="auto">
          <a:xfrm>
            <a:off x="0" y="1371600"/>
            <a:ext cx="9144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3" name="Rectangle 3"/>
          <p:cNvSpPr>
            <a:spLocks noGrp="1" noChangeArrowheads="1"/>
          </p:cNvSpPr>
          <p:nvPr>
            <p:ph type="body" idx="1"/>
          </p:nvPr>
        </p:nvSpPr>
        <p:spPr bwMode="auto">
          <a:xfrm>
            <a:off x="609600" y="1524000"/>
            <a:ext cx="754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3"/>
          <p:cNvSpPr>
            <a:spLocks noChangeArrowheads="1"/>
          </p:cNvSpPr>
          <p:nvPr userDrawn="1"/>
        </p:nvSpPr>
        <p:spPr bwMode="auto">
          <a:xfrm>
            <a:off x="0" y="0"/>
            <a:ext cx="914400" cy="1371600"/>
          </a:xfrm>
          <a:prstGeom prst="rect">
            <a:avLst/>
          </a:prstGeom>
          <a:solidFill>
            <a:srgbClr val="C693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5" name="Rectangle 4"/>
          <p:cNvSpPr>
            <a:spLocks noChangeArrowheads="1"/>
          </p:cNvSpPr>
          <p:nvPr userDrawn="1"/>
        </p:nvSpPr>
        <p:spPr bwMode="auto">
          <a:xfrm>
            <a:off x="0" y="1371600"/>
            <a:ext cx="914400" cy="5486400"/>
          </a:xfrm>
          <a:prstGeom prst="rect">
            <a:avLst/>
          </a:prstGeom>
          <a:solidFill>
            <a:srgbClr val="FFC6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Tree>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94" r:id="rId14"/>
  </p:sldLayoutIdLst>
  <p:hf hdr="0" ftr="0" dt="0"/>
  <p:txStyles>
    <p:titleStyle>
      <a:lvl1pPr algn="l" rtl="0" eaLnBrk="0" fontAlgn="base" hangingPunct="0">
        <a:spcBef>
          <a:spcPct val="0"/>
        </a:spcBef>
        <a:spcAft>
          <a:spcPct val="0"/>
        </a:spcAft>
        <a:defRPr sz="3000" i="1">
          <a:solidFill>
            <a:srgbClr val="333399"/>
          </a:solidFill>
          <a:latin typeface="+mj-lt"/>
          <a:ea typeface="+mj-ea"/>
          <a:cs typeface="+mj-cs"/>
        </a:defRPr>
      </a:lvl1pPr>
      <a:lvl2pPr algn="l" rtl="0" eaLnBrk="0" fontAlgn="base" hangingPunct="0">
        <a:spcBef>
          <a:spcPct val="0"/>
        </a:spcBef>
        <a:spcAft>
          <a:spcPct val="0"/>
        </a:spcAft>
        <a:defRPr sz="3000" i="1">
          <a:solidFill>
            <a:srgbClr val="333399"/>
          </a:solidFill>
          <a:latin typeface="Verdana" pitchFamily="34" charset="0"/>
        </a:defRPr>
      </a:lvl2pPr>
      <a:lvl3pPr algn="l" rtl="0" eaLnBrk="0" fontAlgn="base" hangingPunct="0">
        <a:spcBef>
          <a:spcPct val="0"/>
        </a:spcBef>
        <a:spcAft>
          <a:spcPct val="0"/>
        </a:spcAft>
        <a:defRPr sz="3000" i="1">
          <a:solidFill>
            <a:srgbClr val="333399"/>
          </a:solidFill>
          <a:latin typeface="Verdana" pitchFamily="34" charset="0"/>
        </a:defRPr>
      </a:lvl3pPr>
      <a:lvl4pPr algn="l" rtl="0" eaLnBrk="0" fontAlgn="base" hangingPunct="0">
        <a:spcBef>
          <a:spcPct val="0"/>
        </a:spcBef>
        <a:spcAft>
          <a:spcPct val="0"/>
        </a:spcAft>
        <a:defRPr sz="3000" i="1">
          <a:solidFill>
            <a:srgbClr val="333399"/>
          </a:solidFill>
          <a:latin typeface="Verdana" pitchFamily="34" charset="0"/>
        </a:defRPr>
      </a:lvl4pPr>
      <a:lvl5pPr algn="l" rtl="0" eaLnBrk="0" fontAlgn="base" hangingPunct="0">
        <a:spcBef>
          <a:spcPct val="0"/>
        </a:spcBef>
        <a:spcAft>
          <a:spcPct val="0"/>
        </a:spcAft>
        <a:defRPr sz="3000" i="1">
          <a:solidFill>
            <a:srgbClr val="333399"/>
          </a:solidFill>
          <a:latin typeface="Verdana" pitchFamily="34" charset="0"/>
        </a:defRPr>
      </a:lvl5pPr>
      <a:lvl6pPr marL="457200" algn="l" rtl="0" fontAlgn="base">
        <a:spcBef>
          <a:spcPct val="0"/>
        </a:spcBef>
        <a:spcAft>
          <a:spcPct val="0"/>
        </a:spcAft>
        <a:defRPr sz="3000" i="1">
          <a:solidFill>
            <a:srgbClr val="333399"/>
          </a:solidFill>
          <a:latin typeface="Verdana" pitchFamily="34" charset="0"/>
        </a:defRPr>
      </a:lvl6pPr>
      <a:lvl7pPr marL="914400" algn="l" rtl="0" fontAlgn="base">
        <a:spcBef>
          <a:spcPct val="0"/>
        </a:spcBef>
        <a:spcAft>
          <a:spcPct val="0"/>
        </a:spcAft>
        <a:defRPr sz="3000" i="1">
          <a:solidFill>
            <a:srgbClr val="333399"/>
          </a:solidFill>
          <a:latin typeface="Verdana" pitchFamily="34" charset="0"/>
        </a:defRPr>
      </a:lvl7pPr>
      <a:lvl8pPr marL="1371600" algn="l" rtl="0" fontAlgn="base">
        <a:spcBef>
          <a:spcPct val="0"/>
        </a:spcBef>
        <a:spcAft>
          <a:spcPct val="0"/>
        </a:spcAft>
        <a:defRPr sz="3000" i="1">
          <a:solidFill>
            <a:srgbClr val="333399"/>
          </a:solidFill>
          <a:latin typeface="Verdana" pitchFamily="34" charset="0"/>
        </a:defRPr>
      </a:lvl8pPr>
      <a:lvl9pPr marL="1828800" algn="l" rtl="0" fontAlgn="base">
        <a:spcBef>
          <a:spcPct val="0"/>
        </a:spcBef>
        <a:spcAft>
          <a:spcPct val="0"/>
        </a:spcAft>
        <a:defRPr sz="3000" i="1">
          <a:solidFill>
            <a:srgbClr val="333399"/>
          </a:solidFill>
          <a:latin typeface="Verdana" pitchFamily="34" charset="0"/>
        </a:defRPr>
      </a:lvl9pPr>
    </p:titleStyle>
    <p:bodyStyle>
      <a:lvl1pPr marL="342900" indent="-342900" algn="l" rtl="0" eaLnBrk="0" fontAlgn="base" hangingPunct="0">
        <a:spcBef>
          <a:spcPct val="100000"/>
        </a:spcBef>
        <a:spcAft>
          <a:spcPct val="0"/>
        </a:spcAft>
        <a:buClr>
          <a:srgbClr val="6666CC"/>
        </a:buClr>
        <a:buSzPct val="120000"/>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50000"/>
        </a:spcBef>
        <a:spcAft>
          <a:spcPct val="0"/>
        </a:spcAft>
        <a:buClr>
          <a:schemeClr val="tx1"/>
        </a:buClr>
        <a:buSzPct val="100000"/>
        <a:buFont typeface="Wingdings" pitchFamily="2" charset="2"/>
        <a:buChar char="§"/>
        <a:defRPr sz="2400">
          <a:solidFill>
            <a:schemeClr val="tx1"/>
          </a:solidFill>
          <a:latin typeface="+mn-lt"/>
        </a:defRPr>
      </a:lvl2pPr>
      <a:lvl3pPr marL="1085850" indent="-228600" algn="l" rtl="0" eaLnBrk="0" fontAlgn="base" hangingPunct="0">
        <a:spcBef>
          <a:spcPct val="50000"/>
        </a:spcBef>
        <a:spcAft>
          <a:spcPct val="0"/>
        </a:spcAft>
        <a:buFont typeface="Wingdings" pitchFamily="2" charset="2"/>
        <a:buChar char="§"/>
        <a:defRPr sz="2000">
          <a:solidFill>
            <a:schemeClr val="tx1"/>
          </a:solidFill>
          <a:latin typeface="+mn-lt"/>
        </a:defRPr>
      </a:lvl3pPr>
      <a:lvl4pPr marL="1428750" indent="-228600" algn="l" rtl="0" eaLnBrk="0" fontAlgn="base" hangingPunct="0">
        <a:spcBef>
          <a:spcPct val="20000"/>
        </a:spcBef>
        <a:spcAft>
          <a:spcPct val="0"/>
        </a:spcAft>
        <a:buClr>
          <a:schemeClr val="bg2"/>
        </a:buClr>
        <a:buChar char="–"/>
        <a:defRPr sz="2000">
          <a:solidFill>
            <a:schemeClr val="tx1"/>
          </a:solidFill>
          <a:latin typeface="+mn-lt"/>
        </a:defRPr>
      </a:lvl4pPr>
      <a:lvl5pPr marL="1771650" indent="-228600" algn="l" rtl="0" eaLnBrk="0" fontAlgn="base" hangingPunct="0">
        <a:spcBef>
          <a:spcPct val="20000"/>
        </a:spcBef>
        <a:spcAft>
          <a:spcPct val="0"/>
        </a:spcAft>
        <a:buClr>
          <a:schemeClr val="tx2"/>
        </a:buClr>
        <a:buChar char="»"/>
        <a:defRPr sz="2000">
          <a:solidFill>
            <a:schemeClr val="tx1"/>
          </a:solidFill>
          <a:latin typeface="+mn-lt"/>
        </a:defRPr>
      </a:lvl5pPr>
      <a:lvl6pPr marL="2228850" indent="-228600" algn="l" rtl="0" fontAlgn="base">
        <a:spcBef>
          <a:spcPct val="20000"/>
        </a:spcBef>
        <a:spcAft>
          <a:spcPct val="0"/>
        </a:spcAft>
        <a:buClr>
          <a:schemeClr val="tx2"/>
        </a:buClr>
        <a:defRPr sz="2000">
          <a:solidFill>
            <a:schemeClr val="tx1"/>
          </a:solidFill>
          <a:latin typeface="+mn-lt"/>
        </a:defRPr>
      </a:lvl6pPr>
      <a:lvl7pPr marL="2686050" indent="-228600" algn="l" rtl="0" fontAlgn="base">
        <a:spcBef>
          <a:spcPct val="20000"/>
        </a:spcBef>
        <a:spcAft>
          <a:spcPct val="0"/>
        </a:spcAft>
        <a:buClr>
          <a:schemeClr val="tx2"/>
        </a:buClr>
        <a:defRPr sz="2000">
          <a:solidFill>
            <a:schemeClr val="tx1"/>
          </a:solidFill>
          <a:latin typeface="+mn-lt"/>
        </a:defRPr>
      </a:lvl7pPr>
      <a:lvl8pPr marL="3143250" indent="-228600" algn="l" rtl="0" fontAlgn="base">
        <a:spcBef>
          <a:spcPct val="20000"/>
        </a:spcBef>
        <a:spcAft>
          <a:spcPct val="0"/>
        </a:spcAft>
        <a:buClr>
          <a:schemeClr val="tx2"/>
        </a:buClr>
        <a:defRPr sz="2000">
          <a:solidFill>
            <a:schemeClr val="tx1"/>
          </a:solidFill>
          <a:latin typeface="+mn-lt"/>
        </a:defRPr>
      </a:lvl8pPr>
      <a:lvl9pPr marL="3600450" indent="-228600" algn="l" rtl="0" fontAlgn="base">
        <a:spcBef>
          <a:spcPct val="20000"/>
        </a:spcBef>
        <a:spcAft>
          <a:spcPct val="0"/>
        </a:spcAft>
        <a:buClr>
          <a:schemeClr val="tx2"/>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666CC"/>
        </a:solidFill>
        <a:effectLst/>
      </p:bgPr>
    </p:bg>
    <p:spTree>
      <p:nvGrpSpPr>
        <p:cNvPr id="1" name=""/>
        <p:cNvGrpSpPr/>
        <p:nvPr/>
      </p:nvGrpSpPr>
      <p:grpSpPr>
        <a:xfrm>
          <a:off x="0" y="0"/>
          <a:ext cx="0" cy="0"/>
          <a:chOff x="0" y="0"/>
          <a:chExt cx="0" cy="0"/>
        </a:xfrm>
      </p:grpSpPr>
      <p:pic>
        <p:nvPicPr>
          <p:cNvPr id="5122" name="Picture 3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05600" y="5562600"/>
            <a:ext cx="20526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6"/>
          <p:cNvSpPr>
            <a:spLocks noChangeArrowheads="1"/>
          </p:cNvSpPr>
          <p:nvPr userDrawn="1"/>
        </p:nvSpPr>
        <p:spPr bwMode="auto">
          <a:xfrm>
            <a:off x="0" y="0"/>
            <a:ext cx="9144000" cy="137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4" name="Rectangle 2"/>
          <p:cNvSpPr>
            <a:spLocks noGrp="1" noChangeArrowheads="1"/>
          </p:cNvSpPr>
          <p:nvPr>
            <p:ph type="title"/>
          </p:nvPr>
        </p:nvSpPr>
        <p:spPr bwMode="auto">
          <a:xfrm>
            <a:off x="990600" y="685800"/>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125" name="Rectangle 30"/>
          <p:cNvSpPr>
            <a:spLocks noChangeArrowheads="1"/>
          </p:cNvSpPr>
          <p:nvPr userDrawn="1"/>
        </p:nvSpPr>
        <p:spPr bwMode="auto">
          <a:xfrm>
            <a:off x="0" y="0"/>
            <a:ext cx="914400" cy="1371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6" name="Rectangle 32"/>
          <p:cNvSpPr>
            <a:spLocks noChangeArrowheads="1"/>
          </p:cNvSpPr>
          <p:nvPr userDrawn="1"/>
        </p:nvSpPr>
        <p:spPr bwMode="auto">
          <a:xfrm>
            <a:off x="0" y="1371600"/>
            <a:ext cx="9144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7" name="Rectangle 3"/>
          <p:cNvSpPr>
            <a:spLocks noGrp="1" noChangeArrowheads="1"/>
          </p:cNvSpPr>
          <p:nvPr>
            <p:ph type="body" idx="1"/>
          </p:nvPr>
        </p:nvSpPr>
        <p:spPr bwMode="auto">
          <a:xfrm>
            <a:off x="609600" y="1524000"/>
            <a:ext cx="754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3"/>
          <p:cNvSpPr>
            <a:spLocks noChangeArrowheads="1"/>
          </p:cNvSpPr>
          <p:nvPr userDrawn="1"/>
        </p:nvSpPr>
        <p:spPr bwMode="auto">
          <a:xfrm>
            <a:off x="0" y="0"/>
            <a:ext cx="914400" cy="1371600"/>
          </a:xfrm>
          <a:prstGeom prst="rect">
            <a:avLst/>
          </a:prstGeom>
          <a:solidFill>
            <a:srgbClr val="9342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9" name="Rectangle 4"/>
          <p:cNvSpPr>
            <a:spLocks noChangeArrowheads="1"/>
          </p:cNvSpPr>
          <p:nvPr userDrawn="1"/>
        </p:nvSpPr>
        <p:spPr bwMode="auto">
          <a:xfrm>
            <a:off x="0" y="1371600"/>
            <a:ext cx="914400" cy="5486400"/>
          </a:xfrm>
          <a:prstGeom prst="rect">
            <a:avLst/>
          </a:prstGeom>
          <a:solidFill>
            <a:srgbClr val="C9899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Tree>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5" r:id="rId14"/>
  </p:sldLayoutIdLst>
  <p:hf hdr="0" ftr="0" dt="0"/>
  <p:txStyles>
    <p:titleStyle>
      <a:lvl1pPr algn="l" rtl="0" eaLnBrk="0" fontAlgn="base" hangingPunct="0">
        <a:spcBef>
          <a:spcPct val="0"/>
        </a:spcBef>
        <a:spcAft>
          <a:spcPct val="0"/>
        </a:spcAft>
        <a:defRPr sz="3000" i="1">
          <a:solidFill>
            <a:srgbClr val="333399"/>
          </a:solidFill>
          <a:latin typeface="+mj-lt"/>
          <a:ea typeface="+mj-ea"/>
          <a:cs typeface="+mj-cs"/>
        </a:defRPr>
      </a:lvl1pPr>
      <a:lvl2pPr algn="l" rtl="0" eaLnBrk="0" fontAlgn="base" hangingPunct="0">
        <a:spcBef>
          <a:spcPct val="0"/>
        </a:spcBef>
        <a:spcAft>
          <a:spcPct val="0"/>
        </a:spcAft>
        <a:defRPr sz="3000" i="1">
          <a:solidFill>
            <a:srgbClr val="333399"/>
          </a:solidFill>
          <a:latin typeface="Verdana" pitchFamily="34" charset="0"/>
        </a:defRPr>
      </a:lvl2pPr>
      <a:lvl3pPr algn="l" rtl="0" eaLnBrk="0" fontAlgn="base" hangingPunct="0">
        <a:spcBef>
          <a:spcPct val="0"/>
        </a:spcBef>
        <a:spcAft>
          <a:spcPct val="0"/>
        </a:spcAft>
        <a:defRPr sz="3000" i="1">
          <a:solidFill>
            <a:srgbClr val="333399"/>
          </a:solidFill>
          <a:latin typeface="Verdana" pitchFamily="34" charset="0"/>
        </a:defRPr>
      </a:lvl3pPr>
      <a:lvl4pPr algn="l" rtl="0" eaLnBrk="0" fontAlgn="base" hangingPunct="0">
        <a:spcBef>
          <a:spcPct val="0"/>
        </a:spcBef>
        <a:spcAft>
          <a:spcPct val="0"/>
        </a:spcAft>
        <a:defRPr sz="3000" i="1">
          <a:solidFill>
            <a:srgbClr val="333399"/>
          </a:solidFill>
          <a:latin typeface="Verdana" pitchFamily="34" charset="0"/>
        </a:defRPr>
      </a:lvl4pPr>
      <a:lvl5pPr algn="l" rtl="0" eaLnBrk="0" fontAlgn="base" hangingPunct="0">
        <a:spcBef>
          <a:spcPct val="0"/>
        </a:spcBef>
        <a:spcAft>
          <a:spcPct val="0"/>
        </a:spcAft>
        <a:defRPr sz="3000" i="1">
          <a:solidFill>
            <a:srgbClr val="333399"/>
          </a:solidFill>
          <a:latin typeface="Verdana" pitchFamily="34" charset="0"/>
        </a:defRPr>
      </a:lvl5pPr>
      <a:lvl6pPr marL="457200" algn="l" rtl="0" fontAlgn="base">
        <a:spcBef>
          <a:spcPct val="0"/>
        </a:spcBef>
        <a:spcAft>
          <a:spcPct val="0"/>
        </a:spcAft>
        <a:defRPr sz="3000" i="1">
          <a:solidFill>
            <a:srgbClr val="333399"/>
          </a:solidFill>
          <a:latin typeface="Verdana" pitchFamily="34" charset="0"/>
        </a:defRPr>
      </a:lvl6pPr>
      <a:lvl7pPr marL="914400" algn="l" rtl="0" fontAlgn="base">
        <a:spcBef>
          <a:spcPct val="0"/>
        </a:spcBef>
        <a:spcAft>
          <a:spcPct val="0"/>
        </a:spcAft>
        <a:defRPr sz="3000" i="1">
          <a:solidFill>
            <a:srgbClr val="333399"/>
          </a:solidFill>
          <a:latin typeface="Verdana" pitchFamily="34" charset="0"/>
        </a:defRPr>
      </a:lvl7pPr>
      <a:lvl8pPr marL="1371600" algn="l" rtl="0" fontAlgn="base">
        <a:spcBef>
          <a:spcPct val="0"/>
        </a:spcBef>
        <a:spcAft>
          <a:spcPct val="0"/>
        </a:spcAft>
        <a:defRPr sz="3000" i="1">
          <a:solidFill>
            <a:srgbClr val="333399"/>
          </a:solidFill>
          <a:latin typeface="Verdana" pitchFamily="34" charset="0"/>
        </a:defRPr>
      </a:lvl8pPr>
      <a:lvl9pPr marL="1828800" algn="l" rtl="0" fontAlgn="base">
        <a:spcBef>
          <a:spcPct val="0"/>
        </a:spcBef>
        <a:spcAft>
          <a:spcPct val="0"/>
        </a:spcAft>
        <a:defRPr sz="3000" i="1">
          <a:solidFill>
            <a:srgbClr val="333399"/>
          </a:solidFill>
          <a:latin typeface="Verdana" pitchFamily="34" charset="0"/>
        </a:defRPr>
      </a:lvl9pPr>
    </p:titleStyle>
    <p:bodyStyle>
      <a:lvl1pPr marL="342900" indent="-342900" algn="l" rtl="0" eaLnBrk="0" fontAlgn="base" hangingPunct="0">
        <a:spcBef>
          <a:spcPct val="100000"/>
        </a:spcBef>
        <a:spcAft>
          <a:spcPct val="0"/>
        </a:spcAft>
        <a:buClr>
          <a:srgbClr val="6666CC"/>
        </a:buClr>
        <a:buSzPct val="120000"/>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50000"/>
        </a:spcBef>
        <a:spcAft>
          <a:spcPct val="0"/>
        </a:spcAft>
        <a:buClr>
          <a:schemeClr val="tx1"/>
        </a:buClr>
        <a:buSzPct val="100000"/>
        <a:buFont typeface="Wingdings" pitchFamily="2" charset="2"/>
        <a:buChar char="§"/>
        <a:defRPr sz="2400">
          <a:solidFill>
            <a:schemeClr val="tx1"/>
          </a:solidFill>
          <a:latin typeface="+mn-lt"/>
        </a:defRPr>
      </a:lvl2pPr>
      <a:lvl3pPr marL="1085850" indent="-228600" algn="l" rtl="0" eaLnBrk="0" fontAlgn="base" hangingPunct="0">
        <a:spcBef>
          <a:spcPct val="50000"/>
        </a:spcBef>
        <a:spcAft>
          <a:spcPct val="0"/>
        </a:spcAft>
        <a:buFont typeface="Wingdings" pitchFamily="2" charset="2"/>
        <a:buChar char="§"/>
        <a:defRPr sz="2000">
          <a:solidFill>
            <a:schemeClr val="tx1"/>
          </a:solidFill>
          <a:latin typeface="+mn-lt"/>
        </a:defRPr>
      </a:lvl3pPr>
      <a:lvl4pPr marL="1428750" indent="-228600" algn="l" rtl="0" eaLnBrk="0" fontAlgn="base" hangingPunct="0">
        <a:spcBef>
          <a:spcPct val="20000"/>
        </a:spcBef>
        <a:spcAft>
          <a:spcPct val="0"/>
        </a:spcAft>
        <a:buClr>
          <a:schemeClr val="bg2"/>
        </a:buClr>
        <a:buChar char="–"/>
        <a:defRPr sz="2000">
          <a:solidFill>
            <a:schemeClr val="tx1"/>
          </a:solidFill>
          <a:latin typeface="+mn-lt"/>
        </a:defRPr>
      </a:lvl4pPr>
      <a:lvl5pPr marL="1771650" indent="-228600" algn="l" rtl="0" eaLnBrk="0" fontAlgn="base" hangingPunct="0">
        <a:spcBef>
          <a:spcPct val="20000"/>
        </a:spcBef>
        <a:spcAft>
          <a:spcPct val="0"/>
        </a:spcAft>
        <a:buClr>
          <a:schemeClr val="tx2"/>
        </a:buClr>
        <a:buChar char="»"/>
        <a:defRPr sz="2000">
          <a:solidFill>
            <a:schemeClr val="tx1"/>
          </a:solidFill>
          <a:latin typeface="+mn-lt"/>
        </a:defRPr>
      </a:lvl5pPr>
      <a:lvl6pPr marL="2228850" indent="-228600" algn="l" rtl="0" fontAlgn="base">
        <a:spcBef>
          <a:spcPct val="20000"/>
        </a:spcBef>
        <a:spcAft>
          <a:spcPct val="0"/>
        </a:spcAft>
        <a:buClr>
          <a:schemeClr val="tx2"/>
        </a:buClr>
        <a:defRPr sz="2000">
          <a:solidFill>
            <a:schemeClr val="tx1"/>
          </a:solidFill>
          <a:latin typeface="+mn-lt"/>
        </a:defRPr>
      </a:lvl6pPr>
      <a:lvl7pPr marL="2686050" indent="-228600" algn="l" rtl="0" fontAlgn="base">
        <a:spcBef>
          <a:spcPct val="20000"/>
        </a:spcBef>
        <a:spcAft>
          <a:spcPct val="0"/>
        </a:spcAft>
        <a:buClr>
          <a:schemeClr val="tx2"/>
        </a:buClr>
        <a:defRPr sz="2000">
          <a:solidFill>
            <a:schemeClr val="tx1"/>
          </a:solidFill>
          <a:latin typeface="+mn-lt"/>
        </a:defRPr>
      </a:lvl7pPr>
      <a:lvl8pPr marL="3143250" indent="-228600" algn="l" rtl="0" fontAlgn="base">
        <a:spcBef>
          <a:spcPct val="20000"/>
        </a:spcBef>
        <a:spcAft>
          <a:spcPct val="0"/>
        </a:spcAft>
        <a:buClr>
          <a:schemeClr val="tx2"/>
        </a:buClr>
        <a:defRPr sz="2000">
          <a:solidFill>
            <a:schemeClr val="tx1"/>
          </a:solidFill>
          <a:latin typeface="+mn-lt"/>
        </a:defRPr>
      </a:lvl8pPr>
      <a:lvl9pPr marL="3600450" indent="-228600" algn="l" rtl="0" fontAlgn="base">
        <a:spcBef>
          <a:spcPct val="20000"/>
        </a:spcBef>
        <a:spcAft>
          <a:spcPct val="0"/>
        </a:spcAft>
        <a:buClr>
          <a:schemeClr val="tx2"/>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66CC"/>
        </a:solidFill>
        <a:effectLst/>
      </p:bgPr>
    </p:bg>
    <p:spTree>
      <p:nvGrpSpPr>
        <p:cNvPr id="1" name=""/>
        <p:cNvGrpSpPr/>
        <p:nvPr/>
      </p:nvGrpSpPr>
      <p:grpSpPr>
        <a:xfrm>
          <a:off x="0" y="0"/>
          <a:ext cx="0" cy="0"/>
          <a:chOff x="0" y="0"/>
          <a:chExt cx="0" cy="0"/>
        </a:xfrm>
      </p:grpSpPr>
      <p:pic>
        <p:nvPicPr>
          <p:cNvPr id="2050" name="Picture 3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05600" y="5562600"/>
            <a:ext cx="20526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6"/>
          <p:cNvSpPr>
            <a:spLocks noChangeArrowheads="1"/>
          </p:cNvSpPr>
          <p:nvPr userDrawn="1"/>
        </p:nvSpPr>
        <p:spPr bwMode="auto">
          <a:xfrm>
            <a:off x="0" y="0"/>
            <a:ext cx="9144000" cy="1371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2052" name="Rectangle 2"/>
          <p:cNvSpPr>
            <a:spLocks noGrp="1" noChangeArrowheads="1"/>
          </p:cNvSpPr>
          <p:nvPr>
            <p:ph type="title"/>
          </p:nvPr>
        </p:nvSpPr>
        <p:spPr bwMode="auto">
          <a:xfrm>
            <a:off x="990600" y="6858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3" name="Rectangle 30"/>
          <p:cNvSpPr>
            <a:spLocks noChangeArrowheads="1"/>
          </p:cNvSpPr>
          <p:nvPr userDrawn="1"/>
        </p:nvSpPr>
        <p:spPr bwMode="auto">
          <a:xfrm>
            <a:off x="0" y="0"/>
            <a:ext cx="914400" cy="1371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2054" name="Rectangle 32"/>
          <p:cNvSpPr>
            <a:spLocks noChangeArrowheads="1"/>
          </p:cNvSpPr>
          <p:nvPr userDrawn="1"/>
        </p:nvSpPr>
        <p:spPr bwMode="auto">
          <a:xfrm>
            <a:off x="0" y="1371600"/>
            <a:ext cx="914400" cy="548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2055" name="Rectangle 3"/>
          <p:cNvSpPr>
            <a:spLocks noGrp="1" noChangeArrowheads="1"/>
          </p:cNvSpPr>
          <p:nvPr>
            <p:ph type="body" idx="1"/>
          </p:nvPr>
        </p:nvSpPr>
        <p:spPr bwMode="auto">
          <a:xfrm>
            <a:off x="609600" y="15240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664372437"/>
      </p:ext>
    </p:extLst>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9" r:id="rId12"/>
    <p:sldLayoutId id="2147483810" r:id="rId13"/>
  </p:sldLayoutIdLst>
  <p:txStyles>
    <p:titleStyle>
      <a:lvl1pPr algn="l" rtl="0" eaLnBrk="0" fontAlgn="base" hangingPunct="0">
        <a:spcBef>
          <a:spcPct val="0"/>
        </a:spcBef>
        <a:spcAft>
          <a:spcPct val="0"/>
        </a:spcAft>
        <a:defRPr sz="3000" i="1">
          <a:solidFill>
            <a:srgbClr val="333399"/>
          </a:solidFill>
          <a:latin typeface="+mj-lt"/>
          <a:ea typeface="+mj-ea"/>
          <a:cs typeface="+mj-cs"/>
        </a:defRPr>
      </a:lvl1pPr>
      <a:lvl2pPr algn="l" rtl="0" eaLnBrk="0" fontAlgn="base" hangingPunct="0">
        <a:spcBef>
          <a:spcPct val="0"/>
        </a:spcBef>
        <a:spcAft>
          <a:spcPct val="0"/>
        </a:spcAft>
        <a:defRPr sz="3000" i="1">
          <a:solidFill>
            <a:srgbClr val="333399"/>
          </a:solidFill>
          <a:latin typeface="Verdana" pitchFamily="34" charset="0"/>
        </a:defRPr>
      </a:lvl2pPr>
      <a:lvl3pPr algn="l" rtl="0" eaLnBrk="0" fontAlgn="base" hangingPunct="0">
        <a:spcBef>
          <a:spcPct val="0"/>
        </a:spcBef>
        <a:spcAft>
          <a:spcPct val="0"/>
        </a:spcAft>
        <a:defRPr sz="3000" i="1">
          <a:solidFill>
            <a:srgbClr val="333399"/>
          </a:solidFill>
          <a:latin typeface="Verdana" pitchFamily="34" charset="0"/>
        </a:defRPr>
      </a:lvl3pPr>
      <a:lvl4pPr algn="l" rtl="0" eaLnBrk="0" fontAlgn="base" hangingPunct="0">
        <a:spcBef>
          <a:spcPct val="0"/>
        </a:spcBef>
        <a:spcAft>
          <a:spcPct val="0"/>
        </a:spcAft>
        <a:defRPr sz="3000" i="1">
          <a:solidFill>
            <a:srgbClr val="333399"/>
          </a:solidFill>
          <a:latin typeface="Verdana" pitchFamily="34" charset="0"/>
        </a:defRPr>
      </a:lvl4pPr>
      <a:lvl5pPr algn="l" rtl="0" eaLnBrk="0" fontAlgn="base" hangingPunct="0">
        <a:spcBef>
          <a:spcPct val="0"/>
        </a:spcBef>
        <a:spcAft>
          <a:spcPct val="0"/>
        </a:spcAft>
        <a:defRPr sz="3000" i="1">
          <a:solidFill>
            <a:srgbClr val="333399"/>
          </a:solidFill>
          <a:latin typeface="Verdana" pitchFamily="34" charset="0"/>
        </a:defRPr>
      </a:lvl5pPr>
      <a:lvl6pPr marL="457200" algn="l" rtl="0" fontAlgn="base">
        <a:spcBef>
          <a:spcPct val="0"/>
        </a:spcBef>
        <a:spcAft>
          <a:spcPct val="0"/>
        </a:spcAft>
        <a:defRPr sz="3000" i="1">
          <a:solidFill>
            <a:srgbClr val="333399"/>
          </a:solidFill>
          <a:latin typeface="Verdana" pitchFamily="34" charset="0"/>
        </a:defRPr>
      </a:lvl6pPr>
      <a:lvl7pPr marL="914400" algn="l" rtl="0" fontAlgn="base">
        <a:spcBef>
          <a:spcPct val="0"/>
        </a:spcBef>
        <a:spcAft>
          <a:spcPct val="0"/>
        </a:spcAft>
        <a:defRPr sz="3000" i="1">
          <a:solidFill>
            <a:srgbClr val="333399"/>
          </a:solidFill>
          <a:latin typeface="Verdana" pitchFamily="34" charset="0"/>
        </a:defRPr>
      </a:lvl7pPr>
      <a:lvl8pPr marL="1371600" algn="l" rtl="0" fontAlgn="base">
        <a:spcBef>
          <a:spcPct val="0"/>
        </a:spcBef>
        <a:spcAft>
          <a:spcPct val="0"/>
        </a:spcAft>
        <a:defRPr sz="3000" i="1">
          <a:solidFill>
            <a:srgbClr val="333399"/>
          </a:solidFill>
          <a:latin typeface="Verdana" pitchFamily="34" charset="0"/>
        </a:defRPr>
      </a:lvl8pPr>
      <a:lvl9pPr marL="1828800" algn="l" rtl="0" fontAlgn="base">
        <a:spcBef>
          <a:spcPct val="0"/>
        </a:spcBef>
        <a:spcAft>
          <a:spcPct val="0"/>
        </a:spcAft>
        <a:defRPr sz="3000" i="1">
          <a:solidFill>
            <a:srgbClr val="333399"/>
          </a:solidFill>
          <a:latin typeface="Verdana" pitchFamily="34" charset="0"/>
        </a:defRPr>
      </a:lvl9pPr>
    </p:titleStyle>
    <p:bodyStyle>
      <a:lvl1pPr marL="342900" indent="-342900" algn="l" rtl="0" eaLnBrk="0" fontAlgn="base" hangingPunct="0">
        <a:spcBef>
          <a:spcPct val="100000"/>
        </a:spcBef>
        <a:spcAft>
          <a:spcPct val="0"/>
        </a:spcAft>
        <a:buClr>
          <a:srgbClr val="6666CC"/>
        </a:buClr>
        <a:buSzPct val="120000"/>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50000"/>
        </a:spcBef>
        <a:spcAft>
          <a:spcPct val="0"/>
        </a:spcAft>
        <a:buClr>
          <a:schemeClr val="tx1"/>
        </a:buClr>
        <a:buSzPct val="100000"/>
        <a:buFont typeface="Wingdings" pitchFamily="2" charset="2"/>
        <a:buChar char="§"/>
        <a:defRPr sz="2400">
          <a:solidFill>
            <a:schemeClr val="tx1"/>
          </a:solidFill>
          <a:latin typeface="+mn-lt"/>
        </a:defRPr>
      </a:lvl2pPr>
      <a:lvl3pPr marL="1085850" indent="-228600" algn="l" rtl="0" eaLnBrk="0" fontAlgn="base" hangingPunct="0">
        <a:spcBef>
          <a:spcPct val="50000"/>
        </a:spcBef>
        <a:spcAft>
          <a:spcPct val="0"/>
        </a:spcAft>
        <a:buFont typeface="Wingdings" pitchFamily="2" charset="2"/>
        <a:buChar char="§"/>
        <a:defRPr sz="2000">
          <a:solidFill>
            <a:schemeClr val="tx1"/>
          </a:solidFill>
          <a:latin typeface="+mn-lt"/>
        </a:defRPr>
      </a:lvl3pPr>
      <a:lvl4pPr marL="1428750" indent="-228600" algn="l" rtl="0" eaLnBrk="0" fontAlgn="base" hangingPunct="0">
        <a:spcBef>
          <a:spcPct val="20000"/>
        </a:spcBef>
        <a:spcAft>
          <a:spcPct val="0"/>
        </a:spcAft>
        <a:buClr>
          <a:schemeClr val="bg2"/>
        </a:buClr>
        <a:defRPr sz="2000">
          <a:solidFill>
            <a:schemeClr val="tx1"/>
          </a:solidFill>
          <a:latin typeface="+mn-lt"/>
        </a:defRPr>
      </a:lvl4pPr>
      <a:lvl5pPr marL="1771650" indent="-228600" algn="l" rtl="0" eaLnBrk="0" fontAlgn="base" hangingPunct="0">
        <a:spcBef>
          <a:spcPct val="20000"/>
        </a:spcBef>
        <a:spcAft>
          <a:spcPct val="0"/>
        </a:spcAft>
        <a:buClr>
          <a:schemeClr val="tx2"/>
        </a:buClr>
        <a:defRPr sz="2000">
          <a:solidFill>
            <a:schemeClr val="tx1"/>
          </a:solidFill>
          <a:latin typeface="+mn-lt"/>
        </a:defRPr>
      </a:lvl5pPr>
      <a:lvl6pPr marL="2228850" indent="-228600" algn="l" rtl="0" fontAlgn="base">
        <a:spcBef>
          <a:spcPct val="20000"/>
        </a:spcBef>
        <a:spcAft>
          <a:spcPct val="0"/>
        </a:spcAft>
        <a:buClr>
          <a:schemeClr val="tx2"/>
        </a:buClr>
        <a:defRPr sz="2000">
          <a:solidFill>
            <a:schemeClr val="tx1"/>
          </a:solidFill>
          <a:latin typeface="+mn-lt"/>
        </a:defRPr>
      </a:lvl6pPr>
      <a:lvl7pPr marL="2686050" indent="-228600" algn="l" rtl="0" fontAlgn="base">
        <a:spcBef>
          <a:spcPct val="20000"/>
        </a:spcBef>
        <a:spcAft>
          <a:spcPct val="0"/>
        </a:spcAft>
        <a:buClr>
          <a:schemeClr val="tx2"/>
        </a:buClr>
        <a:defRPr sz="2000">
          <a:solidFill>
            <a:schemeClr val="tx1"/>
          </a:solidFill>
          <a:latin typeface="+mn-lt"/>
        </a:defRPr>
      </a:lvl7pPr>
      <a:lvl8pPr marL="3143250" indent="-228600" algn="l" rtl="0" fontAlgn="base">
        <a:spcBef>
          <a:spcPct val="20000"/>
        </a:spcBef>
        <a:spcAft>
          <a:spcPct val="0"/>
        </a:spcAft>
        <a:buClr>
          <a:schemeClr val="tx2"/>
        </a:buClr>
        <a:defRPr sz="2000">
          <a:solidFill>
            <a:schemeClr val="tx1"/>
          </a:solidFill>
          <a:latin typeface="+mn-lt"/>
        </a:defRPr>
      </a:lvl8pPr>
      <a:lvl9pPr marL="3600450" indent="-228600" algn="l" rtl="0" fontAlgn="base">
        <a:spcBef>
          <a:spcPct val="20000"/>
        </a:spcBef>
        <a:spcAft>
          <a:spcPct val="0"/>
        </a:spcAft>
        <a:buClr>
          <a:schemeClr val="tx2"/>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6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9.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Word_97_-_2003_Document1.doc"/></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14"/>
          <p:cNvSpPr>
            <a:spLocks noChangeArrowheads="1"/>
          </p:cNvSpPr>
          <p:nvPr/>
        </p:nvSpPr>
        <p:spPr bwMode="auto">
          <a:xfrm>
            <a:off x="-15240" y="0"/>
            <a:ext cx="1386840" cy="51054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3082" name="Rectangle 11"/>
          <p:cNvSpPr>
            <a:spLocks noChangeArrowheads="1"/>
          </p:cNvSpPr>
          <p:nvPr/>
        </p:nvSpPr>
        <p:spPr bwMode="auto">
          <a:xfrm>
            <a:off x="-15240" y="2225040"/>
            <a:ext cx="9206548" cy="173736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u="none" dirty="0" smtClean="0">
                <a:solidFill>
                  <a:schemeClr val="bg1">
                    <a:lumMod val="10000"/>
                  </a:schemeClr>
                </a:solidFill>
                <a:latin typeface="+mj-lt"/>
                <a:cs typeface="Calibri" pitchFamily="34" charset="0"/>
              </a:rPr>
              <a:t>Addiction and Aging</a:t>
            </a:r>
          </a:p>
        </p:txBody>
      </p:sp>
      <p:sp>
        <p:nvSpPr>
          <p:cNvPr id="3076" name="Rectangle 5"/>
          <p:cNvSpPr>
            <a:spLocks noChangeArrowheads="1"/>
          </p:cNvSpPr>
          <p:nvPr/>
        </p:nvSpPr>
        <p:spPr bwMode="auto">
          <a:xfrm>
            <a:off x="708025" y="-75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solidFill>
                <a:srgbClr val="FFFFFF"/>
              </a:solidFill>
            </a:endParaRPr>
          </a:p>
        </p:txBody>
      </p:sp>
      <p:sp>
        <p:nvSpPr>
          <p:cNvPr id="41996" name="Rectangle 12"/>
          <p:cNvSpPr>
            <a:spLocks noChangeArrowheads="1"/>
          </p:cNvSpPr>
          <p:nvPr/>
        </p:nvSpPr>
        <p:spPr bwMode="auto">
          <a:xfrm>
            <a:off x="990600" y="0"/>
            <a:ext cx="8153400" cy="2141220"/>
          </a:xfrm>
          <a:prstGeom prst="rect">
            <a:avLst/>
          </a:prstGeom>
          <a:solidFill>
            <a:srgbClr val="6666CC"/>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u="none" dirty="0" smtClean="0">
                <a:latin typeface="+mj-lt"/>
              </a:rPr>
              <a:t>Welcome to the Gero-Ed Track </a:t>
            </a:r>
            <a:br>
              <a:rPr lang="en-US" sz="3600" u="none" dirty="0" smtClean="0">
                <a:latin typeface="+mj-lt"/>
              </a:rPr>
            </a:br>
            <a:r>
              <a:rPr lang="en-US" sz="3600" u="none" dirty="0" smtClean="0">
                <a:latin typeface="+mj-lt"/>
              </a:rPr>
              <a:t>Kick-Off Panel!</a:t>
            </a:r>
            <a:endParaRPr lang="en-US" sz="3600" u="none" dirty="0">
              <a:latin typeface="+mj-lt"/>
            </a:endParaRPr>
          </a:p>
        </p:txBody>
      </p:sp>
      <p:sp>
        <p:nvSpPr>
          <p:cNvPr id="2" name="TextBox 1"/>
          <p:cNvSpPr txBox="1"/>
          <p:nvPr/>
        </p:nvSpPr>
        <p:spPr>
          <a:xfrm>
            <a:off x="2743200" y="5534561"/>
            <a:ext cx="6400800" cy="1246495"/>
          </a:xfrm>
          <a:prstGeom prst="rect">
            <a:avLst/>
          </a:prstGeom>
          <a:noFill/>
        </p:spPr>
        <p:txBody>
          <a:bodyPr>
            <a:spAutoFit/>
          </a:bodyPr>
          <a:lstStyle/>
          <a:p>
            <a:pPr>
              <a:spcAft>
                <a:spcPts val="300"/>
              </a:spcAft>
              <a:defRPr/>
            </a:pPr>
            <a:r>
              <a:rPr lang="en-US" sz="1300" u="none" dirty="0">
                <a:solidFill>
                  <a:srgbClr val="FFFFFF"/>
                </a:solidFill>
                <a:latin typeface="Verdana"/>
              </a:rPr>
              <a:t>Barbara </a:t>
            </a:r>
            <a:r>
              <a:rPr lang="en-US" sz="1300" u="none" dirty="0" err="1">
                <a:solidFill>
                  <a:srgbClr val="FFFFFF"/>
                </a:solidFill>
                <a:latin typeface="Verdana"/>
              </a:rPr>
              <a:t>Berkman</a:t>
            </a:r>
            <a:r>
              <a:rPr lang="en-US" sz="1300" u="none" dirty="0">
                <a:solidFill>
                  <a:srgbClr val="FFFFFF"/>
                </a:solidFill>
                <a:latin typeface="Verdana"/>
              </a:rPr>
              <a:t>, PI, Hartford Scholars Program</a:t>
            </a:r>
          </a:p>
          <a:p>
            <a:pPr>
              <a:spcAft>
                <a:spcPts val="300"/>
              </a:spcAft>
              <a:defRPr/>
            </a:pPr>
            <a:r>
              <a:rPr lang="en-US" sz="1300" u="none" dirty="0" smtClean="0">
                <a:solidFill>
                  <a:srgbClr val="FFFFFF"/>
                </a:solidFill>
                <a:latin typeface="Verdana"/>
              </a:rPr>
              <a:t>Nancy </a:t>
            </a:r>
            <a:r>
              <a:rPr lang="en-US" sz="1300" u="none" dirty="0">
                <a:solidFill>
                  <a:srgbClr val="FFFFFF"/>
                </a:solidFill>
                <a:latin typeface="Verdana"/>
              </a:rPr>
              <a:t>Hooyman, Co-PI, CSWE Gero-Ed Center</a:t>
            </a:r>
          </a:p>
          <a:p>
            <a:pPr>
              <a:spcAft>
                <a:spcPts val="300"/>
              </a:spcAft>
              <a:defRPr/>
            </a:pPr>
            <a:r>
              <a:rPr lang="en-US" sz="1300" u="none" dirty="0">
                <a:solidFill>
                  <a:srgbClr val="FFFFFF"/>
                </a:solidFill>
                <a:latin typeface="Verdana"/>
              </a:rPr>
              <a:t>Jim </a:t>
            </a:r>
            <a:r>
              <a:rPr lang="en-US" sz="1300" u="none" dirty="0" err="1">
                <a:solidFill>
                  <a:srgbClr val="FFFFFF"/>
                </a:solidFill>
                <a:latin typeface="Verdana"/>
              </a:rPr>
              <a:t>Lubben</a:t>
            </a:r>
            <a:r>
              <a:rPr lang="en-US" sz="1300" u="none" dirty="0">
                <a:solidFill>
                  <a:srgbClr val="FFFFFF"/>
                </a:solidFill>
                <a:latin typeface="Verdana"/>
              </a:rPr>
              <a:t>, PI, Hartford Doctoral Fellows Program</a:t>
            </a:r>
          </a:p>
          <a:p>
            <a:pPr>
              <a:spcAft>
                <a:spcPts val="300"/>
              </a:spcAft>
              <a:defRPr/>
            </a:pPr>
            <a:r>
              <a:rPr lang="en-US" sz="1300" u="none" dirty="0">
                <a:solidFill>
                  <a:srgbClr val="FFFFFF"/>
                </a:solidFill>
                <a:latin typeface="Verdana"/>
              </a:rPr>
              <a:t>Nora O’Brien-Suric, Senior Program Officer, John A. Hartford Foundation</a:t>
            </a:r>
          </a:p>
          <a:p>
            <a:pPr>
              <a:spcAft>
                <a:spcPts val="300"/>
              </a:spcAft>
              <a:defRPr/>
            </a:pPr>
            <a:r>
              <a:rPr lang="en-US" sz="1300" u="none" dirty="0" smtClean="0">
                <a:solidFill>
                  <a:srgbClr val="FFFFFF"/>
                </a:solidFill>
                <a:latin typeface="Verdana"/>
              </a:rPr>
              <a:t>Pat </a:t>
            </a:r>
            <a:r>
              <a:rPr lang="en-US" sz="1300" u="none" dirty="0">
                <a:solidFill>
                  <a:srgbClr val="FFFFFF"/>
                </a:solidFill>
                <a:latin typeface="Verdana"/>
              </a:rPr>
              <a:t>Volland, PI, Hartford Partnership Program for Aging </a:t>
            </a:r>
            <a:r>
              <a:rPr lang="en-US" sz="1300" u="none" dirty="0" smtClean="0">
                <a:solidFill>
                  <a:srgbClr val="FFFFFF"/>
                </a:solidFill>
                <a:latin typeface="Verdana"/>
              </a:rPr>
              <a:t>Education</a:t>
            </a:r>
            <a:endParaRPr lang="en-US" sz="1300" u="none" dirty="0">
              <a:solidFill>
                <a:srgbClr val="FFFFFF"/>
              </a:solidFill>
              <a:latin typeface="Verdana"/>
            </a:endParaRPr>
          </a:p>
        </p:txBody>
      </p:sp>
      <p:sp>
        <p:nvSpPr>
          <p:cNvPr id="19" name="Rectangle 22"/>
          <p:cNvSpPr>
            <a:spLocks noChangeArrowheads="1"/>
          </p:cNvSpPr>
          <p:nvPr/>
        </p:nvSpPr>
        <p:spPr bwMode="auto">
          <a:xfrm>
            <a:off x="0" y="5105400"/>
            <a:ext cx="9144000" cy="175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TextBox 2"/>
          <p:cNvSpPr txBox="1">
            <a:spLocks noChangeArrowheads="1"/>
          </p:cNvSpPr>
          <p:nvPr/>
        </p:nvSpPr>
        <p:spPr bwMode="auto">
          <a:xfrm>
            <a:off x="5638800" y="5245653"/>
            <a:ext cx="3261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sz="2000" u="none" dirty="0" smtClean="0">
                <a:solidFill>
                  <a:srgbClr val="000000"/>
                </a:solidFill>
                <a:latin typeface="Calibri" pitchFamily="34" charset="0"/>
                <a:cs typeface="Calibri" pitchFamily="34" charset="0"/>
              </a:rPr>
              <a:t>Gero-Ed </a:t>
            </a:r>
            <a:r>
              <a:rPr lang="en-US" sz="2000" u="none" dirty="0">
                <a:solidFill>
                  <a:srgbClr val="000000"/>
                </a:solidFill>
                <a:latin typeface="Calibri" pitchFamily="34" charset="0"/>
                <a:cs typeface="Calibri" pitchFamily="34" charset="0"/>
              </a:rPr>
              <a:t>Track Sponsors</a:t>
            </a:r>
          </a:p>
        </p:txBody>
      </p:sp>
      <p:pic>
        <p:nvPicPr>
          <p:cNvPr id="23" name="Picture 30" descr="Hartford Seal Master - Blue 5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2640" y="5714454"/>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descr="IGSW Logo B&am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791200"/>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5714454"/>
            <a:ext cx="1783120" cy="63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a:spLocks noChangeArrowheads="1"/>
          </p:cNvSpPr>
          <p:nvPr/>
        </p:nvSpPr>
        <p:spPr bwMode="auto">
          <a:xfrm>
            <a:off x="-30480" y="3970020"/>
            <a:ext cx="9160828" cy="167640"/>
          </a:xfrm>
          <a:prstGeom prst="rect">
            <a:avLst/>
          </a:prstGeom>
          <a:solidFill>
            <a:srgbClr val="CC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2"/>
          <p:cNvSpPr>
            <a:spLocks noChangeArrowheads="1"/>
          </p:cNvSpPr>
          <p:nvPr/>
        </p:nvSpPr>
        <p:spPr bwMode="auto">
          <a:xfrm>
            <a:off x="-15240" y="2057400"/>
            <a:ext cx="9160828" cy="167640"/>
          </a:xfrm>
          <a:prstGeom prst="rect">
            <a:avLst/>
          </a:prstGeom>
          <a:solidFill>
            <a:srgbClr val="CC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TextBox 2"/>
          <p:cNvSpPr txBox="1">
            <a:spLocks noChangeArrowheads="1"/>
          </p:cNvSpPr>
          <p:nvPr/>
        </p:nvSpPr>
        <p:spPr bwMode="auto">
          <a:xfrm>
            <a:off x="907415" y="5245653"/>
            <a:ext cx="3261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n-US" sz="2000" u="none" dirty="0" smtClean="0">
                <a:solidFill>
                  <a:srgbClr val="000000"/>
                </a:solidFill>
                <a:latin typeface="Calibri" pitchFamily="34" charset="0"/>
                <a:cs typeface="Calibri" pitchFamily="34" charset="0"/>
              </a:rPr>
              <a:t>Gero-Ed Track Chairs</a:t>
            </a:r>
            <a:endParaRPr lang="en-US" sz="2000" u="none" dirty="0">
              <a:solidFill>
                <a:srgbClr val="000000"/>
              </a:solidFill>
              <a:latin typeface="Calibri" pitchFamily="34" charset="0"/>
              <a:cs typeface="Calibri" pitchFamily="34" charset="0"/>
            </a:endParaRP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109" y="5835877"/>
            <a:ext cx="2754891" cy="38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66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7924800" cy="1219200"/>
          </a:xfrm>
        </p:spPr>
        <p:txBody>
          <a:bodyPr>
            <a:normAutofit fontScale="90000"/>
          </a:bodyPr>
          <a:lstStyle/>
          <a:p>
            <a:pPr algn="ctr"/>
            <a:r>
              <a:rPr lang="en-US" sz="2800" dirty="0">
                <a:solidFill>
                  <a:prstClr val="black"/>
                </a:solidFill>
              </a:rPr>
              <a:t>Number and Percentage of Articles focusing on Older Adults and Substance Use Disorders (SUD</a:t>
            </a:r>
            <a:r>
              <a:rPr lang="en-US" sz="2800" dirty="0" smtClean="0">
                <a:solidFill>
                  <a:prstClr val="black"/>
                </a:solidFill>
              </a:rPr>
              <a:t>) (</a:t>
            </a:r>
            <a:r>
              <a:rPr lang="en-US" sz="2800" dirty="0">
                <a:solidFill>
                  <a:prstClr val="black"/>
                </a:solidFill>
              </a:rPr>
              <a:t>Top 10 Journals 2000-2010)</a:t>
            </a:r>
            <a:endParaRPr lang="en-US" dirty="0"/>
          </a:p>
        </p:txBody>
      </p:sp>
      <p:sp>
        <p:nvSpPr>
          <p:cNvPr id="4" name="Content Placeholder 3"/>
          <p:cNvSpPr>
            <a:spLocks noGrp="1"/>
          </p:cNvSpPr>
          <p:nvPr>
            <p:ph sz="half" idx="1"/>
          </p:nvPr>
        </p:nvSpPr>
        <p:spPr/>
        <p:txBody>
          <a:bodyPr/>
          <a:lstStyle/>
          <a:p>
            <a:r>
              <a:rPr lang="en-US" b="1" dirty="0"/>
              <a:t>Aging </a:t>
            </a:r>
            <a:r>
              <a:rPr lang="en-US" b="1" dirty="0" smtClean="0"/>
              <a:t>Journals</a:t>
            </a:r>
          </a:p>
          <a:p>
            <a:pPr lvl="1"/>
            <a:r>
              <a:rPr lang="en-US" dirty="0"/>
              <a:t>11,598 </a:t>
            </a:r>
            <a:r>
              <a:rPr lang="en-US" dirty="0" smtClean="0"/>
              <a:t>articles</a:t>
            </a:r>
          </a:p>
          <a:p>
            <a:pPr lvl="1"/>
            <a:r>
              <a:rPr lang="en-US" dirty="0"/>
              <a:t>102 articles on SUDs (0.9%)</a:t>
            </a:r>
          </a:p>
          <a:p>
            <a:pPr marL="457200" lvl="1" indent="0">
              <a:buNone/>
            </a:pPr>
            <a:endParaRPr lang="en-US" dirty="0"/>
          </a:p>
          <a:p>
            <a:pPr lvl="1"/>
            <a:endParaRPr lang="en-US" b="1" dirty="0"/>
          </a:p>
          <a:p>
            <a:endParaRPr lang="en-US" dirty="0"/>
          </a:p>
        </p:txBody>
      </p:sp>
      <p:sp>
        <p:nvSpPr>
          <p:cNvPr id="5" name="Content Placeholder 4"/>
          <p:cNvSpPr>
            <a:spLocks noGrp="1"/>
          </p:cNvSpPr>
          <p:nvPr>
            <p:ph sz="half" idx="2"/>
          </p:nvPr>
        </p:nvSpPr>
        <p:spPr>
          <a:xfrm>
            <a:off x="4457700" y="1524000"/>
            <a:ext cx="4305300" cy="4343400"/>
          </a:xfrm>
        </p:spPr>
        <p:txBody>
          <a:bodyPr/>
          <a:lstStyle/>
          <a:p>
            <a:r>
              <a:rPr lang="en-US" b="1" dirty="0"/>
              <a:t>Substance Use </a:t>
            </a:r>
            <a:r>
              <a:rPr lang="en-US" b="1" dirty="0" smtClean="0"/>
              <a:t>Journals</a:t>
            </a:r>
          </a:p>
          <a:p>
            <a:pPr lvl="1"/>
            <a:r>
              <a:rPr lang="en-US" dirty="0"/>
              <a:t>8,174 </a:t>
            </a:r>
            <a:r>
              <a:rPr lang="en-US" dirty="0" smtClean="0"/>
              <a:t>articles</a:t>
            </a:r>
          </a:p>
          <a:p>
            <a:pPr lvl="1"/>
            <a:r>
              <a:rPr lang="en-US" dirty="0"/>
              <a:t>79 articles on aging (1.0</a:t>
            </a:r>
            <a:r>
              <a:rPr lang="en-US" dirty="0" smtClean="0"/>
              <a:t>%)</a:t>
            </a:r>
            <a:endParaRPr lang="en-US" dirty="0"/>
          </a:p>
        </p:txBody>
      </p:sp>
    </p:spTree>
    <p:extLst>
      <p:ext uri="{BB962C8B-B14F-4D97-AF65-F5344CB8AC3E}">
        <p14:creationId xmlns:p14="http://schemas.microsoft.com/office/powerpoint/2010/main" val="1736993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1143000"/>
          </a:xfrm>
        </p:spPr>
        <p:txBody>
          <a:bodyPr>
            <a:noAutofit/>
          </a:bodyPr>
          <a:lstStyle/>
          <a:p>
            <a:pPr algn="ctr"/>
            <a:r>
              <a:rPr lang="en-US" sz="2500" dirty="0" smtClean="0"/>
              <a:t>Number and Percentage of Articles focusing on Older Adults and Substance Use Disorders (SUD) (Top 10 Journals 2000-2010)</a:t>
            </a:r>
            <a:endParaRPr lang="en-US" sz="2500" dirty="0"/>
          </a:p>
        </p:txBody>
      </p:sp>
      <p:sp>
        <p:nvSpPr>
          <p:cNvPr id="8" name="TextBox 7"/>
          <p:cNvSpPr txBox="1"/>
          <p:nvPr/>
        </p:nvSpPr>
        <p:spPr>
          <a:xfrm>
            <a:off x="1143000" y="1447800"/>
            <a:ext cx="3962400" cy="5001369"/>
          </a:xfrm>
          <a:prstGeom prst="rect">
            <a:avLst/>
          </a:prstGeom>
          <a:noFill/>
        </p:spPr>
        <p:txBody>
          <a:bodyPr wrap="square" rtlCol="0">
            <a:spAutoFit/>
          </a:bodyPr>
          <a:lstStyle/>
          <a:p>
            <a:r>
              <a:rPr lang="en-US" sz="2500" b="1" u="none" dirty="0">
                <a:latin typeface="+mj-lt"/>
              </a:rPr>
              <a:t>Aging </a:t>
            </a:r>
            <a:r>
              <a:rPr lang="en-US" sz="2500" b="1" u="none" dirty="0" smtClean="0">
                <a:latin typeface="+mj-lt"/>
              </a:rPr>
              <a:t>Journals</a:t>
            </a:r>
          </a:p>
          <a:p>
            <a:endParaRPr lang="en-US" sz="1800" u="none" dirty="0">
              <a:latin typeface="+mj-lt"/>
            </a:endParaRPr>
          </a:p>
          <a:p>
            <a:pPr marL="285750" indent="-285750">
              <a:buFont typeface="Arial" pitchFamily="34" charset="0"/>
              <a:buChar char="•"/>
            </a:pPr>
            <a:r>
              <a:rPr lang="en-US" sz="2000" u="none" dirty="0">
                <a:latin typeface="+mj-lt"/>
              </a:rPr>
              <a:t>11,598 articles</a:t>
            </a:r>
          </a:p>
          <a:p>
            <a:pPr marL="285750" indent="-285750">
              <a:buFont typeface="Arial" pitchFamily="34" charset="0"/>
              <a:buChar char="•"/>
            </a:pPr>
            <a:r>
              <a:rPr lang="en-US" sz="2000" u="none" dirty="0">
                <a:latin typeface="+mj-lt"/>
              </a:rPr>
              <a:t>102 articles on SUDs (0.9%)</a:t>
            </a:r>
          </a:p>
          <a:p>
            <a:endParaRPr lang="en-US" sz="1800" u="none" dirty="0" smtClean="0">
              <a:latin typeface="+mj-lt"/>
            </a:endParaRPr>
          </a:p>
          <a:p>
            <a:r>
              <a:rPr lang="en-US" sz="2000" b="1" u="none" dirty="0" smtClean="0">
                <a:latin typeface="+mj-lt"/>
              </a:rPr>
              <a:t>OVER </a:t>
            </a:r>
            <a:r>
              <a:rPr lang="en-US" sz="2000" b="1" u="none" dirty="0">
                <a:latin typeface="+mj-lt"/>
              </a:rPr>
              <a:t>11 YEAR PERIOD</a:t>
            </a:r>
            <a:r>
              <a:rPr lang="en-US" sz="2000" b="1" u="none" dirty="0" smtClean="0">
                <a:latin typeface="+mj-lt"/>
              </a:rPr>
              <a:t>:</a:t>
            </a:r>
          </a:p>
          <a:p>
            <a:endParaRPr lang="en-US" sz="1800" u="none" dirty="0">
              <a:latin typeface="+mj-lt"/>
            </a:endParaRPr>
          </a:p>
          <a:p>
            <a:pPr marL="285750" indent="-285750">
              <a:buFont typeface="Arial" pitchFamily="34" charset="0"/>
              <a:buChar char="•"/>
            </a:pPr>
            <a:r>
              <a:rPr lang="en-US" sz="2000" u="none" dirty="0">
                <a:latin typeface="+mj-lt"/>
              </a:rPr>
              <a:t>67 articles on alcohol abuse</a:t>
            </a:r>
          </a:p>
          <a:p>
            <a:pPr marL="285750" indent="-285750">
              <a:buFont typeface="Arial" pitchFamily="34" charset="0"/>
              <a:buChar char="•"/>
            </a:pPr>
            <a:r>
              <a:rPr lang="en-US" sz="2000" u="none" dirty="0">
                <a:latin typeface="+mj-lt"/>
              </a:rPr>
              <a:t>5 articles on illicit drug abuse</a:t>
            </a:r>
          </a:p>
          <a:p>
            <a:pPr marL="285750" indent="-285750">
              <a:buFont typeface="Arial" pitchFamily="34" charset="0"/>
              <a:buChar char="•"/>
            </a:pPr>
            <a:r>
              <a:rPr lang="en-US" sz="2000" u="none" dirty="0">
                <a:latin typeface="+mj-lt"/>
              </a:rPr>
              <a:t>5 articles on prescription drug abuse</a:t>
            </a:r>
          </a:p>
          <a:p>
            <a:pPr marL="285750" indent="-285750">
              <a:buFont typeface="Arial" pitchFamily="34" charset="0"/>
              <a:buChar char="•"/>
            </a:pPr>
            <a:r>
              <a:rPr lang="en-US" sz="2000" u="none" dirty="0">
                <a:latin typeface="+mj-lt"/>
              </a:rPr>
              <a:t>25 articles on </a:t>
            </a:r>
            <a:r>
              <a:rPr lang="en-US" sz="2000" u="none" dirty="0" err="1">
                <a:latin typeface="+mj-lt"/>
              </a:rPr>
              <a:t>polysubstance</a:t>
            </a:r>
            <a:r>
              <a:rPr lang="en-US" sz="2000" u="none" dirty="0">
                <a:latin typeface="+mj-lt"/>
              </a:rPr>
              <a:t> abuse</a:t>
            </a:r>
          </a:p>
        </p:txBody>
      </p:sp>
      <p:sp>
        <p:nvSpPr>
          <p:cNvPr id="9" name="Content Placeholder 8"/>
          <p:cNvSpPr>
            <a:spLocks noGrp="1"/>
          </p:cNvSpPr>
          <p:nvPr>
            <p:ph sz="quarter" idx="4"/>
          </p:nvPr>
        </p:nvSpPr>
        <p:spPr>
          <a:xfrm>
            <a:off x="5105400" y="1447800"/>
            <a:ext cx="3581400" cy="4678363"/>
          </a:xfrm>
        </p:spPr>
        <p:txBody>
          <a:bodyPr/>
          <a:lstStyle/>
          <a:p>
            <a:pPr marL="0" indent="0">
              <a:buNone/>
            </a:pPr>
            <a:r>
              <a:rPr lang="fr-FR" b="1" dirty="0"/>
              <a:t>Substance Use </a:t>
            </a:r>
            <a:r>
              <a:rPr lang="fr-FR" b="1" dirty="0" err="1"/>
              <a:t>Journals</a:t>
            </a:r>
            <a:endParaRPr lang="fr-FR" b="1" dirty="0"/>
          </a:p>
          <a:p>
            <a:pPr>
              <a:buClr>
                <a:schemeClr val="tx1"/>
              </a:buClr>
              <a:buFont typeface="Arial" pitchFamily="34" charset="0"/>
              <a:buChar char="•"/>
            </a:pPr>
            <a:r>
              <a:rPr lang="fr-FR" sz="2200" dirty="0" smtClean="0"/>
              <a:t>8,174 </a:t>
            </a:r>
            <a:r>
              <a:rPr lang="fr-FR" sz="2200" dirty="0"/>
              <a:t>articles</a:t>
            </a:r>
          </a:p>
          <a:p>
            <a:pPr>
              <a:buClr>
                <a:schemeClr val="tx1"/>
              </a:buClr>
              <a:buFont typeface="Arial" pitchFamily="34" charset="0"/>
              <a:buChar char="•"/>
            </a:pPr>
            <a:r>
              <a:rPr lang="fr-FR" sz="2200" dirty="0"/>
              <a:t>79 articles on </a:t>
            </a:r>
            <a:r>
              <a:rPr lang="fr-FR" sz="2200" dirty="0" err="1"/>
              <a:t>aging</a:t>
            </a:r>
            <a:r>
              <a:rPr lang="fr-FR" sz="2200" dirty="0"/>
              <a:t> (1.0%)</a:t>
            </a:r>
            <a:endParaRPr lang="en-US" sz="2200" dirty="0"/>
          </a:p>
        </p:txBody>
      </p:sp>
    </p:spTree>
    <p:extLst>
      <p:ext uri="{BB962C8B-B14F-4D97-AF65-F5344CB8AC3E}">
        <p14:creationId xmlns:p14="http://schemas.microsoft.com/office/powerpoint/2010/main" val="2137515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1143000"/>
          </a:xfrm>
        </p:spPr>
        <p:txBody>
          <a:bodyPr>
            <a:noAutofit/>
          </a:bodyPr>
          <a:lstStyle/>
          <a:p>
            <a:pPr algn="ctr"/>
            <a:r>
              <a:rPr lang="en-US" sz="2500" dirty="0" smtClean="0"/>
              <a:t>Number and Percentage of Articles focusing on Older Adults and Substance Use Disorders (SUD) (Top 10 Journals 2000-2010)</a:t>
            </a:r>
            <a:endParaRPr lang="en-US" sz="2500" dirty="0"/>
          </a:p>
        </p:txBody>
      </p:sp>
      <p:sp>
        <p:nvSpPr>
          <p:cNvPr id="8" name="TextBox 7"/>
          <p:cNvSpPr txBox="1"/>
          <p:nvPr/>
        </p:nvSpPr>
        <p:spPr>
          <a:xfrm>
            <a:off x="1143000" y="1447800"/>
            <a:ext cx="3810000" cy="5001369"/>
          </a:xfrm>
          <a:prstGeom prst="rect">
            <a:avLst/>
          </a:prstGeom>
          <a:noFill/>
        </p:spPr>
        <p:txBody>
          <a:bodyPr wrap="square" rtlCol="0">
            <a:spAutoFit/>
          </a:bodyPr>
          <a:lstStyle/>
          <a:p>
            <a:r>
              <a:rPr lang="en-US" sz="2500" b="1" u="none" dirty="0">
                <a:latin typeface="+mj-lt"/>
              </a:rPr>
              <a:t>Aging </a:t>
            </a:r>
            <a:r>
              <a:rPr lang="en-US" sz="2500" b="1" u="none" dirty="0" smtClean="0">
                <a:latin typeface="+mj-lt"/>
              </a:rPr>
              <a:t>Journals</a:t>
            </a:r>
          </a:p>
          <a:p>
            <a:endParaRPr lang="en-US" sz="1800" u="none" dirty="0">
              <a:latin typeface="+mj-lt"/>
            </a:endParaRPr>
          </a:p>
          <a:p>
            <a:pPr marL="285750" indent="-285750">
              <a:buFont typeface="Arial" pitchFamily="34" charset="0"/>
              <a:buChar char="•"/>
            </a:pPr>
            <a:r>
              <a:rPr lang="en-US" sz="2000" u="none" dirty="0">
                <a:latin typeface="+mj-lt"/>
              </a:rPr>
              <a:t>11,598 articles</a:t>
            </a:r>
          </a:p>
          <a:p>
            <a:pPr marL="285750" indent="-285750">
              <a:buFont typeface="Arial" pitchFamily="34" charset="0"/>
              <a:buChar char="•"/>
            </a:pPr>
            <a:r>
              <a:rPr lang="en-US" sz="2000" u="none" dirty="0">
                <a:latin typeface="+mj-lt"/>
              </a:rPr>
              <a:t>102 articles on SUDs (0.9%)</a:t>
            </a:r>
          </a:p>
          <a:p>
            <a:endParaRPr lang="en-US" sz="1800" u="none" dirty="0" smtClean="0">
              <a:latin typeface="+mj-lt"/>
            </a:endParaRPr>
          </a:p>
          <a:p>
            <a:r>
              <a:rPr lang="en-US" sz="2000" b="1" u="none" dirty="0" smtClean="0">
                <a:latin typeface="+mj-lt"/>
              </a:rPr>
              <a:t>OVER </a:t>
            </a:r>
            <a:r>
              <a:rPr lang="en-US" sz="2000" b="1" u="none" dirty="0">
                <a:latin typeface="+mj-lt"/>
              </a:rPr>
              <a:t>11 YEAR PERIOD</a:t>
            </a:r>
            <a:r>
              <a:rPr lang="en-US" sz="2000" b="1" u="none" dirty="0" smtClean="0">
                <a:latin typeface="+mj-lt"/>
              </a:rPr>
              <a:t>:</a:t>
            </a:r>
          </a:p>
          <a:p>
            <a:endParaRPr lang="en-US" sz="1800" u="none" dirty="0">
              <a:latin typeface="+mj-lt"/>
            </a:endParaRPr>
          </a:p>
          <a:p>
            <a:pPr marL="285750" indent="-285750">
              <a:buFont typeface="Arial" pitchFamily="34" charset="0"/>
              <a:buChar char="•"/>
            </a:pPr>
            <a:r>
              <a:rPr lang="en-US" sz="2000" u="none" dirty="0">
                <a:latin typeface="+mj-lt"/>
              </a:rPr>
              <a:t>67 articles on alcohol abuse</a:t>
            </a:r>
          </a:p>
          <a:p>
            <a:pPr marL="285750" indent="-285750">
              <a:buFont typeface="Arial" pitchFamily="34" charset="0"/>
              <a:buChar char="•"/>
            </a:pPr>
            <a:r>
              <a:rPr lang="en-US" sz="2000" u="none" dirty="0">
                <a:latin typeface="+mj-lt"/>
              </a:rPr>
              <a:t>5 articles on illicit drug abuse</a:t>
            </a:r>
          </a:p>
          <a:p>
            <a:pPr marL="285750" indent="-285750">
              <a:buFont typeface="Arial" pitchFamily="34" charset="0"/>
              <a:buChar char="•"/>
            </a:pPr>
            <a:r>
              <a:rPr lang="en-US" sz="2000" u="none" dirty="0">
                <a:latin typeface="+mj-lt"/>
              </a:rPr>
              <a:t>5 articles on prescription drug abuse</a:t>
            </a:r>
          </a:p>
          <a:p>
            <a:pPr marL="285750" indent="-285750">
              <a:buFont typeface="Arial" pitchFamily="34" charset="0"/>
              <a:buChar char="•"/>
            </a:pPr>
            <a:r>
              <a:rPr lang="en-US" sz="2000" u="none" dirty="0">
                <a:latin typeface="+mj-lt"/>
              </a:rPr>
              <a:t>25 articles on </a:t>
            </a:r>
            <a:r>
              <a:rPr lang="en-US" sz="2000" u="none" dirty="0" err="1">
                <a:latin typeface="+mj-lt"/>
              </a:rPr>
              <a:t>polysubstance</a:t>
            </a:r>
            <a:r>
              <a:rPr lang="en-US" sz="2000" u="none" dirty="0">
                <a:latin typeface="+mj-lt"/>
              </a:rPr>
              <a:t> abuse</a:t>
            </a:r>
          </a:p>
        </p:txBody>
      </p:sp>
      <p:sp>
        <p:nvSpPr>
          <p:cNvPr id="9" name="Content Placeholder 8"/>
          <p:cNvSpPr>
            <a:spLocks noGrp="1"/>
          </p:cNvSpPr>
          <p:nvPr>
            <p:ph sz="quarter" idx="4"/>
          </p:nvPr>
        </p:nvSpPr>
        <p:spPr>
          <a:xfrm>
            <a:off x="4953000" y="1447801"/>
            <a:ext cx="3962400" cy="4648200"/>
          </a:xfrm>
        </p:spPr>
        <p:txBody>
          <a:bodyPr/>
          <a:lstStyle/>
          <a:p>
            <a:pPr marL="0" indent="0">
              <a:buNone/>
            </a:pPr>
            <a:r>
              <a:rPr lang="fr-FR" b="1" dirty="0" smtClean="0"/>
              <a:t>Substance </a:t>
            </a:r>
            <a:r>
              <a:rPr lang="fr-FR" b="1" dirty="0"/>
              <a:t>Use </a:t>
            </a:r>
            <a:r>
              <a:rPr lang="fr-FR" b="1" dirty="0" err="1"/>
              <a:t>Journals</a:t>
            </a:r>
            <a:endParaRPr lang="fr-FR" b="1" dirty="0"/>
          </a:p>
          <a:p>
            <a:pPr>
              <a:spcBef>
                <a:spcPts val="0"/>
              </a:spcBef>
              <a:buClr>
                <a:schemeClr val="tx1"/>
              </a:buClr>
              <a:buFont typeface="Arial" pitchFamily="34" charset="0"/>
              <a:buChar char="•"/>
            </a:pPr>
            <a:r>
              <a:rPr lang="fr-FR" sz="2000" dirty="0" smtClean="0"/>
              <a:t>8,174 </a:t>
            </a:r>
            <a:r>
              <a:rPr lang="fr-FR" sz="2000" dirty="0"/>
              <a:t>articles</a:t>
            </a:r>
          </a:p>
          <a:p>
            <a:pPr>
              <a:spcBef>
                <a:spcPts val="0"/>
              </a:spcBef>
              <a:buClr>
                <a:schemeClr val="tx1"/>
              </a:buClr>
              <a:buFont typeface="Arial" pitchFamily="34" charset="0"/>
              <a:buChar char="•"/>
            </a:pPr>
            <a:r>
              <a:rPr lang="fr-FR" sz="2000" dirty="0"/>
              <a:t>79 articles on </a:t>
            </a:r>
            <a:r>
              <a:rPr lang="fr-FR" sz="2000" dirty="0" err="1"/>
              <a:t>aging</a:t>
            </a:r>
            <a:r>
              <a:rPr lang="fr-FR" sz="2000" dirty="0"/>
              <a:t> (1.0</a:t>
            </a:r>
            <a:r>
              <a:rPr lang="fr-FR" sz="2000" dirty="0" smtClean="0"/>
              <a:t>%)</a:t>
            </a:r>
          </a:p>
          <a:p>
            <a:pPr>
              <a:spcBef>
                <a:spcPts val="1800"/>
              </a:spcBef>
            </a:pPr>
            <a:r>
              <a:rPr lang="en-US" sz="2000" b="1" dirty="0"/>
              <a:t>OVER 11 YEAR PERIOD</a:t>
            </a:r>
            <a:r>
              <a:rPr lang="en-US" sz="2000" b="1" dirty="0" smtClean="0"/>
              <a:t>:</a:t>
            </a:r>
          </a:p>
          <a:p>
            <a:pPr>
              <a:spcBef>
                <a:spcPts val="0"/>
              </a:spcBef>
            </a:pPr>
            <a:endParaRPr lang="fr-FR" sz="1800" dirty="0" smtClean="0"/>
          </a:p>
          <a:p>
            <a:pPr>
              <a:spcBef>
                <a:spcPts val="0"/>
              </a:spcBef>
              <a:buClr>
                <a:schemeClr val="tx1"/>
              </a:buClr>
              <a:buFont typeface="Arial" pitchFamily="34" charset="0"/>
              <a:buChar char="•"/>
            </a:pPr>
            <a:r>
              <a:rPr lang="fr-FR" sz="1800" dirty="0" smtClean="0"/>
              <a:t>53 </a:t>
            </a:r>
            <a:r>
              <a:rPr lang="fr-FR" sz="1800" dirty="0"/>
              <a:t>articles on </a:t>
            </a:r>
            <a:r>
              <a:rPr lang="fr-FR" sz="1800" dirty="0" err="1"/>
              <a:t>alcohol</a:t>
            </a:r>
            <a:r>
              <a:rPr lang="fr-FR" sz="1800" dirty="0"/>
              <a:t> abuse</a:t>
            </a:r>
          </a:p>
          <a:p>
            <a:pPr>
              <a:spcBef>
                <a:spcPts val="0"/>
              </a:spcBef>
              <a:buClr>
                <a:schemeClr val="tx1"/>
              </a:buClr>
              <a:buFont typeface="Arial" pitchFamily="34" charset="0"/>
              <a:buChar char="•"/>
            </a:pPr>
            <a:r>
              <a:rPr lang="fr-FR" sz="1800" dirty="0"/>
              <a:t>7 articles on </a:t>
            </a:r>
            <a:r>
              <a:rPr lang="fr-FR" sz="1800" dirty="0" err="1"/>
              <a:t>illicit</a:t>
            </a:r>
            <a:r>
              <a:rPr lang="fr-FR" sz="1800" dirty="0"/>
              <a:t> </a:t>
            </a:r>
            <a:r>
              <a:rPr lang="fr-FR" sz="1800" dirty="0" err="1"/>
              <a:t>drug</a:t>
            </a:r>
            <a:r>
              <a:rPr lang="fr-FR" sz="1800" dirty="0"/>
              <a:t> abuse</a:t>
            </a:r>
          </a:p>
          <a:p>
            <a:pPr>
              <a:spcBef>
                <a:spcPts val="0"/>
              </a:spcBef>
              <a:buClr>
                <a:schemeClr val="tx1"/>
              </a:buClr>
              <a:buFont typeface="Arial" pitchFamily="34" charset="0"/>
              <a:buChar char="•"/>
            </a:pPr>
            <a:r>
              <a:rPr lang="fr-FR" sz="1800" dirty="0"/>
              <a:t>1 article on prescription </a:t>
            </a:r>
            <a:r>
              <a:rPr lang="fr-FR" sz="1800" dirty="0" err="1"/>
              <a:t>drug</a:t>
            </a:r>
            <a:r>
              <a:rPr lang="fr-FR" sz="1800" dirty="0"/>
              <a:t> abuse</a:t>
            </a:r>
          </a:p>
          <a:p>
            <a:pPr>
              <a:spcBef>
                <a:spcPts val="0"/>
              </a:spcBef>
              <a:buClr>
                <a:schemeClr val="tx1"/>
              </a:buClr>
              <a:buFont typeface="Arial" pitchFamily="34" charset="0"/>
              <a:buChar char="•"/>
            </a:pPr>
            <a:r>
              <a:rPr lang="fr-FR" sz="1800" dirty="0"/>
              <a:t>18 articles on </a:t>
            </a:r>
            <a:r>
              <a:rPr lang="fr-FR" sz="1800" dirty="0" err="1"/>
              <a:t>polysubstance</a:t>
            </a:r>
            <a:r>
              <a:rPr lang="fr-FR" sz="1800" dirty="0"/>
              <a:t> </a:t>
            </a:r>
            <a:r>
              <a:rPr lang="fr-FR" sz="1800" dirty="0" smtClean="0"/>
              <a:t>abuse</a:t>
            </a:r>
            <a:endParaRPr lang="en-US" sz="1800" dirty="0"/>
          </a:p>
        </p:txBody>
      </p:sp>
    </p:spTree>
    <p:extLst>
      <p:ext uri="{BB962C8B-B14F-4D97-AF65-F5344CB8AC3E}">
        <p14:creationId xmlns:p14="http://schemas.microsoft.com/office/powerpoint/2010/main" val="227724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1143000"/>
          </a:xfrm>
        </p:spPr>
        <p:txBody>
          <a:bodyPr>
            <a:noAutofit/>
          </a:bodyPr>
          <a:lstStyle/>
          <a:p>
            <a:pPr algn="ctr"/>
            <a:r>
              <a:rPr lang="en-US" sz="2500" dirty="0" smtClean="0"/>
              <a:t>Number and Percentage of Articles focusing on Older Adults and Substance Use Disorders (SUD) (Top 10 Journals 2000-2010)</a:t>
            </a:r>
            <a:endParaRPr lang="en-US" sz="2500" dirty="0"/>
          </a:p>
        </p:txBody>
      </p:sp>
      <p:sp>
        <p:nvSpPr>
          <p:cNvPr id="8" name="TextBox 7"/>
          <p:cNvSpPr txBox="1"/>
          <p:nvPr/>
        </p:nvSpPr>
        <p:spPr>
          <a:xfrm>
            <a:off x="914400" y="1447800"/>
            <a:ext cx="4038600" cy="5093702"/>
          </a:xfrm>
          <a:prstGeom prst="rect">
            <a:avLst/>
          </a:prstGeom>
          <a:noFill/>
        </p:spPr>
        <p:txBody>
          <a:bodyPr wrap="square" rtlCol="0">
            <a:spAutoFit/>
          </a:bodyPr>
          <a:lstStyle/>
          <a:p>
            <a:r>
              <a:rPr lang="en-US" sz="2500" b="1" u="none" dirty="0">
                <a:latin typeface="+mj-lt"/>
              </a:rPr>
              <a:t>Aging </a:t>
            </a:r>
            <a:r>
              <a:rPr lang="en-US" sz="2500" b="1" u="none" dirty="0" smtClean="0">
                <a:latin typeface="+mj-lt"/>
              </a:rPr>
              <a:t>Journals</a:t>
            </a:r>
          </a:p>
          <a:p>
            <a:endParaRPr lang="en-US" sz="1800" u="none" dirty="0">
              <a:latin typeface="+mj-lt"/>
            </a:endParaRPr>
          </a:p>
          <a:p>
            <a:pPr marL="285750" indent="-285750">
              <a:buFont typeface="Arial" pitchFamily="34" charset="0"/>
              <a:buChar char="•"/>
            </a:pPr>
            <a:r>
              <a:rPr lang="en-US" sz="2000" u="none" dirty="0">
                <a:latin typeface="+mj-lt"/>
              </a:rPr>
              <a:t>11,598 articles</a:t>
            </a:r>
          </a:p>
          <a:p>
            <a:pPr marL="285750" indent="-285750">
              <a:buFont typeface="Arial" pitchFamily="34" charset="0"/>
              <a:buChar char="•"/>
            </a:pPr>
            <a:r>
              <a:rPr lang="en-US" sz="2000" u="none" dirty="0">
                <a:latin typeface="+mj-lt"/>
              </a:rPr>
              <a:t>102 articles on SUDs (0.9%)</a:t>
            </a:r>
          </a:p>
          <a:p>
            <a:endParaRPr lang="en-US" sz="1800" u="none" dirty="0" smtClean="0">
              <a:latin typeface="+mj-lt"/>
            </a:endParaRPr>
          </a:p>
          <a:p>
            <a:r>
              <a:rPr lang="en-US" sz="2000" b="1" u="none" dirty="0" smtClean="0">
                <a:latin typeface="+mj-lt"/>
              </a:rPr>
              <a:t>OVER </a:t>
            </a:r>
            <a:r>
              <a:rPr lang="en-US" sz="2000" b="1" u="none" dirty="0">
                <a:latin typeface="+mj-lt"/>
              </a:rPr>
              <a:t>11 YEAR PERIOD</a:t>
            </a:r>
            <a:r>
              <a:rPr lang="en-US" sz="2000" b="1" u="none" dirty="0" smtClean="0">
                <a:latin typeface="+mj-lt"/>
              </a:rPr>
              <a:t>:</a:t>
            </a:r>
          </a:p>
          <a:p>
            <a:endParaRPr lang="en-US" sz="1800" u="none" dirty="0">
              <a:latin typeface="+mj-lt"/>
            </a:endParaRPr>
          </a:p>
          <a:p>
            <a:pPr marL="285750" indent="-285750">
              <a:buFont typeface="Arial" pitchFamily="34" charset="0"/>
              <a:buChar char="•"/>
            </a:pPr>
            <a:r>
              <a:rPr lang="en-US" sz="2000" u="none" dirty="0">
                <a:latin typeface="+mj-lt"/>
              </a:rPr>
              <a:t>67 articles on alcohol abuse</a:t>
            </a:r>
          </a:p>
          <a:p>
            <a:pPr marL="285750" indent="-285750">
              <a:buFont typeface="Arial" pitchFamily="34" charset="0"/>
              <a:buChar char="•"/>
            </a:pPr>
            <a:r>
              <a:rPr lang="en-US" sz="2000" u="none" dirty="0">
                <a:latin typeface="+mj-lt"/>
              </a:rPr>
              <a:t>5 articles on illicit drug abuse</a:t>
            </a:r>
          </a:p>
          <a:p>
            <a:pPr marL="285750" indent="-285750">
              <a:buFont typeface="Arial" pitchFamily="34" charset="0"/>
              <a:buChar char="•"/>
            </a:pPr>
            <a:r>
              <a:rPr lang="en-US" sz="2200" b="1" dirty="0">
                <a:latin typeface="+mj-lt"/>
              </a:rPr>
              <a:t>5 articles on prescription drug abuse</a:t>
            </a:r>
          </a:p>
          <a:p>
            <a:pPr marL="285750" indent="-285750">
              <a:buFont typeface="Arial" pitchFamily="34" charset="0"/>
              <a:buChar char="•"/>
            </a:pPr>
            <a:r>
              <a:rPr lang="en-US" sz="2000" u="none" dirty="0">
                <a:latin typeface="+mj-lt"/>
              </a:rPr>
              <a:t>25 articles on </a:t>
            </a:r>
            <a:r>
              <a:rPr lang="en-US" sz="2000" u="none" dirty="0" err="1">
                <a:latin typeface="+mj-lt"/>
              </a:rPr>
              <a:t>polysubstance</a:t>
            </a:r>
            <a:r>
              <a:rPr lang="en-US" sz="2000" u="none" dirty="0">
                <a:latin typeface="+mj-lt"/>
              </a:rPr>
              <a:t> abuse</a:t>
            </a:r>
          </a:p>
        </p:txBody>
      </p:sp>
      <p:sp>
        <p:nvSpPr>
          <p:cNvPr id="9" name="Content Placeholder 8"/>
          <p:cNvSpPr>
            <a:spLocks noGrp="1"/>
          </p:cNvSpPr>
          <p:nvPr>
            <p:ph sz="quarter" idx="4"/>
          </p:nvPr>
        </p:nvSpPr>
        <p:spPr>
          <a:xfrm>
            <a:off x="4953000" y="1447801"/>
            <a:ext cx="3962400" cy="4648200"/>
          </a:xfrm>
        </p:spPr>
        <p:txBody>
          <a:bodyPr/>
          <a:lstStyle/>
          <a:p>
            <a:pPr marL="0" indent="0">
              <a:buNone/>
            </a:pPr>
            <a:r>
              <a:rPr lang="fr-FR" b="1" dirty="0"/>
              <a:t>Substance Use </a:t>
            </a:r>
            <a:r>
              <a:rPr lang="fr-FR" b="1" dirty="0" err="1"/>
              <a:t>Journals</a:t>
            </a:r>
            <a:endParaRPr lang="fr-FR" b="1" dirty="0"/>
          </a:p>
          <a:p>
            <a:pPr>
              <a:spcBef>
                <a:spcPts val="0"/>
              </a:spcBef>
              <a:buClr>
                <a:schemeClr val="tx1"/>
              </a:buClr>
              <a:buFont typeface="Arial" pitchFamily="34" charset="0"/>
              <a:buChar char="•"/>
            </a:pPr>
            <a:r>
              <a:rPr lang="fr-FR" sz="2000" dirty="0" smtClean="0"/>
              <a:t>8,174 </a:t>
            </a:r>
            <a:r>
              <a:rPr lang="fr-FR" sz="2000" dirty="0"/>
              <a:t>articles</a:t>
            </a:r>
          </a:p>
          <a:p>
            <a:pPr>
              <a:spcBef>
                <a:spcPts val="0"/>
              </a:spcBef>
              <a:buClr>
                <a:schemeClr val="tx1"/>
              </a:buClr>
              <a:buFont typeface="Arial" pitchFamily="34" charset="0"/>
              <a:buChar char="•"/>
            </a:pPr>
            <a:r>
              <a:rPr lang="fr-FR" sz="2000" dirty="0"/>
              <a:t>79 articles on </a:t>
            </a:r>
            <a:r>
              <a:rPr lang="fr-FR" sz="2000" dirty="0" err="1"/>
              <a:t>aging</a:t>
            </a:r>
            <a:r>
              <a:rPr lang="fr-FR" sz="2000" dirty="0"/>
              <a:t> (1.0</a:t>
            </a:r>
            <a:r>
              <a:rPr lang="fr-FR" sz="2000" dirty="0" smtClean="0"/>
              <a:t>%)</a:t>
            </a:r>
          </a:p>
          <a:p>
            <a:pPr>
              <a:spcBef>
                <a:spcPts val="1800"/>
              </a:spcBef>
            </a:pPr>
            <a:r>
              <a:rPr lang="en-US" sz="2000" b="1" dirty="0"/>
              <a:t>OVER 11 YEAR PERIOD</a:t>
            </a:r>
            <a:r>
              <a:rPr lang="en-US" sz="2000" b="1" dirty="0" smtClean="0"/>
              <a:t>:</a:t>
            </a:r>
          </a:p>
          <a:p>
            <a:pPr>
              <a:spcBef>
                <a:spcPts val="0"/>
              </a:spcBef>
            </a:pPr>
            <a:endParaRPr lang="fr-FR" sz="1800" dirty="0" smtClean="0"/>
          </a:p>
          <a:p>
            <a:pPr>
              <a:spcBef>
                <a:spcPts val="0"/>
              </a:spcBef>
              <a:buClr>
                <a:schemeClr val="tx1"/>
              </a:buClr>
              <a:buFont typeface="Arial" pitchFamily="34" charset="0"/>
              <a:buChar char="•"/>
            </a:pPr>
            <a:r>
              <a:rPr lang="fr-FR" sz="1800" dirty="0" smtClean="0"/>
              <a:t>53 </a:t>
            </a:r>
            <a:r>
              <a:rPr lang="fr-FR" sz="1800" dirty="0"/>
              <a:t>articles on </a:t>
            </a:r>
            <a:r>
              <a:rPr lang="fr-FR" sz="1800" dirty="0" err="1"/>
              <a:t>alcohol</a:t>
            </a:r>
            <a:r>
              <a:rPr lang="fr-FR" sz="1800" dirty="0"/>
              <a:t> abuse</a:t>
            </a:r>
          </a:p>
          <a:p>
            <a:pPr>
              <a:spcBef>
                <a:spcPts val="0"/>
              </a:spcBef>
              <a:buClr>
                <a:schemeClr val="tx1"/>
              </a:buClr>
              <a:buFont typeface="Arial" pitchFamily="34" charset="0"/>
              <a:buChar char="•"/>
            </a:pPr>
            <a:r>
              <a:rPr lang="fr-FR" sz="1800" dirty="0"/>
              <a:t>7 articles on </a:t>
            </a:r>
            <a:r>
              <a:rPr lang="fr-FR" sz="1800" dirty="0" err="1"/>
              <a:t>illicit</a:t>
            </a:r>
            <a:r>
              <a:rPr lang="fr-FR" sz="1800" dirty="0"/>
              <a:t> </a:t>
            </a:r>
            <a:r>
              <a:rPr lang="fr-FR" sz="1800" dirty="0" err="1"/>
              <a:t>drug</a:t>
            </a:r>
            <a:r>
              <a:rPr lang="fr-FR" sz="1800" dirty="0"/>
              <a:t> abuse</a:t>
            </a:r>
          </a:p>
          <a:p>
            <a:pPr>
              <a:spcBef>
                <a:spcPts val="0"/>
              </a:spcBef>
              <a:buClr>
                <a:schemeClr val="tx1"/>
              </a:buClr>
              <a:buFont typeface="Arial" pitchFamily="34" charset="0"/>
              <a:buChar char="•"/>
            </a:pPr>
            <a:r>
              <a:rPr lang="fr-FR" sz="2000" b="1" u="sng" dirty="0"/>
              <a:t>1 article on prescription </a:t>
            </a:r>
            <a:r>
              <a:rPr lang="fr-FR" sz="2000" b="1" u="sng" dirty="0" err="1"/>
              <a:t>drug</a:t>
            </a:r>
            <a:r>
              <a:rPr lang="fr-FR" sz="2000" b="1" u="sng" dirty="0"/>
              <a:t> abuse</a:t>
            </a:r>
          </a:p>
          <a:p>
            <a:pPr>
              <a:spcBef>
                <a:spcPts val="0"/>
              </a:spcBef>
              <a:buClr>
                <a:schemeClr val="tx1"/>
              </a:buClr>
              <a:buFont typeface="Arial" pitchFamily="34" charset="0"/>
              <a:buChar char="•"/>
            </a:pPr>
            <a:r>
              <a:rPr lang="fr-FR" sz="1800" dirty="0"/>
              <a:t>18 articles on </a:t>
            </a:r>
            <a:r>
              <a:rPr lang="fr-FR" sz="1800" dirty="0" err="1"/>
              <a:t>polysubstance</a:t>
            </a:r>
            <a:r>
              <a:rPr lang="fr-FR" sz="1800" dirty="0"/>
              <a:t> </a:t>
            </a:r>
            <a:r>
              <a:rPr lang="fr-FR" sz="1800" dirty="0" smtClean="0"/>
              <a:t>abuse</a:t>
            </a:r>
            <a:endParaRPr lang="en-US" sz="1800" dirty="0"/>
          </a:p>
        </p:txBody>
      </p:sp>
    </p:spTree>
    <p:extLst>
      <p:ext uri="{BB962C8B-B14F-4D97-AF65-F5344CB8AC3E}">
        <p14:creationId xmlns:p14="http://schemas.microsoft.com/office/powerpoint/2010/main" val="1865761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543800" cy="914400"/>
          </a:xfrm>
        </p:spPr>
        <p:txBody>
          <a:bodyPr>
            <a:normAutofit fontScale="90000"/>
          </a:bodyPr>
          <a:lstStyle/>
          <a:p>
            <a:r>
              <a:rPr lang="en-US" dirty="0" smtClean="0"/>
              <a:t>Preventable Deaths from Prescription Drugs and Motor Vehicles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6908187"/>
              </p:ext>
            </p:extLst>
          </p:nvPr>
        </p:nvGraphicFramePr>
        <p:xfrm>
          <a:off x="990600" y="1600200"/>
          <a:ext cx="76962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990600" y="6342549"/>
            <a:ext cx="4506362" cy="461665"/>
          </a:xfrm>
          <a:prstGeom prst="rect">
            <a:avLst/>
          </a:prstGeom>
        </p:spPr>
        <p:txBody>
          <a:bodyPr wrap="none">
            <a:spAutoFit/>
          </a:bodyPr>
          <a:lstStyle/>
          <a:p>
            <a:r>
              <a:rPr lang="en-US" u="none" dirty="0" smtClean="0">
                <a:solidFill>
                  <a:prstClr val="black"/>
                </a:solidFill>
              </a:rPr>
              <a:t>Source: Center for Disease Control</a:t>
            </a:r>
            <a:endParaRPr lang="en-US" u="none" dirty="0">
              <a:solidFill>
                <a:prstClr val="black"/>
              </a:solidFill>
            </a:endParaRPr>
          </a:p>
        </p:txBody>
      </p:sp>
    </p:spTree>
    <p:extLst>
      <p:ext uri="{BB962C8B-B14F-4D97-AF65-F5344CB8AC3E}">
        <p14:creationId xmlns:p14="http://schemas.microsoft.com/office/powerpoint/2010/main" val="3753884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72400" cy="1470025"/>
          </a:xfrm>
        </p:spPr>
        <p:txBody>
          <a:bodyPr/>
          <a:lstStyle/>
          <a:p>
            <a:r>
              <a:rPr lang="en-US" dirty="0" smtClean="0"/>
              <a:t>Substance Use Disorders and Older Adults</a:t>
            </a:r>
            <a:endParaRPr lang="en-US" dirty="0"/>
          </a:p>
        </p:txBody>
      </p:sp>
      <p:sp>
        <p:nvSpPr>
          <p:cNvPr id="3" name="Subtitle 2"/>
          <p:cNvSpPr>
            <a:spLocks noGrp="1"/>
          </p:cNvSpPr>
          <p:nvPr>
            <p:ph type="subTitle" idx="1"/>
          </p:nvPr>
        </p:nvSpPr>
        <p:spPr>
          <a:xfrm>
            <a:off x="228600" y="2057400"/>
            <a:ext cx="8229600" cy="3962400"/>
          </a:xfrm>
        </p:spPr>
        <p:txBody>
          <a:bodyPr>
            <a:normAutofit fontScale="85000" lnSpcReduction="20000"/>
          </a:bodyPr>
          <a:lstStyle/>
          <a:p>
            <a:pPr marL="742950" indent="-742950" algn="l">
              <a:buFont typeface="+mj-lt"/>
              <a:buAutoNum type="arabicPeriod"/>
            </a:pPr>
            <a:r>
              <a:rPr lang="en-US" sz="4000" dirty="0">
                <a:solidFill>
                  <a:schemeClr val="tx1"/>
                </a:solidFill>
              </a:rPr>
              <a:t>Changing demographics</a:t>
            </a:r>
          </a:p>
          <a:p>
            <a:pPr marL="742950" indent="-742950" algn="l">
              <a:buFont typeface="+mj-lt"/>
              <a:buAutoNum type="arabicPeriod"/>
            </a:pPr>
            <a:r>
              <a:rPr lang="en-US" sz="4000" dirty="0" smtClean="0">
                <a:solidFill>
                  <a:schemeClr val="tx1"/>
                </a:solidFill>
              </a:rPr>
              <a:t>Impact of problem</a:t>
            </a:r>
          </a:p>
          <a:p>
            <a:pPr marL="742950" indent="-742950" algn="l">
              <a:buFont typeface="+mj-lt"/>
              <a:buAutoNum type="arabicPeriod"/>
            </a:pPr>
            <a:r>
              <a:rPr lang="en-US" sz="4000" dirty="0">
                <a:solidFill>
                  <a:schemeClr val="tx1"/>
                </a:solidFill>
              </a:rPr>
              <a:t>Older adult methadone clients</a:t>
            </a:r>
          </a:p>
          <a:p>
            <a:pPr marL="742950" indent="-742950" algn="l">
              <a:buFont typeface="+mj-lt"/>
              <a:buAutoNum type="arabicPeriod"/>
            </a:pPr>
            <a:r>
              <a:rPr lang="en-US" sz="4000" dirty="0" smtClean="0">
                <a:solidFill>
                  <a:schemeClr val="tx1"/>
                </a:solidFill>
              </a:rPr>
              <a:t>Screening tools and approaches to treatment</a:t>
            </a:r>
          </a:p>
          <a:p>
            <a:endParaRPr lang="en-US" dirty="0" smtClean="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007713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9282" name="Rectangle 2"/>
          <p:cNvSpPr>
            <a:spLocks noGrp="1" noChangeArrowheads="1"/>
          </p:cNvSpPr>
          <p:nvPr>
            <p:ph type="title"/>
          </p:nvPr>
        </p:nvSpPr>
        <p:spPr>
          <a:xfrm>
            <a:off x="1066800" y="304800"/>
            <a:ext cx="7543800" cy="914400"/>
          </a:xfrm>
        </p:spPr>
        <p:txBody>
          <a:bodyPr/>
          <a:lstStyle/>
          <a:p>
            <a:r>
              <a:rPr lang="en-US" dirty="0"/>
              <a:t>What is a Baby Boomer?</a:t>
            </a:r>
          </a:p>
        </p:txBody>
      </p:sp>
      <p:sp>
        <p:nvSpPr>
          <p:cNvPr id="3169283" name="Rectangle 3"/>
          <p:cNvSpPr>
            <a:spLocks noGrp="1" noChangeArrowheads="1"/>
          </p:cNvSpPr>
          <p:nvPr>
            <p:ph type="body" idx="1"/>
          </p:nvPr>
        </p:nvSpPr>
        <p:spPr>
          <a:xfrm>
            <a:off x="609599" y="5029200"/>
            <a:ext cx="7992533" cy="1447800"/>
          </a:xfrm>
        </p:spPr>
        <p:txBody>
          <a:bodyPr/>
          <a:lstStyle/>
          <a:p>
            <a:pPr>
              <a:spcBef>
                <a:spcPts val="0"/>
              </a:spcBef>
            </a:pPr>
            <a:r>
              <a:rPr lang="en-US" sz="2000" dirty="0"/>
              <a:t>Those born between (and including) 1946 and </a:t>
            </a:r>
            <a:r>
              <a:rPr lang="en-US" sz="2000" dirty="0" smtClean="0"/>
              <a:t>1964</a:t>
            </a:r>
            <a:endParaRPr lang="en-US" sz="2000" dirty="0"/>
          </a:p>
          <a:p>
            <a:pPr>
              <a:spcBef>
                <a:spcPts val="0"/>
              </a:spcBef>
            </a:pPr>
            <a:r>
              <a:rPr lang="en-US" sz="2000" dirty="0"/>
              <a:t>Currently represent 29% of the U.S. population</a:t>
            </a:r>
          </a:p>
        </p:txBody>
      </p:sp>
      <p:pic>
        <p:nvPicPr>
          <p:cNvPr id="3169284" name="Picture 4" descr="bbbirths"/>
          <p:cNvPicPr>
            <a:picLocks noChangeAspect="1" noChangeArrowheads="1"/>
          </p:cNvPicPr>
          <p:nvPr/>
        </p:nvPicPr>
        <p:blipFill>
          <a:blip r:embed="rId2" cstate="print"/>
          <a:srcRect/>
          <a:stretch>
            <a:fillRect/>
          </a:stretch>
        </p:blipFill>
        <p:spPr bwMode="auto">
          <a:xfrm>
            <a:off x="1693334" y="1447801"/>
            <a:ext cx="5757333" cy="3254375"/>
          </a:xfrm>
          <a:prstGeom prst="rect">
            <a:avLst/>
          </a:prstGeom>
          <a:noFill/>
          <a:ln w="9525">
            <a:noFill/>
            <a:miter lim="800000"/>
            <a:headEnd/>
            <a:tailEnd/>
          </a:ln>
        </p:spPr>
      </p:pic>
    </p:spTree>
    <p:extLst>
      <p:ext uri="{BB962C8B-B14F-4D97-AF65-F5344CB8AC3E}">
        <p14:creationId xmlns:p14="http://schemas.microsoft.com/office/powerpoint/2010/main" val="1383612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169284"/>
                                        </p:tgtEl>
                                        <p:attrNameLst>
                                          <p:attrName>style.visibility</p:attrName>
                                        </p:attrNameLst>
                                      </p:cBhvr>
                                      <p:to>
                                        <p:strVal val="visible"/>
                                      </p:to>
                                    </p:set>
                                    <p:animEffect transition="in" filter="box(out)">
                                      <p:cBhvr>
                                        <p:cTn id="7" dur="500"/>
                                        <p:tgtEl>
                                          <p:spTgt spid="316928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169283"/>
                                        </p:tgtEl>
                                        <p:attrNameLst>
                                          <p:attrName>style.visibility</p:attrName>
                                        </p:attrNameLst>
                                      </p:cBhvr>
                                      <p:to>
                                        <p:strVal val="visible"/>
                                      </p:to>
                                    </p:set>
                                    <p:animEffect transition="in" filter="box(out)">
                                      <p:cBhvr>
                                        <p:cTn id="10" dur="500"/>
                                        <p:tgtEl>
                                          <p:spTgt spid="3169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92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944562"/>
          </a:xfrm>
        </p:spPr>
        <p:txBody>
          <a:bodyPr/>
          <a:lstStyle/>
          <a:p>
            <a:r>
              <a:rPr lang="en-US" dirty="0"/>
              <a:t>Illicit Drug Use among Older Adults</a:t>
            </a:r>
          </a:p>
        </p:txBody>
      </p:sp>
      <p:sp>
        <p:nvSpPr>
          <p:cNvPr id="3" name="Content Placeholder 2"/>
          <p:cNvSpPr>
            <a:spLocks noGrp="1"/>
          </p:cNvSpPr>
          <p:nvPr>
            <p:ph idx="1"/>
          </p:nvPr>
        </p:nvSpPr>
        <p:spPr>
          <a:xfrm>
            <a:off x="609600" y="1295400"/>
            <a:ext cx="8077200" cy="4830763"/>
          </a:xfrm>
        </p:spPr>
        <p:txBody>
          <a:bodyPr>
            <a:normAutofit/>
          </a:bodyPr>
          <a:lstStyle/>
          <a:p>
            <a:r>
              <a:rPr lang="en-US" sz="2400" dirty="0"/>
              <a:t>An estimated 4.8 million adults aged 50 or older, or 5.2 percent of adults in that age range, had used an illicit drug in the past </a:t>
            </a:r>
            <a:r>
              <a:rPr lang="en-US" sz="2400" dirty="0" smtClean="0"/>
              <a:t>year.</a:t>
            </a:r>
          </a:p>
          <a:p>
            <a:endParaRPr lang="en-US" sz="2800" dirty="0"/>
          </a:p>
        </p:txBody>
      </p:sp>
      <p:pic>
        <p:nvPicPr>
          <p:cNvPr id="143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5450" y="2590800"/>
            <a:ext cx="540327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333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20000" cy="1219200"/>
          </a:xfrm>
        </p:spPr>
        <p:txBody>
          <a:bodyPr>
            <a:noAutofit/>
          </a:bodyPr>
          <a:lstStyle/>
          <a:p>
            <a:pPr algn="ctr"/>
            <a:r>
              <a:rPr lang="en-US" sz="2400" dirty="0"/>
              <a:t>Alcohol Admissions Aged 50 or Older Reporting Alcohol Abuse Only and Combined Alcohol and Drug Abuse: 1992 and 2009 </a:t>
            </a:r>
          </a:p>
        </p:txBody>
      </p:sp>
      <p:sp>
        <p:nvSpPr>
          <p:cNvPr id="3" name="Content Placeholder 2"/>
          <p:cNvSpPr>
            <a:spLocks noGrp="1"/>
          </p:cNvSpPr>
          <p:nvPr>
            <p:ph idx="1"/>
          </p:nvPr>
        </p:nvSpPr>
        <p:spPr/>
        <p:txBody>
          <a:bodyPr/>
          <a:lstStyle/>
          <a:p>
            <a:pPr algn="ctr"/>
            <a:r>
              <a:rPr lang="en-US" dirty="0"/>
              <a:t>Source: SAMHSA Treatment Episode Data Set (TEDS), 1992 and 2009.</a:t>
            </a:r>
          </a:p>
        </p:txBody>
      </p:sp>
      <p:pic>
        <p:nvPicPr>
          <p:cNvPr id="1187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971800"/>
            <a:ext cx="75819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33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666750" y="457200"/>
            <a:ext cx="8001000" cy="6266688"/>
          </a:xfrm>
          <a:prstGeom prst="rect">
            <a:avLst/>
          </a:prstGeom>
          <a:noFill/>
          <a:ln w="9525">
            <a:noFill/>
            <a:miter lim="800000"/>
            <a:headEnd/>
            <a:tailEnd/>
          </a:ln>
        </p:spPr>
      </p:pic>
    </p:spTree>
    <p:extLst>
      <p:ext uri="{BB962C8B-B14F-4D97-AF65-F5344CB8AC3E}">
        <p14:creationId xmlns:p14="http://schemas.microsoft.com/office/powerpoint/2010/main" val="2959325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14"/>
          <p:cNvSpPr>
            <a:spLocks noChangeArrowheads="1"/>
          </p:cNvSpPr>
          <p:nvPr/>
        </p:nvSpPr>
        <p:spPr bwMode="auto">
          <a:xfrm>
            <a:off x="-15240" y="0"/>
            <a:ext cx="1386840" cy="68580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3082" name="Rectangle 11"/>
          <p:cNvSpPr>
            <a:spLocks noChangeArrowheads="1"/>
          </p:cNvSpPr>
          <p:nvPr/>
        </p:nvSpPr>
        <p:spPr bwMode="auto">
          <a:xfrm>
            <a:off x="-15240" y="2225040"/>
            <a:ext cx="9206548" cy="173736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000" u="none" dirty="0">
                <a:solidFill>
                  <a:schemeClr val="bg1">
                    <a:lumMod val="10000"/>
                  </a:schemeClr>
                </a:solidFill>
                <a:latin typeface="+mj-lt"/>
              </a:rPr>
              <a:t>Just Say </a:t>
            </a:r>
            <a:r>
              <a:rPr lang="en-US" sz="3000" u="none" dirty="0" smtClean="0">
                <a:solidFill>
                  <a:schemeClr val="bg1">
                    <a:lumMod val="10000"/>
                  </a:schemeClr>
                </a:solidFill>
                <a:latin typeface="+mj-lt"/>
              </a:rPr>
              <a:t>Know: Addressing </a:t>
            </a:r>
            <a:r>
              <a:rPr lang="en-US" sz="3000" u="none" dirty="0">
                <a:solidFill>
                  <a:schemeClr val="bg1">
                    <a:lumMod val="10000"/>
                  </a:schemeClr>
                </a:solidFill>
                <a:latin typeface="+mj-lt"/>
              </a:rPr>
              <a:t>Substance Use</a:t>
            </a:r>
          </a:p>
          <a:p>
            <a:pPr algn="ctr"/>
            <a:r>
              <a:rPr lang="en-US" sz="3000" u="none" dirty="0">
                <a:solidFill>
                  <a:schemeClr val="bg1">
                    <a:lumMod val="10000"/>
                  </a:schemeClr>
                </a:solidFill>
                <a:latin typeface="+mj-lt"/>
              </a:rPr>
              <a:t>Disorders </a:t>
            </a:r>
            <a:r>
              <a:rPr lang="en-US" sz="3000" u="none" dirty="0" smtClean="0">
                <a:solidFill>
                  <a:schemeClr val="bg1">
                    <a:lumMod val="10000"/>
                  </a:schemeClr>
                </a:solidFill>
                <a:latin typeface="+mj-lt"/>
              </a:rPr>
              <a:t>Among Older Adults</a:t>
            </a:r>
            <a:endParaRPr lang="en-US" sz="3000" u="none" dirty="0">
              <a:solidFill>
                <a:schemeClr val="bg1">
                  <a:lumMod val="10000"/>
                </a:schemeClr>
              </a:solidFill>
              <a:latin typeface="+mj-lt"/>
            </a:endParaRPr>
          </a:p>
        </p:txBody>
      </p:sp>
      <p:sp>
        <p:nvSpPr>
          <p:cNvPr id="3076" name="Rectangle 5"/>
          <p:cNvSpPr>
            <a:spLocks noChangeArrowheads="1"/>
          </p:cNvSpPr>
          <p:nvPr/>
        </p:nvSpPr>
        <p:spPr bwMode="auto">
          <a:xfrm>
            <a:off x="708025" y="-75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solidFill>
                <a:srgbClr val="FFFFFF"/>
              </a:solidFill>
            </a:endParaRPr>
          </a:p>
        </p:txBody>
      </p:sp>
      <p:sp>
        <p:nvSpPr>
          <p:cNvPr id="41996" name="Rectangle 12"/>
          <p:cNvSpPr>
            <a:spLocks noChangeArrowheads="1"/>
          </p:cNvSpPr>
          <p:nvPr/>
        </p:nvSpPr>
        <p:spPr bwMode="auto">
          <a:xfrm>
            <a:off x="1371600" y="0"/>
            <a:ext cx="7772400" cy="2141220"/>
          </a:xfrm>
          <a:prstGeom prst="rect">
            <a:avLst/>
          </a:prstGeom>
          <a:solidFill>
            <a:srgbClr val="6666CC"/>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1" u="none" dirty="0">
              <a:latin typeface="Calibri" pitchFamily="34" charset="0"/>
            </a:endParaRPr>
          </a:p>
        </p:txBody>
      </p:sp>
      <p:sp>
        <p:nvSpPr>
          <p:cNvPr id="21" name="Rectangle 12"/>
          <p:cNvSpPr>
            <a:spLocks noChangeArrowheads="1"/>
          </p:cNvSpPr>
          <p:nvPr/>
        </p:nvSpPr>
        <p:spPr bwMode="auto">
          <a:xfrm>
            <a:off x="-30480" y="3970020"/>
            <a:ext cx="9160828" cy="167640"/>
          </a:xfrm>
          <a:prstGeom prst="rect">
            <a:avLst/>
          </a:prstGeom>
          <a:solidFill>
            <a:srgbClr val="CC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2"/>
          <p:cNvSpPr>
            <a:spLocks noChangeArrowheads="1"/>
          </p:cNvSpPr>
          <p:nvPr/>
        </p:nvSpPr>
        <p:spPr bwMode="auto">
          <a:xfrm>
            <a:off x="-15240" y="2057400"/>
            <a:ext cx="9160828" cy="167640"/>
          </a:xfrm>
          <a:prstGeom prst="rect">
            <a:avLst/>
          </a:prstGeom>
          <a:solidFill>
            <a:srgbClr val="CC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TextBox 25"/>
          <p:cNvSpPr txBox="1"/>
          <p:nvPr/>
        </p:nvSpPr>
        <p:spPr>
          <a:xfrm>
            <a:off x="1524000" y="4419600"/>
            <a:ext cx="6858000" cy="1800493"/>
          </a:xfrm>
          <a:prstGeom prst="rect">
            <a:avLst/>
          </a:prstGeom>
          <a:noFill/>
        </p:spPr>
        <p:txBody>
          <a:bodyPr wrap="square" rtlCol="0">
            <a:spAutoFit/>
          </a:bodyPr>
          <a:lstStyle/>
          <a:p>
            <a:pPr>
              <a:spcBef>
                <a:spcPts val="600"/>
              </a:spcBef>
            </a:pPr>
            <a:r>
              <a:rPr lang="en-US" u="none" dirty="0">
                <a:latin typeface="+mj-lt"/>
                <a:cs typeface="Calibri" pitchFamily="34" charset="0"/>
              </a:rPr>
              <a:t>Daniel Rosen, Ph.D.</a:t>
            </a:r>
          </a:p>
          <a:p>
            <a:pPr>
              <a:spcBef>
                <a:spcPts val="600"/>
              </a:spcBef>
            </a:pPr>
            <a:r>
              <a:rPr lang="en-US" u="none" dirty="0" smtClean="0">
                <a:latin typeface="+mj-lt"/>
                <a:cs typeface="Calibri" pitchFamily="34" charset="0"/>
              </a:rPr>
              <a:t>University of Pittsburgh</a:t>
            </a:r>
          </a:p>
          <a:p>
            <a:pPr>
              <a:spcBef>
                <a:spcPts val="600"/>
              </a:spcBef>
            </a:pPr>
            <a:r>
              <a:rPr lang="en-US" sz="2400" u="none" dirty="0" smtClean="0">
                <a:latin typeface="+mj-lt"/>
                <a:cs typeface="Calibri" pitchFamily="34" charset="0"/>
              </a:rPr>
              <a:t>November 10, 2012</a:t>
            </a:r>
          </a:p>
          <a:p>
            <a:pPr algn="ctr">
              <a:spcBef>
                <a:spcPts val="600"/>
              </a:spcBef>
            </a:pPr>
            <a:endParaRPr lang="en-US" sz="2400" dirty="0"/>
          </a:p>
        </p:txBody>
      </p:sp>
    </p:spTree>
    <p:extLst>
      <p:ext uri="{BB962C8B-B14F-4D97-AF65-F5344CB8AC3E}">
        <p14:creationId xmlns:p14="http://schemas.microsoft.com/office/powerpoint/2010/main" val="3867240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Substance Abuse Treatment Admissions Aged 50 or Older, by Gender: 1992, 2000, and 2008</a:t>
            </a:r>
            <a:endParaRPr lang="en-US" sz="2400" dirty="0"/>
          </a:p>
        </p:txBody>
      </p:sp>
      <p:pic>
        <p:nvPicPr>
          <p:cNvPr id="180227" name="Picture 3"/>
          <p:cNvPicPr>
            <a:picLocks noChangeAspect="1" noChangeArrowheads="1"/>
          </p:cNvPicPr>
          <p:nvPr/>
        </p:nvPicPr>
        <p:blipFill>
          <a:blip r:embed="rId2" cstate="print"/>
          <a:srcRect/>
          <a:stretch>
            <a:fillRect/>
          </a:stretch>
        </p:blipFill>
        <p:spPr bwMode="auto">
          <a:xfrm>
            <a:off x="342900" y="1676400"/>
            <a:ext cx="8458200" cy="4167187"/>
          </a:xfrm>
          <a:prstGeom prst="rect">
            <a:avLst/>
          </a:prstGeom>
          <a:noFill/>
          <a:ln w="9525">
            <a:noFill/>
            <a:miter lim="800000"/>
            <a:headEnd/>
            <a:tailEnd/>
          </a:ln>
        </p:spPr>
      </p:pic>
      <p:sp>
        <p:nvSpPr>
          <p:cNvPr id="5" name="Rectangle 4"/>
          <p:cNvSpPr/>
          <p:nvPr/>
        </p:nvSpPr>
        <p:spPr>
          <a:xfrm>
            <a:off x="990600" y="6204466"/>
            <a:ext cx="8153400" cy="369332"/>
          </a:xfrm>
          <a:prstGeom prst="rect">
            <a:avLst/>
          </a:prstGeom>
        </p:spPr>
        <p:txBody>
          <a:bodyPr wrap="square">
            <a:spAutoFit/>
          </a:bodyPr>
          <a:lstStyle/>
          <a:p>
            <a:r>
              <a:rPr lang="en-US" sz="1800" u="none" dirty="0" smtClean="0"/>
              <a:t>Source: SAMHSA Treatment Episode Data Set (TEDS), 1992, 2000, and 2008.</a:t>
            </a:r>
            <a:endParaRPr lang="en-US" sz="1800" u="none" dirty="0"/>
          </a:p>
        </p:txBody>
      </p:sp>
    </p:spTree>
    <p:extLst>
      <p:ext uri="{BB962C8B-B14F-4D97-AF65-F5344CB8AC3E}">
        <p14:creationId xmlns:p14="http://schemas.microsoft.com/office/powerpoint/2010/main" val="3374015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90600" y="381000"/>
            <a:ext cx="7543800" cy="914400"/>
          </a:xfrm>
        </p:spPr>
        <p:txBody>
          <a:bodyPr/>
          <a:lstStyle/>
          <a:p>
            <a:r>
              <a:rPr lang="en-US" dirty="0"/>
              <a:t>Older Adults and Opiate Addiction</a:t>
            </a:r>
          </a:p>
        </p:txBody>
      </p:sp>
      <p:sp>
        <p:nvSpPr>
          <p:cNvPr id="45059" name="Rectangle 3"/>
          <p:cNvSpPr>
            <a:spLocks noGrp="1" noChangeArrowheads="1"/>
          </p:cNvSpPr>
          <p:nvPr>
            <p:ph type="body" idx="1"/>
          </p:nvPr>
        </p:nvSpPr>
        <p:spPr/>
        <p:txBody>
          <a:bodyPr>
            <a:normAutofit fontScale="85000" lnSpcReduction="20000"/>
          </a:bodyPr>
          <a:lstStyle/>
          <a:p>
            <a:r>
              <a:rPr lang="en-US" sz="2800" dirty="0" smtClean="0"/>
              <a:t>Opiates are already the second most frequently cited primary substance of abuse (after alcohol) for all admissions to substance abuse treatment by adults over the age of 50</a:t>
            </a:r>
          </a:p>
          <a:p>
            <a:r>
              <a:rPr lang="en-US" sz="2800" dirty="0" smtClean="0"/>
              <a:t>In 2005, 1 in 5.3 substance abuse admissions of 50 to 54 year olds were for heroin abuse. </a:t>
            </a:r>
          </a:p>
          <a:p>
            <a:r>
              <a:rPr lang="en-US" sz="2800" dirty="0" smtClean="0"/>
              <a:t>Between 1992 and 2008, admissions aged 65 or older for opiate addiction increased from 7.2 percent to 16.0 percent (SAMHSA, 2007)</a:t>
            </a:r>
            <a:endParaRPr lang="en-US" dirty="0"/>
          </a:p>
        </p:txBody>
      </p:sp>
    </p:spTree>
    <p:extLst>
      <p:ext uri="{BB962C8B-B14F-4D97-AF65-F5344CB8AC3E}">
        <p14:creationId xmlns:p14="http://schemas.microsoft.com/office/powerpoint/2010/main" val="3982779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74638"/>
            <a:ext cx="7696200" cy="1143000"/>
          </a:xfrm>
        </p:spPr>
        <p:txBody>
          <a:bodyPr>
            <a:normAutofit/>
          </a:bodyPr>
          <a:lstStyle/>
          <a:p>
            <a:pPr algn="ctr"/>
            <a:r>
              <a:rPr lang="en-US" sz="2400" dirty="0"/>
              <a:t>The Health and Mental Health of Older Adult Methadone Clients (n=140)</a:t>
            </a:r>
          </a:p>
        </p:txBody>
      </p:sp>
      <p:sp>
        <p:nvSpPr>
          <p:cNvPr id="5123" name="Rectangle 3"/>
          <p:cNvSpPr>
            <a:spLocks noGrp="1" noChangeArrowheads="1"/>
          </p:cNvSpPr>
          <p:nvPr>
            <p:ph type="body" sz="half" idx="1"/>
          </p:nvPr>
        </p:nvSpPr>
        <p:spPr>
          <a:xfrm>
            <a:off x="381000" y="2133600"/>
            <a:ext cx="7467600" cy="4724400"/>
          </a:xfrm>
        </p:spPr>
        <p:txBody>
          <a:bodyPr/>
          <a:lstStyle/>
          <a:p>
            <a:endParaRPr lang="en-US" sz="2800"/>
          </a:p>
          <a:p>
            <a:endParaRPr lang="en-US" sz="2800"/>
          </a:p>
          <a:p>
            <a:pPr>
              <a:buFontTx/>
              <a:buNone/>
            </a:pPr>
            <a:endParaRPr lang="en-US" sz="2800"/>
          </a:p>
        </p:txBody>
      </p:sp>
      <p:graphicFrame>
        <p:nvGraphicFramePr>
          <p:cNvPr id="5124" name="Object 4"/>
          <p:cNvGraphicFramePr>
            <a:graphicFrameLocks noGrp="1" noChangeAspect="1"/>
          </p:cNvGraphicFramePr>
          <p:nvPr>
            <p:ph sz="half" idx="2"/>
            <p:extLst>
              <p:ext uri="{D42A27DB-BD31-4B8C-83A1-F6EECF244321}">
                <p14:modId xmlns:p14="http://schemas.microsoft.com/office/powerpoint/2010/main" val="1944316159"/>
              </p:ext>
            </p:extLst>
          </p:nvPr>
        </p:nvGraphicFramePr>
        <p:xfrm>
          <a:off x="381000" y="1828800"/>
          <a:ext cx="8534400" cy="4724400"/>
        </p:xfrm>
        <a:graphic>
          <a:graphicData uri="http://schemas.openxmlformats.org/presentationml/2006/ole">
            <mc:AlternateContent xmlns:mc="http://schemas.openxmlformats.org/markup-compatibility/2006">
              <mc:Choice xmlns:v="urn:schemas-microsoft-com:vml" Requires="v">
                <p:oleObj spid="_x0000_s36876" name="Document" r:id="rId4" imgW="3660843" imgH="2773837" progId="Word.Document.8">
                  <p:embed/>
                </p:oleObj>
              </mc:Choice>
              <mc:Fallback>
                <p:oleObj name="Document" r:id="rId4" imgW="3660843" imgH="2773837" progId="Word.Document.8">
                  <p:embed/>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28800"/>
                        <a:ext cx="85344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740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944562"/>
          </a:xfrm>
        </p:spPr>
        <p:txBody>
          <a:bodyPr/>
          <a:lstStyle/>
          <a:p>
            <a:r>
              <a:rPr lang="en-US" dirty="0"/>
              <a:t>Results of Urine Screens</a:t>
            </a:r>
          </a:p>
        </p:txBody>
      </p:sp>
      <p:graphicFrame>
        <p:nvGraphicFramePr>
          <p:cNvPr id="3" name="Object 2"/>
          <p:cNvGraphicFramePr>
            <a:graphicFrameLocks noChangeAspect="1"/>
          </p:cNvGraphicFramePr>
          <p:nvPr>
            <p:extLst>
              <p:ext uri="{D42A27DB-BD31-4B8C-83A1-F6EECF244321}">
                <p14:modId xmlns:p14="http://schemas.microsoft.com/office/powerpoint/2010/main" val="2742505451"/>
              </p:ext>
            </p:extLst>
          </p:nvPr>
        </p:nvGraphicFramePr>
        <p:xfrm>
          <a:off x="457200" y="1600200"/>
          <a:ext cx="4038600" cy="3295650"/>
        </p:xfrm>
        <a:graphic>
          <a:graphicData uri="http://schemas.openxmlformats.org/presentationml/2006/ole">
            <mc:AlternateContent xmlns:mc="http://schemas.openxmlformats.org/markup-compatibility/2006">
              <mc:Choice xmlns:v="urn:schemas-microsoft-com:vml" Requires="v">
                <p:oleObj spid="_x0000_s37910" name="Picture" r:id="rId3" imgW="5356800" imgH="4371120" progId="StaticEnhancedMetafile">
                  <p:embed/>
                </p:oleObj>
              </mc:Choice>
              <mc:Fallback>
                <p:oleObj name="Picture" r:id="rId3" imgW="5356800" imgH="4371120" progId="StaticEnhancedMetafile">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40386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609600" y="5029200"/>
            <a:ext cx="8305800" cy="1477328"/>
          </a:xfrm>
          <a:prstGeom prst="rect">
            <a:avLst/>
          </a:prstGeom>
        </p:spPr>
        <p:txBody>
          <a:bodyPr wrap="square">
            <a:spAutoFit/>
          </a:bodyPr>
          <a:lstStyle/>
          <a:p>
            <a:pPr marL="285750" indent="-285750">
              <a:buClr>
                <a:srgbClr val="333399"/>
              </a:buClr>
              <a:buFont typeface="Arial" pitchFamily="34" charset="0"/>
              <a:buChar char="•"/>
            </a:pPr>
            <a:r>
              <a:rPr lang="en-US" sz="1800" u="none" dirty="0">
                <a:latin typeface="+mj-lt"/>
              </a:rPr>
              <a:t>Nearly 2/3 (61.4%) of respondents had at least 1 positive month of a urine screen in the year prior to the interview</a:t>
            </a:r>
          </a:p>
          <a:p>
            <a:pPr marL="285750" indent="-285750">
              <a:buClr>
                <a:srgbClr val="333399"/>
              </a:buClr>
              <a:buFont typeface="Arial" pitchFamily="34" charset="0"/>
              <a:buChar char="•"/>
            </a:pPr>
            <a:r>
              <a:rPr lang="en-US" sz="1800" u="none" dirty="0">
                <a:latin typeface="+mj-lt"/>
              </a:rPr>
              <a:t>One in five participants (21.0 %) acknowledged that they had consumed four or more alcoholic drinks in one day in the past twelve months</a:t>
            </a:r>
          </a:p>
        </p:txBody>
      </p:sp>
      <p:graphicFrame>
        <p:nvGraphicFramePr>
          <p:cNvPr id="5" name="Object 4"/>
          <p:cNvGraphicFramePr>
            <a:graphicFrameLocks noChangeAspect="1"/>
          </p:cNvGraphicFramePr>
          <p:nvPr>
            <p:extLst>
              <p:ext uri="{D42A27DB-BD31-4B8C-83A1-F6EECF244321}">
                <p14:modId xmlns:p14="http://schemas.microsoft.com/office/powerpoint/2010/main" val="2802906219"/>
              </p:ext>
            </p:extLst>
          </p:nvPr>
        </p:nvGraphicFramePr>
        <p:xfrm>
          <a:off x="4857750" y="1600200"/>
          <a:ext cx="4038600" cy="3230563"/>
        </p:xfrm>
        <a:graphic>
          <a:graphicData uri="http://schemas.openxmlformats.org/presentationml/2006/ole">
            <mc:AlternateContent xmlns:mc="http://schemas.openxmlformats.org/markup-compatibility/2006">
              <mc:Choice xmlns:v="urn:schemas-microsoft-com:vml" Requires="v">
                <p:oleObj spid="_x0000_s37911" name="Picture" r:id="rId5" imgW="5352585" imgH="4282068" progId="StaticMetafile">
                  <p:embed/>
                </p:oleObj>
              </mc:Choice>
              <mc:Fallback>
                <p:oleObj name="Picture" r:id="rId5" imgW="5352585" imgH="4282068" progId="StaticMetafile">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1600200"/>
                        <a:ext cx="4038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72214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543800" cy="914400"/>
          </a:xfrm>
        </p:spPr>
        <p:txBody>
          <a:bodyPr/>
          <a:lstStyle/>
          <a:p>
            <a:r>
              <a:rPr lang="en-US" dirty="0" smtClean="0"/>
              <a:t>Barriers to Addressing Problem</a:t>
            </a:r>
            <a:endParaRPr lang="en-US" dirty="0"/>
          </a:p>
        </p:txBody>
      </p:sp>
      <p:sp>
        <p:nvSpPr>
          <p:cNvPr id="3" name="Content Placeholder 2"/>
          <p:cNvSpPr>
            <a:spLocks noGrp="1"/>
          </p:cNvSpPr>
          <p:nvPr>
            <p:ph idx="1"/>
          </p:nvPr>
        </p:nvSpPr>
        <p:spPr>
          <a:xfrm>
            <a:off x="609600" y="1524000"/>
            <a:ext cx="7924800" cy="5029200"/>
          </a:xfrm>
        </p:spPr>
        <p:txBody>
          <a:bodyPr>
            <a:noAutofit/>
          </a:bodyPr>
          <a:lstStyle/>
          <a:p>
            <a:pPr>
              <a:spcBef>
                <a:spcPts val="1600"/>
              </a:spcBef>
            </a:pPr>
            <a:r>
              <a:rPr lang="en-US" sz="2000" u="sng" dirty="0" smtClean="0"/>
              <a:t>All</a:t>
            </a:r>
            <a:r>
              <a:rPr lang="en-US" sz="2000" dirty="0" smtClean="0"/>
              <a:t> health care providers need education</a:t>
            </a:r>
          </a:p>
          <a:p>
            <a:pPr>
              <a:spcBef>
                <a:spcPts val="1600"/>
              </a:spcBef>
            </a:pPr>
            <a:r>
              <a:rPr lang="en-US" sz="2000" dirty="0" smtClean="0"/>
              <a:t>Symptoms mistaken for depression, dementia, etc.</a:t>
            </a:r>
          </a:p>
          <a:p>
            <a:pPr>
              <a:spcBef>
                <a:spcPts val="1600"/>
              </a:spcBef>
            </a:pPr>
            <a:r>
              <a:rPr lang="en-US" sz="2000" dirty="0" smtClean="0"/>
              <a:t>Medical appointments rushed</a:t>
            </a:r>
          </a:p>
          <a:p>
            <a:pPr>
              <a:spcBef>
                <a:spcPts val="1600"/>
              </a:spcBef>
            </a:pPr>
            <a:r>
              <a:rPr lang="en-US" sz="2000" dirty="0" smtClean="0"/>
              <a:t>Attitudes towards treatment (waste of time, resources)</a:t>
            </a:r>
          </a:p>
          <a:p>
            <a:pPr>
              <a:spcBef>
                <a:spcPts val="1600"/>
              </a:spcBef>
            </a:pPr>
            <a:r>
              <a:rPr lang="en-US" sz="2000" dirty="0" smtClean="0"/>
              <a:t>Older adults more likely to hide problem (shame)</a:t>
            </a:r>
          </a:p>
          <a:p>
            <a:pPr>
              <a:spcBef>
                <a:spcPts val="1600"/>
              </a:spcBef>
            </a:pPr>
            <a:r>
              <a:rPr lang="en-US" sz="2000" dirty="0" smtClean="0"/>
              <a:t>Older adults and families also ashamed (stigma)</a:t>
            </a:r>
          </a:p>
          <a:p>
            <a:pPr>
              <a:spcBef>
                <a:spcPts val="1600"/>
              </a:spcBef>
            </a:pPr>
            <a:r>
              <a:rPr lang="en-US" sz="2000" dirty="0" smtClean="0"/>
              <a:t>Attitudes of family and providers (“why not –life is short”)</a:t>
            </a:r>
          </a:p>
          <a:p>
            <a:pPr>
              <a:spcBef>
                <a:spcPts val="1600"/>
              </a:spcBef>
            </a:pPr>
            <a:r>
              <a:rPr lang="en-US" sz="2000" dirty="0" smtClean="0"/>
              <a:t>Older adults less likely to seek treatment</a:t>
            </a:r>
          </a:p>
          <a:p>
            <a:pPr>
              <a:spcBef>
                <a:spcPts val="1600"/>
              </a:spcBef>
            </a:pPr>
            <a:r>
              <a:rPr lang="en-US" sz="2000" dirty="0" smtClean="0"/>
              <a:t>Socially isolated</a:t>
            </a:r>
            <a:endParaRPr lang="en-US" sz="2000" dirty="0"/>
          </a:p>
        </p:txBody>
      </p:sp>
    </p:spTree>
    <p:extLst>
      <p:ext uri="{BB962C8B-B14F-4D97-AF65-F5344CB8AC3E}">
        <p14:creationId xmlns:p14="http://schemas.microsoft.com/office/powerpoint/2010/main" val="2890897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4801"/>
            <a:ext cx="7162800" cy="914399"/>
          </a:xfrm>
        </p:spPr>
        <p:txBody>
          <a:bodyPr>
            <a:normAutofit/>
          </a:bodyPr>
          <a:lstStyle/>
          <a:p>
            <a:r>
              <a:rPr lang="en-US" dirty="0" smtClean="0"/>
              <a:t>Screening</a:t>
            </a:r>
            <a:endParaRPr lang="en-US" dirty="0"/>
          </a:p>
        </p:txBody>
      </p:sp>
      <p:sp>
        <p:nvSpPr>
          <p:cNvPr id="4" name="Subtitle 3"/>
          <p:cNvSpPr>
            <a:spLocks noGrp="1"/>
          </p:cNvSpPr>
          <p:nvPr>
            <p:ph type="subTitle" idx="1"/>
          </p:nvPr>
        </p:nvSpPr>
        <p:spPr>
          <a:xfrm>
            <a:off x="609600" y="1447800"/>
            <a:ext cx="8077200" cy="4648200"/>
          </a:xfrm>
        </p:spPr>
        <p:txBody>
          <a:bodyPr>
            <a:normAutofit fontScale="77500" lnSpcReduction="20000"/>
          </a:bodyPr>
          <a:lstStyle/>
          <a:p>
            <a:pPr marL="457200" indent="-457200" algn="l" fontAlgn="auto">
              <a:spcAft>
                <a:spcPts val="0"/>
              </a:spcAft>
              <a:buClr>
                <a:srgbClr val="333399"/>
              </a:buClr>
              <a:buFont typeface="Arial" pitchFamily="34" charset="0"/>
              <a:buChar char="•"/>
              <a:defRPr/>
            </a:pPr>
            <a:r>
              <a:rPr lang="en-US" sz="2800" dirty="0" smtClean="0">
                <a:solidFill>
                  <a:schemeClr val="tx1"/>
                </a:solidFill>
              </a:rPr>
              <a:t>To separate elderly people who have no alcohol or drug abuse problems from those who need a more in depth assessment </a:t>
            </a:r>
          </a:p>
          <a:p>
            <a:pPr marL="457200" indent="-457200" algn="l" fontAlgn="auto">
              <a:spcAft>
                <a:spcPts val="0"/>
              </a:spcAft>
              <a:buClr>
                <a:srgbClr val="333399"/>
              </a:buClr>
              <a:buFont typeface="Arial" pitchFamily="34" charset="0"/>
              <a:buChar char="•"/>
              <a:defRPr/>
            </a:pPr>
            <a:r>
              <a:rPr lang="en-US" sz="2800" dirty="0" smtClean="0">
                <a:solidFill>
                  <a:schemeClr val="tx1"/>
                </a:solidFill>
              </a:rPr>
              <a:t>Screening tools that are used should be easily administered</a:t>
            </a:r>
          </a:p>
          <a:p>
            <a:pPr marL="457200" indent="-457200" algn="l" fontAlgn="auto">
              <a:spcAft>
                <a:spcPts val="0"/>
              </a:spcAft>
              <a:buClr>
                <a:srgbClr val="333399"/>
              </a:buClr>
              <a:buFont typeface="Arial" pitchFamily="34" charset="0"/>
              <a:buChar char="•"/>
              <a:defRPr/>
            </a:pPr>
            <a:r>
              <a:rPr lang="en-US" sz="2800" dirty="0" smtClean="0">
                <a:solidFill>
                  <a:schemeClr val="tx1"/>
                </a:solidFill>
              </a:rPr>
              <a:t>(Include information about use of prescription and OTC medications)</a:t>
            </a:r>
          </a:p>
          <a:p>
            <a:pPr marL="1321308" lvl="3" indent="-342900" algn="l" fontAlgn="auto">
              <a:spcAft>
                <a:spcPts val="0"/>
              </a:spcAft>
              <a:buClr>
                <a:schemeClr val="tx1"/>
              </a:buClr>
              <a:buFont typeface="Arial" pitchFamily="34" charset="0"/>
              <a:buChar char="•"/>
              <a:defRPr/>
            </a:pPr>
            <a:r>
              <a:rPr lang="en-US" sz="2300" dirty="0" smtClean="0">
                <a:solidFill>
                  <a:schemeClr val="tx1"/>
                </a:solidFill>
              </a:rPr>
              <a:t>CAGE test- Questions about cutting down on drinking</a:t>
            </a:r>
          </a:p>
          <a:p>
            <a:pPr marL="1321308" lvl="3" indent="-342900" algn="l" fontAlgn="auto">
              <a:spcAft>
                <a:spcPts val="0"/>
              </a:spcAft>
              <a:buClr>
                <a:schemeClr val="tx1"/>
              </a:buClr>
              <a:buFont typeface="Arial" pitchFamily="34" charset="0"/>
              <a:buChar char="•"/>
              <a:defRPr/>
            </a:pPr>
            <a:r>
              <a:rPr lang="en-US" sz="2300" dirty="0" smtClean="0">
                <a:solidFill>
                  <a:schemeClr val="tx1"/>
                </a:solidFill>
              </a:rPr>
              <a:t>HEAT- Asks open-ended questions</a:t>
            </a:r>
          </a:p>
          <a:p>
            <a:pPr marL="1321308" lvl="3" indent="-342900" algn="l" fontAlgn="auto">
              <a:spcAft>
                <a:spcPts val="0"/>
              </a:spcAft>
              <a:buClr>
                <a:schemeClr val="tx1"/>
              </a:buClr>
              <a:buFont typeface="Arial" pitchFamily="34" charset="0"/>
              <a:buChar char="•"/>
              <a:defRPr/>
            </a:pPr>
            <a:r>
              <a:rPr lang="en-US" sz="2300" dirty="0" smtClean="0">
                <a:solidFill>
                  <a:schemeClr val="tx1"/>
                </a:solidFill>
              </a:rPr>
              <a:t>CHARMM- Sets a timeframe of the past year</a:t>
            </a:r>
          </a:p>
          <a:p>
            <a:pPr marL="1321308" lvl="3" indent="-342900" algn="l" fontAlgn="auto">
              <a:spcAft>
                <a:spcPts val="0"/>
              </a:spcAft>
              <a:buClr>
                <a:schemeClr val="tx1"/>
              </a:buClr>
              <a:buFont typeface="Arial" pitchFamily="34" charset="0"/>
              <a:buChar char="•"/>
              <a:defRPr/>
            </a:pPr>
            <a:r>
              <a:rPr lang="en-US" sz="2300" dirty="0" smtClean="0">
                <a:solidFill>
                  <a:schemeClr val="tx1"/>
                </a:solidFill>
              </a:rPr>
              <a:t>MAST-G 24-item screening test for older adults</a:t>
            </a:r>
          </a:p>
          <a:p>
            <a:pPr marL="457200" indent="-457200" algn="l" fontAlgn="auto">
              <a:spcAft>
                <a:spcPts val="0"/>
              </a:spcAft>
              <a:buClr>
                <a:srgbClr val="333399"/>
              </a:buClr>
              <a:buFont typeface="Arial" pitchFamily="34" charset="0"/>
              <a:buChar char="•"/>
              <a:defRPr/>
            </a:pPr>
            <a:r>
              <a:rPr lang="en-US" sz="2800" dirty="0" smtClean="0">
                <a:solidFill>
                  <a:schemeClr val="tx1"/>
                </a:solidFill>
              </a:rPr>
              <a:t>Clinicians should be aware of the language they use</a:t>
            </a:r>
          </a:p>
        </p:txBody>
      </p:sp>
    </p:spTree>
    <p:extLst>
      <p:ext uri="{BB962C8B-B14F-4D97-AF65-F5344CB8AC3E}">
        <p14:creationId xmlns:p14="http://schemas.microsoft.com/office/powerpoint/2010/main" val="3831962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304800"/>
            <a:ext cx="7543800" cy="914400"/>
          </a:xfrm>
        </p:spPr>
        <p:txBody>
          <a:bodyPr>
            <a:normAutofit fontScale="90000"/>
          </a:bodyPr>
          <a:lstStyle/>
          <a:p>
            <a:r>
              <a:rPr lang="en-US" dirty="0" smtClean="0"/>
              <a:t>Why the DSM- IV will not help you now? </a:t>
            </a:r>
            <a:endParaRPr lang="en-US" dirty="0"/>
          </a:p>
        </p:txBody>
      </p:sp>
      <p:sp>
        <p:nvSpPr>
          <p:cNvPr id="3" name="Content Placeholder 2"/>
          <p:cNvSpPr>
            <a:spLocks noGrp="1"/>
          </p:cNvSpPr>
          <p:nvPr>
            <p:ph idx="1"/>
          </p:nvPr>
        </p:nvSpPr>
        <p:spPr>
          <a:xfrm>
            <a:off x="609600" y="1447800"/>
            <a:ext cx="7772400" cy="4953000"/>
          </a:xfrm>
        </p:spPr>
        <p:txBody>
          <a:bodyPr>
            <a:normAutofit fontScale="62500" lnSpcReduction="20000"/>
          </a:bodyPr>
          <a:lstStyle/>
          <a:p>
            <a:pPr marL="274320" indent="-274320" fontAlgn="auto">
              <a:spcAft>
                <a:spcPts val="0"/>
              </a:spcAft>
              <a:buClr>
                <a:srgbClr val="333399"/>
              </a:buClr>
              <a:buFont typeface="Wingdings 2"/>
              <a:buChar char=""/>
              <a:defRPr/>
            </a:pPr>
            <a:r>
              <a:rPr lang="en-US" sz="3300" dirty="0" smtClean="0"/>
              <a:t>The DSM-IV indicators of addiction are not always applicable to elderly people. </a:t>
            </a:r>
          </a:p>
          <a:p>
            <a:pPr marL="274320" indent="-274320" fontAlgn="auto">
              <a:spcAft>
                <a:spcPts val="0"/>
              </a:spcAft>
              <a:buClr>
                <a:srgbClr val="333399"/>
              </a:buClr>
              <a:buFont typeface="Wingdings 2"/>
              <a:buChar char=""/>
              <a:defRPr/>
            </a:pPr>
            <a:r>
              <a:rPr lang="en-US" sz="3300" dirty="0" smtClean="0"/>
              <a:t>For example:  Areas of significant impairment of distress for the diagnosis of substance abuse are</a:t>
            </a:r>
          </a:p>
          <a:p>
            <a:pPr marL="640080" lvl="1" indent="-246888" fontAlgn="auto">
              <a:spcAft>
                <a:spcPts val="0"/>
              </a:spcAft>
              <a:buFont typeface="Wingdings 2"/>
              <a:buChar char=""/>
              <a:defRPr/>
            </a:pPr>
            <a:r>
              <a:rPr lang="en-US" sz="3300" dirty="0" smtClean="0"/>
              <a:t>failure to fulfill a major role obligation at work, school, or home</a:t>
            </a:r>
          </a:p>
          <a:p>
            <a:pPr marL="640080" lvl="1" indent="-246888" fontAlgn="auto">
              <a:spcAft>
                <a:spcPts val="0"/>
              </a:spcAft>
              <a:buFont typeface="Wingdings 2"/>
              <a:buChar char=""/>
              <a:defRPr/>
            </a:pPr>
            <a:r>
              <a:rPr lang="en-US" sz="3300" dirty="0" smtClean="0"/>
              <a:t>using substances in situations in which it is physically hazardous; and</a:t>
            </a:r>
          </a:p>
          <a:p>
            <a:pPr marL="640080" lvl="1" indent="-246888" fontAlgn="auto">
              <a:spcAft>
                <a:spcPts val="0"/>
              </a:spcAft>
              <a:buFont typeface="Wingdings 2"/>
              <a:buChar char=""/>
              <a:defRPr/>
            </a:pPr>
            <a:r>
              <a:rPr lang="en-US" sz="3300" dirty="0" smtClean="0"/>
              <a:t>legal problems</a:t>
            </a:r>
          </a:p>
          <a:p>
            <a:pPr marL="274320" indent="-274320" fontAlgn="auto">
              <a:spcAft>
                <a:spcPts val="0"/>
              </a:spcAft>
              <a:buClr>
                <a:srgbClr val="333399"/>
              </a:buClr>
              <a:buFont typeface="Wingdings 2"/>
              <a:buChar char=""/>
              <a:defRPr/>
            </a:pPr>
            <a:r>
              <a:rPr lang="en-US" sz="3300" dirty="0" smtClean="0"/>
              <a:t>For an elderly person who is socially isolated and does not drive, work, or volunteer, these criteria are       not relevant. </a:t>
            </a:r>
          </a:p>
          <a:p>
            <a:pPr marL="274320" indent="-274320" fontAlgn="auto">
              <a:spcAft>
                <a:spcPts val="0"/>
              </a:spcAft>
              <a:buClr>
                <a:srgbClr val="333399"/>
              </a:buClr>
              <a:buFont typeface="Wingdings 2"/>
              <a:buChar char=""/>
              <a:defRPr/>
            </a:pPr>
            <a:r>
              <a:rPr lang="en-US" sz="3300" dirty="0" smtClean="0"/>
              <a:t>We will see about the DSM-V </a:t>
            </a:r>
            <a:endParaRPr lang="en-US" dirty="0"/>
          </a:p>
        </p:txBody>
      </p:sp>
      <p:pic>
        <p:nvPicPr>
          <p:cNvPr id="4" name="Picture 3" descr="DSM IV.jpg"/>
          <p:cNvPicPr>
            <a:picLocks noChangeAspect="1"/>
          </p:cNvPicPr>
          <p:nvPr/>
        </p:nvPicPr>
        <p:blipFill>
          <a:blip r:embed="rId2" cstate="print"/>
          <a:srcRect/>
          <a:stretch>
            <a:fillRect/>
          </a:stretch>
        </p:blipFill>
        <p:spPr bwMode="auto">
          <a:xfrm>
            <a:off x="7620000" y="4705350"/>
            <a:ext cx="1308100" cy="1905000"/>
          </a:xfrm>
          <a:prstGeom prst="rect">
            <a:avLst/>
          </a:prstGeom>
          <a:noFill/>
          <a:ln w="9525">
            <a:noFill/>
            <a:miter lim="800000"/>
            <a:headEnd/>
            <a:tailEnd/>
          </a:ln>
        </p:spPr>
      </p:pic>
    </p:spTree>
    <p:extLst>
      <p:ext uri="{BB962C8B-B14F-4D97-AF65-F5344CB8AC3E}">
        <p14:creationId xmlns:p14="http://schemas.microsoft.com/office/powerpoint/2010/main" val="3772006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543800" cy="914400"/>
          </a:xfrm>
        </p:spPr>
        <p:txBody>
          <a:bodyPr>
            <a:normAutofit fontScale="90000"/>
          </a:bodyPr>
          <a:lstStyle/>
          <a:p>
            <a:r>
              <a:rPr lang="en-US" dirty="0" smtClean="0"/>
              <a:t>Applying DSM-IV Criteria to Older Adults</a:t>
            </a:r>
            <a:endParaRPr lang="en-US" dirty="0"/>
          </a:p>
        </p:txBody>
      </p:sp>
      <p:sp>
        <p:nvSpPr>
          <p:cNvPr id="3" name="Content Placeholder 2"/>
          <p:cNvSpPr>
            <a:spLocks noGrp="1"/>
          </p:cNvSpPr>
          <p:nvPr>
            <p:ph sz="half" idx="1"/>
          </p:nvPr>
        </p:nvSpPr>
        <p:spPr>
          <a:xfrm>
            <a:off x="609600" y="1524000"/>
            <a:ext cx="3581400" cy="4800600"/>
          </a:xfrm>
        </p:spPr>
        <p:txBody>
          <a:bodyPr>
            <a:noAutofit/>
          </a:bodyPr>
          <a:lstStyle/>
          <a:p>
            <a:pPr>
              <a:spcBef>
                <a:spcPts val="1200"/>
              </a:spcBef>
            </a:pPr>
            <a:r>
              <a:rPr lang="en-US" sz="2000" dirty="0" smtClean="0"/>
              <a:t>Tolerance</a:t>
            </a:r>
          </a:p>
          <a:p>
            <a:pPr>
              <a:spcBef>
                <a:spcPts val="0"/>
              </a:spcBef>
            </a:pPr>
            <a:endParaRPr lang="en-US" sz="2000" dirty="0"/>
          </a:p>
          <a:p>
            <a:pPr>
              <a:spcBef>
                <a:spcPts val="0"/>
              </a:spcBef>
            </a:pPr>
            <a:endParaRPr lang="en-US" sz="2000" dirty="0" smtClean="0"/>
          </a:p>
          <a:p>
            <a:pPr>
              <a:spcBef>
                <a:spcPts val="0"/>
              </a:spcBef>
            </a:pPr>
            <a:endParaRPr lang="en-US" sz="2000" dirty="0"/>
          </a:p>
          <a:p>
            <a:pPr>
              <a:spcBef>
                <a:spcPts val="0"/>
              </a:spcBef>
            </a:pPr>
            <a:r>
              <a:rPr lang="en-US" sz="2000" dirty="0" smtClean="0"/>
              <a:t>Withdrawal</a:t>
            </a:r>
            <a:endParaRPr lang="en-US" sz="2000" dirty="0"/>
          </a:p>
          <a:p>
            <a:pPr>
              <a:spcBef>
                <a:spcPts val="0"/>
              </a:spcBef>
            </a:pPr>
            <a:endParaRPr lang="en-US" sz="2000" dirty="0"/>
          </a:p>
          <a:p>
            <a:pPr>
              <a:spcBef>
                <a:spcPts val="0"/>
              </a:spcBef>
              <a:spcAft>
                <a:spcPts val="1200"/>
              </a:spcAft>
            </a:pPr>
            <a:r>
              <a:rPr lang="en-US" sz="2000" dirty="0" smtClean="0"/>
              <a:t>Large amounts/longer time</a:t>
            </a:r>
          </a:p>
          <a:p>
            <a:pPr>
              <a:spcBef>
                <a:spcPts val="0"/>
              </a:spcBef>
            </a:pPr>
            <a:endParaRPr lang="en-US" sz="2000" dirty="0"/>
          </a:p>
          <a:p>
            <a:pPr>
              <a:spcBef>
                <a:spcPts val="0"/>
              </a:spcBef>
            </a:pPr>
            <a:r>
              <a:rPr lang="en-US" sz="2000" dirty="0" smtClean="0"/>
              <a:t>Can’t cut down</a:t>
            </a:r>
          </a:p>
          <a:p>
            <a:pPr>
              <a:spcBef>
                <a:spcPts val="0"/>
              </a:spcBef>
            </a:pPr>
            <a:endParaRPr lang="en-US" sz="2000" dirty="0"/>
          </a:p>
          <a:p>
            <a:pPr>
              <a:spcBef>
                <a:spcPts val="0"/>
              </a:spcBef>
            </a:pPr>
            <a:endParaRPr lang="en-US" sz="2000" dirty="0" smtClean="0"/>
          </a:p>
          <a:p>
            <a:pPr>
              <a:spcBef>
                <a:spcPts val="0"/>
              </a:spcBef>
            </a:pPr>
            <a:r>
              <a:rPr lang="en-US" sz="2000" dirty="0" smtClean="0"/>
              <a:t>More time using/giving up activities			</a:t>
            </a:r>
            <a:endParaRPr lang="en-US" sz="2000" dirty="0"/>
          </a:p>
        </p:txBody>
      </p:sp>
      <p:sp>
        <p:nvSpPr>
          <p:cNvPr id="6" name="Content Placeholder 5"/>
          <p:cNvSpPr>
            <a:spLocks noGrp="1"/>
          </p:cNvSpPr>
          <p:nvPr>
            <p:ph sz="half" idx="2"/>
          </p:nvPr>
        </p:nvSpPr>
        <p:spPr>
          <a:xfrm>
            <a:off x="5562600" y="1518443"/>
            <a:ext cx="3200400" cy="4525963"/>
          </a:xfrm>
        </p:spPr>
        <p:txBody>
          <a:bodyPr>
            <a:noAutofit/>
          </a:bodyPr>
          <a:lstStyle/>
          <a:p>
            <a:pPr marL="0" indent="0">
              <a:spcBef>
                <a:spcPts val="1200"/>
              </a:spcBef>
              <a:buNone/>
            </a:pPr>
            <a:r>
              <a:rPr lang="en-US" sz="2000" dirty="0"/>
              <a:t>May not occur; </a:t>
            </a:r>
            <a:r>
              <a:rPr lang="en-US" sz="2000" dirty="0" smtClean="0"/>
              <a:t>small amounts can be a problem</a:t>
            </a:r>
          </a:p>
          <a:p>
            <a:pPr marL="0" indent="0">
              <a:buNone/>
            </a:pPr>
            <a:r>
              <a:rPr lang="en-US" sz="2000" dirty="0" smtClean="0"/>
              <a:t>May not occur in late onset</a:t>
            </a:r>
          </a:p>
          <a:p>
            <a:pPr marL="0" indent="0">
              <a:spcBef>
                <a:spcPts val="1200"/>
              </a:spcBef>
              <a:buNone/>
            </a:pPr>
            <a:r>
              <a:rPr lang="en-US" sz="2000" dirty="0" smtClean="0"/>
              <a:t>Cognitive impairment impairs self monitoring</a:t>
            </a:r>
          </a:p>
          <a:p>
            <a:pPr marL="0" indent="0">
              <a:buNone/>
            </a:pPr>
            <a:r>
              <a:rPr lang="en-US" sz="2000" dirty="0" smtClean="0"/>
              <a:t>Low levels can be a problem</a:t>
            </a:r>
          </a:p>
          <a:p>
            <a:pPr marL="0" indent="0">
              <a:buNone/>
            </a:pPr>
            <a:r>
              <a:rPr lang="en-US" sz="2000" dirty="0" smtClean="0"/>
              <a:t>Reduced activities may mask detection</a:t>
            </a:r>
            <a:endParaRPr lang="en-US" sz="2000" dirty="0"/>
          </a:p>
        </p:txBody>
      </p:sp>
      <p:sp>
        <p:nvSpPr>
          <p:cNvPr id="14" name="Right Arrow 13"/>
          <p:cNvSpPr/>
          <p:nvPr/>
        </p:nvSpPr>
        <p:spPr>
          <a:xfrm>
            <a:off x="2971800" y="4495800"/>
            <a:ext cx="2438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V="1">
            <a:off x="4073556" y="3686175"/>
            <a:ext cx="1295400" cy="47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492406" y="2819400"/>
            <a:ext cx="2895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2286000" y="1735215"/>
            <a:ext cx="3124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191000" y="5562600"/>
            <a:ext cx="1371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051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543800" cy="914400"/>
          </a:xfrm>
        </p:spPr>
        <p:txBody>
          <a:bodyPr>
            <a:normAutofit/>
          </a:bodyPr>
          <a:lstStyle/>
          <a:p>
            <a:r>
              <a:rPr lang="en-US" dirty="0" smtClean="0"/>
              <a:t>Advantages</a:t>
            </a:r>
            <a:r>
              <a:rPr lang="en-US" b="1" dirty="0" smtClean="0"/>
              <a:t> </a:t>
            </a:r>
            <a:r>
              <a:rPr lang="en-US" dirty="0" smtClean="0"/>
              <a:t>to Same-Age Treatment</a:t>
            </a:r>
            <a:endParaRPr lang="en-US" dirty="0"/>
          </a:p>
        </p:txBody>
      </p:sp>
      <p:sp>
        <p:nvSpPr>
          <p:cNvPr id="3" name="Content Placeholder 2"/>
          <p:cNvSpPr>
            <a:spLocks noGrp="1"/>
          </p:cNvSpPr>
          <p:nvPr>
            <p:ph idx="1"/>
          </p:nvPr>
        </p:nvSpPr>
        <p:spPr>
          <a:xfrm>
            <a:off x="609600" y="1524000"/>
            <a:ext cx="7467600" cy="4724400"/>
          </a:xfrm>
        </p:spPr>
        <p:txBody>
          <a:bodyPr>
            <a:noAutofit/>
          </a:bodyPr>
          <a:lstStyle/>
          <a:p>
            <a:pPr>
              <a:lnSpc>
                <a:spcPct val="80000"/>
              </a:lnSpc>
              <a:buFont typeface="Wingdings" pitchFamily="2" charset="2"/>
              <a:buChar char="§"/>
            </a:pPr>
            <a:r>
              <a:rPr lang="en-US" sz="2300" dirty="0" smtClean="0">
                <a:latin typeface="+mj-lt"/>
              </a:rPr>
              <a:t>Recent movement is away from generic treatment approaches to more specific tailored programs to meet the need. </a:t>
            </a:r>
          </a:p>
          <a:p>
            <a:pPr>
              <a:lnSpc>
                <a:spcPct val="80000"/>
              </a:lnSpc>
              <a:buFont typeface="Wingdings" pitchFamily="2" charset="2"/>
              <a:buChar char="§"/>
            </a:pPr>
            <a:r>
              <a:rPr lang="en-US" sz="2300" dirty="0" smtClean="0">
                <a:latin typeface="+mj-lt"/>
              </a:rPr>
              <a:t>Topic specific support: grief &amp; Loss, retirement, depression, social isolation</a:t>
            </a:r>
          </a:p>
          <a:p>
            <a:pPr>
              <a:lnSpc>
                <a:spcPct val="80000"/>
              </a:lnSpc>
              <a:buFont typeface="Wingdings" pitchFamily="2" charset="2"/>
              <a:buChar char="§"/>
            </a:pPr>
            <a:r>
              <a:rPr lang="en-US" sz="2300" dirty="0" smtClean="0">
                <a:latin typeface="+mj-lt"/>
              </a:rPr>
              <a:t>Help with increased social supports –sober networks</a:t>
            </a:r>
          </a:p>
          <a:p>
            <a:pPr>
              <a:lnSpc>
                <a:spcPct val="80000"/>
              </a:lnSpc>
              <a:buFont typeface="Wingdings" pitchFamily="2" charset="2"/>
              <a:buChar char="§"/>
            </a:pPr>
            <a:r>
              <a:rPr lang="en-US" sz="2300" dirty="0" smtClean="0">
                <a:latin typeface="+mj-lt"/>
              </a:rPr>
              <a:t>A Slower pace of individual and group support to help older adult </a:t>
            </a:r>
          </a:p>
          <a:p>
            <a:pPr>
              <a:lnSpc>
                <a:spcPct val="80000"/>
              </a:lnSpc>
              <a:buFont typeface="Wingdings" pitchFamily="2" charset="2"/>
              <a:buChar char="§"/>
            </a:pPr>
            <a:r>
              <a:rPr lang="en-US" sz="2300" dirty="0" smtClean="0">
                <a:latin typeface="+mj-lt"/>
              </a:rPr>
              <a:t>Linking client to services for medical and case management needs.</a:t>
            </a:r>
          </a:p>
        </p:txBody>
      </p:sp>
    </p:spTree>
    <p:extLst>
      <p:ext uri="{BB962C8B-B14F-4D97-AF65-F5344CB8AC3E}">
        <p14:creationId xmlns:p14="http://schemas.microsoft.com/office/powerpoint/2010/main" val="1826111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543800" cy="914400"/>
          </a:xfrm>
        </p:spPr>
        <p:txBody>
          <a:bodyPr/>
          <a:lstStyle/>
          <a:p>
            <a:r>
              <a:rPr lang="en-US" dirty="0" smtClean="0"/>
              <a:t>Future challenges</a:t>
            </a:r>
            <a:endParaRPr lang="en-US" dirty="0"/>
          </a:p>
        </p:txBody>
      </p:sp>
      <p:sp>
        <p:nvSpPr>
          <p:cNvPr id="3" name="Content Placeholder 2"/>
          <p:cNvSpPr>
            <a:spLocks noGrp="1"/>
          </p:cNvSpPr>
          <p:nvPr>
            <p:ph idx="1"/>
          </p:nvPr>
        </p:nvSpPr>
        <p:spPr/>
        <p:txBody>
          <a:bodyPr>
            <a:noAutofit/>
          </a:bodyPr>
          <a:lstStyle/>
          <a:p>
            <a:pPr>
              <a:buClr>
                <a:srgbClr val="333399"/>
              </a:buClr>
            </a:pPr>
            <a:r>
              <a:rPr lang="en-US" sz="2200" dirty="0" smtClean="0"/>
              <a:t>Address stigma, negative bias to older persons</a:t>
            </a:r>
          </a:p>
          <a:p>
            <a:pPr>
              <a:buClr>
                <a:srgbClr val="333399"/>
              </a:buClr>
            </a:pPr>
            <a:r>
              <a:rPr lang="en-US" sz="2200" dirty="0" smtClean="0"/>
              <a:t>Implement consistent and appropriate screening instruments</a:t>
            </a:r>
          </a:p>
          <a:p>
            <a:pPr>
              <a:buClr>
                <a:srgbClr val="333399"/>
              </a:buClr>
            </a:pPr>
            <a:r>
              <a:rPr lang="en-US" sz="2200" dirty="0" smtClean="0"/>
              <a:t>Evidence based age appropriate, culturally competent tools &amp; intervention</a:t>
            </a:r>
          </a:p>
          <a:p>
            <a:pPr>
              <a:buClr>
                <a:srgbClr val="333399"/>
              </a:buClr>
            </a:pPr>
            <a:r>
              <a:rPr lang="en-US" sz="2200" dirty="0" smtClean="0"/>
              <a:t>Identify co-morbid physical illnesses</a:t>
            </a:r>
          </a:p>
          <a:p>
            <a:pPr>
              <a:buClr>
                <a:srgbClr val="333399"/>
              </a:buClr>
            </a:pPr>
            <a:r>
              <a:rPr lang="en-US" sz="2200" dirty="0" smtClean="0"/>
              <a:t>Increase awareness by health/human services</a:t>
            </a:r>
          </a:p>
          <a:p>
            <a:pPr>
              <a:buClr>
                <a:srgbClr val="333399"/>
              </a:buClr>
            </a:pPr>
            <a:r>
              <a:rPr lang="en-US" sz="2200" dirty="0" smtClean="0"/>
              <a:t>This is everyone’s issue</a:t>
            </a:r>
            <a:endParaRPr lang="en-US" sz="2200" dirty="0"/>
          </a:p>
        </p:txBody>
      </p:sp>
    </p:spTree>
    <p:extLst>
      <p:ext uri="{BB962C8B-B14F-4D97-AF65-F5344CB8AC3E}">
        <p14:creationId xmlns:p14="http://schemas.microsoft.com/office/powerpoint/2010/main" val="2481881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2133600"/>
          </a:xfrm>
        </p:spPr>
        <p:txBody>
          <a:bodyPr>
            <a:normAutofit/>
          </a:bodyPr>
          <a:lstStyle/>
          <a:p>
            <a:r>
              <a:rPr lang="en-US" sz="2500" dirty="0">
                <a:solidFill>
                  <a:prstClr val="black"/>
                </a:solidFill>
              </a:rPr>
              <a:t>Service users 50+ years old with a substance use diagnosis – Allegheny County 2000 -2009</a:t>
            </a:r>
            <a:endParaRPr lang="en-US" sz="2500" dirty="0"/>
          </a:p>
        </p:txBody>
      </p:sp>
    </p:spTree>
    <p:extLst>
      <p:ext uri="{BB962C8B-B14F-4D97-AF65-F5344CB8AC3E}">
        <p14:creationId xmlns:p14="http://schemas.microsoft.com/office/powerpoint/2010/main" val="1653615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553200" cy="609600"/>
          </a:xfrm>
        </p:spPr>
        <p:txBody>
          <a:bodyPr>
            <a:normAutofit/>
          </a:bodyPr>
          <a:lstStyle/>
          <a:p>
            <a:r>
              <a:rPr lang="en-US" dirty="0" smtClean="0"/>
              <a:t>A Second Chance</a:t>
            </a:r>
            <a:endParaRPr lang="en-US" dirty="0"/>
          </a:p>
        </p:txBody>
      </p:sp>
      <p:sp>
        <p:nvSpPr>
          <p:cNvPr id="3" name="Content Placeholder 2"/>
          <p:cNvSpPr>
            <a:spLocks noGrp="1"/>
          </p:cNvSpPr>
          <p:nvPr>
            <p:ph idx="1"/>
          </p:nvPr>
        </p:nvSpPr>
        <p:spPr>
          <a:xfrm>
            <a:off x="990600" y="1447800"/>
            <a:ext cx="7772400" cy="5257800"/>
          </a:xfrm>
        </p:spPr>
        <p:txBody>
          <a:bodyPr>
            <a:noAutofit/>
          </a:bodyPr>
          <a:lstStyle/>
          <a:p>
            <a:pPr marL="0" indent="0">
              <a:buNone/>
            </a:pPr>
            <a:r>
              <a:rPr lang="en-US" sz="1800" dirty="0" smtClean="0"/>
              <a:t>“When you get older and you look back on your life, that’s a beautiful feeling. I didn’t have to live this long. I’ve been shot. I have O.D.ed numerous times. When you close your eyes and you pass out and your on that floor or in that bed and your not moving, and then you finally wake up, and ask what happened. Or when you focus clearly and realize what you went through and God brought you back. That is a beautiful thing. Because my cousin, my best friend, didn’t make it. And I have to, I have to make a commitment and let everybody know wherever I’m at , in church , in the barber shop, here, let them know that I appreciate life more than I ever did because I’ve been through it. I was dead and God gave me life back. Do you understand that? I was dead. I was dead. Do you understand that? If only you could have seen me. And I woke up. And I asked, I said what happened? And Gold told me I’ll give you another chance to be with mom and dad and your sisters. Because so many of us, man, didn’t wake up, and didn’t get off that ground.”</a:t>
            </a:r>
            <a:endParaRPr lang="en-US" sz="1800" dirty="0"/>
          </a:p>
        </p:txBody>
      </p:sp>
    </p:spTree>
    <p:extLst>
      <p:ext uri="{BB962C8B-B14F-4D97-AF65-F5344CB8AC3E}">
        <p14:creationId xmlns:p14="http://schemas.microsoft.com/office/powerpoint/2010/main" val="312614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4800" cy="6629400"/>
          </a:xfrm>
        </p:spPr>
        <p:txBody>
          <a:bodyPr>
            <a:normAutofit/>
          </a:bodyPr>
          <a:lstStyle/>
          <a:p>
            <a:pPr algn="ctr"/>
            <a:r>
              <a:rPr lang="en-US" sz="3600" dirty="0" smtClean="0"/>
              <a:t>Thank you!</a:t>
            </a: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solidFill>
                  <a:schemeClr val="tx1"/>
                </a:solidFill>
              </a:rPr>
              <a:t>National Institute of Drug Abuse</a:t>
            </a:r>
            <a:br>
              <a:rPr lang="en-US" sz="2600" dirty="0" smtClean="0">
                <a:solidFill>
                  <a:schemeClr val="tx1"/>
                </a:solidFill>
              </a:rPr>
            </a:br>
            <a:r>
              <a:rPr lang="en-US" sz="2600" dirty="0" smtClean="0">
                <a:solidFill>
                  <a:schemeClr val="tx1"/>
                </a:solidFill>
              </a:rPr>
              <a:t>Staunton Farm Foundation</a:t>
            </a:r>
            <a:br>
              <a:rPr lang="en-US" sz="2600" dirty="0" smtClean="0">
                <a:solidFill>
                  <a:schemeClr val="tx1"/>
                </a:solidFill>
              </a:rPr>
            </a:br>
            <a:r>
              <a:rPr lang="en-US" sz="2600" dirty="0" smtClean="0">
                <a:solidFill>
                  <a:schemeClr val="tx1"/>
                </a:solidFill>
              </a:rPr>
              <a:t>Hartford Foundation</a:t>
            </a:r>
            <a:br>
              <a:rPr lang="en-US" sz="2600" dirty="0" smtClean="0">
                <a:solidFill>
                  <a:schemeClr val="tx1"/>
                </a:solidFill>
              </a:rPr>
            </a:br>
            <a:r>
              <a:rPr lang="en-US" sz="2600" dirty="0" smtClean="0">
                <a:solidFill>
                  <a:schemeClr val="tx1"/>
                </a:solidFill>
              </a:rPr>
              <a:t>University of Pittsburgh SSW</a:t>
            </a:r>
            <a:br>
              <a:rPr lang="en-US" sz="2600" dirty="0" smtClean="0">
                <a:solidFill>
                  <a:schemeClr val="tx1"/>
                </a:solidFill>
              </a:rPr>
            </a:br>
            <a:r>
              <a:rPr lang="en-US" sz="2600" dirty="0" smtClean="0">
                <a:solidFill>
                  <a:schemeClr val="tx1"/>
                </a:solidFill>
              </a:rPr>
              <a:t>Lindsey Smith/Amanda </a:t>
            </a:r>
            <a:r>
              <a:rPr lang="en-US" sz="2600" dirty="0" err="1" smtClean="0">
                <a:solidFill>
                  <a:schemeClr val="tx1"/>
                </a:solidFill>
              </a:rPr>
              <a:t>Hunsaker</a:t>
            </a:r>
            <a:r>
              <a:rPr lang="en-US" sz="2600" dirty="0" smtClean="0">
                <a:solidFill>
                  <a:schemeClr val="tx1"/>
                </a:solidFill>
              </a:rPr>
              <a:t/>
            </a:r>
            <a:br>
              <a:rPr lang="en-US" sz="2600" dirty="0" smtClean="0">
                <a:solidFill>
                  <a:schemeClr val="tx1"/>
                </a:solidFill>
              </a:rPr>
            </a:br>
            <a:r>
              <a:rPr lang="en-US" sz="2600" dirty="0" smtClean="0">
                <a:solidFill>
                  <a:schemeClr val="tx1"/>
                </a:solidFill>
              </a:rPr>
              <a:t>Staff of Various Projects</a:t>
            </a:r>
            <a:br>
              <a:rPr lang="en-US" sz="2600" dirty="0" smtClean="0">
                <a:solidFill>
                  <a:schemeClr val="tx1"/>
                </a:solidFill>
              </a:rPr>
            </a:br>
            <a:r>
              <a:rPr lang="en-US" sz="2600" dirty="0" smtClean="0">
                <a:solidFill>
                  <a:schemeClr val="tx1"/>
                </a:solidFill>
              </a:rPr>
              <a:t/>
            </a:r>
            <a:br>
              <a:rPr lang="en-US" sz="2600" dirty="0" smtClean="0">
                <a:solidFill>
                  <a:schemeClr val="tx1"/>
                </a:solidFill>
              </a:rPr>
            </a:br>
            <a:r>
              <a:rPr lang="en-US" sz="2600" dirty="0" smtClean="0">
                <a:solidFill>
                  <a:schemeClr val="tx1"/>
                </a:solidFill>
              </a:rPr>
              <a:t>Most of all:</a:t>
            </a:r>
            <a:br>
              <a:rPr lang="en-US" sz="2600" dirty="0" smtClean="0">
                <a:solidFill>
                  <a:schemeClr val="tx1"/>
                </a:solidFill>
              </a:rPr>
            </a:br>
            <a:r>
              <a:rPr lang="en-US" sz="2600" dirty="0" smtClean="0">
                <a:solidFill>
                  <a:schemeClr val="tx1"/>
                </a:solidFill>
              </a:rPr>
              <a:t>The older adults with substance abuse problems who gave of their time, insights, and thoughts</a:t>
            </a:r>
            <a:endParaRPr lang="en-US" sz="2600" dirty="0">
              <a:solidFill>
                <a:schemeClr val="tx1"/>
              </a:solidFill>
            </a:endParaRPr>
          </a:p>
        </p:txBody>
      </p:sp>
    </p:spTree>
    <p:extLst>
      <p:ext uri="{BB962C8B-B14F-4D97-AF65-F5344CB8AC3E}">
        <p14:creationId xmlns:p14="http://schemas.microsoft.com/office/powerpoint/2010/main" val="1221575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7543800" cy="914400"/>
          </a:xfrm>
        </p:spPr>
        <p:txBody>
          <a:bodyPr/>
          <a:lstStyle/>
          <a:p>
            <a:r>
              <a:rPr lang="en-US" dirty="0" smtClean="0"/>
              <a:t>Selected References</a:t>
            </a:r>
            <a:endParaRPr lang="en-US" dirty="0"/>
          </a:p>
        </p:txBody>
      </p:sp>
      <p:sp>
        <p:nvSpPr>
          <p:cNvPr id="4" name="Content Placeholder 3"/>
          <p:cNvSpPr>
            <a:spLocks noGrp="1"/>
          </p:cNvSpPr>
          <p:nvPr>
            <p:ph idx="1"/>
          </p:nvPr>
        </p:nvSpPr>
        <p:spPr>
          <a:xfrm>
            <a:off x="609600" y="1524000"/>
            <a:ext cx="7620000" cy="5105400"/>
          </a:xfrm>
        </p:spPr>
        <p:txBody>
          <a:bodyPr>
            <a:normAutofit fontScale="85000" lnSpcReduction="10000"/>
          </a:bodyPr>
          <a:lstStyle/>
          <a:p>
            <a:r>
              <a:rPr lang="en-US" sz="1800" dirty="0"/>
              <a:t>Conner, K.O., Rosen, D., Wexler, S., and Brown, C. (2010). “It’s like night and day. He’s white. I’m Black”: Shared Stigmas between Counselors and Older Adult Methadone Clients. </a:t>
            </a:r>
            <a:r>
              <a:rPr lang="en-US" sz="1800" i="1" dirty="0"/>
              <a:t>Best Practices in Mental Health: An International Journal on Aging and Mental Health</a:t>
            </a:r>
            <a:r>
              <a:rPr lang="en-US" sz="1800" dirty="0"/>
              <a:t>, 6(1), 17-32.</a:t>
            </a:r>
          </a:p>
          <a:p>
            <a:r>
              <a:rPr lang="en-US" sz="1800" dirty="0" smtClean="0"/>
              <a:t>Rosen</a:t>
            </a:r>
            <a:r>
              <a:rPr lang="en-US" sz="1800" dirty="0"/>
              <a:t>, D., Morse, J.Q., and Reynolds, C.F. (2011). Adapting problem-solving therapy for depressed older adults in methadone maintenance treatment. </a:t>
            </a:r>
            <a:r>
              <a:rPr lang="en-US" sz="1800" i="1" dirty="0"/>
              <a:t>Journal of Substance Abuse Treatment</a:t>
            </a:r>
            <a:r>
              <a:rPr lang="en-US" sz="1800" dirty="0"/>
              <a:t>, 40(2), 132-141.</a:t>
            </a:r>
          </a:p>
          <a:p>
            <a:r>
              <a:rPr lang="en-US" sz="1800" dirty="0" smtClean="0"/>
              <a:t>Rosen</a:t>
            </a:r>
            <a:r>
              <a:rPr lang="en-US" sz="1800" dirty="0"/>
              <a:t>, D., Hunsaker, A.E., Albert, S.M., Cornelius, J.R., &amp; Reynolds, C.F. (2011). Characteristics and consequences of heroin use among older adults in the United States: a review of the literature, treatment implications, and recommendations for further research. </a:t>
            </a:r>
            <a:r>
              <a:rPr lang="en-US" sz="1800" i="1" dirty="0"/>
              <a:t>Addictive Behaviors</a:t>
            </a:r>
            <a:r>
              <a:rPr lang="en-US" sz="1800" dirty="0"/>
              <a:t>, 36(4): 279-285</a:t>
            </a:r>
            <a:r>
              <a:rPr lang="en-US" sz="1800" dirty="0" smtClean="0"/>
              <a:t>.</a:t>
            </a:r>
          </a:p>
          <a:p>
            <a:r>
              <a:rPr lang="en-US" sz="1800" dirty="0"/>
              <a:t>Rosen, D., Smith, M.L., &amp; Reynolds, C.F. (2008). Characteristics and needs of older adult methadone clients. </a:t>
            </a:r>
            <a:r>
              <a:rPr lang="en-US" sz="1800" i="1" dirty="0"/>
              <a:t>The American Journal of Geriatric Psychiatry</a:t>
            </a:r>
            <a:r>
              <a:rPr lang="en-US" sz="1800" dirty="0"/>
              <a:t>, 16(6), 488-497.</a:t>
            </a:r>
            <a:endParaRPr lang="en-US" sz="1800" dirty="0" smtClean="0"/>
          </a:p>
          <a:p>
            <a:r>
              <a:rPr lang="en-US" sz="1800" dirty="0" smtClean="0"/>
              <a:t>Wu</a:t>
            </a:r>
            <a:r>
              <a:rPr lang="en-US" sz="1800" dirty="0"/>
              <a:t>, L.-T., &amp; Blazer, D. G. (2010). Illicit and nonmedical drug use among older adults: A review. </a:t>
            </a:r>
            <a:r>
              <a:rPr lang="en-US" sz="1800" i="1" dirty="0"/>
              <a:t>Journal of Aging and Health</a:t>
            </a:r>
            <a:r>
              <a:rPr lang="en-US" sz="1800" dirty="0"/>
              <a:t>, 23, 481-504.</a:t>
            </a:r>
          </a:p>
        </p:txBody>
      </p:sp>
    </p:spTree>
    <p:extLst>
      <p:ext uri="{BB962C8B-B14F-4D97-AF65-F5344CB8AC3E}">
        <p14:creationId xmlns:p14="http://schemas.microsoft.com/office/powerpoint/2010/main" val="3761677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14"/>
          <p:cNvSpPr>
            <a:spLocks noChangeArrowheads="1"/>
          </p:cNvSpPr>
          <p:nvPr/>
        </p:nvSpPr>
        <p:spPr bwMode="auto">
          <a:xfrm>
            <a:off x="-15240" y="0"/>
            <a:ext cx="1386840" cy="68580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3082" name="Rectangle 11"/>
          <p:cNvSpPr>
            <a:spLocks noChangeArrowheads="1"/>
          </p:cNvSpPr>
          <p:nvPr/>
        </p:nvSpPr>
        <p:spPr bwMode="auto">
          <a:xfrm>
            <a:off x="-15240" y="2225040"/>
            <a:ext cx="9206548" cy="173736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u="none" dirty="0">
                <a:solidFill>
                  <a:schemeClr val="bg1">
                    <a:lumMod val="10000"/>
                  </a:schemeClr>
                </a:solidFill>
                <a:latin typeface="+mj-lt"/>
              </a:rPr>
              <a:t>Gambling Addiction in </a:t>
            </a:r>
          </a:p>
          <a:p>
            <a:pPr algn="ctr"/>
            <a:r>
              <a:rPr lang="en-US" sz="4000" u="none" dirty="0">
                <a:solidFill>
                  <a:schemeClr val="bg1">
                    <a:lumMod val="10000"/>
                  </a:schemeClr>
                </a:solidFill>
                <a:latin typeface="+mj-lt"/>
              </a:rPr>
              <a:t>Older Adults</a:t>
            </a:r>
          </a:p>
        </p:txBody>
      </p:sp>
      <p:sp>
        <p:nvSpPr>
          <p:cNvPr id="3076" name="Rectangle 5"/>
          <p:cNvSpPr>
            <a:spLocks noChangeArrowheads="1"/>
          </p:cNvSpPr>
          <p:nvPr/>
        </p:nvSpPr>
        <p:spPr bwMode="auto">
          <a:xfrm>
            <a:off x="708025" y="-75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solidFill>
                <a:srgbClr val="FFFFFF"/>
              </a:solidFill>
            </a:endParaRPr>
          </a:p>
        </p:txBody>
      </p:sp>
      <p:sp>
        <p:nvSpPr>
          <p:cNvPr id="41996" name="Rectangle 12"/>
          <p:cNvSpPr>
            <a:spLocks noChangeArrowheads="1"/>
          </p:cNvSpPr>
          <p:nvPr/>
        </p:nvSpPr>
        <p:spPr bwMode="auto">
          <a:xfrm>
            <a:off x="1371600" y="0"/>
            <a:ext cx="7772400" cy="2141220"/>
          </a:xfrm>
          <a:prstGeom prst="rect">
            <a:avLst/>
          </a:prstGeom>
          <a:solidFill>
            <a:srgbClr val="6666CC"/>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1" u="none" dirty="0">
              <a:latin typeface="Calibri" pitchFamily="34" charset="0"/>
            </a:endParaRPr>
          </a:p>
        </p:txBody>
      </p:sp>
      <p:sp>
        <p:nvSpPr>
          <p:cNvPr id="21" name="Rectangle 12"/>
          <p:cNvSpPr>
            <a:spLocks noChangeArrowheads="1"/>
          </p:cNvSpPr>
          <p:nvPr/>
        </p:nvSpPr>
        <p:spPr bwMode="auto">
          <a:xfrm>
            <a:off x="-30480" y="3970020"/>
            <a:ext cx="9160828" cy="167640"/>
          </a:xfrm>
          <a:prstGeom prst="rect">
            <a:avLst/>
          </a:prstGeom>
          <a:solidFill>
            <a:srgbClr val="CC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2"/>
          <p:cNvSpPr>
            <a:spLocks noChangeArrowheads="1"/>
          </p:cNvSpPr>
          <p:nvPr/>
        </p:nvSpPr>
        <p:spPr bwMode="auto">
          <a:xfrm>
            <a:off x="-15240" y="2057400"/>
            <a:ext cx="9160828" cy="167640"/>
          </a:xfrm>
          <a:prstGeom prst="rect">
            <a:avLst/>
          </a:prstGeom>
          <a:solidFill>
            <a:srgbClr val="CC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TextBox 25"/>
          <p:cNvSpPr txBox="1"/>
          <p:nvPr/>
        </p:nvSpPr>
        <p:spPr>
          <a:xfrm>
            <a:off x="1524000" y="4419600"/>
            <a:ext cx="6858000" cy="2246769"/>
          </a:xfrm>
          <a:prstGeom prst="rect">
            <a:avLst/>
          </a:prstGeom>
          <a:noFill/>
        </p:spPr>
        <p:txBody>
          <a:bodyPr wrap="square" rtlCol="0">
            <a:spAutoFit/>
          </a:bodyPr>
          <a:lstStyle/>
          <a:p>
            <a:pPr>
              <a:spcBef>
                <a:spcPts val="600"/>
              </a:spcBef>
            </a:pPr>
            <a:r>
              <a:rPr lang="en-US" sz="2400" u="none" dirty="0" smtClean="0">
                <a:latin typeface="+mj-lt"/>
                <a:cs typeface="Calibri" pitchFamily="34" charset="0"/>
              </a:rPr>
              <a:t>Kim L. </a:t>
            </a:r>
            <a:r>
              <a:rPr lang="en-US" sz="2400" u="none" dirty="0" err="1" smtClean="0">
                <a:latin typeface="+mj-lt"/>
                <a:cs typeface="Calibri" pitchFamily="34" charset="0"/>
              </a:rPr>
              <a:t>Stansbury</a:t>
            </a:r>
            <a:r>
              <a:rPr lang="en-US" sz="2400" u="none" dirty="0" smtClean="0">
                <a:latin typeface="+mj-lt"/>
                <a:cs typeface="Calibri" pitchFamily="34" charset="0"/>
              </a:rPr>
              <a:t>, PhD, MSW</a:t>
            </a:r>
          </a:p>
          <a:p>
            <a:pPr>
              <a:spcBef>
                <a:spcPts val="600"/>
              </a:spcBef>
            </a:pPr>
            <a:r>
              <a:rPr lang="en-US" sz="2400" u="none" dirty="0" smtClean="0">
                <a:latin typeface="+mj-lt"/>
                <a:cs typeface="Calibri" pitchFamily="34" charset="0"/>
              </a:rPr>
              <a:t>Eastern Washington University</a:t>
            </a:r>
          </a:p>
          <a:p>
            <a:pPr>
              <a:spcBef>
                <a:spcPts val="600"/>
              </a:spcBef>
            </a:pPr>
            <a:r>
              <a:rPr lang="en-US" sz="2400" u="none" dirty="0" smtClean="0">
                <a:latin typeface="+mj-lt"/>
                <a:cs typeface="Calibri" pitchFamily="34" charset="0"/>
              </a:rPr>
              <a:t>School of Social Work</a:t>
            </a:r>
          </a:p>
          <a:p>
            <a:pPr>
              <a:spcBef>
                <a:spcPts val="600"/>
              </a:spcBef>
            </a:pPr>
            <a:r>
              <a:rPr lang="en-US" sz="2400" u="none" dirty="0" smtClean="0">
                <a:latin typeface="+mj-lt"/>
                <a:cs typeface="Calibri" pitchFamily="34" charset="0"/>
              </a:rPr>
              <a:t>11/10/12</a:t>
            </a:r>
          </a:p>
          <a:p>
            <a:pPr algn="ctr">
              <a:spcBef>
                <a:spcPts val="600"/>
              </a:spcBef>
            </a:pPr>
            <a:endParaRPr lang="en-US" sz="2400" dirty="0"/>
          </a:p>
        </p:txBody>
      </p:sp>
    </p:spTree>
    <p:extLst>
      <p:ext uri="{BB962C8B-B14F-4D97-AF65-F5344CB8AC3E}">
        <p14:creationId xmlns:p14="http://schemas.microsoft.com/office/powerpoint/2010/main" val="3577429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0"/>
            <a:ext cx="8229600" cy="1219200"/>
          </a:xfrm>
        </p:spPr>
        <p:txBody>
          <a:bodyPr>
            <a:noAutofit/>
          </a:bodyPr>
          <a:lstStyle/>
          <a:p>
            <a:pPr algn="ctr">
              <a:defRPr/>
            </a:pPr>
            <a:r>
              <a:rPr lang="en-US" dirty="0">
                <a:solidFill>
                  <a:schemeClr val="accent1">
                    <a:satMod val="150000"/>
                  </a:schemeClr>
                </a:solidFill>
              </a:rPr>
              <a:t/>
            </a:r>
            <a:br>
              <a:rPr lang="en-US" dirty="0">
                <a:solidFill>
                  <a:schemeClr val="accent1">
                    <a:satMod val="150000"/>
                  </a:schemeClr>
                </a:solidFill>
              </a:rPr>
            </a:br>
            <a:r>
              <a:rPr lang="en-US" dirty="0" smtClean="0"/>
              <a:t>Of </a:t>
            </a:r>
            <a:r>
              <a:rPr lang="en-US" dirty="0"/>
              <a:t>All Issues, Why Gambling Addiction?</a:t>
            </a:r>
            <a:br>
              <a:rPr lang="en-US" dirty="0"/>
            </a:br>
            <a:endParaRPr lang="en-US" dirty="0" smtClean="0">
              <a:solidFill>
                <a:schemeClr val="accent1">
                  <a:satMod val="150000"/>
                </a:schemeClr>
              </a:solidFill>
            </a:endParaRPr>
          </a:p>
        </p:txBody>
      </p:sp>
      <p:sp>
        <p:nvSpPr>
          <p:cNvPr id="15363" name="Rectangle 3"/>
          <p:cNvSpPr>
            <a:spLocks noGrp="1" noChangeArrowheads="1"/>
          </p:cNvSpPr>
          <p:nvPr>
            <p:ph sz="quarter" idx="1"/>
          </p:nvPr>
        </p:nvSpPr>
        <p:spPr>
          <a:xfrm>
            <a:off x="533400" y="1447800"/>
            <a:ext cx="8595360" cy="5029200"/>
          </a:xfrm>
        </p:spPr>
        <p:txBody>
          <a:bodyPr>
            <a:normAutofit/>
          </a:bodyPr>
          <a:lstStyle/>
          <a:p>
            <a:pPr eaLnBrk="1" hangingPunct="1"/>
            <a:r>
              <a:rPr lang="en-US" dirty="0" smtClean="0"/>
              <a:t>48 States offer some form of gaming opportunity in the US except for </a:t>
            </a:r>
          </a:p>
          <a:p>
            <a:pPr lvl="1"/>
            <a:r>
              <a:rPr lang="en-US" dirty="0" smtClean="0"/>
              <a:t>Utah and Hawaii</a:t>
            </a:r>
            <a:endParaRPr lang="en-US" dirty="0"/>
          </a:p>
          <a:p>
            <a:pPr eaLnBrk="1" hangingPunct="1"/>
            <a:r>
              <a:rPr lang="en-US" dirty="0" smtClean="0"/>
              <a:t>Marked increase in gaming across all age groups, especially in older adults.</a:t>
            </a:r>
          </a:p>
          <a:p>
            <a:pPr eaLnBrk="1" hangingPunct="1"/>
            <a:r>
              <a:rPr lang="en-US" dirty="0" smtClean="0"/>
              <a:t>Gambling addiction is invisible</a:t>
            </a:r>
          </a:p>
          <a:p>
            <a:pPr eaLnBrk="1" hangingPunct="1"/>
            <a:r>
              <a:rPr lang="en-US" dirty="0" smtClean="0"/>
              <a:t>Causes disruption across all systems</a:t>
            </a:r>
          </a:p>
          <a:p>
            <a:pPr eaLnBrk="1" hangingPunct="1"/>
            <a:endParaRPr lang="en-US" dirty="0"/>
          </a:p>
          <a:p>
            <a:pPr eaLnBrk="1" hangingPunct="1"/>
            <a:endParaRPr lang="en-US" dirty="0" smtClean="0"/>
          </a:p>
          <a:p>
            <a:pPr eaLnBrk="1" hangingPunct="1"/>
            <a:endParaRPr lang="en-US" dirty="0"/>
          </a:p>
          <a:p>
            <a:pPr marL="537210" lvl="1" indent="0">
              <a:buNone/>
            </a:pPr>
            <a:endParaRPr lang="en-US" dirty="0" smtClean="0"/>
          </a:p>
          <a:p>
            <a:pPr eaLnBrk="1" hangingPunct="1">
              <a:buFont typeface="Wingdings 2" pitchFamily="18" charset="2"/>
              <a:buNone/>
            </a:pPr>
            <a:endParaRPr lang="en-US" dirty="0" smtClean="0"/>
          </a:p>
          <a:p>
            <a:pPr eaLnBrk="1" hangingPunct="1">
              <a:buFont typeface="Wingdings 2" pitchFamily="18" charset="2"/>
              <a:buNone/>
            </a:pPr>
            <a:endParaRPr lang="en-US" dirty="0" smtClean="0"/>
          </a:p>
          <a:p>
            <a:pPr eaLnBrk="1" hangingPunct="1">
              <a:buFontTx/>
              <a:buNone/>
            </a:pPr>
            <a:endParaRPr lang="en-US" dirty="0" smtClean="0"/>
          </a:p>
        </p:txBody>
      </p:sp>
    </p:spTree>
    <p:extLst>
      <p:ext uri="{BB962C8B-B14F-4D97-AF65-F5344CB8AC3E}">
        <p14:creationId xmlns:p14="http://schemas.microsoft.com/office/powerpoint/2010/main" val="3732309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9144000" cy="1066800"/>
          </a:xfrm>
        </p:spPr>
        <p:txBody>
          <a:bodyPr>
            <a:normAutofit/>
          </a:bodyPr>
          <a:lstStyle/>
          <a:p>
            <a:pPr algn="ctr">
              <a:defRPr/>
            </a:pPr>
            <a:r>
              <a:rPr lang="en-US" sz="3800" dirty="0" smtClean="0"/>
              <a:t>Prevalence</a:t>
            </a:r>
          </a:p>
        </p:txBody>
      </p:sp>
      <p:sp>
        <p:nvSpPr>
          <p:cNvPr id="15363" name="Rectangle 3"/>
          <p:cNvSpPr>
            <a:spLocks noGrp="1" noChangeArrowheads="1"/>
          </p:cNvSpPr>
          <p:nvPr>
            <p:ph sz="quarter" idx="1"/>
          </p:nvPr>
        </p:nvSpPr>
        <p:spPr>
          <a:xfrm>
            <a:off x="609600" y="1371600"/>
            <a:ext cx="8534400" cy="5486400"/>
          </a:xfrm>
        </p:spPr>
        <p:txBody>
          <a:bodyPr>
            <a:normAutofit/>
          </a:bodyPr>
          <a:lstStyle/>
          <a:p>
            <a:pPr eaLnBrk="1" hangingPunct="1"/>
            <a:r>
              <a:rPr lang="en-US" dirty="0" smtClean="0"/>
              <a:t>National studies indicate-older adults least likely to be problematic gamblers- than other age groups</a:t>
            </a:r>
          </a:p>
          <a:p>
            <a:pPr eaLnBrk="1" hangingPunct="1"/>
            <a:r>
              <a:rPr lang="en-US" dirty="0" smtClean="0"/>
              <a:t>Regional studies have found higher rates of problem gambling among older adults</a:t>
            </a:r>
          </a:p>
          <a:p>
            <a:pPr lvl="1"/>
            <a:r>
              <a:rPr lang="en-US" dirty="0" smtClean="0"/>
              <a:t>11-23% identify with a  gambling problem</a:t>
            </a:r>
          </a:p>
          <a:p>
            <a:pPr lvl="1"/>
            <a:r>
              <a:rPr lang="en-US" dirty="0" smtClean="0"/>
              <a:t>Bingo- # 1 on-site recreational activity</a:t>
            </a:r>
          </a:p>
          <a:p>
            <a:pPr lvl="1"/>
            <a:r>
              <a:rPr lang="en-US" dirty="0" smtClean="0"/>
              <a:t>Casino- #2 off-site recreational activity</a:t>
            </a:r>
          </a:p>
          <a:p>
            <a:pPr eaLnBrk="1" hangingPunct="1">
              <a:buFontTx/>
              <a:buNone/>
            </a:pPr>
            <a:endParaRPr lang="en-US" dirty="0" smtClean="0"/>
          </a:p>
          <a:p>
            <a:pPr eaLnBrk="1" hangingPunct="1">
              <a:buFont typeface="Wingdings 2" pitchFamily="18" charset="2"/>
              <a:buNone/>
            </a:pPr>
            <a:endParaRPr lang="en-US" dirty="0" smtClean="0"/>
          </a:p>
          <a:p>
            <a:pPr eaLnBrk="1" hangingPunct="1">
              <a:buFont typeface="Wingdings 2" pitchFamily="18" charset="2"/>
              <a:buNone/>
            </a:pPr>
            <a:endParaRPr lang="en-US" dirty="0" smtClean="0"/>
          </a:p>
          <a:p>
            <a:pPr eaLnBrk="1" hangingPunct="1">
              <a:buFontTx/>
              <a:buNone/>
            </a:pPr>
            <a:endParaRPr lang="en-US" dirty="0" smtClean="0"/>
          </a:p>
        </p:txBody>
      </p:sp>
    </p:spTree>
    <p:extLst>
      <p:ext uri="{BB962C8B-B14F-4D97-AF65-F5344CB8AC3E}">
        <p14:creationId xmlns:p14="http://schemas.microsoft.com/office/powerpoint/2010/main" val="3742181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914400"/>
          </a:xfrm>
        </p:spPr>
        <p:txBody>
          <a:bodyPr/>
          <a:lstStyle/>
          <a:p>
            <a:pPr algn="ctr"/>
            <a:r>
              <a:rPr lang="en-US" dirty="0" smtClean="0"/>
              <a:t>Vulnerability to Gambling</a:t>
            </a:r>
            <a:endParaRPr lang="en-US" dirty="0"/>
          </a:p>
        </p:txBody>
      </p:sp>
      <p:sp>
        <p:nvSpPr>
          <p:cNvPr id="3" name="Content Placeholder 2"/>
          <p:cNvSpPr>
            <a:spLocks noGrp="1"/>
          </p:cNvSpPr>
          <p:nvPr>
            <p:ph idx="1"/>
          </p:nvPr>
        </p:nvSpPr>
        <p:spPr>
          <a:xfrm>
            <a:off x="533400" y="1676400"/>
            <a:ext cx="8229600" cy="4854608"/>
          </a:xfrm>
        </p:spPr>
        <p:txBody>
          <a:bodyPr/>
          <a:lstStyle/>
          <a:p>
            <a:r>
              <a:rPr lang="en-US" dirty="0" smtClean="0"/>
              <a:t>Risk factors </a:t>
            </a:r>
          </a:p>
          <a:p>
            <a:pPr lvl="1"/>
            <a:r>
              <a:rPr lang="en-US" dirty="0" smtClean="0"/>
              <a:t>Retirement/Leisure time</a:t>
            </a:r>
          </a:p>
          <a:p>
            <a:pPr lvl="1"/>
            <a:r>
              <a:rPr lang="en-US" dirty="0" smtClean="0"/>
              <a:t>Death of a spouse</a:t>
            </a:r>
          </a:p>
          <a:p>
            <a:pPr lvl="1"/>
            <a:r>
              <a:rPr lang="en-US" dirty="0" smtClean="0"/>
              <a:t>Loneliness</a:t>
            </a:r>
          </a:p>
          <a:p>
            <a:pPr lvl="1">
              <a:spcBef>
                <a:spcPts val="0"/>
              </a:spcBef>
            </a:pPr>
            <a:r>
              <a:rPr lang="en-US" dirty="0" smtClean="0"/>
              <a:t>Lack of social opportunities</a:t>
            </a:r>
          </a:p>
          <a:p>
            <a:pPr marL="537210" lvl="1" indent="0">
              <a:buNone/>
            </a:pPr>
            <a:endParaRPr lang="en-US" dirty="0" smtClean="0"/>
          </a:p>
          <a:p>
            <a:pPr>
              <a:spcBef>
                <a:spcPts val="0"/>
              </a:spcBef>
            </a:pPr>
            <a:r>
              <a:rPr lang="en-US" dirty="0" smtClean="0"/>
              <a:t>Casinos tailor marketing strategies to attract more senior patrons</a:t>
            </a:r>
          </a:p>
          <a:p>
            <a:pPr marL="537210" lvl="1" indent="0">
              <a:buNone/>
            </a:pPr>
            <a:endParaRPr lang="en-US" dirty="0"/>
          </a:p>
        </p:txBody>
      </p:sp>
    </p:spTree>
    <p:extLst>
      <p:ext uri="{BB962C8B-B14F-4D97-AF65-F5344CB8AC3E}">
        <p14:creationId xmlns:p14="http://schemas.microsoft.com/office/powerpoint/2010/main" val="396662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371600"/>
          </a:xfrm>
        </p:spPr>
        <p:txBody>
          <a:bodyPr>
            <a:normAutofit/>
          </a:bodyPr>
          <a:lstStyle/>
          <a:p>
            <a:pPr algn="ctr" eaLnBrk="1" hangingPunct="1"/>
            <a:r>
              <a:rPr lang="en-US" sz="4000" dirty="0" smtClean="0"/>
              <a:t>Classification of Gambling Addiction</a:t>
            </a:r>
          </a:p>
        </p:txBody>
      </p:sp>
      <p:sp>
        <p:nvSpPr>
          <p:cNvPr id="11267" name="Rectangle 3"/>
          <p:cNvSpPr>
            <a:spLocks noGrp="1" noChangeArrowheads="1"/>
          </p:cNvSpPr>
          <p:nvPr>
            <p:ph sz="quarter" idx="1"/>
          </p:nvPr>
        </p:nvSpPr>
        <p:spPr>
          <a:xfrm>
            <a:off x="609600" y="1600200"/>
            <a:ext cx="8077200" cy="3700463"/>
          </a:xfrm>
        </p:spPr>
        <p:txBody>
          <a:bodyPr/>
          <a:lstStyle/>
          <a:p>
            <a:pPr eaLnBrk="1" hangingPunct="1"/>
            <a:r>
              <a:rPr lang="en-US" dirty="0" smtClean="0"/>
              <a:t>Not in DSM IV-TR</a:t>
            </a:r>
          </a:p>
          <a:p>
            <a:pPr lvl="1"/>
            <a:r>
              <a:rPr lang="en-US" dirty="0" smtClean="0"/>
              <a:t>At risk, 1-2 symptoms</a:t>
            </a:r>
          </a:p>
          <a:p>
            <a:pPr lvl="1"/>
            <a:r>
              <a:rPr lang="en-US" dirty="0" smtClean="0"/>
              <a:t>Problem Gambling 3-4 symptoms</a:t>
            </a:r>
          </a:p>
          <a:p>
            <a:pPr eaLnBrk="1" hangingPunct="1"/>
            <a:r>
              <a:rPr lang="en-US" dirty="0" smtClean="0"/>
              <a:t>In DSM-IV-R</a:t>
            </a:r>
          </a:p>
          <a:p>
            <a:pPr lvl="1"/>
            <a:r>
              <a:rPr lang="en-US" dirty="0" smtClean="0"/>
              <a:t>Pathological Gambling 5 or more symptoms</a:t>
            </a:r>
          </a:p>
        </p:txBody>
      </p:sp>
    </p:spTree>
    <p:extLst>
      <p:ext uri="{BB962C8B-B14F-4D97-AF65-F5344CB8AC3E}">
        <p14:creationId xmlns:p14="http://schemas.microsoft.com/office/powerpoint/2010/main" val="2222734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524000"/>
          </a:xfrm>
        </p:spPr>
        <p:txBody>
          <a:bodyPr/>
          <a:lstStyle/>
          <a:p>
            <a:pPr algn="ctr" eaLnBrk="1" hangingPunct="1"/>
            <a:r>
              <a:rPr lang="en-US" dirty="0" smtClean="0"/>
              <a:t>Symptoms (5 or more)</a:t>
            </a:r>
          </a:p>
        </p:txBody>
      </p:sp>
      <p:sp>
        <p:nvSpPr>
          <p:cNvPr id="5123" name="Rectangle 3"/>
          <p:cNvSpPr>
            <a:spLocks noGrp="1" noChangeArrowheads="1"/>
          </p:cNvSpPr>
          <p:nvPr>
            <p:ph sz="quarter" idx="1"/>
          </p:nvPr>
        </p:nvSpPr>
        <p:spPr>
          <a:xfrm>
            <a:off x="609600" y="1600200"/>
            <a:ext cx="8077200" cy="5257800"/>
          </a:xfrm>
        </p:spPr>
        <p:txBody>
          <a:bodyPr>
            <a:normAutofit fontScale="40000" lnSpcReduction="20000"/>
          </a:bodyPr>
          <a:lstStyle/>
          <a:p>
            <a:pPr eaLnBrk="1" hangingPunct="1">
              <a:lnSpc>
                <a:spcPct val="90000"/>
              </a:lnSpc>
              <a:defRPr/>
            </a:pPr>
            <a:r>
              <a:rPr lang="en-US" sz="4600" dirty="0" smtClean="0"/>
              <a:t>Preoccupation </a:t>
            </a:r>
          </a:p>
          <a:p>
            <a:pPr eaLnBrk="1" hangingPunct="1">
              <a:lnSpc>
                <a:spcPct val="90000"/>
              </a:lnSpc>
              <a:defRPr/>
            </a:pPr>
            <a:r>
              <a:rPr lang="en-US" sz="4600" dirty="0" smtClean="0"/>
              <a:t>Increasing amounts bet  (tolerance)</a:t>
            </a:r>
          </a:p>
          <a:p>
            <a:pPr eaLnBrk="1" hangingPunct="1">
              <a:lnSpc>
                <a:spcPct val="90000"/>
              </a:lnSpc>
              <a:defRPr/>
            </a:pPr>
            <a:r>
              <a:rPr lang="en-US" sz="4600" dirty="0" smtClean="0"/>
              <a:t>Unsuccessful efforts to control </a:t>
            </a:r>
          </a:p>
          <a:p>
            <a:pPr eaLnBrk="1" hangingPunct="1">
              <a:lnSpc>
                <a:spcPct val="90000"/>
              </a:lnSpc>
              <a:defRPr/>
            </a:pPr>
            <a:r>
              <a:rPr lang="en-US" sz="4600" dirty="0" smtClean="0"/>
              <a:t>Restless, irritable when cutting back  (withdrawal)</a:t>
            </a:r>
          </a:p>
          <a:p>
            <a:pPr eaLnBrk="1" hangingPunct="1">
              <a:lnSpc>
                <a:spcPct val="90000"/>
              </a:lnSpc>
              <a:defRPr/>
            </a:pPr>
            <a:r>
              <a:rPr lang="en-US" sz="4600" dirty="0" smtClean="0"/>
              <a:t>Escape from problems</a:t>
            </a:r>
          </a:p>
          <a:p>
            <a:pPr eaLnBrk="1" hangingPunct="1">
              <a:lnSpc>
                <a:spcPct val="90000"/>
              </a:lnSpc>
              <a:defRPr/>
            </a:pPr>
            <a:r>
              <a:rPr lang="en-US" sz="4600" dirty="0" smtClean="0"/>
              <a:t>Chasing losses</a:t>
            </a:r>
          </a:p>
          <a:p>
            <a:pPr eaLnBrk="1" hangingPunct="1">
              <a:lnSpc>
                <a:spcPct val="90000"/>
              </a:lnSpc>
              <a:defRPr/>
            </a:pPr>
            <a:r>
              <a:rPr lang="en-US" sz="4600" dirty="0" smtClean="0"/>
              <a:t>Lies to family, therapist, others</a:t>
            </a:r>
          </a:p>
          <a:p>
            <a:pPr eaLnBrk="1" hangingPunct="1">
              <a:lnSpc>
                <a:spcPct val="90000"/>
              </a:lnSpc>
              <a:defRPr/>
            </a:pPr>
            <a:r>
              <a:rPr lang="en-US" sz="4600" dirty="0" smtClean="0"/>
              <a:t>Committed illegal acts (hot checks, theft, etc)</a:t>
            </a:r>
          </a:p>
          <a:p>
            <a:pPr eaLnBrk="1" hangingPunct="1">
              <a:lnSpc>
                <a:spcPct val="90000"/>
              </a:lnSpc>
              <a:defRPr/>
            </a:pPr>
            <a:r>
              <a:rPr lang="en-US" sz="4600" dirty="0" smtClean="0"/>
              <a:t>Lost relationships, job </a:t>
            </a:r>
          </a:p>
          <a:p>
            <a:pPr eaLnBrk="1" hangingPunct="1">
              <a:lnSpc>
                <a:spcPct val="90000"/>
              </a:lnSpc>
              <a:defRPr/>
            </a:pPr>
            <a:r>
              <a:rPr lang="en-US" sz="4600" dirty="0" smtClean="0"/>
              <a:t>Relies on others for bail-outs</a:t>
            </a:r>
          </a:p>
          <a:p>
            <a:pPr eaLnBrk="1" hangingPunct="1">
              <a:lnSpc>
                <a:spcPct val="90000"/>
              </a:lnSpc>
              <a:buFontTx/>
              <a:buNone/>
              <a:defRPr/>
            </a:pPr>
            <a:endParaRPr lang="en-US" sz="2800" dirty="0" smtClean="0"/>
          </a:p>
        </p:txBody>
      </p:sp>
    </p:spTree>
    <p:extLst>
      <p:ext uri="{BB962C8B-B14F-4D97-AF65-F5344CB8AC3E}">
        <p14:creationId xmlns:p14="http://schemas.microsoft.com/office/powerpoint/2010/main" val="492989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990600"/>
          </a:xfrm>
        </p:spPr>
        <p:txBody>
          <a:bodyPr/>
          <a:lstStyle/>
          <a:p>
            <a:r>
              <a:rPr lang="en-US" dirty="0" smtClean="0"/>
              <a:t>Gender Differences in Gambling </a:t>
            </a:r>
            <a:endParaRPr lang="en-US" dirty="0"/>
          </a:p>
        </p:txBody>
      </p:sp>
      <p:sp>
        <p:nvSpPr>
          <p:cNvPr id="3" name="Content Placeholder 2"/>
          <p:cNvSpPr>
            <a:spLocks noGrp="1"/>
          </p:cNvSpPr>
          <p:nvPr>
            <p:ph idx="1"/>
          </p:nvPr>
        </p:nvSpPr>
        <p:spPr>
          <a:xfrm>
            <a:off x="533400" y="1524000"/>
            <a:ext cx="8625840" cy="5334000"/>
          </a:xfrm>
        </p:spPr>
        <p:txBody>
          <a:bodyPr>
            <a:normAutofit/>
          </a:bodyPr>
          <a:lstStyle/>
          <a:p>
            <a:r>
              <a:rPr lang="en-US" dirty="0" smtClean="0"/>
              <a:t>Increased number of older women participating in gambling activities</a:t>
            </a:r>
          </a:p>
          <a:p>
            <a:r>
              <a:rPr lang="en-US" dirty="0" smtClean="0"/>
              <a:t>Later onset of habitual gambling for women in contrast to men (54.8 versus 33.2)</a:t>
            </a:r>
          </a:p>
          <a:p>
            <a:r>
              <a:rPr lang="en-US" dirty="0" smtClean="0"/>
              <a:t>Women reach problematic levels of gambling faster (5.6 years versus 16 years for men)</a:t>
            </a:r>
          </a:p>
          <a:p>
            <a:r>
              <a:rPr lang="en-US" dirty="0" smtClean="0"/>
              <a:t>Women enter treatment soon than men (4-5 years versus 11 years)</a:t>
            </a:r>
          </a:p>
          <a:p>
            <a:pPr marL="64008" indent="0">
              <a:buNone/>
            </a:pPr>
            <a:endParaRPr lang="en-US" dirty="0"/>
          </a:p>
        </p:txBody>
      </p:sp>
      <p:sp>
        <p:nvSpPr>
          <p:cNvPr id="4" name="Rectangle 5"/>
          <p:cNvSpPr>
            <a:spLocks noChangeArrowheads="1"/>
          </p:cNvSpPr>
          <p:nvPr/>
        </p:nvSpPr>
        <p:spPr bwMode="auto">
          <a:xfrm>
            <a:off x="1447800" y="6159043"/>
            <a:ext cx="7467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u="none" dirty="0" smtClean="0"/>
              <a:t>Self-Help </a:t>
            </a:r>
            <a:r>
              <a:rPr lang="en-US" sz="1600" u="none" dirty="0"/>
              <a:t>for the </a:t>
            </a:r>
            <a:r>
              <a:rPr lang="en-US" sz="1600" u="none" dirty="0" smtClean="0"/>
              <a:t>Elderly Problem </a:t>
            </a:r>
            <a:r>
              <a:rPr lang="en-US" sz="1600" u="none" dirty="0"/>
              <a:t>Gambling Technical Assistance &amp; Training Project</a:t>
            </a:r>
          </a:p>
        </p:txBody>
      </p:sp>
    </p:spTree>
    <p:extLst>
      <p:ext uri="{BB962C8B-B14F-4D97-AF65-F5344CB8AC3E}">
        <p14:creationId xmlns:p14="http://schemas.microsoft.com/office/powerpoint/2010/main" val="321275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077200" cy="1219200"/>
          </a:xfrm>
        </p:spPr>
        <p:txBody>
          <a:bodyPr>
            <a:noAutofit/>
          </a:bodyPr>
          <a:lstStyle/>
          <a:p>
            <a:r>
              <a:rPr lang="en-US" sz="2500" dirty="0">
                <a:solidFill>
                  <a:prstClr val="black"/>
                </a:solidFill>
              </a:rPr>
              <a:t>Service users 50+ years old with a substance use diagnosis – Allegheny </a:t>
            </a:r>
            <a:r>
              <a:rPr lang="en-US" sz="2500" dirty="0" smtClean="0">
                <a:solidFill>
                  <a:prstClr val="black"/>
                </a:solidFill>
              </a:rPr>
              <a:t>County 2000 -2009</a:t>
            </a:r>
            <a:endParaRPr lang="en-US" sz="2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9677370"/>
              </p:ext>
            </p:extLst>
          </p:nvPr>
        </p:nvGraphicFramePr>
        <p:xfrm>
          <a:off x="457200" y="2027237"/>
          <a:ext cx="82296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2438400" y="4953000"/>
            <a:ext cx="489382" cy="609600"/>
          </a:xfrm>
          <a:prstGeom prst="upArrow">
            <a:avLst>
              <a:gd name="adj1" fmla="val 50000"/>
              <a:gd name="adj2" fmla="val 57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5181600" y="4412202"/>
            <a:ext cx="457200" cy="5407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7924800" y="4191000"/>
            <a:ext cx="381000" cy="4916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932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66800" y="457200"/>
            <a:ext cx="7543800" cy="914400"/>
          </a:xfrm>
        </p:spPr>
        <p:txBody>
          <a:bodyPr/>
          <a:lstStyle/>
          <a:p>
            <a:pPr algn="ctr" eaLnBrk="1" hangingPunct="1"/>
            <a:r>
              <a:rPr lang="en-US" dirty="0" smtClean="0"/>
              <a:t>Short Screening tools</a:t>
            </a:r>
          </a:p>
        </p:txBody>
      </p:sp>
      <p:sp>
        <p:nvSpPr>
          <p:cNvPr id="24579" name="Content Placeholder 2"/>
          <p:cNvSpPr>
            <a:spLocks noGrp="1"/>
          </p:cNvSpPr>
          <p:nvPr>
            <p:ph idx="1"/>
          </p:nvPr>
        </p:nvSpPr>
        <p:spPr>
          <a:xfrm>
            <a:off x="647700" y="1600200"/>
            <a:ext cx="7962900" cy="4785519"/>
          </a:xfrm>
        </p:spPr>
        <p:txBody>
          <a:bodyPr/>
          <a:lstStyle/>
          <a:p>
            <a:pPr eaLnBrk="1" hangingPunct="1">
              <a:buFontTx/>
              <a:buNone/>
            </a:pPr>
            <a:r>
              <a:rPr lang="en-US" dirty="0" smtClean="0"/>
              <a:t>   Lie-Bet Screening Instrument</a:t>
            </a:r>
          </a:p>
          <a:p>
            <a:pPr eaLnBrk="1" hangingPunct="1"/>
            <a:r>
              <a:rPr lang="en-US" dirty="0" smtClean="0"/>
              <a:t>1) Have you ever felt the need to bet more and more money?</a:t>
            </a:r>
          </a:p>
          <a:p>
            <a:pPr eaLnBrk="1" hangingPunct="1"/>
            <a:r>
              <a:rPr lang="en-US" dirty="0" smtClean="0"/>
              <a:t>2) Have you ever had to lie to people important to you about how much you gambled?</a:t>
            </a:r>
            <a:endParaRPr lang="en-US" sz="1200" dirty="0" smtClean="0"/>
          </a:p>
        </p:txBody>
      </p:sp>
      <p:sp>
        <p:nvSpPr>
          <p:cNvPr id="24580" name="Rectangle 3"/>
          <p:cNvSpPr>
            <a:spLocks noChangeArrowheads="1"/>
          </p:cNvSpPr>
          <p:nvPr/>
        </p:nvSpPr>
        <p:spPr bwMode="auto">
          <a:xfrm>
            <a:off x="990600" y="6015831"/>
            <a:ext cx="460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http://www.npgaw.org/media/pdfs/PDF6.pdf</a:t>
            </a:r>
          </a:p>
        </p:txBody>
      </p:sp>
    </p:spTree>
    <p:extLst>
      <p:ext uri="{BB962C8B-B14F-4D97-AF65-F5344CB8AC3E}">
        <p14:creationId xmlns:p14="http://schemas.microsoft.com/office/powerpoint/2010/main" val="2150586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274638"/>
            <a:ext cx="7937500" cy="1020762"/>
          </a:xfrm>
        </p:spPr>
        <p:txBody>
          <a:bodyPr>
            <a:normAutofit/>
          </a:bodyPr>
          <a:lstStyle/>
          <a:p>
            <a:pPr eaLnBrk="1" hangingPunct="1"/>
            <a:r>
              <a:rPr lang="en-US" sz="2600" dirty="0" smtClean="0">
                <a:effectLst/>
              </a:rPr>
              <a:t>5-Item Short Gambling Screen Centre for Addiction and Mental Health </a:t>
            </a:r>
          </a:p>
        </p:txBody>
      </p:sp>
      <p:sp>
        <p:nvSpPr>
          <p:cNvPr id="24579" name="Rectangle 3"/>
          <p:cNvSpPr>
            <a:spLocks noGrp="1" noChangeArrowheads="1"/>
          </p:cNvSpPr>
          <p:nvPr>
            <p:ph sz="quarter" idx="1"/>
          </p:nvPr>
        </p:nvSpPr>
        <p:spPr>
          <a:xfrm>
            <a:off x="533400" y="1417638"/>
            <a:ext cx="8153400" cy="5211762"/>
          </a:xfrm>
        </p:spPr>
        <p:txBody>
          <a:bodyPr>
            <a:normAutofit fontScale="92500" lnSpcReduction="20000"/>
          </a:bodyPr>
          <a:lstStyle/>
          <a:p>
            <a:pPr marL="514350" indent="-514350">
              <a:spcBef>
                <a:spcPts val="1200"/>
              </a:spcBef>
              <a:buFontTx/>
              <a:buAutoNum type="arabicPeriod"/>
              <a:defRPr/>
            </a:pPr>
            <a:r>
              <a:rPr lang="en-US" sz="2400" dirty="0" smtClean="0"/>
              <a:t>In the past 12 months, have you gambled more than you intended? </a:t>
            </a:r>
          </a:p>
          <a:p>
            <a:pPr marL="514350" indent="-514350">
              <a:spcBef>
                <a:spcPts val="1200"/>
              </a:spcBef>
              <a:buFontTx/>
              <a:buAutoNum type="arabicPeriod"/>
              <a:defRPr/>
            </a:pPr>
            <a:r>
              <a:rPr lang="en-US" sz="2400" dirty="0" smtClean="0"/>
              <a:t>In the past 12 months, have you claimed to be winning money when you were not? </a:t>
            </a:r>
          </a:p>
          <a:p>
            <a:pPr marL="514350" indent="-514350">
              <a:spcBef>
                <a:spcPts val="1200"/>
              </a:spcBef>
              <a:buFontTx/>
              <a:buAutoNum type="arabicPeriod"/>
              <a:defRPr/>
            </a:pPr>
            <a:r>
              <a:rPr lang="en-US" sz="2400" dirty="0" smtClean="0"/>
              <a:t>In the past 12 months, have you felt guilty about the way you gamble, or about what happens when you gamble? </a:t>
            </a:r>
          </a:p>
          <a:p>
            <a:pPr marL="514350" indent="-514350">
              <a:spcBef>
                <a:spcPts val="1200"/>
              </a:spcBef>
              <a:buFontTx/>
              <a:buAutoNum type="arabicPeriod"/>
              <a:defRPr/>
            </a:pPr>
            <a:r>
              <a:rPr lang="en-US" sz="2400" dirty="0" smtClean="0"/>
              <a:t>In the past 12 months, have people criticized your gambling? </a:t>
            </a:r>
          </a:p>
          <a:p>
            <a:pPr marL="514350" indent="-514350">
              <a:spcBef>
                <a:spcPts val="1200"/>
              </a:spcBef>
              <a:buFontTx/>
              <a:buAutoNum type="arabicPeriod"/>
              <a:defRPr/>
            </a:pPr>
            <a:r>
              <a:rPr lang="en-US" sz="2400" dirty="0" smtClean="0"/>
              <a:t>In the past 12 months, have you had money arguments that centered on gambling? </a:t>
            </a:r>
          </a:p>
          <a:p>
            <a:pPr>
              <a:buFontTx/>
              <a:buNone/>
              <a:defRPr/>
            </a:pPr>
            <a:r>
              <a:rPr lang="en-US" sz="2400" b="1" dirty="0" smtClean="0">
                <a:solidFill>
                  <a:srgbClr val="333399"/>
                </a:solidFill>
              </a:rPr>
              <a:t>*</a:t>
            </a:r>
            <a:r>
              <a:rPr lang="en-US" sz="2400" b="1" dirty="0" smtClean="0"/>
              <a:t>   Two or more “yes” responses indicate that there may be a problem with gambling             and the individuals should be referred               for an assessment. </a:t>
            </a:r>
            <a:endParaRPr lang="en-US" sz="2400" dirty="0" smtClean="0"/>
          </a:p>
        </p:txBody>
      </p:sp>
    </p:spTree>
    <p:extLst>
      <p:ext uri="{BB962C8B-B14F-4D97-AF65-F5344CB8AC3E}">
        <p14:creationId xmlns:p14="http://schemas.microsoft.com/office/powerpoint/2010/main" val="1074093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7494"/>
            <a:ext cx="8229600" cy="1104106"/>
          </a:xfrm>
        </p:spPr>
        <p:txBody>
          <a:bodyPr/>
          <a:lstStyle/>
          <a:p>
            <a:pPr algn="ctr"/>
            <a:r>
              <a:rPr lang="en-US" dirty="0" smtClean="0"/>
              <a:t>Impact of Gambling Addiction on </a:t>
            </a:r>
            <a:br>
              <a:rPr lang="en-US" dirty="0" smtClean="0"/>
            </a:br>
            <a:r>
              <a:rPr lang="en-US" dirty="0" smtClean="0"/>
              <a:t>Older Adults</a:t>
            </a:r>
            <a:endParaRPr lang="en-US" dirty="0"/>
          </a:p>
        </p:txBody>
      </p:sp>
      <p:sp>
        <p:nvSpPr>
          <p:cNvPr id="3" name="Content Placeholder 2"/>
          <p:cNvSpPr>
            <a:spLocks noGrp="1"/>
          </p:cNvSpPr>
          <p:nvPr>
            <p:ph idx="1"/>
          </p:nvPr>
        </p:nvSpPr>
        <p:spPr>
          <a:xfrm>
            <a:off x="609600" y="1447800"/>
            <a:ext cx="8534400" cy="5127592"/>
          </a:xfrm>
        </p:spPr>
        <p:txBody>
          <a:bodyPr/>
          <a:lstStyle/>
          <a:p>
            <a:r>
              <a:rPr lang="en-US" sz="2400" dirty="0" smtClean="0"/>
              <a:t>Financial: less time to recoup losses</a:t>
            </a:r>
          </a:p>
          <a:p>
            <a:r>
              <a:rPr lang="en-US" sz="2400" dirty="0" smtClean="0"/>
              <a:t>Psychological: depression, suicide</a:t>
            </a:r>
          </a:p>
          <a:p>
            <a:r>
              <a:rPr lang="en-US" sz="2400" dirty="0" smtClean="0"/>
              <a:t>Social: isolation, withdrawal</a:t>
            </a:r>
          </a:p>
          <a:p>
            <a:r>
              <a:rPr lang="en-US" sz="2400" dirty="0" smtClean="0"/>
              <a:t>Family: neglect and abuse</a:t>
            </a:r>
          </a:p>
          <a:p>
            <a:r>
              <a:rPr lang="en-US" sz="2400" dirty="0" smtClean="0"/>
              <a:t>Vocational: decline in work performance</a:t>
            </a:r>
            <a:endParaRPr lang="en-US" sz="2400" dirty="0"/>
          </a:p>
          <a:p>
            <a:r>
              <a:rPr lang="en-US" sz="2400" dirty="0" smtClean="0"/>
              <a:t>Older adults least likely to access treatment</a:t>
            </a:r>
          </a:p>
          <a:p>
            <a:pPr lvl="1"/>
            <a:r>
              <a:rPr lang="en-US" dirty="0" smtClean="0"/>
              <a:t>Stigma, lack of knowledge, shame, cognitive impairment</a:t>
            </a:r>
            <a:endParaRPr lang="en-US" dirty="0"/>
          </a:p>
        </p:txBody>
      </p:sp>
    </p:spTree>
    <p:extLst>
      <p:ext uri="{BB962C8B-B14F-4D97-AF65-F5344CB8AC3E}">
        <p14:creationId xmlns:p14="http://schemas.microsoft.com/office/powerpoint/2010/main" val="475008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361726"/>
          </a:xfrm>
        </p:spPr>
        <p:txBody>
          <a:bodyPr/>
          <a:lstStyle/>
          <a:p>
            <a:pPr algn="ctr"/>
            <a:r>
              <a:rPr lang="en-US" dirty="0" smtClean="0"/>
              <a:t>How to Help</a:t>
            </a:r>
            <a:endParaRPr lang="en-US" dirty="0"/>
          </a:p>
        </p:txBody>
      </p:sp>
      <p:sp>
        <p:nvSpPr>
          <p:cNvPr id="3" name="Content Placeholder 2"/>
          <p:cNvSpPr>
            <a:spLocks noGrp="1"/>
          </p:cNvSpPr>
          <p:nvPr>
            <p:ph idx="1"/>
          </p:nvPr>
        </p:nvSpPr>
        <p:spPr>
          <a:xfrm>
            <a:off x="457200" y="1600200"/>
            <a:ext cx="8686800" cy="5257800"/>
          </a:xfrm>
        </p:spPr>
        <p:txBody>
          <a:bodyPr/>
          <a:lstStyle/>
          <a:p>
            <a:r>
              <a:rPr lang="en-US" dirty="0" smtClean="0"/>
              <a:t>Express care and concern</a:t>
            </a:r>
          </a:p>
          <a:p>
            <a:r>
              <a:rPr lang="en-US" dirty="0" smtClean="0"/>
              <a:t>Be specific about behavior</a:t>
            </a:r>
          </a:p>
          <a:p>
            <a:r>
              <a:rPr lang="en-US" dirty="0" smtClean="0"/>
              <a:t>Listen with empathy (non-judgmentally)</a:t>
            </a:r>
          </a:p>
          <a:p>
            <a:r>
              <a:rPr lang="en-US" dirty="0" smtClean="0"/>
              <a:t>Offer to help find treatment if willing</a:t>
            </a:r>
            <a:endParaRPr lang="en-US" dirty="0"/>
          </a:p>
          <a:p>
            <a:r>
              <a:rPr lang="en-US" dirty="0" smtClean="0"/>
              <a:t>Remember if the older person is not open to treatment, help is available to family members </a:t>
            </a:r>
            <a:endParaRPr lang="en-US" dirty="0"/>
          </a:p>
        </p:txBody>
      </p:sp>
    </p:spTree>
    <p:extLst>
      <p:ext uri="{BB962C8B-B14F-4D97-AF65-F5344CB8AC3E}">
        <p14:creationId xmlns:p14="http://schemas.microsoft.com/office/powerpoint/2010/main" val="1145331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 </a:t>
            </a:r>
            <a:endParaRPr lang="en-US" dirty="0"/>
          </a:p>
        </p:txBody>
      </p:sp>
      <p:sp>
        <p:nvSpPr>
          <p:cNvPr id="3" name="Content Placeholder 2"/>
          <p:cNvSpPr>
            <a:spLocks noGrp="1"/>
          </p:cNvSpPr>
          <p:nvPr>
            <p:ph idx="1"/>
          </p:nvPr>
        </p:nvSpPr>
        <p:spPr>
          <a:xfrm>
            <a:off x="609600" y="1524000"/>
            <a:ext cx="7543800" cy="4800600"/>
          </a:xfrm>
        </p:spPr>
        <p:txBody>
          <a:bodyPr/>
          <a:lstStyle/>
          <a:p>
            <a:r>
              <a:rPr lang="en-US" dirty="0" smtClean="0"/>
              <a:t>Helplines</a:t>
            </a:r>
          </a:p>
          <a:p>
            <a:pPr lvl="1"/>
            <a:r>
              <a:rPr lang="en-US" dirty="0" smtClean="0"/>
              <a:t>National Help line 1-800-522-4700</a:t>
            </a:r>
          </a:p>
          <a:p>
            <a:pPr lvl="1"/>
            <a:r>
              <a:rPr lang="en-US" dirty="0" smtClean="0"/>
              <a:t>At states have a help line</a:t>
            </a:r>
            <a:endParaRPr lang="en-US" dirty="0"/>
          </a:p>
          <a:p>
            <a:r>
              <a:rPr lang="en-US" dirty="0" smtClean="0"/>
              <a:t>Support Groups</a:t>
            </a:r>
          </a:p>
          <a:p>
            <a:pPr lvl="1"/>
            <a:r>
              <a:rPr lang="en-US" dirty="0" smtClean="0"/>
              <a:t>Gamblers Anonymous (National)</a:t>
            </a:r>
          </a:p>
          <a:p>
            <a:pPr lvl="2"/>
            <a:r>
              <a:rPr lang="en-US" dirty="0" smtClean="0"/>
              <a:t>http://www.gamblersanonymous.org</a:t>
            </a:r>
          </a:p>
          <a:p>
            <a:pPr lvl="1"/>
            <a:r>
              <a:rPr lang="en-US" dirty="0" err="1" smtClean="0"/>
              <a:t>GamAnon</a:t>
            </a:r>
            <a:r>
              <a:rPr lang="en-US" dirty="0" smtClean="0"/>
              <a:t> (National)</a:t>
            </a:r>
          </a:p>
          <a:p>
            <a:pPr lvl="2"/>
            <a:r>
              <a:rPr lang="en-US" dirty="0" smtClean="0"/>
              <a:t>http://www.gam-anon.org</a:t>
            </a:r>
          </a:p>
          <a:p>
            <a:pPr marL="877824" lvl="2" indent="0">
              <a:buNone/>
            </a:pPr>
            <a:endParaRPr lang="en-US" dirty="0" smtClean="0"/>
          </a:p>
          <a:p>
            <a:pPr lvl="1"/>
            <a:endParaRPr lang="en-US" dirty="0"/>
          </a:p>
        </p:txBody>
      </p:sp>
    </p:spTree>
    <p:extLst>
      <p:ext uri="{BB962C8B-B14F-4D97-AF65-F5344CB8AC3E}">
        <p14:creationId xmlns:p14="http://schemas.microsoft.com/office/powerpoint/2010/main" val="1201487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pPr algn="ctr"/>
            <a:r>
              <a:rPr lang="en-US" dirty="0" smtClean="0"/>
              <a:t>Resources (Cont’d)</a:t>
            </a:r>
            <a:endParaRPr lang="en-US" dirty="0"/>
          </a:p>
        </p:txBody>
      </p:sp>
      <p:sp>
        <p:nvSpPr>
          <p:cNvPr id="3" name="Content Placeholder 2"/>
          <p:cNvSpPr>
            <a:spLocks noGrp="1"/>
          </p:cNvSpPr>
          <p:nvPr>
            <p:ph idx="1"/>
          </p:nvPr>
        </p:nvSpPr>
        <p:spPr>
          <a:xfrm>
            <a:off x="533400" y="1447800"/>
            <a:ext cx="8229600" cy="5410200"/>
          </a:xfrm>
        </p:spPr>
        <p:txBody>
          <a:bodyPr>
            <a:normAutofit fontScale="55000" lnSpcReduction="20000"/>
          </a:bodyPr>
          <a:lstStyle/>
          <a:p>
            <a:pPr marL="609600" indent="-609600">
              <a:lnSpc>
                <a:spcPct val="120000"/>
              </a:lnSpc>
            </a:pPr>
            <a:r>
              <a:rPr lang="en-US" sz="3800" dirty="0"/>
              <a:t>U.S. Administration on Aging (extensive list of gambling-related internet resources)</a:t>
            </a:r>
          </a:p>
          <a:p>
            <a:pPr marL="609600" indent="-609600">
              <a:lnSpc>
                <a:spcPct val="120000"/>
              </a:lnSpc>
              <a:buFontTx/>
              <a:buNone/>
            </a:pPr>
            <a:r>
              <a:rPr lang="en-US" sz="3800" dirty="0"/>
              <a:t>	http://</a:t>
            </a:r>
            <a:r>
              <a:rPr lang="en-US" sz="3800" dirty="0" smtClean="0"/>
              <a:t>www.aoa.gov/prof/notes/notes_gambling.asp</a:t>
            </a:r>
          </a:p>
          <a:p>
            <a:pPr marL="609600" indent="-609600">
              <a:lnSpc>
                <a:spcPct val="120000"/>
              </a:lnSpc>
            </a:pPr>
            <a:r>
              <a:rPr lang="en-US" sz="3800" dirty="0" smtClean="0"/>
              <a:t>U.S</a:t>
            </a:r>
            <a:r>
              <a:rPr lang="en-US" sz="3800" dirty="0"/>
              <a:t>. Administration on Aging (extensive list of gambling-related internet resources)</a:t>
            </a:r>
          </a:p>
          <a:p>
            <a:pPr marL="609600" indent="-609600">
              <a:lnSpc>
                <a:spcPct val="120000"/>
              </a:lnSpc>
              <a:buFontTx/>
              <a:buNone/>
            </a:pPr>
            <a:r>
              <a:rPr lang="en-US" sz="3800" dirty="0"/>
              <a:t>	http://www.aoa.gov/prof/notes/notes_gambling.asp</a:t>
            </a:r>
          </a:p>
          <a:p>
            <a:pPr marL="609600" indent="-609600">
              <a:lnSpc>
                <a:spcPct val="120000"/>
              </a:lnSpc>
            </a:pPr>
            <a:r>
              <a:rPr lang="en-US" sz="3800" dirty="0" smtClean="0"/>
              <a:t>Florida </a:t>
            </a:r>
            <a:r>
              <a:rPr lang="en-US" sz="3800" dirty="0"/>
              <a:t>Council on Compulsive Gambling (online risk assessment questionnaire for seniors, brochures)</a:t>
            </a:r>
          </a:p>
          <a:p>
            <a:pPr marL="609600" indent="-609600">
              <a:lnSpc>
                <a:spcPct val="120000"/>
              </a:lnSpc>
              <a:buFontTx/>
              <a:buNone/>
            </a:pPr>
            <a:r>
              <a:rPr lang="en-US" sz="3800" dirty="0"/>
              <a:t>	</a:t>
            </a:r>
            <a:r>
              <a:rPr lang="en-US" sz="3800" u="sng" dirty="0"/>
              <a:t>http://</a:t>
            </a:r>
            <a:r>
              <a:rPr lang="en-US" sz="3800" u="sng" dirty="0" smtClean="0"/>
              <a:t>www.gamblinghelp.org/sections/seniors/index.html</a:t>
            </a:r>
          </a:p>
          <a:p>
            <a:pPr marL="609600" indent="-609600">
              <a:lnSpc>
                <a:spcPct val="80000"/>
              </a:lnSpc>
              <a:buFontTx/>
              <a:buNone/>
            </a:pPr>
            <a:endParaRPr lang="en-US" sz="3200" dirty="0"/>
          </a:p>
        </p:txBody>
      </p:sp>
    </p:spTree>
    <p:extLst>
      <p:ext uri="{BB962C8B-B14F-4D97-AF65-F5344CB8AC3E}">
        <p14:creationId xmlns:p14="http://schemas.microsoft.com/office/powerpoint/2010/main" val="593258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lgn="ctr"/>
            <a:r>
              <a:rPr lang="en-US" dirty="0" smtClean="0">
                <a:cs typeface="Times New Roman" pitchFamily="18" charset="0"/>
              </a:rPr>
              <a:t>Questions</a:t>
            </a:r>
            <a:endParaRPr lang="en-US" dirty="0">
              <a:cs typeface="Times New Roman" pitchFamily="18" charset="0"/>
            </a:endParaRPr>
          </a:p>
        </p:txBody>
      </p:sp>
      <p:sp>
        <p:nvSpPr>
          <p:cNvPr id="3" name="Content Placeholder 2"/>
          <p:cNvSpPr>
            <a:spLocks noGrp="1"/>
          </p:cNvSpPr>
          <p:nvPr>
            <p:ph idx="1"/>
          </p:nvPr>
        </p:nvSpPr>
        <p:spPr>
          <a:xfrm>
            <a:off x="533400" y="1295400"/>
            <a:ext cx="8382000" cy="4876800"/>
          </a:xfrm>
        </p:spPr>
        <p:txBody>
          <a:bodyPr>
            <a:noAutofit/>
          </a:bodyPr>
          <a:lstStyle/>
          <a:p>
            <a:pPr>
              <a:spcBef>
                <a:spcPts val="1200"/>
              </a:spcBef>
              <a:buNone/>
            </a:pPr>
            <a:endParaRPr lang="en-US" sz="2400" dirty="0" smtClean="0">
              <a:latin typeface="Times New Roman" pitchFamily="18" charset="0"/>
              <a:cs typeface="Times New Roman" pitchFamily="18" charset="0"/>
            </a:endParaRPr>
          </a:p>
          <a:p>
            <a:pPr>
              <a:spcBef>
                <a:spcPts val="1200"/>
              </a:spcBef>
              <a:buNone/>
            </a:pPr>
            <a:endParaRPr lang="en-US" sz="2400" dirty="0" smtClean="0">
              <a:latin typeface="Times New Roman" pitchFamily="18" charset="0"/>
              <a:cs typeface="Times New Roman" pitchFamily="18" charset="0"/>
            </a:endParaRPr>
          </a:p>
          <a:p>
            <a:pPr algn="ctr">
              <a:spcBef>
                <a:spcPts val="1200"/>
              </a:spcBef>
              <a:buNone/>
            </a:pPr>
            <a:r>
              <a:rPr lang="en-US" sz="3200" dirty="0" smtClean="0">
                <a:latin typeface="+mj-lt"/>
                <a:cs typeface="Times New Roman" pitchFamily="18" charset="0"/>
              </a:rPr>
              <a:t>References available upon e-mail request!</a:t>
            </a:r>
            <a:endParaRPr lang="en-US" sz="3200" dirty="0">
              <a:latin typeface="+mj-lt"/>
              <a:cs typeface="Times New Roman" pitchFamily="18" charset="0"/>
            </a:endParaRPr>
          </a:p>
        </p:txBody>
      </p:sp>
    </p:spTree>
    <p:extLst>
      <p:ext uri="{BB962C8B-B14F-4D97-AF65-F5344CB8AC3E}">
        <p14:creationId xmlns:p14="http://schemas.microsoft.com/office/powerpoint/2010/main" val="2253134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14"/>
          <p:cNvSpPr>
            <a:spLocks noChangeArrowheads="1"/>
          </p:cNvSpPr>
          <p:nvPr/>
        </p:nvSpPr>
        <p:spPr bwMode="auto">
          <a:xfrm>
            <a:off x="-15240" y="0"/>
            <a:ext cx="1386840" cy="68580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3082" name="Rectangle 11"/>
          <p:cNvSpPr>
            <a:spLocks noChangeArrowheads="1"/>
          </p:cNvSpPr>
          <p:nvPr/>
        </p:nvSpPr>
        <p:spPr bwMode="auto">
          <a:xfrm>
            <a:off x="-15240" y="2225040"/>
            <a:ext cx="9206548" cy="173736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u="none" dirty="0" smtClean="0">
                <a:solidFill>
                  <a:schemeClr val="bg1">
                    <a:lumMod val="10000"/>
                  </a:schemeClr>
                </a:solidFill>
                <a:latin typeface="+mj-lt"/>
              </a:rPr>
              <a:t>Hoarding and Older Adults</a:t>
            </a:r>
            <a:endParaRPr lang="en-US" sz="4000" u="none" dirty="0">
              <a:solidFill>
                <a:schemeClr val="bg1">
                  <a:lumMod val="10000"/>
                </a:schemeClr>
              </a:solidFill>
              <a:latin typeface="+mj-lt"/>
            </a:endParaRPr>
          </a:p>
        </p:txBody>
      </p:sp>
      <p:sp>
        <p:nvSpPr>
          <p:cNvPr id="3076" name="Rectangle 5"/>
          <p:cNvSpPr>
            <a:spLocks noChangeArrowheads="1"/>
          </p:cNvSpPr>
          <p:nvPr/>
        </p:nvSpPr>
        <p:spPr bwMode="auto">
          <a:xfrm>
            <a:off x="708025" y="-75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solidFill>
                <a:srgbClr val="FFFFFF"/>
              </a:solidFill>
            </a:endParaRPr>
          </a:p>
        </p:txBody>
      </p:sp>
      <p:sp>
        <p:nvSpPr>
          <p:cNvPr id="41996" name="Rectangle 12"/>
          <p:cNvSpPr>
            <a:spLocks noChangeArrowheads="1"/>
          </p:cNvSpPr>
          <p:nvPr/>
        </p:nvSpPr>
        <p:spPr bwMode="auto">
          <a:xfrm>
            <a:off x="1371600" y="0"/>
            <a:ext cx="7772400" cy="2141220"/>
          </a:xfrm>
          <a:prstGeom prst="rect">
            <a:avLst/>
          </a:prstGeom>
          <a:solidFill>
            <a:srgbClr val="6666CC"/>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1" u="none" dirty="0">
              <a:latin typeface="Calibri" pitchFamily="34" charset="0"/>
            </a:endParaRPr>
          </a:p>
        </p:txBody>
      </p:sp>
      <p:sp>
        <p:nvSpPr>
          <p:cNvPr id="21" name="Rectangle 12"/>
          <p:cNvSpPr>
            <a:spLocks noChangeArrowheads="1"/>
          </p:cNvSpPr>
          <p:nvPr/>
        </p:nvSpPr>
        <p:spPr bwMode="auto">
          <a:xfrm>
            <a:off x="-30480" y="3970020"/>
            <a:ext cx="9160828" cy="167640"/>
          </a:xfrm>
          <a:prstGeom prst="rect">
            <a:avLst/>
          </a:prstGeom>
          <a:solidFill>
            <a:srgbClr val="CC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2"/>
          <p:cNvSpPr>
            <a:spLocks noChangeArrowheads="1"/>
          </p:cNvSpPr>
          <p:nvPr/>
        </p:nvSpPr>
        <p:spPr bwMode="auto">
          <a:xfrm>
            <a:off x="-15240" y="2057400"/>
            <a:ext cx="9160828" cy="167640"/>
          </a:xfrm>
          <a:prstGeom prst="rect">
            <a:avLst/>
          </a:prstGeom>
          <a:solidFill>
            <a:srgbClr val="CC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TextBox 25"/>
          <p:cNvSpPr txBox="1"/>
          <p:nvPr/>
        </p:nvSpPr>
        <p:spPr>
          <a:xfrm>
            <a:off x="1524000" y="4419600"/>
            <a:ext cx="6858000" cy="2246769"/>
          </a:xfrm>
          <a:prstGeom prst="rect">
            <a:avLst/>
          </a:prstGeom>
          <a:noFill/>
        </p:spPr>
        <p:txBody>
          <a:bodyPr wrap="square" rtlCol="0">
            <a:spAutoFit/>
          </a:bodyPr>
          <a:lstStyle/>
          <a:p>
            <a:pPr>
              <a:spcBef>
                <a:spcPts val="600"/>
              </a:spcBef>
            </a:pPr>
            <a:r>
              <a:rPr lang="en-US" u="none" dirty="0">
                <a:latin typeface="+mj-lt"/>
                <a:cs typeface="Calibri" pitchFamily="34" charset="0"/>
              </a:rPr>
              <a:t>Gail </a:t>
            </a:r>
            <a:r>
              <a:rPr lang="en-US" u="none" dirty="0" err="1">
                <a:latin typeface="+mj-lt"/>
                <a:cs typeface="Calibri" pitchFamily="34" charset="0"/>
              </a:rPr>
              <a:t>Steketee</a:t>
            </a:r>
            <a:r>
              <a:rPr lang="en-US" u="none" dirty="0">
                <a:latin typeface="+mj-lt"/>
                <a:cs typeface="Calibri" pitchFamily="34" charset="0"/>
              </a:rPr>
              <a:t>, PhD</a:t>
            </a:r>
          </a:p>
          <a:p>
            <a:pPr>
              <a:spcBef>
                <a:spcPts val="600"/>
              </a:spcBef>
            </a:pPr>
            <a:r>
              <a:rPr lang="en-US" u="none" dirty="0">
                <a:latin typeface="+mj-lt"/>
                <a:cs typeface="Calibri" pitchFamily="34" charset="0"/>
              </a:rPr>
              <a:t>Boston University </a:t>
            </a:r>
            <a:endParaRPr lang="en-US" u="none" dirty="0" smtClean="0">
              <a:latin typeface="+mj-lt"/>
              <a:cs typeface="Calibri" pitchFamily="34" charset="0"/>
            </a:endParaRPr>
          </a:p>
          <a:p>
            <a:pPr>
              <a:spcBef>
                <a:spcPts val="600"/>
              </a:spcBef>
            </a:pPr>
            <a:r>
              <a:rPr lang="en-US" u="none" dirty="0" smtClean="0">
                <a:latin typeface="+mj-lt"/>
                <a:cs typeface="Calibri" pitchFamily="34" charset="0"/>
              </a:rPr>
              <a:t>School </a:t>
            </a:r>
            <a:r>
              <a:rPr lang="en-US" u="none" dirty="0">
                <a:latin typeface="+mj-lt"/>
                <a:cs typeface="Calibri" pitchFamily="34" charset="0"/>
              </a:rPr>
              <a:t>of Social Work</a:t>
            </a:r>
          </a:p>
          <a:p>
            <a:pPr>
              <a:spcBef>
                <a:spcPts val="600"/>
              </a:spcBef>
            </a:pPr>
            <a:r>
              <a:rPr lang="en-US" sz="2400" u="none" dirty="0" smtClean="0">
                <a:latin typeface="+mj-lt"/>
                <a:cs typeface="Calibri" pitchFamily="34" charset="0"/>
              </a:rPr>
              <a:t>11/10/12</a:t>
            </a:r>
          </a:p>
          <a:p>
            <a:pPr algn="ctr">
              <a:spcBef>
                <a:spcPts val="600"/>
              </a:spcBef>
            </a:pPr>
            <a:endParaRPr lang="en-US" sz="2400" dirty="0"/>
          </a:p>
        </p:txBody>
      </p:sp>
      <p:pic>
        <p:nvPicPr>
          <p:cNvPr id="9" name="Picture 4445" descr="bu logo"/>
          <p:cNvPicPr>
            <a:picLocks noChangeAspect="1" noChangeArrowheads="1"/>
          </p:cNvPicPr>
          <p:nvPr/>
        </p:nvPicPr>
        <p:blipFill>
          <a:blip r:embed="rId3" cstate="print"/>
          <a:srcRect/>
          <a:stretch>
            <a:fillRect/>
          </a:stretch>
        </p:blipFill>
        <p:spPr bwMode="auto">
          <a:xfrm>
            <a:off x="5162550" y="5791200"/>
            <a:ext cx="1660525" cy="609600"/>
          </a:xfrm>
          <a:prstGeom prst="rect">
            <a:avLst/>
          </a:prstGeom>
          <a:noFill/>
          <a:ln w="9525">
            <a:noFill/>
            <a:miter lim="800000"/>
            <a:headEnd/>
            <a:tailEnd/>
          </a:ln>
        </p:spPr>
      </p:pic>
    </p:spTree>
    <p:extLst>
      <p:ext uri="{BB962C8B-B14F-4D97-AF65-F5344CB8AC3E}">
        <p14:creationId xmlns:p14="http://schemas.microsoft.com/office/powerpoint/2010/main" val="4007177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9640" y="228600"/>
            <a:ext cx="7909560" cy="1143000"/>
          </a:xfrm>
        </p:spPr>
        <p:txBody>
          <a:bodyPr>
            <a:normAutofit/>
          </a:bodyPr>
          <a:lstStyle/>
          <a:p>
            <a:r>
              <a:rPr lang="en-US" dirty="0" smtClean="0"/>
              <a:t>Proposed DSM-5 Criteria for Hoarding Disorder</a:t>
            </a:r>
            <a:endParaRPr lang="en-US" sz="3600" dirty="0"/>
          </a:p>
        </p:txBody>
      </p:sp>
      <p:sp>
        <p:nvSpPr>
          <p:cNvPr id="5" name="Content Placeholder 4"/>
          <p:cNvSpPr>
            <a:spLocks noGrp="1"/>
          </p:cNvSpPr>
          <p:nvPr>
            <p:ph idx="1"/>
          </p:nvPr>
        </p:nvSpPr>
        <p:spPr>
          <a:xfrm>
            <a:off x="914400" y="1524000"/>
            <a:ext cx="7772400" cy="4876800"/>
          </a:xfrm>
        </p:spPr>
        <p:txBody>
          <a:bodyPr>
            <a:normAutofit fontScale="70000" lnSpcReduction="20000"/>
          </a:bodyPr>
          <a:lstStyle/>
          <a:p>
            <a:pPr algn="ctr">
              <a:buNone/>
            </a:pPr>
            <a:r>
              <a:rPr lang="en-US" sz="3700" dirty="0"/>
              <a:t/>
            </a:r>
            <a:br>
              <a:rPr lang="en-US" sz="3700" dirty="0"/>
            </a:br>
            <a:r>
              <a:rPr lang="en-US" sz="3700" dirty="0"/>
              <a:t>OC Spectrum </a:t>
            </a:r>
            <a:r>
              <a:rPr lang="en-US" sz="3700" dirty="0" smtClean="0"/>
              <a:t>Committee</a:t>
            </a:r>
          </a:p>
          <a:p>
            <a:pPr>
              <a:buNone/>
            </a:pPr>
            <a:r>
              <a:rPr lang="en-US" sz="3100" dirty="0" smtClean="0"/>
              <a:t>A.  Persistent difficulty discarding or parting with personal possessions, even if apparently useless or of limited value, due to strong urges to save items, distress, and/or indecision about discarding. </a:t>
            </a:r>
            <a:br>
              <a:rPr lang="en-US" sz="3100" dirty="0" smtClean="0"/>
            </a:br>
            <a:r>
              <a:rPr lang="en-US" sz="3100" dirty="0" smtClean="0"/>
              <a:t> </a:t>
            </a:r>
            <a:br>
              <a:rPr lang="en-US" sz="3100" dirty="0" smtClean="0"/>
            </a:br>
            <a:r>
              <a:rPr lang="en-US" sz="3100" dirty="0" smtClean="0"/>
              <a:t>B.   Symptoms result in the accumulation of a large number of possessions that clutter the active living areas of the home, workplace, or other personal surroundings and prevent normal use of the space. If living areas are uncluttered, it is only because others keep these areas free of possessions. </a:t>
            </a:r>
            <a:r>
              <a:rPr lang="en-US" dirty="0" smtClean="0"/>
              <a:t/>
            </a:r>
            <a:br>
              <a:rPr lang="en-US" dirty="0" smtClean="0"/>
            </a:br>
            <a:endParaRPr lang="en-US" dirty="0"/>
          </a:p>
        </p:txBody>
      </p:sp>
    </p:spTree>
    <p:extLst>
      <p:ext uri="{BB962C8B-B14F-4D97-AF65-F5344CB8AC3E}">
        <p14:creationId xmlns:p14="http://schemas.microsoft.com/office/powerpoint/2010/main" val="2441131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543800" cy="914400"/>
          </a:xfrm>
        </p:spPr>
        <p:txBody>
          <a:bodyPr>
            <a:normAutofit/>
          </a:bodyPr>
          <a:lstStyle/>
          <a:p>
            <a:r>
              <a:rPr lang="en-US" dirty="0" smtClean="0"/>
              <a:t>Proposed Hoarding Disorder Criteria</a:t>
            </a:r>
            <a:endParaRPr lang="en-US" dirty="0"/>
          </a:p>
        </p:txBody>
      </p:sp>
      <p:sp>
        <p:nvSpPr>
          <p:cNvPr id="3" name="Content Placeholder 2"/>
          <p:cNvSpPr>
            <a:spLocks noGrp="1"/>
          </p:cNvSpPr>
          <p:nvPr>
            <p:ph idx="1"/>
          </p:nvPr>
        </p:nvSpPr>
        <p:spPr>
          <a:xfrm>
            <a:off x="1066800" y="1447800"/>
            <a:ext cx="7543800" cy="4876800"/>
          </a:xfrm>
        </p:spPr>
        <p:txBody>
          <a:bodyPr>
            <a:normAutofit fontScale="85000" lnSpcReduction="20000"/>
          </a:bodyPr>
          <a:lstStyle/>
          <a:p>
            <a:pPr marL="0" indent="0">
              <a:buNone/>
            </a:pPr>
            <a:r>
              <a:rPr lang="en-US" dirty="0" smtClean="0"/>
              <a:t>C.   Symptoms cause clinically significant distress </a:t>
            </a:r>
            <a:r>
              <a:rPr lang="en-US" u="sng" dirty="0" smtClean="0"/>
              <a:t>or</a:t>
            </a:r>
            <a:r>
              <a:rPr lang="en-US" dirty="0" smtClean="0"/>
              <a:t> impairment in social, occupational, or other important areas of functioning (including maintaining a safe environment for self and others).</a:t>
            </a:r>
            <a:br>
              <a:rPr lang="en-US" dirty="0" smtClean="0"/>
            </a:br>
            <a:r>
              <a:rPr lang="en-US" dirty="0" smtClean="0"/>
              <a:t> </a:t>
            </a:r>
            <a:br>
              <a:rPr lang="en-US" dirty="0" smtClean="0"/>
            </a:br>
            <a:r>
              <a:rPr lang="en-US" dirty="0" smtClean="0"/>
              <a:t>D.  Hoarding symptoms not due to a general medical condition (e.g., brain injury, cerebrovascular disease).</a:t>
            </a:r>
            <a:br>
              <a:rPr lang="en-US" dirty="0" smtClean="0"/>
            </a:br>
            <a:r>
              <a:rPr lang="en-US" dirty="0" smtClean="0"/>
              <a:t> </a:t>
            </a:r>
            <a:br>
              <a:rPr lang="en-US" dirty="0" smtClean="0"/>
            </a:br>
            <a:r>
              <a:rPr lang="en-US" dirty="0" smtClean="0"/>
              <a:t>E.  Hoarding symptoms not restricted to symptoms of another mental disorder </a:t>
            </a:r>
          </a:p>
          <a:p>
            <a:pPr lvl="1"/>
            <a:r>
              <a:rPr lang="en-US" dirty="0" smtClean="0"/>
              <a:t>obsessions in OCD</a:t>
            </a:r>
          </a:p>
          <a:p>
            <a:pPr lvl="1"/>
            <a:r>
              <a:rPr lang="en-US" dirty="0" smtClean="0"/>
              <a:t>lack of motivation in MDD, delusions in Psychotic Disorders, cognitive deficits in Dementia, restricted interests in Autistic Disorder, food storing in </a:t>
            </a:r>
            <a:r>
              <a:rPr lang="en-US" dirty="0" err="1" smtClean="0"/>
              <a:t>Prader-Willi</a:t>
            </a:r>
            <a:r>
              <a:rPr lang="en-US" dirty="0" smtClean="0"/>
              <a:t> Syndrome). </a:t>
            </a:r>
          </a:p>
        </p:txBody>
      </p:sp>
    </p:spTree>
    <p:extLst>
      <p:ext uri="{BB962C8B-B14F-4D97-AF65-F5344CB8AC3E}">
        <p14:creationId xmlns:p14="http://schemas.microsoft.com/office/powerpoint/2010/main" val="172821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924800" cy="1143000"/>
          </a:xfrm>
        </p:spPr>
        <p:txBody>
          <a:bodyPr>
            <a:normAutofit fontScale="90000"/>
          </a:bodyPr>
          <a:lstStyle/>
          <a:p>
            <a:pPr algn="ctr"/>
            <a:r>
              <a:rPr lang="en-US" sz="2800" dirty="0">
                <a:solidFill>
                  <a:prstClr val="black"/>
                </a:solidFill>
              </a:rPr>
              <a:t>Number and Percentage of Articles focusing on Older Adults and Substance Use Disorders (SUD</a:t>
            </a:r>
            <a:r>
              <a:rPr lang="en-US" sz="2800" dirty="0" smtClean="0">
                <a:solidFill>
                  <a:prstClr val="black"/>
                </a:solidFill>
              </a:rPr>
              <a:t>) (</a:t>
            </a:r>
            <a:r>
              <a:rPr lang="en-US" sz="2800" dirty="0">
                <a:solidFill>
                  <a:prstClr val="black"/>
                </a:solidFill>
              </a:rPr>
              <a:t>Top 10 Journals 2000-2010)</a:t>
            </a:r>
            <a:endParaRPr lang="en-US" dirty="0"/>
          </a:p>
        </p:txBody>
      </p:sp>
    </p:spTree>
    <p:extLst>
      <p:ext uri="{BB962C8B-B14F-4D97-AF65-F5344CB8AC3E}">
        <p14:creationId xmlns:p14="http://schemas.microsoft.com/office/powerpoint/2010/main" val="2096894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543800" cy="914400"/>
          </a:xfrm>
        </p:spPr>
        <p:txBody>
          <a:bodyPr>
            <a:normAutofit/>
          </a:bodyPr>
          <a:lstStyle/>
          <a:p>
            <a:r>
              <a:rPr lang="en-US" dirty="0" smtClean="0"/>
              <a:t>Proposed Hoarding Disorder Criteria</a:t>
            </a:r>
            <a:endParaRPr lang="en-US" dirty="0"/>
          </a:p>
        </p:txBody>
      </p:sp>
      <p:sp>
        <p:nvSpPr>
          <p:cNvPr id="3" name="Content Placeholder 2"/>
          <p:cNvSpPr>
            <a:spLocks noGrp="1"/>
          </p:cNvSpPr>
          <p:nvPr>
            <p:ph idx="1"/>
          </p:nvPr>
        </p:nvSpPr>
        <p:spPr>
          <a:xfrm>
            <a:off x="990600" y="1371600"/>
            <a:ext cx="7315200" cy="5029200"/>
          </a:xfrm>
        </p:spPr>
        <p:txBody>
          <a:bodyPr>
            <a:normAutofit fontScale="85000" lnSpcReduction="20000"/>
          </a:bodyPr>
          <a:lstStyle/>
          <a:p>
            <a:pPr>
              <a:buNone/>
            </a:pPr>
            <a:r>
              <a:rPr lang="en-US" i="1" dirty="0" smtClean="0"/>
              <a:t>Specify if:</a:t>
            </a:r>
            <a:r>
              <a:rPr lang="en-US" b="1" i="1" dirty="0" smtClean="0"/>
              <a:t> </a:t>
            </a:r>
          </a:p>
          <a:p>
            <a:pPr>
              <a:buNone/>
            </a:pPr>
            <a:r>
              <a:rPr lang="en-US" b="1" dirty="0" smtClean="0"/>
              <a:t>With Excessive Acquisition:</a:t>
            </a:r>
            <a:r>
              <a:rPr lang="en-US" dirty="0" smtClean="0"/>
              <a:t> symptoms accompanied by excessive collecting, buying or stealing items that are not needed or for which there is no available space.</a:t>
            </a:r>
          </a:p>
          <a:p>
            <a:pPr>
              <a:buNone/>
            </a:pPr>
            <a:r>
              <a:rPr lang="en-US" b="1" dirty="0" smtClean="0"/>
              <a:t>Good or fair insight</a:t>
            </a:r>
            <a:r>
              <a:rPr lang="en-US" dirty="0" smtClean="0"/>
              <a:t>: Recognizes that hoarding-related beliefs and behaviors are problematic.</a:t>
            </a:r>
          </a:p>
          <a:p>
            <a:pPr>
              <a:buNone/>
            </a:pPr>
            <a:r>
              <a:rPr lang="en-US" b="1" dirty="0" smtClean="0"/>
              <a:t>Poor insight:</a:t>
            </a:r>
            <a:r>
              <a:rPr lang="en-US" dirty="0" smtClean="0"/>
              <a:t> Mostly convinced that hoarding-related beliefs and behaviors are not problematic despite evidence to the contrary. </a:t>
            </a:r>
          </a:p>
          <a:p>
            <a:pPr>
              <a:buNone/>
            </a:pPr>
            <a:r>
              <a:rPr lang="en-US" b="1" dirty="0" smtClean="0"/>
              <a:t>Delusional:</a:t>
            </a:r>
            <a:r>
              <a:rPr lang="en-US" dirty="0" smtClean="0"/>
              <a:t> Completely convinced that hoarding-related beliefs and behaviors are not problematic despite evidence to the contrary.  </a:t>
            </a:r>
          </a:p>
          <a:p>
            <a:endParaRPr lang="en-US" dirty="0"/>
          </a:p>
        </p:txBody>
      </p:sp>
    </p:spTree>
    <p:extLst>
      <p:ext uri="{BB962C8B-B14F-4D97-AF65-F5344CB8AC3E}">
        <p14:creationId xmlns:p14="http://schemas.microsoft.com/office/powerpoint/2010/main" val="1601473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66800" y="228600"/>
            <a:ext cx="7543800" cy="914400"/>
          </a:xfrm>
        </p:spPr>
        <p:txBody>
          <a:bodyPr>
            <a:normAutofit fontScale="90000"/>
          </a:bodyPr>
          <a:lstStyle/>
          <a:p>
            <a:r>
              <a:rPr lang="en-US" dirty="0" smtClean="0"/>
              <a:t>People who hoard save for the same reasons we all do – just more so</a:t>
            </a:r>
          </a:p>
        </p:txBody>
      </p:sp>
      <p:sp>
        <p:nvSpPr>
          <p:cNvPr id="45059" name="Rectangle 3"/>
          <p:cNvSpPr>
            <a:spLocks noGrp="1" noChangeArrowheads="1"/>
          </p:cNvSpPr>
          <p:nvPr>
            <p:ph idx="1"/>
          </p:nvPr>
        </p:nvSpPr>
        <p:spPr>
          <a:xfrm>
            <a:off x="609600" y="1741488"/>
            <a:ext cx="8153400" cy="4278312"/>
          </a:xfrm>
        </p:spPr>
        <p:txBody>
          <a:bodyPr>
            <a:normAutofit fontScale="77500" lnSpcReduction="20000"/>
          </a:bodyPr>
          <a:lstStyle/>
          <a:p>
            <a:r>
              <a:rPr lang="en-US" sz="3200" b="1" dirty="0" smtClean="0"/>
              <a:t>Sentimental</a:t>
            </a:r>
            <a:r>
              <a:rPr lang="en-US" sz="3200" dirty="0" smtClean="0"/>
              <a:t> – </a:t>
            </a:r>
          </a:p>
          <a:p>
            <a:pPr>
              <a:buNone/>
            </a:pPr>
            <a:r>
              <a:rPr lang="en-US" sz="3200" dirty="0" smtClean="0"/>
              <a:t>   “This represents my life. It’s part of me.”</a:t>
            </a:r>
          </a:p>
          <a:p>
            <a:r>
              <a:rPr lang="en-US" sz="3200" b="1" dirty="0" smtClean="0"/>
              <a:t>Instrumental</a:t>
            </a:r>
            <a:r>
              <a:rPr lang="en-US" sz="3200" dirty="0" smtClean="0"/>
              <a:t> – </a:t>
            </a:r>
          </a:p>
          <a:p>
            <a:pPr>
              <a:buNone/>
            </a:pPr>
            <a:r>
              <a:rPr lang="en-US" sz="3200" dirty="0" smtClean="0"/>
              <a:t>   “I might need this. Somebody could use this.”</a:t>
            </a:r>
          </a:p>
          <a:p>
            <a:r>
              <a:rPr lang="en-US" sz="3200" b="1" dirty="0" smtClean="0"/>
              <a:t>Intrinsic</a:t>
            </a:r>
            <a:r>
              <a:rPr lang="en-US" sz="3200" dirty="0" smtClean="0"/>
              <a:t> – </a:t>
            </a:r>
          </a:p>
          <a:p>
            <a:pPr>
              <a:buNone/>
            </a:pPr>
            <a:r>
              <a:rPr lang="en-US" sz="3200" dirty="0" smtClean="0"/>
              <a:t>  “This is beautiful.  Think of the possibilities!”</a:t>
            </a:r>
          </a:p>
        </p:txBody>
      </p:sp>
    </p:spTree>
    <p:extLst>
      <p:ext uri="{BB962C8B-B14F-4D97-AF65-F5344CB8AC3E}">
        <p14:creationId xmlns:p14="http://schemas.microsoft.com/office/powerpoint/2010/main" val="16604115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5257800" y="1426343"/>
            <a:ext cx="3505200" cy="859657"/>
          </a:xfrm>
        </p:spPr>
        <p:txBody>
          <a:bodyPr>
            <a:normAutofit/>
          </a:bodyPr>
          <a:lstStyle/>
          <a:p>
            <a:pPr algn="ctr" eaLnBrk="1" hangingPunct="1">
              <a:defRPr/>
            </a:pPr>
            <a:r>
              <a:rPr lang="en-US" sz="3200" i="0" dirty="0" smtClean="0">
                <a:solidFill>
                  <a:schemeClr val="tx1"/>
                </a:solidFill>
                <a:latin typeface="Calibri" pitchFamily="34" charset="0"/>
                <a:cs typeface="Calibri" pitchFamily="34" charset="0"/>
              </a:rPr>
              <a:t>Mobility Hazards</a:t>
            </a:r>
          </a:p>
        </p:txBody>
      </p:sp>
      <p:sp>
        <p:nvSpPr>
          <p:cNvPr id="2" name="TextBox 1"/>
          <p:cNvSpPr txBox="1"/>
          <p:nvPr/>
        </p:nvSpPr>
        <p:spPr>
          <a:xfrm>
            <a:off x="914400" y="1426343"/>
            <a:ext cx="3276600" cy="584775"/>
          </a:xfrm>
          <a:prstGeom prst="rect">
            <a:avLst/>
          </a:prstGeom>
          <a:noFill/>
        </p:spPr>
        <p:txBody>
          <a:bodyPr wrap="square" rtlCol="0">
            <a:spAutoFit/>
          </a:bodyPr>
          <a:lstStyle/>
          <a:p>
            <a:pPr algn="ctr"/>
            <a:r>
              <a:rPr lang="en-US" sz="3200" u="none" dirty="0" smtClean="0">
                <a:latin typeface="Calibri" pitchFamily="34" charset="0"/>
                <a:cs typeface="Calibri" pitchFamily="34" charset="0"/>
              </a:rPr>
              <a:t>Blocked Exits</a:t>
            </a:r>
            <a:endParaRPr lang="en-US" sz="3200" u="none" dirty="0">
              <a:latin typeface="Calibri" pitchFamily="34" charset="0"/>
              <a:cs typeface="Calibri" pitchFamily="34" charset="0"/>
            </a:endParaRPr>
          </a:p>
        </p:txBody>
      </p:sp>
      <p:sp>
        <p:nvSpPr>
          <p:cNvPr id="3" name="TextBox 2"/>
          <p:cNvSpPr txBox="1"/>
          <p:nvPr/>
        </p:nvSpPr>
        <p:spPr>
          <a:xfrm>
            <a:off x="914400" y="228600"/>
            <a:ext cx="5867400" cy="707886"/>
          </a:xfrm>
          <a:prstGeom prst="rect">
            <a:avLst/>
          </a:prstGeom>
          <a:noFill/>
        </p:spPr>
        <p:txBody>
          <a:bodyPr wrap="square" rtlCol="0">
            <a:spAutoFit/>
          </a:bodyPr>
          <a:lstStyle/>
          <a:p>
            <a:r>
              <a:rPr lang="en-US" sz="4000" i="1" u="none" dirty="0" smtClean="0">
                <a:solidFill>
                  <a:srgbClr val="333399"/>
                </a:solidFill>
                <a:latin typeface="Calibri" pitchFamily="34" charset="0"/>
                <a:cs typeface="Calibri" pitchFamily="34" charset="0"/>
              </a:rPr>
              <a:t>But there are problems</a:t>
            </a:r>
            <a:r>
              <a:rPr lang="en-US" sz="3600" u="none" dirty="0" smtClean="0"/>
              <a:t>:</a:t>
            </a:r>
            <a:endParaRPr lang="en-US" sz="3600" u="none" dirty="0"/>
          </a:p>
        </p:txBody>
      </p:sp>
    </p:spTree>
    <p:extLst>
      <p:ext uri="{BB962C8B-B14F-4D97-AF65-F5344CB8AC3E}">
        <p14:creationId xmlns:p14="http://schemas.microsoft.com/office/powerpoint/2010/main" val="4288110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1066800" y="228600"/>
            <a:ext cx="6477000" cy="839406"/>
          </a:xfrm>
        </p:spPr>
        <p:txBody>
          <a:bodyPr>
            <a:normAutofit/>
          </a:bodyPr>
          <a:lstStyle/>
          <a:p>
            <a:r>
              <a:rPr lang="en-US" sz="4000" dirty="0"/>
              <a:t>Community </a:t>
            </a:r>
            <a:r>
              <a:rPr lang="en-US" sz="4000" dirty="0" smtClean="0"/>
              <a:t>Costs </a:t>
            </a:r>
            <a:endParaRPr lang="en-US" sz="4000" dirty="0"/>
          </a:p>
        </p:txBody>
      </p:sp>
      <p:sp>
        <p:nvSpPr>
          <p:cNvPr id="794627" name="Rectangle 3"/>
          <p:cNvSpPr>
            <a:spLocks noGrp="1" noChangeArrowheads="1"/>
          </p:cNvSpPr>
          <p:nvPr>
            <p:ph sz="half" idx="1"/>
          </p:nvPr>
        </p:nvSpPr>
        <p:spPr>
          <a:xfrm>
            <a:off x="5105400" y="1465326"/>
            <a:ext cx="3886200" cy="1005078"/>
          </a:xfrm>
        </p:spPr>
        <p:txBody>
          <a:bodyPr>
            <a:noAutofit/>
          </a:bodyPr>
          <a:lstStyle/>
          <a:p>
            <a:pPr marL="0" indent="0" algn="ctr">
              <a:buNone/>
            </a:pPr>
            <a:r>
              <a:rPr lang="en-US" sz="2400" dirty="0" smtClean="0"/>
              <a:t>79</a:t>
            </a:r>
            <a:r>
              <a:rPr lang="en-US" sz="2400" dirty="0"/>
              <a:t>% of </a:t>
            </a:r>
            <a:r>
              <a:rPr lang="en-US" sz="2400" dirty="0" smtClean="0"/>
              <a:t>cases involved multiple agencies</a:t>
            </a:r>
            <a:endParaRPr lang="en-US" sz="2400" dirty="0"/>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a:t>Frost et al. (2000)</a:t>
            </a:r>
          </a:p>
        </p:txBody>
      </p:sp>
      <p:sp>
        <p:nvSpPr>
          <p:cNvPr id="8" name="Rectangle 2"/>
          <p:cNvSpPr txBox="1">
            <a:spLocks noChangeArrowheads="1"/>
          </p:cNvSpPr>
          <p:nvPr/>
        </p:nvSpPr>
        <p:spPr>
          <a:xfrm>
            <a:off x="609600" y="1465326"/>
            <a:ext cx="4343400" cy="6385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u="none" dirty="0" smtClean="0">
                <a:cs typeface="Calibri" pitchFamily="34" charset="0"/>
              </a:rPr>
              <a:t>Sanitation problems</a:t>
            </a:r>
          </a:p>
        </p:txBody>
      </p:sp>
    </p:spTree>
    <p:extLst>
      <p:ext uri="{BB962C8B-B14F-4D97-AF65-F5344CB8AC3E}">
        <p14:creationId xmlns:p14="http://schemas.microsoft.com/office/powerpoint/2010/main" val="32211067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229600" cy="865187"/>
          </a:xfrm>
        </p:spPr>
        <p:txBody>
          <a:bodyPr/>
          <a:lstStyle/>
          <a:p>
            <a:pPr>
              <a:defRPr/>
            </a:pPr>
            <a:r>
              <a:rPr lang="en-US" dirty="0" smtClean="0"/>
              <a:t>Social &amp; Functioning Problems</a:t>
            </a:r>
            <a:endParaRPr lang="en-US" dirty="0"/>
          </a:p>
        </p:txBody>
      </p:sp>
      <p:sp>
        <p:nvSpPr>
          <p:cNvPr id="3" name="Content Placeholder 2"/>
          <p:cNvSpPr>
            <a:spLocks noGrp="1"/>
          </p:cNvSpPr>
          <p:nvPr>
            <p:ph idx="1"/>
          </p:nvPr>
        </p:nvSpPr>
        <p:spPr>
          <a:xfrm>
            <a:off x="533400" y="1447800"/>
            <a:ext cx="8153400" cy="4953000"/>
          </a:xfrm>
        </p:spPr>
        <p:txBody>
          <a:bodyPr>
            <a:normAutofit/>
          </a:bodyPr>
          <a:lstStyle/>
          <a:p>
            <a:pPr>
              <a:defRPr/>
            </a:pPr>
            <a:r>
              <a:rPr lang="en-US" dirty="0" smtClean="0"/>
              <a:t>Social isolation </a:t>
            </a:r>
          </a:p>
          <a:p>
            <a:pPr>
              <a:defRPr/>
            </a:pPr>
            <a:r>
              <a:rPr lang="en-US" dirty="0" smtClean="0"/>
              <a:t>Strained relationships </a:t>
            </a:r>
          </a:p>
          <a:p>
            <a:pPr lvl="1">
              <a:defRPr/>
            </a:pPr>
            <a:r>
              <a:rPr lang="en-US" dirty="0" smtClean="0"/>
              <a:t>family, friends, landlords, neighbors</a:t>
            </a:r>
          </a:p>
          <a:p>
            <a:pPr>
              <a:defRPr/>
            </a:pPr>
            <a:r>
              <a:rPr lang="en-US" dirty="0" smtClean="0"/>
              <a:t>Legal and financial problems</a:t>
            </a:r>
          </a:p>
          <a:p>
            <a:pPr lvl="1">
              <a:defRPr/>
            </a:pPr>
            <a:r>
              <a:rPr lang="en-US" dirty="0" smtClean="0"/>
              <a:t>Credit card debt</a:t>
            </a:r>
          </a:p>
          <a:p>
            <a:pPr lvl="1">
              <a:defRPr/>
            </a:pPr>
            <a:r>
              <a:rPr lang="en-US" dirty="0" smtClean="0"/>
              <a:t>High expenses – buying, storage unit fees</a:t>
            </a:r>
          </a:p>
          <a:p>
            <a:pPr lvl="1">
              <a:defRPr/>
            </a:pPr>
            <a:r>
              <a:rPr lang="en-US" dirty="0" smtClean="0"/>
              <a:t>Property damage - loss of investment</a:t>
            </a:r>
          </a:p>
          <a:p>
            <a:pPr lvl="1">
              <a:defRPr/>
            </a:pPr>
            <a:r>
              <a:rPr lang="en-US" dirty="0" smtClean="0"/>
              <a:t>Eviction, divorce, bankruptcy</a:t>
            </a:r>
          </a:p>
          <a:p>
            <a:pPr lvl="1">
              <a:defRPr/>
            </a:pPr>
            <a:endParaRPr lang="en-US" sz="2400" dirty="0" smtClean="0"/>
          </a:p>
        </p:txBody>
      </p:sp>
    </p:spTree>
    <p:extLst>
      <p:ext uri="{BB962C8B-B14F-4D97-AF65-F5344CB8AC3E}">
        <p14:creationId xmlns:p14="http://schemas.microsoft.com/office/powerpoint/2010/main" val="625668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a:xfrm>
            <a:off x="1066800" y="304800"/>
            <a:ext cx="7543800" cy="914400"/>
          </a:xfrm>
        </p:spPr>
        <p:txBody>
          <a:bodyPr/>
          <a:lstStyle/>
          <a:p>
            <a:pPr>
              <a:defRPr/>
            </a:pPr>
            <a:r>
              <a:rPr lang="en-US" sz="4000" dirty="0"/>
              <a:t>Profiles of Hoarding Fires</a:t>
            </a:r>
            <a:endParaRPr lang="en-US" sz="4000" dirty="0" smtClean="0"/>
          </a:p>
        </p:txBody>
      </p:sp>
      <p:sp>
        <p:nvSpPr>
          <p:cNvPr id="795651" name="Rectangle 3"/>
          <p:cNvSpPr>
            <a:spLocks noGrp="1" noChangeArrowheads="1"/>
          </p:cNvSpPr>
          <p:nvPr>
            <p:ph sz="half" idx="1"/>
          </p:nvPr>
        </p:nvSpPr>
        <p:spPr>
          <a:xfrm>
            <a:off x="609600" y="1612709"/>
            <a:ext cx="7848600" cy="4330891"/>
          </a:xfrm>
        </p:spPr>
        <p:txBody>
          <a:bodyPr>
            <a:normAutofit/>
          </a:bodyPr>
          <a:lstStyle/>
          <a:p>
            <a:pPr>
              <a:buClr>
                <a:srgbClr val="333399"/>
              </a:buClr>
              <a:defRPr/>
            </a:pPr>
            <a:r>
              <a:rPr lang="en-US" dirty="0" smtClean="0"/>
              <a:t>Death in house fires - 6%</a:t>
            </a:r>
          </a:p>
          <a:p>
            <a:pPr>
              <a:buClr>
                <a:srgbClr val="333399"/>
              </a:buClr>
              <a:defRPr/>
            </a:pPr>
            <a:r>
              <a:rPr lang="en-US" dirty="0" smtClean="0"/>
              <a:t>8 times the cost of ordinary fires</a:t>
            </a:r>
          </a:p>
          <a:p>
            <a:pPr eaLnBrk="0" hangingPunct="0">
              <a:buClr>
                <a:srgbClr val="333399"/>
              </a:buClr>
            </a:pPr>
            <a:r>
              <a:rPr lang="en-AU" dirty="0" smtClean="0"/>
              <a:t>77</a:t>
            </a:r>
            <a:r>
              <a:rPr lang="en-AU" dirty="0"/>
              <a:t>% </a:t>
            </a:r>
            <a:r>
              <a:rPr lang="en-AU" dirty="0" smtClean="0"/>
              <a:t>are men</a:t>
            </a:r>
            <a:endParaRPr lang="en-AU" dirty="0"/>
          </a:p>
          <a:p>
            <a:pPr eaLnBrk="0" hangingPunct="0">
              <a:buClr>
                <a:srgbClr val="333399"/>
              </a:buClr>
            </a:pPr>
            <a:r>
              <a:rPr lang="en-AU" dirty="0" smtClean="0"/>
              <a:t>Nearly 40% are 65 or older</a:t>
            </a:r>
          </a:p>
          <a:p>
            <a:pPr eaLnBrk="1" hangingPunct="1">
              <a:buFont typeface="Wingdings" pitchFamily="2" charset="2"/>
              <a:buNone/>
              <a:defRPr/>
            </a:pPr>
            <a:endParaRPr lang="en-US" dirty="0" smtClean="0"/>
          </a:p>
          <a:p>
            <a:pPr eaLnBrk="1" hangingPunct="1">
              <a:defRPr/>
            </a:pPr>
            <a:endParaRPr lang="en-US" dirty="0" smtClean="0"/>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pPr>
              <a:defRPr/>
            </a:pPr>
            <a:r>
              <a:rPr lang="en-US"/>
              <a:t>Frost et al. (2000)</a:t>
            </a:r>
          </a:p>
        </p:txBody>
      </p:sp>
    </p:spTree>
    <p:extLst>
      <p:ext uri="{BB962C8B-B14F-4D97-AF65-F5344CB8AC3E}">
        <p14:creationId xmlns:p14="http://schemas.microsoft.com/office/powerpoint/2010/main" val="12804900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990600" y="304800"/>
            <a:ext cx="7543800" cy="914400"/>
          </a:xfrm>
        </p:spPr>
        <p:txBody>
          <a:bodyPr>
            <a:normAutofit/>
          </a:bodyPr>
          <a:lstStyle/>
          <a:p>
            <a:r>
              <a:rPr lang="en-US" dirty="0" smtClean="0"/>
              <a:t>Hoarding Crosses Cultures	</a:t>
            </a:r>
          </a:p>
        </p:txBody>
      </p:sp>
      <p:sp>
        <p:nvSpPr>
          <p:cNvPr id="77827" name="Rectangle 3"/>
          <p:cNvSpPr>
            <a:spLocks noGrp="1" noChangeArrowheads="1"/>
          </p:cNvSpPr>
          <p:nvPr>
            <p:ph idx="1"/>
          </p:nvPr>
        </p:nvSpPr>
        <p:spPr>
          <a:xfrm>
            <a:off x="609600" y="1524000"/>
            <a:ext cx="6781800" cy="4800600"/>
          </a:xfrm>
        </p:spPr>
        <p:txBody>
          <a:bodyPr>
            <a:normAutofit fontScale="92500" lnSpcReduction="10000"/>
          </a:bodyPr>
          <a:lstStyle/>
          <a:p>
            <a:pPr>
              <a:lnSpc>
                <a:spcPct val="120000"/>
              </a:lnSpc>
              <a:spcBef>
                <a:spcPts val="0"/>
              </a:spcBef>
            </a:pPr>
            <a:r>
              <a:rPr lang="en-US" sz="2800" dirty="0" smtClean="0"/>
              <a:t>North America</a:t>
            </a:r>
          </a:p>
          <a:p>
            <a:pPr lvl="1">
              <a:lnSpc>
                <a:spcPct val="120000"/>
              </a:lnSpc>
              <a:spcBef>
                <a:spcPts val="0"/>
              </a:spcBef>
            </a:pPr>
            <a:r>
              <a:rPr lang="en-US" sz="2400" dirty="0" smtClean="0"/>
              <a:t>US, Canada</a:t>
            </a:r>
          </a:p>
          <a:p>
            <a:pPr>
              <a:lnSpc>
                <a:spcPct val="120000"/>
              </a:lnSpc>
              <a:spcBef>
                <a:spcPts val="0"/>
              </a:spcBef>
            </a:pPr>
            <a:r>
              <a:rPr lang="en-US" sz="2800" dirty="0" smtClean="0"/>
              <a:t>Europe </a:t>
            </a:r>
          </a:p>
          <a:p>
            <a:pPr lvl="1">
              <a:lnSpc>
                <a:spcPct val="120000"/>
              </a:lnSpc>
              <a:spcBef>
                <a:spcPts val="0"/>
              </a:spcBef>
            </a:pPr>
            <a:r>
              <a:rPr lang="en-US" sz="2400" dirty="0" smtClean="0"/>
              <a:t>UK, France, Germany, Netherlands, Italy</a:t>
            </a:r>
          </a:p>
          <a:p>
            <a:pPr lvl="1">
              <a:lnSpc>
                <a:spcPct val="120000"/>
              </a:lnSpc>
              <a:spcBef>
                <a:spcPts val="0"/>
              </a:spcBef>
            </a:pPr>
            <a:r>
              <a:rPr lang="en-US" sz="2400" dirty="0" smtClean="0"/>
              <a:t>Poland, Turkey</a:t>
            </a:r>
          </a:p>
          <a:p>
            <a:pPr>
              <a:lnSpc>
                <a:spcPct val="120000"/>
              </a:lnSpc>
              <a:spcBef>
                <a:spcPts val="0"/>
              </a:spcBef>
            </a:pPr>
            <a:r>
              <a:rPr lang="en-US" sz="2800" dirty="0" smtClean="0"/>
              <a:t>Africa</a:t>
            </a:r>
          </a:p>
          <a:p>
            <a:pPr lvl="1">
              <a:lnSpc>
                <a:spcPct val="120000"/>
              </a:lnSpc>
              <a:spcBef>
                <a:spcPts val="0"/>
              </a:spcBef>
            </a:pPr>
            <a:r>
              <a:rPr lang="en-US" sz="2400" dirty="0" smtClean="0"/>
              <a:t>Egypt, South Africa</a:t>
            </a:r>
          </a:p>
          <a:p>
            <a:pPr>
              <a:lnSpc>
                <a:spcPct val="120000"/>
              </a:lnSpc>
              <a:spcBef>
                <a:spcPts val="0"/>
              </a:spcBef>
            </a:pPr>
            <a:r>
              <a:rPr lang="en-US" sz="2800" dirty="0" smtClean="0"/>
              <a:t>South America</a:t>
            </a:r>
          </a:p>
          <a:p>
            <a:pPr lvl="1">
              <a:lnSpc>
                <a:spcPct val="120000"/>
              </a:lnSpc>
              <a:spcBef>
                <a:spcPts val="0"/>
              </a:spcBef>
            </a:pPr>
            <a:r>
              <a:rPr lang="en-US" sz="2400" dirty="0" smtClean="0"/>
              <a:t>Brazil, Costa Rica</a:t>
            </a:r>
          </a:p>
          <a:p>
            <a:pPr>
              <a:lnSpc>
                <a:spcPct val="120000"/>
              </a:lnSpc>
              <a:spcBef>
                <a:spcPts val="0"/>
              </a:spcBef>
            </a:pPr>
            <a:r>
              <a:rPr lang="en-US" sz="2800" dirty="0" smtClean="0"/>
              <a:t>Asia</a:t>
            </a:r>
          </a:p>
          <a:p>
            <a:pPr lvl="1">
              <a:lnSpc>
                <a:spcPct val="120000"/>
              </a:lnSpc>
              <a:spcBef>
                <a:spcPts val="0"/>
              </a:spcBef>
            </a:pPr>
            <a:r>
              <a:rPr lang="en-US" sz="2400" dirty="0" smtClean="0"/>
              <a:t>Japan, Singapore</a:t>
            </a:r>
          </a:p>
          <a:p>
            <a:pPr>
              <a:buNone/>
            </a:pPr>
            <a:endParaRPr lang="en-US" dirty="0" smtClean="0"/>
          </a:p>
        </p:txBody>
      </p:sp>
    </p:spTree>
    <p:extLst>
      <p:ext uri="{BB962C8B-B14F-4D97-AF65-F5344CB8AC3E}">
        <p14:creationId xmlns:p14="http://schemas.microsoft.com/office/powerpoint/2010/main" val="691543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326" y="242355"/>
            <a:ext cx="3363474" cy="746760"/>
          </a:xfrm>
        </p:spPr>
        <p:txBody>
          <a:bodyPr/>
          <a:lstStyle/>
          <a:p>
            <a:pPr eaLnBrk="1" hangingPunct="1">
              <a:defRPr/>
            </a:pPr>
            <a:r>
              <a:rPr lang="en-US" dirty="0" smtClean="0"/>
              <a:t>Epidemiology</a:t>
            </a:r>
          </a:p>
        </p:txBody>
      </p:sp>
      <p:sp>
        <p:nvSpPr>
          <p:cNvPr id="3" name="Content Placeholder 2"/>
          <p:cNvSpPr>
            <a:spLocks noGrp="1"/>
          </p:cNvSpPr>
          <p:nvPr>
            <p:ph idx="1"/>
          </p:nvPr>
        </p:nvSpPr>
        <p:spPr>
          <a:xfrm>
            <a:off x="609600" y="1905000"/>
            <a:ext cx="8077200" cy="4495799"/>
          </a:xfrm>
        </p:spPr>
        <p:txBody>
          <a:bodyPr>
            <a:normAutofit fontScale="85000" lnSpcReduction="10000"/>
          </a:bodyPr>
          <a:lstStyle/>
          <a:p>
            <a:r>
              <a:rPr lang="en-US" dirty="0"/>
              <a:t>Recent </a:t>
            </a:r>
            <a:r>
              <a:rPr lang="en-US" dirty="0" smtClean="0"/>
              <a:t>estimates- </a:t>
            </a:r>
            <a:r>
              <a:rPr lang="en-US" dirty="0"/>
              <a:t>4-5% in adults</a:t>
            </a:r>
          </a:p>
          <a:p>
            <a:pPr lvl="1"/>
            <a:r>
              <a:rPr lang="en-US" dirty="0" smtClean="0"/>
              <a:t>US – 5% Samuels et al. (2008)</a:t>
            </a:r>
            <a:endParaRPr lang="en-US" sz="2000" dirty="0" smtClean="0"/>
          </a:p>
          <a:p>
            <a:pPr lvl="1"/>
            <a:r>
              <a:rPr lang="en-US" dirty="0" smtClean="0"/>
              <a:t>UK – 2% </a:t>
            </a:r>
            <a:r>
              <a:rPr lang="en-US" dirty="0" err="1" smtClean="0"/>
              <a:t>Iervolino</a:t>
            </a:r>
            <a:r>
              <a:rPr lang="en-US" dirty="0" smtClean="0"/>
              <a:t> et al. (2010)</a:t>
            </a:r>
          </a:p>
          <a:p>
            <a:pPr lvl="1"/>
            <a:r>
              <a:rPr lang="en-US" dirty="0" smtClean="0"/>
              <a:t>German – 4.6% Mueller et al. (2009)</a:t>
            </a:r>
          </a:p>
          <a:p>
            <a:r>
              <a:rPr lang="en-US" dirty="0" smtClean="0"/>
              <a:t>More common among older people and those with low incomes</a:t>
            </a:r>
          </a:p>
          <a:p>
            <a:r>
              <a:rPr lang="en-US" dirty="0" smtClean="0"/>
              <a:t>Among elder service organizations:</a:t>
            </a:r>
          </a:p>
          <a:p>
            <a:pPr lvl="1">
              <a:lnSpc>
                <a:spcPct val="90000"/>
              </a:lnSpc>
            </a:pPr>
            <a:r>
              <a:rPr lang="en-US" dirty="0" smtClean="0"/>
              <a:t>15% at Elders </a:t>
            </a:r>
            <a:r>
              <a:rPr lang="en-US" dirty="0"/>
              <a:t>at Risk Program, Boston	</a:t>
            </a:r>
          </a:p>
          <a:p>
            <a:pPr lvl="1">
              <a:lnSpc>
                <a:spcPct val="90000"/>
              </a:lnSpc>
            </a:pPr>
            <a:r>
              <a:rPr lang="en-US" dirty="0" smtClean="0"/>
              <a:t>10-15% at Visiting </a:t>
            </a:r>
            <a:r>
              <a:rPr lang="en-US" dirty="0"/>
              <a:t>Nurse Assn., </a:t>
            </a:r>
            <a:r>
              <a:rPr lang="en-US" dirty="0" smtClean="0"/>
              <a:t>NYC</a:t>
            </a:r>
          </a:p>
          <a:p>
            <a:pPr lvl="1">
              <a:lnSpc>
                <a:spcPct val="90000"/>
              </a:lnSpc>
            </a:pPr>
            <a:r>
              <a:rPr lang="en-US" dirty="0" smtClean="0"/>
              <a:t>30-35% at Community </a:t>
            </a:r>
            <a:r>
              <a:rPr lang="en-US" dirty="0"/>
              <a:t>Guardianship, </a:t>
            </a:r>
            <a:r>
              <a:rPr lang="en-US" dirty="0" smtClean="0"/>
              <a:t>NYC</a:t>
            </a:r>
            <a:endParaRPr lang="en-US" dirty="0"/>
          </a:p>
          <a:p>
            <a:endParaRPr lang="en-US" dirty="0" smtClean="0"/>
          </a:p>
        </p:txBody>
      </p:sp>
    </p:spTree>
    <p:extLst>
      <p:ext uri="{BB962C8B-B14F-4D97-AF65-F5344CB8AC3E}">
        <p14:creationId xmlns:p14="http://schemas.microsoft.com/office/powerpoint/2010/main" val="14011176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8" name="Rectangle 4"/>
          <p:cNvSpPr>
            <a:spLocks noGrp="1" noChangeArrowheads="1"/>
          </p:cNvSpPr>
          <p:nvPr>
            <p:ph type="title"/>
          </p:nvPr>
        </p:nvSpPr>
        <p:spPr>
          <a:xfrm>
            <a:off x="990600" y="228600"/>
            <a:ext cx="7924800" cy="1143000"/>
          </a:xfrm>
        </p:spPr>
        <p:txBody>
          <a:bodyPr>
            <a:noAutofit/>
          </a:bodyPr>
          <a:lstStyle/>
          <a:p>
            <a:r>
              <a:rPr lang="en-US" dirty="0" smtClean="0"/>
              <a:t>Hoarding worsens with time and </a:t>
            </a:r>
            <a:br>
              <a:rPr lang="en-US" dirty="0" smtClean="0"/>
            </a:br>
            <a:r>
              <a:rPr lang="en-US" dirty="0" smtClean="0"/>
              <a:t>becomes moderate-severe after age 30</a:t>
            </a:r>
            <a:endParaRPr lang="en-US" dirty="0"/>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2619404533"/>
              </p:ext>
            </p:extLst>
          </p:nvPr>
        </p:nvGraphicFramePr>
        <p:xfrm>
          <a:off x="983022" y="1524000"/>
          <a:ext cx="7779977"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4294967295"/>
          </p:nvPr>
        </p:nvSpPr>
        <p:spPr>
          <a:xfrm>
            <a:off x="1371600" y="6019800"/>
            <a:ext cx="6019800" cy="609600"/>
          </a:xfrm>
          <a:prstGeom prst="rect">
            <a:avLst/>
          </a:prstGeom>
        </p:spPr>
        <p:txBody>
          <a:bodyPr/>
          <a:lstStyle/>
          <a:p>
            <a:r>
              <a:rPr lang="en-US" sz="1600" u="none" dirty="0"/>
              <a:t>Tolin DF, et al. Depress Anxiety. 2010.</a:t>
            </a:r>
          </a:p>
        </p:txBody>
      </p:sp>
    </p:spTree>
    <p:extLst>
      <p:ext uri="{BB962C8B-B14F-4D97-AF65-F5344CB8AC3E}">
        <p14:creationId xmlns:p14="http://schemas.microsoft.com/office/powerpoint/2010/main" val="301874227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229600" cy="1143000"/>
          </a:xfrm>
        </p:spPr>
        <p:txBody>
          <a:bodyPr>
            <a:normAutofit fontScale="90000"/>
          </a:bodyPr>
          <a:lstStyle/>
          <a:p>
            <a:pPr marL="54864" indent="0" fontAlgn="auto">
              <a:spcAft>
                <a:spcPts val="0"/>
              </a:spcAft>
              <a:defRPr/>
            </a:pPr>
            <a:r>
              <a:rPr lang="en-US" dirty="0" smtClean="0"/>
              <a:t>Most have other MH problems </a:t>
            </a:r>
            <a:br>
              <a:rPr lang="en-US" dirty="0" smtClean="0"/>
            </a:br>
            <a:r>
              <a:rPr lang="en-US" dirty="0" smtClean="0"/>
              <a:t>(n=217 people with clinical hoarding)</a:t>
            </a:r>
            <a:br>
              <a:rPr lang="en-US" dirty="0" smtClean="0"/>
            </a:br>
            <a:r>
              <a:rPr lang="en-US" sz="1800" dirty="0" smtClean="0"/>
              <a:t>Frost, Steketee, Tolin et al.,  2011</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601423058"/>
              </p:ext>
            </p:extLst>
          </p:nvPr>
        </p:nvGraphicFramePr>
        <p:xfrm>
          <a:off x="685800" y="1524000"/>
          <a:ext cx="8458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57028" name="TextBox 5"/>
          <p:cNvSpPr txBox="1">
            <a:spLocks noChangeArrowheads="1"/>
          </p:cNvSpPr>
          <p:nvPr/>
        </p:nvSpPr>
        <p:spPr bwMode="auto">
          <a:xfrm>
            <a:off x="5334000" y="4191000"/>
            <a:ext cx="184150" cy="369888"/>
          </a:xfrm>
          <a:prstGeom prst="rect">
            <a:avLst/>
          </a:prstGeom>
          <a:noFill/>
          <a:ln w="9525">
            <a:noFill/>
            <a:miter lim="800000"/>
            <a:headEnd/>
            <a:tailEnd/>
          </a:ln>
        </p:spPr>
        <p:txBody>
          <a:bodyPr wrap="none">
            <a:spAutoFit/>
          </a:bodyPr>
          <a:lstStyle/>
          <a:p>
            <a:pPr eaLnBrk="0" hangingPunct="0"/>
            <a:endParaRPr lang="en-US"/>
          </a:p>
        </p:txBody>
      </p:sp>
    </p:spTree>
    <p:extLst>
      <p:ext uri="{BB962C8B-B14F-4D97-AF65-F5344CB8AC3E}">
        <p14:creationId xmlns:p14="http://schemas.microsoft.com/office/powerpoint/2010/main" val="4131750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152400"/>
            <a:ext cx="7696200" cy="1143000"/>
          </a:xfrm>
        </p:spPr>
        <p:txBody>
          <a:bodyPr>
            <a:normAutofit fontScale="90000"/>
          </a:bodyPr>
          <a:lstStyle/>
          <a:p>
            <a:pPr algn="ctr"/>
            <a:r>
              <a:rPr lang="en-US" sz="2800" dirty="0">
                <a:solidFill>
                  <a:prstClr val="black"/>
                </a:solidFill>
              </a:rPr>
              <a:t>Number and Percentage of Articles focusing on Older Adults and Substance Use Disorders (SUD</a:t>
            </a:r>
            <a:r>
              <a:rPr lang="en-US" sz="2800" dirty="0" smtClean="0">
                <a:solidFill>
                  <a:prstClr val="black"/>
                </a:solidFill>
              </a:rPr>
              <a:t>) (</a:t>
            </a:r>
            <a:r>
              <a:rPr lang="en-US" sz="2800" dirty="0">
                <a:solidFill>
                  <a:prstClr val="black"/>
                </a:solidFill>
              </a:rPr>
              <a:t>Top 10 Journals 2000-2010)</a:t>
            </a:r>
            <a:endParaRPr lang="en-US" dirty="0"/>
          </a:p>
        </p:txBody>
      </p:sp>
      <p:sp>
        <p:nvSpPr>
          <p:cNvPr id="4" name="Content Placeholder 3"/>
          <p:cNvSpPr>
            <a:spLocks noGrp="1"/>
          </p:cNvSpPr>
          <p:nvPr>
            <p:ph sz="half" idx="1"/>
          </p:nvPr>
        </p:nvSpPr>
        <p:spPr>
          <a:xfrm>
            <a:off x="990600" y="1600200"/>
            <a:ext cx="3314700" cy="4267200"/>
          </a:xfrm>
        </p:spPr>
        <p:txBody>
          <a:bodyPr/>
          <a:lstStyle/>
          <a:p>
            <a:pPr marL="0" indent="0">
              <a:buNone/>
            </a:pPr>
            <a:r>
              <a:rPr lang="en-US" b="1" dirty="0"/>
              <a:t>Aging Journals</a:t>
            </a:r>
          </a:p>
          <a:p>
            <a:endParaRPr lang="en-US" dirty="0"/>
          </a:p>
        </p:txBody>
      </p:sp>
      <p:sp>
        <p:nvSpPr>
          <p:cNvPr id="5" name="Content Placeholder 4"/>
          <p:cNvSpPr>
            <a:spLocks noGrp="1"/>
          </p:cNvSpPr>
          <p:nvPr>
            <p:ph sz="half" idx="2"/>
          </p:nvPr>
        </p:nvSpPr>
        <p:spPr/>
        <p:txBody>
          <a:bodyPr/>
          <a:lstStyle/>
          <a:p>
            <a:r>
              <a:rPr lang="en-US" b="1" dirty="0"/>
              <a:t>Substance Use Journals</a:t>
            </a:r>
          </a:p>
          <a:p>
            <a:endParaRPr lang="en-US" dirty="0"/>
          </a:p>
        </p:txBody>
      </p:sp>
    </p:spTree>
    <p:extLst>
      <p:ext uri="{BB962C8B-B14F-4D97-AF65-F5344CB8AC3E}">
        <p14:creationId xmlns:p14="http://schemas.microsoft.com/office/powerpoint/2010/main" val="2011699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228600"/>
            <a:ext cx="8077200" cy="1143000"/>
          </a:xfrm>
        </p:spPr>
        <p:txBody>
          <a:bodyPr>
            <a:noAutofit/>
          </a:bodyPr>
          <a:lstStyle/>
          <a:p>
            <a:r>
              <a:rPr lang="en-US" sz="3200" dirty="0" smtClean="0"/>
              <a:t>Health Threats in 62 Elders who Hoard (seen by 40 caseworkers)</a:t>
            </a:r>
            <a:endParaRPr lang="en-US" sz="3200" dirty="0"/>
          </a:p>
        </p:txBody>
      </p:sp>
      <p:graphicFrame>
        <p:nvGraphicFramePr>
          <p:cNvPr id="6" name="Object 2"/>
          <p:cNvGraphicFramePr>
            <a:graphicFrameLocks noGrp="1" noChangeAspect="1"/>
          </p:cNvGraphicFramePr>
          <p:nvPr>
            <p:ph type="chart" idx="1"/>
            <p:extLst>
              <p:ext uri="{D42A27DB-BD31-4B8C-83A1-F6EECF244321}">
                <p14:modId xmlns:p14="http://schemas.microsoft.com/office/powerpoint/2010/main" val="3367674953"/>
              </p:ext>
            </p:extLst>
          </p:nvPr>
        </p:nvGraphicFramePr>
        <p:xfrm>
          <a:off x="953836" y="1727201"/>
          <a:ext cx="7605964"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a:xfrm>
            <a:off x="1447800" y="6096001"/>
            <a:ext cx="5791200" cy="457200"/>
          </a:xfrm>
          <a:prstGeom prst="rect">
            <a:avLst/>
          </a:prstGeom>
        </p:spPr>
        <p:txBody>
          <a:bodyPr/>
          <a:lstStyle/>
          <a:p>
            <a:pPr algn="ctr"/>
            <a:r>
              <a:rPr lang="en-US" sz="1800" u="none" dirty="0" smtClean="0"/>
              <a:t>Kim, </a:t>
            </a:r>
            <a:r>
              <a:rPr lang="en-US" sz="1800" u="none" dirty="0" err="1" smtClean="0"/>
              <a:t>Steketee</a:t>
            </a:r>
            <a:r>
              <a:rPr lang="en-US" sz="1800" u="none" dirty="0" smtClean="0"/>
              <a:t>, &amp; Frost (2001). Health &amp; Social Work. 26:176-184</a:t>
            </a:r>
            <a:endParaRPr lang="en-US" sz="1800" u="none" dirty="0"/>
          </a:p>
        </p:txBody>
      </p:sp>
    </p:spTree>
    <p:extLst>
      <p:ext uri="{BB962C8B-B14F-4D97-AF65-F5344CB8AC3E}">
        <p14:creationId xmlns:p14="http://schemas.microsoft.com/office/powerpoint/2010/main" val="3585166717"/>
      </p:ext>
    </p:extLst>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228600"/>
            <a:ext cx="7696200" cy="1295400"/>
          </a:xfrm>
        </p:spPr>
        <p:txBody>
          <a:bodyPr>
            <a:noAutofit/>
          </a:bodyPr>
          <a:lstStyle/>
          <a:p>
            <a:r>
              <a:rPr lang="en-US" sz="3200" dirty="0"/>
              <a:t>Cognitive </a:t>
            </a:r>
            <a:r>
              <a:rPr lang="en-US" sz="3200" dirty="0" smtClean="0"/>
              <a:t>Problems did </a:t>
            </a:r>
            <a:r>
              <a:rPr lang="en-US" sz="3200" dirty="0"/>
              <a:t>not </a:t>
            </a:r>
            <a:r>
              <a:rPr lang="en-US" sz="3200" dirty="0" smtClean="0"/>
              <a:t>Explain Hoarding </a:t>
            </a:r>
            <a:r>
              <a:rPr lang="en-US" sz="3200" dirty="0"/>
              <a:t>in </a:t>
            </a:r>
            <a:r>
              <a:rPr lang="en-US" sz="3200" dirty="0" smtClean="0"/>
              <a:t>Elders</a:t>
            </a:r>
            <a:endParaRPr lang="en-US" sz="3200" dirty="0"/>
          </a:p>
        </p:txBody>
      </p:sp>
      <p:graphicFrame>
        <p:nvGraphicFramePr>
          <p:cNvPr id="6" name="Object 2"/>
          <p:cNvGraphicFramePr>
            <a:graphicFrameLocks noGrp="1" noChangeAspect="1"/>
          </p:cNvGraphicFramePr>
          <p:nvPr>
            <p:ph type="chart" idx="1"/>
            <p:extLst>
              <p:ext uri="{D42A27DB-BD31-4B8C-83A1-F6EECF244321}">
                <p14:modId xmlns:p14="http://schemas.microsoft.com/office/powerpoint/2010/main" val="119826077"/>
              </p:ext>
            </p:extLst>
          </p:nvPr>
        </p:nvGraphicFramePr>
        <p:xfrm>
          <a:off x="1202649" y="1752600"/>
          <a:ext cx="7941351" cy="432276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a:xfrm>
            <a:off x="990600" y="6245225"/>
            <a:ext cx="8153400" cy="384175"/>
          </a:xfrm>
          <a:prstGeom prst="rect">
            <a:avLst/>
          </a:prstGeom>
        </p:spPr>
        <p:txBody>
          <a:bodyPr/>
          <a:lstStyle/>
          <a:p>
            <a:r>
              <a:rPr lang="en-US" sz="1800" u="none" dirty="0" smtClean="0"/>
              <a:t>Kim, Steketee, &amp; Frost (2001). Health &amp; Social Work. 26:176-184</a:t>
            </a:r>
            <a:endParaRPr lang="en-US" sz="1800" u="none" dirty="0"/>
          </a:p>
        </p:txBody>
      </p:sp>
    </p:spTree>
    <p:extLst>
      <p:ext uri="{BB962C8B-B14F-4D97-AF65-F5344CB8AC3E}">
        <p14:creationId xmlns:p14="http://schemas.microsoft.com/office/powerpoint/2010/main" val="100861803"/>
      </p:ext>
    </p:extLst>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a:xfrm>
            <a:off x="1219200" y="152400"/>
            <a:ext cx="7772400" cy="1066800"/>
          </a:xfrm>
        </p:spPr>
        <p:txBody>
          <a:bodyPr>
            <a:noAutofit/>
          </a:bodyPr>
          <a:lstStyle/>
          <a:p>
            <a:r>
              <a:rPr lang="en-US" sz="3200" dirty="0" smtClean="0"/>
              <a:t>Previous Interventions for Elders Rarely Worked</a:t>
            </a:r>
            <a:endParaRPr lang="en-US" sz="3200" dirty="0"/>
          </a:p>
        </p:txBody>
      </p:sp>
      <p:graphicFrame>
        <p:nvGraphicFramePr>
          <p:cNvPr id="8" name="Object 2"/>
          <p:cNvGraphicFramePr>
            <a:graphicFrameLocks noGrp="1" noChangeAspect="1"/>
          </p:cNvGraphicFramePr>
          <p:nvPr>
            <p:ph type="chart" idx="1"/>
            <p:extLst>
              <p:ext uri="{D42A27DB-BD31-4B8C-83A1-F6EECF244321}">
                <p14:modId xmlns:p14="http://schemas.microsoft.com/office/powerpoint/2010/main" val="3315657408"/>
              </p:ext>
            </p:extLst>
          </p:nvPr>
        </p:nvGraphicFramePr>
        <p:xfrm>
          <a:off x="1143000" y="1600200"/>
          <a:ext cx="7560163" cy="52070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p:cNvSpPr>
            <a:spLocks noGrp="1"/>
          </p:cNvSpPr>
          <p:nvPr>
            <p:ph type="ftr" sz="quarter" idx="10"/>
          </p:nvPr>
        </p:nvSpPr>
        <p:spPr>
          <a:xfrm>
            <a:off x="1066800" y="6370320"/>
            <a:ext cx="7772400" cy="457200"/>
          </a:xfrm>
        </p:spPr>
        <p:txBody>
          <a:bodyPr/>
          <a:lstStyle/>
          <a:p>
            <a:r>
              <a:rPr lang="en-US" sz="1500" u="none" dirty="0" smtClean="0"/>
              <a:t>Kim, Steketee, &amp; Frost (2001). Health &amp; Social Work. 26:176-184</a:t>
            </a:r>
            <a:endParaRPr lang="en-US" sz="1500" u="none" dirty="0"/>
          </a:p>
        </p:txBody>
      </p:sp>
      <p:sp>
        <p:nvSpPr>
          <p:cNvPr id="1002500" name="Text Box 4"/>
          <p:cNvSpPr txBox="1">
            <a:spLocks noChangeArrowheads="1"/>
          </p:cNvSpPr>
          <p:nvPr/>
        </p:nvSpPr>
        <p:spPr bwMode="auto">
          <a:xfrm>
            <a:off x="1600200" y="1600200"/>
            <a:ext cx="1524000" cy="336550"/>
          </a:xfrm>
          <a:prstGeom prst="rect">
            <a:avLst/>
          </a:prstGeom>
          <a:noFill/>
          <a:ln w="9525">
            <a:noFill/>
            <a:miter lim="800000"/>
            <a:headEnd/>
            <a:tailEnd/>
          </a:ln>
          <a:effectLst/>
        </p:spPr>
        <p:txBody>
          <a:bodyPr>
            <a:spAutoFit/>
          </a:bodyPr>
          <a:lstStyle/>
          <a:p>
            <a:pPr algn="ctr" eaLnBrk="0" hangingPunct="0">
              <a:spcBef>
                <a:spcPct val="50000"/>
              </a:spcBef>
            </a:pPr>
            <a:r>
              <a:rPr lang="en-US" sz="1600" b="1" dirty="0">
                <a:latin typeface="Arial" charset="0"/>
              </a:rPr>
              <a:t>Intervention</a:t>
            </a:r>
          </a:p>
        </p:txBody>
      </p:sp>
      <p:sp>
        <p:nvSpPr>
          <p:cNvPr id="1002501" name="Text Box 5"/>
          <p:cNvSpPr txBox="1">
            <a:spLocks noChangeArrowheads="1"/>
          </p:cNvSpPr>
          <p:nvPr/>
        </p:nvSpPr>
        <p:spPr bwMode="auto">
          <a:xfrm>
            <a:off x="3581400" y="1600200"/>
            <a:ext cx="1524000" cy="336550"/>
          </a:xfrm>
          <a:prstGeom prst="rect">
            <a:avLst/>
          </a:prstGeom>
          <a:noFill/>
          <a:ln w="9525">
            <a:noFill/>
            <a:miter lim="800000"/>
            <a:headEnd/>
            <a:tailEnd/>
          </a:ln>
          <a:effectLst/>
        </p:spPr>
        <p:txBody>
          <a:bodyPr>
            <a:spAutoFit/>
          </a:bodyPr>
          <a:lstStyle/>
          <a:p>
            <a:pPr algn="ctr" eaLnBrk="0" hangingPunct="0">
              <a:spcBef>
                <a:spcPct val="50000"/>
              </a:spcBef>
            </a:pPr>
            <a:r>
              <a:rPr lang="en-US" sz="1600" b="1" dirty="0">
                <a:latin typeface="Arial" charset="0"/>
              </a:rPr>
              <a:t>By Whom</a:t>
            </a:r>
          </a:p>
        </p:txBody>
      </p:sp>
      <p:sp>
        <p:nvSpPr>
          <p:cNvPr id="1002502" name="Text Box 6"/>
          <p:cNvSpPr txBox="1">
            <a:spLocks noChangeArrowheads="1"/>
          </p:cNvSpPr>
          <p:nvPr/>
        </p:nvSpPr>
        <p:spPr bwMode="auto">
          <a:xfrm>
            <a:off x="6172200" y="1600200"/>
            <a:ext cx="1524000" cy="336550"/>
          </a:xfrm>
          <a:prstGeom prst="rect">
            <a:avLst/>
          </a:prstGeom>
          <a:noFill/>
          <a:ln w="9525">
            <a:noFill/>
            <a:miter lim="800000"/>
            <a:headEnd/>
            <a:tailEnd/>
          </a:ln>
          <a:effectLst/>
        </p:spPr>
        <p:txBody>
          <a:bodyPr>
            <a:spAutoFit/>
          </a:bodyPr>
          <a:lstStyle/>
          <a:p>
            <a:pPr algn="ctr" eaLnBrk="0" hangingPunct="0">
              <a:spcBef>
                <a:spcPct val="50000"/>
              </a:spcBef>
            </a:pPr>
            <a:r>
              <a:rPr lang="en-US" sz="1600" b="1" dirty="0">
                <a:latin typeface="Arial" charset="0"/>
              </a:rPr>
              <a:t>Outcome</a:t>
            </a:r>
          </a:p>
        </p:txBody>
      </p:sp>
    </p:spTree>
    <p:extLst>
      <p:ext uri="{BB962C8B-B14F-4D97-AF65-F5344CB8AC3E}">
        <p14:creationId xmlns:p14="http://schemas.microsoft.com/office/powerpoint/2010/main" val="1157069636"/>
      </p:ext>
    </p:extLst>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ChangeArrowheads="1"/>
          </p:cNvSpPr>
          <p:nvPr>
            <p:ph type="title"/>
          </p:nvPr>
        </p:nvSpPr>
        <p:spPr>
          <a:xfrm>
            <a:off x="914400" y="381000"/>
            <a:ext cx="8229600" cy="743712"/>
          </a:xfrm>
        </p:spPr>
        <p:txBody>
          <a:bodyPr>
            <a:normAutofit fontScale="90000"/>
          </a:bodyPr>
          <a:lstStyle/>
          <a:p>
            <a:r>
              <a:rPr lang="en-US" dirty="0" smtClean="0"/>
              <a:t>Special Challenges for Elders with Hoarding</a:t>
            </a:r>
            <a:endParaRPr lang="en-US" dirty="0"/>
          </a:p>
        </p:txBody>
      </p:sp>
      <p:sp>
        <p:nvSpPr>
          <p:cNvPr id="1123331" name="Rectangle 3"/>
          <p:cNvSpPr>
            <a:spLocks noGrp="1" noChangeArrowheads="1"/>
          </p:cNvSpPr>
          <p:nvPr>
            <p:ph idx="1"/>
          </p:nvPr>
        </p:nvSpPr>
        <p:spPr>
          <a:xfrm>
            <a:off x="609600" y="1600200"/>
            <a:ext cx="8229600" cy="4953000"/>
          </a:xfrm>
        </p:spPr>
        <p:txBody>
          <a:bodyPr>
            <a:noAutofit/>
          </a:bodyPr>
          <a:lstStyle/>
          <a:p>
            <a:pPr>
              <a:spcBef>
                <a:spcPts val="1200"/>
              </a:spcBef>
            </a:pPr>
            <a:r>
              <a:rPr lang="en-US" sz="2200" b="1" dirty="0" smtClean="0"/>
              <a:t>Reduced </a:t>
            </a:r>
            <a:r>
              <a:rPr lang="en-US" sz="2200" b="1" dirty="0"/>
              <a:t>capacity </a:t>
            </a:r>
            <a:r>
              <a:rPr lang="en-US" sz="2200" dirty="0"/>
              <a:t>- cooking, cleaning, bathing, sleeping </a:t>
            </a:r>
          </a:p>
          <a:p>
            <a:pPr>
              <a:spcBef>
                <a:spcPts val="1200"/>
              </a:spcBef>
            </a:pPr>
            <a:r>
              <a:rPr lang="en-US" sz="2200" b="1" dirty="0"/>
              <a:t>Decreased </a:t>
            </a:r>
            <a:r>
              <a:rPr lang="en-US" sz="2200" b="1" dirty="0" smtClean="0"/>
              <a:t>supports </a:t>
            </a:r>
            <a:r>
              <a:rPr lang="en-US" sz="2200" dirty="0" smtClean="0"/>
              <a:t>- physical </a:t>
            </a:r>
            <a:r>
              <a:rPr lang="en-US" sz="2200" dirty="0"/>
              <a:t>and </a:t>
            </a:r>
            <a:r>
              <a:rPr lang="en-US" sz="2200" dirty="0" smtClean="0"/>
              <a:t>emotional</a:t>
            </a:r>
            <a:endParaRPr lang="en-US" sz="2200" dirty="0"/>
          </a:p>
          <a:p>
            <a:pPr>
              <a:spcBef>
                <a:spcPts val="1200"/>
              </a:spcBef>
            </a:pPr>
            <a:r>
              <a:rPr lang="en-US" sz="2200" b="1" dirty="0" smtClean="0"/>
              <a:t>Safety</a:t>
            </a:r>
            <a:r>
              <a:rPr lang="en-US" sz="2200" dirty="0" smtClean="0"/>
              <a:t> –fire, falling, mold, emergency medical access</a:t>
            </a:r>
          </a:p>
          <a:p>
            <a:pPr>
              <a:spcBef>
                <a:spcPts val="1200"/>
              </a:spcBef>
            </a:pPr>
            <a:r>
              <a:rPr lang="en-US" sz="2200" b="1" dirty="0" smtClean="0"/>
              <a:t>Physical health </a:t>
            </a:r>
            <a:r>
              <a:rPr lang="en-US" sz="2200" dirty="0" smtClean="0"/>
              <a:t>- respiratory problems, self-care, nutrition</a:t>
            </a:r>
          </a:p>
          <a:p>
            <a:pPr>
              <a:spcBef>
                <a:spcPts val="1200"/>
              </a:spcBef>
            </a:pPr>
            <a:r>
              <a:rPr lang="en-US" sz="2200" b="1" dirty="0" smtClean="0"/>
              <a:t>Social isolation </a:t>
            </a:r>
            <a:r>
              <a:rPr lang="en-US" sz="2200" dirty="0" smtClean="0"/>
              <a:t>- embarrassment about clutter</a:t>
            </a:r>
          </a:p>
          <a:p>
            <a:pPr>
              <a:spcBef>
                <a:spcPts val="1200"/>
              </a:spcBef>
            </a:pPr>
            <a:r>
              <a:rPr lang="en-US" sz="2200" b="1" dirty="0" smtClean="0"/>
              <a:t>Legal problems </a:t>
            </a:r>
            <a:r>
              <a:rPr lang="en-US" sz="2200" dirty="0" smtClean="0"/>
              <a:t>–compulsive buying, debt, lost and unpaid bills &amp; applications for services</a:t>
            </a:r>
          </a:p>
          <a:p>
            <a:pPr>
              <a:spcBef>
                <a:spcPts val="1200"/>
              </a:spcBef>
            </a:pPr>
            <a:r>
              <a:rPr lang="en-US" sz="2200" b="1" dirty="0" smtClean="0"/>
              <a:t>Risk of homelessness </a:t>
            </a:r>
            <a:r>
              <a:rPr lang="en-US" sz="2200" dirty="0" smtClean="0"/>
              <a:t>due to eviction  </a:t>
            </a:r>
            <a:endParaRPr lang="en-US" sz="2200" dirty="0"/>
          </a:p>
        </p:txBody>
      </p:sp>
    </p:spTree>
    <p:extLst>
      <p:ext uri="{BB962C8B-B14F-4D97-AF65-F5344CB8AC3E}">
        <p14:creationId xmlns:p14="http://schemas.microsoft.com/office/powerpoint/2010/main" val="223295825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Community Challenges</a:t>
            </a:r>
            <a:endParaRPr lang="en-US" dirty="0"/>
          </a:p>
        </p:txBody>
      </p:sp>
      <p:sp>
        <p:nvSpPr>
          <p:cNvPr id="7171" name="Rectangle 3"/>
          <p:cNvSpPr>
            <a:spLocks noGrp="1" noChangeArrowheads="1"/>
          </p:cNvSpPr>
          <p:nvPr>
            <p:ph idx="1"/>
          </p:nvPr>
        </p:nvSpPr>
        <p:spPr/>
        <p:txBody>
          <a:bodyPr>
            <a:normAutofit fontScale="92500" lnSpcReduction="10000"/>
          </a:bodyPr>
          <a:lstStyle/>
          <a:p>
            <a:pPr>
              <a:lnSpc>
                <a:spcPct val="90000"/>
              </a:lnSpc>
            </a:pPr>
            <a:r>
              <a:rPr lang="en-US" dirty="0" smtClean="0"/>
              <a:t>Increased social service provider load for:</a:t>
            </a:r>
          </a:p>
          <a:p>
            <a:pPr lvl="1">
              <a:lnSpc>
                <a:spcPct val="90000"/>
              </a:lnSpc>
            </a:pPr>
            <a:r>
              <a:rPr lang="en-US" dirty="0" smtClean="0"/>
              <a:t>Public health departments</a:t>
            </a:r>
          </a:p>
          <a:p>
            <a:pPr lvl="1">
              <a:lnSpc>
                <a:spcPct val="90000"/>
              </a:lnSpc>
            </a:pPr>
            <a:r>
              <a:rPr lang="en-US" dirty="0" smtClean="0"/>
              <a:t>Housing and inspection services</a:t>
            </a:r>
          </a:p>
          <a:p>
            <a:pPr lvl="1">
              <a:lnSpc>
                <a:spcPct val="90000"/>
              </a:lnSpc>
            </a:pPr>
            <a:r>
              <a:rPr lang="en-US" dirty="0" smtClean="0"/>
              <a:t>Housing managers &amp; landlords</a:t>
            </a:r>
          </a:p>
          <a:p>
            <a:pPr lvl="1">
              <a:lnSpc>
                <a:spcPct val="90000"/>
              </a:lnSpc>
            </a:pPr>
            <a:r>
              <a:rPr lang="en-US" dirty="0" smtClean="0"/>
              <a:t>Elder service agencies</a:t>
            </a:r>
          </a:p>
          <a:p>
            <a:pPr lvl="1">
              <a:lnSpc>
                <a:spcPct val="90000"/>
              </a:lnSpc>
            </a:pPr>
            <a:r>
              <a:rPr lang="en-US" dirty="0" smtClean="0"/>
              <a:t>Mental health department</a:t>
            </a:r>
          </a:p>
          <a:p>
            <a:pPr lvl="1">
              <a:lnSpc>
                <a:spcPct val="90000"/>
              </a:lnSpc>
            </a:pPr>
            <a:r>
              <a:rPr lang="en-US" dirty="0" smtClean="0"/>
              <a:t>Health care organizations</a:t>
            </a:r>
          </a:p>
          <a:p>
            <a:pPr>
              <a:lnSpc>
                <a:spcPct val="90000"/>
              </a:lnSpc>
            </a:pPr>
            <a:r>
              <a:rPr lang="en-US" dirty="0" smtClean="0"/>
              <a:t>The time and money required to resolve serious hoarding cases strains agency resources</a:t>
            </a:r>
          </a:p>
          <a:p>
            <a:pPr>
              <a:buFontTx/>
              <a:buNone/>
            </a:pPr>
            <a:endParaRPr lang="en-US" dirty="0"/>
          </a:p>
        </p:txBody>
      </p:sp>
    </p:spTree>
    <p:extLst>
      <p:ext uri="{BB962C8B-B14F-4D97-AF65-F5344CB8AC3E}">
        <p14:creationId xmlns:p14="http://schemas.microsoft.com/office/powerpoint/2010/main" val="2843746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90600" y="304800"/>
            <a:ext cx="8001000" cy="1017587"/>
          </a:xfrm>
          <a:noFill/>
          <a:ln/>
        </p:spPr>
        <p:txBody>
          <a:bodyPr lIns="90487" tIns="44450" rIns="90487" bIns="44450" anchorCtr="0">
            <a:normAutofit/>
          </a:bodyPr>
          <a:lstStyle/>
          <a:p>
            <a:pPr algn="ctr"/>
            <a:r>
              <a:rPr lang="en-US" dirty="0"/>
              <a:t>Specialized </a:t>
            </a:r>
            <a:r>
              <a:rPr lang="en-US" dirty="0" smtClean="0"/>
              <a:t>Treatment for Hoarding</a:t>
            </a:r>
            <a:br>
              <a:rPr lang="en-US" dirty="0" smtClean="0"/>
            </a:br>
            <a:r>
              <a:rPr lang="en-US" sz="2000" dirty="0" smtClean="0"/>
              <a:t>(Steketee &amp; Frost, 2007)</a:t>
            </a:r>
            <a:endParaRPr lang="en-US" sz="2000" dirty="0"/>
          </a:p>
        </p:txBody>
      </p:sp>
      <p:sp>
        <p:nvSpPr>
          <p:cNvPr id="84995" name="Rectangle 3"/>
          <p:cNvSpPr>
            <a:spLocks noGrp="1" noChangeArrowheads="1"/>
          </p:cNvSpPr>
          <p:nvPr>
            <p:ph idx="1"/>
          </p:nvPr>
        </p:nvSpPr>
        <p:spPr>
          <a:xfrm>
            <a:off x="533400" y="1524000"/>
            <a:ext cx="8001000" cy="5029200"/>
          </a:xfrm>
          <a:noFill/>
          <a:ln/>
        </p:spPr>
        <p:txBody>
          <a:bodyPr lIns="90487" tIns="44450" rIns="90487" bIns="44450">
            <a:normAutofit fontScale="70000" lnSpcReduction="20000"/>
          </a:bodyPr>
          <a:lstStyle/>
          <a:p>
            <a:r>
              <a:rPr lang="en-US" sz="3200" dirty="0" smtClean="0"/>
              <a:t>Education </a:t>
            </a:r>
            <a:r>
              <a:rPr lang="en-US" sz="3200" dirty="0"/>
              <a:t>and case </a:t>
            </a:r>
            <a:r>
              <a:rPr lang="en-US" sz="3200" dirty="0" smtClean="0"/>
              <a:t>formulation based on theoretical model for hoarding</a:t>
            </a:r>
            <a:endParaRPr lang="en-US" sz="3200" dirty="0"/>
          </a:p>
          <a:p>
            <a:r>
              <a:rPr lang="en-US" sz="3200" dirty="0" smtClean="0"/>
              <a:t>Determine values, set goals</a:t>
            </a:r>
          </a:p>
          <a:p>
            <a:r>
              <a:rPr lang="en-US" sz="3200" dirty="0" smtClean="0"/>
              <a:t>Motivational enhancement</a:t>
            </a:r>
            <a:endParaRPr lang="en-US" sz="3200" dirty="0"/>
          </a:p>
          <a:p>
            <a:r>
              <a:rPr lang="en-US" sz="3200" dirty="0"/>
              <a:t>Skills training </a:t>
            </a:r>
            <a:r>
              <a:rPr lang="en-US" sz="3200" dirty="0" smtClean="0"/>
              <a:t>for </a:t>
            </a:r>
            <a:r>
              <a:rPr lang="en-US" sz="3200" dirty="0"/>
              <a:t>organizing, problem solving, decision-making</a:t>
            </a:r>
          </a:p>
          <a:p>
            <a:r>
              <a:rPr lang="en-US" sz="3200" dirty="0" smtClean="0"/>
              <a:t>Practice discarding &amp; non-acquiring</a:t>
            </a:r>
          </a:p>
          <a:p>
            <a:r>
              <a:rPr lang="en-US" sz="3200" dirty="0" smtClean="0"/>
              <a:t>Challenge </a:t>
            </a:r>
            <a:r>
              <a:rPr lang="en-US" sz="3200" dirty="0"/>
              <a:t>thoughts and </a:t>
            </a:r>
            <a:r>
              <a:rPr lang="en-US" sz="3200" dirty="0" smtClean="0"/>
              <a:t>beliefs</a:t>
            </a:r>
          </a:p>
          <a:p>
            <a:r>
              <a:rPr lang="en-US" sz="3200" dirty="0" smtClean="0"/>
              <a:t>Prevent relapse</a:t>
            </a:r>
            <a:endParaRPr lang="en-US" sz="3200" dirty="0"/>
          </a:p>
          <a:p>
            <a:pPr>
              <a:buNone/>
            </a:pPr>
            <a:endParaRPr lang="en-US" dirty="0" smtClean="0"/>
          </a:p>
        </p:txBody>
      </p:sp>
    </p:spTree>
    <p:extLst>
      <p:ext uri="{BB962C8B-B14F-4D97-AF65-F5344CB8AC3E}">
        <p14:creationId xmlns:p14="http://schemas.microsoft.com/office/powerpoint/2010/main" val="320470588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228600"/>
            <a:ext cx="7696200" cy="1066800"/>
          </a:xfrm>
          <a:noFill/>
          <a:ln/>
        </p:spPr>
        <p:txBody>
          <a:bodyPr lIns="90487" tIns="44450" rIns="90487" bIns="44450" anchorCtr="0">
            <a:normAutofit/>
          </a:bodyPr>
          <a:lstStyle/>
          <a:p>
            <a:pPr algn="ctr"/>
            <a:r>
              <a:rPr lang="en-US" dirty="0" smtClean="0"/>
              <a:t>Brookline Flexible </a:t>
            </a:r>
            <a:r>
              <a:rPr lang="en-US" dirty="0"/>
              <a:t>CBT for Hoarding</a:t>
            </a:r>
            <a:br>
              <a:rPr lang="en-US" dirty="0"/>
            </a:br>
            <a:r>
              <a:rPr lang="en-US" sz="1800" dirty="0" smtClean="0"/>
              <a:t>(modified from Steketee &amp; Frost 2007 manual)</a:t>
            </a:r>
            <a:endParaRPr lang="en-US" sz="1800" dirty="0"/>
          </a:p>
        </p:txBody>
      </p:sp>
      <p:sp>
        <p:nvSpPr>
          <p:cNvPr id="32771" name="Rectangle 3"/>
          <p:cNvSpPr>
            <a:spLocks noGrp="1" noChangeArrowheads="1"/>
          </p:cNvSpPr>
          <p:nvPr>
            <p:ph idx="1"/>
          </p:nvPr>
        </p:nvSpPr>
        <p:spPr>
          <a:xfrm>
            <a:off x="533400" y="1524000"/>
            <a:ext cx="7924800" cy="5029200"/>
          </a:xfrm>
          <a:noFill/>
          <a:ln/>
        </p:spPr>
        <p:txBody>
          <a:bodyPr lIns="90487" tIns="44450" rIns="90487" bIns="44450">
            <a:normAutofit/>
          </a:bodyPr>
          <a:lstStyle/>
          <a:p>
            <a:pPr>
              <a:lnSpc>
                <a:spcPct val="80000"/>
              </a:lnSpc>
            </a:pPr>
            <a:r>
              <a:rPr lang="en-US" sz="2400" dirty="0"/>
              <a:t>A</a:t>
            </a:r>
            <a:r>
              <a:rPr lang="en-US" sz="2400" dirty="0" smtClean="0"/>
              <a:t>lternating home </a:t>
            </a:r>
            <a:r>
              <a:rPr lang="en-US" sz="2400" dirty="0"/>
              <a:t>and office </a:t>
            </a:r>
            <a:r>
              <a:rPr lang="en-US" sz="2400" dirty="0" smtClean="0"/>
              <a:t>visits</a:t>
            </a:r>
          </a:p>
          <a:p>
            <a:pPr>
              <a:lnSpc>
                <a:spcPct val="80000"/>
              </a:lnSpc>
            </a:pPr>
            <a:r>
              <a:rPr lang="en-US" sz="2400" dirty="0" smtClean="0"/>
              <a:t>1.5 – 2 hour sessions </a:t>
            </a:r>
          </a:p>
          <a:p>
            <a:pPr>
              <a:lnSpc>
                <a:spcPct val="80000"/>
              </a:lnSpc>
            </a:pPr>
            <a:r>
              <a:rPr lang="en-US" sz="2400" dirty="0" smtClean="0"/>
              <a:t>~40 sessions over ~ 12 months</a:t>
            </a:r>
          </a:p>
          <a:p>
            <a:pPr>
              <a:lnSpc>
                <a:spcPct val="80000"/>
              </a:lnSpc>
            </a:pPr>
            <a:r>
              <a:rPr lang="en-US" sz="2400" dirty="0" smtClean="0"/>
              <a:t>Treatment team: </a:t>
            </a:r>
          </a:p>
          <a:p>
            <a:pPr lvl="1">
              <a:lnSpc>
                <a:spcPct val="80000"/>
              </a:lnSpc>
            </a:pPr>
            <a:r>
              <a:rPr lang="en-US" dirty="0" smtClean="0"/>
              <a:t>agency clinicians </a:t>
            </a:r>
          </a:p>
          <a:p>
            <a:pPr lvl="1">
              <a:lnSpc>
                <a:spcPct val="80000"/>
              </a:lnSpc>
            </a:pPr>
            <a:r>
              <a:rPr lang="en-US" dirty="0" smtClean="0"/>
              <a:t>B.A</a:t>
            </a:r>
            <a:r>
              <a:rPr lang="en-US" dirty="0"/>
              <a:t>. </a:t>
            </a:r>
            <a:r>
              <a:rPr lang="en-US" dirty="0" smtClean="0"/>
              <a:t>staff </a:t>
            </a:r>
            <a:r>
              <a:rPr lang="en-US" dirty="0"/>
              <a:t>member hired and trained to provide hoarding </a:t>
            </a:r>
            <a:r>
              <a:rPr lang="en-US" dirty="0" smtClean="0"/>
              <a:t>treatment</a:t>
            </a:r>
          </a:p>
          <a:p>
            <a:pPr>
              <a:lnSpc>
                <a:spcPct val="80000"/>
              </a:lnSpc>
            </a:pPr>
            <a:r>
              <a:rPr lang="en-US" sz="2400" dirty="0" smtClean="0"/>
              <a:t>Flexible application of skills training, exposure practice and basic cognitive strategies</a:t>
            </a:r>
          </a:p>
        </p:txBody>
      </p:sp>
      <p:sp>
        <p:nvSpPr>
          <p:cNvPr id="5" name="Footer Placeholder 4"/>
          <p:cNvSpPr>
            <a:spLocks noGrp="1"/>
          </p:cNvSpPr>
          <p:nvPr>
            <p:ph type="ftr" sz="quarter" idx="4294967295"/>
          </p:nvPr>
        </p:nvSpPr>
        <p:spPr>
          <a:xfrm>
            <a:off x="2362200" y="6356351"/>
            <a:ext cx="5867400" cy="349250"/>
          </a:xfrm>
          <a:prstGeom prst="rect">
            <a:avLst/>
          </a:prstGeom>
        </p:spPr>
        <p:txBody>
          <a:bodyPr/>
          <a:lstStyle/>
          <a:p>
            <a:r>
              <a:rPr lang="en-US" sz="1500" u="none" dirty="0" smtClean="0"/>
              <a:t>Turner, Steketee, &amp; </a:t>
            </a:r>
            <a:r>
              <a:rPr lang="en-US" sz="1500" u="none" dirty="0" err="1" smtClean="0"/>
              <a:t>Nauth</a:t>
            </a:r>
            <a:r>
              <a:rPr lang="en-US" sz="1500" u="none" dirty="0" smtClean="0"/>
              <a:t> (2010).  Cog. &amp; </a:t>
            </a:r>
            <a:r>
              <a:rPr lang="en-US" sz="1500" u="none" dirty="0" err="1" smtClean="0"/>
              <a:t>Behav</a:t>
            </a:r>
            <a:r>
              <a:rPr lang="en-US" sz="1500" u="none" dirty="0" smtClean="0"/>
              <a:t>. </a:t>
            </a:r>
            <a:r>
              <a:rPr lang="en-US" sz="1500" u="none" dirty="0" err="1" smtClean="0"/>
              <a:t>Pract</a:t>
            </a:r>
            <a:r>
              <a:rPr lang="en-US" sz="1500" u="none" dirty="0" smtClean="0"/>
              <a:t>., 17, 449-457. </a:t>
            </a:r>
            <a:endParaRPr lang="en-US" sz="1500" u="none" dirty="0"/>
          </a:p>
        </p:txBody>
      </p:sp>
    </p:spTree>
    <p:extLst>
      <p:ext uri="{BB962C8B-B14F-4D97-AF65-F5344CB8AC3E}">
        <p14:creationId xmlns:p14="http://schemas.microsoft.com/office/powerpoint/2010/main" val="178749527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304800"/>
            <a:ext cx="8229600" cy="819912"/>
          </a:xfrm>
        </p:spPr>
        <p:txBody>
          <a:bodyPr>
            <a:normAutofit/>
          </a:bodyPr>
          <a:lstStyle/>
          <a:p>
            <a:r>
              <a:rPr lang="en-US" sz="3600" dirty="0" smtClean="0"/>
              <a:t>Brookline Study Recruitment</a:t>
            </a:r>
            <a:endParaRPr lang="en-US" sz="3600" dirty="0"/>
          </a:p>
        </p:txBody>
      </p:sp>
      <p:sp>
        <p:nvSpPr>
          <p:cNvPr id="12291" name="Rectangle 3"/>
          <p:cNvSpPr>
            <a:spLocks noGrp="1" noChangeArrowheads="1"/>
          </p:cNvSpPr>
          <p:nvPr>
            <p:ph idx="1"/>
          </p:nvPr>
        </p:nvSpPr>
        <p:spPr>
          <a:xfrm>
            <a:off x="685800" y="1447800"/>
            <a:ext cx="7924800" cy="4648200"/>
          </a:xfrm>
        </p:spPr>
        <p:txBody>
          <a:bodyPr>
            <a:normAutofit/>
          </a:bodyPr>
          <a:lstStyle/>
          <a:p>
            <a:pPr>
              <a:lnSpc>
                <a:spcPct val="90000"/>
              </a:lnSpc>
            </a:pPr>
            <a:r>
              <a:rPr lang="en-US" sz="1800" dirty="0" smtClean="0"/>
              <a:t>Excluded those with dementia, problem personality </a:t>
            </a:r>
            <a:r>
              <a:rPr lang="en-US" sz="1800" dirty="0"/>
              <a:t>features </a:t>
            </a:r>
          </a:p>
          <a:p>
            <a:pPr>
              <a:lnSpc>
                <a:spcPct val="90000"/>
              </a:lnSpc>
            </a:pPr>
            <a:r>
              <a:rPr lang="en-US" sz="1800" dirty="0" smtClean="0"/>
              <a:t>9 began treatment; 6 completed</a:t>
            </a:r>
          </a:p>
          <a:p>
            <a:pPr>
              <a:lnSpc>
                <a:spcPct val="90000"/>
              </a:lnSpc>
            </a:pPr>
            <a:r>
              <a:rPr lang="en-US" sz="1800" dirty="0"/>
              <a:t>5 women, 1 man</a:t>
            </a:r>
          </a:p>
          <a:p>
            <a:pPr>
              <a:lnSpc>
                <a:spcPct val="90000"/>
              </a:lnSpc>
            </a:pPr>
            <a:r>
              <a:rPr lang="en-US" sz="1800" dirty="0"/>
              <a:t>Mean age = 72, range = 56 - 86 years</a:t>
            </a:r>
          </a:p>
          <a:p>
            <a:pPr>
              <a:lnSpc>
                <a:spcPct val="90000"/>
              </a:lnSpc>
            </a:pPr>
            <a:r>
              <a:rPr lang="en-US" sz="1800" dirty="0"/>
              <a:t>Only 1 had no MH </a:t>
            </a:r>
            <a:r>
              <a:rPr lang="en-US" sz="1800" dirty="0" smtClean="0"/>
              <a:t>problems; 5 had </a:t>
            </a:r>
            <a:r>
              <a:rPr lang="en-US" sz="1800" dirty="0"/>
              <a:t>depression, 1 </a:t>
            </a:r>
            <a:r>
              <a:rPr lang="en-US" sz="1800" dirty="0" smtClean="0"/>
              <a:t>PTSD, 1 </a:t>
            </a:r>
            <a:r>
              <a:rPr lang="en-US" sz="1800" dirty="0"/>
              <a:t>ADHD </a:t>
            </a:r>
          </a:p>
          <a:p>
            <a:pPr>
              <a:lnSpc>
                <a:spcPct val="90000"/>
              </a:lnSpc>
            </a:pPr>
            <a:r>
              <a:rPr lang="en-US" sz="1800" dirty="0"/>
              <a:t>5 lived alone; 1 lived with roommates</a:t>
            </a:r>
          </a:p>
          <a:p>
            <a:r>
              <a:rPr lang="en-US" sz="1800" dirty="0"/>
              <a:t>Physical health problems included</a:t>
            </a:r>
          </a:p>
          <a:p>
            <a:pPr lvl="1"/>
            <a:r>
              <a:rPr lang="en-US" sz="1800" dirty="0"/>
              <a:t>Diabetes, overweight, arthritis</a:t>
            </a:r>
          </a:p>
          <a:p>
            <a:pPr lvl="1"/>
            <a:r>
              <a:rPr lang="en-US" sz="1800" dirty="0"/>
              <a:t>Chronic bronchitis, glaucoma, </a:t>
            </a:r>
            <a:r>
              <a:rPr lang="en-US" sz="1800" dirty="0" smtClean="0"/>
              <a:t>Parkinson’s</a:t>
            </a:r>
            <a:endParaRPr lang="en-US" sz="1800" dirty="0"/>
          </a:p>
        </p:txBody>
      </p:sp>
      <p:sp>
        <p:nvSpPr>
          <p:cNvPr id="5" name="Footer Placeholder 4"/>
          <p:cNvSpPr>
            <a:spLocks noGrp="1"/>
          </p:cNvSpPr>
          <p:nvPr>
            <p:ph type="ftr" sz="quarter" idx="4294967295"/>
          </p:nvPr>
        </p:nvSpPr>
        <p:spPr>
          <a:xfrm>
            <a:off x="2286000" y="6324600"/>
            <a:ext cx="6324600" cy="381000"/>
          </a:xfrm>
          <a:prstGeom prst="rect">
            <a:avLst/>
          </a:prstGeom>
        </p:spPr>
        <p:txBody>
          <a:bodyPr/>
          <a:lstStyle/>
          <a:p>
            <a:r>
              <a:rPr lang="en-US" sz="1500" u="none" dirty="0" smtClean="0"/>
              <a:t>Turner, Steketee, &amp; </a:t>
            </a:r>
            <a:r>
              <a:rPr lang="en-US" sz="1500" u="none" dirty="0" err="1" smtClean="0"/>
              <a:t>Nauth</a:t>
            </a:r>
            <a:r>
              <a:rPr lang="en-US" sz="1500" u="none" dirty="0" smtClean="0"/>
              <a:t> (2010).  Cog. &amp; </a:t>
            </a:r>
            <a:r>
              <a:rPr lang="en-US" sz="1500" u="none" dirty="0" err="1" smtClean="0"/>
              <a:t>Behav</a:t>
            </a:r>
            <a:r>
              <a:rPr lang="en-US" sz="1500" u="none" dirty="0" smtClean="0"/>
              <a:t>. </a:t>
            </a:r>
            <a:r>
              <a:rPr lang="en-US" sz="1500" u="none" dirty="0" err="1" smtClean="0"/>
              <a:t>Pract</a:t>
            </a:r>
            <a:r>
              <a:rPr lang="en-US" sz="1500" u="none" dirty="0" smtClean="0"/>
              <a:t>., 17, 449-457. </a:t>
            </a:r>
            <a:endParaRPr lang="en-US" sz="1500" u="none" dirty="0"/>
          </a:p>
        </p:txBody>
      </p:sp>
    </p:spTree>
    <p:extLst>
      <p:ext uri="{BB962C8B-B14F-4D97-AF65-F5344CB8AC3E}">
        <p14:creationId xmlns:p14="http://schemas.microsoft.com/office/powerpoint/2010/main" val="1735645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381000"/>
            <a:ext cx="7543800" cy="914400"/>
          </a:xfrm>
        </p:spPr>
        <p:txBody>
          <a:bodyPr/>
          <a:lstStyle/>
          <a:p>
            <a:r>
              <a:rPr lang="en-US" sz="3600" dirty="0" smtClean="0"/>
              <a:t>Engagement </a:t>
            </a:r>
            <a:r>
              <a:rPr lang="en-US" sz="3600" dirty="0"/>
              <a:t>Strategies</a:t>
            </a:r>
          </a:p>
        </p:txBody>
      </p:sp>
      <p:sp>
        <p:nvSpPr>
          <p:cNvPr id="34819" name="Rectangle 3"/>
          <p:cNvSpPr>
            <a:spLocks noGrp="1" noChangeArrowheads="1"/>
          </p:cNvSpPr>
          <p:nvPr>
            <p:ph idx="1"/>
          </p:nvPr>
        </p:nvSpPr>
        <p:spPr/>
        <p:txBody>
          <a:bodyPr>
            <a:normAutofit fontScale="85000" lnSpcReduction="20000"/>
          </a:bodyPr>
          <a:lstStyle/>
          <a:p>
            <a:pPr>
              <a:lnSpc>
                <a:spcPct val="90000"/>
              </a:lnSpc>
            </a:pPr>
            <a:r>
              <a:rPr lang="en-US" dirty="0"/>
              <a:t>Humor and inspirational quotations</a:t>
            </a:r>
          </a:p>
          <a:p>
            <a:pPr>
              <a:lnSpc>
                <a:spcPct val="90000"/>
              </a:lnSpc>
            </a:pPr>
            <a:r>
              <a:rPr lang="en-US" dirty="0" smtClean="0"/>
              <a:t>Schedule sorting times</a:t>
            </a:r>
            <a:endParaRPr lang="en-US" dirty="0"/>
          </a:p>
          <a:p>
            <a:pPr>
              <a:lnSpc>
                <a:spcPct val="90000"/>
              </a:lnSpc>
            </a:pPr>
            <a:r>
              <a:rPr lang="en-US" dirty="0" smtClean="0"/>
              <a:t>Listen </a:t>
            </a:r>
            <a:r>
              <a:rPr lang="en-US" dirty="0"/>
              <a:t>to music while sorting</a:t>
            </a:r>
          </a:p>
          <a:p>
            <a:pPr>
              <a:lnSpc>
                <a:spcPct val="90000"/>
              </a:lnSpc>
            </a:pPr>
            <a:r>
              <a:rPr lang="en-US" dirty="0" smtClean="0"/>
              <a:t>Review progress via before and after photos </a:t>
            </a:r>
            <a:endParaRPr lang="en-US" dirty="0"/>
          </a:p>
          <a:p>
            <a:pPr>
              <a:lnSpc>
                <a:spcPct val="90000"/>
              </a:lnSpc>
            </a:pPr>
            <a:r>
              <a:rPr lang="en-US" dirty="0" smtClean="0"/>
              <a:t>Review life goals, esp. as priorities change with declining health</a:t>
            </a:r>
            <a:endParaRPr lang="en-US" dirty="0"/>
          </a:p>
          <a:p>
            <a:pPr>
              <a:lnSpc>
                <a:spcPct val="90000"/>
              </a:lnSpc>
            </a:pPr>
            <a:r>
              <a:rPr lang="en-US" dirty="0"/>
              <a:t>Reward self for work done </a:t>
            </a:r>
            <a:r>
              <a:rPr lang="en-US" dirty="0" smtClean="0"/>
              <a:t>- but </a:t>
            </a:r>
            <a:r>
              <a:rPr lang="en-US" dirty="0"/>
              <a:t>not with new items</a:t>
            </a:r>
            <a:r>
              <a:rPr lang="en-US" dirty="0" smtClean="0"/>
              <a:t>!</a:t>
            </a:r>
            <a:endParaRPr lang="en-US" dirty="0"/>
          </a:p>
          <a:p>
            <a:pPr>
              <a:lnSpc>
                <a:spcPct val="90000"/>
              </a:lnSpc>
            </a:pPr>
            <a:r>
              <a:rPr lang="en-US" dirty="0"/>
              <a:t>Balance homework with leisure </a:t>
            </a:r>
          </a:p>
          <a:p>
            <a:pPr>
              <a:lnSpc>
                <a:spcPct val="90000"/>
              </a:lnSpc>
            </a:pPr>
            <a:endParaRPr lang="en-US" sz="2800" dirty="0"/>
          </a:p>
        </p:txBody>
      </p:sp>
      <p:sp>
        <p:nvSpPr>
          <p:cNvPr id="5" name="Footer Placeholder 4"/>
          <p:cNvSpPr>
            <a:spLocks noGrp="1"/>
          </p:cNvSpPr>
          <p:nvPr>
            <p:ph type="ftr" sz="quarter" idx="4294967295"/>
          </p:nvPr>
        </p:nvSpPr>
        <p:spPr>
          <a:xfrm>
            <a:off x="1219200" y="6096000"/>
            <a:ext cx="7315200" cy="625475"/>
          </a:xfrm>
          <a:prstGeom prst="rect">
            <a:avLst/>
          </a:prstGeom>
        </p:spPr>
        <p:txBody>
          <a:bodyPr/>
          <a:lstStyle/>
          <a:p>
            <a:r>
              <a:rPr lang="en-US" sz="1800" u="none" dirty="0" smtClean="0"/>
              <a:t>Turner, </a:t>
            </a:r>
            <a:r>
              <a:rPr lang="en-US" sz="1800" u="none" dirty="0" err="1" smtClean="0"/>
              <a:t>Steketee</a:t>
            </a:r>
            <a:r>
              <a:rPr lang="en-US" sz="1800" u="none" dirty="0" smtClean="0"/>
              <a:t>, &amp; </a:t>
            </a:r>
            <a:r>
              <a:rPr lang="en-US" sz="1800" u="none" dirty="0" err="1" smtClean="0"/>
              <a:t>Nauth</a:t>
            </a:r>
            <a:r>
              <a:rPr lang="en-US" sz="1800" u="none" dirty="0" smtClean="0"/>
              <a:t> (2010).  Cog. &amp; </a:t>
            </a:r>
            <a:r>
              <a:rPr lang="en-US" sz="1800" u="none" dirty="0" err="1" smtClean="0"/>
              <a:t>Behav</a:t>
            </a:r>
            <a:r>
              <a:rPr lang="en-US" sz="1800" u="none" dirty="0" smtClean="0"/>
              <a:t>. </a:t>
            </a:r>
            <a:r>
              <a:rPr lang="en-US" sz="1800" u="none" dirty="0" err="1" smtClean="0"/>
              <a:t>Pract</a:t>
            </a:r>
            <a:r>
              <a:rPr lang="en-US" sz="1800" u="none" dirty="0" smtClean="0"/>
              <a:t>., 17, 449-457. </a:t>
            </a:r>
            <a:endParaRPr lang="en-US" sz="1800" u="none" dirty="0"/>
          </a:p>
        </p:txBody>
      </p:sp>
    </p:spTree>
    <p:extLst>
      <p:ext uri="{BB962C8B-B14F-4D97-AF65-F5344CB8AC3E}">
        <p14:creationId xmlns:p14="http://schemas.microsoft.com/office/powerpoint/2010/main" val="2435207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066800" y="347425"/>
            <a:ext cx="7772400" cy="1015663"/>
          </a:xfrm>
          <a:prstGeom prst="rect">
            <a:avLst/>
          </a:prstGeom>
          <a:noFill/>
          <a:ln w="9525">
            <a:noFill/>
            <a:miter lim="800000"/>
            <a:headEnd/>
            <a:tailEnd/>
          </a:ln>
          <a:effectLst/>
        </p:spPr>
        <p:txBody>
          <a:bodyPr wrap="square" anchor="ctr">
            <a:spAutoFit/>
          </a:bodyPr>
          <a:lstStyle/>
          <a:p>
            <a:pPr eaLnBrk="1" hangingPunct="1"/>
            <a:r>
              <a:rPr lang="en-US" sz="3000" u="none" dirty="0" smtClean="0">
                <a:solidFill>
                  <a:srgbClr val="333399"/>
                </a:solidFill>
                <a:latin typeface="+mj-lt"/>
                <a:cs typeface="Times New Roman" pitchFamily="18" charset="0"/>
              </a:rPr>
              <a:t>28% overall reduction in physical clutter</a:t>
            </a:r>
          </a:p>
        </p:txBody>
      </p:sp>
      <p:graphicFrame>
        <p:nvGraphicFramePr>
          <p:cNvPr id="10307" name="Group 67"/>
          <p:cNvGraphicFramePr>
            <a:graphicFrameLocks noGrp="1"/>
          </p:cNvGraphicFramePr>
          <p:nvPr>
            <p:extLst>
              <p:ext uri="{D42A27DB-BD31-4B8C-83A1-F6EECF244321}">
                <p14:modId xmlns:p14="http://schemas.microsoft.com/office/powerpoint/2010/main" val="4179358741"/>
              </p:ext>
            </p:extLst>
          </p:nvPr>
        </p:nvGraphicFramePr>
        <p:xfrm>
          <a:off x="1447800" y="1828800"/>
          <a:ext cx="6324600" cy="4023360"/>
        </p:xfrm>
        <a:graphic>
          <a:graphicData uri="http://schemas.openxmlformats.org/drawingml/2006/table">
            <a:tbl>
              <a:tblPr/>
              <a:tblGrid>
                <a:gridCol w="3096719"/>
                <a:gridCol w="3227881"/>
              </a:tblGrid>
              <a:tr h="733425">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Elderly Clients</a:t>
                      </a:r>
                      <a:endParaRPr kumimoji="0" lang="en-US" sz="24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rgbClr val="333399"/>
                          </a:solidFill>
                          <a:effectLst/>
                          <a:latin typeface="Times New Roman" pitchFamily="18" charset="0"/>
                          <a:cs typeface="Arial" charset="0"/>
                        </a:rPr>
                        <a:t>CIR % </a:t>
                      </a:r>
                    </a:p>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rgbClr val="333399"/>
                          </a:solidFill>
                          <a:effectLst/>
                          <a:latin typeface="Times New Roman" pitchFamily="18" charset="0"/>
                          <a:cs typeface="Arial" charset="0"/>
                        </a:rPr>
                        <a:t>Reduction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9738">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rgbClr val="333399"/>
                          </a:solidFill>
                          <a:effectLst/>
                          <a:latin typeface="Times New Roman" pitchFamily="18" charset="0"/>
                          <a:cs typeface="Arial" charset="0"/>
                        </a:rPr>
                        <a:t>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9738">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rgbClr val="333399"/>
                          </a:solidFill>
                          <a:effectLst/>
                          <a:latin typeface="Times New Roman" pitchFamily="18"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9738">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rgbClr val="333399"/>
                          </a:solidFill>
                          <a:effectLst/>
                          <a:latin typeface="Times New Roman" pitchFamily="18" charset="0"/>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8150">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rgbClr val="333399"/>
                          </a:solidFill>
                          <a:effectLst/>
                          <a:latin typeface="Times New Roman" pitchFamily="18" charset="0"/>
                          <a:cs typeface="Arial" charset="0"/>
                        </a:rPr>
                        <a:t>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9738">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24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rgbClr val="333399"/>
                          </a:solidFill>
                          <a:effectLst/>
                          <a:latin typeface="Times New Roman" pitchFamily="18" charset="0"/>
                          <a:cs typeface="Arial"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9738">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rgbClr val="333399"/>
                          </a:solidFill>
                          <a:effectLst/>
                          <a:latin typeface="Times New Roman" pitchFamily="18" charset="0"/>
                          <a:cs typeface="Arial" charset="0"/>
                        </a:rPr>
                        <a:t>46%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9738">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Mean</a:t>
                      </a:r>
                      <a:endParaRPr kumimoji="0" lang="en-US" sz="2400" b="1"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rgbClr val="333399"/>
                          </a:solidFill>
                          <a:effectLst/>
                          <a:latin typeface="Times New Roman" pitchFamily="18" charset="0"/>
                          <a:cs typeface="Arial" charset="0"/>
                        </a:rPr>
                        <a:t>28%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10290" name="Rectangle 50"/>
          <p:cNvSpPr>
            <a:spLocks noChangeArrowheads="1"/>
          </p:cNvSpPr>
          <p:nvPr/>
        </p:nvSpPr>
        <p:spPr bwMode="auto">
          <a:xfrm>
            <a:off x="0" y="4611688"/>
            <a:ext cx="9144000" cy="0"/>
          </a:xfrm>
          <a:prstGeom prst="rect">
            <a:avLst/>
          </a:prstGeom>
          <a:noFill/>
          <a:ln w="9525">
            <a:noFill/>
            <a:miter lim="800000"/>
            <a:headEnd/>
            <a:tailEnd/>
          </a:ln>
          <a:effectLst/>
        </p:spPr>
        <p:txBody>
          <a:bodyPr wrap="none" anchor="ctr">
            <a:spAutoFit/>
          </a:bodyPr>
          <a:lstStyle/>
          <a:p>
            <a:pPr eaLnBrk="1" hangingPunct="1"/>
            <a:endParaRPr lang="en-US">
              <a:cs typeface="Arial" charset="0"/>
            </a:endParaRPr>
          </a:p>
        </p:txBody>
      </p:sp>
      <p:sp>
        <p:nvSpPr>
          <p:cNvPr id="6" name="Footer Placeholder 5"/>
          <p:cNvSpPr>
            <a:spLocks noGrp="1"/>
          </p:cNvSpPr>
          <p:nvPr>
            <p:ph type="ftr" sz="quarter" idx="4294967295"/>
          </p:nvPr>
        </p:nvSpPr>
        <p:spPr>
          <a:xfrm>
            <a:off x="1295400" y="6432551"/>
            <a:ext cx="6553200" cy="349249"/>
          </a:xfrm>
          <a:prstGeom prst="rect">
            <a:avLst/>
          </a:prstGeom>
        </p:spPr>
        <p:txBody>
          <a:bodyPr/>
          <a:lstStyle/>
          <a:p>
            <a:r>
              <a:rPr lang="en-US" sz="1500" u="none" dirty="0" smtClean="0"/>
              <a:t>Turner, Steketee, &amp; </a:t>
            </a:r>
            <a:r>
              <a:rPr lang="en-US" sz="1500" u="none" dirty="0" err="1" smtClean="0"/>
              <a:t>Nauth</a:t>
            </a:r>
            <a:r>
              <a:rPr lang="en-US" sz="1500" u="none" dirty="0" smtClean="0"/>
              <a:t> (2010).  Cog. &amp; </a:t>
            </a:r>
            <a:r>
              <a:rPr lang="en-US" sz="1500" u="none" dirty="0" err="1" smtClean="0"/>
              <a:t>Behav</a:t>
            </a:r>
            <a:r>
              <a:rPr lang="en-US" sz="1500" u="none" dirty="0" smtClean="0"/>
              <a:t>. </a:t>
            </a:r>
            <a:r>
              <a:rPr lang="en-US" sz="1500" u="none" dirty="0" err="1" smtClean="0"/>
              <a:t>Pract</a:t>
            </a:r>
            <a:r>
              <a:rPr lang="en-US" sz="1500" u="none" dirty="0" smtClean="0"/>
              <a:t>., 17, 449-457. </a:t>
            </a:r>
            <a:endParaRPr lang="en-US" sz="1500" u="none" dirty="0"/>
          </a:p>
        </p:txBody>
      </p:sp>
    </p:spTree>
    <p:extLst>
      <p:ext uri="{BB962C8B-B14F-4D97-AF65-F5344CB8AC3E}">
        <p14:creationId xmlns:p14="http://schemas.microsoft.com/office/powerpoint/2010/main" val="71343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152400"/>
            <a:ext cx="7620000" cy="1143000"/>
          </a:xfrm>
        </p:spPr>
        <p:txBody>
          <a:bodyPr>
            <a:normAutofit fontScale="90000"/>
          </a:bodyPr>
          <a:lstStyle/>
          <a:p>
            <a:pPr algn="ctr"/>
            <a:r>
              <a:rPr lang="en-US" sz="2800" dirty="0">
                <a:solidFill>
                  <a:prstClr val="black"/>
                </a:solidFill>
              </a:rPr>
              <a:t>Number and Percentage of Articles focusing on Older Adults and Substance Use Disorders (SUD</a:t>
            </a:r>
            <a:r>
              <a:rPr lang="en-US" sz="2800" dirty="0" smtClean="0">
                <a:solidFill>
                  <a:prstClr val="black"/>
                </a:solidFill>
              </a:rPr>
              <a:t>) (</a:t>
            </a:r>
            <a:r>
              <a:rPr lang="en-US" sz="2800" dirty="0">
                <a:solidFill>
                  <a:prstClr val="black"/>
                </a:solidFill>
              </a:rPr>
              <a:t>Top 10 Journals 2000-2010)</a:t>
            </a:r>
            <a:endParaRPr lang="en-US" dirty="0"/>
          </a:p>
        </p:txBody>
      </p:sp>
      <p:sp>
        <p:nvSpPr>
          <p:cNvPr id="4" name="Content Placeholder 3"/>
          <p:cNvSpPr>
            <a:spLocks noGrp="1"/>
          </p:cNvSpPr>
          <p:nvPr>
            <p:ph sz="half" idx="1"/>
          </p:nvPr>
        </p:nvSpPr>
        <p:spPr>
          <a:xfrm>
            <a:off x="990600" y="1524000"/>
            <a:ext cx="3314700" cy="4343400"/>
          </a:xfrm>
        </p:spPr>
        <p:txBody>
          <a:bodyPr/>
          <a:lstStyle/>
          <a:p>
            <a:pPr marL="0" indent="0">
              <a:buNone/>
            </a:pPr>
            <a:r>
              <a:rPr lang="en-US" b="1" dirty="0"/>
              <a:t>Aging </a:t>
            </a:r>
            <a:r>
              <a:rPr lang="en-US" b="1" dirty="0" smtClean="0"/>
              <a:t>Journals</a:t>
            </a:r>
          </a:p>
          <a:p>
            <a:pPr lvl="1"/>
            <a:r>
              <a:rPr lang="en-US" dirty="0"/>
              <a:t>11,598 articles</a:t>
            </a:r>
          </a:p>
          <a:p>
            <a:pPr lvl="1"/>
            <a:endParaRPr lang="en-US" b="1" dirty="0"/>
          </a:p>
          <a:p>
            <a:endParaRPr lang="en-US" dirty="0"/>
          </a:p>
        </p:txBody>
      </p:sp>
      <p:sp>
        <p:nvSpPr>
          <p:cNvPr id="5" name="Content Placeholder 4"/>
          <p:cNvSpPr>
            <a:spLocks noGrp="1"/>
          </p:cNvSpPr>
          <p:nvPr>
            <p:ph sz="half" idx="2"/>
          </p:nvPr>
        </p:nvSpPr>
        <p:spPr>
          <a:xfrm>
            <a:off x="4457700" y="1524000"/>
            <a:ext cx="4457700" cy="4343400"/>
          </a:xfrm>
        </p:spPr>
        <p:txBody>
          <a:bodyPr/>
          <a:lstStyle/>
          <a:p>
            <a:r>
              <a:rPr lang="en-US" b="1" dirty="0"/>
              <a:t>Substance Use Journals</a:t>
            </a:r>
          </a:p>
          <a:p>
            <a:endParaRPr lang="en-US" dirty="0"/>
          </a:p>
        </p:txBody>
      </p:sp>
    </p:spTree>
    <p:extLst>
      <p:ext uri="{BB962C8B-B14F-4D97-AF65-F5344CB8AC3E}">
        <p14:creationId xmlns:p14="http://schemas.microsoft.com/office/powerpoint/2010/main" val="1053243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914400"/>
          </a:xfrm>
        </p:spPr>
        <p:txBody>
          <a:bodyPr>
            <a:normAutofit fontScale="90000"/>
          </a:bodyPr>
          <a:lstStyle/>
          <a:p>
            <a:r>
              <a:rPr lang="en-US" dirty="0" smtClean="0"/>
              <a:t/>
            </a:r>
            <a:br>
              <a:rPr lang="en-US" dirty="0" smtClean="0"/>
            </a:br>
            <a:r>
              <a:rPr lang="en-US" dirty="0" smtClean="0"/>
              <a:t>Open trial of CBT for Older Adults</a:t>
            </a:r>
            <a:endParaRPr lang="en-US" sz="4400" dirty="0"/>
          </a:p>
        </p:txBody>
      </p:sp>
      <p:sp>
        <p:nvSpPr>
          <p:cNvPr id="3" name="Content Placeholder 2"/>
          <p:cNvSpPr>
            <a:spLocks noGrp="1"/>
          </p:cNvSpPr>
          <p:nvPr>
            <p:ph idx="1"/>
          </p:nvPr>
        </p:nvSpPr>
        <p:spPr>
          <a:xfrm>
            <a:off x="609600" y="1600200"/>
            <a:ext cx="8077200" cy="4678363"/>
          </a:xfrm>
        </p:spPr>
        <p:txBody>
          <a:bodyPr>
            <a:normAutofit fontScale="92500"/>
          </a:bodyPr>
          <a:lstStyle/>
          <a:p>
            <a:r>
              <a:rPr lang="en-US" dirty="0" smtClean="0"/>
              <a:t>Used similar treatment methods, but less flexible therapy</a:t>
            </a:r>
          </a:p>
          <a:p>
            <a:r>
              <a:rPr lang="en-US" dirty="0" smtClean="0"/>
              <a:t>12 elders participated</a:t>
            </a:r>
          </a:p>
          <a:p>
            <a:r>
              <a:rPr lang="en-US" dirty="0" smtClean="0"/>
              <a:t>3 improved by 30% or more, but one relapsed</a:t>
            </a:r>
          </a:p>
          <a:p>
            <a:r>
              <a:rPr lang="en-US" dirty="0" smtClean="0"/>
              <a:t>9 did not improve noticeably</a:t>
            </a:r>
          </a:p>
          <a:p>
            <a:r>
              <a:rPr lang="en-US" dirty="0" smtClean="0"/>
              <a:t>Responders had previous psychotherapy, high homework compliance and lower mean age (68 v. 76)</a:t>
            </a:r>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sz="1500" u="none" dirty="0" smtClean="0"/>
              <a:t>Ayers et al. 2010, unpublished</a:t>
            </a:r>
            <a:endParaRPr lang="en-US" sz="1500" u="none" dirty="0"/>
          </a:p>
        </p:txBody>
      </p:sp>
    </p:spTree>
    <p:extLst>
      <p:ext uri="{BB962C8B-B14F-4D97-AF65-F5344CB8AC3E}">
        <p14:creationId xmlns:p14="http://schemas.microsoft.com/office/powerpoint/2010/main" val="42419176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95400" y="304800"/>
            <a:ext cx="7391400" cy="1143000"/>
          </a:xfrm>
        </p:spPr>
        <p:txBody>
          <a:bodyPr>
            <a:normAutofit/>
          </a:bodyPr>
          <a:lstStyle/>
          <a:p>
            <a:r>
              <a:rPr lang="en-US" dirty="0" smtClean="0"/>
              <a:t>Older Age Complicates Hoarding Treatment</a:t>
            </a:r>
          </a:p>
        </p:txBody>
      </p:sp>
      <p:sp>
        <p:nvSpPr>
          <p:cNvPr id="43011" name="Rectangle 3"/>
          <p:cNvSpPr>
            <a:spLocks noGrp="1" noChangeArrowheads="1"/>
          </p:cNvSpPr>
          <p:nvPr>
            <p:ph idx="1"/>
          </p:nvPr>
        </p:nvSpPr>
        <p:spPr>
          <a:xfrm>
            <a:off x="609600" y="1600200"/>
            <a:ext cx="8077200" cy="4876800"/>
          </a:xfrm>
        </p:spPr>
        <p:txBody>
          <a:bodyPr>
            <a:normAutofit fontScale="62500" lnSpcReduction="20000"/>
          </a:bodyPr>
          <a:lstStyle/>
          <a:p>
            <a:r>
              <a:rPr lang="en-US" sz="3300" dirty="0" smtClean="0"/>
              <a:t>More health problems and safety risks – falling, fire</a:t>
            </a:r>
          </a:p>
          <a:p>
            <a:r>
              <a:rPr lang="en-US" sz="3300" dirty="0" smtClean="0"/>
              <a:t>Low insight, limited motivation and ambivalence requires strong relationship building</a:t>
            </a:r>
          </a:p>
          <a:p>
            <a:r>
              <a:rPr lang="en-US" sz="3300" dirty="0" smtClean="0"/>
              <a:t>A history of deprivation contributed to some clients’ worries about necessities and urges to save</a:t>
            </a:r>
          </a:p>
          <a:p>
            <a:r>
              <a:rPr lang="en-US" sz="3300" dirty="0" smtClean="0"/>
              <a:t>Downsizing homes provokes special challenges:</a:t>
            </a:r>
          </a:p>
          <a:p>
            <a:pPr lvl="1"/>
            <a:r>
              <a:rPr lang="en-US" sz="3300" dirty="0" smtClean="0"/>
              <a:t>Who should receive cherished objects</a:t>
            </a:r>
          </a:p>
          <a:p>
            <a:pPr lvl="1">
              <a:lnSpc>
                <a:spcPct val="90000"/>
              </a:lnSpc>
            </a:pPr>
            <a:r>
              <a:rPr lang="en-US" sz="3300" dirty="0" smtClean="0"/>
              <a:t>How to physically remove items</a:t>
            </a:r>
          </a:p>
          <a:p>
            <a:r>
              <a:rPr lang="en-US" sz="3300" dirty="0" smtClean="0"/>
              <a:t>Cognitive </a:t>
            </a:r>
            <a:r>
              <a:rPr lang="en-US" sz="3300" dirty="0"/>
              <a:t>therapy </a:t>
            </a:r>
            <a:r>
              <a:rPr lang="en-US" sz="3300" dirty="0" smtClean="0"/>
              <a:t>less useful for those with some cognitive decline</a:t>
            </a:r>
          </a:p>
          <a:p>
            <a:endParaRPr lang="en-US" dirty="0"/>
          </a:p>
          <a:p>
            <a:pPr>
              <a:buNone/>
            </a:pPr>
            <a:endParaRPr lang="en-US" dirty="0"/>
          </a:p>
          <a:p>
            <a:endParaRPr lang="en-US" dirty="0"/>
          </a:p>
        </p:txBody>
      </p:sp>
    </p:spTree>
    <p:extLst>
      <p:ext uri="{BB962C8B-B14F-4D97-AF65-F5344CB8AC3E}">
        <p14:creationId xmlns:p14="http://schemas.microsoft.com/office/powerpoint/2010/main" val="3368276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43000" y="304800"/>
            <a:ext cx="6934200" cy="838200"/>
          </a:xfrm>
        </p:spPr>
        <p:txBody>
          <a:bodyPr>
            <a:normAutofit/>
          </a:bodyPr>
          <a:lstStyle/>
          <a:p>
            <a:r>
              <a:rPr lang="en-US" dirty="0" smtClean="0"/>
              <a:t>Successes with CBT for Elders</a:t>
            </a:r>
            <a:endParaRPr lang="en-US" dirty="0"/>
          </a:p>
        </p:txBody>
      </p:sp>
      <p:sp>
        <p:nvSpPr>
          <p:cNvPr id="44035" name="Rectangle 3"/>
          <p:cNvSpPr>
            <a:spLocks noGrp="1" noChangeArrowheads="1"/>
          </p:cNvSpPr>
          <p:nvPr>
            <p:ph idx="1"/>
          </p:nvPr>
        </p:nvSpPr>
        <p:spPr>
          <a:xfrm>
            <a:off x="609600" y="1600200"/>
            <a:ext cx="8077200" cy="4876800"/>
          </a:xfrm>
        </p:spPr>
        <p:txBody>
          <a:bodyPr>
            <a:noAutofit/>
          </a:bodyPr>
          <a:lstStyle/>
          <a:p>
            <a:r>
              <a:rPr lang="en-US" sz="2300" dirty="0" smtClean="0"/>
              <a:t>High satisfaction with focused practical treatment</a:t>
            </a:r>
          </a:p>
          <a:p>
            <a:r>
              <a:rPr lang="en-US" sz="2300" dirty="0" smtClean="0"/>
              <a:t>Compulsive acquiring changed more quickly</a:t>
            </a:r>
          </a:p>
          <a:p>
            <a:pPr>
              <a:lnSpc>
                <a:spcPct val="90000"/>
              </a:lnSpc>
            </a:pPr>
            <a:r>
              <a:rPr lang="en-US" sz="2300" dirty="0" smtClean="0"/>
              <a:t>Reductions in clutter take 1 year or more</a:t>
            </a:r>
          </a:p>
          <a:p>
            <a:pPr>
              <a:lnSpc>
                <a:spcPct val="90000"/>
              </a:lnSpc>
            </a:pPr>
            <a:r>
              <a:rPr lang="en-US" sz="2300" dirty="0" smtClean="0"/>
              <a:t>Structured assignments (esp. sorting</a:t>
            </a:r>
            <a:r>
              <a:rPr lang="en-US" sz="2300" dirty="0"/>
              <a:t>) </a:t>
            </a:r>
            <a:r>
              <a:rPr lang="en-US" sz="2300" dirty="0" smtClean="0"/>
              <a:t>with daily </a:t>
            </a:r>
            <a:r>
              <a:rPr lang="en-US" sz="2300" dirty="0"/>
              <a:t>goals and </a:t>
            </a:r>
            <a:r>
              <a:rPr lang="en-US" sz="2300" dirty="0" smtClean="0"/>
              <a:t>scheduling worked best</a:t>
            </a:r>
          </a:p>
          <a:p>
            <a:pPr>
              <a:lnSpc>
                <a:spcPct val="90000"/>
              </a:lnSpc>
            </a:pPr>
            <a:r>
              <a:rPr lang="en-US" sz="2300" dirty="0" smtClean="0"/>
              <a:t>In-home coaches were especially helpful </a:t>
            </a:r>
          </a:p>
          <a:p>
            <a:pPr>
              <a:lnSpc>
                <a:spcPct val="90000"/>
              </a:lnSpc>
            </a:pPr>
            <a:r>
              <a:rPr lang="en-US" sz="2300" dirty="0"/>
              <a:t>Therapy provided good social support – how to promote this when therapy ends</a:t>
            </a:r>
            <a:r>
              <a:rPr lang="en-US" sz="2300" dirty="0" smtClean="0"/>
              <a:t>?</a:t>
            </a:r>
          </a:p>
        </p:txBody>
      </p:sp>
    </p:spTree>
    <p:extLst>
      <p:ext uri="{BB962C8B-B14F-4D97-AF65-F5344CB8AC3E}">
        <p14:creationId xmlns:p14="http://schemas.microsoft.com/office/powerpoint/2010/main" val="89067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7848600" cy="1143000"/>
          </a:xfrm>
        </p:spPr>
        <p:txBody>
          <a:bodyPr>
            <a:normAutofit fontScale="90000"/>
          </a:bodyPr>
          <a:lstStyle/>
          <a:p>
            <a:pPr algn="ctr"/>
            <a:r>
              <a:rPr lang="en-US" sz="2800" dirty="0">
                <a:solidFill>
                  <a:prstClr val="black"/>
                </a:solidFill>
              </a:rPr>
              <a:t>Number and Percentage of Articles focusing on Older Adults and Substance Use Disorders (SUD</a:t>
            </a:r>
            <a:r>
              <a:rPr lang="en-US" sz="2800" dirty="0" smtClean="0">
                <a:solidFill>
                  <a:prstClr val="black"/>
                </a:solidFill>
              </a:rPr>
              <a:t>) (</a:t>
            </a:r>
            <a:r>
              <a:rPr lang="en-US" sz="2800" dirty="0">
                <a:solidFill>
                  <a:prstClr val="black"/>
                </a:solidFill>
              </a:rPr>
              <a:t>Top 10 Journals 2000-2010)</a:t>
            </a:r>
            <a:endParaRPr lang="en-US" dirty="0"/>
          </a:p>
        </p:txBody>
      </p:sp>
      <p:sp>
        <p:nvSpPr>
          <p:cNvPr id="4" name="Content Placeholder 3"/>
          <p:cNvSpPr>
            <a:spLocks noGrp="1"/>
          </p:cNvSpPr>
          <p:nvPr>
            <p:ph sz="half" idx="1"/>
          </p:nvPr>
        </p:nvSpPr>
        <p:spPr>
          <a:xfrm>
            <a:off x="914400" y="1524000"/>
            <a:ext cx="3657600" cy="4343400"/>
          </a:xfrm>
        </p:spPr>
        <p:txBody>
          <a:bodyPr/>
          <a:lstStyle/>
          <a:p>
            <a:pPr marL="0" indent="0">
              <a:buNone/>
            </a:pPr>
            <a:r>
              <a:rPr lang="en-US" b="1" dirty="0"/>
              <a:t>Aging </a:t>
            </a:r>
            <a:r>
              <a:rPr lang="en-US" b="1" dirty="0" smtClean="0"/>
              <a:t>Journals</a:t>
            </a:r>
          </a:p>
          <a:p>
            <a:pPr lvl="1"/>
            <a:r>
              <a:rPr lang="en-US" dirty="0"/>
              <a:t>11,598 </a:t>
            </a:r>
            <a:r>
              <a:rPr lang="en-US" dirty="0" smtClean="0"/>
              <a:t>articles</a:t>
            </a:r>
          </a:p>
          <a:p>
            <a:pPr lvl="1"/>
            <a:r>
              <a:rPr lang="en-US" dirty="0"/>
              <a:t>102 articles on SUDs (0.9%)</a:t>
            </a:r>
          </a:p>
          <a:p>
            <a:pPr marL="457200" lvl="1" indent="0">
              <a:buNone/>
            </a:pPr>
            <a:endParaRPr lang="en-US" dirty="0"/>
          </a:p>
          <a:p>
            <a:pPr lvl="1"/>
            <a:endParaRPr lang="en-US" b="1" dirty="0"/>
          </a:p>
          <a:p>
            <a:endParaRPr lang="en-US" dirty="0"/>
          </a:p>
        </p:txBody>
      </p:sp>
      <p:sp>
        <p:nvSpPr>
          <p:cNvPr id="5" name="Content Placeholder 4"/>
          <p:cNvSpPr>
            <a:spLocks noGrp="1"/>
          </p:cNvSpPr>
          <p:nvPr>
            <p:ph sz="half" idx="2"/>
          </p:nvPr>
        </p:nvSpPr>
        <p:spPr>
          <a:xfrm>
            <a:off x="4572000" y="1524000"/>
            <a:ext cx="4114800" cy="4343400"/>
          </a:xfrm>
        </p:spPr>
        <p:txBody>
          <a:bodyPr/>
          <a:lstStyle/>
          <a:p>
            <a:r>
              <a:rPr lang="en-US" b="1" dirty="0"/>
              <a:t>Substance Use Journals</a:t>
            </a:r>
          </a:p>
          <a:p>
            <a:endParaRPr lang="en-US" dirty="0"/>
          </a:p>
        </p:txBody>
      </p:sp>
    </p:spTree>
    <p:extLst>
      <p:ext uri="{BB962C8B-B14F-4D97-AF65-F5344CB8AC3E}">
        <p14:creationId xmlns:p14="http://schemas.microsoft.com/office/powerpoint/2010/main" val="192972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152400"/>
            <a:ext cx="7848600" cy="1219200"/>
          </a:xfrm>
        </p:spPr>
        <p:txBody>
          <a:bodyPr>
            <a:normAutofit fontScale="90000"/>
          </a:bodyPr>
          <a:lstStyle/>
          <a:p>
            <a:pPr algn="ctr"/>
            <a:r>
              <a:rPr lang="en-US" sz="2800" dirty="0">
                <a:solidFill>
                  <a:prstClr val="black"/>
                </a:solidFill>
              </a:rPr>
              <a:t>Number and Percentage of Articles focusing on Older Adults and Substance Use Disorders (SUD</a:t>
            </a:r>
            <a:r>
              <a:rPr lang="en-US" sz="2800" dirty="0" smtClean="0">
                <a:solidFill>
                  <a:prstClr val="black"/>
                </a:solidFill>
              </a:rPr>
              <a:t>) (</a:t>
            </a:r>
            <a:r>
              <a:rPr lang="en-US" sz="2800" dirty="0">
                <a:solidFill>
                  <a:prstClr val="black"/>
                </a:solidFill>
              </a:rPr>
              <a:t>Top 10 Journals 2000-2010)</a:t>
            </a:r>
            <a:endParaRPr lang="en-US" dirty="0"/>
          </a:p>
        </p:txBody>
      </p:sp>
      <p:sp>
        <p:nvSpPr>
          <p:cNvPr id="4" name="Content Placeholder 3"/>
          <p:cNvSpPr>
            <a:spLocks noGrp="1"/>
          </p:cNvSpPr>
          <p:nvPr>
            <p:ph sz="half" idx="1"/>
          </p:nvPr>
        </p:nvSpPr>
        <p:spPr>
          <a:xfrm>
            <a:off x="990600" y="1524000"/>
            <a:ext cx="3314700" cy="4343400"/>
          </a:xfrm>
        </p:spPr>
        <p:txBody>
          <a:bodyPr/>
          <a:lstStyle/>
          <a:p>
            <a:pPr marL="0" indent="0">
              <a:buNone/>
            </a:pPr>
            <a:r>
              <a:rPr lang="en-US" b="1" dirty="0"/>
              <a:t>Aging </a:t>
            </a:r>
            <a:r>
              <a:rPr lang="en-US" b="1" dirty="0" smtClean="0"/>
              <a:t>Journals</a:t>
            </a:r>
          </a:p>
          <a:p>
            <a:pPr lvl="1"/>
            <a:r>
              <a:rPr lang="en-US" dirty="0"/>
              <a:t>11,598 </a:t>
            </a:r>
            <a:r>
              <a:rPr lang="en-US" dirty="0" smtClean="0"/>
              <a:t>articles</a:t>
            </a:r>
          </a:p>
          <a:p>
            <a:pPr lvl="1"/>
            <a:r>
              <a:rPr lang="en-US" dirty="0"/>
              <a:t>102 articles on SUDs (0.9%)</a:t>
            </a:r>
          </a:p>
          <a:p>
            <a:pPr marL="457200" lvl="1" indent="0">
              <a:buNone/>
            </a:pPr>
            <a:endParaRPr lang="en-US" dirty="0"/>
          </a:p>
          <a:p>
            <a:pPr lvl="1"/>
            <a:endParaRPr lang="en-US" b="1" dirty="0"/>
          </a:p>
          <a:p>
            <a:endParaRPr lang="en-US" dirty="0"/>
          </a:p>
        </p:txBody>
      </p:sp>
      <p:sp>
        <p:nvSpPr>
          <p:cNvPr id="5" name="Content Placeholder 4"/>
          <p:cNvSpPr>
            <a:spLocks noGrp="1"/>
          </p:cNvSpPr>
          <p:nvPr>
            <p:ph sz="half" idx="2"/>
          </p:nvPr>
        </p:nvSpPr>
        <p:spPr>
          <a:xfrm>
            <a:off x="4457700" y="1524000"/>
            <a:ext cx="4229100" cy="4343400"/>
          </a:xfrm>
        </p:spPr>
        <p:txBody>
          <a:bodyPr/>
          <a:lstStyle/>
          <a:p>
            <a:r>
              <a:rPr lang="en-US" b="1" dirty="0"/>
              <a:t>Substance Use </a:t>
            </a:r>
            <a:r>
              <a:rPr lang="en-US" b="1" dirty="0" smtClean="0"/>
              <a:t>Journals</a:t>
            </a:r>
          </a:p>
          <a:p>
            <a:pPr lvl="1"/>
            <a:r>
              <a:rPr lang="en-US" dirty="0"/>
              <a:t>8,174 articles</a:t>
            </a:r>
          </a:p>
          <a:p>
            <a:pPr lvl="1"/>
            <a:endParaRPr lang="en-US" b="1" dirty="0"/>
          </a:p>
          <a:p>
            <a:endParaRPr lang="en-US" dirty="0"/>
          </a:p>
        </p:txBody>
      </p:sp>
    </p:spTree>
    <p:extLst>
      <p:ext uri="{BB962C8B-B14F-4D97-AF65-F5344CB8AC3E}">
        <p14:creationId xmlns:p14="http://schemas.microsoft.com/office/powerpoint/2010/main" val="27097142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Blank">
  <a:themeElements>
    <a:clrScheme name="">
      <a:dk1>
        <a:srgbClr val="9999FF"/>
      </a:dk1>
      <a:lt1>
        <a:srgbClr val="FFFFFF"/>
      </a:lt1>
      <a:dk2>
        <a:srgbClr val="CCCCFF"/>
      </a:dk2>
      <a:lt2>
        <a:srgbClr val="FFFFFF"/>
      </a:lt2>
      <a:accent1>
        <a:srgbClr val="FF9966"/>
      </a:accent1>
      <a:accent2>
        <a:srgbClr val="669933"/>
      </a:accent2>
      <a:accent3>
        <a:srgbClr val="E2E2FF"/>
      </a:accent3>
      <a:accent4>
        <a:srgbClr val="DADADA"/>
      </a:accent4>
      <a:accent5>
        <a:srgbClr val="FFCAB8"/>
      </a:accent5>
      <a:accent6>
        <a:srgbClr val="5C8A2D"/>
      </a:accent6>
      <a:hlink>
        <a:srgbClr val="669999"/>
      </a:hlink>
      <a:folHlink>
        <a:srgbClr val="FF99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
      <a:dk1>
        <a:srgbClr val="9999FF"/>
      </a:dk1>
      <a:lt1>
        <a:srgbClr val="FFFFFF"/>
      </a:lt1>
      <a:dk2>
        <a:srgbClr val="CCCCFF"/>
      </a:dk2>
      <a:lt2>
        <a:srgbClr val="FFFFFF"/>
      </a:lt2>
      <a:accent1>
        <a:srgbClr val="FF9966"/>
      </a:accent1>
      <a:accent2>
        <a:srgbClr val="669933"/>
      </a:accent2>
      <a:accent3>
        <a:srgbClr val="E2E2FF"/>
      </a:accent3>
      <a:accent4>
        <a:srgbClr val="DADADA"/>
      </a:accent4>
      <a:accent5>
        <a:srgbClr val="FFCAB8"/>
      </a:accent5>
      <a:accent6>
        <a:srgbClr val="5C8A2D"/>
      </a:accent6>
      <a:hlink>
        <a:srgbClr val="669999"/>
      </a:hlink>
      <a:folHlink>
        <a:srgbClr val="FF99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a:themeElements>
    <a:clrScheme name="">
      <a:dk1>
        <a:srgbClr val="9999FF"/>
      </a:dk1>
      <a:lt1>
        <a:srgbClr val="FFFFFF"/>
      </a:lt1>
      <a:dk2>
        <a:srgbClr val="CCCCFF"/>
      </a:dk2>
      <a:lt2>
        <a:srgbClr val="FFFFFF"/>
      </a:lt2>
      <a:accent1>
        <a:srgbClr val="FF9966"/>
      </a:accent1>
      <a:accent2>
        <a:srgbClr val="669933"/>
      </a:accent2>
      <a:accent3>
        <a:srgbClr val="E2E2FF"/>
      </a:accent3>
      <a:accent4>
        <a:srgbClr val="DADADA"/>
      </a:accent4>
      <a:accent5>
        <a:srgbClr val="FFCAB8"/>
      </a:accent5>
      <a:accent6>
        <a:srgbClr val="5C8A2D"/>
      </a:accent6>
      <a:hlink>
        <a:srgbClr val="669999"/>
      </a:hlink>
      <a:folHlink>
        <a:srgbClr val="FF99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a:themeElements>
    <a:clrScheme name="">
      <a:dk1>
        <a:srgbClr val="9999FF"/>
      </a:dk1>
      <a:lt1>
        <a:srgbClr val="FFFFFF"/>
      </a:lt1>
      <a:dk2>
        <a:srgbClr val="CCCCFF"/>
      </a:dk2>
      <a:lt2>
        <a:srgbClr val="FFFFFF"/>
      </a:lt2>
      <a:accent1>
        <a:srgbClr val="FF9966"/>
      </a:accent1>
      <a:accent2>
        <a:srgbClr val="669933"/>
      </a:accent2>
      <a:accent3>
        <a:srgbClr val="E2E2FF"/>
      </a:accent3>
      <a:accent4>
        <a:srgbClr val="DADADA"/>
      </a:accent4>
      <a:accent5>
        <a:srgbClr val="FFCAB8"/>
      </a:accent5>
      <a:accent6>
        <a:srgbClr val="5C8A2D"/>
      </a:accent6>
      <a:hlink>
        <a:srgbClr val="669999"/>
      </a:hlink>
      <a:folHlink>
        <a:srgbClr val="FF99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a:themeElements>
    <a:clrScheme name="">
      <a:dk1>
        <a:srgbClr val="9999FF"/>
      </a:dk1>
      <a:lt1>
        <a:srgbClr val="FFFFFF"/>
      </a:lt1>
      <a:dk2>
        <a:srgbClr val="CCCCFF"/>
      </a:dk2>
      <a:lt2>
        <a:srgbClr val="FFFFFF"/>
      </a:lt2>
      <a:accent1>
        <a:srgbClr val="FF9966"/>
      </a:accent1>
      <a:accent2>
        <a:srgbClr val="669933"/>
      </a:accent2>
      <a:accent3>
        <a:srgbClr val="E2E2FF"/>
      </a:accent3>
      <a:accent4>
        <a:srgbClr val="DADADA"/>
      </a:accent4>
      <a:accent5>
        <a:srgbClr val="FFCAB8"/>
      </a:accent5>
      <a:accent6>
        <a:srgbClr val="5C8A2D"/>
      </a:accent6>
      <a:hlink>
        <a:srgbClr val="669999"/>
      </a:hlink>
      <a:folHlink>
        <a:srgbClr val="FF99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2093</TotalTime>
  <Words>3581</Words>
  <Application>Microsoft Office PowerPoint</Application>
  <PresentationFormat>On-screen Show (4:3)</PresentationFormat>
  <Paragraphs>518</Paragraphs>
  <Slides>72</Slides>
  <Notes>25</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72</vt:i4>
      </vt:variant>
    </vt:vector>
  </HeadingPairs>
  <TitlesOfParts>
    <vt:vector size="79" baseType="lpstr">
      <vt:lpstr>1_Blank</vt:lpstr>
      <vt:lpstr>2_Blank</vt:lpstr>
      <vt:lpstr>3_Blank</vt:lpstr>
      <vt:lpstr>4_Blank</vt:lpstr>
      <vt:lpstr>5_Blank</vt:lpstr>
      <vt:lpstr>Document</vt:lpstr>
      <vt:lpstr>Picture</vt:lpstr>
      <vt:lpstr>PowerPoint Presentation</vt:lpstr>
      <vt:lpstr>PowerPoint Presentation</vt:lpstr>
      <vt:lpstr>Service users 50+ years old with a substance use diagnosis – Allegheny County 2000 -2009</vt:lpstr>
      <vt:lpstr>Service users 50+ years old with a substance use diagnosis – Allegheny County 2000 -2009</vt:lpstr>
      <vt:lpstr>Number and Percentage of Articles focusing on Older Adults and Substance Use Disorders (SUD) (Top 10 Journals 2000-2010)</vt:lpstr>
      <vt:lpstr>Number and Percentage of Articles focusing on Older Adults and Substance Use Disorders (SUD) (Top 10 Journals 2000-2010)</vt:lpstr>
      <vt:lpstr>Number and Percentage of Articles focusing on Older Adults and Substance Use Disorders (SUD) (Top 10 Journals 2000-2010)</vt:lpstr>
      <vt:lpstr>Number and Percentage of Articles focusing on Older Adults and Substance Use Disorders (SUD) (Top 10 Journals 2000-2010)</vt:lpstr>
      <vt:lpstr>Number and Percentage of Articles focusing on Older Adults and Substance Use Disorders (SUD) (Top 10 Journals 2000-2010)</vt:lpstr>
      <vt:lpstr>Number and Percentage of Articles focusing on Older Adults and Substance Use Disorders (SUD) (Top 10 Journals 2000-2010)</vt:lpstr>
      <vt:lpstr>Number and Percentage of Articles focusing on Older Adults and Substance Use Disorders (SUD) (Top 10 Journals 2000-2010)</vt:lpstr>
      <vt:lpstr>Number and Percentage of Articles focusing on Older Adults and Substance Use Disorders (SUD) (Top 10 Journals 2000-2010)</vt:lpstr>
      <vt:lpstr>Number and Percentage of Articles focusing on Older Adults and Substance Use Disorders (SUD) (Top 10 Journals 2000-2010)</vt:lpstr>
      <vt:lpstr>Preventable Deaths from Prescription Drugs and Motor Vehicles</vt:lpstr>
      <vt:lpstr>Substance Use Disorders and Older Adults</vt:lpstr>
      <vt:lpstr>What is a Baby Boomer?</vt:lpstr>
      <vt:lpstr>Illicit Drug Use among Older Adults</vt:lpstr>
      <vt:lpstr>Alcohol Admissions Aged 50 or Older Reporting Alcohol Abuse Only and Combined Alcohol and Drug Abuse: 1992 and 2009 </vt:lpstr>
      <vt:lpstr>PowerPoint Presentation</vt:lpstr>
      <vt:lpstr>Substance Abuse Treatment Admissions Aged 50 or Older, by Gender: 1992, 2000, and 2008</vt:lpstr>
      <vt:lpstr>Older Adults and Opiate Addiction</vt:lpstr>
      <vt:lpstr>The Health and Mental Health of Older Adult Methadone Clients (n=140)</vt:lpstr>
      <vt:lpstr>Results of Urine Screens</vt:lpstr>
      <vt:lpstr>Barriers to Addressing Problem</vt:lpstr>
      <vt:lpstr>Screening</vt:lpstr>
      <vt:lpstr>Why the DSM- IV will not help you now? </vt:lpstr>
      <vt:lpstr>Applying DSM-IV Criteria to Older Adults</vt:lpstr>
      <vt:lpstr>Advantages to Same-Age Treatment</vt:lpstr>
      <vt:lpstr>Future challenges</vt:lpstr>
      <vt:lpstr>A Second Chance</vt:lpstr>
      <vt:lpstr>Thank you!   National Institute of Drug Abuse Staunton Farm Foundation Hartford Foundation University of Pittsburgh SSW Lindsey Smith/Amanda Hunsaker Staff of Various Projects  Most of all: The older adults with substance abuse problems who gave of their time, insights, and thoughts</vt:lpstr>
      <vt:lpstr>Selected References</vt:lpstr>
      <vt:lpstr>PowerPoint Presentation</vt:lpstr>
      <vt:lpstr> Of All Issues, Why Gambling Addiction? </vt:lpstr>
      <vt:lpstr>Prevalence</vt:lpstr>
      <vt:lpstr>Vulnerability to Gambling</vt:lpstr>
      <vt:lpstr>Classification of Gambling Addiction</vt:lpstr>
      <vt:lpstr>Symptoms (5 or more)</vt:lpstr>
      <vt:lpstr>Gender Differences in Gambling </vt:lpstr>
      <vt:lpstr>Short Screening tools</vt:lpstr>
      <vt:lpstr>5-Item Short Gambling Screen Centre for Addiction and Mental Health </vt:lpstr>
      <vt:lpstr>Impact of Gambling Addiction on  Older Adults</vt:lpstr>
      <vt:lpstr>How to Help</vt:lpstr>
      <vt:lpstr>Resources </vt:lpstr>
      <vt:lpstr>Resources (Cont’d)</vt:lpstr>
      <vt:lpstr>Questions</vt:lpstr>
      <vt:lpstr>PowerPoint Presentation</vt:lpstr>
      <vt:lpstr>Proposed DSM-5 Criteria for Hoarding Disorder</vt:lpstr>
      <vt:lpstr>Proposed Hoarding Disorder Criteria</vt:lpstr>
      <vt:lpstr>Proposed Hoarding Disorder Criteria</vt:lpstr>
      <vt:lpstr>People who hoard save for the same reasons we all do – just more so</vt:lpstr>
      <vt:lpstr>Mobility Hazards</vt:lpstr>
      <vt:lpstr>Community Costs </vt:lpstr>
      <vt:lpstr>Social &amp; Functioning Problems</vt:lpstr>
      <vt:lpstr>Profiles of Hoarding Fires</vt:lpstr>
      <vt:lpstr>Hoarding Crosses Cultures </vt:lpstr>
      <vt:lpstr>Epidemiology</vt:lpstr>
      <vt:lpstr>Hoarding worsens with time and  becomes moderate-severe after age 30</vt:lpstr>
      <vt:lpstr>Most have other MH problems  (n=217 people with clinical hoarding) Frost, Steketee, Tolin et al.,  2011</vt:lpstr>
      <vt:lpstr>Health Threats in 62 Elders who Hoard (seen by 40 caseworkers)</vt:lpstr>
      <vt:lpstr>Cognitive Problems did not Explain Hoarding in Elders</vt:lpstr>
      <vt:lpstr>Previous Interventions for Elders Rarely Worked</vt:lpstr>
      <vt:lpstr>Special Challenges for Elders with Hoarding</vt:lpstr>
      <vt:lpstr>Community Challenges</vt:lpstr>
      <vt:lpstr>Specialized Treatment for Hoarding (Steketee &amp; Frost, 2007)</vt:lpstr>
      <vt:lpstr>Brookline Flexible CBT for Hoarding (modified from Steketee &amp; Frost 2007 manual)</vt:lpstr>
      <vt:lpstr>Brookline Study Recruitment</vt:lpstr>
      <vt:lpstr>Engagement Strategies</vt:lpstr>
      <vt:lpstr>PowerPoint Presentation</vt:lpstr>
      <vt:lpstr> Open trial of CBT for Older Adults</vt:lpstr>
      <vt:lpstr>Older Age Complicates Hoarding Treatment</vt:lpstr>
      <vt:lpstr>Successes with CBT for Elders</vt:lpstr>
    </vt:vector>
  </TitlesOfParts>
  <Company>Jasper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dc:creator>
  <cp:lastModifiedBy>Beth</cp:lastModifiedBy>
  <cp:revision>140</cp:revision>
  <dcterms:created xsi:type="dcterms:W3CDTF">2001-11-15T19:05:36Z</dcterms:created>
  <dcterms:modified xsi:type="dcterms:W3CDTF">2015-04-29T19:58:04Z</dcterms:modified>
</cp:coreProperties>
</file>