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65" r:id="rId2"/>
    <p:sldMasterId id="2147483677" r:id="rId3"/>
    <p:sldMasterId id="2147483689" r:id="rId4"/>
    <p:sldMasterId id="2147483701" r:id="rId5"/>
  </p:sldMasterIdLst>
  <p:notesMasterIdLst>
    <p:notesMasterId r:id="rId65"/>
  </p:notesMasterIdLst>
  <p:handoutMasterIdLst>
    <p:handoutMasterId r:id="rId66"/>
  </p:handoutMasterIdLst>
  <p:sldIdLst>
    <p:sldId id="283" r:id="rId6"/>
    <p:sldId id="260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4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4" r:id="rId64"/>
  </p:sldIdLst>
  <p:sldSz cx="9144000" cy="6858000" type="overhead"/>
  <p:notesSz cx="6858000" cy="9312275"/>
  <p:custDataLst>
    <p:tags r:id="rId6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33CC"/>
    <a:srgbClr val="000000"/>
    <a:srgbClr val="339933"/>
    <a:srgbClr val="6666CC"/>
    <a:srgbClr val="CC6699"/>
    <a:srgbClr val="FF66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46" autoAdjust="0"/>
    <p:restoredTop sz="86372" autoAdjust="0"/>
  </p:normalViewPr>
  <p:slideViewPr>
    <p:cSldViewPr>
      <p:cViewPr>
        <p:scale>
          <a:sx n="52" d="100"/>
          <a:sy n="52" d="100"/>
        </p:scale>
        <p:origin x="-10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020" y="-108"/>
      </p:cViewPr>
      <p:guideLst>
        <p:guide orient="horz" pos="29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gs" Target="tags/tag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38A0B-B9F2-4BE5-9E24-556272390B4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4819853-ABEF-488A-9A13-A31ED4529AB4}">
      <dgm:prSet phldrT="[Text]" custT="1"/>
      <dgm:spPr/>
      <dgm:t>
        <a:bodyPr/>
        <a:lstStyle/>
        <a:p>
          <a:r>
            <a:rPr lang="en-US" sz="1600" b="1" dirty="0" smtClean="0"/>
            <a:t>Faculty Concerns about Screening/  Assessment Content and Skills</a:t>
          </a:r>
          <a:endParaRPr lang="en-US" sz="1600" b="1" dirty="0"/>
        </a:p>
      </dgm:t>
    </dgm:pt>
    <dgm:pt modelId="{210D2789-C931-47C7-9C71-0913569D8471}" type="parTrans" cxnId="{D457AE7B-2949-4ED4-86A6-BAAEFA8FB8C7}">
      <dgm:prSet/>
      <dgm:spPr/>
      <dgm:t>
        <a:bodyPr/>
        <a:lstStyle/>
        <a:p>
          <a:endParaRPr lang="en-US"/>
        </a:p>
      </dgm:t>
    </dgm:pt>
    <dgm:pt modelId="{620C03AC-3EBC-423B-840F-5733B42F95CC}" type="sibTrans" cxnId="{D457AE7B-2949-4ED4-86A6-BAAEFA8FB8C7}">
      <dgm:prSet/>
      <dgm:spPr/>
      <dgm:t>
        <a:bodyPr/>
        <a:lstStyle/>
        <a:p>
          <a:endParaRPr lang="en-US"/>
        </a:p>
      </dgm:t>
    </dgm:pt>
    <dgm:pt modelId="{D0557DD7-B80E-457D-9D3B-D304EBA3F2CC}">
      <dgm:prSet phldrT="[Text]"/>
      <dgm:spPr/>
      <dgm:t>
        <a:bodyPr/>
        <a:lstStyle/>
        <a:p>
          <a:r>
            <a:rPr lang="en-US" b="1" dirty="0" smtClean="0"/>
            <a:t>Faculty Expertise and Willingness to Develop MAC sponsored  Innovations</a:t>
          </a:r>
          <a:endParaRPr lang="en-US" b="1" dirty="0"/>
        </a:p>
      </dgm:t>
    </dgm:pt>
    <dgm:pt modelId="{99DA6326-D8E9-449C-9253-A0F387715D71}" type="parTrans" cxnId="{DA0C00DB-4EC2-4E7F-80E8-979C77F9A34C}">
      <dgm:prSet/>
      <dgm:spPr/>
      <dgm:t>
        <a:bodyPr/>
        <a:lstStyle/>
        <a:p>
          <a:endParaRPr lang="en-US"/>
        </a:p>
      </dgm:t>
    </dgm:pt>
    <dgm:pt modelId="{AC696CB1-884B-4C5D-AC74-33388E32E9AE}" type="sibTrans" cxnId="{DA0C00DB-4EC2-4E7F-80E8-979C77F9A34C}">
      <dgm:prSet/>
      <dgm:spPr/>
      <dgm:t>
        <a:bodyPr/>
        <a:lstStyle/>
        <a:p>
          <a:endParaRPr lang="en-US"/>
        </a:p>
      </dgm:t>
    </dgm:pt>
    <dgm:pt modelId="{E1FC89EF-BF8D-495B-9657-E8AB420691D2}">
      <dgm:prSet phldrT="[Text]"/>
      <dgm:spPr/>
      <dgm:t>
        <a:bodyPr/>
        <a:lstStyle/>
        <a:p>
          <a:r>
            <a:rPr lang="en-US" b="1" dirty="0" smtClean="0"/>
            <a:t>MAC Opportunities to Develop Curriculum Products</a:t>
          </a:r>
          <a:endParaRPr lang="en-US" b="1" dirty="0"/>
        </a:p>
      </dgm:t>
    </dgm:pt>
    <dgm:pt modelId="{ED58CB5E-9FDC-4D76-B4BA-6EC48B0DACCB}" type="parTrans" cxnId="{9F6BCBCF-80F3-45F8-AD61-2072608EC760}">
      <dgm:prSet/>
      <dgm:spPr/>
      <dgm:t>
        <a:bodyPr/>
        <a:lstStyle/>
        <a:p>
          <a:endParaRPr lang="en-US"/>
        </a:p>
      </dgm:t>
    </dgm:pt>
    <dgm:pt modelId="{36705EDE-E4C1-4C26-B0BC-887D5F317901}" type="sibTrans" cxnId="{9F6BCBCF-80F3-45F8-AD61-2072608EC760}">
      <dgm:prSet/>
      <dgm:spPr/>
      <dgm:t>
        <a:bodyPr/>
        <a:lstStyle/>
        <a:p>
          <a:endParaRPr lang="en-US"/>
        </a:p>
      </dgm:t>
    </dgm:pt>
    <dgm:pt modelId="{7050D2E7-8F5B-4268-9F73-B178558C0E98}" type="pres">
      <dgm:prSet presAssocID="{B8038A0B-B9F2-4BE5-9E24-556272390B4A}" presName="compositeShape" presStyleCnt="0">
        <dgm:presLayoutVars>
          <dgm:chMax val="7"/>
          <dgm:dir/>
          <dgm:resizeHandles val="exact"/>
        </dgm:presLayoutVars>
      </dgm:prSet>
      <dgm:spPr/>
    </dgm:pt>
    <dgm:pt modelId="{13A60E41-F4C9-4009-BFEE-FDA219FC6863}" type="pres">
      <dgm:prSet presAssocID="{A4819853-ABEF-488A-9A13-A31ED4529AB4}" presName="circ1" presStyleLbl="vennNode1" presStyleIdx="0" presStyleCnt="3"/>
      <dgm:spPr/>
      <dgm:t>
        <a:bodyPr/>
        <a:lstStyle/>
        <a:p>
          <a:endParaRPr lang="en-US"/>
        </a:p>
      </dgm:t>
    </dgm:pt>
    <dgm:pt modelId="{A55443F1-57C6-4251-887D-E751BEC33C68}" type="pres">
      <dgm:prSet presAssocID="{A4819853-ABEF-488A-9A13-A31ED4529AB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BB8BD-DB69-477A-9930-515E809885BB}" type="pres">
      <dgm:prSet presAssocID="{D0557DD7-B80E-457D-9D3B-D304EBA3F2CC}" presName="circ2" presStyleLbl="vennNode1" presStyleIdx="1" presStyleCnt="3"/>
      <dgm:spPr/>
      <dgm:t>
        <a:bodyPr/>
        <a:lstStyle/>
        <a:p>
          <a:endParaRPr lang="en-US"/>
        </a:p>
      </dgm:t>
    </dgm:pt>
    <dgm:pt modelId="{F2B5055F-8188-47FB-9A4D-5DDA91D52A55}" type="pres">
      <dgm:prSet presAssocID="{D0557DD7-B80E-457D-9D3B-D304EBA3F2C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57431-2E15-43EB-A327-38F409E26546}" type="pres">
      <dgm:prSet presAssocID="{E1FC89EF-BF8D-495B-9657-E8AB420691D2}" presName="circ3" presStyleLbl="vennNode1" presStyleIdx="2" presStyleCnt="3"/>
      <dgm:spPr/>
      <dgm:t>
        <a:bodyPr/>
        <a:lstStyle/>
        <a:p>
          <a:endParaRPr lang="en-US"/>
        </a:p>
      </dgm:t>
    </dgm:pt>
    <dgm:pt modelId="{113B59CB-E6C4-4A2A-AEDA-3ABBAE4FDF9F}" type="pres">
      <dgm:prSet presAssocID="{E1FC89EF-BF8D-495B-9657-E8AB420691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477F9-C711-426A-8DC1-9C07E322100D}" type="presOf" srcId="{B8038A0B-B9F2-4BE5-9E24-556272390B4A}" destId="{7050D2E7-8F5B-4268-9F73-B178558C0E98}" srcOrd="0" destOrd="0" presId="urn:microsoft.com/office/officeart/2005/8/layout/venn1"/>
    <dgm:cxn modelId="{9F6BCBCF-80F3-45F8-AD61-2072608EC760}" srcId="{B8038A0B-B9F2-4BE5-9E24-556272390B4A}" destId="{E1FC89EF-BF8D-495B-9657-E8AB420691D2}" srcOrd="2" destOrd="0" parTransId="{ED58CB5E-9FDC-4D76-B4BA-6EC48B0DACCB}" sibTransId="{36705EDE-E4C1-4C26-B0BC-887D5F317901}"/>
    <dgm:cxn modelId="{34DE9032-FB5B-4037-AE2B-B1564CCEA119}" type="presOf" srcId="{D0557DD7-B80E-457D-9D3B-D304EBA3F2CC}" destId="{246BB8BD-DB69-477A-9930-515E809885BB}" srcOrd="0" destOrd="0" presId="urn:microsoft.com/office/officeart/2005/8/layout/venn1"/>
    <dgm:cxn modelId="{DA0C00DB-4EC2-4E7F-80E8-979C77F9A34C}" srcId="{B8038A0B-B9F2-4BE5-9E24-556272390B4A}" destId="{D0557DD7-B80E-457D-9D3B-D304EBA3F2CC}" srcOrd="1" destOrd="0" parTransId="{99DA6326-D8E9-449C-9253-A0F387715D71}" sibTransId="{AC696CB1-884B-4C5D-AC74-33388E32E9AE}"/>
    <dgm:cxn modelId="{D457AE7B-2949-4ED4-86A6-BAAEFA8FB8C7}" srcId="{B8038A0B-B9F2-4BE5-9E24-556272390B4A}" destId="{A4819853-ABEF-488A-9A13-A31ED4529AB4}" srcOrd="0" destOrd="0" parTransId="{210D2789-C931-47C7-9C71-0913569D8471}" sibTransId="{620C03AC-3EBC-423B-840F-5733B42F95CC}"/>
    <dgm:cxn modelId="{5C36F73D-F62B-4903-8AB0-5934A115A956}" type="presOf" srcId="{A4819853-ABEF-488A-9A13-A31ED4529AB4}" destId="{A55443F1-57C6-4251-887D-E751BEC33C68}" srcOrd="1" destOrd="0" presId="urn:microsoft.com/office/officeart/2005/8/layout/venn1"/>
    <dgm:cxn modelId="{A65AA228-3B88-46F8-9B27-E79802B0B961}" type="presOf" srcId="{A4819853-ABEF-488A-9A13-A31ED4529AB4}" destId="{13A60E41-F4C9-4009-BFEE-FDA219FC6863}" srcOrd="0" destOrd="0" presId="urn:microsoft.com/office/officeart/2005/8/layout/venn1"/>
    <dgm:cxn modelId="{C71F5405-84AD-4043-819E-2D94E13273D1}" type="presOf" srcId="{E1FC89EF-BF8D-495B-9657-E8AB420691D2}" destId="{113B59CB-E6C4-4A2A-AEDA-3ABBAE4FDF9F}" srcOrd="1" destOrd="0" presId="urn:microsoft.com/office/officeart/2005/8/layout/venn1"/>
    <dgm:cxn modelId="{B05AE3AD-D339-486E-BA08-177CFC81F890}" type="presOf" srcId="{E1FC89EF-BF8D-495B-9657-E8AB420691D2}" destId="{98857431-2E15-43EB-A327-38F409E26546}" srcOrd="0" destOrd="0" presId="urn:microsoft.com/office/officeart/2005/8/layout/venn1"/>
    <dgm:cxn modelId="{5B27EA8B-900E-442B-BBEC-72096948934C}" type="presOf" srcId="{D0557DD7-B80E-457D-9D3B-D304EBA3F2CC}" destId="{F2B5055F-8188-47FB-9A4D-5DDA91D52A55}" srcOrd="1" destOrd="0" presId="urn:microsoft.com/office/officeart/2005/8/layout/venn1"/>
    <dgm:cxn modelId="{90F57594-23F6-48DB-8C5F-24F90BAE5CBF}" type="presParOf" srcId="{7050D2E7-8F5B-4268-9F73-B178558C0E98}" destId="{13A60E41-F4C9-4009-BFEE-FDA219FC6863}" srcOrd="0" destOrd="0" presId="urn:microsoft.com/office/officeart/2005/8/layout/venn1"/>
    <dgm:cxn modelId="{5DA68118-CD52-4A67-8E7A-0AFE454EA454}" type="presParOf" srcId="{7050D2E7-8F5B-4268-9F73-B178558C0E98}" destId="{A55443F1-57C6-4251-887D-E751BEC33C68}" srcOrd="1" destOrd="0" presId="urn:microsoft.com/office/officeart/2005/8/layout/venn1"/>
    <dgm:cxn modelId="{E4E95CA6-453D-437A-A037-BAD482B30626}" type="presParOf" srcId="{7050D2E7-8F5B-4268-9F73-B178558C0E98}" destId="{246BB8BD-DB69-477A-9930-515E809885BB}" srcOrd="2" destOrd="0" presId="urn:microsoft.com/office/officeart/2005/8/layout/venn1"/>
    <dgm:cxn modelId="{5C2B0A8A-FFA3-4741-B734-6C23E8653D51}" type="presParOf" srcId="{7050D2E7-8F5B-4268-9F73-B178558C0E98}" destId="{F2B5055F-8188-47FB-9A4D-5DDA91D52A55}" srcOrd="3" destOrd="0" presId="urn:microsoft.com/office/officeart/2005/8/layout/venn1"/>
    <dgm:cxn modelId="{EC4021C6-94FB-4A1A-BA36-DE06B340FC5E}" type="presParOf" srcId="{7050D2E7-8F5B-4268-9F73-B178558C0E98}" destId="{98857431-2E15-43EB-A327-38F409E26546}" srcOrd="4" destOrd="0" presId="urn:microsoft.com/office/officeart/2005/8/layout/venn1"/>
    <dgm:cxn modelId="{20DCE7E1-4820-4820-BF9A-AFED70E7D632}" type="presParOf" srcId="{7050D2E7-8F5B-4268-9F73-B178558C0E98}" destId="{113B59CB-E6C4-4A2A-AEDA-3ABBAE4FDF9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1AC528B4-D3E3-439F-A17D-BDEE82851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03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2775"/>
            <a:ext cx="5486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555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BAAE5AB1-8BD6-433C-8FE6-607C11FF9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99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2D9C00-9FBD-4A02-BB22-DC84DAC87E20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56138"/>
            <a:ext cx="5715000" cy="4191000"/>
          </a:xfrm>
          <a:noFill/>
        </p:spPr>
        <p:txBody>
          <a:bodyPr/>
          <a:lstStyle/>
          <a:p>
            <a:pPr marL="228600" indent="-228600"/>
            <a:endParaRPr lang="en-US" sz="14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/>
            <a:fld id="{75A1DCF2-06E1-46AC-9132-023EAADF431D}" type="slidenum">
              <a:rPr lang="en-US" sz="12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 eaLnBrk="1"/>
              <a:t>44</a:t>
            </a:fld>
            <a:endParaRPr lang="en-US" sz="12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solidFill>
            <a:srgbClr val="FFFFFF"/>
          </a:solidFill>
          <a:ln w="25560"/>
        </p:spPr>
      </p:sp>
      <p:sp>
        <p:nvSpPr>
          <p:cNvPr id="81924" name="Text Box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ts val="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mtClean="0">
                <a:ea typeface="MS Gothic"/>
                <a:cs typeface="MS Gothic"/>
              </a:rPr>
              <a:t>Second person</a:t>
            </a:r>
          </a:p>
        </p:txBody>
      </p:sp>
      <p:sp>
        <p:nvSpPr>
          <p:cNvPr id="81925" name="Text Box 3"/>
          <p:cNvSpPr txBox="1">
            <a:spLocks noChangeArrowheads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997F475-1F6E-451F-8727-DE4D8B262E4E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1" hangingPunct="1"/>
              <a:t>44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/>
            <a:fld id="{102B073E-D454-4BB5-99CB-E97538CBCD35}" type="slidenum">
              <a:rPr lang="en-US" sz="12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 eaLnBrk="1"/>
              <a:t>45</a:t>
            </a:fld>
            <a:endParaRPr lang="en-US" sz="12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solidFill>
            <a:srgbClr val="FFFFFF"/>
          </a:solidFill>
          <a:ln w="25560"/>
        </p:spPr>
      </p:sp>
      <p:sp>
        <p:nvSpPr>
          <p:cNvPr id="82948" name="Text Box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ts val="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mtClean="0">
                <a:ea typeface="MS Gothic"/>
                <a:cs typeface="MS Gothic"/>
              </a:rPr>
              <a:t>Second person</a:t>
            </a:r>
          </a:p>
        </p:txBody>
      </p:sp>
      <p:sp>
        <p:nvSpPr>
          <p:cNvPr id="82949" name="Text Box 3"/>
          <p:cNvSpPr txBox="1">
            <a:spLocks noChangeArrowheads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B75ACBE-0272-4D46-96D4-27E51F02A2CF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1" hangingPunct="1"/>
              <a:t>45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/>
            <a:fld id="{E1C43248-7D52-4FC7-A2F4-7642BC7169D0}" type="slidenum">
              <a:rPr lang="en-US" sz="12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 eaLnBrk="1"/>
              <a:t>46</a:t>
            </a:fld>
            <a:endParaRPr lang="en-US" sz="12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solidFill>
            <a:srgbClr val="FFFFFF"/>
          </a:solidFill>
          <a:ln w="25560"/>
        </p:spPr>
      </p:sp>
      <p:sp>
        <p:nvSpPr>
          <p:cNvPr id="83972" name="Text Box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ts val="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mtClean="0">
                <a:ea typeface="MS Gothic"/>
                <a:cs typeface="MS Gothic"/>
              </a:rPr>
              <a:t>Second person</a:t>
            </a:r>
          </a:p>
        </p:txBody>
      </p:sp>
      <p:sp>
        <p:nvSpPr>
          <p:cNvPr id="83973" name="Text Box 3"/>
          <p:cNvSpPr txBox="1">
            <a:spLocks noChangeArrowheads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917CC05-FF59-43C4-A8D6-065A8CD29CEE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1" hangingPunct="1"/>
              <a:t>46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/>
            <a:fld id="{7DDAE22A-34C2-47A6-A119-5B374FE02036}" type="slidenum">
              <a:rPr lang="en-US" sz="12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 eaLnBrk="1"/>
              <a:t>47</a:t>
            </a:fld>
            <a:endParaRPr lang="en-US" sz="12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solidFill>
            <a:srgbClr val="FFFFFF"/>
          </a:solidFill>
          <a:ln w="25560"/>
        </p:spPr>
      </p:sp>
      <p:sp>
        <p:nvSpPr>
          <p:cNvPr id="84996" name="Text Box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ts val="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mtClean="0">
                <a:ea typeface="MS Gothic"/>
                <a:cs typeface="MS Gothic"/>
              </a:rPr>
              <a:t>Greta’s slide</a:t>
            </a:r>
          </a:p>
        </p:txBody>
      </p:sp>
      <p:sp>
        <p:nvSpPr>
          <p:cNvPr id="84997" name="Text Box 3"/>
          <p:cNvSpPr txBox="1">
            <a:spLocks noChangeArrowheads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A9DEAE1-5EAA-4666-8165-F1D82D4F9AD1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1" hangingPunct="1"/>
              <a:t>47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/>
            <a:fld id="{4C4ADF2D-732C-4F72-B8AE-53FC1649A1BA}" type="slidenum">
              <a:rPr lang="en-US" sz="12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 eaLnBrk="1"/>
              <a:t>48</a:t>
            </a:fld>
            <a:endParaRPr lang="en-US" sz="12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solidFill>
            <a:srgbClr val="FFFFFF"/>
          </a:solidFill>
          <a:ln w="25560"/>
        </p:spPr>
      </p:sp>
      <p:sp>
        <p:nvSpPr>
          <p:cNvPr id="86020" name="Text Box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ts val="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mtClean="0">
                <a:ea typeface="MS Gothic"/>
                <a:cs typeface="MS Gothic"/>
              </a:rPr>
              <a:t>Greta’s slide</a:t>
            </a: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99B7ABC-15C5-4EDC-AFA6-48299746B4AF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1" hangingPunct="1"/>
              <a:t>48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/>
            <a:fld id="{80B856D1-E90A-4663-863E-0F22B2C8E81F}" type="slidenum">
              <a:rPr lang="en-US" sz="12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 eaLnBrk="1"/>
              <a:t>49</a:t>
            </a:fld>
            <a:endParaRPr lang="en-US" sz="12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solidFill>
            <a:srgbClr val="FFFFFF"/>
          </a:solidFill>
          <a:ln w="25560"/>
        </p:spPr>
      </p:sp>
      <p:sp>
        <p:nvSpPr>
          <p:cNvPr id="87044" name="Text Box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ts val="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mtClean="0">
                <a:ea typeface="MS Gothic"/>
                <a:cs typeface="MS Gothic"/>
              </a:rPr>
              <a:t>Andrew’s part</a:t>
            </a:r>
          </a:p>
        </p:txBody>
      </p:sp>
      <p:sp>
        <p:nvSpPr>
          <p:cNvPr id="87045" name="Text Box 3"/>
          <p:cNvSpPr txBox="1">
            <a:spLocks noChangeArrowheads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61F8083-1D77-4D92-AF67-1F6A33C68D6C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1" hangingPunct="1"/>
              <a:t>49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/>
            <a:fld id="{C63CF575-2F8F-4F90-9176-32494A0B53A5}" type="slidenum">
              <a:rPr lang="en-US" sz="12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 eaLnBrk="1"/>
              <a:t>50</a:t>
            </a:fld>
            <a:endParaRPr lang="en-US" sz="12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solidFill>
            <a:srgbClr val="FFFFFF"/>
          </a:solidFill>
          <a:ln w="25560"/>
        </p:spPr>
      </p:sp>
      <p:sp>
        <p:nvSpPr>
          <p:cNvPr id="88068" name="Text Box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ts val="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mtClean="0">
                <a:ea typeface="MS Gothic"/>
                <a:cs typeface="MS Gothic"/>
              </a:rPr>
              <a:t>Andrew’s part</a:t>
            </a:r>
          </a:p>
        </p:txBody>
      </p:sp>
      <p:sp>
        <p:nvSpPr>
          <p:cNvPr id="88069" name="Text Box 3"/>
          <p:cNvSpPr txBox="1">
            <a:spLocks noChangeArrowheads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ED2AFDB-AAAA-491F-98BF-B5E10E065193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1" hangingPunct="1"/>
              <a:t>50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/>
            <a:fld id="{EDAB7B67-38F5-43B8-9A64-3845269B03F6}" type="slidenum">
              <a:rPr lang="en-US" sz="12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 eaLnBrk="1"/>
              <a:t>51</a:t>
            </a:fld>
            <a:endParaRPr lang="en-US" sz="12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solidFill>
            <a:srgbClr val="FFFFFF"/>
          </a:solidFill>
          <a:ln w="25560"/>
        </p:spPr>
      </p:sp>
      <p:sp>
        <p:nvSpPr>
          <p:cNvPr id="89092" name="Text Box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ts val="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mtClean="0">
                <a:ea typeface="MS Gothic"/>
                <a:cs typeface="MS Gothic"/>
              </a:rPr>
              <a:t>Greta’s part</a:t>
            </a:r>
          </a:p>
        </p:txBody>
      </p:sp>
      <p:sp>
        <p:nvSpPr>
          <p:cNvPr id="89093" name="Text Box 3"/>
          <p:cNvSpPr txBox="1">
            <a:spLocks noChangeArrowheads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1B9EF6F-1E07-4418-B521-124735517323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1" hangingPunct="1"/>
              <a:t>51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/>
            <a:fld id="{D177BE05-FE45-4C64-A4D0-09DBEAFFBA8D}" type="slidenum">
              <a:rPr lang="en-US" sz="12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 eaLnBrk="1"/>
              <a:t>52</a:t>
            </a:fld>
            <a:endParaRPr lang="en-US" sz="12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solidFill>
            <a:srgbClr val="FFFFFF"/>
          </a:solidFill>
          <a:ln w="25560"/>
        </p:spPr>
      </p:sp>
      <p:sp>
        <p:nvSpPr>
          <p:cNvPr id="90116" name="Text Box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ts val="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mtClean="0">
                <a:ea typeface="MS Gothic"/>
                <a:cs typeface="MS Gothic"/>
              </a:rPr>
              <a:t>Greta’s part</a:t>
            </a:r>
          </a:p>
        </p:txBody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D1BA54F-2A98-4E1C-9467-DD1264D8A007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1" hangingPunct="1"/>
              <a:t>52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/>
            <a:fld id="{296E9C73-4B07-4837-8792-24C6CC337F1E}" type="slidenum">
              <a:rPr lang="en-US" sz="12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 eaLnBrk="1"/>
              <a:t>53</a:t>
            </a:fld>
            <a:endParaRPr lang="en-US" sz="12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solidFill>
            <a:srgbClr val="FFFFFF"/>
          </a:solidFill>
          <a:ln w="25560"/>
        </p:spPr>
      </p:sp>
      <p:sp>
        <p:nvSpPr>
          <p:cNvPr id="91140" name="Text Box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ts val="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mtClean="0">
                <a:ea typeface="MS Gothic"/>
                <a:cs typeface="MS Gothic"/>
              </a:rPr>
              <a:t>Greta’s part</a:t>
            </a:r>
          </a:p>
        </p:txBody>
      </p:sp>
      <p:sp>
        <p:nvSpPr>
          <p:cNvPr id="91141" name="Text Box 3"/>
          <p:cNvSpPr txBox="1">
            <a:spLocks noChangeArrowheads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8BB70EE-FC91-4046-90B1-DEDA5FD437A9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1" hangingPunct="1"/>
              <a:t>53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EB5859-88D1-4686-8B2B-F3A00CCE724A}" type="slidenum">
              <a:rPr lang="en-US" sz="1200" b="0" smtClean="0">
                <a:solidFill>
                  <a:srgbClr val="000000"/>
                </a:solidFill>
              </a:rPr>
              <a:pPr/>
              <a:t>8</a:t>
            </a:fld>
            <a:endParaRPr lang="en-US" sz="1200" b="0" smtClean="0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56138"/>
            <a:ext cx="57150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z="14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/>
            <a:fld id="{10BC68C3-C367-47CE-AAA6-C4144B4CC295}" type="slidenum">
              <a:rPr lang="en-US" sz="12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 eaLnBrk="1"/>
              <a:t>54</a:t>
            </a:fld>
            <a:endParaRPr lang="en-US" sz="12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solidFill>
            <a:srgbClr val="FFFFFF"/>
          </a:solidFill>
          <a:ln w="25560"/>
        </p:spPr>
      </p:sp>
      <p:sp>
        <p:nvSpPr>
          <p:cNvPr id="92164" name="Text Box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ts val="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mtClean="0">
                <a:ea typeface="MS Gothic"/>
                <a:cs typeface="MS Gothic"/>
              </a:rPr>
              <a:t>Greta’s part</a:t>
            </a:r>
          </a:p>
        </p:txBody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9211A05-8A67-4D64-9864-827D8AF7EC59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1" hangingPunct="1"/>
              <a:t>54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/>
            <a:fld id="{177F2620-80A4-4422-AEBE-79CB9D2E6D9B}" type="slidenum">
              <a:rPr lang="en-US" sz="12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 eaLnBrk="1"/>
              <a:t>55</a:t>
            </a:fld>
            <a:endParaRPr lang="en-US" sz="12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solidFill>
            <a:srgbClr val="FFFFFF"/>
          </a:solidFill>
          <a:ln w="25560"/>
        </p:spPr>
      </p:sp>
      <p:sp>
        <p:nvSpPr>
          <p:cNvPr id="93188" name="Text Box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ts val="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mtClean="0">
                <a:ea typeface="MS Gothic"/>
                <a:cs typeface="MS Gothic"/>
              </a:rPr>
              <a:t>Greta’s part</a:t>
            </a:r>
          </a:p>
        </p:txBody>
      </p:sp>
      <p:sp>
        <p:nvSpPr>
          <p:cNvPr id="93189" name="Text Box 3"/>
          <p:cNvSpPr txBox="1">
            <a:spLocks noChangeArrowheads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0875FF8-2159-479B-A798-9E1A98F4840B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1" hangingPunct="1"/>
              <a:t>55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/>
            <a:fld id="{C5E7AD23-2B89-4D4C-9797-5D76819FA7AB}" type="slidenum">
              <a:rPr lang="en-US" sz="12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 eaLnBrk="1"/>
              <a:t>56</a:t>
            </a:fld>
            <a:endParaRPr lang="en-US" sz="12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solidFill>
            <a:srgbClr val="FFFFFF"/>
          </a:solidFill>
          <a:ln w="25560"/>
        </p:spPr>
      </p:sp>
      <p:sp>
        <p:nvSpPr>
          <p:cNvPr id="94212" name="Text Box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ts val="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mtClean="0">
                <a:ea typeface="MS Gothic"/>
                <a:cs typeface="MS Gothic"/>
              </a:rPr>
              <a:t>Greta’s part</a:t>
            </a:r>
          </a:p>
        </p:txBody>
      </p:sp>
      <p:sp>
        <p:nvSpPr>
          <p:cNvPr id="94213" name="Text Box 3"/>
          <p:cNvSpPr txBox="1">
            <a:spLocks noChangeArrowheads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549D66A-B335-4400-BCFF-10239D59886E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1" hangingPunct="1"/>
              <a:t>56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/>
            <a:fld id="{D2E31F1D-8685-4B93-A3BB-5E77C99BFE24}" type="slidenum">
              <a:rPr lang="en-US" sz="12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 eaLnBrk="1"/>
              <a:t>57</a:t>
            </a:fld>
            <a:endParaRPr lang="en-US" sz="12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solidFill>
            <a:srgbClr val="FFFFFF"/>
          </a:solidFill>
          <a:ln w="25560"/>
        </p:spPr>
      </p:sp>
      <p:sp>
        <p:nvSpPr>
          <p:cNvPr id="95236" name="Text Box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ts val="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mtClean="0">
                <a:ea typeface="MS Gothic"/>
                <a:cs typeface="MS Gothic"/>
              </a:rPr>
              <a:t>Greta’s part</a:t>
            </a:r>
          </a:p>
        </p:txBody>
      </p:sp>
      <p:sp>
        <p:nvSpPr>
          <p:cNvPr id="95237" name="Text Box 3"/>
          <p:cNvSpPr txBox="1">
            <a:spLocks noChangeArrowheads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C1C68BD-00EE-4053-9CB6-EB14A53AAA1B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1" hangingPunct="1"/>
              <a:t>57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/>
            <a:fld id="{92E21F00-BE64-45A7-86F2-E9A246DB6FB0}" type="slidenum">
              <a:rPr lang="en-US" sz="12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 eaLnBrk="1"/>
              <a:t>58</a:t>
            </a:fld>
            <a:endParaRPr lang="en-US" sz="12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solidFill>
            <a:srgbClr val="FFFFFF"/>
          </a:solidFill>
          <a:ln w="25560"/>
        </p:spPr>
      </p:sp>
      <p:sp>
        <p:nvSpPr>
          <p:cNvPr id="96260" name="Text Box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ts val="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mtClean="0">
                <a:ea typeface="MS Gothic"/>
                <a:cs typeface="MS Gothic"/>
              </a:rPr>
              <a:t>Greta’s part</a:t>
            </a:r>
          </a:p>
        </p:txBody>
      </p:sp>
      <p:sp>
        <p:nvSpPr>
          <p:cNvPr id="96261" name="Text Box 3"/>
          <p:cNvSpPr txBox="1">
            <a:spLocks noChangeArrowheads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C812012-16D1-4236-93EC-EFA277372FDB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1" hangingPunct="1"/>
              <a:t>58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/>
            <a:fld id="{01774D94-D5A9-42CD-882F-C2D791DE5FC1}" type="slidenum">
              <a:rPr lang="en-US" sz="12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 eaLnBrk="1"/>
              <a:t>59</a:t>
            </a:fld>
            <a:endParaRPr lang="en-US" sz="12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solidFill>
            <a:srgbClr val="FFFFFF"/>
          </a:solidFill>
          <a:ln w="25560"/>
        </p:spPr>
      </p:sp>
      <p:sp>
        <p:nvSpPr>
          <p:cNvPr id="97284" name="Text Box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ts val="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mtClean="0">
                <a:ea typeface="MS Gothic"/>
                <a:cs typeface="MS Gothic"/>
              </a:rPr>
              <a:t>Greta’s part</a:t>
            </a: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A03A269-7563-4E18-8FFF-F370862E392D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1" hangingPunct="1"/>
              <a:t>59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B60A6F-EE2F-4CAA-81F1-F09A0577559C}" type="slidenum">
              <a:rPr lang="en-US" sz="1200" b="0" smtClean="0">
                <a:solidFill>
                  <a:srgbClr val="000000"/>
                </a:solidFill>
              </a:rPr>
              <a:pPr/>
              <a:t>22</a:t>
            </a:fld>
            <a:endParaRPr lang="en-US" sz="1200" b="0" smtClean="0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56138"/>
            <a:ext cx="5715000" cy="4191000"/>
          </a:xfrm>
          <a:noFill/>
        </p:spPr>
        <p:txBody>
          <a:bodyPr/>
          <a:lstStyle/>
          <a:p>
            <a:pPr marL="228600" indent="-228600"/>
            <a:endParaRPr lang="en-US" sz="14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5A989F-47FB-45DE-B767-CD0A40A5220F}" type="slidenum">
              <a:rPr lang="en-US" sz="1200" b="0" smtClean="0">
                <a:solidFill>
                  <a:srgbClr val="000000"/>
                </a:solidFill>
              </a:rPr>
              <a:pPr/>
              <a:t>29</a:t>
            </a:fld>
            <a:endParaRPr lang="en-US" sz="1200" b="0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56138"/>
            <a:ext cx="5715000" cy="4191000"/>
          </a:xfrm>
          <a:noFill/>
        </p:spPr>
        <p:txBody>
          <a:bodyPr/>
          <a:lstStyle/>
          <a:p>
            <a:pPr marL="228600" indent="-228600"/>
            <a:endParaRPr lang="en-US" sz="14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DA5545-B6ED-47D6-A3FE-FF592C681E5C}" type="slidenum">
              <a:rPr lang="en-US" sz="1200" b="0" smtClean="0">
                <a:solidFill>
                  <a:srgbClr val="000000"/>
                </a:solidFill>
              </a:rPr>
              <a:pPr/>
              <a:t>39</a:t>
            </a:fld>
            <a:endParaRPr lang="en-US" sz="1200" b="0" smtClean="0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56138"/>
            <a:ext cx="5715000" cy="4191000"/>
          </a:xfrm>
          <a:noFill/>
        </p:spPr>
        <p:txBody>
          <a:bodyPr/>
          <a:lstStyle/>
          <a:p>
            <a:pPr marL="228600" indent="-228600"/>
            <a:endParaRPr lang="en-US" sz="14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/>
            <a:fld id="{40B10E00-532D-4C73-BE7A-A8B28FE8DBFD}" type="slidenum">
              <a:rPr lang="en-US" sz="12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 eaLnBrk="1"/>
              <a:t>40</a:t>
            </a:fld>
            <a:endParaRPr lang="en-US" sz="12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solidFill>
            <a:srgbClr val="FFFFFF"/>
          </a:solidFill>
          <a:ln w="25560"/>
        </p:spPr>
      </p:sp>
      <p:sp>
        <p:nvSpPr>
          <p:cNvPr id="77828" name="Text Box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ts val="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mtClean="0">
                <a:ea typeface="MS Gothic"/>
                <a:cs typeface="MS Gothic"/>
              </a:rPr>
              <a:t>Second person</a:t>
            </a:r>
          </a:p>
        </p:txBody>
      </p:sp>
      <p:sp>
        <p:nvSpPr>
          <p:cNvPr id="77829" name="Text Box 3"/>
          <p:cNvSpPr txBox="1">
            <a:spLocks noChangeArrowheads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D467C71-A509-4E18-B853-729ACDDB6801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1" hangingPunct="1"/>
              <a:t>40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/>
            <a:fld id="{0EF251F8-F2D5-462C-881F-22F07B6F97A2}" type="slidenum">
              <a:rPr lang="en-US" sz="12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 eaLnBrk="1"/>
              <a:t>41</a:t>
            </a:fld>
            <a:endParaRPr lang="en-US" sz="12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solidFill>
            <a:srgbClr val="FFFFFF"/>
          </a:solidFill>
          <a:ln w="25560"/>
        </p:spPr>
      </p:sp>
      <p:sp>
        <p:nvSpPr>
          <p:cNvPr id="78852" name="Text Box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ts val="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mtClean="0">
                <a:ea typeface="MS Gothic"/>
                <a:cs typeface="MS Gothic"/>
              </a:rPr>
              <a:t>Second person</a:t>
            </a:r>
          </a:p>
        </p:txBody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7B53E98-29D8-4223-BB6C-44A3F5C751A3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1" hangingPunct="1"/>
              <a:t>41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/>
            <a:fld id="{598E6BB0-B0A6-487E-8BE3-DFD36F8609FD}" type="slidenum">
              <a:rPr lang="en-US" sz="12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 eaLnBrk="1"/>
              <a:t>42</a:t>
            </a:fld>
            <a:endParaRPr lang="en-US" sz="12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solidFill>
            <a:srgbClr val="FFFFFF"/>
          </a:solidFill>
          <a:ln w="25560"/>
        </p:spPr>
      </p:sp>
      <p:sp>
        <p:nvSpPr>
          <p:cNvPr id="79876" name="Text Box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ts val="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mtClean="0">
                <a:ea typeface="MS Gothic"/>
                <a:cs typeface="MS Gothic"/>
              </a:rPr>
              <a:t>First person</a:t>
            </a:r>
          </a:p>
        </p:txBody>
      </p:sp>
      <p:sp>
        <p:nvSpPr>
          <p:cNvPr id="79877" name="Text Box 3"/>
          <p:cNvSpPr txBox="1">
            <a:spLocks noChangeArrowheads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99990FE-356A-42CA-9F63-AE612AEF0EB4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1" hangingPunct="1"/>
              <a:t>42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/>
            <a:fld id="{4D4B220B-23FE-4E9F-9527-C802D60549DC}" type="slidenum">
              <a:rPr lang="en-US" sz="12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 eaLnBrk="1"/>
              <a:t>43</a:t>
            </a:fld>
            <a:endParaRPr lang="en-US" sz="12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solidFill>
            <a:srgbClr val="FFFFFF"/>
          </a:solidFill>
          <a:ln w="25560"/>
        </p:spPr>
      </p:sp>
      <p:sp>
        <p:nvSpPr>
          <p:cNvPr id="80900" name="Text Box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ts val="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mtClean="0">
                <a:ea typeface="MS Gothic"/>
                <a:cs typeface="MS Gothic"/>
              </a:rPr>
              <a:t>Second person</a:t>
            </a:r>
          </a:p>
        </p:txBody>
      </p:sp>
      <p:sp>
        <p:nvSpPr>
          <p:cNvPr id="80901" name="Text Box 3"/>
          <p:cNvSpPr txBox="1">
            <a:spLocks noChangeArrowheads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DCD7EA2-6495-42A3-B40B-F957A7DA44F9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1" hangingPunct="1"/>
              <a:t>43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22356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6406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20955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1341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03012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61342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29060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6166182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09416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68668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10271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713313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63306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19356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297981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78205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20955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1341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87841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00530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91422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071720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91238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59399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00897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75099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044197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9830733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792307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18098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20955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1341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84923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19017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27652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1683559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97512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1978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1780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58567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190885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588759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219681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15390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20955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1341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03374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2673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6790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734861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36860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0113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99958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40950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241677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7648260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783163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24118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20955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1341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9454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31913" y="260350"/>
            <a:ext cx="7631112" cy="9334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000DACD3-5593-4AD5-BC98-63CA3F0C7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2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5266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83273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61875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96896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754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0"/>
            <a:ext cx="914400" cy="1371600"/>
          </a:xfrm>
          <a:prstGeom prst="rect">
            <a:avLst/>
          </a:prstGeom>
          <a:solidFill>
            <a:srgbClr val="CC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371600"/>
            <a:ext cx="914400" cy="54864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382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562600"/>
            <a:ext cx="20526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lr>
          <a:srgbClr val="CC6699"/>
        </a:buClr>
        <a:buSzPct val="120000"/>
        <a:buFont typeface="Wingdings" pitchFamily="2" charset="2"/>
        <a:buChar char="§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defRPr sz="2000" b="1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0"/>
            <a:ext cx="914400" cy="1371600"/>
          </a:xfrm>
          <a:prstGeom prst="rect">
            <a:avLst/>
          </a:prstGeom>
          <a:solidFill>
            <a:srgbClr val="CC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1371600"/>
            <a:ext cx="914400" cy="548640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38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5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562600"/>
            <a:ext cx="20526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lr>
          <a:srgbClr val="CC6699"/>
        </a:buClr>
        <a:buSzPct val="120000"/>
        <a:buFont typeface="Wingdings" pitchFamily="2" charset="2"/>
        <a:buChar char="§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defRPr sz="2000" b="1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0"/>
            <a:ext cx="914400" cy="1371600"/>
          </a:xfrm>
          <a:prstGeom prst="rect">
            <a:avLst/>
          </a:prstGeom>
          <a:solidFill>
            <a:srgbClr val="CC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0" y="1371600"/>
            <a:ext cx="914400" cy="548640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38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9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562600"/>
            <a:ext cx="20526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lr>
          <a:srgbClr val="CC6699"/>
        </a:buClr>
        <a:buSzPct val="120000"/>
        <a:buFont typeface="Wingdings" pitchFamily="2" charset="2"/>
        <a:buChar char="§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defRPr sz="2000" b="1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754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0"/>
            <a:ext cx="914400" cy="1371600"/>
          </a:xfrm>
          <a:prstGeom prst="rect">
            <a:avLst/>
          </a:prstGeom>
          <a:solidFill>
            <a:srgbClr val="CC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0" y="1371600"/>
            <a:ext cx="914400" cy="54864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382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3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562600"/>
            <a:ext cx="20526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lr>
          <a:srgbClr val="CC6699"/>
        </a:buClr>
        <a:buSzPct val="120000"/>
        <a:buFont typeface="Wingdings" pitchFamily="2" charset="2"/>
        <a:buChar char="§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defRPr sz="2000" b="1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754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914400" cy="1371600"/>
          </a:xfrm>
          <a:prstGeom prst="rect">
            <a:avLst/>
          </a:prstGeom>
          <a:solidFill>
            <a:srgbClr val="CC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1371600"/>
            <a:ext cx="914400" cy="54864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382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127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562600"/>
            <a:ext cx="20526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 i="1">
          <a:solidFill>
            <a:srgbClr val="3333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lr>
          <a:srgbClr val="CC6699"/>
        </a:buClr>
        <a:buSzPct val="120000"/>
        <a:buFont typeface="Wingdings" pitchFamily="2" charset="2"/>
        <a:buChar char="§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defRPr sz="2000" b="1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3886200"/>
            <a:ext cx="685800" cy="2286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438400" y="-12700"/>
            <a:ext cx="6705600" cy="12954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200" i="1">
              <a:solidFill>
                <a:srgbClr val="000000"/>
              </a:solidFill>
              <a:latin typeface="Times" pitchFamily="18" charset="0"/>
            </a:endParaRPr>
          </a:p>
          <a:p>
            <a:pPr algn="ctr"/>
            <a:endParaRPr lang="en-US" sz="3200" i="1">
              <a:solidFill>
                <a:srgbClr val="000000"/>
              </a:solidFill>
              <a:latin typeface="Times" pitchFamily="18" charset="0"/>
            </a:endParaRPr>
          </a:p>
          <a:p>
            <a:pPr algn="ctr"/>
            <a:endParaRPr lang="en-US" sz="3200" i="1">
              <a:solidFill>
                <a:srgbClr val="000000"/>
              </a:solidFill>
              <a:latin typeface="Times" pitchFamily="18" charset="0"/>
            </a:endParaRPr>
          </a:p>
          <a:p>
            <a:pPr algn="ctr"/>
            <a:endParaRPr lang="en-US" sz="360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endParaRPr lang="en-US" sz="3200" i="1">
              <a:latin typeface="Arial" pitchFamily="34" charset="0"/>
            </a:endParaRPr>
          </a:p>
          <a:p>
            <a:pPr algn="ctr"/>
            <a:endParaRPr lang="en-US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0" y="-12700"/>
            <a:ext cx="2514600" cy="3048000"/>
          </a:xfrm>
          <a:prstGeom prst="rect">
            <a:avLst/>
          </a:prstGeom>
          <a:solidFill>
            <a:srgbClr val="66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3" name="Picture 7" descr="GSAcollage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33400"/>
            <a:ext cx="2527300" cy="51054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2514600" y="1371600"/>
            <a:ext cx="66294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Arial" pitchFamily="34" charset="0"/>
              </a:rPr>
              <a:t>Gerontology Curriculum Strategies: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rial" pitchFamily="34" charset="0"/>
              </a:rPr>
              <a:t>Outcomes of Infusion and Specialization</a:t>
            </a:r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2514600" y="1219200"/>
            <a:ext cx="6629400" cy="152400"/>
          </a:xfrm>
          <a:prstGeom prst="rect">
            <a:avLst/>
          </a:prstGeom>
          <a:solidFill>
            <a:srgbClr val="CC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0" y="5257800"/>
            <a:ext cx="9144000" cy="152400"/>
          </a:xfrm>
          <a:prstGeom prst="rect">
            <a:avLst/>
          </a:prstGeom>
          <a:solidFill>
            <a:srgbClr val="CC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Rectangle 22"/>
          <p:cNvSpPr>
            <a:spLocks noChangeArrowheads="1"/>
          </p:cNvSpPr>
          <p:nvPr/>
        </p:nvSpPr>
        <p:spPr bwMode="auto">
          <a:xfrm>
            <a:off x="2514600" y="5867400"/>
            <a:ext cx="66294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0" name="Picture 16" descr="Gero-EdCtr_cmyk_P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943600"/>
            <a:ext cx="4572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23"/>
          <p:cNvSpPr>
            <a:spLocks noChangeArrowheads="1"/>
          </p:cNvSpPr>
          <p:nvPr/>
        </p:nvSpPr>
        <p:spPr bwMode="auto">
          <a:xfrm>
            <a:off x="0" y="5410200"/>
            <a:ext cx="2514600" cy="1447800"/>
          </a:xfrm>
          <a:prstGeom prst="rect">
            <a:avLst/>
          </a:prstGeom>
          <a:solidFill>
            <a:srgbClr val="66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25"/>
          <p:cNvSpPr>
            <a:spLocks noChangeArrowheads="1"/>
          </p:cNvSpPr>
          <p:nvPr/>
        </p:nvSpPr>
        <p:spPr bwMode="auto">
          <a:xfrm>
            <a:off x="2514600" y="3657600"/>
            <a:ext cx="6705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US" sz="1750" dirty="0">
                <a:latin typeface="Verdana" pitchFamily="34" charset="0"/>
              </a:rPr>
              <a:t>Nancy Hooyman, </a:t>
            </a:r>
            <a:r>
              <a:rPr lang="en-US" sz="1750" dirty="0" smtClean="0">
                <a:latin typeface="Verdana" pitchFamily="34" charset="0"/>
              </a:rPr>
              <a:t>CSWE Gero-Ed Center</a:t>
            </a:r>
          </a:p>
          <a:p>
            <a:r>
              <a:rPr lang="en-US" sz="1750" dirty="0" smtClean="0">
                <a:latin typeface="Verdana" pitchFamily="34" charset="0"/>
              </a:rPr>
              <a:t>Gary Bachman, Park University</a:t>
            </a:r>
          </a:p>
          <a:p>
            <a:r>
              <a:rPr lang="en-US" sz="1750" dirty="0" smtClean="0">
                <a:latin typeface="Verdana" pitchFamily="34" charset="0"/>
              </a:rPr>
              <a:t>Adrian Kok, Dominican University</a:t>
            </a:r>
          </a:p>
          <a:p>
            <a:r>
              <a:rPr lang="en-US" sz="1750" dirty="0" smtClean="0">
                <a:latin typeface="Verdana" pitchFamily="34" charset="0"/>
              </a:rPr>
              <a:t>Greta Slater, Ball State University</a:t>
            </a:r>
          </a:p>
          <a:p>
            <a:r>
              <a:rPr lang="en-US" sz="1750" dirty="0" smtClean="0">
                <a:latin typeface="Verdana" pitchFamily="34" charset="0"/>
              </a:rPr>
              <a:t>Kathleen </a:t>
            </a:r>
            <a:r>
              <a:rPr lang="en-US" sz="1750" dirty="0" err="1" smtClean="0">
                <a:latin typeface="Verdana" pitchFamily="34" charset="0"/>
              </a:rPr>
              <a:t>Farkas</a:t>
            </a:r>
            <a:r>
              <a:rPr lang="en-US" sz="1750" dirty="0" smtClean="0">
                <a:latin typeface="Verdana" pitchFamily="34" charset="0"/>
              </a:rPr>
              <a:t>, Case Western Reserve University</a:t>
            </a:r>
          </a:p>
          <a:p>
            <a:pPr marL="52388"/>
            <a:endParaRPr lang="en-US" sz="1750" dirty="0" smtClean="0">
              <a:latin typeface="Verdana" pitchFamily="34" charset="0"/>
            </a:endParaRPr>
          </a:p>
          <a:p>
            <a:pPr marL="52388"/>
            <a:endParaRPr lang="en-US" sz="1750" dirty="0">
              <a:latin typeface="Verdan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"/>
            <a:ext cx="7924800" cy="1428750"/>
          </a:xfrm>
        </p:spPr>
        <p:txBody>
          <a:bodyPr/>
          <a:lstStyle/>
          <a:p>
            <a:pPr algn="ctr" eaLnBrk="1" hangingPunct="1"/>
            <a:r>
              <a:rPr lang="en-US" sz="3600" i="0" dirty="0" smtClean="0">
                <a:latin typeface="Verdana" pitchFamily="34" charset="0"/>
              </a:rPr>
              <a:t>Infusion of Content on Aging</a:t>
            </a:r>
            <a:r>
              <a:rPr lang="en-US" sz="4000" i="0" dirty="0" smtClean="0">
                <a:latin typeface="Verdana" pitchFamily="34" charset="0"/>
              </a:rPr>
              <a:t/>
            </a:r>
            <a:br>
              <a:rPr lang="en-US" sz="4000" i="0" dirty="0" smtClean="0">
                <a:latin typeface="Verdana" pitchFamily="34" charset="0"/>
              </a:rPr>
            </a:br>
            <a:r>
              <a:rPr lang="en-US" sz="3600" i="0" dirty="0" smtClean="0">
                <a:latin typeface="Verdana" pitchFamily="34" charset="0"/>
              </a:rPr>
              <a:t>(Where we are: 3 years in)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5525" indent="-623888" eaLnBrk="1" hangingPunct="1">
              <a:spcAft>
                <a:spcPct val="500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3000" dirty="0" smtClean="0">
                <a:solidFill>
                  <a:srgbClr val="FFFFFF"/>
                </a:solidFill>
                <a:latin typeface="Verdana" pitchFamily="34" charset="0"/>
              </a:rPr>
              <a:t>Aging </a:t>
            </a:r>
            <a:r>
              <a:rPr lang="en-US" sz="3000" dirty="0">
                <a:solidFill>
                  <a:srgbClr val="FFFFFF"/>
                </a:solidFill>
                <a:latin typeface="Verdana" pitchFamily="34" charset="0"/>
              </a:rPr>
              <a:t>has been infused into every course:</a:t>
            </a:r>
          </a:p>
          <a:p>
            <a:pPr marL="1316038" lvl="2" indent="-290513" eaLnBrk="1" hangingPunct="1">
              <a:spcAft>
                <a:spcPct val="500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200" dirty="0">
                <a:solidFill>
                  <a:srgbClr val="FFFFFF"/>
                </a:solidFill>
                <a:latin typeface="Verdana"/>
              </a:rPr>
              <a:t>Introduction to Social Work</a:t>
            </a:r>
          </a:p>
          <a:p>
            <a:pPr marL="1316038" lvl="2" indent="-290513" eaLnBrk="1" hangingPunct="1">
              <a:spcAft>
                <a:spcPct val="500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200" dirty="0">
                <a:solidFill>
                  <a:srgbClr val="FFFFFF"/>
                </a:solidFill>
                <a:latin typeface="Verdana"/>
              </a:rPr>
              <a:t>Social Welfare Policy &amp; Programs</a:t>
            </a:r>
          </a:p>
          <a:p>
            <a:pPr marL="1316038" lvl="2" indent="-290513" eaLnBrk="1" hangingPunct="1">
              <a:spcAft>
                <a:spcPct val="500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200" dirty="0">
                <a:solidFill>
                  <a:srgbClr val="FFFFFF"/>
                </a:solidFill>
                <a:latin typeface="Verdana"/>
              </a:rPr>
              <a:t>Human Diversity &amp; Social Justice*</a:t>
            </a:r>
          </a:p>
          <a:p>
            <a:pPr marL="1316038" lvl="2" indent="-290513" eaLnBrk="1" hangingPunct="1">
              <a:spcAft>
                <a:spcPct val="500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200" dirty="0">
                <a:solidFill>
                  <a:srgbClr val="FFFFFF"/>
                </a:solidFill>
                <a:latin typeface="Verdana"/>
              </a:rPr>
              <a:t>HBSE* (Micro)  &amp; (Macro)</a:t>
            </a:r>
          </a:p>
          <a:p>
            <a:pPr marL="1316038" lvl="2" indent="-290513" eaLnBrk="1" hangingPunct="1">
              <a:spcAft>
                <a:spcPct val="500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200" dirty="0">
                <a:solidFill>
                  <a:srgbClr val="FFFFFF"/>
                </a:solidFill>
                <a:latin typeface="Verdana"/>
              </a:rPr>
              <a:t>Practice (l, </a:t>
            </a:r>
            <a:r>
              <a:rPr lang="en-US" sz="2200" dirty="0" err="1">
                <a:solidFill>
                  <a:srgbClr val="FFFFFF"/>
                </a:solidFill>
                <a:latin typeface="Verdana"/>
              </a:rPr>
              <a:t>ll</a:t>
            </a:r>
            <a:r>
              <a:rPr lang="en-US" sz="2200" dirty="0">
                <a:solidFill>
                  <a:srgbClr val="FFFFFF"/>
                </a:solidFill>
                <a:latin typeface="Verdana"/>
              </a:rPr>
              <a:t>, &amp; </a:t>
            </a:r>
            <a:r>
              <a:rPr lang="en-US" sz="2200" dirty="0" err="1">
                <a:solidFill>
                  <a:srgbClr val="FFFFFF"/>
                </a:solidFill>
                <a:latin typeface="Verdana"/>
              </a:rPr>
              <a:t>lll</a:t>
            </a:r>
            <a:r>
              <a:rPr lang="en-US" sz="2200" dirty="0">
                <a:solidFill>
                  <a:srgbClr val="FFFFFF"/>
                </a:solidFill>
                <a:latin typeface="Verdana"/>
              </a:rPr>
              <a:t>)</a:t>
            </a:r>
          </a:p>
          <a:p>
            <a:pPr marL="1316038" lvl="2" indent="-290513" eaLnBrk="1" hangingPunct="1">
              <a:spcAft>
                <a:spcPct val="500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200" dirty="0">
                <a:solidFill>
                  <a:srgbClr val="FFFFFF"/>
                </a:solidFill>
                <a:latin typeface="Verdana"/>
              </a:rPr>
              <a:t>Social Work Research*</a:t>
            </a:r>
          </a:p>
          <a:p>
            <a:pPr marL="1316038" lvl="2" indent="-290513" eaLnBrk="1" hangingPunct="1">
              <a:spcAft>
                <a:spcPct val="500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200" dirty="0">
                <a:solidFill>
                  <a:srgbClr val="FFFFFF"/>
                </a:solidFill>
                <a:latin typeface="Verdana"/>
              </a:rPr>
              <a:t>Field*                                                </a:t>
            </a:r>
          </a:p>
          <a:p>
            <a:pPr marL="919163" lvl="1" indent="-461963" eaLnBrk="1" hangingPunct="1">
              <a:spcAft>
                <a:spcPct val="50000"/>
              </a:spcAft>
              <a:buClr>
                <a:srgbClr val="C00000"/>
              </a:buClr>
              <a:buSzPct val="90000"/>
              <a:buFont typeface="Wingdings" pitchFamily="2" charset="2"/>
              <a:buChar char="ü"/>
              <a:defRPr/>
            </a:pPr>
            <a:endParaRPr lang="en-US" sz="2800" dirty="0">
              <a:solidFill>
                <a:srgbClr val="FFFFFF"/>
              </a:solidFill>
              <a:latin typeface="Tempus Sans ITC" pitchFamily="82" charset="0"/>
            </a:endParaRPr>
          </a:p>
          <a:p>
            <a:pPr marL="919163" lvl="1" indent="-461963" eaLnBrk="1" hangingPunct="1">
              <a:spcAft>
                <a:spcPct val="50000"/>
              </a:spcAft>
              <a:buClr>
                <a:srgbClr val="CC6699"/>
              </a:buClr>
              <a:buSzPct val="90000"/>
              <a:buFont typeface="Wingdings" pitchFamily="2" charset="2"/>
              <a:buChar char="ü"/>
              <a:defRPr/>
            </a:pPr>
            <a:endParaRPr lang="en-US" sz="2800" dirty="0">
              <a:solidFill>
                <a:srgbClr val="FFFFFF"/>
              </a:solidFill>
              <a:latin typeface="Verdana" pitchFamily="34" charset="0"/>
            </a:endParaRPr>
          </a:p>
          <a:p>
            <a:pPr marL="919163" lvl="1" indent="-461963" eaLnBrk="1" hangingPunct="1">
              <a:spcAft>
                <a:spcPct val="50000"/>
              </a:spcAft>
              <a:buClr>
                <a:srgbClr val="CC6699"/>
              </a:buClr>
              <a:buSzPct val="90000"/>
              <a:buFont typeface="Wingdings" pitchFamily="2" charset="2"/>
              <a:buChar char="ü"/>
              <a:defRPr/>
            </a:pPr>
            <a:endParaRPr lang="en-US" sz="3000" dirty="0">
              <a:solidFill>
                <a:srgbClr val="FFFFFF"/>
              </a:solidFill>
              <a:latin typeface="Verdana" pitchFamily="34" charset="0"/>
            </a:endParaRPr>
          </a:p>
          <a:p>
            <a:pPr marL="1262063" lvl="1" indent="-347663" eaLnBrk="1" hangingPunct="1">
              <a:spcAft>
                <a:spcPct val="50000"/>
              </a:spcAft>
              <a:buClr>
                <a:srgbClr val="FFFFFF"/>
              </a:buClr>
              <a:defRPr/>
            </a:pPr>
            <a:r>
              <a:rPr lang="en-US" sz="3000" dirty="0">
                <a:solidFill>
                  <a:srgbClr val="FFFFFF"/>
                </a:solidFill>
                <a:latin typeface="Verdana" pitchFamily="34" charset="0"/>
              </a:rPr>
              <a:t>			</a:t>
            </a:r>
          </a:p>
          <a:p>
            <a:pPr marL="1262063" lvl="1" indent="-347663" eaLnBrk="1" hangingPunct="1">
              <a:spcAft>
                <a:spcPct val="50000"/>
              </a:spcAft>
              <a:buClr>
                <a:srgbClr val="FFFFFF"/>
              </a:buClr>
              <a:buFont typeface="Wingdings" pitchFamily="2" charset="2"/>
              <a:buChar char="§"/>
              <a:defRPr/>
            </a:pPr>
            <a:endParaRPr lang="en-US" sz="3000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6388" name="Picture 2" descr="C:\Users\bachman\Pictures\gerorich\el_themagicg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2322513"/>
            <a:ext cx="2338387" cy="3124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03496"/>
            <a:ext cx="8077200" cy="1143000"/>
          </a:xfrm>
        </p:spPr>
        <p:txBody>
          <a:bodyPr/>
          <a:lstStyle/>
          <a:p>
            <a:pPr algn="ctr" eaLnBrk="1" hangingPunct="1"/>
            <a:r>
              <a:rPr lang="en-US" sz="3200" i="0" dirty="0" smtClean="0">
                <a:latin typeface="Verdana" pitchFamily="34" charset="0"/>
              </a:rPr>
              <a:t>Primary Successes:  </a:t>
            </a:r>
            <a:br>
              <a:rPr lang="en-US" sz="3200" i="0" dirty="0" smtClean="0">
                <a:latin typeface="Verdana" pitchFamily="34" charset="0"/>
              </a:rPr>
            </a:br>
            <a:r>
              <a:rPr lang="en-US" sz="3200" i="0" dirty="0" smtClean="0">
                <a:latin typeface="Verdana" pitchFamily="34" charset="0"/>
              </a:rPr>
              <a:t>Human Diversity &amp; Social Justice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457200" y="1219200"/>
            <a:ext cx="853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71600" lvl="1" indent="-457200" eaLnBrk="1" hangingPunct="1">
              <a:spcAft>
                <a:spcPct val="50000"/>
              </a:spcAft>
              <a:buClr>
                <a:srgbClr val="B33C00"/>
              </a:buClr>
              <a:buFont typeface="Wingdings" pitchFamily="2" charset="2"/>
              <a:buChar char="§"/>
            </a:pPr>
            <a:endParaRPr lang="en-US" sz="30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457200" y="1714500"/>
            <a:ext cx="54102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68325" indent="-56832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ct val="500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</a:pPr>
            <a:r>
              <a:rPr lang="en-US" sz="2800" dirty="0">
                <a:solidFill>
                  <a:srgbClr val="FFFFFF"/>
                </a:solidFill>
                <a:latin typeface="Verdana" pitchFamily="34" charset="0"/>
              </a:rPr>
              <a:t>Course competencies are built around recognition of the “Faces of Oppression</a:t>
            </a:r>
            <a:r>
              <a:rPr lang="en-US" sz="2800" dirty="0" smtClean="0">
                <a:solidFill>
                  <a:srgbClr val="FFFFFF"/>
                </a:solidFill>
                <a:latin typeface="Verdana" pitchFamily="34" charset="0"/>
              </a:rPr>
              <a:t>.”</a:t>
            </a:r>
          </a:p>
          <a:p>
            <a:pPr eaLnBrk="1" hangingPunct="1">
              <a:spcAft>
                <a:spcPct val="500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FFFFFF"/>
                </a:solidFill>
                <a:latin typeface="Verdana" pitchFamily="34" charset="0"/>
              </a:rPr>
              <a:t>Elders </a:t>
            </a:r>
            <a:r>
              <a:rPr lang="en-US" sz="2800" dirty="0">
                <a:solidFill>
                  <a:srgbClr val="FFFFFF"/>
                </a:solidFill>
                <a:latin typeface="Verdana" pitchFamily="34" charset="0"/>
              </a:rPr>
              <a:t>represent one of the seven core focus populations examined in the course.</a:t>
            </a:r>
          </a:p>
        </p:txBody>
      </p:sp>
      <p:pic>
        <p:nvPicPr>
          <p:cNvPr id="17413" name="Picture 2" descr="C:\Users\bachman\Pictures\gerorich\el_censo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14500"/>
            <a:ext cx="26463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457200" y="1447800"/>
            <a:ext cx="8686800" cy="546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68325" indent="-33337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568325" eaLnBrk="1" hangingPunct="1">
              <a:spcAft>
                <a:spcPct val="500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</a:pPr>
            <a:r>
              <a:rPr lang="en-US" sz="2600" dirty="0">
                <a:solidFill>
                  <a:srgbClr val="FFFFFF"/>
                </a:solidFill>
                <a:latin typeface="Verdana" pitchFamily="34" charset="0"/>
              </a:rPr>
              <a:t>Vulnerabilities often confront aging populations within the framework of  ageism, poverty, domestic violence, financial exploitation, neglect </a:t>
            </a:r>
            <a:r>
              <a:rPr lang="en-US" sz="2600" dirty="0" smtClean="0">
                <a:solidFill>
                  <a:srgbClr val="FFFFFF"/>
                </a:solidFill>
                <a:latin typeface="Verdana" pitchFamily="34" charset="0"/>
              </a:rPr>
              <a:t>and </a:t>
            </a:r>
            <a:r>
              <a:rPr lang="en-US" sz="2600" dirty="0">
                <a:solidFill>
                  <a:srgbClr val="FFFFFF"/>
                </a:solidFill>
                <a:latin typeface="Verdana" pitchFamily="34" charset="0"/>
              </a:rPr>
              <a:t>self </a:t>
            </a:r>
            <a:r>
              <a:rPr lang="en-US" sz="2600" dirty="0" smtClean="0">
                <a:solidFill>
                  <a:srgbClr val="FFFFFF"/>
                </a:solidFill>
                <a:latin typeface="Verdana" pitchFamily="34" charset="0"/>
              </a:rPr>
              <a:t>neglect, </a:t>
            </a:r>
            <a:r>
              <a:rPr lang="en-US" sz="2600" dirty="0">
                <a:solidFill>
                  <a:srgbClr val="FFFFFF"/>
                </a:solidFill>
                <a:latin typeface="Verdana" pitchFamily="34" charset="0"/>
              </a:rPr>
              <a:t>and threats of homelessness.</a:t>
            </a:r>
          </a:p>
          <a:p>
            <a:pPr indent="-568325" eaLnBrk="1" hangingPunct="1">
              <a:spcAft>
                <a:spcPct val="500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</a:pPr>
            <a:r>
              <a:rPr lang="en-US" sz="2600" dirty="0">
                <a:solidFill>
                  <a:srgbClr val="FFFFFF"/>
                </a:solidFill>
                <a:latin typeface="Verdana" pitchFamily="34" charset="0"/>
              </a:rPr>
              <a:t>The paradox of well-intended but perhaps unwanted actions pursued “for your own good.”</a:t>
            </a:r>
          </a:p>
          <a:p>
            <a:pPr indent="-568325" eaLnBrk="1" hangingPunct="1">
              <a:spcAft>
                <a:spcPct val="500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</a:pPr>
            <a:r>
              <a:rPr lang="en-US" sz="2600" dirty="0">
                <a:solidFill>
                  <a:srgbClr val="FFFFFF"/>
                </a:solidFill>
                <a:latin typeface="Verdana" pitchFamily="34" charset="0"/>
              </a:rPr>
              <a:t>Competency: self-determination, guardianships </a:t>
            </a:r>
            <a:r>
              <a:rPr lang="en-US" sz="2600" dirty="0" smtClean="0">
                <a:solidFill>
                  <a:srgbClr val="FFFFFF"/>
                </a:solidFill>
                <a:latin typeface="Verdana" pitchFamily="34" charset="0"/>
              </a:rPr>
              <a:t>and </a:t>
            </a:r>
            <a:r>
              <a:rPr lang="en-US" sz="2600" dirty="0">
                <a:solidFill>
                  <a:srgbClr val="FFFFFF"/>
                </a:solidFill>
                <a:latin typeface="Verdana" pitchFamily="34" charset="0"/>
              </a:rPr>
              <a:t>conservatorships.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2600" dirty="0">
                <a:solidFill>
                  <a:srgbClr val="FFFFFF"/>
                </a:solidFill>
                <a:latin typeface="Verdana" pitchFamily="34" charset="0"/>
              </a:rPr>
              <a:t>(Not all injustice is intentional.)</a:t>
            </a:r>
          </a:p>
          <a:p>
            <a:pPr eaLnBrk="1" hangingPunct="1">
              <a:spcAft>
                <a:spcPct val="500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</a:pPr>
            <a:endParaRPr 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14400" y="103496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3200" i="0" dirty="0" smtClean="0">
                <a:latin typeface="Verdana" pitchFamily="34" charset="0"/>
              </a:rPr>
              <a:t>Primary Successes:  </a:t>
            </a:r>
            <a:br>
              <a:rPr lang="en-US" sz="3200" i="0" dirty="0" smtClean="0">
                <a:latin typeface="Verdana" pitchFamily="34" charset="0"/>
              </a:rPr>
            </a:br>
            <a:r>
              <a:rPr lang="en-US" sz="3200" i="0" dirty="0" smtClean="0">
                <a:latin typeface="Verdana" pitchFamily="34" charset="0"/>
              </a:rPr>
              <a:t>Human Diversity &amp; Social Justice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77200" cy="3810000"/>
          </a:xfrm>
        </p:spPr>
        <p:txBody>
          <a:bodyPr/>
          <a:lstStyle/>
          <a:p>
            <a:pPr marL="568325" indent="-568325" eaLnBrk="1" hangingPunct="1">
              <a:spcBef>
                <a:spcPct val="0"/>
              </a:spcBef>
              <a:spcAft>
                <a:spcPct val="50000"/>
              </a:spcAft>
              <a:buSzPct val="90000"/>
              <a:buFont typeface="Wingdings" pitchFamily="2" charset="2"/>
              <a:buChar char="n"/>
              <a:defRPr/>
            </a:pPr>
            <a:r>
              <a:rPr lang="en-US" kern="1200" dirty="0">
                <a:solidFill>
                  <a:srgbClr val="FFFFFF"/>
                </a:solidFill>
                <a:latin typeface="Verdana" pitchFamily="34" charset="0"/>
              </a:rPr>
              <a:t>The Five Faces of </a:t>
            </a:r>
            <a:r>
              <a:rPr lang="en-US" kern="1200" dirty="0" smtClean="0">
                <a:solidFill>
                  <a:srgbClr val="FFFFFF"/>
                </a:solidFill>
                <a:latin typeface="Verdana" pitchFamily="34" charset="0"/>
              </a:rPr>
              <a:t>Oppression</a:t>
            </a:r>
          </a:p>
          <a:p>
            <a:pPr marL="1377950" lvl="1" indent="-463550" eaLnBrk="1" hangingPunct="1">
              <a:spcBef>
                <a:spcPct val="0"/>
              </a:spcBef>
              <a:spcAft>
                <a:spcPts val="2400"/>
              </a:spcAft>
              <a:buSzPct val="80000"/>
              <a:buFont typeface="Wingdings" pitchFamily="2" charset="2"/>
              <a:buChar char="n"/>
              <a:defRPr/>
            </a:pPr>
            <a:r>
              <a:rPr lang="en-US" kern="1200" dirty="0" smtClean="0">
                <a:solidFill>
                  <a:srgbClr val="FFFFFF"/>
                </a:solidFill>
                <a:latin typeface="Verdana" pitchFamily="34" charset="0"/>
              </a:rPr>
              <a:t>Iris </a:t>
            </a:r>
            <a:r>
              <a:rPr lang="en-US" kern="1200" dirty="0">
                <a:solidFill>
                  <a:srgbClr val="FFFFFF"/>
                </a:solidFill>
                <a:latin typeface="Verdana" pitchFamily="34" charset="0"/>
              </a:rPr>
              <a:t>Young, </a:t>
            </a:r>
            <a:r>
              <a:rPr lang="en-US" i="1" kern="1200" dirty="0">
                <a:solidFill>
                  <a:srgbClr val="FFFFFF"/>
                </a:solidFill>
                <a:latin typeface="Verdana" pitchFamily="34" charset="0"/>
              </a:rPr>
              <a:t>Oppression, Privilege, &amp; </a:t>
            </a:r>
            <a:r>
              <a:rPr lang="en-US" i="1" kern="1200" dirty="0" smtClean="0">
                <a:solidFill>
                  <a:srgbClr val="FFFFFF"/>
                </a:solidFill>
                <a:latin typeface="Verdana" pitchFamily="34" charset="0"/>
              </a:rPr>
              <a:t>Resistance,</a:t>
            </a:r>
            <a:r>
              <a:rPr lang="en-US" kern="12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kern="1200" dirty="0">
                <a:solidFill>
                  <a:srgbClr val="FFFFFF"/>
                </a:solidFill>
                <a:latin typeface="Verdana" pitchFamily="34" charset="0"/>
              </a:rPr>
              <a:t>McGraw-Hill, 2004</a:t>
            </a:r>
            <a:r>
              <a:rPr lang="en-US" kern="1200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endParaRPr lang="en-US" kern="1200" dirty="0">
              <a:solidFill>
                <a:srgbClr val="FFFFFF"/>
              </a:solidFill>
              <a:latin typeface="Verdana" pitchFamily="34" charset="0"/>
            </a:endParaRPr>
          </a:p>
          <a:p>
            <a:pPr marL="568325" indent="-568325" eaLnBrk="1" hangingPunct="1">
              <a:spcBef>
                <a:spcPct val="0"/>
              </a:spcBef>
              <a:spcAft>
                <a:spcPct val="50000"/>
              </a:spcAft>
              <a:buSzPct val="90000"/>
              <a:buFont typeface="Wingdings" pitchFamily="2" charset="2"/>
              <a:buChar char="n"/>
              <a:defRPr/>
            </a:pPr>
            <a:r>
              <a:rPr lang="en-US" kern="1200" dirty="0">
                <a:solidFill>
                  <a:srgbClr val="FFFFFF"/>
                </a:solidFill>
                <a:latin typeface="Verdana" pitchFamily="34" charset="0"/>
              </a:rPr>
              <a:t>Media: Secrets in America: the Crisis of Elder </a:t>
            </a:r>
            <a:r>
              <a:rPr lang="en-US" kern="1200" dirty="0" smtClean="0">
                <a:solidFill>
                  <a:srgbClr val="FFFFFF"/>
                </a:solidFill>
                <a:latin typeface="Verdana" pitchFamily="34" charset="0"/>
              </a:rPr>
              <a:t>Abuse</a:t>
            </a:r>
          </a:p>
          <a:p>
            <a:pPr marL="1377950" lvl="1" indent="-463550" eaLnBrk="1" hangingPunct="1">
              <a:spcBef>
                <a:spcPct val="0"/>
              </a:spcBef>
              <a:spcAft>
                <a:spcPct val="50000"/>
              </a:spcAft>
              <a:buSzPct val="80000"/>
              <a:buFont typeface="Wingdings" pitchFamily="2" charset="2"/>
              <a:buChar char="n"/>
              <a:defRPr/>
            </a:pPr>
            <a:r>
              <a:rPr lang="en-US" kern="1200" dirty="0" smtClean="0">
                <a:solidFill>
                  <a:srgbClr val="FFFFFF"/>
                </a:solidFill>
                <a:latin typeface="Verdana" pitchFamily="34" charset="0"/>
              </a:rPr>
              <a:t>Stanislaus </a:t>
            </a:r>
            <a:r>
              <a:rPr lang="en-US" kern="1200" dirty="0">
                <a:solidFill>
                  <a:srgbClr val="FFFFFF"/>
                </a:solidFill>
                <a:latin typeface="Verdana" pitchFamily="34" charset="0"/>
              </a:rPr>
              <a:t>County, </a:t>
            </a:r>
            <a:r>
              <a:rPr lang="en-US" kern="1200" dirty="0" smtClean="0">
                <a:solidFill>
                  <a:srgbClr val="FFFFFF"/>
                </a:solidFill>
                <a:latin typeface="Verdana" pitchFamily="34" charset="0"/>
              </a:rPr>
              <a:t>CA 2009</a:t>
            </a:r>
            <a:endParaRPr lang="en-US" kern="12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03496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3200" i="0" dirty="0" smtClean="0">
                <a:latin typeface="Verdana" pitchFamily="34" charset="0"/>
              </a:rPr>
              <a:t>Primary Successes:  </a:t>
            </a:r>
            <a:br>
              <a:rPr lang="en-US" sz="3200" i="0" dirty="0" smtClean="0">
                <a:latin typeface="Verdana" pitchFamily="34" charset="0"/>
              </a:rPr>
            </a:br>
            <a:r>
              <a:rPr lang="en-US" sz="3200" i="0" dirty="0" smtClean="0">
                <a:latin typeface="Verdana" pitchFamily="34" charset="0"/>
              </a:rPr>
              <a:t>Human Diversity &amp; Social Justice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33388" y="1676400"/>
            <a:ext cx="871061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  <a:defRPr/>
            </a:pPr>
            <a:r>
              <a:rPr lang="en-US" kern="0" dirty="0" smtClean="0">
                <a:solidFill>
                  <a:srgbClr val="FFFFFF"/>
                </a:solidFill>
                <a:latin typeface="Verdana"/>
              </a:rPr>
              <a:t>The </a:t>
            </a:r>
            <a:r>
              <a:rPr lang="en-US" kern="0" dirty="0">
                <a:solidFill>
                  <a:srgbClr val="FFFFFF"/>
                </a:solidFill>
                <a:latin typeface="Verdana"/>
              </a:rPr>
              <a:t>“social construct” of aging, </a:t>
            </a:r>
            <a:r>
              <a:rPr lang="en-US" kern="0" dirty="0" smtClean="0">
                <a:solidFill>
                  <a:srgbClr val="FFFFFF"/>
                </a:solidFill>
                <a:latin typeface="Verdana"/>
              </a:rPr>
              <a:t>and </a:t>
            </a:r>
            <a:r>
              <a:rPr lang="en-US" kern="0" dirty="0">
                <a:solidFill>
                  <a:srgbClr val="FFFFFF"/>
                </a:solidFill>
                <a:latin typeface="Verdana"/>
              </a:rPr>
              <a:t>the “biological realities” of life are a focused entry point for much of our new </a:t>
            </a:r>
            <a:r>
              <a:rPr lang="en-US" kern="0" dirty="0" smtClean="0">
                <a:solidFill>
                  <a:srgbClr val="FFFFFF"/>
                </a:solidFill>
                <a:latin typeface="Verdana"/>
              </a:rPr>
              <a:t>content.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  <a:defRPr/>
            </a:pPr>
            <a:r>
              <a:rPr lang="en-US" kern="0" dirty="0" smtClean="0">
                <a:solidFill>
                  <a:srgbClr val="FFFFFF"/>
                </a:solidFill>
                <a:latin typeface="Verdana"/>
              </a:rPr>
              <a:t>Some </a:t>
            </a:r>
            <a:r>
              <a:rPr lang="en-US" kern="0" dirty="0">
                <a:solidFill>
                  <a:srgbClr val="FFFFFF"/>
                </a:solidFill>
                <a:latin typeface="Verdana"/>
              </a:rPr>
              <a:t>of this </a:t>
            </a:r>
            <a:r>
              <a:rPr lang="en-US" kern="0" dirty="0" smtClean="0">
                <a:solidFill>
                  <a:srgbClr val="FFFFFF"/>
                </a:solidFill>
                <a:latin typeface="Verdana"/>
              </a:rPr>
              <a:t>material</a:t>
            </a:r>
            <a:br>
              <a:rPr lang="en-US" kern="0" dirty="0" smtClean="0">
                <a:solidFill>
                  <a:srgbClr val="FFFFFF"/>
                </a:solidFill>
                <a:latin typeface="Verdana"/>
              </a:rPr>
            </a:br>
            <a:r>
              <a:rPr lang="en-US" kern="0" dirty="0" smtClean="0">
                <a:solidFill>
                  <a:srgbClr val="FFFFFF"/>
                </a:solidFill>
                <a:latin typeface="Verdana"/>
              </a:rPr>
              <a:t>is </a:t>
            </a:r>
            <a:r>
              <a:rPr lang="en-US" kern="0" dirty="0">
                <a:solidFill>
                  <a:srgbClr val="FFFFFF"/>
                </a:solidFill>
                <a:latin typeface="Verdana"/>
              </a:rPr>
              <a:t>now being </a:t>
            </a:r>
            <a:r>
              <a:rPr lang="en-US" kern="0" dirty="0" smtClean="0">
                <a:solidFill>
                  <a:srgbClr val="FFFFFF"/>
                </a:solidFill>
                <a:latin typeface="Verdana"/>
              </a:rPr>
              <a:t>transitioned</a:t>
            </a:r>
            <a:br>
              <a:rPr lang="en-US" kern="0" dirty="0" smtClean="0">
                <a:solidFill>
                  <a:srgbClr val="FFFFFF"/>
                </a:solidFill>
                <a:latin typeface="Verdana"/>
              </a:rPr>
            </a:br>
            <a:r>
              <a:rPr lang="en-US" kern="0" dirty="0" smtClean="0">
                <a:solidFill>
                  <a:srgbClr val="FFFFFF"/>
                </a:solidFill>
                <a:latin typeface="Verdana"/>
              </a:rPr>
              <a:t>or </a:t>
            </a:r>
            <a:r>
              <a:rPr lang="en-US" kern="0" dirty="0">
                <a:solidFill>
                  <a:srgbClr val="FFFFFF"/>
                </a:solidFill>
                <a:latin typeface="Verdana"/>
              </a:rPr>
              <a:t>linked into </a:t>
            </a:r>
            <a:r>
              <a:rPr lang="en-US" kern="0" dirty="0" smtClean="0">
                <a:solidFill>
                  <a:srgbClr val="FFFFFF"/>
                </a:solidFill>
                <a:latin typeface="Verdana"/>
              </a:rPr>
              <a:t>other</a:t>
            </a:r>
            <a:br>
              <a:rPr lang="en-US" kern="0" dirty="0" smtClean="0">
                <a:solidFill>
                  <a:srgbClr val="FFFFFF"/>
                </a:solidFill>
                <a:latin typeface="Verdana"/>
              </a:rPr>
            </a:br>
            <a:r>
              <a:rPr lang="en-US" kern="0" dirty="0" smtClean="0">
                <a:solidFill>
                  <a:srgbClr val="FFFFFF"/>
                </a:solidFill>
                <a:latin typeface="Verdana"/>
              </a:rPr>
              <a:t>courses</a:t>
            </a:r>
            <a:r>
              <a:rPr lang="en-US" kern="0" dirty="0">
                <a:solidFill>
                  <a:srgbClr val="FFFFFF"/>
                </a:solidFill>
                <a:latin typeface="Verdana"/>
              </a:rPr>
              <a:t>.</a:t>
            </a:r>
          </a:p>
        </p:txBody>
      </p:sp>
      <p:pic>
        <p:nvPicPr>
          <p:cNvPr id="20484" name="Picture 5" descr="006-075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875" y="2971800"/>
            <a:ext cx="341707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14400" y="103496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3200" i="0" dirty="0" smtClean="0">
                <a:latin typeface="Verdana" pitchFamily="34" charset="0"/>
              </a:rPr>
              <a:t>Primary Successes:  </a:t>
            </a:r>
            <a:br>
              <a:rPr lang="en-US" sz="3200" i="0" dirty="0" smtClean="0">
                <a:latin typeface="Verdana" pitchFamily="34" charset="0"/>
              </a:rPr>
            </a:br>
            <a:r>
              <a:rPr lang="en-US" sz="3200" i="0" dirty="0" smtClean="0">
                <a:latin typeface="Verdana" pitchFamily="34" charset="0"/>
              </a:rPr>
              <a:t>Human Diversity &amp; Social Justice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8006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000"/>
              </a:spcAft>
              <a:buSzPct val="90000"/>
              <a:buFont typeface="Wingdings" pitchFamily="2" charset="2"/>
              <a:buChar char="n"/>
              <a:defRPr/>
            </a:pPr>
            <a:r>
              <a:rPr lang="en-US" sz="2400" i="1" dirty="0" smtClean="0">
                <a:solidFill>
                  <a:srgbClr val="FFFFFF"/>
                </a:solidFill>
                <a:latin typeface="Verdana"/>
              </a:rPr>
              <a:t>Divining </a:t>
            </a:r>
            <a:r>
              <a:rPr lang="en-US" sz="2400" i="1" dirty="0">
                <a:solidFill>
                  <a:srgbClr val="FFFFFF"/>
                </a:solidFill>
                <a:latin typeface="Verdana"/>
              </a:rPr>
              <a:t>the 3 </a:t>
            </a:r>
            <a:r>
              <a:rPr lang="en-US" sz="2400" i="1" dirty="0" smtClean="0">
                <a:solidFill>
                  <a:srgbClr val="FFFFFF"/>
                </a:solidFill>
                <a:latin typeface="Verdana"/>
              </a:rPr>
              <a:t>Ds</a:t>
            </a:r>
            <a:r>
              <a:rPr lang="en-US" sz="2400" dirty="0" smtClean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Verdana"/>
              </a:rPr>
              <a:t>presents a foundation for examination </a:t>
            </a:r>
            <a:r>
              <a:rPr lang="en-US" sz="2400" dirty="0" smtClean="0">
                <a:solidFill>
                  <a:srgbClr val="FFFFFF"/>
                </a:solidFill>
                <a:latin typeface="Verdana"/>
              </a:rPr>
              <a:t>of, </a:t>
            </a:r>
            <a:r>
              <a:rPr lang="en-US" sz="2400" dirty="0">
                <a:solidFill>
                  <a:srgbClr val="FFFFFF"/>
                </a:solidFill>
                <a:latin typeface="Verdana"/>
              </a:rPr>
              <a:t>and differentiation </a:t>
            </a:r>
            <a:r>
              <a:rPr lang="en-US" sz="2400" dirty="0" smtClean="0">
                <a:solidFill>
                  <a:srgbClr val="FFFFFF"/>
                </a:solidFill>
                <a:latin typeface="Verdana"/>
              </a:rPr>
              <a:t>between, </a:t>
            </a:r>
            <a:r>
              <a:rPr lang="en-US" sz="2400" dirty="0">
                <a:solidFill>
                  <a:srgbClr val="FFFFFF"/>
                </a:solidFill>
                <a:latin typeface="Verdana"/>
              </a:rPr>
              <a:t>dementia, delirium, and </a:t>
            </a:r>
            <a:r>
              <a:rPr lang="en-US" sz="2400" dirty="0" smtClean="0">
                <a:solidFill>
                  <a:srgbClr val="FFFFFF"/>
                </a:solidFill>
                <a:latin typeface="Verdana"/>
              </a:rPr>
              <a:t>depression.</a:t>
            </a:r>
            <a:endParaRPr lang="en-US" sz="2400" dirty="0">
              <a:solidFill>
                <a:srgbClr val="FFFFFF"/>
              </a:solidFill>
              <a:latin typeface="Verdana"/>
            </a:endParaRPr>
          </a:p>
          <a:p>
            <a:pPr marL="463550" indent="-463550" eaLnBrk="1" hangingPunct="1">
              <a:spcBef>
                <a:spcPts val="0"/>
              </a:spcBef>
              <a:spcAft>
                <a:spcPts val="3000"/>
              </a:spcAft>
              <a:buSzPct val="90000"/>
              <a:buFont typeface="Wingdings" pitchFamily="2" charset="2"/>
              <a:buChar char="n"/>
              <a:defRPr/>
            </a:pPr>
            <a:r>
              <a:rPr lang="en-US" sz="2400" i="1" dirty="0" smtClean="0">
                <a:solidFill>
                  <a:srgbClr val="FFFFFF"/>
                </a:solidFill>
                <a:latin typeface="Verdana"/>
              </a:rPr>
              <a:t>Ageist Angst</a:t>
            </a:r>
            <a:r>
              <a:rPr lang="en-US" sz="2400" dirty="0" smtClean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Verdana"/>
              </a:rPr>
              <a:t>takes on and challenges many of our limiting social constructs about “old people</a:t>
            </a:r>
            <a:r>
              <a:rPr lang="en-US" sz="2400" dirty="0" smtClean="0">
                <a:solidFill>
                  <a:srgbClr val="FFFFFF"/>
                </a:solidFill>
                <a:latin typeface="Verdana"/>
              </a:rPr>
              <a:t>.”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buSzPct val="90000"/>
              <a:buFont typeface="Wingdings" pitchFamily="2" charset="2"/>
              <a:buChar char="n"/>
              <a:defRPr/>
            </a:pPr>
            <a:r>
              <a:rPr lang="en-US" sz="2400" i="1" dirty="0" smtClean="0">
                <a:solidFill>
                  <a:srgbClr val="FFFFFF"/>
                </a:solidFill>
              </a:rPr>
              <a:t>CARE</a:t>
            </a:r>
            <a:r>
              <a:rPr lang="en-US" sz="2400" i="1" dirty="0">
                <a:solidFill>
                  <a:srgbClr val="FFFFFF"/>
                </a:solidFill>
              </a:rPr>
              <a:t>: Client Assessment, Referral, and </a:t>
            </a:r>
            <a:r>
              <a:rPr lang="en-US" sz="2400" i="1" dirty="0" smtClean="0">
                <a:solidFill>
                  <a:srgbClr val="FFFFFF"/>
                </a:solidFill>
              </a:rPr>
              <a:t>Evaluation</a:t>
            </a:r>
            <a:r>
              <a:rPr lang="en-US" sz="2400" dirty="0" smtClean="0">
                <a:solidFill>
                  <a:srgbClr val="FFFFFF"/>
                </a:solidFill>
              </a:rPr>
              <a:t> is </a:t>
            </a:r>
            <a:r>
              <a:rPr lang="en-US" sz="2400" dirty="0">
                <a:solidFill>
                  <a:srgbClr val="FFFFFF"/>
                </a:solidFill>
              </a:rPr>
              <a:t>a screening tool used  to identify needs and resources </a:t>
            </a:r>
            <a:r>
              <a:rPr lang="en-US" sz="2400" dirty="0" smtClean="0">
                <a:solidFill>
                  <a:srgbClr val="FFFFFF"/>
                </a:solidFill>
              </a:rPr>
              <a:t>for </a:t>
            </a:r>
            <a:r>
              <a:rPr lang="en-US" sz="2400" dirty="0">
                <a:solidFill>
                  <a:srgbClr val="FFFFFF"/>
                </a:solidFill>
              </a:rPr>
              <a:t>individuals at risk for out-of-home </a:t>
            </a:r>
            <a:r>
              <a:rPr lang="en-US" sz="2400" dirty="0" smtClean="0">
                <a:solidFill>
                  <a:srgbClr val="FFFFFF"/>
                </a:solidFill>
              </a:rPr>
              <a:t>placement.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14400" y="103496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3200" i="0" dirty="0" smtClean="0">
                <a:latin typeface="Verdana" pitchFamily="34" charset="0"/>
              </a:rPr>
              <a:t>Primary Successes:  </a:t>
            </a:r>
            <a:br>
              <a:rPr lang="en-US" sz="3200" i="0" dirty="0" smtClean="0">
                <a:latin typeface="Verdana" pitchFamily="34" charset="0"/>
              </a:rPr>
            </a:br>
            <a:r>
              <a:rPr lang="en-US" sz="3200" i="0" dirty="0" smtClean="0">
                <a:latin typeface="Verdana" pitchFamily="34" charset="0"/>
              </a:rPr>
              <a:t>Human Diversity &amp; Social Justice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44439"/>
            <a:ext cx="5029200" cy="990600"/>
          </a:xfrm>
        </p:spPr>
        <p:txBody>
          <a:bodyPr/>
          <a:lstStyle/>
          <a:p>
            <a:pPr marL="1487488" indent="-1487488" eaLnBrk="1" hangingPunct="1"/>
            <a:r>
              <a:rPr lang="en-US" sz="3200" i="0" dirty="0" smtClean="0">
                <a:latin typeface="+mn-lt"/>
              </a:rPr>
              <a:t>Primary Successes:          </a:t>
            </a:r>
            <a:r>
              <a:rPr lang="en-US" sz="2800" i="0" dirty="0" smtClean="0">
                <a:latin typeface="+mn-lt"/>
              </a:rPr>
              <a:t>partnering with 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57200" y="1524000"/>
            <a:ext cx="853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8325" indent="-568325" eaLnBrk="1" hangingPunct="1">
              <a:spcBef>
                <a:spcPts val="0"/>
              </a:spcBef>
              <a:spcAft>
                <a:spcPts val="18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FFFFFF"/>
                </a:solidFill>
                <a:latin typeface="Verdana"/>
              </a:rPr>
              <a:t>Social Work </a:t>
            </a:r>
            <a:r>
              <a:rPr lang="en-US" sz="2800" dirty="0">
                <a:solidFill>
                  <a:srgbClr val="FFFFFF"/>
                </a:solidFill>
                <a:latin typeface="Verdana"/>
              </a:rPr>
              <a:t>Research </a:t>
            </a:r>
            <a:r>
              <a:rPr lang="en-US" sz="2800" dirty="0" smtClean="0">
                <a:solidFill>
                  <a:srgbClr val="FFFFFF"/>
                </a:solidFill>
                <a:latin typeface="Verdana"/>
              </a:rPr>
              <a:t>Course:</a:t>
            </a:r>
            <a:br>
              <a:rPr lang="en-US" sz="2800" dirty="0" smtClean="0">
                <a:solidFill>
                  <a:srgbClr val="FFFFFF"/>
                </a:solidFill>
                <a:latin typeface="Verdana"/>
              </a:rPr>
            </a:br>
            <a:r>
              <a:rPr lang="en-US" sz="2800" dirty="0" smtClean="0">
                <a:solidFill>
                  <a:srgbClr val="FFFFFF"/>
                </a:solidFill>
                <a:latin typeface="Verdana"/>
              </a:rPr>
              <a:t>Class Project,</a:t>
            </a:r>
            <a:br>
              <a:rPr lang="en-US" sz="2800" dirty="0" smtClean="0">
                <a:solidFill>
                  <a:srgbClr val="FFFFFF"/>
                </a:solidFill>
                <a:latin typeface="Verdana"/>
              </a:rPr>
            </a:br>
            <a:r>
              <a:rPr lang="en-US" sz="2800" dirty="0" smtClean="0">
                <a:solidFill>
                  <a:srgbClr val="FFFFFF"/>
                </a:solidFill>
                <a:latin typeface="Verdana"/>
              </a:rPr>
              <a:t>Service Learning,</a:t>
            </a:r>
            <a:br>
              <a:rPr lang="en-US" sz="2800" dirty="0" smtClean="0">
                <a:solidFill>
                  <a:srgbClr val="FFFFFF"/>
                </a:solidFill>
                <a:latin typeface="Verdana"/>
              </a:rPr>
            </a:br>
            <a:r>
              <a:rPr lang="en-US" sz="2800" dirty="0" smtClean="0">
                <a:solidFill>
                  <a:srgbClr val="FFFFFF"/>
                </a:solidFill>
                <a:latin typeface="Verdana"/>
              </a:rPr>
              <a:t>and</a:t>
            </a:r>
            <a:br>
              <a:rPr lang="en-US" sz="2800" dirty="0" smtClean="0">
                <a:solidFill>
                  <a:srgbClr val="FFFFFF"/>
                </a:solidFill>
                <a:latin typeface="Verdana"/>
              </a:rPr>
            </a:br>
            <a:r>
              <a:rPr lang="en-US" sz="2800" dirty="0" smtClean="0">
                <a:solidFill>
                  <a:srgbClr val="FFFFFF"/>
                </a:solidFill>
                <a:latin typeface="Verdana"/>
              </a:rPr>
              <a:t>Core Assessment</a:t>
            </a:r>
            <a:br>
              <a:rPr lang="en-US" sz="2800" dirty="0" smtClean="0">
                <a:solidFill>
                  <a:srgbClr val="FFFFFF"/>
                </a:solidFill>
                <a:latin typeface="Verdana"/>
              </a:rPr>
            </a:br>
            <a:r>
              <a:rPr lang="en-US" dirty="0" smtClean="0">
                <a:solidFill>
                  <a:srgbClr val="FFFFFF"/>
                </a:solidFill>
                <a:latin typeface="Verdana"/>
              </a:rPr>
              <a:t>(fall </a:t>
            </a:r>
            <a:r>
              <a:rPr lang="en-US" dirty="0">
                <a:solidFill>
                  <a:srgbClr val="FFFFFF"/>
                </a:solidFill>
                <a:latin typeface="Verdana"/>
              </a:rPr>
              <a:t>semester only)</a:t>
            </a:r>
          </a:p>
        </p:txBody>
      </p:sp>
      <p:pic>
        <p:nvPicPr>
          <p:cNvPr id="23556" name="Picture 6" descr="el_thanksgiv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16476"/>
            <a:ext cx="3525624" cy="462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http://platteseniors.org/images/pssi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045" y="0"/>
            <a:ext cx="3352800" cy="127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8325" indent="-568325" eaLnBrk="1" hangingPunct="1">
              <a:spcBef>
                <a:spcPts val="0"/>
              </a:spcBef>
              <a:spcAft>
                <a:spcPts val="1800"/>
              </a:spcAft>
              <a:buSzPct val="90000"/>
              <a:buChar char="n"/>
            </a:pPr>
            <a:r>
              <a:rPr lang="en-US" sz="2400" kern="1200" dirty="0">
                <a:solidFill>
                  <a:srgbClr val="FFFFFF"/>
                </a:solidFill>
                <a:latin typeface="Verdana"/>
              </a:rPr>
              <a:t>Each student conducts </a:t>
            </a:r>
            <a:r>
              <a:rPr lang="en-US" sz="2400" kern="1200" dirty="0" smtClean="0">
                <a:solidFill>
                  <a:srgbClr val="FFFFFF"/>
                </a:solidFill>
                <a:latin typeface="Verdana"/>
              </a:rPr>
              <a:t>between four and eight </a:t>
            </a:r>
            <a:r>
              <a:rPr lang="en-US" sz="2400" kern="1200" dirty="0">
                <a:solidFill>
                  <a:srgbClr val="FFFFFF"/>
                </a:solidFill>
                <a:latin typeface="Verdana"/>
              </a:rPr>
              <a:t>structured, in-home visits with elders enrolled in </a:t>
            </a:r>
            <a:r>
              <a:rPr lang="en-US" sz="2400" kern="1200" dirty="0" smtClean="0">
                <a:solidFill>
                  <a:srgbClr val="FFFFFF"/>
                </a:solidFill>
                <a:latin typeface="Verdana"/>
              </a:rPr>
              <a:t>Meals </a:t>
            </a:r>
            <a:r>
              <a:rPr lang="en-US" sz="2400" kern="1200" dirty="0">
                <a:solidFill>
                  <a:srgbClr val="FFFFFF"/>
                </a:solidFill>
                <a:latin typeface="Verdana"/>
              </a:rPr>
              <a:t>on Wheels</a:t>
            </a:r>
            <a:r>
              <a:rPr lang="en-US" sz="2400" kern="1200" dirty="0" smtClean="0">
                <a:solidFill>
                  <a:srgbClr val="FFFFFF"/>
                </a:solidFill>
                <a:latin typeface="Verdana"/>
              </a:rPr>
              <a:t>.</a:t>
            </a:r>
            <a:endParaRPr lang="en-US" sz="2400" kern="1200" dirty="0">
              <a:solidFill>
                <a:srgbClr val="FFFFFF"/>
              </a:solidFill>
              <a:latin typeface="Verdana"/>
            </a:endParaRPr>
          </a:p>
          <a:p>
            <a:pPr marL="568325" indent="-568325" eaLnBrk="1" hangingPunct="1">
              <a:spcBef>
                <a:spcPts val="0"/>
              </a:spcBef>
              <a:spcAft>
                <a:spcPts val="1800"/>
              </a:spcAft>
              <a:buSzPct val="90000"/>
              <a:buChar char="n"/>
            </a:pPr>
            <a:r>
              <a:rPr lang="en-US" sz="2400" kern="1200" dirty="0">
                <a:solidFill>
                  <a:srgbClr val="FFFFFF"/>
                </a:solidFill>
                <a:latin typeface="Verdana"/>
              </a:rPr>
              <a:t>Students conduct the required periodic review in addition to a needs assessment inventory developed in the research course.</a:t>
            </a:r>
          </a:p>
          <a:p>
            <a:pPr marL="568325" indent="-568325" eaLnBrk="1" hangingPunct="1">
              <a:spcBef>
                <a:spcPts val="0"/>
              </a:spcBef>
              <a:spcAft>
                <a:spcPts val="1800"/>
              </a:spcAft>
              <a:buSzPct val="90000"/>
              <a:buChar char="n"/>
            </a:pPr>
            <a:r>
              <a:rPr lang="en-US" sz="2400" kern="1200" dirty="0">
                <a:solidFill>
                  <a:srgbClr val="FFFFFF"/>
                </a:solidFill>
                <a:latin typeface="Verdana"/>
              </a:rPr>
              <a:t>Requisite documentation is completed, original content is analyzed for trends, </a:t>
            </a:r>
            <a:r>
              <a:rPr lang="en-US" sz="2400" kern="1200" dirty="0" smtClean="0">
                <a:solidFill>
                  <a:srgbClr val="FFFFFF"/>
                </a:solidFill>
                <a:latin typeface="Verdana"/>
              </a:rPr>
              <a:t>and </a:t>
            </a:r>
            <a:r>
              <a:rPr lang="en-US" sz="2400" kern="1200" dirty="0">
                <a:solidFill>
                  <a:srgbClr val="FFFFFF"/>
                </a:solidFill>
                <a:latin typeface="Verdana"/>
              </a:rPr>
              <a:t>recommendations are proposed.</a:t>
            </a:r>
          </a:p>
          <a:p>
            <a:pPr marL="568325" indent="-568325" eaLnBrk="1" hangingPunct="1">
              <a:spcBef>
                <a:spcPts val="0"/>
              </a:spcBef>
              <a:spcAft>
                <a:spcPts val="1800"/>
              </a:spcAft>
              <a:buSzPct val="90000"/>
              <a:buChar char="n"/>
            </a:pPr>
            <a:r>
              <a:rPr lang="en-US" sz="2400" kern="1200" dirty="0">
                <a:solidFill>
                  <a:srgbClr val="FFFFFF"/>
                </a:solidFill>
                <a:latin typeface="Verdana"/>
              </a:rPr>
              <a:t>A formal class presentation of findings before the </a:t>
            </a:r>
            <a:r>
              <a:rPr lang="en-US" sz="2400" kern="1200" dirty="0" smtClean="0">
                <a:solidFill>
                  <a:srgbClr val="FFFFFF"/>
                </a:solidFill>
                <a:latin typeface="Verdana"/>
              </a:rPr>
              <a:t>agency’s </a:t>
            </a:r>
            <a:r>
              <a:rPr lang="en-US" sz="2400" kern="1200" dirty="0">
                <a:solidFill>
                  <a:srgbClr val="FFFFFF"/>
                </a:solidFill>
                <a:latin typeface="Verdana"/>
              </a:rPr>
              <a:t>board of directors.</a:t>
            </a:r>
          </a:p>
          <a:p>
            <a:pPr marL="568325" indent="-568325" eaLnBrk="1" hangingPunct="1">
              <a:spcBef>
                <a:spcPts val="0"/>
              </a:spcBef>
              <a:spcAft>
                <a:spcPts val="1800"/>
              </a:spcAft>
              <a:buSzPct val="90000"/>
              <a:buChar char="n"/>
            </a:pPr>
            <a:endParaRPr lang="en-US" sz="2400" kern="1200" dirty="0">
              <a:solidFill>
                <a:srgbClr val="FFFFFF"/>
              </a:solidFill>
              <a:latin typeface="Verdana"/>
            </a:endParaRPr>
          </a:p>
          <a:p>
            <a:pPr marL="457200" lvl="1">
              <a:spcBef>
                <a:spcPct val="0"/>
              </a:spcBef>
            </a:pPr>
            <a:endParaRPr lang="en-US" kern="1200" dirty="0">
              <a:latin typeface="Times New Roman" pitchFamily="18" charset="0"/>
              <a:ea typeface="+mn-ea"/>
              <a:cs typeface="+mn-cs"/>
            </a:endParaRPr>
          </a:p>
          <a:p>
            <a:pPr marL="568325" indent="-568325" eaLnBrk="1" hangingPunct="1">
              <a:spcBef>
                <a:spcPts val="0"/>
              </a:spcBef>
              <a:spcAft>
                <a:spcPts val="1800"/>
              </a:spcAft>
              <a:buSzPct val="90000"/>
              <a:buChar char="n"/>
            </a:pPr>
            <a:endParaRPr lang="en-US" sz="2400" kern="120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38200" y="144439"/>
            <a:ext cx="502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pPr marL="1487488" indent="-1487488" eaLnBrk="1" hangingPunct="1"/>
            <a:r>
              <a:rPr lang="en-US" sz="3200" i="0" dirty="0" smtClean="0">
                <a:latin typeface="+mn-lt"/>
              </a:rPr>
              <a:t>Primary Successes:          </a:t>
            </a:r>
            <a:r>
              <a:rPr lang="en-US" sz="2800" i="0" dirty="0" smtClean="0">
                <a:latin typeface="+mn-lt"/>
              </a:rPr>
              <a:t>partnering with </a:t>
            </a:r>
          </a:p>
        </p:txBody>
      </p:sp>
      <p:pic>
        <p:nvPicPr>
          <p:cNvPr id="7" name="Picture 7" descr="http://platteseniors.org/images/pssi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045" y="0"/>
            <a:ext cx="3352800" cy="127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8229600" cy="1295400"/>
          </a:xfrm>
        </p:spPr>
        <p:txBody>
          <a:bodyPr/>
          <a:lstStyle/>
          <a:p>
            <a:pPr algn="ctr" eaLnBrk="1" hangingPunct="1"/>
            <a:r>
              <a:rPr lang="en-US" sz="4000" i="0" dirty="0" smtClean="0">
                <a:latin typeface="+mn-lt"/>
              </a:rPr>
              <a:t>Challenges Challenged,</a:t>
            </a:r>
            <a:br>
              <a:rPr lang="en-US" sz="4000" i="0" dirty="0" smtClean="0">
                <a:latin typeface="+mn-lt"/>
              </a:rPr>
            </a:br>
            <a:r>
              <a:rPr lang="en-US" sz="4000" i="0" dirty="0" smtClean="0">
                <a:latin typeface="+mn-lt"/>
              </a:rPr>
              <a:t>Competencies Created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457200" y="1905000"/>
            <a:ext cx="845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indent="-463550" eaLnBrk="1" hangingPunct="1">
              <a:spcBef>
                <a:spcPts val="0"/>
              </a:spcBef>
              <a:spcAft>
                <a:spcPts val="60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</a:pPr>
            <a:r>
              <a:rPr lang="en-US" dirty="0">
                <a:solidFill>
                  <a:srgbClr val="FFFFFF"/>
                </a:solidFill>
                <a:latin typeface="Verdana"/>
              </a:rPr>
              <a:t>Our greatest </a:t>
            </a:r>
            <a:r>
              <a:rPr lang="en-US" dirty="0" smtClean="0">
                <a:solidFill>
                  <a:srgbClr val="FFFFFF"/>
                </a:solidFill>
                <a:latin typeface="Verdana"/>
              </a:rPr>
              <a:t>challenge</a:t>
            </a:r>
            <a:br>
              <a:rPr lang="en-US" dirty="0" smtClean="0">
                <a:solidFill>
                  <a:srgbClr val="FFFFFF"/>
                </a:solidFill>
                <a:latin typeface="Verdana"/>
              </a:rPr>
            </a:br>
            <a:r>
              <a:rPr lang="en-US" dirty="0" smtClean="0">
                <a:solidFill>
                  <a:srgbClr val="FFFFFF"/>
                </a:solidFill>
                <a:latin typeface="Verdana"/>
              </a:rPr>
              <a:t>was </a:t>
            </a:r>
            <a:r>
              <a:rPr lang="en-US" dirty="0">
                <a:solidFill>
                  <a:srgbClr val="FFFFFF"/>
                </a:solidFill>
                <a:latin typeface="Verdana"/>
              </a:rPr>
              <a:t>one of timing, </a:t>
            </a:r>
            <a:r>
              <a:rPr lang="en-US" dirty="0" smtClean="0">
                <a:solidFill>
                  <a:srgbClr val="FFFFFF"/>
                </a:solidFill>
                <a:latin typeface="Verdana"/>
              </a:rPr>
              <a:t>as</a:t>
            </a:r>
            <a:br>
              <a:rPr lang="en-US" dirty="0" smtClean="0">
                <a:solidFill>
                  <a:srgbClr val="FFFFFF"/>
                </a:solidFill>
                <a:latin typeface="Verdana"/>
              </a:rPr>
            </a:br>
            <a:r>
              <a:rPr lang="en-US" dirty="0" smtClean="0">
                <a:solidFill>
                  <a:srgbClr val="FFFFFF"/>
                </a:solidFill>
                <a:latin typeface="Verdana"/>
              </a:rPr>
              <a:t>we </a:t>
            </a:r>
            <a:r>
              <a:rPr lang="en-US" dirty="0">
                <a:solidFill>
                  <a:srgbClr val="FFFFFF"/>
                </a:solidFill>
                <a:latin typeface="Verdana"/>
              </a:rPr>
              <a:t>were in the </a:t>
            </a:r>
            <a:r>
              <a:rPr lang="en-US" dirty="0" smtClean="0">
                <a:solidFill>
                  <a:srgbClr val="FFFFFF"/>
                </a:solidFill>
                <a:latin typeface="Verdana"/>
              </a:rPr>
              <a:t>midst</a:t>
            </a:r>
            <a:br>
              <a:rPr lang="en-US" dirty="0" smtClean="0">
                <a:solidFill>
                  <a:srgbClr val="FFFFFF"/>
                </a:solidFill>
                <a:latin typeface="Verdana"/>
              </a:rPr>
            </a:br>
            <a:r>
              <a:rPr lang="en-US" dirty="0" smtClean="0">
                <a:solidFill>
                  <a:srgbClr val="FFFFFF"/>
                </a:solidFill>
                <a:latin typeface="Verdana"/>
              </a:rPr>
              <a:t>of </a:t>
            </a:r>
            <a:r>
              <a:rPr lang="en-US" dirty="0">
                <a:solidFill>
                  <a:srgbClr val="FFFFFF"/>
                </a:solidFill>
                <a:latin typeface="Verdana"/>
              </a:rPr>
              <a:t>our </a:t>
            </a:r>
            <a:r>
              <a:rPr lang="en-US" dirty="0" smtClean="0">
                <a:solidFill>
                  <a:srgbClr val="FFFFFF"/>
                </a:solidFill>
                <a:latin typeface="Verdana"/>
              </a:rPr>
              <a:t>first reaffirm-</a:t>
            </a:r>
            <a:br>
              <a:rPr lang="en-US" dirty="0" smtClean="0">
                <a:solidFill>
                  <a:srgbClr val="FFFFFF"/>
                </a:solidFill>
                <a:latin typeface="Verdana"/>
              </a:rPr>
            </a:br>
            <a:r>
              <a:rPr lang="en-US" dirty="0" err="1" smtClean="0">
                <a:solidFill>
                  <a:srgbClr val="FFFFFF"/>
                </a:solidFill>
                <a:latin typeface="Verdana"/>
              </a:rPr>
              <a:t>ation</a:t>
            </a:r>
            <a:r>
              <a:rPr lang="en-US" dirty="0" smtClean="0">
                <a:solidFill>
                  <a:srgbClr val="FFFFFF"/>
                </a:solidFill>
                <a:latin typeface="Verdana"/>
              </a:rPr>
              <a:t> </a:t>
            </a:r>
            <a:r>
              <a:rPr lang="en-US" dirty="0">
                <a:solidFill>
                  <a:srgbClr val="FFFFFF"/>
                </a:solidFill>
                <a:latin typeface="Verdana"/>
              </a:rPr>
              <a:t>through </a:t>
            </a:r>
            <a:r>
              <a:rPr lang="en-US" dirty="0" smtClean="0">
                <a:solidFill>
                  <a:srgbClr val="FFFFFF"/>
                </a:solidFill>
                <a:latin typeface="Verdana"/>
              </a:rPr>
              <a:t>CSWE.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</a:pPr>
            <a:r>
              <a:rPr lang="en-US" dirty="0" smtClean="0">
                <a:solidFill>
                  <a:srgbClr val="FFFFFF"/>
                </a:solidFill>
                <a:latin typeface="Verdana"/>
              </a:rPr>
              <a:t>But </a:t>
            </a:r>
            <a:r>
              <a:rPr lang="en-US" dirty="0">
                <a:solidFill>
                  <a:srgbClr val="FFFFFF"/>
                </a:solidFill>
                <a:latin typeface="Verdana"/>
              </a:rPr>
              <a:t>sometimes challenges can also reveal strengths.</a:t>
            </a:r>
          </a:p>
          <a:p>
            <a:pPr lvl="1" indent="-285750">
              <a:buClr>
                <a:schemeClr val="tx1"/>
              </a:buClr>
              <a:buChar char="•"/>
            </a:pPr>
            <a:endParaRPr lang="en-US" dirty="0"/>
          </a:p>
          <a:p>
            <a:pPr lvl="1" indent="-285750">
              <a:buClr>
                <a:schemeClr val="tx1"/>
              </a:buClr>
              <a:buChar char="•"/>
            </a:pPr>
            <a:endParaRPr lang="en-US" dirty="0"/>
          </a:p>
        </p:txBody>
      </p:sp>
      <p:pic>
        <p:nvPicPr>
          <p:cNvPr id="25604" name="Picture 3" descr="C:\Users\bachman\Pictures\gerorich\el_thecourt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371600"/>
            <a:ext cx="4030639" cy="302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3581400"/>
            <a:ext cx="2514600" cy="314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429904" y="1524000"/>
            <a:ext cx="868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463550" indent="-463550" eaLnBrk="1" hangingPunct="1">
              <a:spcBef>
                <a:spcPts val="0"/>
              </a:spcBef>
              <a:spcAft>
                <a:spcPts val="60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  <a:defRPr>
                <a:solidFill>
                  <a:srgbClr val="FFFFFF"/>
                </a:solidFill>
                <a:latin typeface="Verdana"/>
              </a:defRPr>
            </a:lvl1pPr>
            <a:lvl2pPr lvl="1" indent="-285750">
              <a:buClr>
                <a:schemeClr val="tx1"/>
              </a:buClr>
              <a:buChar char="•"/>
            </a:lvl2pPr>
          </a:lstStyle>
          <a:p>
            <a:pPr>
              <a:spcAft>
                <a:spcPts val="600"/>
              </a:spcAft>
            </a:pPr>
            <a:r>
              <a:rPr lang="en-US" dirty="0"/>
              <a:t>Exhibit </a:t>
            </a:r>
            <a:r>
              <a:rPr lang="en-US" dirty="0" smtClean="0"/>
              <a:t>A: Knee </a:t>
            </a:r>
            <a:r>
              <a:rPr lang="en-US" dirty="0"/>
              <a:t>replacement &amp; rehab   </a:t>
            </a:r>
          </a:p>
          <a:p>
            <a:pPr>
              <a:spcAft>
                <a:spcPts val="600"/>
              </a:spcAft>
            </a:pPr>
            <a:r>
              <a:rPr lang="en-US" dirty="0"/>
              <a:t>Exhibit </a:t>
            </a:r>
            <a:r>
              <a:rPr lang="en-US" dirty="0" smtClean="0"/>
              <a:t>B: What </a:t>
            </a:r>
            <a:r>
              <a:rPr lang="en-US" dirty="0"/>
              <a:t>it’s like to have a stroke. </a:t>
            </a:r>
          </a:p>
          <a:p>
            <a:pPr>
              <a:spcAft>
                <a:spcPts val="2400"/>
              </a:spcAft>
            </a:pPr>
            <a:r>
              <a:rPr lang="en-US" dirty="0"/>
              <a:t>Exhibit </a:t>
            </a:r>
            <a:r>
              <a:rPr lang="en-US" dirty="0" smtClean="0"/>
              <a:t>C: Bilateral </a:t>
            </a:r>
            <a:r>
              <a:rPr lang="en-US" dirty="0"/>
              <a:t>cataracts.  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Lesson </a:t>
            </a:r>
            <a:r>
              <a:rPr lang="en-US" dirty="0"/>
              <a:t>A, </a:t>
            </a:r>
            <a:r>
              <a:rPr lang="en-US" dirty="0" smtClean="0"/>
              <a:t>B, C: Take </a:t>
            </a:r>
            <a:r>
              <a:rPr lang="en-US" dirty="0"/>
              <a:t>care of </a:t>
            </a:r>
            <a:r>
              <a:rPr lang="en-US" dirty="0" smtClean="0"/>
              <a:t>yourself. Always.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Model this for your </a:t>
            </a:r>
            <a:r>
              <a:rPr lang="en-US" dirty="0" smtClean="0"/>
              <a:t>students</a:t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/>
              <a:t>well as for your </a:t>
            </a:r>
            <a:r>
              <a:rPr lang="en-US" dirty="0" smtClean="0"/>
              <a:t>own</a:t>
            </a:r>
            <a:br>
              <a:rPr lang="en-US" dirty="0" smtClean="0"/>
            </a:br>
            <a:r>
              <a:rPr lang="en-US" dirty="0" smtClean="0"/>
              <a:t>welfare.</a:t>
            </a:r>
          </a:p>
          <a:p>
            <a:pPr marL="627063" indent="0">
              <a:spcAft>
                <a:spcPts val="2400"/>
              </a:spcAft>
              <a:buNone/>
            </a:pPr>
            <a:r>
              <a:rPr lang="en-US" sz="2200" i="1" dirty="0" smtClean="0"/>
              <a:t>This </a:t>
            </a:r>
            <a:r>
              <a:rPr lang="en-US" sz="2200" i="1" dirty="0"/>
              <a:t>might be a good </a:t>
            </a:r>
            <a:r>
              <a:rPr lang="en-US" sz="2200" i="1" dirty="0" smtClean="0"/>
              <a:t>time</a:t>
            </a:r>
            <a:br>
              <a:rPr lang="en-US" sz="2200" i="1" dirty="0" smtClean="0"/>
            </a:br>
            <a:r>
              <a:rPr lang="en-US" sz="2200" i="1" dirty="0" smtClean="0"/>
              <a:t>to </a:t>
            </a:r>
            <a:r>
              <a:rPr lang="en-US" sz="2200" i="1" dirty="0"/>
              <a:t>talk about </a:t>
            </a:r>
            <a:r>
              <a:rPr lang="en-US" sz="2200" i="1" dirty="0" smtClean="0"/>
              <a:t>advance</a:t>
            </a:r>
            <a:br>
              <a:rPr lang="en-US" sz="2200" i="1" dirty="0" smtClean="0"/>
            </a:br>
            <a:r>
              <a:rPr lang="en-US" sz="2200" i="1" dirty="0" smtClean="0"/>
              <a:t>directives!</a:t>
            </a:r>
            <a:endParaRPr lang="en-US" sz="2200" i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14400" y="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4000" i="0" smtClean="0">
                <a:latin typeface="+mn-lt"/>
              </a:rPr>
              <a:t>Challenges Challenged,</a:t>
            </a:r>
            <a:br>
              <a:rPr lang="en-US" sz="4000" i="0" smtClean="0">
                <a:latin typeface="+mn-lt"/>
              </a:rPr>
            </a:br>
            <a:r>
              <a:rPr lang="en-US" sz="4000" i="0" smtClean="0">
                <a:latin typeface="+mn-lt"/>
              </a:rPr>
              <a:t>Competencies Created</a:t>
            </a:r>
            <a:endParaRPr lang="en-US" sz="4000" i="0" dirty="0" smtClean="0">
              <a:latin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8077200" cy="68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Strategies Background</a:t>
            </a:r>
            <a:endParaRPr lang="en-US" sz="1200" dirty="0" smtClean="0"/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457200" y="14478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1963" indent="-461963" eaLnBrk="1" hangingPunct="1">
              <a:spcAft>
                <a:spcPct val="500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sz="2800" dirty="0">
                <a:latin typeface="Verdana" pitchFamily="34" charset="0"/>
              </a:rPr>
              <a:t>Phase 1: GeroRich &amp; CDI Programs</a:t>
            </a:r>
          </a:p>
          <a:p>
            <a:pPr marL="1262063" lvl="1" indent="-347663" eaLnBrk="1" hangingPunct="1">
              <a:spcAft>
                <a:spcPts val="24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latin typeface="Verdana" pitchFamily="34" charset="0"/>
              </a:rPr>
              <a:t>Infusion of gero competencies and content within required course work at the generalist level</a:t>
            </a:r>
          </a:p>
          <a:p>
            <a:pPr marL="1262063" lvl="1" indent="-347663" eaLnBrk="1" hangingPunct="1">
              <a:spcAft>
                <a:spcPts val="24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latin typeface="Verdana" pitchFamily="34" charset="0"/>
              </a:rPr>
              <a:t>BSW Experiential Learning (BEL) Program</a:t>
            </a:r>
          </a:p>
          <a:p>
            <a:pPr marL="461963" indent="-461963" eaLnBrk="1" hangingPunct="1">
              <a:spcAft>
                <a:spcPct val="500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sz="2800" dirty="0">
                <a:solidFill>
                  <a:srgbClr val="FFFFFF"/>
                </a:solidFill>
                <a:latin typeface="Verdana" pitchFamily="34" charset="0"/>
              </a:rPr>
              <a:t>Phase 2: MAC Project </a:t>
            </a:r>
          </a:p>
          <a:p>
            <a:pPr marL="1262063" lvl="1" indent="-347663" eaLnBrk="1" hangingPunct="1">
              <a:spcAft>
                <a:spcPts val="24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latin typeface="Verdana" pitchFamily="34" charset="0"/>
              </a:rPr>
              <a:t>Infusion of gero content into advanced mental health, substance use &amp; health curriculum</a:t>
            </a:r>
          </a:p>
          <a:p>
            <a:pPr marL="1262063" lvl="1" indent="-347663" eaLnBrk="1" hangingPunct="1">
              <a:spcAft>
                <a:spcPct val="50000"/>
              </a:spcAft>
              <a:buClr>
                <a:schemeClr val="tx1"/>
              </a:buClr>
              <a:buFont typeface="Wingdings" pitchFamily="2" charset="2"/>
              <a:buChar char="§"/>
            </a:pPr>
            <a:endParaRPr lang="en-US" sz="3000" dirty="0">
              <a:latin typeface="Verdana" pitchFamily="34" charset="0"/>
            </a:endParaRPr>
          </a:p>
          <a:p>
            <a:pPr marL="1262063" lvl="1" indent="-347663" eaLnBrk="1" hangingPunct="1">
              <a:spcAft>
                <a:spcPct val="50000"/>
              </a:spcAft>
              <a:buClr>
                <a:schemeClr val="tx1"/>
              </a:buClr>
              <a:buFont typeface="Wingdings" pitchFamily="2" charset="2"/>
              <a:buChar char="§"/>
            </a:pPr>
            <a:endParaRPr lang="en-US" sz="3000" dirty="0">
              <a:latin typeface="Verdan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+mn-lt"/>
              </a:rPr>
              <a:t>Recommendations:</a:t>
            </a:r>
            <a:br>
              <a:rPr lang="en-US" sz="3200" dirty="0" smtClean="0">
                <a:latin typeface="+mn-lt"/>
              </a:rPr>
            </a:b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           Attend to Competencies     </a:t>
            </a:r>
            <a:br>
              <a:rPr lang="en-US" sz="3200" dirty="0" smtClean="0">
                <a:latin typeface="+mn-lt"/>
              </a:rPr>
            </a:br>
            <a:endParaRPr lang="en-US" sz="3200" dirty="0" smtClean="0">
              <a:latin typeface="+mn-lt"/>
            </a:endParaRP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533400" y="1524000"/>
            <a:ext cx="59404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indent="-341313" eaLnBrk="1" hangingPunct="1">
              <a:spcBef>
                <a:spcPts val="0"/>
              </a:spcBef>
              <a:spcAft>
                <a:spcPts val="18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</a:pPr>
            <a:r>
              <a:rPr lang="en-US" dirty="0">
                <a:solidFill>
                  <a:srgbClr val="FFFFFF"/>
                </a:solidFill>
                <a:latin typeface="Verdana"/>
              </a:rPr>
              <a:t>Know that many of your students may have had very little contact with elders. </a:t>
            </a:r>
          </a:p>
          <a:p>
            <a:pPr marL="341313" indent="-341313" eaLnBrk="1" hangingPunct="1">
              <a:spcBef>
                <a:spcPts val="0"/>
              </a:spcBef>
              <a:spcAft>
                <a:spcPts val="18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</a:pPr>
            <a:r>
              <a:rPr lang="en-US" dirty="0">
                <a:solidFill>
                  <a:srgbClr val="FFFFFF"/>
                </a:solidFill>
                <a:latin typeface="Verdana"/>
              </a:rPr>
              <a:t>Pursue this content  </a:t>
            </a:r>
            <a:r>
              <a:rPr lang="en-US" dirty="0" smtClean="0">
                <a:solidFill>
                  <a:srgbClr val="FFFFFF"/>
                </a:solidFill>
                <a:latin typeface="Verdana"/>
              </a:rPr>
              <a:t>intention-ally</a:t>
            </a:r>
            <a:r>
              <a:rPr lang="en-US" dirty="0">
                <a:solidFill>
                  <a:srgbClr val="FFFFFF"/>
                </a:solidFill>
                <a:latin typeface="Verdana"/>
              </a:rPr>
              <a:t>: confronting bias, dread, </a:t>
            </a:r>
            <a:r>
              <a:rPr lang="en-US" dirty="0" smtClean="0">
                <a:solidFill>
                  <a:srgbClr val="FFFFFF"/>
                </a:solidFill>
                <a:latin typeface="Verdana"/>
              </a:rPr>
              <a:t>and </a:t>
            </a:r>
            <a:r>
              <a:rPr lang="en-US" dirty="0">
                <a:solidFill>
                  <a:srgbClr val="FFFFFF"/>
                </a:solidFill>
                <a:latin typeface="Verdana"/>
              </a:rPr>
              <a:t>ageism.</a:t>
            </a:r>
          </a:p>
          <a:p>
            <a:pPr marL="341313" indent="-341313" eaLnBrk="1" hangingPunct="1">
              <a:spcBef>
                <a:spcPts val="0"/>
              </a:spcBef>
              <a:spcAft>
                <a:spcPts val="18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</a:pPr>
            <a:r>
              <a:rPr lang="en-US" dirty="0">
                <a:solidFill>
                  <a:srgbClr val="FFFFFF"/>
                </a:solidFill>
                <a:latin typeface="Verdana"/>
              </a:rPr>
              <a:t>Maintain a focus </a:t>
            </a:r>
            <a:r>
              <a:rPr lang="en-US" dirty="0" smtClean="0">
                <a:solidFill>
                  <a:srgbClr val="FFFFFF"/>
                </a:solidFill>
                <a:latin typeface="Verdana"/>
              </a:rPr>
              <a:t>on </a:t>
            </a:r>
            <a:r>
              <a:rPr lang="en-US" dirty="0">
                <a:solidFill>
                  <a:srgbClr val="FFFFFF"/>
                </a:solidFill>
                <a:latin typeface="Verdana"/>
              </a:rPr>
              <a:t>strengths and resilience.</a:t>
            </a:r>
          </a:p>
          <a:p>
            <a:pPr marL="341313" indent="-341313" eaLnBrk="1" hangingPunct="1">
              <a:spcBef>
                <a:spcPts val="0"/>
              </a:spcBef>
              <a:spcAft>
                <a:spcPts val="6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</a:pPr>
            <a:r>
              <a:rPr lang="en-US" dirty="0">
                <a:solidFill>
                  <a:srgbClr val="FFFFFF"/>
                </a:solidFill>
                <a:latin typeface="Verdana"/>
              </a:rPr>
              <a:t>Do YOUR homework: </a:t>
            </a:r>
            <a:r>
              <a:rPr lang="en-US" dirty="0" smtClean="0">
                <a:solidFill>
                  <a:srgbClr val="FFFFFF"/>
                </a:solidFill>
                <a:latin typeface="Verdana"/>
              </a:rPr>
              <a:t>Identify and </a:t>
            </a:r>
            <a:r>
              <a:rPr lang="en-US" dirty="0">
                <a:solidFill>
                  <a:srgbClr val="FFFFFF"/>
                </a:solidFill>
                <a:latin typeface="Verdana"/>
              </a:rPr>
              <a:t>link to community resources. </a:t>
            </a:r>
            <a:r>
              <a:rPr lang="en-US" i="1" dirty="0" smtClean="0">
                <a:solidFill>
                  <a:srgbClr val="FFFFFF"/>
                </a:solidFill>
                <a:latin typeface="Verdana"/>
              </a:rPr>
              <a:t>You </a:t>
            </a:r>
            <a:r>
              <a:rPr lang="en-US" i="1" dirty="0">
                <a:solidFill>
                  <a:srgbClr val="FFFFFF"/>
                </a:solidFill>
                <a:latin typeface="Verdana"/>
              </a:rPr>
              <a:t>may need them some day</a:t>
            </a:r>
            <a:r>
              <a:rPr lang="en-US" i="1" dirty="0" smtClean="0">
                <a:solidFill>
                  <a:srgbClr val="FFFFFF"/>
                </a:solidFill>
                <a:latin typeface="Verdana"/>
              </a:rPr>
              <a:t>!</a:t>
            </a:r>
            <a:endParaRPr lang="en-US" i="1" dirty="0"/>
          </a:p>
        </p:txBody>
      </p:sp>
      <p:pic>
        <p:nvPicPr>
          <p:cNvPr id="27652" name="Picture 7" descr="el_thebagla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1524000"/>
            <a:ext cx="2638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533400" y="1510920"/>
            <a:ext cx="5638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indent="-341313" eaLnBrk="1" hangingPunct="1">
              <a:spcBef>
                <a:spcPts val="0"/>
              </a:spcBef>
              <a:spcAft>
                <a:spcPts val="18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</a:pPr>
            <a:r>
              <a:rPr lang="en-US" dirty="0">
                <a:solidFill>
                  <a:srgbClr val="FFFFFF"/>
                </a:solidFill>
                <a:latin typeface="Verdana"/>
              </a:rPr>
              <a:t>Embrace our foundation of generalist practice: recognize and attend to common </a:t>
            </a:r>
            <a:r>
              <a:rPr lang="en-US" dirty="0" smtClean="0">
                <a:solidFill>
                  <a:srgbClr val="FFFFFF"/>
                </a:solidFill>
                <a:latin typeface="Verdana"/>
              </a:rPr>
              <a:t>themes and </a:t>
            </a:r>
            <a:r>
              <a:rPr lang="en-US" dirty="0">
                <a:solidFill>
                  <a:srgbClr val="FFFFFF"/>
                </a:solidFill>
                <a:latin typeface="Verdana"/>
              </a:rPr>
              <a:t>experiences.</a:t>
            </a:r>
          </a:p>
          <a:p>
            <a:pPr marL="341313" indent="-341313" eaLnBrk="1" hangingPunct="1">
              <a:spcBef>
                <a:spcPts val="0"/>
              </a:spcBef>
              <a:spcAft>
                <a:spcPts val="18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</a:pPr>
            <a:r>
              <a:rPr lang="en-US" dirty="0">
                <a:solidFill>
                  <a:srgbClr val="FFFFFF"/>
                </a:solidFill>
                <a:latin typeface="Verdana"/>
              </a:rPr>
              <a:t>Don’t reinvent the </a:t>
            </a:r>
            <a:r>
              <a:rPr lang="en-US" dirty="0" smtClean="0">
                <a:solidFill>
                  <a:srgbClr val="FFFFFF"/>
                </a:solidFill>
                <a:latin typeface="Verdana"/>
              </a:rPr>
              <a:t>wheel:</a:t>
            </a:r>
            <a:br>
              <a:rPr lang="en-US" dirty="0" smtClean="0">
                <a:solidFill>
                  <a:srgbClr val="FFFFFF"/>
                </a:solidFill>
                <a:latin typeface="Verdana"/>
              </a:rPr>
            </a:br>
            <a:r>
              <a:rPr lang="en-US" dirty="0" smtClean="0">
                <a:solidFill>
                  <a:srgbClr val="FFFFFF"/>
                </a:solidFill>
                <a:latin typeface="Verdana"/>
              </a:rPr>
              <a:t>use </a:t>
            </a:r>
            <a:r>
              <a:rPr lang="en-US" dirty="0">
                <a:solidFill>
                  <a:srgbClr val="FFFFFF"/>
                </a:solidFill>
                <a:latin typeface="Verdana"/>
              </a:rPr>
              <a:t>the resources available to you.</a:t>
            </a:r>
          </a:p>
          <a:p>
            <a:pPr marL="341313" indent="-341313" eaLnBrk="1" hangingPunct="1">
              <a:spcBef>
                <a:spcPts val="0"/>
              </a:spcBef>
              <a:spcAft>
                <a:spcPts val="18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</a:pPr>
            <a:r>
              <a:rPr lang="en-US" dirty="0">
                <a:solidFill>
                  <a:srgbClr val="FFFFFF"/>
                </a:solidFill>
                <a:latin typeface="Verdana"/>
              </a:rPr>
              <a:t>It’s OK to laugh. It’s OK to  cringe. It’s not OK to ignore. </a:t>
            </a:r>
          </a:p>
          <a:p>
            <a:pPr marL="341313" indent="-341313" eaLnBrk="1" hangingPunct="1">
              <a:spcBef>
                <a:spcPts val="0"/>
              </a:spcBef>
              <a:spcAft>
                <a:spcPts val="18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</a:pPr>
            <a:r>
              <a:rPr lang="en-US" dirty="0" smtClean="0">
                <a:solidFill>
                  <a:srgbClr val="FFFFFF"/>
                </a:solidFill>
                <a:latin typeface="Verdana"/>
              </a:rPr>
              <a:t>Aging </a:t>
            </a:r>
            <a:r>
              <a:rPr lang="en-US" dirty="0">
                <a:solidFill>
                  <a:srgbClr val="FFFFFF"/>
                </a:solidFill>
                <a:latin typeface="Verdana"/>
              </a:rPr>
              <a:t>is </a:t>
            </a:r>
            <a:r>
              <a:rPr lang="en-US" dirty="0" smtClean="0">
                <a:solidFill>
                  <a:srgbClr val="FFFFFF"/>
                </a:solidFill>
                <a:latin typeface="Verdana"/>
              </a:rPr>
              <a:t>contagious: You </a:t>
            </a:r>
            <a:r>
              <a:rPr lang="en-US" dirty="0">
                <a:solidFill>
                  <a:srgbClr val="FFFFFF"/>
                </a:solidFill>
                <a:latin typeface="Verdana"/>
              </a:rPr>
              <a:t>get it when you don’t die</a:t>
            </a:r>
            <a:r>
              <a:rPr lang="en-US" dirty="0" smtClean="0">
                <a:solidFill>
                  <a:srgbClr val="FFFFFF"/>
                </a:solidFill>
                <a:latin typeface="Verdana"/>
              </a:rPr>
              <a:t>.</a:t>
            </a:r>
            <a:endParaRPr lang="en-US" dirty="0">
              <a:solidFill>
                <a:srgbClr val="FFFFFF"/>
              </a:solidFill>
              <a:latin typeface="Verdana"/>
            </a:endParaRPr>
          </a:p>
          <a:p>
            <a:pPr lvl="1"/>
            <a:r>
              <a:rPr lang="en-US" dirty="0"/>
              <a:t>			</a:t>
            </a:r>
          </a:p>
          <a:p>
            <a:pPr lvl="1"/>
            <a:endParaRPr lang="en-US" dirty="0"/>
          </a:p>
        </p:txBody>
      </p:sp>
      <p:sp>
        <p:nvSpPr>
          <p:cNvPr id="28676" name="AutoShape 2" descr="data:image/jpg;base64,/9j/4AAQSkZJRgABAQAAAQABAAD/2wCEAAkGBhQSEBUQExMWFRUUFh0aGBgYGRwcHRYfGRobHSAZIRscICgeHyIkGxsiIy8iIycpLC0sJR4xNjIqNyc3LCoBCQoKDgwOGg8PGDAkHyQsLC01KjUsLCw1LCktLiwvLCwsLCwpLCksKSwsNCksNCwsLywqLC81LCksLCwsLTQsLP/AABEIADsA5AMBIgACEQEDEQH/xAAbAAABBQEBAAAAAAAAAAAAAAAGAAMEBQcCAf/EAEMQAAIBAgQEAwQFCQUJAAAAAAECAwQRAAUSIQYxQVETImEHQlJxFDKBkaEVFyMkY5KiseEzcnPB0RYlNUNTYnSy8f/EABkBAQEBAQEBAAAAAAAAAAAAAAABAgMFBP/EACoRAAIDAAEDAwMDBQAAAAAAAAABAgMRIRJBUQQxcWGR8CKhsTJCwdHh/9oADAMBAAIRAxEAPwDVeIOMIKR0hbVJPL/ZwRDVI/PfTyA2PmYgbHfbFZnPHslHH49Tl9SkI+s6NFJo35sFe4HruMCnsjH0rMszzGYhpRL4SDrGl22HYWVQPk2NQr3i0GOYppkBUq5ADAixFjzFjY/PAA/xPxQUpqSWBtC1k0KeKwH6JJRq12bbURYC4IBIvyxE4gqqyAiOGY1BEqu0QMaz+CUYFVuuliHXUL7kXF9r4k5pmVFSUCU8lqmMaIY4fJI8puFSMLyJ5C5tyuTiFT5jTJPFQT5d9GeXVLALRMsjovmCuh8sgU2ubbbXwBQV3GFaUQwTu5qaeQ04MCBvpEEh1wummwPh8xf6ytbti1zDimoamgrYJWMdTV08caaY7lJNKvuw+sX1AEmwsMNQe0SJoZTSZZK5oGZWRhHGIgBZgrDUNR3ARQSftF7AcSU9QVooMvadoER3iKxotKSPKhLkASDfZb2sdxbFBf8ADFVI8REzlpb3ZGCBog31UbQAtwBe9twQfU9cTcRCigNS8UkkabyGPSSguBqKlgSN+l+uK7griKlnM9PDD9GmhkPjwMqqwY7a/KSGvb6wJ6emH/aH/wAJrv8AxZf/AEOIBZdxh48KVEVLUtHIupTpjFwb2Ni9+n4jvjrhfjBK1p0WGaF6dwjpMoU3IJGwY7W/ywE5VxRWU3D0LwUEjlKUaZNcekDT/aaAxkIA3tYHbpg/yemjSMVR2eSCLxXJ+sI1JDHpezG7drdhgCbmLyiNjCEZxyDkhT8yoJ/DFNwFxK9fQpVSRiNmeQaFJIXQ7La55nbEak45aeM1FPRzy024EoMamQLcFkjZg7C/LYE72GIPsYe+URkdZZj98z4AvuJOKEpFI+tIVJVbjuACd72uem+zW5YHIM3zOpUNGqxrbUGA+sGII3Nxy27874o+N4HjrmdxqDEMoJvdRtba1hcHb8euD3I+LKaZQiOEIAGhvL91+f2Y9F1qqpSjHq3v74Y3WUycKVslvFrGXuEJ2swIIsR6n7h8vIeDai7PHXsQbMrC51HrezWtcDqeu2CzMoGlgdI30M6kK46E8j/8xB4ayf6JEYTLr31b7ab2v6kar77Y4q+XS3q+MX+i4Ur8P5il2jrA5NyQ3U9hcED8Bhf7QV9ONVRTrJGurU6bHy38x3sB8xy9cEGWZ6k0ssIsHiO41A3B/G45EdDizxHc/acV9s/gYVeRcRRVaaozYjmhI1D1IBO2G+IuK4KJU8UkvK2mKJBqklb4VUc+fPYct8UXGNEtNLDVwrpcyBGVNvEBHK4BtsLbC5vgdySf6TxbUtJuKWmtCPguIgT8z4jffjnZBJKUfZ/sVBXXcbTQRmebLKpYlF2KtC7KO7IslwANza9sXmQ53HWU8dVDfw5RddQsdiRy+YxYYHZZqfKKLe4iWRvDRRdmaaRmWJF6m7EAdhvyJxxKEWFgWXjkR1MFLVU8lM1TfwWZo3VmW10JRjpbccxblviOPaPqqZ6OKhqpJ6fTqUCMCzC99ZfSBblfc32HOwBjhYGMj46WqhneOnmE1M5SSnbSJA3QXLBLHvfocU3s643lqaM1U8TiNpJnaXUnhxKrE6bFtdlUW+rgDQMLAXL7S1SnWteknWjZgBOdH1WNlkMYbWEPe1/TEjO/aHHTVUNKaeeRqlS0LRhGWSwvYecHtuQAL3vbABZhYDqLj6YmRZctqlaOQp+jAlU2ANw4sDz6XseuFgAdo8olyXNKioWKSXL63zOYlLtTvckXRbsVGphcDkR8O9rxbxfQ1dBPBEwqpJIH8OOOJ5W1FSFOkKdJDEG5tbng+x5bAGK5hwVNFkmXOKVi9JOJqmBBaSQFjc+TctpsOdwD6YJMnqMqqJYpaalmmkiYNqKzfq1tyzNKdIIsPKtydtjjR8LAGc+yR9L5gjJIhlrpZU1xyIHRrWYFlA6cueInDk5yrNMwWsDRw1cqywzkMYzcv5GcAhW35G3I9LHGo4WAMtyfIHzDNMwrlM1PTTwpDHMl45JNPhkumoXA8ltVtwdu4d4k4UWgoKu1VX1Tz07wxxSOZvM4ABCqt7jueQvjTcLF0ADwRxNBDllNTzCZXSFUdDTVBsQLEbR2OItVmc+aioo6WGampo6WRQ8sbRmd5I2RIwGGyLck9dl5ddIwsQGdcDcYQ0+XRUcySx1VNH4bU4icyMVuAVVVOoNzuDbfc9cSPY1ORlwgeOSKRJZSVkjdDZ5CwPmAB2boT1wbzQk7q2k2PS4O21x13tyIO3PDK1Mijzx3PePcH7DYj8eu+LngDOfZGlVC0bWBt5XsCUPcf5i4vgDzT2bzKx8EiRNrXIDfVuSdrc9h9mDocSQ73LrbnqjcdbW3Xn2HXHi8U0x0/pl817XuOXMG42PocfVTddV/SuPgy0mZlDkNdGQVjmUgFha+2k78tr33tzPS+JeXcM1s8i6/FRSChd73C2JIsSCQb2t64PjxjSXI8ddjba5v8rDf7MeNxXGReOOeXcjyQueXqQBj6X6q5/2c+cJ0ryccO8JRUvnHmlI0l7nvzAJNr2BP4bYta6vjhQySOEUdT/L1PoMVEtfWy38KBYgPema5YG/JV5dDufvwqfhQM4lqpGqHHIMAEX5INvvx8cv1Pqsl/n/hr4K2OlbMahZpF00sRvGrKQZb+8b2NjsexFh3sP8AGORVFDmyZ3SQtOjroqok3bTYDUq8zsqna+6i+xxqCrYWHIY9xznZ1Z4XYYBdP7W6GQWi8eSX/oJBIZAexFtI36k29cD/AB/kFdVUQqnRmaOpjmFGpvoijDgpdfrSnVqbTy5Le1zqdse4wUzTKZ8qq3haCknmmV1IVlm/VyDcszyN4a6bX53OwAN8d8J1AGfZnIVkCTiHw3McgV/DSzWYrbY+u/S+NIwsQGb8Bv8A71zZtEirO8ZiLRuokCK4YgsoHM/bzwPcAxGoyCfKEWQVJ8ZWBRgsZJJUM7AKNRGmwJPPba+NpwsAY1wvLlzUkdHWUc/0uJVR6YpUMZCuwZVvosdjc2A+W+LXNnEecZUVgljjp4HRwsbusGtAFjLoCu1rXBIG3TGoYWAFhYWFgDMKz2h1SyOo8OyuwHk6BiB19MUuYe254WKO8eocwsZOn572xS8X1hiWpkB8wd7XN9y5F79Tvf1xQZRwzDSUEeY1cqpNVE/RleMyBFU+abQNnfcaQxCi9zf3fU9S66klGC1owtYfZb7ZJZ7iN47j3Slj87E7/ZiwPtHqv2f7n9cZLxr7QjVvSiIMEo10pI4HiSk6dTOF8oB0iyDlvvvsXxvcBu4B+/HT0iquTUoLUSWoOE4szIgMICQRcEQOQQeoI2OIb+0SrBIIQEGxBQgj0sTh/JnP5FqtztJtvy2i/wBcBuO9VNcnJOK4eEbYVfnHqv2f7n9cTv8AarM+f0drekDkffgIwbZaNWSSAuFAl2JvYeZDbYE8ycS6qutJqK5aX3CbZzPxjmKKXeHQo5loWAF9uZ9cRPzj1X7P9z+uIWb3p41gWXxUmhWQm506vEfdQeVgunpfe+KPG6/T1SWuKDbCpPaJVkgAISTYAISTfawF8d1PH1bGxR1RWHMMhBFxcbE9t8U/D1MxdplFzCupdwLudk52Gx83yU4vfaDRahDWAW8RArjsw3HL7R9gxzlClWqvpXP8jnNI35yKv9n+7/XEmLi7MJFDLBrXmCIGYdrgjbAbgz9niXjq1G14xzNhezC5/wBcavpqrg5KKCbZxVcYV8QDSQhATcFoiN7W5nrb7cMfnHqv2f7n9cWGVwGky+YVZGmYfok1BrnTzFiRzsdj0vgFxKqqp7+lcd/IbaDOn4zzCQaki1r3WFmH3jbDUXHtazaFVWbfyiMk7DfYG/TFXwvXvDJJKnNIXa29jptzA5/5Xvi34kyxKqH8oUo3/wCcg5qRvqt3HXvsRjMq6oz6XBZ5+v1LrwVVxxXxW8SMJflriZb2+dscQcf1rtpRUZuyxkk/YDfFLxJMXqXZiSSE3Pbw0t/ritj5j5j+eOsPT1ygpdK1omsMajjPMIxqki0Du8TKPlc2xHT2iVZIACEnYAIST6Wvh72mn9Yi/wAL+bHAdjNNNVkFJxXIbaYZ1PGmYRrqki0LcC7xMoJsdt7dsKn4zzCRdSRa17rCzDbnuMd5HnqCCKjqbGKZGGon6h1sBv0H8jbpygVWTyUUlTFclXp20t8S6l7HmOXX8ccVGvXFwSfb6rcLyOP7RKsEg+GCDYjR1Gx647puPq2RgiKrt2WMk/cDgSwZ1X6rlMZi8r1LDW452IY2uOWwAt/e647W01QxKC1vCJsdn4pzNF1PBYDmfCNh87HbED849V+z/c/rioyWWaNvEjSRlN1cKrEOCLEGwtexv92K+WFkOllKnsQQfuONR9PXrTihrNb4PzuSppzLJbUHK7C2wA9fXCxA9m4/Uz/it/JcLHiXpRskl5Oi9jMuIKQStPE3J3kG394729DvbFPxDxTqo6ekrMtE5pEKRTLK6qRYDdYxfdUW41A7XuMaHX5PEZJCVN9bn6zfF8/XDLZLEL+U9febpb1x6NzquS3U1+eTC1GN0OTzVkyvLH4UKAAKFKqFBvoUczck+a5O5JJPM9wTvksW/k7+83S3rhNksO/k7+83QD1xv086qVi3n88h6xzLcxgXLpaVpgJJW1fVYhfqbEgf9vTFZHHTxRO/iiWYqVRdBCrq2LXbmQpNux3xObJYt/J395ugHrj1slh38nf3m6AeuNK2C3l8vexMYMYLaXMKcZa1IZwHdtV9D2G6m3L0wy2Sw7+Tv7zdAD3wjksO/k7+83QX741ZdXZm7xz2CTREplp4kMjTeNIikRRhGCgnkSWG4BYta1ifnijAwTnJYd/J395vhv3x4cli+Dv7zfDfv3xqPqILnl/YYQqtohRpFHMGfWXkXSwubAKASLEKL8+pOLSjzOA5a1JLNZr6o7Ix0bg2P235dDhg5LF8Hf3m+G/fvj05LD8H8TfDfv3xydlbWNv33sXGDTCxte/r3wUcIZpBBFMJZbGZdIAVjp2YXO1uuOPyLD8H8TfDfv3wvyJD8H8TfDfv3xu2+uyPS9/YiTQ7lWeQtTNQ1bXRf7KVQTptyA2vseVxyuOWBipjVWIVw6jkwBF/sO4wRfkWH4P4m+G/fvhfkWH4P4m+G/fvhC6uDbW8/H3GMgZH4IWUyzBC8ToBpZrFrbm21hbHfD2fGjnuG1xts4F7MO4BtuOn298SxksXwfxN8N+/fHoyWH4O3vN8N+/fEd1b3q1p/AxlVxFUI9VK8RBQsNNhYW0gcj8sQ6VAXAZwg6kgnr2G+CEZLD8Hb3m+G/fvhDJYfg7e83w3742vUVxioreF9BjFxvmkNTIksUmrSmkqVYHnz3FuuBpRcgXt69sEq5LDt5O3vN2v3wlyWHbydvebqCe+M1311x6VvHwGmyBmiQmGEJOGaNSGGlxcli2xIt1t074sIeJlky+SmmN5EW0TG5JBNit+4H3j5Y8GSw7eTt7zdQfXCXJYdvJ295uoPrjLsqax68e9hjBnBJQ55FLR/QqglNJvFKBq02vswG9tyNuhx0uSw7eTt7zdQfXCXJYdvJ295uoPrjdl9c1zvHPYYxzhmthopTM1QJAV06Ilfe9tzqCjb7cDNTLqdn+Jid+e5vghXJYtvJ295ut/XHq5LDt5O3vN1v64kbq4ycuW38DGFHs3H6mf8Vv5LhYn8GUipTWUWBcnmT0HfCx4976rJNeTovY//9k="/>
          <p:cNvSpPr>
            <a:spLocks noChangeAspect="1" noChangeArrowheads="1"/>
          </p:cNvSpPr>
          <p:nvPr/>
        </p:nvSpPr>
        <p:spPr bwMode="auto">
          <a:xfrm>
            <a:off x="76200" y="-276225"/>
            <a:ext cx="21717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677" name="AutoShape 4" descr="data:image/jpg;base64,/9j/4AAQSkZJRgABAQAAAQABAAD/2wCEAAkGBhQSEBUQExMWFRUUFh0aGBgYGRwcHRYfGRobHSAZIRscICgeHyIkGxsiIy8iIycpLC0sJR4xNjIqNyc3LCoBCQoKDgwOGg8PGDAkHyQsLC01KjUsLCw1LCktLiwvLCwsLCwpLCksKSwsNCksNCwsLywqLC81LCksLCwsLTQsLP/AABEIADsA5AMBIgACEQEDEQH/xAAbAAABBQEBAAAAAAAAAAAAAAAGAAMEBQcCAf/EAEMQAAIBAgQEAwQFCQUJAAAAAAECAwQRAAUSIQYxQVETImEHQlJxFDKBkaEVFyMkY5KiseEzcnPB0RYlNUNTYnSy8f/EABkBAQEBAQEBAAAAAAAAAAAAAAABAgMFBP/EACoRAAIDAAEDAwMDBQAAAAAAAAABAgMRIRJBUQQxcWGR8CKhsTJCwdHh/9oADAMBAAIRAxEAPwDVeIOMIKR0hbVJPL/ZwRDVI/PfTyA2PmYgbHfbFZnPHslHH49Tl9SkI+s6NFJo35sFe4HruMCnsjH0rMszzGYhpRL4SDrGl22HYWVQPk2NQr3i0GOYppkBUq5ADAixFjzFjY/PAA/xPxQUpqSWBtC1k0KeKwH6JJRq12bbURYC4IBIvyxE4gqqyAiOGY1BEqu0QMaz+CUYFVuuliHXUL7kXF9r4k5pmVFSUCU8lqmMaIY4fJI8puFSMLyJ5C5tyuTiFT5jTJPFQT5d9GeXVLALRMsjovmCuh8sgU2ubbbXwBQV3GFaUQwTu5qaeQ04MCBvpEEh1wummwPh8xf6ytbti1zDimoamgrYJWMdTV08caaY7lJNKvuw+sX1AEmwsMNQe0SJoZTSZZK5oGZWRhHGIgBZgrDUNR3ARQSftF7AcSU9QVooMvadoER3iKxotKSPKhLkASDfZb2sdxbFBf8ADFVI8REzlpb3ZGCBog31UbQAtwBe9twQfU9cTcRCigNS8UkkabyGPSSguBqKlgSN+l+uK7griKlnM9PDD9GmhkPjwMqqwY7a/KSGvb6wJ6emH/aH/wAJrv8AxZf/AEOIBZdxh48KVEVLUtHIupTpjFwb2Ni9+n4jvjrhfjBK1p0WGaF6dwjpMoU3IJGwY7W/ywE5VxRWU3D0LwUEjlKUaZNcekDT/aaAxkIA3tYHbpg/yemjSMVR2eSCLxXJ+sI1JDHpezG7drdhgCbmLyiNjCEZxyDkhT8yoJ/DFNwFxK9fQpVSRiNmeQaFJIXQ7La55nbEak45aeM1FPRzy024EoMamQLcFkjZg7C/LYE72GIPsYe+URkdZZj98z4AvuJOKEpFI+tIVJVbjuACd72uem+zW5YHIM3zOpUNGqxrbUGA+sGII3Nxy27874o+N4HjrmdxqDEMoJvdRtba1hcHb8euD3I+LKaZQiOEIAGhvL91+f2Y9F1qqpSjHq3v74Y3WUycKVslvFrGXuEJ2swIIsR6n7h8vIeDai7PHXsQbMrC51HrezWtcDqeu2CzMoGlgdI30M6kK46E8j/8xB4ayf6JEYTLr31b7ab2v6kar77Y4q+XS3q+MX+i4Ur8P5il2jrA5NyQ3U9hcED8Bhf7QV9ONVRTrJGurU6bHy38x3sB8xy9cEGWZ6k0ssIsHiO41A3B/G45EdDizxHc/acV9s/gYVeRcRRVaaozYjmhI1D1IBO2G+IuK4KJU8UkvK2mKJBqklb4VUc+fPYct8UXGNEtNLDVwrpcyBGVNvEBHK4BtsLbC5vgdySf6TxbUtJuKWmtCPguIgT8z4jffjnZBJKUfZ/sVBXXcbTQRmebLKpYlF2KtC7KO7IslwANza9sXmQ53HWU8dVDfw5RddQsdiRy+YxYYHZZqfKKLe4iWRvDRRdmaaRmWJF6m7EAdhvyJxxKEWFgWXjkR1MFLVU8lM1TfwWZo3VmW10JRjpbccxblviOPaPqqZ6OKhqpJ6fTqUCMCzC99ZfSBblfc32HOwBjhYGMj46WqhneOnmE1M5SSnbSJA3QXLBLHvfocU3s643lqaM1U8TiNpJnaXUnhxKrE6bFtdlUW+rgDQMLAXL7S1SnWteknWjZgBOdH1WNlkMYbWEPe1/TEjO/aHHTVUNKaeeRqlS0LRhGWSwvYecHtuQAL3vbABZhYDqLj6YmRZctqlaOQp+jAlU2ANw4sDz6XseuFgAdo8olyXNKioWKSXL63zOYlLtTvckXRbsVGphcDkR8O9rxbxfQ1dBPBEwqpJIH8OOOJ5W1FSFOkKdJDEG5tbng+x5bAGK5hwVNFkmXOKVi9JOJqmBBaSQFjc+TctpsOdwD6YJMnqMqqJYpaalmmkiYNqKzfq1tyzNKdIIsPKtydtjjR8LAGc+yR9L5gjJIhlrpZU1xyIHRrWYFlA6cueInDk5yrNMwWsDRw1cqywzkMYzcv5GcAhW35G3I9LHGo4WAMtyfIHzDNMwrlM1PTTwpDHMl45JNPhkumoXA8ltVtwdu4d4k4UWgoKu1VX1Tz07wxxSOZvM4ABCqt7jueQvjTcLF0ADwRxNBDllNTzCZXSFUdDTVBsQLEbR2OItVmc+aioo6WGampo6WRQ8sbRmd5I2RIwGGyLck9dl5ddIwsQGdcDcYQ0+XRUcySx1VNH4bU4icyMVuAVVVOoNzuDbfc9cSPY1ORlwgeOSKRJZSVkjdDZ5CwPmAB2boT1wbzQk7q2k2PS4O21x13tyIO3PDK1Mijzx3PePcH7DYj8eu+LngDOfZGlVC0bWBt5XsCUPcf5i4vgDzT2bzKx8EiRNrXIDfVuSdrc9h9mDocSQ73LrbnqjcdbW3Xn2HXHi8U0x0/pl817XuOXMG42PocfVTddV/SuPgy0mZlDkNdGQVjmUgFha+2k78tr33tzPS+JeXcM1s8i6/FRSChd73C2JIsSCQb2t64PjxjSXI8ddjba5v8rDf7MeNxXGReOOeXcjyQueXqQBj6X6q5/2c+cJ0ryccO8JRUvnHmlI0l7nvzAJNr2BP4bYta6vjhQySOEUdT/L1PoMVEtfWy38KBYgPema5YG/JV5dDufvwqfhQM4lqpGqHHIMAEX5INvvx8cv1Pqsl/n/hr4K2OlbMahZpF00sRvGrKQZb+8b2NjsexFh3sP8AGORVFDmyZ3SQtOjroqok3bTYDUq8zsqna+6i+xxqCrYWHIY9xznZ1Z4XYYBdP7W6GQWi8eSX/oJBIZAexFtI36k29cD/AB/kFdVUQqnRmaOpjmFGpvoijDgpdfrSnVqbTy5Le1zqdse4wUzTKZ8qq3haCknmmV1IVlm/VyDcszyN4a6bX53OwAN8d8J1AGfZnIVkCTiHw3McgV/DSzWYrbY+u/S+NIwsQGb8Bv8A71zZtEirO8ZiLRuokCK4YgsoHM/bzwPcAxGoyCfKEWQVJ8ZWBRgsZJJUM7AKNRGmwJPPba+NpwsAY1wvLlzUkdHWUc/0uJVR6YpUMZCuwZVvosdjc2A+W+LXNnEecZUVgljjp4HRwsbusGtAFjLoCu1rXBIG3TGoYWAFhYWFgDMKz2h1SyOo8OyuwHk6BiB19MUuYe254WKO8eocwsZOn572xS8X1hiWpkB8wd7XN9y5F79Tvf1xQZRwzDSUEeY1cqpNVE/RleMyBFU+abQNnfcaQxCi9zf3fU9S66klGC1owtYfZb7ZJZ7iN47j3Slj87E7/ZiwPtHqv2f7n9cZLxr7QjVvSiIMEo10pI4HiSk6dTOF8oB0iyDlvvvsXxvcBu4B+/HT0iquTUoLUSWoOE4szIgMICQRcEQOQQeoI2OIb+0SrBIIQEGxBQgj0sTh/JnP5FqtztJtvy2i/wBcBuO9VNcnJOK4eEbYVfnHqv2f7n9cTv8AarM+f0drekDkffgIwbZaNWSSAuFAl2JvYeZDbYE8ycS6qutJqK5aX3CbZzPxjmKKXeHQo5loWAF9uZ9cRPzj1X7P9z+uIWb3p41gWXxUmhWQm506vEfdQeVgunpfe+KPG6/T1SWuKDbCpPaJVkgAISTYAISTfawF8d1PH1bGxR1RWHMMhBFxcbE9t8U/D1MxdplFzCupdwLudk52Gx83yU4vfaDRahDWAW8RArjsw3HL7R9gxzlClWqvpXP8jnNI35yKv9n+7/XEmLi7MJFDLBrXmCIGYdrgjbAbgz9niXjq1G14xzNhezC5/wBcavpqrg5KKCbZxVcYV8QDSQhATcFoiN7W5nrb7cMfnHqv2f7n9cWGVwGky+YVZGmYfok1BrnTzFiRzsdj0vgFxKqqp7+lcd/IbaDOn4zzCQaki1r3WFmH3jbDUXHtazaFVWbfyiMk7DfYG/TFXwvXvDJJKnNIXa29jptzA5/5Xvi34kyxKqH8oUo3/wCcg5qRvqt3HXvsRjMq6oz6XBZ5+v1LrwVVxxXxW8SMJflriZb2+dscQcf1rtpRUZuyxkk/YDfFLxJMXqXZiSSE3Pbw0t/ritj5j5j+eOsPT1ygpdK1omsMajjPMIxqki0Du8TKPlc2xHT2iVZIACEnYAIST6Wvh72mn9Yi/wAL+bHAdjNNNVkFJxXIbaYZ1PGmYRrqki0LcC7xMoJsdt7dsKn4zzCRdSRa17rCzDbnuMd5HnqCCKjqbGKZGGon6h1sBv0H8jbpygVWTyUUlTFclXp20t8S6l7HmOXX8ccVGvXFwSfb6rcLyOP7RKsEg+GCDYjR1Gx647puPq2RgiKrt2WMk/cDgSwZ1X6rlMZi8r1LDW452IY2uOWwAt/e647W01QxKC1vCJsdn4pzNF1PBYDmfCNh87HbED849V+z/c/rioyWWaNvEjSRlN1cKrEOCLEGwtexv92K+WFkOllKnsQQfuONR9PXrTihrNb4PzuSppzLJbUHK7C2wA9fXCxA9m4/Uz/it/JcLHiXpRskl5Oi9jMuIKQStPE3J3kG394729DvbFPxDxTqo6ekrMtE5pEKRTLK6qRYDdYxfdUW41A7XuMaHX5PEZJCVN9bn6zfF8/XDLZLEL+U9febpb1x6NzquS3U1+eTC1GN0OTzVkyvLH4UKAAKFKqFBvoUczck+a5O5JJPM9wTvksW/k7+83S3rhNksO/k7+83QD1xv086qVi3n88h6xzLcxgXLpaVpgJJW1fVYhfqbEgf9vTFZHHTxRO/iiWYqVRdBCrq2LXbmQpNux3xObJYt/J395ugHrj1slh38nf3m6AeuNK2C3l8vexMYMYLaXMKcZa1IZwHdtV9D2G6m3L0wy2Sw7+Tv7zdAD3wjksO/k7+83QX741ZdXZm7xz2CTREplp4kMjTeNIikRRhGCgnkSWG4BYta1ifnijAwTnJYd/J395vhv3x4cli+Dv7zfDfv3xqPqILnl/YYQqtohRpFHMGfWXkXSwubAKASLEKL8+pOLSjzOA5a1JLNZr6o7Ix0bg2P235dDhg5LF8Hf3m+G/fvj05LD8H8TfDfv3xydlbWNv33sXGDTCxte/r3wUcIZpBBFMJZbGZdIAVjp2YXO1uuOPyLD8H8TfDfv3wvyJD8H8TfDfv3xu2+uyPS9/YiTQ7lWeQtTNQ1bXRf7KVQTptyA2vseVxyuOWBipjVWIVw6jkwBF/sO4wRfkWH4P4m+G/fvhfkWH4P4m+G/fvhC6uDbW8/H3GMgZH4IWUyzBC8ToBpZrFrbm21hbHfD2fGjnuG1xts4F7MO4BtuOn298SxksXwfxN8N+/fHoyWH4O3vN8N+/fEd1b3q1p/AxlVxFUI9VK8RBQsNNhYW0gcj8sQ6VAXAZwg6kgnr2G+CEZLD8Hb3m+G/fvhDJYfg7e83w3742vUVxioreF9BjFxvmkNTIksUmrSmkqVYHnz3FuuBpRcgXt69sEq5LDt5O3vN2v3wlyWHbydvebqCe+M1311x6VvHwGmyBmiQmGEJOGaNSGGlxcli2xIt1t074sIeJlky+SmmN5EW0TG5JBNit+4H3j5Y8GSw7eTt7zdQfXCXJYdvJ295uoPrjLsqax68e9hjBnBJQ55FLR/QqglNJvFKBq02vswG9tyNuhx0uSw7eTt7zdQfXCXJYdvJ295uoPrjdl9c1zvHPYYxzhmthopTM1QJAV06Ilfe9tzqCjb7cDNTLqdn+Jid+e5vghXJYtvJ295ut/XHq5LDt5O3vN1v64kbq4ycuW38DGFHs3H6mf8Vv5LhYn8GUipTWUWBcnmT0HfCx4976rJNeTovY//9k="/>
          <p:cNvSpPr>
            <a:spLocks noChangeAspect="1" noChangeArrowheads="1"/>
          </p:cNvSpPr>
          <p:nvPr/>
        </p:nvSpPr>
        <p:spPr bwMode="auto">
          <a:xfrm>
            <a:off x="76200" y="-276225"/>
            <a:ext cx="21717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8678" name="Picture 7" descr="C:\Users\bachman\Pictures\gerorich\Pink-on-Pink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3430"/>
            <a:ext cx="2876997" cy="403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+mn-lt"/>
              </a:rPr>
              <a:t>Recommendations: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        Have Fun With This Material</a:t>
            </a:r>
            <a:br>
              <a:rPr lang="en-US" sz="3200" dirty="0" smtClean="0">
                <a:latin typeface="+mn-lt"/>
              </a:rPr>
            </a:br>
            <a:endParaRPr lang="en-US" sz="3200" dirty="0" smtClean="0">
              <a:latin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3886200"/>
            <a:ext cx="685800" cy="22860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2438400" y="-12700"/>
            <a:ext cx="6705600" cy="12954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3200" i="1">
              <a:solidFill>
                <a:srgbClr val="000000"/>
              </a:solidFill>
              <a:latin typeface="Times" pitchFamily="18" charset="0"/>
            </a:endParaRPr>
          </a:p>
          <a:p>
            <a:pPr algn="ctr"/>
            <a:endParaRPr lang="en-US" sz="3200" i="1">
              <a:solidFill>
                <a:srgbClr val="000000"/>
              </a:solidFill>
              <a:latin typeface="Times" pitchFamily="18" charset="0"/>
            </a:endParaRPr>
          </a:p>
          <a:p>
            <a:pPr algn="ctr"/>
            <a:endParaRPr lang="en-US" sz="3200" i="1">
              <a:solidFill>
                <a:srgbClr val="000000"/>
              </a:solidFill>
              <a:latin typeface="Times" pitchFamily="18" charset="0"/>
            </a:endParaRPr>
          </a:p>
          <a:p>
            <a:pPr algn="ctr"/>
            <a:endParaRPr lang="en-US" sz="360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endParaRPr lang="en-US" sz="3200" i="1">
              <a:solidFill>
                <a:srgbClr val="FFFFFF"/>
              </a:solidFill>
              <a:latin typeface="Arial" pitchFamily="34" charset="0"/>
            </a:endParaRPr>
          </a:p>
          <a:p>
            <a:pPr algn="ctr"/>
            <a:endParaRPr lang="en-US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0" y="-12700"/>
            <a:ext cx="2514600" cy="30480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9701" name="Picture 7" descr="GSAcollage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2527300" cy="56388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 flipV="1">
            <a:off x="2590800" y="3497263"/>
            <a:ext cx="655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000" b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704" name="Rectangle 11"/>
          <p:cNvSpPr>
            <a:spLocks noChangeArrowheads="1"/>
          </p:cNvSpPr>
          <p:nvPr/>
        </p:nvSpPr>
        <p:spPr bwMode="auto">
          <a:xfrm>
            <a:off x="2514600" y="1371600"/>
            <a:ext cx="66294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3S Approach to Setting Up a Successful Gerontology Certificate Program:</a:t>
            </a:r>
            <a:br>
              <a:rPr lang="en-US" sz="28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28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Strategies, Successes, &amp; Sustainability</a:t>
            </a:r>
          </a:p>
        </p:txBody>
      </p:sp>
      <p:sp>
        <p:nvSpPr>
          <p:cNvPr id="29705" name="Rectangle 12"/>
          <p:cNvSpPr>
            <a:spLocks noChangeArrowheads="1"/>
          </p:cNvSpPr>
          <p:nvPr/>
        </p:nvSpPr>
        <p:spPr bwMode="auto">
          <a:xfrm>
            <a:off x="2514600" y="1219200"/>
            <a:ext cx="6629400" cy="152400"/>
          </a:xfrm>
          <a:prstGeom prst="rect">
            <a:avLst/>
          </a:prstGeom>
          <a:solidFill>
            <a:srgbClr val="CC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706" name="Rectangle 13"/>
          <p:cNvSpPr>
            <a:spLocks noChangeArrowheads="1"/>
          </p:cNvSpPr>
          <p:nvPr/>
        </p:nvSpPr>
        <p:spPr bwMode="auto">
          <a:xfrm>
            <a:off x="0" y="5257800"/>
            <a:ext cx="9144000" cy="152400"/>
          </a:xfrm>
          <a:prstGeom prst="rect">
            <a:avLst/>
          </a:prstGeom>
          <a:solidFill>
            <a:srgbClr val="CC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707" name="Rectangle 22"/>
          <p:cNvSpPr>
            <a:spLocks noChangeArrowheads="1"/>
          </p:cNvSpPr>
          <p:nvPr/>
        </p:nvSpPr>
        <p:spPr bwMode="auto">
          <a:xfrm>
            <a:off x="2514600" y="5867400"/>
            <a:ext cx="66294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9708" name="Picture 16" descr="Gero-EdCtr_cmyk_P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943600"/>
            <a:ext cx="4572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Rectangle 23"/>
          <p:cNvSpPr>
            <a:spLocks noChangeArrowheads="1"/>
          </p:cNvSpPr>
          <p:nvPr/>
        </p:nvSpPr>
        <p:spPr bwMode="auto">
          <a:xfrm>
            <a:off x="0" y="5410200"/>
            <a:ext cx="2514600" cy="14478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710" name="Rectangle 25"/>
          <p:cNvSpPr>
            <a:spLocks noChangeArrowheads="1"/>
          </p:cNvSpPr>
          <p:nvPr/>
        </p:nvSpPr>
        <p:spPr bwMode="auto">
          <a:xfrm>
            <a:off x="2514600" y="3581400"/>
            <a:ext cx="6629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30188"/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Adrian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Kok, PhD</a:t>
            </a:r>
            <a:endParaRPr lang="en-US" dirty="0">
              <a:solidFill>
                <a:srgbClr val="FFFFFF"/>
              </a:solidFill>
              <a:latin typeface="Verdana" pitchFamily="34" charset="0"/>
            </a:endParaRPr>
          </a:p>
          <a:p>
            <a:pPr marL="230188"/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Graduate School of Social Work</a:t>
            </a:r>
          </a:p>
          <a:p>
            <a:pPr marL="230188"/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Dominican University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76200"/>
            <a:ext cx="80772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Context:</a:t>
            </a:r>
            <a:br>
              <a:rPr lang="en-US" sz="3400" smtClean="0"/>
            </a:br>
            <a:r>
              <a:rPr lang="en-US" sz="3400" smtClean="0"/>
              <a:t>Development of Gero Initiative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457200" y="1371600"/>
            <a:ext cx="853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1963" indent="-461963" eaLnBrk="1" hangingPunct="1">
              <a:spcAft>
                <a:spcPts val="12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</a:pPr>
            <a:r>
              <a:rPr lang="en-US" sz="3200" dirty="0">
                <a:solidFill>
                  <a:srgbClr val="FFFFFF"/>
                </a:solidFill>
                <a:latin typeface="Verdana" pitchFamily="34" charset="0"/>
              </a:rPr>
              <a:t>Dominican University – newly accredited social work program</a:t>
            </a:r>
          </a:p>
          <a:p>
            <a:pPr marL="1382713" lvl="1" indent="-461963" eaLnBrk="1" hangingPunct="1">
              <a:spcAft>
                <a:spcPts val="6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</a:pPr>
            <a:r>
              <a:rPr lang="en-US" sz="2800" dirty="0">
                <a:solidFill>
                  <a:srgbClr val="FFFFFF"/>
                </a:solidFill>
                <a:latin typeface="Verdana" pitchFamily="34" charset="0"/>
              </a:rPr>
              <a:t>Motivations</a:t>
            </a:r>
            <a:r>
              <a:rPr lang="en-US" sz="3200" dirty="0">
                <a:solidFill>
                  <a:srgbClr val="FFFFFF"/>
                </a:solidFill>
                <a:latin typeface="Verdana" pitchFamily="34" charset="0"/>
              </a:rPr>
              <a:t> </a:t>
            </a:r>
          </a:p>
          <a:p>
            <a:pPr marL="1827213" lvl="2" indent="-461963" eaLnBrk="1" hangingPunct="1">
              <a:spcAft>
                <a:spcPts val="600"/>
              </a:spcAft>
              <a:buClr>
                <a:srgbClr val="FFFFFF"/>
              </a:buClr>
              <a:buSzPct val="45000"/>
              <a:buFont typeface="Wingdings" pitchFamily="2" charset="2"/>
              <a:buChar char="n"/>
            </a:pP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Organizational</a:t>
            </a:r>
          </a:p>
          <a:p>
            <a:pPr marL="1827213" lvl="2" indent="-461963" eaLnBrk="1" hangingPunct="1">
              <a:spcAft>
                <a:spcPct val="50000"/>
              </a:spcAft>
              <a:buClr>
                <a:srgbClr val="FFFFFF"/>
              </a:buClr>
              <a:buSzPct val="45000"/>
              <a:buFont typeface="Wingdings" pitchFamily="2" charset="2"/>
              <a:buChar char="n"/>
            </a:pP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Demand for social workers </a:t>
            </a:r>
          </a:p>
          <a:p>
            <a:pPr marL="461963" indent="-461963" eaLnBrk="1" hangingPunct="1">
              <a:spcAft>
                <a:spcPct val="500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</a:pPr>
            <a:r>
              <a:rPr lang="en-US" sz="3200" dirty="0">
                <a:solidFill>
                  <a:srgbClr val="FFFFFF"/>
                </a:solidFill>
                <a:latin typeface="Verdana" pitchFamily="34" charset="0"/>
              </a:rPr>
              <a:t>2005 – CDI</a:t>
            </a:r>
          </a:p>
          <a:p>
            <a:pPr marL="461963" indent="-461963" eaLnBrk="1" hangingPunct="1">
              <a:spcAft>
                <a:spcPct val="500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</a:pPr>
            <a:r>
              <a:rPr lang="en-US" sz="3200" dirty="0">
                <a:solidFill>
                  <a:srgbClr val="FFFFFF"/>
                </a:solidFill>
                <a:latin typeface="Verdana" pitchFamily="34" charset="0"/>
              </a:rPr>
              <a:t>2008 – HPPAE Grant</a:t>
            </a:r>
          </a:p>
          <a:p>
            <a:pPr marL="461963" indent="-461963" eaLnBrk="1" hangingPunct="1">
              <a:spcAft>
                <a:spcPct val="500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</a:pPr>
            <a:r>
              <a:rPr lang="en-US" sz="3200" dirty="0">
                <a:solidFill>
                  <a:srgbClr val="FFFFFF"/>
                </a:solidFill>
                <a:latin typeface="Verdana" pitchFamily="34" charset="0"/>
              </a:rPr>
              <a:t>2009 – Spec Gero Grant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Successes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610600" cy="5334000"/>
          </a:xfrm>
        </p:spPr>
        <p:txBody>
          <a:bodyPr/>
          <a:lstStyle/>
          <a:p>
            <a:pPr eaLnBrk="1" hangingPunct="1">
              <a:buSzPct val="150000"/>
            </a:pPr>
            <a:r>
              <a:rPr lang="en-US" sz="2300" dirty="0" smtClean="0">
                <a:solidFill>
                  <a:schemeClr val="tx2"/>
                </a:solidFill>
              </a:rPr>
              <a:t>The DU gero program has been </a:t>
            </a:r>
            <a:r>
              <a:rPr lang="en-US" sz="2300" i="1" dirty="0" smtClean="0">
                <a:solidFill>
                  <a:schemeClr val="tx2"/>
                </a:solidFill>
              </a:rPr>
              <a:t>institutionalized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300" dirty="0" smtClean="0">
                <a:solidFill>
                  <a:schemeClr val="tx2"/>
                </a:solidFill>
              </a:rPr>
              <a:t>Recognition and support from faculty, university, community agencies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300" dirty="0" smtClean="0">
                <a:solidFill>
                  <a:schemeClr val="tx2"/>
                </a:solidFill>
              </a:rPr>
              <a:t>Gero internships available locally, nationally, and internationally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300" dirty="0" smtClean="0">
                <a:solidFill>
                  <a:schemeClr val="tx2"/>
                </a:solidFill>
              </a:rPr>
              <a:t>20% internships in gerontology in 2011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300" dirty="0" smtClean="0">
                <a:solidFill>
                  <a:schemeClr val="tx2"/>
                </a:solidFill>
              </a:rPr>
              <a:t>$10,000 </a:t>
            </a:r>
            <a:r>
              <a:rPr lang="en-US" sz="2300" dirty="0" smtClean="0"/>
              <a:t>set aside for student Gerontology scholarships in 2011/2012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300" dirty="0" smtClean="0"/>
              <a:t>Best </a:t>
            </a:r>
            <a:r>
              <a:rPr lang="en-US" sz="2300" dirty="0" smtClean="0">
                <a:solidFill>
                  <a:schemeClr val="tx2"/>
                </a:solidFill>
              </a:rPr>
              <a:t>stu</a:t>
            </a:r>
            <a:r>
              <a:rPr lang="en-US" sz="2300" dirty="0" smtClean="0"/>
              <a:t>dent award in gerontology practice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300" dirty="0" smtClean="0"/>
              <a:t>Gero competencies as a school outcome measure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Successes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458200" cy="5410200"/>
          </a:xfrm>
        </p:spPr>
        <p:txBody>
          <a:bodyPr/>
          <a:lstStyle/>
          <a:p>
            <a:pPr eaLnBrk="1" hangingPunct="1">
              <a:buSzPct val="150000"/>
            </a:pPr>
            <a:r>
              <a:rPr lang="en-US" sz="2800" dirty="0" smtClean="0">
                <a:solidFill>
                  <a:schemeClr val="tx2"/>
                </a:solidFill>
              </a:rPr>
              <a:t>Media recognition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Articles in the Chicago Tribune &amp; local newspapers</a:t>
            </a:r>
          </a:p>
          <a:p>
            <a:pPr eaLnBrk="1" hangingPunct="1">
              <a:buSzPct val="150000"/>
            </a:pPr>
            <a:r>
              <a:rPr lang="en-US" sz="2800" dirty="0" smtClean="0">
                <a:solidFill>
                  <a:schemeClr val="tx2"/>
                </a:solidFill>
              </a:rPr>
              <a:t>Composition of Teaching Faculty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25% of tenured faculty are gero-inclined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20% of adjuncts have gero work experience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Assistant field director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Recruitment of adjuncts with gero experience – an ongoing priority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Three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458200" cy="5181600"/>
          </a:xfrm>
        </p:spPr>
        <p:txBody>
          <a:bodyPr/>
          <a:lstStyle/>
          <a:p>
            <a:pPr eaLnBrk="1" hangingPunct="1">
              <a:buSzPct val="150000"/>
            </a:pPr>
            <a:r>
              <a:rPr lang="en-US" dirty="0" smtClean="0">
                <a:solidFill>
                  <a:schemeClr val="tx2"/>
                </a:solidFill>
              </a:rPr>
              <a:t>Incremental infusion work</a:t>
            </a:r>
          </a:p>
          <a:p>
            <a:pPr eaLnBrk="1" hangingPunct="1">
              <a:buSzPct val="150000"/>
            </a:pPr>
            <a:r>
              <a:rPr lang="en-US" dirty="0" smtClean="0">
                <a:solidFill>
                  <a:schemeClr val="tx2"/>
                </a:solidFill>
              </a:rPr>
              <a:t>Information sessions to recruit students and FEED them! Invite faculty too!</a:t>
            </a:r>
          </a:p>
          <a:p>
            <a:pPr eaLnBrk="1" hangingPunct="1">
              <a:buSzPct val="150000"/>
            </a:pPr>
            <a:r>
              <a:rPr lang="en-US" dirty="0" smtClean="0">
                <a:solidFill>
                  <a:schemeClr val="tx2"/>
                </a:solidFill>
              </a:rPr>
              <a:t>Consistent visibility of gerontology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School meetings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University meetings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Blasting of emails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Information sessions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Posters on the door and wall on aging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Three Challenges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150000"/>
            </a:pPr>
            <a:r>
              <a:rPr lang="en-US" smtClean="0">
                <a:solidFill>
                  <a:schemeClr val="tx2"/>
                </a:solidFill>
              </a:rPr>
              <a:t>So much to do and so little time and… resources!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tx2"/>
                </a:solidFill>
              </a:rPr>
              <a:t>One-on-one with faculty, recruitment, research, community partners, networking</a:t>
            </a:r>
          </a:p>
          <a:p>
            <a:pPr eaLnBrk="1" hangingPunct="1">
              <a:buSzPct val="150000"/>
            </a:pPr>
            <a:r>
              <a:rPr lang="en-US" smtClean="0">
                <a:solidFill>
                  <a:schemeClr val="tx2"/>
                </a:solidFill>
              </a:rPr>
              <a:t>Faculty buy-in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tx2"/>
                </a:solidFill>
              </a:rPr>
              <a:t>Perception that other marginalized groups are neglected</a:t>
            </a:r>
          </a:p>
          <a:p>
            <a:pPr eaLnBrk="1" hangingPunct="1">
              <a:buSzPct val="150000"/>
            </a:pPr>
            <a:r>
              <a:rPr lang="en-US" smtClean="0">
                <a:solidFill>
                  <a:schemeClr val="tx2"/>
                </a:solidFill>
              </a:rPr>
              <a:t>Administration support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tx2"/>
                </a:solidFill>
              </a:rPr>
              <a:t>Not all administrators were supportive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610600" cy="5079242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SzPct val="150000"/>
              <a:defRPr/>
            </a:pPr>
            <a:r>
              <a:rPr lang="en-US" dirty="0" smtClean="0">
                <a:solidFill>
                  <a:schemeClr val="tx2"/>
                </a:solidFill>
              </a:rPr>
              <a:t>Importance of 2Ms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2"/>
                </a:solidFill>
              </a:rPr>
              <a:t>Media – Excellent public relations tool!</a:t>
            </a:r>
          </a:p>
          <a:p>
            <a:pPr lvl="1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2"/>
                </a:solidFill>
              </a:rPr>
              <a:t>Marketing – Raises visibility of initiative!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SzPct val="150000"/>
              <a:defRPr/>
            </a:pPr>
            <a:r>
              <a:rPr lang="en-US" dirty="0" smtClean="0">
                <a:solidFill>
                  <a:schemeClr val="tx2"/>
                </a:solidFill>
              </a:rPr>
              <a:t>Incremental approach 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will ultimately lead to curricular &amp; organizational changes</a:t>
            </a:r>
            <a:endParaRPr lang="en-US" dirty="0" smtClean="0">
              <a:solidFill>
                <a:schemeClr val="tx2"/>
              </a:solidFill>
            </a:endParaRPr>
          </a:p>
          <a:p>
            <a:pPr lvl="1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Ripple </a:t>
            </a: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Effects  Policies  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Gero Certificate </a:t>
            </a: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 Concentration</a:t>
            </a:r>
          </a:p>
          <a:p>
            <a:pPr eaLnBrk="1" hangingPunct="1">
              <a:spcBef>
                <a:spcPts val="0"/>
              </a:spcBef>
              <a:buSzPct val="150000"/>
              <a:defRPr/>
            </a:pPr>
            <a:r>
              <a:rPr lang="en-US" dirty="0" smtClean="0">
                <a:solidFill>
                  <a:schemeClr val="tx2"/>
                </a:solidFill>
              </a:rPr>
              <a:t>Make use of the support at the Gero-Ed Center and resources on the Gero-Ed website!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0" y="3886200"/>
            <a:ext cx="685800" cy="2286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438400" y="-12700"/>
            <a:ext cx="6705600" cy="12954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200" i="1">
              <a:solidFill>
                <a:srgbClr val="000000"/>
              </a:solidFill>
              <a:latin typeface="Times" pitchFamily="18" charset="0"/>
            </a:endParaRPr>
          </a:p>
          <a:p>
            <a:pPr algn="ctr"/>
            <a:endParaRPr lang="en-US" sz="3200" i="1">
              <a:solidFill>
                <a:srgbClr val="000000"/>
              </a:solidFill>
              <a:latin typeface="Times" pitchFamily="18" charset="0"/>
            </a:endParaRPr>
          </a:p>
          <a:p>
            <a:pPr algn="ctr"/>
            <a:endParaRPr lang="en-US" sz="3200" i="1">
              <a:solidFill>
                <a:srgbClr val="000000"/>
              </a:solidFill>
              <a:latin typeface="Times" pitchFamily="18" charset="0"/>
            </a:endParaRPr>
          </a:p>
          <a:p>
            <a:pPr algn="ctr"/>
            <a:endParaRPr lang="en-US" sz="360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endParaRPr lang="en-US" sz="3200" i="1">
              <a:solidFill>
                <a:srgbClr val="FFFFFF"/>
              </a:solidFill>
              <a:latin typeface="Arial" pitchFamily="34" charset="0"/>
            </a:endParaRPr>
          </a:p>
          <a:p>
            <a:pPr algn="ctr"/>
            <a:endParaRPr lang="en-US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0" y="-12700"/>
            <a:ext cx="2514600" cy="3048000"/>
          </a:xfrm>
          <a:prstGeom prst="rect">
            <a:avLst/>
          </a:prstGeom>
          <a:solidFill>
            <a:srgbClr val="66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36869" name="Picture 7" descr="GSAcollage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33400"/>
            <a:ext cx="2527300" cy="51054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 flipV="1">
            <a:off x="2590800" y="3497263"/>
            <a:ext cx="655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000" b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6872" name="Rectangle 11"/>
          <p:cNvSpPr>
            <a:spLocks noChangeArrowheads="1"/>
          </p:cNvSpPr>
          <p:nvPr/>
        </p:nvSpPr>
        <p:spPr bwMode="auto">
          <a:xfrm>
            <a:off x="2514600" y="1371600"/>
            <a:ext cx="66294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Master’s Advanced Curriculum Project</a:t>
            </a:r>
            <a:br>
              <a:rPr lang="en-US" sz="27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Teaching Resources for Health, </a:t>
            </a:r>
            <a:br>
              <a:rPr lang="en-US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Mental Health and Substance Use</a:t>
            </a:r>
          </a:p>
        </p:txBody>
      </p:sp>
      <p:sp>
        <p:nvSpPr>
          <p:cNvPr id="36873" name="Rectangle 12"/>
          <p:cNvSpPr>
            <a:spLocks noChangeArrowheads="1"/>
          </p:cNvSpPr>
          <p:nvPr/>
        </p:nvSpPr>
        <p:spPr bwMode="auto">
          <a:xfrm>
            <a:off x="2514600" y="1219200"/>
            <a:ext cx="6629400" cy="152400"/>
          </a:xfrm>
          <a:prstGeom prst="rect">
            <a:avLst/>
          </a:prstGeom>
          <a:solidFill>
            <a:srgbClr val="CC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874" name="Rectangle 13"/>
          <p:cNvSpPr>
            <a:spLocks noChangeArrowheads="1"/>
          </p:cNvSpPr>
          <p:nvPr/>
        </p:nvSpPr>
        <p:spPr bwMode="auto">
          <a:xfrm>
            <a:off x="0" y="5257800"/>
            <a:ext cx="9144000" cy="152400"/>
          </a:xfrm>
          <a:prstGeom prst="rect">
            <a:avLst/>
          </a:prstGeom>
          <a:solidFill>
            <a:srgbClr val="CC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875" name="Rectangle 22"/>
          <p:cNvSpPr>
            <a:spLocks noChangeArrowheads="1"/>
          </p:cNvSpPr>
          <p:nvPr/>
        </p:nvSpPr>
        <p:spPr bwMode="auto">
          <a:xfrm>
            <a:off x="2514600" y="5867400"/>
            <a:ext cx="66294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36876" name="Picture 16" descr="Gero-EdCtr_cmyk_P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943600"/>
            <a:ext cx="4572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Rectangle 23"/>
          <p:cNvSpPr>
            <a:spLocks noChangeArrowheads="1"/>
          </p:cNvSpPr>
          <p:nvPr/>
        </p:nvSpPr>
        <p:spPr bwMode="auto">
          <a:xfrm>
            <a:off x="0" y="5410200"/>
            <a:ext cx="2514600" cy="1447800"/>
          </a:xfrm>
          <a:prstGeom prst="rect">
            <a:avLst/>
          </a:prstGeom>
          <a:solidFill>
            <a:srgbClr val="66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878" name="Rectangle 25"/>
          <p:cNvSpPr>
            <a:spLocks noChangeArrowheads="1"/>
          </p:cNvSpPr>
          <p:nvPr/>
        </p:nvSpPr>
        <p:spPr bwMode="auto">
          <a:xfrm>
            <a:off x="2514600" y="3581400"/>
            <a:ext cx="6629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30188"/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Kathleen </a:t>
            </a:r>
            <a:r>
              <a:rPr lang="en-US" dirty="0" err="1" smtClean="0">
                <a:solidFill>
                  <a:srgbClr val="FFFFFF"/>
                </a:solidFill>
                <a:latin typeface="Verdana" pitchFamily="34" charset="0"/>
              </a:rPr>
              <a:t>Farkas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, PhD</a:t>
            </a:r>
            <a:endParaRPr lang="en-US" dirty="0">
              <a:solidFill>
                <a:srgbClr val="FFFFFF"/>
              </a:solidFill>
              <a:latin typeface="Verdana" pitchFamily="34" charset="0"/>
            </a:endParaRPr>
          </a:p>
          <a:p>
            <a:pPr marL="230188"/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Case Western Reserve University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8077200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Strategies Background</a:t>
            </a:r>
            <a:endParaRPr lang="en-US" sz="1200" smtClean="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457200" y="1524000"/>
            <a:ext cx="8534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1963" indent="-461963" eaLnBrk="1" hangingPunct="1">
              <a:spcAft>
                <a:spcPct val="500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sz="2800">
                <a:latin typeface="Verdana" pitchFamily="34" charset="0"/>
              </a:rPr>
              <a:t>Phase 3: Specialized Gero Program</a:t>
            </a:r>
          </a:p>
          <a:p>
            <a:pPr marL="1262063" lvl="1" indent="-347663" eaLnBrk="1" hangingPunct="1">
              <a:spcAft>
                <a:spcPts val="24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Development of gero-specific curriculum structures</a:t>
            </a:r>
            <a:endParaRPr lang="en-US">
              <a:latin typeface="Verdana" pitchFamily="34" charset="0"/>
            </a:endParaRPr>
          </a:p>
          <a:p>
            <a:pPr marL="1262063" lvl="1" indent="-347663" eaLnBrk="1" hangingPunct="1">
              <a:spcAft>
                <a:spcPts val="24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Verdana" pitchFamily="34" charset="0"/>
              </a:rPr>
              <a:t>HPPAE field model of education</a:t>
            </a:r>
          </a:p>
          <a:p>
            <a:pPr marL="461963" indent="-461963" eaLnBrk="1" hangingPunct="1">
              <a:spcAft>
                <a:spcPct val="500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sz="2800">
                <a:solidFill>
                  <a:srgbClr val="FFFFFF"/>
                </a:solidFill>
                <a:latin typeface="Verdana" pitchFamily="34" charset="0"/>
              </a:rPr>
              <a:t>Intersections Among Approaches</a:t>
            </a:r>
          </a:p>
          <a:p>
            <a:pPr marL="1262063" lvl="1" indent="-347663" eaLnBrk="1" hangingPunct="1">
              <a:spcAft>
                <a:spcPts val="24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Verdana" pitchFamily="34" charset="0"/>
              </a:rPr>
              <a:t>Ongoing infusion as basis for  student recruitment and specialization</a:t>
            </a:r>
          </a:p>
          <a:p>
            <a:pPr marL="1262063" lvl="1" indent="-347663" eaLnBrk="1" hangingPunct="1">
              <a:spcAft>
                <a:spcPct val="50000"/>
              </a:spcAft>
              <a:buClr>
                <a:schemeClr val="tx1"/>
              </a:buClr>
              <a:buFont typeface="Wingdings" pitchFamily="2" charset="2"/>
              <a:buChar char="§"/>
            </a:pPr>
            <a:endParaRPr lang="en-US" sz="3000">
              <a:latin typeface="Verdana" pitchFamily="34" charset="0"/>
            </a:endParaRPr>
          </a:p>
          <a:p>
            <a:pPr marL="1262063" lvl="1" indent="-347663" eaLnBrk="1" hangingPunct="1">
              <a:spcAft>
                <a:spcPct val="50000"/>
              </a:spcAft>
              <a:buClr>
                <a:schemeClr val="tx1"/>
              </a:buClr>
              <a:buFont typeface="Wingdings" pitchFamily="2" charset="2"/>
              <a:buChar char="§"/>
            </a:pPr>
            <a:endParaRPr lang="en-US" sz="3000">
              <a:latin typeface="Verdan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2793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Mandel School of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       Applied Social Sciences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381000" y="1447800"/>
            <a:ext cx="8610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68325" indent="-457200" eaLnBrk="1" hangingPunct="1">
              <a:spcAft>
                <a:spcPct val="500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sz="2600" dirty="0">
                <a:solidFill>
                  <a:srgbClr val="FFFFFF"/>
                </a:solidFill>
                <a:latin typeface="Verdana" pitchFamily="34" charset="0"/>
              </a:rPr>
              <a:t>Research Intensive School with a Strong History of Curriculum Development and Teaching</a:t>
            </a:r>
          </a:p>
          <a:p>
            <a:pPr marL="568325" indent="-457200" eaLnBrk="1" hangingPunct="1">
              <a:spcAft>
                <a:spcPct val="500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sz="2600" dirty="0" smtClean="0">
                <a:solidFill>
                  <a:srgbClr val="FFFFFF"/>
                </a:solidFill>
                <a:latin typeface="Verdana" pitchFamily="34" charset="0"/>
              </a:rPr>
              <a:t>Ability-Based Learning/The </a:t>
            </a:r>
            <a:r>
              <a:rPr lang="en-US" sz="2600" dirty="0">
                <a:solidFill>
                  <a:srgbClr val="FFFFFF"/>
                </a:solidFill>
                <a:latin typeface="Verdana" pitchFamily="34" charset="0"/>
              </a:rPr>
              <a:t>8 MSASS </a:t>
            </a:r>
            <a:r>
              <a:rPr lang="en-US" sz="2600" dirty="0" smtClean="0">
                <a:solidFill>
                  <a:srgbClr val="FFFFFF"/>
                </a:solidFill>
                <a:latin typeface="Verdana" pitchFamily="34" charset="0"/>
              </a:rPr>
              <a:t>Abilities</a:t>
            </a:r>
          </a:p>
          <a:p>
            <a:pPr marL="568325" indent="-457200" eaLnBrk="1" hangingPunct="1">
              <a:spcAft>
                <a:spcPct val="500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  <a:defRPr/>
            </a:pPr>
            <a:r>
              <a:rPr lang="en-US" sz="2600" dirty="0">
                <a:solidFill>
                  <a:srgbClr val="FFFFFF"/>
                </a:solidFill>
                <a:latin typeface="Verdana" pitchFamily="34" charset="0"/>
              </a:rPr>
              <a:t>Specialization Approach to Advanced Master’s Curriculum in Direct Practice:</a:t>
            </a:r>
          </a:p>
          <a:p>
            <a:pPr marL="1204913" lvl="1" indent="-401638" eaLnBrk="1" hangingPunct="1">
              <a:spcAft>
                <a:spcPct val="500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200" dirty="0">
                <a:solidFill>
                  <a:srgbClr val="FFFFFF"/>
                </a:solidFill>
                <a:latin typeface="Verdana" pitchFamily="34" charset="0"/>
              </a:rPr>
              <a:t>Aging, Mental Health*, Alcohol &amp; Other Drug Abuse, Children Youth and Families*, Health</a:t>
            </a:r>
          </a:p>
          <a:p>
            <a:pPr marL="1204913" lvl="1" indent="-401638" eaLnBrk="1" hangingPunct="1">
              <a:spcAft>
                <a:spcPct val="500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200" dirty="0">
                <a:solidFill>
                  <a:srgbClr val="FFFFFF"/>
                </a:solidFill>
                <a:latin typeface="Verdana" pitchFamily="34" charset="0"/>
              </a:rPr>
              <a:t>Advanced courses in Methods, </a:t>
            </a:r>
            <a:r>
              <a:rPr lang="en-US" sz="2200" dirty="0" smtClean="0">
                <a:solidFill>
                  <a:srgbClr val="FFFFFF"/>
                </a:solidFill>
                <a:latin typeface="Verdana" pitchFamily="34" charset="0"/>
              </a:rPr>
              <a:t>Policy, </a:t>
            </a:r>
            <a:r>
              <a:rPr lang="en-US" sz="2200" dirty="0">
                <a:solidFill>
                  <a:srgbClr val="FFFFFF"/>
                </a:solidFill>
                <a:latin typeface="Verdana" pitchFamily="34" charset="0"/>
              </a:rPr>
              <a:t>and Field Education specific to each specialization </a:t>
            </a:r>
            <a:r>
              <a:rPr lang="en-US" sz="2200" dirty="0" smtClean="0">
                <a:solidFill>
                  <a:srgbClr val="FFFFFF"/>
                </a:solidFill>
                <a:latin typeface="Verdana" pitchFamily="34" charset="0"/>
              </a:rPr>
              <a:t>area</a:t>
            </a:r>
            <a:endParaRPr lang="en-US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8077200" cy="68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Challenges of Infusion</a:t>
            </a:r>
            <a:endParaRPr lang="en-US" sz="1200" dirty="0" smtClean="0"/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457200" y="1371600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1963" indent="-461963" eaLnBrk="1" hangingPunct="1">
              <a:spcAft>
                <a:spcPts val="6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sz="2600" dirty="0">
                <a:solidFill>
                  <a:srgbClr val="FFFFFF"/>
                </a:solidFill>
                <a:latin typeface="Verdana" pitchFamily="34" charset="0"/>
              </a:rPr>
              <a:t>Prior attempts  to “infuse” content at MSASS</a:t>
            </a:r>
          </a:p>
          <a:p>
            <a:pPr marL="1025525" lvl="2" indent="-331788" eaLnBrk="1" hangingPunct="1">
              <a:spcAft>
                <a:spcPts val="6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</a:pPr>
            <a:r>
              <a:rPr lang="en-US" sz="2200" dirty="0">
                <a:solidFill>
                  <a:srgbClr val="FFFFFF"/>
                </a:solidFill>
                <a:latin typeface="Verdana" pitchFamily="34" charset="0"/>
              </a:rPr>
              <a:t>Difficult to convince instructors to include content</a:t>
            </a:r>
          </a:p>
          <a:p>
            <a:pPr marL="1025525" lvl="2" indent="-331788" eaLnBrk="1" hangingPunct="1">
              <a:spcAft>
                <a:spcPts val="6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</a:pPr>
            <a:r>
              <a:rPr lang="en-US" sz="2200" dirty="0">
                <a:solidFill>
                  <a:srgbClr val="FFFFFF"/>
                </a:solidFill>
                <a:latin typeface="Verdana" pitchFamily="34" charset="0"/>
              </a:rPr>
              <a:t>Courses “full” already</a:t>
            </a:r>
          </a:p>
          <a:p>
            <a:pPr marL="1025525" lvl="2" indent="-331788" eaLnBrk="1" hangingPunct="1">
              <a:spcAft>
                <a:spcPct val="500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</a:pPr>
            <a:r>
              <a:rPr lang="en-US" sz="2200" dirty="0">
                <a:solidFill>
                  <a:srgbClr val="FFFFFF"/>
                </a:solidFill>
                <a:latin typeface="Verdana" pitchFamily="34" charset="0"/>
              </a:rPr>
              <a:t>Faculty agreed with need for content, but didn’t think it was their responsibility to deliver </a:t>
            </a:r>
            <a:r>
              <a:rPr lang="en-US" sz="2200" dirty="0" smtClean="0">
                <a:solidFill>
                  <a:srgbClr val="FFFFFF"/>
                </a:solidFill>
                <a:latin typeface="Verdana" pitchFamily="34" charset="0"/>
              </a:rPr>
              <a:t>it</a:t>
            </a:r>
            <a:endParaRPr lang="en-US" sz="2200" dirty="0">
              <a:solidFill>
                <a:srgbClr val="FFFFFF"/>
              </a:solidFill>
              <a:latin typeface="Verdana" pitchFamily="34" charset="0"/>
            </a:endParaRPr>
          </a:p>
          <a:p>
            <a:pPr marL="461963" indent="-461963" eaLnBrk="1" hangingPunct="1">
              <a:spcAft>
                <a:spcPts val="6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sz="2600" dirty="0">
                <a:solidFill>
                  <a:srgbClr val="FFFFFF"/>
                </a:solidFill>
                <a:latin typeface="Verdana" pitchFamily="34" charset="0"/>
              </a:rPr>
              <a:t>MSASS curriculum structure</a:t>
            </a:r>
          </a:p>
          <a:p>
            <a:pPr marL="1025525" lvl="2" indent="-331788" eaLnBrk="1" hangingPunct="1">
              <a:spcAft>
                <a:spcPts val="6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</a:pPr>
            <a:r>
              <a:rPr lang="en-US" sz="2200" dirty="0">
                <a:solidFill>
                  <a:srgbClr val="FFFFFF"/>
                </a:solidFill>
                <a:latin typeface="Verdana" pitchFamily="34" charset="0"/>
              </a:rPr>
              <a:t>Multiple courses, sections and instructors</a:t>
            </a:r>
          </a:p>
          <a:p>
            <a:pPr marL="1025525" lvl="2" indent="-331788" eaLnBrk="1" hangingPunct="1">
              <a:spcAft>
                <a:spcPts val="6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</a:pPr>
            <a:r>
              <a:rPr lang="en-US" sz="2200" dirty="0">
                <a:solidFill>
                  <a:srgbClr val="FFFFFF"/>
                </a:solidFill>
                <a:latin typeface="Verdana" pitchFamily="34" charset="0"/>
              </a:rPr>
              <a:t>Difficult to implement changes in all courses</a:t>
            </a:r>
          </a:p>
          <a:p>
            <a:pPr marL="1025525" lvl="2" indent="-331788" eaLnBrk="1" hangingPunct="1">
              <a:spcAft>
                <a:spcPct val="500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</a:pPr>
            <a:r>
              <a:rPr lang="en-US" sz="2200" dirty="0">
                <a:solidFill>
                  <a:srgbClr val="FFFFFF"/>
                </a:solidFill>
                <a:latin typeface="Verdana" pitchFamily="34" charset="0"/>
              </a:rPr>
              <a:t>Difficult to maintain changes over time</a:t>
            </a:r>
          </a:p>
          <a:p>
            <a:pPr marL="461963" indent="-461963" eaLnBrk="1" hangingPunct="1">
              <a:spcAft>
                <a:spcPct val="500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endParaRPr lang="en-US" sz="2800" b="0" dirty="0">
              <a:solidFill>
                <a:srgbClr val="FFFFFF"/>
              </a:solidFill>
              <a:latin typeface="Verdana" pitchFamily="34" charset="0"/>
            </a:endParaRPr>
          </a:p>
          <a:p>
            <a:pPr marL="1262063" lvl="1" indent="-347663" eaLnBrk="1" hangingPunct="1">
              <a:spcAft>
                <a:spcPct val="50000"/>
              </a:spcAft>
              <a:buClr>
                <a:srgbClr val="FFFFFF"/>
              </a:buClr>
              <a:buFont typeface="Wingdings" pitchFamily="2" charset="2"/>
              <a:buChar char="§"/>
            </a:pPr>
            <a:endParaRPr lang="en-US" sz="3000" dirty="0">
              <a:solidFill>
                <a:srgbClr val="FFFFFF"/>
              </a:solidFill>
              <a:latin typeface="Verdana" pitchFamily="34" charset="0"/>
            </a:endParaRPr>
          </a:p>
          <a:p>
            <a:pPr marL="1262063" lvl="1" indent="-347663" eaLnBrk="1" hangingPunct="1">
              <a:spcAft>
                <a:spcPct val="50000"/>
              </a:spcAft>
              <a:buClr>
                <a:srgbClr val="FFFFFF"/>
              </a:buClr>
              <a:buFont typeface="Wingdings" pitchFamily="2" charset="2"/>
              <a:buChar char="§"/>
            </a:pPr>
            <a:endParaRPr lang="en-US" sz="30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8382000" cy="685800"/>
          </a:xfrm>
        </p:spPr>
        <p:txBody>
          <a:bodyPr/>
          <a:lstStyle/>
          <a:p>
            <a:pPr eaLnBrk="1" hangingPunct="1"/>
            <a:r>
              <a:rPr lang="en-US" smtClean="0"/>
              <a:t>“…chance favors the prepared mind”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466725" y="1981200"/>
            <a:ext cx="8686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1963" indent="-461963" eaLnBrk="1" hangingPunct="1">
              <a:spcAft>
                <a:spcPct val="500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sz="3200" dirty="0">
                <a:solidFill>
                  <a:srgbClr val="FFFFFF"/>
                </a:solidFill>
                <a:latin typeface="Verdana" pitchFamily="34" charset="0"/>
              </a:rPr>
              <a:t>Curriculum Concerns:</a:t>
            </a:r>
          </a:p>
          <a:p>
            <a:pPr marL="1376363" lvl="2" indent="-461963" eaLnBrk="1" hangingPunct="1">
              <a:spcAft>
                <a:spcPct val="500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</a:pPr>
            <a:r>
              <a:rPr lang="en-US" sz="2800" dirty="0">
                <a:solidFill>
                  <a:srgbClr val="FFFFFF"/>
                </a:solidFill>
                <a:latin typeface="Verdana" pitchFamily="34" charset="0"/>
              </a:rPr>
              <a:t>Content on screening &amp; assessment content and skills across all specializations was targeted as a concern.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8382000" cy="685800"/>
          </a:xfrm>
        </p:spPr>
        <p:txBody>
          <a:bodyPr/>
          <a:lstStyle/>
          <a:p>
            <a:pPr eaLnBrk="1" hangingPunct="1"/>
            <a:r>
              <a:rPr lang="en-US" smtClean="0"/>
              <a:t>“…chance favors the prepared mind”</a:t>
            </a: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457200" y="14478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1963" indent="-461963" eaLnBrk="1" hangingPunct="1">
              <a:spcAft>
                <a:spcPct val="500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endParaRPr lang="en-US" sz="3200" dirty="0">
              <a:solidFill>
                <a:srgbClr val="FFFFFF"/>
              </a:solidFill>
              <a:latin typeface="Verdana" pitchFamily="34" charset="0"/>
            </a:endParaRPr>
          </a:p>
          <a:p>
            <a:pPr marL="461963" indent="-461963" eaLnBrk="1" hangingPunct="1">
              <a:spcAft>
                <a:spcPct val="500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sz="3200" dirty="0">
                <a:solidFill>
                  <a:srgbClr val="FFFFFF"/>
                </a:solidFill>
                <a:latin typeface="Verdana" pitchFamily="34" charset="0"/>
              </a:rPr>
              <a:t>MAC Grant and Products</a:t>
            </a:r>
          </a:p>
          <a:p>
            <a:pPr marL="1376363" lvl="2" indent="-461963" eaLnBrk="1" hangingPunct="1">
              <a:spcAft>
                <a:spcPct val="500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</a:pPr>
            <a:r>
              <a:rPr lang="en-US" sz="2800" dirty="0">
                <a:solidFill>
                  <a:srgbClr val="FFFFFF"/>
                </a:solidFill>
                <a:latin typeface="Verdana" pitchFamily="34" charset="0"/>
              </a:rPr>
              <a:t>Tailored to address MSASS faculty’s concerns regarding screening and assessment skill development in the curriculum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8382000" cy="685800"/>
          </a:xfrm>
        </p:spPr>
        <p:txBody>
          <a:bodyPr/>
          <a:lstStyle/>
          <a:p>
            <a:pPr eaLnBrk="1" hangingPunct="1"/>
            <a:r>
              <a:rPr lang="en-US" smtClean="0"/>
              <a:t>“…chance favors the prepared mind”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457200" y="1524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1963" indent="-461963" eaLnBrk="1" hangingPunct="1">
              <a:spcAft>
                <a:spcPct val="500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sz="3200">
                <a:solidFill>
                  <a:srgbClr val="FFFFFF"/>
                </a:solidFill>
                <a:latin typeface="Verdana" pitchFamily="34" charset="0"/>
              </a:rPr>
              <a:t>Delivery</a:t>
            </a:r>
          </a:p>
          <a:p>
            <a:pPr marL="1376363" lvl="2" indent="-461963" eaLnBrk="1" hangingPunct="1">
              <a:spcAft>
                <a:spcPct val="500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</a:pPr>
            <a:r>
              <a:rPr lang="en-US" sz="2800">
                <a:solidFill>
                  <a:srgbClr val="FFFFFF"/>
                </a:solidFill>
                <a:latin typeface="Verdana" pitchFamily="34" charset="0"/>
              </a:rPr>
              <a:t>New course developed; required for all direct practice students in all specializations</a:t>
            </a:r>
          </a:p>
          <a:p>
            <a:pPr marL="1376363" lvl="2" indent="-461963" eaLnBrk="1" hangingPunct="1">
              <a:spcAft>
                <a:spcPct val="500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</a:pPr>
            <a:r>
              <a:rPr lang="en-US" sz="2800">
                <a:solidFill>
                  <a:srgbClr val="FFFFFF"/>
                </a:solidFill>
                <a:latin typeface="Verdana" pitchFamily="34" charset="0"/>
              </a:rPr>
              <a:t>Content and skills development on screening &amp; assessment with older adults built into course objectives, content and assignments</a:t>
            </a:r>
          </a:p>
          <a:p>
            <a:pPr marL="461963" indent="-461963" eaLnBrk="1" hangingPunct="1">
              <a:spcAft>
                <a:spcPct val="500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</a:pPr>
            <a:endParaRPr lang="en-US" sz="3000">
              <a:solidFill>
                <a:srgbClr val="FFFFFF"/>
              </a:solidFill>
              <a:latin typeface="Verdana" pitchFamily="34" charset="0"/>
            </a:endParaRPr>
          </a:p>
          <a:p>
            <a:pPr marL="1262063" lvl="1" indent="-347663" eaLnBrk="1" hangingPunct="1">
              <a:spcAft>
                <a:spcPct val="50000"/>
              </a:spcAft>
              <a:buClr>
                <a:srgbClr val="FFFFFF"/>
              </a:buClr>
              <a:buFont typeface="Wingdings" pitchFamily="2" charset="2"/>
              <a:buChar char="§"/>
            </a:pPr>
            <a:endParaRPr lang="en-US" sz="300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8167688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“A Perfect Storm”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457200" y="14478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262063" lvl="1" indent="-347663" eaLnBrk="1" hangingPunct="1">
              <a:spcAft>
                <a:spcPct val="50000"/>
              </a:spcAft>
              <a:buClr>
                <a:srgbClr val="FFFFFF"/>
              </a:buClr>
              <a:buFont typeface="Wingdings" pitchFamily="2" charset="2"/>
              <a:buChar char="§"/>
            </a:pPr>
            <a:endParaRPr lang="en-US" sz="3000">
              <a:solidFill>
                <a:srgbClr val="FFFFFF"/>
              </a:solidFill>
              <a:latin typeface="Verdan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8167688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Primary Successes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483358" y="1447800"/>
            <a:ext cx="8686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3550" indent="-463550" eaLnBrk="1" hangingPunct="1">
              <a:spcAft>
                <a:spcPts val="24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MAC developed “clinical scripts”, videos, and curriculum modules regarding mental health and AODA issues among older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adults</a:t>
            </a:r>
          </a:p>
          <a:p>
            <a:pPr marL="463550" indent="-463550" eaLnBrk="1" hangingPunct="1">
              <a:spcAft>
                <a:spcPts val="12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All MSASS students receive content on MH/AODA and older adults</a:t>
            </a:r>
          </a:p>
          <a:p>
            <a:pPr marL="1146175" lvl="1" indent="-231775" eaLnBrk="1" hangingPunct="1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200" dirty="0">
                <a:solidFill>
                  <a:srgbClr val="FFFFFF"/>
                </a:solidFill>
                <a:latin typeface="Verdana" pitchFamily="34" charset="0"/>
              </a:rPr>
              <a:t>Embedded assignment on screening/ assessment provides data on a practice behavior for curriculum evaluation.</a:t>
            </a:r>
          </a:p>
          <a:p>
            <a:pPr marL="1146175" lvl="1" indent="-231775" eaLnBrk="1" hangingPunct="1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200" dirty="0">
                <a:solidFill>
                  <a:srgbClr val="FFFFFF"/>
                </a:solidFill>
                <a:latin typeface="Verdana" pitchFamily="34" charset="0"/>
              </a:rPr>
              <a:t>Typically about half of students select older adult case for final assignment</a:t>
            </a:r>
          </a:p>
          <a:p>
            <a:pPr marL="1146175" lvl="1" indent="-231775" eaLnBrk="1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200" dirty="0">
                <a:solidFill>
                  <a:srgbClr val="FFFFFF"/>
                </a:solidFill>
                <a:latin typeface="Verdana" pitchFamily="34" charset="0"/>
              </a:rPr>
              <a:t>Students consistently rank course highly.</a:t>
            </a:r>
          </a:p>
          <a:p>
            <a:pPr marL="568325" indent="-568325" eaLnBrk="1" hangingPunct="1">
              <a:spcAft>
                <a:spcPts val="24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endParaRPr lang="en-US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8167688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Primary Successes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457200" y="1430338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919163" lvl="1" indent="-295275" eaLnBrk="1" hangingPunct="1">
              <a:spcAft>
                <a:spcPts val="600"/>
              </a:spcAft>
              <a:buClr>
                <a:srgbClr val="FFFFFF"/>
              </a:buClr>
              <a:buFont typeface="Wingdings" pitchFamily="2" charset="2"/>
              <a:buChar char="§"/>
              <a:defRPr/>
            </a:pPr>
            <a:endParaRPr lang="en-US" sz="30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8167688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Recommendations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457200" y="1371600"/>
            <a:ext cx="868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6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rgbClr val="FFFFFF"/>
                </a:solidFill>
                <a:latin typeface="Verdana" pitchFamily="34" charset="0"/>
              </a:rPr>
              <a:t>Target faculty’s curriculum concerns and shape project to meet </a:t>
            </a:r>
            <a:r>
              <a:rPr lang="en-US" sz="2800" dirty="0" smtClean="0">
                <a:solidFill>
                  <a:srgbClr val="FFFFFF"/>
                </a:solidFill>
                <a:latin typeface="Verdana" pitchFamily="34" charset="0"/>
              </a:rPr>
              <a:t>them</a:t>
            </a:r>
          </a:p>
          <a:p>
            <a:pPr marL="1025525" lvl="1" indent="-333375" eaLnBrk="1" hangingPunct="1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Only some concerned about content on older adults</a:t>
            </a:r>
          </a:p>
          <a:p>
            <a:pPr marL="1025525" lvl="1" indent="-333375" eaLnBrk="1" hangingPunct="1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Only 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some concerned about  mental health/AODA</a:t>
            </a:r>
          </a:p>
          <a:p>
            <a:pPr marL="1025525" lvl="1" indent="-333375" eaLnBrk="1" hangingPunct="1">
              <a:spcBef>
                <a:spcPts val="0"/>
              </a:spcBef>
              <a:spcAft>
                <a:spcPts val="1800"/>
              </a:spcAft>
              <a:buClr>
                <a:srgbClr val="FF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But… 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All concerned about screening/assessment skills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rgbClr val="FFFFFF"/>
                </a:solidFill>
                <a:latin typeface="Verdana" pitchFamily="34" charset="0"/>
              </a:rPr>
              <a:t>No substitute for champions and experts on the faculty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6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rgbClr val="FFFFFF"/>
                </a:solidFill>
                <a:latin typeface="Verdana" pitchFamily="34" charset="0"/>
              </a:rPr>
              <a:t>Honestly, timing helped</a:t>
            </a:r>
          </a:p>
          <a:p>
            <a:pPr marL="1262063" lvl="1" indent="-347663" eaLnBrk="1" hangingPunct="1">
              <a:spcAft>
                <a:spcPct val="50000"/>
              </a:spcAft>
              <a:buClr>
                <a:srgbClr val="FFFFFF"/>
              </a:buClr>
              <a:buFont typeface="Wingdings" pitchFamily="2" charset="2"/>
              <a:buChar char="§"/>
              <a:defRPr/>
            </a:pPr>
            <a:endParaRPr lang="en-US" sz="30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0" y="3886200"/>
            <a:ext cx="685800" cy="2286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2438400" y="-12700"/>
            <a:ext cx="6705600" cy="12954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200" i="1">
              <a:solidFill>
                <a:srgbClr val="000000"/>
              </a:solidFill>
              <a:latin typeface="Times" pitchFamily="18" charset="0"/>
            </a:endParaRPr>
          </a:p>
          <a:p>
            <a:pPr algn="ctr"/>
            <a:endParaRPr lang="en-US" sz="3200" i="1">
              <a:solidFill>
                <a:srgbClr val="000000"/>
              </a:solidFill>
              <a:latin typeface="Times" pitchFamily="18" charset="0"/>
            </a:endParaRPr>
          </a:p>
          <a:p>
            <a:pPr algn="ctr"/>
            <a:endParaRPr lang="en-US" sz="3200" i="1">
              <a:solidFill>
                <a:srgbClr val="000000"/>
              </a:solidFill>
              <a:latin typeface="Times" pitchFamily="18" charset="0"/>
            </a:endParaRPr>
          </a:p>
          <a:p>
            <a:pPr algn="ctr"/>
            <a:endParaRPr lang="en-US" sz="360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endParaRPr lang="en-US" sz="3200" i="1">
              <a:solidFill>
                <a:srgbClr val="FFFFFF"/>
              </a:solidFill>
              <a:latin typeface="Arial" pitchFamily="34" charset="0"/>
            </a:endParaRPr>
          </a:p>
          <a:p>
            <a:pPr algn="ctr"/>
            <a:endParaRPr lang="en-US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0" y="-12700"/>
            <a:ext cx="2514600" cy="3048000"/>
          </a:xfrm>
          <a:prstGeom prst="rect">
            <a:avLst/>
          </a:prstGeom>
          <a:solidFill>
            <a:srgbClr val="66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50181" name="Picture 7" descr="GSAcollage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33400"/>
            <a:ext cx="2527300" cy="51054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8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183" name="Text Box 10"/>
          <p:cNvSpPr txBox="1">
            <a:spLocks noChangeArrowheads="1"/>
          </p:cNvSpPr>
          <p:nvPr/>
        </p:nvSpPr>
        <p:spPr bwMode="auto">
          <a:xfrm flipV="1">
            <a:off x="2590800" y="3497263"/>
            <a:ext cx="655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000" b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514600" y="1371600"/>
            <a:ext cx="66294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empus Sans ITC" pitchFamily="82" charset="0"/>
                <a:ea typeface="ＭＳ Ｐゴシック" charset="-128"/>
              </a:rPr>
              <a:t>Engaging Learners in the Development of Essential Research Skills (ELDERS)</a:t>
            </a:r>
          </a:p>
        </p:txBody>
      </p:sp>
      <p:sp>
        <p:nvSpPr>
          <p:cNvPr id="50185" name="Rectangle 12"/>
          <p:cNvSpPr>
            <a:spLocks noChangeArrowheads="1"/>
          </p:cNvSpPr>
          <p:nvPr/>
        </p:nvSpPr>
        <p:spPr bwMode="auto">
          <a:xfrm>
            <a:off x="2514600" y="1219200"/>
            <a:ext cx="6629400" cy="152400"/>
          </a:xfrm>
          <a:prstGeom prst="rect">
            <a:avLst/>
          </a:prstGeom>
          <a:solidFill>
            <a:srgbClr val="CC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0186" name="Rectangle 13"/>
          <p:cNvSpPr>
            <a:spLocks noChangeArrowheads="1"/>
          </p:cNvSpPr>
          <p:nvPr/>
        </p:nvSpPr>
        <p:spPr bwMode="auto">
          <a:xfrm>
            <a:off x="0" y="5257800"/>
            <a:ext cx="9144000" cy="152400"/>
          </a:xfrm>
          <a:prstGeom prst="rect">
            <a:avLst/>
          </a:prstGeom>
          <a:solidFill>
            <a:srgbClr val="CC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0187" name="Rectangle 22"/>
          <p:cNvSpPr>
            <a:spLocks noChangeArrowheads="1"/>
          </p:cNvSpPr>
          <p:nvPr/>
        </p:nvSpPr>
        <p:spPr bwMode="auto">
          <a:xfrm>
            <a:off x="2514600" y="5867400"/>
            <a:ext cx="66294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50188" name="Picture 16" descr="Gero-EdCtr_cmyk_P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943600"/>
            <a:ext cx="4572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9" name="Rectangle 23"/>
          <p:cNvSpPr>
            <a:spLocks noChangeArrowheads="1"/>
          </p:cNvSpPr>
          <p:nvPr/>
        </p:nvSpPr>
        <p:spPr bwMode="auto">
          <a:xfrm>
            <a:off x="0" y="5410200"/>
            <a:ext cx="2514600" cy="1447800"/>
          </a:xfrm>
          <a:prstGeom prst="rect">
            <a:avLst/>
          </a:prstGeom>
          <a:solidFill>
            <a:srgbClr val="66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2514600" y="3581400"/>
            <a:ext cx="6629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30188">
              <a:defRPr/>
            </a:pP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  <a:ea typeface="ＭＳ Ｐゴシック" charset="-128"/>
              </a:rPr>
              <a:t>Greta Slater, PhD</a:t>
            </a:r>
          </a:p>
          <a:p>
            <a:pPr marL="230188"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  <a:ea typeface="ＭＳ Ｐゴシック" charset="-128"/>
              </a:rPr>
              <a:t>Ball State University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8077200" cy="685800"/>
          </a:xfrm>
        </p:spPr>
        <p:txBody>
          <a:bodyPr/>
          <a:lstStyle/>
          <a:p>
            <a:pPr eaLnBrk="1" hangingPunct="1"/>
            <a:r>
              <a:rPr lang="en-US" smtClean="0"/>
              <a:t>Ideal “Gerontologized” Curriculum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57200" y="14478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1963" indent="-461963" eaLnBrk="1" hangingPunct="1">
              <a:spcAft>
                <a:spcPct val="500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sz="2800">
                <a:latin typeface="Verdana" pitchFamily="34" charset="0"/>
              </a:rPr>
              <a:t>Infusion in All Required Courses</a:t>
            </a:r>
          </a:p>
          <a:p>
            <a:pPr marL="1262063" lvl="1" indent="-347663" eaLnBrk="1" hangingPunct="1">
              <a:spcAft>
                <a:spcPts val="24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Experiential activities with older adults for all students</a:t>
            </a:r>
            <a:endParaRPr lang="en-US">
              <a:latin typeface="Verdana" pitchFamily="34" charset="0"/>
            </a:endParaRPr>
          </a:p>
          <a:p>
            <a:pPr marL="1262063" lvl="1" indent="-347663" eaLnBrk="1" hangingPunct="1">
              <a:spcAft>
                <a:spcPts val="24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Verdana" pitchFamily="34" charset="0"/>
              </a:rPr>
              <a:t>HPPAE field model of education</a:t>
            </a:r>
          </a:p>
          <a:p>
            <a:pPr marL="461963" indent="-461963" eaLnBrk="1" hangingPunct="1">
              <a:spcAft>
                <a:spcPct val="500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sz="2800">
                <a:solidFill>
                  <a:srgbClr val="FFFFFF"/>
                </a:solidFill>
                <a:latin typeface="Verdana" pitchFamily="34" charset="0"/>
              </a:rPr>
              <a:t>Infusion in Advanced Non-Aging Curriculum</a:t>
            </a:r>
          </a:p>
          <a:p>
            <a:pPr marL="461963" indent="-461963" eaLnBrk="1" hangingPunct="1">
              <a:spcAft>
                <a:spcPct val="500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sz="2800">
                <a:solidFill>
                  <a:srgbClr val="FFFFFF"/>
                </a:solidFill>
                <a:latin typeface="Verdana" pitchFamily="34" charset="0"/>
              </a:rPr>
              <a:t>Specialized Gero Courses and Curriculum Structures</a:t>
            </a:r>
          </a:p>
          <a:p>
            <a:pPr marL="461963" indent="-461963" eaLnBrk="1" hangingPunct="1">
              <a:spcAft>
                <a:spcPct val="500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sz="2800">
                <a:solidFill>
                  <a:srgbClr val="FFFFFF"/>
                </a:solidFill>
                <a:latin typeface="Verdana" pitchFamily="34" charset="0"/>
              </a:rPr>
              <a:t>Integrated With Field Education</a:t>
            </a:r>
          </a:p>
          <a:p>
            <a:pPr marL="461963" indent="-461963" eaLnBrk="1" hangingPunct="1">
              <a:spcAft>
                <a:spcPct val="500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</a:pPr>
            <a:endParaRPr lang="en-US" sz="3000">
              <a:latin typeface="Verdana" pitchFamily="34" charset="0"/>
            </a:endParaRPr>
          </a:p>
          <a:p>
            <a:pPr marL="1262063" lvl="1" indent="-347663" eaLnBrk="1" hangingPunct="1">
              <a:spcAft>
                <a:spcPct val="50000"/>
              </a:spcAft>
              <a:buClr>
                <a:schemeClr val="tx1"/>
              </a:buClr>
              <a:buFont typeface="Wingdings" pitchFamily="2" charset="2"/>
              <a:buChar char="§"/>
            </a:pPr>
            <a:endParaRPr lang="en-US" sz="3000">
              <a:latin typeface="Verdan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1447800" y="260350"/>
            <a:ext cx="7516813" cy="935038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4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Ball State &amp; BSW program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52425" y="1828800"/>
            <a:ext cx="8763000" cy="50292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736600" indent="-736600">
              <a:spcBef>
                <a:spcPts val="1200"/>
              </a:spcBef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BSU founded in 1918 as a teacher’s college by the Ball Brothers (Ball jars for canning)</a:t>
            </a:r>
          </a:p>
          <a:p>
            <a:pPr marL="736600" indent="-736600">
              <a:spcBef>
                <a:spcPts val="1200"/>
              </a:spcBef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Residential 4-year college with around 20,000 students and 180 majors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1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1447800" y="260350"/>
            <a:ext cx="7516813" cy="935038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4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Ball State &amp; BSW program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1676400"/>
            <a:ext cx="8763000" cy="54864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736600" indent="-736600"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BSU is highly accessible for people with disabilities &amp; very tech-oriented campus </a:t>
            </a:r>
          </a:p>
          <a:p>
            <a:pPr marL="736600" indent="-736600"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BSW program has around 300 majors &amp; 90 minors  </a:t>
            </a:r>
          </a:p>
          <a:p>
            <a:pPr marL="736600" indent="-736600"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8 full-time faculty </a:t>
            </a:r>
          </a:p>
          <a:p>
            <a:pPr marL="736600" indent="-736600"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No graduate program (yet)</a:t>
            </a: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1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1447800" y="381000"/>
            <a:ext cx="7516813" cy="814388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4400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ELDERS Project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3400" y="1524000"/>
            <a:ext cx="8431213" cy="51450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1587" hangingPunct="1">
              <a:spcAft>
                <a:spcPts val="12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   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Purpose was to provide:</a:t>
            </a:r>
          </a:p>
          <a:p>
            <a:pPr marL="1092200" lvl="1" indent="-409575" hangingPunct="1">
              <a:spcAft>
                <a:spcPts val="1200"/>
              </a:spcAft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Direct research experience 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(</a:t>
            </a:r>
            <a:r>
              <a:rPr lang="en-US" sz="2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Immersive learning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: connect concepts w/activities)</a:t>
            </a:r>
          </a:p>
          <a:p>
            <a:pPr marL="1092200" lvl="1" indent="-409575" hangingPunct="1">
              <a:spcAft>
                <a:spcPts val="1200"/>
              </a:spcAft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Experience working with elders</a:t>
            </a:r>
          </a:p>
          <a:p>
            <a:pPr marL="1092200" lvl="1" indent="-409575" hangingPunct="1">
              <a:spcAft>
                <a:spcPts val="1200"/>
              </a:spcAft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Community service (i.e., evaluation)</a:t>
            </a:r>
          </a:p>
          <a:p>
            <a:pPr marL="1597025" lvl="1" indent="-287338" hangingPunct="1">
              <a:spcAft>
                <a:spcPts val="1200"/>
              </a:spcAft>
              <a:buFont typeface="Wingdings" pitchFamily="2" charset="2"/>
              <a:buChar char="§"/>
              <a:tabLst>
                <a:tab pos="723900" algn="l"/>
                <a:tab pos="1447800" algn="l"/>
                <a:tab pos="1541463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Partnered w/ </a:t>
            </a:r>
            <a:r>
              <a:rPr lang="en-US" sz="2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Lifestream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 Services </a:t>
            </a:r>
          </a:p>
          <a:p>
            <a:pPr marL="1597025" lvl="1" indent="-287338" hangingPunct="1">
              <a:spcAft>
                <a:spcPts val="1200"/>
              </a:spcAft>
              <a:buFont typeface="Wingdings" pitchFamily="2" charset="2"/>
              <a:buChar char="§"/>
              <a:tabLst>
                <a:tab pos="723900" algn="l"/>
                <a:tab pos="1447800" algn="l"/>
                <a:tab pos="1541463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Area Agency on Aging</a:t>
            </a:r>
          </a:p>
          <a:p>
            <a:pPr marL="1597025" lvl="1" indent="-287338" hangingPunct="1">
              <a:spcAft>
                <a:spcPts val="1200"/>
              </a:spcAft>
              <a:buFont typeface="Wingdings" pitchFamily="2" charset="2"/>
              <a:buChar char="§"/>
              <a:tabLst>
                <a:tab pos="723900" algn="l"/>
                <a:tab pos="1447800" algn="l"/>
                <a:tab pos="1541463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Serves 7 county region</a:t>
            </a: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1371600" y="260350"/>
            <a:ext cx="7593013" cy="935038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4400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ELDERS Project: Activities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4800" y="1676400"/>
            <a:ext cx="8839200" cy="49530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685800" indent="-684213" hangingPunct="1">
              <a:spcBef>
                <a:spcPts val="600"/>
              </a:spcBef>
              <a:spcAft>
                <a:spcPts val="6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Involved ≈ 60 students per semester  (N=128)</a:t>
            </a:r>
          </a:p>
          <a:p>
            <a:pPr marL="685800" indent="-684213" hangingPunct="1">
              <a:spcBef>
                <a:spcPts val="600"/>
              </a:spcBef>
              <a:spcAft>
                <a:spcPts val="6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Key component of Research Sequence</a:t>
            </a:r>
          </a:p>
          <a:p>
            <a:pPr marL="1146175" lvl="1" indent="-230188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723900" algn="l"/>
                <a:tab pos="1201738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SOCWK 340 (Research I: Methods)</a:t>
            </a:r>
          </a:p>
          <a:p>
            <a:pPr marL="1146175" lvl="1" indent="-230188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723900" algn="l"/>
                <a:tab pos="1201738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SOCWK 440 (Research II: Stats)</a:t>
            </a: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120808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1371600" y="260350"/>
            <a:ext cx="7593013" cy="935038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4400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ELDERS Project: Activities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4800" y="1752600"/>
            <a:ext cx="8659813" cy="52974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685800" indent="-684213" hangingPunct="1">
              <a:spcBef>
                <a:spcPts val="600"/>
              </a:spcBef>
              <a:spcAft>
                <a:spcPts val="6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Evaluation of AAA services</a:t>
            </a:r>
          </a:p>
          <a:p>
            <a:pPr marL="1146175" lvl="1" indent="-231775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723900" algn="l"/>
                <a:tab pos="1201738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Transportation Services (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Sp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 ’08*)</a:t>
            </a:r>
          </a:p>
          <a:p>
            <a:pPr marL="1146175" lvl="1" indent="-231775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723900" algn="l"/>
                <a:tab pos="1201738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Nutrition Services (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Fa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 ’08, Sp’09,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Sp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 ’10) </a:t>
            </a:r>
          </a:p>
          <a:p>
            <a:pPr marL="1146175" lvl="1" indent="-231775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723900" algn="l"/>
                <a:tab pos="1201738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Housing Services (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Fa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 ‘09)    * pilot</a:t>
            </a:r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120808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2238375" y="228600"/>
            <a:ext cx="6677025" cy="935038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n-US" sz="4000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charset="0"/>
              </a:rPr>
              <a:t>ELDERS Project: Evaluation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04800" y="1905000"/>
            <a:ext cx="8686800" cy="44196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685800" indent="-684213" hangingPunct="1"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Indirect measures (pre &amp; post):</a:t>
            </a:r>
          </a:p>
          <a:p>
            <a:pPr marL="1487488" lvl="2" indent="-455613">
              <a:spcAft>
                <a:spcPts val="1200"/>
              </a:spcAft>
              <a:buSzPct val="70000"/>
              <a:buFont typeface="Wingdings" pitchFamily="2" charset="2"/>
              <a:buChar char="§"/>
              <a:tabLst>
                <a:tab pos="723900" algn="l"/>
                <a:tab pos="1254125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Aging Competency Scale  (22 competencies)</a:t>
            </a:r>
          </a:p>
          <a:p>
            <a:pPr marL="1487488" lvl="2" indent="-455613">
              <a:spcAft>
                <a:spcPts val="1200"/>
              </a:spcAft>
              <a:buSzPct val="70000"/>
              <a:buFont typeface="Wingdings" pitchFamily="2" charset="2"/>
              <a:buChar char="§"/>
              <a:tabLst>
                <a:tab pos="723900" algn="l"/>
                <a:tab pos="1254125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Research Attitudes &amp; SE Scale</a:t>
            </a:r>
          </a:p>
          <a:p>
            <a:pPr marL="1487488" lvl="2" indent="-455613">
              <a:spcAft>
                <a:spcPts val="1200"/>
              </a:spcAft>
              <a:buSzPct val="70000"/>
              <a:buFont typeface="Wingdings" pitchFamily="2" charset="2"/>
              <a:buChar char="§"/>
              <a:tabLst>
                <a:tab pos="723900" algn="l"/>
                <a:tab pos="1254125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5-item measure from CSWE/BEL</a:t>
            </a:r>
          </a:p>
          <a:p>
            <a:pPr marL="1485900" lvl="1" indent="-569913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charset="0"/>
            </a:endParaRPr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2238375" y="228600"/>
            <a:ext cx="6677025" cy="935038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n-US" sz="4000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charset="0"/>
              </a:rPr>
              <a:t>ELDERS Project: Evaluation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63525" y="1828800"/>
            <a:ext cx="8915400" cy="54864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685800" indent="-684213">
              <a:spcBef>
                <a:spcPts val="600"/>
              </a:spcBef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Direct measures (w/rubrics):</a:t>
            </a:r>
          </a:p>
          <a:p>
            <a:pPr marL="1254125" lvl="1" indent="-393700">
              <a:spcBef>
                <a:spcPts val="600"/>
              </a:spcBef>
              <a:spcAft>
                <a:spcPts val="1200"/>
              </a:spcAft>
              <a:buSzPct val="45000"/>
              <a:tabLst>
                <a:tab pos="723900" algn="l"/>
                <a:tab pos="1092200" algn="l"/>
                <a:tab pos="1541463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Research I:</a:t>
            </a:r>
          </a:p>
          <a:p>
            <a:pPr marL="1092200" lvl="1" indent="-231775">
              <a:spcBef>
                <a:spcPts val="600"/>
              </a:spcBef>
              <a:spcAft>
                <a:spcPts val="1200"/>
              </a:spcAft>
              <a:buSzPct val="70000"/>
              <a:buFont typeface="Wingdings" pitchFamily="2" charset="2"/>
              <a:buChar char="§"/>
              <a:tabLst>
                <a:tab pos="723900" algn="l"/>
                <a:tab pos="1092200" algn="l"/>
                <a:tab pos="1541463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Article critique</a:t>
            </a:r>
          </a:p>
          <a:p>
            <a:pPr marL="1092200" lvl="1" indent="-231775">
              <a:spcBef>
                <a:spcPts val="600"/>
              </a:spcBef>
              <a:spcAft>
                <a:spcPts val="1200"/>
              </a:spcAft>
              <a:buSzPct val="70000"/>
              <a:buFont typeface="Wingdings" pitchFamily="2" charset="2"/>
              <a:buChar char="§"/>
              <a:tabLst>
                <a:tab pos="723900" algn="l"/>
                <a:tab pos="1092200" algn="l"/>
                <a:tab pos="1541463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Survey critique</a:t>
            </a:r>
          </a:p>
          <a:p>
            <a:pPr marL="1092200" lvl="1" indent="-231775">
              <a:spcBef>
                <a:spcPts val="600"/>
              </a:spcBef>
              <a:spcAft>
                <a:spcPts val="1200"/>
              </a:spcAft>
              <a:buSzPct val="70000"/>
              <a:buFont typeface="Wingdings" pitchFamily="2" charset="2"/>
              <a:buChar char="§"/>
              <a:tabLst>
                <a:tab pos="723900" algn="l"/>
                <a:tab pos="1092200" algn="l"/>
                <a:tab pos="1541463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Data collection log</a:t>
            </a:r>
          </a:p>
          <a:p>
            <a:pPr marL="1092200" lvl="1" indent="-231775">
              <a:spcBef>
                <a:spcPts val="600"/>
              </a:spcBef>
              <a:spcAft>
                <a:spcPts val="1200"/>
              </a:spcAft>
              <a:buSzPct val="70000"/>
              <a:buFont typeface="Wingdings" pitchFamily="2" charset="2"/>
              <a:buChar char="§"/>
              <a:tabLst>
                <a:tab pos="723900" algn="l"/>
                <a:tab pos="1092200" algn="l"/>
                <a:tab pos="1541463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Final Paper/ Poster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 </a:t>
            </a:r>
          </a:p>
          <a:p>
            <a:pPr marL="1485900" lvl="1" indent="-569913">
              <a:spcBef>
                <a:spcPts val="600"/>
              </a:spcBef>
              <a:spcAft>
                <a:spcPts val="120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charset="0"/>
            </a:endParaRPr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343400" y="2514600"/>
            <a:ext cx="5181600" cy="32766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1485900" lvl="1" indent="-569913">
              <a:spcBef>
                <a:spcPts val="600"/>
              </a:spcBef>
              <a:spcAft>
                <a:spcPts val="120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cs typeface="Arial Unicode MS" charset="0"/>
              </a:rPr>
              <a:t>Research II:</a:t>
            </a:r>
          </a:p>
          <a:p>
            <a:pPr marL="1254125" lvl="1" indent="-169863">
              <a:spcBef>
                <a:spcPts val="600"/>
              </a:spcBef>
              <a:spcAft>
                <a:spcPts val="1200"/>
              </a:spcAft>
              <a:buSzPct val="70000"/>
              <a:buFont typeface="Wingdings" pitchFamily="2" charset="2"/>
              <a:buChar char="§"/>
              <a:tabLst>
                <a:tab pos="723900" algn="l"/>
                <a:tab pos="13716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cs typeface="Arial Unicode MS" charset="0"/>
              </a:rPr>
              <a:t>Data collection log</a:t>
            </a:r>
          </a:p>
          <a:p>
            <a:pPr marL="1254125" lvl="1" indent="-169863">
              <a:spcBef>
                <a:spcPts val="600"/>
              </a:spcBef>
              <a:spcAft>
                <a:spcPts val="1200"/>
              </a:spcAft>
              <a:buSzPct val="70000"/>
              <a:buFont typeface="Wingdings" pitchFamily="2" charset="2"/>
              <a:buChar char="§"/>
              <a:tabLst>
                <a:tab pos="723900" algn="l"/>
                <a:tab pos="13716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cs typeface="Arial Unicode MS" charset="0"/>
              </a:rPr>
              <a:t>SPSS Database &amp; output files</a:t>
            </a:r>
          </a:p>
          <a:p>
            <a:pPr marL="1254125" lvl="1" indent="-169863">
              <a:spcBef>
                <a:spcPts val="600"/>
              </a:spcBef>
              <a:spcAft>
                <a:spcPts val="1200"/>
              </a:spcAft>
              <a:buSzPct val="70000"/>
              <a:buFont typeface="Wingdings" pitchFamily="2" charset="2"/>
              <a:buChar char="§"/>
              <a:tabLst>
                <a:tab pos="723900" algn="l"/>
                <a:tab pos="13716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cs typeface="Arial Unicode MS" charset="0"/>
              </a:rPr>
              <a:t>Final Paper/ poster </a:t>
            </a:r>
          </a:p>
          <a:p>
            <a:pPr marL="1485900" lvl="1" indent="-569913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charset="0"/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6800"/>
            <a:ext cx="24384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37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r="7573" b="15144"/>
          <a:stretch>
            <a:fillRect/>
          </a:stretch>
        </p:blipFill>
        <p:spPr bwMode="auto">
          <a:xfrm>
            <a:off x="5562600" y="4019550"/>
            <a:ext cx="35814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37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37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t="9001" b="18999"/>
          <a:stretch>
            <a:fillRect/>
          </a:stretch>
        </p:blipFill>
        <p:spPr bwMode="auto">
          <a:xfrm>
            <a:off x="6781800" y="2133600"/>
            <a:ext cx="20256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377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1828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43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06800"/>
            <a:ext cx="24384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39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39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400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401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2" r="25644"/>
          <a:stretch>
            <a:fillRect/>
          </a:stretch>
        </p:blipFill>
        <p:spPr bwMode="auto">
          <a:xfrm>
            <a:off x="4876800" y="0"/>
            <a:ext cx="1676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402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3" t="6667" r="11661" b="16661"/>
          <a:stretch>
            <a:fillRect/>
          </a:stretch>
        </p:blipFill>
        <p:spPr bwMode="auto">
          <a:xfrm>
            <a:off x="2590800" y="3810000"/>
            <a:ext cx="16002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403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24384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57200" y="1371600"/>
            <a:ext cx="8686800" cy="52212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685800" indent="-684213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charset="0"/>
              </a:rPr>
              <a:t>                    </a:t>
            </a:r>
          </a:p>
          <a:p>
            <a:pPr marL="685800" indent="-684213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charset="0"/>
              </a:rPr>
              <a:t>   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ELDERS Posttest (N=120):</a:t>
            </a:r>
          </a:p>
          <a:p>
            <a:pPr marL="1092200" indent="-4095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9144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28.4%  plan internship w/elders (+5.1%, +6 students)</a:t>
            </a:r>
          </a:p>
          <a:p>
            <a:pPr marL="1092200" indent="-4095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9144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24.8%  pursue a career in gerontology (+3.1%, +4) (3.1%  nationally)</a:t>
            </a:r>
          </a:p>
          <a:p>
            <a:pPr marL="1092200" indent="-4095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9144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14.6%  graduate coursework in aging (+2.1%, +3)</a:t>
            </a:r>
          </a:p>
          <a:p>
            <a:pPr marL="1092200" indent="-4095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9144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77.7%  competent  working w/elders (+14.4%, +17)</a:t>
            </a:r>
          </a:p>
          <a:p>
            <a:pPr marL="968375" indent="-285750">
              <a:spcBef>
                <a:spcPts val="600"/>
              </a:spcBef>
              <a:spcAft>
                <a:spcPts val="600"/>
              </a:spcAft>
              <a:buSzPct val="45000"/>
              <a:tabLst>
                <a:tab pos="9144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6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    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charset="0"/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600200" y="260350"/>
            <a:ext cx="7364413" cy="935038"/>
          </a:xfrm>
        </p:spPr>
        <p:txBody>
          <a:bodyPr/>
          <a:lstStyle/>
          <a:p>
            <a:pPr marL="685800" indent="-684213" eaLnBrk="1" hangingPunct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4000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charset="0"/>
              </a:rPr>
              <a:t>ELDERS Posttest: Descriptives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8167688" cy="68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Structural Issues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57200" y="14478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1963" indent="-461963" eaLnBrk="1" hangingPunct="1">
              <a:spcAft>
                <a:spcPct val="500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sz="2800">
                <a:latin typeface="Verdana" pitchFamily="34" charset="0"/>
              </a:rPr>
              <a:t>Specialization vs. Infusion</a:t>
            </a:r>
          </a:p>
          <a:p>
            <a:pPr marL="1262063" lvl="1" indent="-347663" eaLnBrk="1" hangingPunct="1">
              <a:spcAft>
                <a:spcPts val="24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Issue for most fields of practice and social work programs</a:t>
            </a:r>
            <a:endParaRPr lang="en-US">
              <a:latin typeface="Verdana" pitchFamily="34" charset="0"/>
            </a:endParaRPr>
          </a:p>
          <a:p>
            <a:pPr marL="461963" indent="-461963" eaLnBrk="1" hangingPunct="1">
              <a:spcAft>
                <a:spcPct val="500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sz="2800">
                <a:solidFill>
                  <a:srgbClr val="FFFFFF"/>
                </a:solidFill>
                <a:latin typeface="Verdana" pitchFamily="34" charset="0"/>
              </a:rPr>
              <a:t>Factors to Consider</a:t>
            </a:r>
          </a:p>
          <a:p>
            <a:pPr marL="1262063" lvl="1" indent="-347663" eaLnBrk="1" hangingPunct="1">
              <a:spcAft>
                <a:spcPts val="18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Resources</a:t>
            </a:r>
            <a:endParaRPr lang="en-US">
              <a:latin typeface="Verdana" pitchFamily="34" charset="0"/>
            </a:endParaRPr>
          </a:p>
          <a:p>
            <a:pPr marL="1262063" lvl="1" indent="-347663" eaLnBrk="1" hangingPunct="1">
              <a:spcAft>
                <a:spcPts val="18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Student Interest/Demand</a:t>
            </a:r>
          </a:p>
          <a:p>
            <a:pPr marL="1262063" lvl="1" indent="-347663" eaLnBrk="1" hangingPunct="1">
              <a:spcAft>
                <a:spcPts val="18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Faculty Capacity</a:t>
            </a:r>
          </a:p>
          <a:p>
            <a:pPr marL="1262063" lvl="1" indent="-347663" eaLnBrk="1" hangingPunct="1">
              <a:spcAft>
                <a:spcPts val="18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Program Size</a:t>
            </a:r>
          </a:p>
          <a:p>
            <a:pPr marL="1262063" lvl="1" indent="-347663" eaLnBrk="1" hangingPunct="1">
              <a:spcAft>
                <a:spcPts val="24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rgbClr val="FFFFFF"/>
                </a:solidFill>
                <a:latin typeface="Verdana" pitchFamily="34" charset="0"/>
              </a:rPr>
              <a:t>Administrative Support</a:t>
            </a:r>
            <a:endParaRPr lang="en-US">
              <a:latin typeface="Verdana" pitchFamily="34" charset="0"/>
            </a:endParaRPr>
          </a:p>
          <a:p>
            <a:pPr marL="461963" indent="-461963" eaLnBrk="1" hangingPunct="1">
              <a:spcAft>
                <a:spcPct val="50000"/>
              </a:spcAft>
              <a:buClr>
                <a:srgbClr val="CC6699"/>
              </a:buClr>
              <a:buSzPct val="90000"/>
              <a:buFont typeface="Wingdings" pitchFamily="2" charset="2"/>
              <a:buChar char="n"/>
            </a:pPr>
            <a:endParaRPr lang="en-US" sz="3000">
              <a:latin typeface="Verdana" pitchFamily="34" charset="0"/>
            </a:endParaRPr>
          </a:p>
          <a:p>
            <a:pPr marL="1262063" lvl="1" indent="-347663" eaLnBrk="1" hangingPunct="1">
              <a:spcAft>
                <a:spcPct val="50000"/>
              </a:spcAft>
              <a:buClr>
                <a:schemeClr val="tx1"/>
              </a:buClr>
              <a:buFont typeface="Wingdings" pitchFamily="2" charset="2"/>
              <a:buChar char="§"/>
            </a:pPr>
            <a:endParaRPr lang="en-US" sz="3000">
              <a:latin typeface="Verdan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57200" y="1447800"/>
            <a:ext cx="8686800" cy="52212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685800" indent="-684213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charset="0"/>
              </a:rPr>
              <a:t>                    </a:t>
            </a:r>
          </a:p>
          <a:p>
            <a:pPr marL="685800" indent="-112713">
              <a:spcBef>
                <a:spcPts val="600"/>
              </a:spcBef>
              <a:spcAft>
                <a:spcPts val="60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Research outcomes (N=118):</a:t>
            </a:r>
          </a:p>
          <a:p>
            <a:pPr marL="1317625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25%  very interested in research (+19.9%,  +24)</a:t>
            </a:r>
          </a:p>
          <a:p>
            <a:pPr marL="1317625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54%  see research as very important (+34.5%,  +41)</a:t>
            </a:r>
          </a:p>
          <a:p>
            <a:pPr marL="1317625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58%  feel confident doing research (+50.4,  +59)</a:t>
            </a:r>
          </a:p>
          <a:p>
            <a:pPr marL="685800" indent="-684213"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charset="0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600200" y="260350"/>
            <a:ext cx="7364413" cy="935038"/>
          </a:xfrm>
        </p:spPr>
        <p:txBody>
          <a:bodyPr/>
          <a:lstStyle/>
          <a:p>
            <a:pPr marL="685800" indent="-684213" eaLnBrk="1" hangingPunct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4000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charset="0"/>
              </a:rPr>
              <a:t>ELDERS Posttest: Descriptives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1600200" y="260350"/>
            <a:ext cx="7364413" cy="935038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4800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charset="0"/>
              </a:rPr>
              <a:t>Field Data 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7897813" cy="50688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685800" indent="-684213">
              <a:spcBef>
                <a:spcPts val="600"/>
              </a:spcBef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Also collected data regarding field outcomes of students (baseline &amp; ELDERS)</a:t>
            </a:r>
          </a:p>
          <a:p>
            <a:pPr marL="685800" indent="-684213">
              <a:spcBef>
                <a:spcPts val="600"/>
              </a:spcBef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We have between 45-65 placements/yr.</a:t>
            </a:r>
          </a:p>
          <a:p>
            <a:pPr marL="685800" indent="-684213">
              <a:spcBef>
                <a:spcPts val="600"/>
              </a:spcBef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Average 18.9% who chose aging-related field placements (‘05-’07 baseline)</a:t>
            </a:r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1600200" y="260350"/>
            <a:ext cx="7364413" cy="935038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4800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charset="0"/>
              </a:rPr>
              <a:t>Field Data 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7200" y="1905000"/>
            <a:ext cx="7897813" cy="50688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685800" indent="-684213">
              <a:spcBef>
                <a:spcPts val="600"/>
              </a:spcBef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Spring ‘09= 45.5% (+30.8%)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(15x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nat’l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  avg.)</a:t>
            </a:r>
          </a:p>
          <a:p>
            <a:pPr marL="685800" indent="-684213">
              <a:spcBef>
                <a:spcPts val="600"/>
              </a:spcBef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Summer ‘09= 29.4% (+10.5%)</a:t>
            </a:r>
          </a:p>
          <a:p>
            <a:pPr marL="685800" indent="-684213">
              <a:spcBef>
                <a:spcPts val="600"/>
              </a:spcBef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Spring ‘10= 28.6% (+9.7%)</a:t>
            </a:r>
          </a:p>
          <a:p>
            <a:pPr marL="685800" indent="-684213">
              <a:spcBef>
                <a:spcPts val="600"/>
              </a:spcBef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Summer ‘10= 40% (+21.1%)  </a:t>
            </a:r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1331913" y="260350"/>
            <a:ext cx="7632700" cy="935038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4200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charset="0"/>
              </a:rPr>
              <a:t>ELDERS Successes 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04800" y="1617663"/>
            <a:ext cx="8763000" cy="50514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1377950" indent="-695325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Significantly improved students’ aging &amp; research competencies</a:t>
            </a:r>
          </a:p>
          <a:p>
            <a:pPr marL="1882775" lvl="2" indent="-449263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ACS-A was reliable (</a:t>
            </a:r>
            <a:r>
              <a:rPr lang="el-G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α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= .949, N=128)</a:t>
            </a:r>
          </a:p>
          <a:p>
            <a:pPr marL="1882775" lvl="2" indent="-449263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22 competencies  (all  higher at post: Λ=.611 )</a:t>
            </a:r>
          </a:p>
          <a:p>
            <a:pPr marL="1882775" lvl="2" indent="-449263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NO differences  between students interested in aging and those who were not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charset="0"/>
            </a:endParaRPr>
          </a:p>
          <a:p>
            <a:pPr marL="685800" indent="-684213"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charset="0"/>
            </a:endParaRPr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1331913" y="260350"/>
            <a:ext cx="7632700" cy="935038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4200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charset="0"/>
              </a:rPr>
              <a:t>ELDERS Successes 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81000" y="1617663"/>
            <a:ext cx="8763000" cy="50514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1377950" indent="-695325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Improved interviewing skills (unintended effects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sym typeface="Wingdings" pitchFamily="2" charset="2"/>
              </a:rPr>
              <a:t>)</a:t>
            </a:r>
          </a:p>
          <a:p>
            <a:pPr marL="1377950" indent="-695325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Provided AAA evaluation of transportation, nutrition, &amp; independent living services (at no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co$t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)</a:t>
            </a:r>
          </a:p>
          <a:p>
            <a:pPr marL="685800" indent="-684213">
              <a:buFont typeface="+mj-lt"/>
              <a:buAutoNum type="arabicPeriod" startA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charset="0"/>
            </a:endParaRPr>
          </a:p>
          <a:p>
            <a:pPr marL="685800" indent="-684213"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charset="0"/>
            </a:endParaRPr>
          </a:p>
          <a:p>
            <a:pPr marL="685800" indent="-684213"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charset="0"/>
            </a:endParaRPr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1331913" y="260350"/>
            <a:ext cx="7632700" cy="935038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4200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charset="0"/>
              </a:rPr>
              <a:t>Challenges &amp; Strategies 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87350" y="1819275"/>
            <a:ext cx="8763000" cy="50688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627063" lvl="1" indent="-627063">
              <a:spcBef>
                <a:spcPts val="1200"/>
              </a:spcBef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Transportation evaluation didn’t work as well</a:t>
            </a:r>
          </a:p>
          <a:p>
            <a:pPr marL="627063" lvl="1" indent="-627063">
              <a:spcBef>
                <a:spcPts val="1200"/>
              </a:spcBef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Student reluctance (both research &amp; aging)</a:t>
            </a:r>
          </a:p>
          <a:p>
            <a:pPr marL="685800" indent="-684213"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charset="0"/>
            </a:endParaRPr>
          </a:p>
        </p:txBody>
      </p:sp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1331913" y="260350"/>
            <a:ext cx="7632700" cy="935038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4200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charset="0"/>
              </a:rPr>
              <a:t>Challenges &amp; Strategies 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81000" y="1782763"/>
            <a:ext cx="8763000" cy="5068887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627063" lvl="1" indent="-627063">
              <a:spcBef>
                <a:spcPts val="600"/>
              </a:spcBef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Student time commitments (availability)</a:t>
            </a:r>
          </a:p>
          <a:p>
            <a:pPr marL="627063" lvl="1" indent="-627063">
              <a:spcBef>
                <a:spcPts val="600"/>
              </a:spcBef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Coordination &amp; management (60+ students at multiple sites)</a:t>
            </a:r>
          </a:p>
          <a:p>
            <a:pPr marL="685800" indent="-684213"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charset="0"/>
            </a:endParaRPr>
          </a:p>
        </p:txBody>
      </p:sp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1331913" y="260350"/>
            <a:ext cx="7632700" cy="935038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4200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charset="0"/>
              </a:rPr>
              <a:t>Challenges &amp; Strategies 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52400" y="1905000"/>
            <a:ext cx="8991600" cy="50688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914400" lvl="1" indent="-736600">
              <a:spcBef>
                <a:spcPts val="600"/>
              </a:spcBef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Flexibility is essential</a:t>
            </a:r>
          </a:p>
          <a:p>
            <a:pPr marL="914400" lvl="1" indent="-736600">
              <a:spcBef>
                <a:spcPts val="600"/>
              </a:spcBef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Frequent communication with sites</a:t>
            </a:r>
          </a:p>
          <a:p>
            <a:pPr marL="914400" lvl="1" indent="-736600">
              <a:spcBef>
                <a:spcPts val="600"/>
              </a:spcBef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Incentives were helpful (gas cards popular!)</a:t>
            </a:r>
          </a:p>
          <a:p>
            <a:pPr marL="914400" lvl="1" indent="-736600">
              <a:spcBef>
                <a:spcPts val="600"/>
              </a:spcBef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Organizational skills are crucial</a:t>
            </a:r>
          </a:p>
          <a:p>
            <a:pPr marL="685800" indent="-684213"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charset="0"/>
            </a:endParaRPr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1331913" y="260350"/>
            <a:ext cx="7632700" cy="935038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4200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charset="0"/>
              </a:rPr>
              <a:t>Implications for SW Education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52400" y="1789113"/>
            <a:ext cx="8359775" cy="5068887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914400" indent="-860425">
              <a:spcBef>
                <a:spcPts val="600"/>
              </a:spcBef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This model WORKS!</a:t>
            </a:r>
          </a:p>
          <a:p>
            <a:pPr marL="914400" indent="-860425">
              <a:spcBef>
                <a:spcPts val="600"/>
              </a:spcBef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Student attitudes about research &amp; elders changed significantly after ELDERS</a:t>
            </a:r>
          </a:p>
          <a:p>
            <a:pPr marL="914400" indent="-860425">
              <a:spcBef>
                <a:spcPts val="600"/>
              </a:spcBef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Our students felt more comfortable doing research after doing the project</a:t>
            </a:r>
          </a:p>
        </p:txBody>
      </p:sp>
      <p:pic>
        <p:nvPicPr>
          <p:cNvPr id="696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1331913" y="260350"/>
            <a:ext cx="7632700" cy="935038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4200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charset="0"/>
              </a:rPr>
              <a:t>Implications for SW Education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04800" y="1789113"/>
            <a:ext cx="8839200" cy="5068887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/>
          <a:lstStyle/>
          <a:p>
            <a:pPr marL="736600" indent="-736600">
              <a:spcBef>
                <a:spcPts val="1200"/>
              </a:spcBef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Increased competency in research &amp; aging  leads to better generalist practitioners </a:t>
            </a:r>
          </a:p>
          <a:p>
            <a:pPr marL="736600" indent="-736600">
              <a:spcBef>
                <a:spcPts val="1200"/>
              </a:spcBef>
              <a:spcAft>
                <a:spcPts val="1200"/>
              </a:spcAft>
              <a:buClr>
                <a:srgbClr val="CC6699"/>
              </a:buClr>
              <a:buSzPct val="15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Community service helped strengthen university/community connections</a:t>
            </a:r>
          </a:p>
        </p:txBody>
      </p:sp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8167688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What Works?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57200" y="14478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1963" indent="-461963" eaLnBrk="1" hangingPunct="1">
              <a:spcAft>
                <a:spcPts val="24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sz="2800">
                <a:latin typeface="Verdana" pitchFamily="34" charset="0"/>
              </a:rPr>
              <a:t>How effective are these different approaches in preparing gero competent social workers?</a:t>
            </a:r>
          </a:p>
          <a:p>
            <a:pPr marL="1262063" lvl="1" indent="-347663" eaLnBrk="1" hangingPunct="1">
              <a:spcAft>
                <a:spcPts val="24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2800">
                <a:solidFill>
                  <a:srgbClr val="FFFFFF"/>
                </a:solidFill>
                <a:latin typeface="Verdana" pitchFamily="34" charset="0"/>
              </a:rPr>
              <a:t>How do we define effective?</a:t>
            </a:r>
          </a:p>
          <a:p>
            <a:pPr marL="1262063" lvl="1" indent="-347663" eaLnBrk="1" hangingPunct="1">
              <a:spcAft>
                <a:spcPts val="24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2800">
                <a:solidFill>
                  <a:srgbClr val="FFFFFF"/>
                </a:solidFill>
                <a:latin typeface="Verdana" pitchFamily="34" charset="0"/>
              </a:rPr>
              <a:t>How are outcomes measured?</a:t>
            </a:r>
          </a:p>
          <a:p>
            <a:pPr marL="1262063" lvl="1" indent="-347663" eaLnBrk="1" hangingPunct="1">
              <a:spcAft>
                <a:spcPts val="24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2800">
                <a:solidFill>
                  <a:srgbClr val="FFFFFF"/>
                </a:solidFill>
                <a:latin typeface="Verdana" pitchFamily="34" charset="0"/>
              </a:rPr>
              <a:t>How are challenges of implementation addressed?</a:t>
            </a:r>
            <a:endParaRPr lang="en-US" sz="2800">
              <a:latin typeface="Verdana" pitchFamily="34" charset="0"/>
            </a:endParaRPr>
          </a:p>
          <a:p>
            <a:pPr marL="1262063" lvl="1" indent="-347663" eaLnBrk="1" hangingPunct="1">
              <a:spcAft>
                <a:spcPct val="50000"/>
              </a:spcAft>
              <a:buClr>
                <a:schemeClr val="tx1"/>
              </a:buClr>
              <a:buFont typeface="Wingdings" pitchFamily="2" charset="2"/>
              <a:buChar char="§"/>
            </a:pPr>
            <a:endParaRPr lang="en-US" sz="3000">
              <a:latin typeface="Verdan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8167688" cy="68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Presentation Format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457200" y="14478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1963" indent="-461963" eaLnBrk="1" hangingPunct="1">
              <a:spcAft>
                <a:spcPts val="30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sz="3200">
                <a:latin typeface="Verdana" pitchFamily="34" charset="0"/>
              </a:rPr>
              <a:t>Accomplishments To Date</a:t>
            </a:r>
          </a:p>
          <a:p>
            <a:pPr marL="461963" indent="-461963" eaLnBrk="1" hangingPunct="1">
              <a:spcAft>
                <a:spcPts val="30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sz="3200">
                <a:latin typeface="Verdana" pitchFamily="34" charset="0"/>
              </a:rPr>
              <a:t>Major Challenges Faced</a:t>
            </a:r>
          </a:p>
          <a:p>
            <a:pPr marL="461963" indent="-461963" eaLnBrk="1" hangingPunct="1">
              <a:spcAft>
                <a:spcPts val="30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sz="3200">
                <a:latin typeface="Verdana" pitchFamily="34" charset="0"/>
              </a:rPr>
              <a:t>Strategies to Address Challenges</a:t>
            </a:r>
          </a:p>
          <a:p>
            <a:pPr marL="461963" indent="-461963" eaLnBrk="1" hangingPunct="1">
              <a:spcAft>
                <a:spcPts val="30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sz="3200">
                <a:latin typeface="Verdana" pitchFamily="34" charset="0"/>
              </a:rPr>
              <a:t>Recommendations to Other Faculty/Programs</a:t>
            </a:r>
          </a:p>
          <a:p>
            <a:pPr marL="461963" indent="-461963" eaLnBrk="1" hangingPunct="1">
              <a:spcAft>
                <a:spcPts val="2400"/>
              </a:spcAft>
              <a:buClr>
                <a:srgbClr val="CC6699"/>
              </a:buClr>
              <a:buSzPct val="100000"/>
              <a:buFont typeface="Wingdings" pitchFamily="2" charset="2"/>
              <a:buChar char="n"/>
            </a:pPr>
            <a:r>
              <a:rPr lang="en-US" sz="3200">
                <a:latin typeface="Verdana" pitchFamily="34" charset="0"/>
              </a:rPr>
              <a:t>Questions and Discussion</a:t>
            </a:r>
          </a:p>
          <a:p>
            <a:pPr marL="1262063" lvl="1" indent="-347663" eaLnBrk="1" hangingPunct="1">
              <a:spcAft>
                <a:spcPct val="50000"/>
              </a:spcAft>
              <a:buClr>
                <a:schemeClr val="tx1"/>
              </a:buClr>
              <a:buFont typeface="Wingdings" pitchFamily="2" charset="2"/>
              <a:buChar char="§"/>
            </a:pPr>
            <a:endParaRPr lang="en-US" sz="3000">
              <a:latin typeface="Verdan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3886200"/>
            <a:ext cx="685800" cy="22860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438400" y="-12700"/>
            <a:ext cx="6705600" cy="12954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3200" i="1">
              <a:solidFill>
                <a:srgbClr val="000000"/>
              </a:solidFill>
              <a:latin typeface="Times" pitchFamily="18" charset="0"/>
            </a:endParaRPr>
          </a:p>
          <a:p>
            <a:pPr algn="ctr"/>
            <a:endParaRPr lang="en-US" sz="3200" i="1">
              <a:solidFill>
                <a:srgbClr val="000000"/>
              </a:solidFill>
              <a:latin typeface="Times" pitchFamily="18" charset="0"/>
            </a:endParaRPr>
          </a:p>
          <a:p>
            <a:pPr algn="ctr"/>
            <a:endParaRPr lang="en-US" sz="3200" i="1">
              <a:solidFill>
                <a:srgbClr val="000000"/>
              </a:solidFill>
              <a:latin typeface="Times" pitchFamily="18" charset="0"/>
            </a:endParaRPr>
          </a:p>
          <a:p>
            <a:pPr algn="ctr"/>
            <a:endParaRPr lang="en-US" sz="360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endParaRPr lang="en-US" sz="3200" i="1">
              <a:solidFill>
                <a:srgbClr val="FFFFFF"/>
              </a:solidFill>
              <a:latin typeface="Arial" pitchFamily="34" charset="0"/>
            </a:endParaRPr>
          </a:p>
          <a:p>
            <a:pPr algn="ctr"/>
            <a:endParaRPr lang="en-US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-12700"/>
            <a:ext cx="2514600" cy="30480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4341" name="Picture 7" descr="GSAcollage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33400"/>
            <a:ext cx="2527300" cy="51054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2514600" y="1371600"/>
            <a:ext cx="66294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Curriculum Development </a:t>
            </a: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Outcomes in a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Small </a:t>
            </a:r>
            <a:r>
              <a:rPr lang="en-US" sz="32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BSW Program</a:t>
            </a:r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2514600" y="1219200"/>
            <a:ext cx="6629400" cy="152400"/>
          </a:xfrm>
          <a:prstGeom prst="rect">
            <a:avLst/>
          </a:prstGeom>
          <a:solidFill>
            <a:srgbClr val="CC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3"/>
          <p:cNvSpPr>
            <a:spLocks noChangeArrowheads="1"/>
          </p:cNvSpPr>
          <p:nvPr/>
        </p:nvSpPr>
        <p:spPr bwMode="auto">
          <a:xfrm>
            <a:off x="0" y="5257800"/>
            <a:ext cx="9144000" cy="152400"/>
          </a:xfrm>
          <a:prstGeom prst="rect">
            <a:avLst/>
          </a:prstGeom>
          <a:solidFill>
            <a:srgbClr val="CC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347" name="Rectangle 22"/>
          <p:cNvSpPr>
            <a:spLocks noChangeArrowheads="1"/>
          </p:cNvSpPr>
          <p:nvPr/>
        </p:nvSpPr>
        <p:spPr bwMode="auto">
          <a:xfrm>
            <a:off x="2514600" y="5867400"/>
            <a:ext cx="66294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4348" name="Picture 16" descr="Gero-EdCtr_cmyk_P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943600"/>
            <a:ext cx="4572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Rectangle 23"/>
          <p:cNvSpPr>
            <a:spLocks noChangeArrowheads="1"/>
          </p:cNvSpPr>
          <p:nvPr/>
        </p:nvSpPr>
        <p:spPr bwMode="auto">
          <a:xfrm>
            <a:off x="0" y="5410200"/>
            <a:ext cx="2514600" cy="14478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350" name="Rectangle 25"/>
          <p:cNvSpPr>
            <a:spLocks noChangeArrowheads="1"/>
          </p:cNvSpPr>
          <p:nvPr/>
        </p:nvSpPr>
        <p:spPr bwMode="auto">
          <a:xfrm>
            <a:off x="2590800" y="3505200"/>
            <a:ext cx="655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07950"/>
            <a:r>
              <a:rPr lang="en-US" dirty="0">
                <a:solidFill>
                  <a:srgbClr val="FFFFFF"/>
                </a:solidFill>
                <a:latin typeface="+mn-lt"/>
              </a:rPr>
              <a:t>Gary E. Bachman, MSSW, LSCSW</a:t>
            </a:r>
          </a:p>
          <a:p>
            <a:pPr marL="107950"/>
            <a:r>
              <a:rPr lang="en-US" dirty="0">
                <a:solidFill>
                  <a:srgbClr val="FFFFFF"/>
                </a:solidFill>
                <a:latin typeface="+mn-lt"/>
              </a:rPr>
              <a:t>Associate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Professor</a:t>
            </a:r>
          </a:p>
          <a:p>
            <a:pPr marL="107950"/>
            <a:r>
              <a:rPr lang="en-US" dirty="0" smtClean="0">
                <a:solidFill>
                  <a:srgbClr val="FFFFFF"/>
                </a:solidFill>
                <a:latin typeface="+mn-lt"/>
              </a:rPr>
              <a:t>Director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of Field Education</a:t>
            </a:r>
          </a:p>
          <a:p>
            <a:pPr marL="107950"/>
            <a:r>
              <a:rPr lang="en-US" dirty="0">
                <a:solidFill>
                  <a:srgbClr val="FFFFFF"/>
                </a:solidFill>
                <a:latin typeface="+mn-lt"/>
              </a:rPr>
              <a:t>Park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University 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351" name="AutoShape 16" descr="data:image/jpg;base64,/9j/4AAQSkZJRgABAQAAAQABAAD/2wCEAAkGBhISERQRDxEVFRQQEBUVFRgREh4YGBYVGRgVHxcVFRcZJzIfGyUjGhgWJS8sJCgpLDgsFiAxNTAxQTItLCkBCQoKDgwOGg8PFjUkHSQyKTUsNS4pKSwsLDQqNS4pLTEyLCw1Lyk1NTUsKS00NSwvNSwsKSksKS0sKS4pLCkpLP/AABEIAHgAeAMBIgACEQEDEQH/xAAcAAEAAgIDAQAAAAAAAAAAAAAABQYEBwIDCAH/xABBEAACAQMCAgYEDQMBCQAAAAABAgMABBEFEiExBgcTIkFRMjR0siNCUmFxc4GRk6Gxs9EVVJIUFhckNVNiY3KC/8QAGgEBAAIDAQAAAAAAAAAAAAAAAAECAwUGBP/EACkRAAIBAwIFAgcAAAAAAAAAAAABAgMREiFRBDFBcbETM1JhkaHB0eH/2gAMAwEAAhEDEQA/AN40pSgFKVj3l8sQBfPeYKNqliSfAAcfA0BkUqP/AK5H8iX8B/4p/W0+RL+A/wDFCcWduo3ojCk83kSNR5lmA/TJ+ysqqhqWtLPqVlbLuGztblwyFfRQrHz58Wc//IqzXV+seAwc5+RGzfftHChaUGrfMyqVHf1xPkS/gP8AxX3+uR/Il/Af+KEYvYkKVh22qo7bAHDbS2HQrkAgHGRx4sPvrMFCGrClKUIFKUoBSlKAVH6r6UHtA916kKj9V9KD2ge69C0eZw0y1DwxszOWZFJPaNzI4+NZJsF83/Eb+a4aN6vF9Uv6VkzoSpAOCQQCPA44H7KBvU1boOvwDV7q7uZ0jjKtbW/bP6WxlDlSeQypGeXePz1Yun2oyPpz3GnXWGgYOWgkB3IODgkZHI5+yqT0Z1HsG1FdkMptohGe2wsbuspQL3/RReQB58STk5rB1VklsLid9Oitp4zFtltT8G6u+1gpQlQQDgjJ4GhtnRvVjLbFdH9ivf7wdS/vZv8AIfxQdYOpf3s3+Q/iq9X2oN56FL4F9D0V0HvZJreylmcu72k5Zm5k9rFxP3CreKpPVz6nYexz/vRVdqk5GsrVGluxSlKGEUpSgFKUoBUfqvpQe0D3XqQqP1X0oPaB7r0LR5nPRvV4vql/Sspzwzz+isTRvV4vql/Sqz1q66LfT5VDbZLj4NADxIJG8j6Fzn6aF4QdSpiurK51ddG47sX1zNvAnvnGwMCuAWbDgZV+Mh8xlARWdrnVWRazx2bpulCnDxBWfYwYJvXCgZ5dz6TVS6DWWrG0M+n3SJDG7gxysAMjBYncu0c+eRU7pvT7WAGJtYbtEPea1dWI/CY+7Q2dSNVVG4TWltL7dzUDoQSCCCDggjiD4g+VfKkukWpx3FxJPFEYhM28oW3AOfSwcDIJ48vE1G1Bv4NuKbR6D6ufU7D2Of8Aeiq7VSern1Ow9jn/AHoqu1ScdX9yXd+WKUpQwilKUApSlAKj9V9KD2ge69SFR+q+lB7QPdehaPM5aN6vF9Uv6VSOufRYWsjdMp7aEoiNuPBWcZBHLxNXfRvV4vql/SqT1ya2kdosDRs7TSKwyp7MbDnvtyPL0QcnHlzHo4bL11juU63glXo3LhWUG8DNwIzESnH51zjjy4Vj9XVz/wAfbNC4GYOylUcCSAfS8GBOPHmPCrf0G6EpcWEdxLPcrLcb3LQ3Lpw3ELlQdp4DyqYh6BTwNutL8q2MEzWkLkjyLIFP5mose+fEwWcHzbZ58pWfrtr2VxLEUVTFIyEJkKSpxuAYkjPA4z41gUN9F3SaPQfVz6nYexz/AL0VXaqT1c+p2Hsc/wC9FV2qTjq/uS7vyxSlKGEUpSgFKUoBUfqvpQe0D3XqQqP1X0oPaB7r0LR5nLRvV4vql/StQ9dGqTu0MUkLRxxmRgc7lclmVDuHAHYpOOY3mttafOEtEdvRSAMfoC5P5Ctaahp88+m6Wl0F3T6kjFQ2S0cvaNj/AAYk+QFD28I1Crm9/wBmwNPKWOnxmXupbWql8eaoC2B5k5+01g9DL1Z2mud0wa6Ecohnk3COI71jeMAYUPtbgCfR51h9O0e7lt9MjB2zMJrlhw226McDPmzAgf8ArXVb9MrO4lU2DM0lmpygjI7S24CRYx8bGFYAce4MDjQx4Nwcur17L+s1r1u6d2WpyMBgToko+ckbWP3qaplbe699M7ttcjHBnibz4gMnuv8AfWoRUHRcDPOhE9B9XPqdh7HP+9FV2qk9XPqdh7HP+9FV2qTmK/uS7vyKUpQwilKUApSlAKjtVPeg9oX3XqRqM1y6t0QG7cIm4EMzMoDeHfXkePn40LR5kHr95INMkhgid52t+yCCJubDaxzjHAEnn4VE2EEz3UAlR0t7CeYx742yyiNI4NoA48BIeOODCrNZLZTMUil3OoyVFxJuA8ypbIH2VlTaXbqVDFgZG2rmeQbmwTgd7icA/dQzqpirW11Ot5YjOsw3ZELxn4J8kFkZfi+GG/yrVPVf0fuba+EtzbSxoIXXc0ZxkgYHCtuSaNCASd+AMn4aU/kGqKj1HTWxi5HFtoJuZAC3yclsZz4c6FqVZxhKKV0zB6yrUXlhJFCrvKrI8aiJ8kq3EDI+STWmf9htQ/sp/wAM16Im0mBVLN2mFGTiWU/kGzWNZQ2k0ZlhdnjGe8k0pBxzwd3H7M0sZuG42VCOMVdEZ0FtHitrKOVCjpZzhlYYIPaxcx9GPvq3iorRf9M47W2bepGA+9nBHAnaWJGMgcvKpYUPDUllJsUpShQUpSgFKUoBVV6zP+XS/WQ/upVqqs9YVrLLYvHBE0jtJFhUxnAdSTxI8BQyUtJxvucdUtBPfWkkKndaSSGWTBAEZRl7Hd8Ys5U4GQNhzjxiOnU5keQxOofTI0uEBfG6fdu2/ZCjDh/16vLS4UttY4GcAd76MVBdG9K3RGW6gAmuJpJXEqKWXLYRCeI4IqDh5UMkJ21fQmNNv0nhjmjOVlRXX6GGfvrX2j3tudMu7eR0aSW5vkWLcN7u8snZqqcyS23HD56sXQu1ltlms5I37OCdzbvgbWhY7lQcc5UkjiPKsPo50bMthNa3kTx9pdXEgzgMu+VnjkQjOCMgj5xQssY310uiyaFZPFawRStueOGNGOc5YKAePjVC6vrtbm0g08tsSODfKvFXnVnfCp/4/lEcT6PDiatvRy8ulQw3sTmSDgJkAKTqPRcYOQxHMEDjVf0HofK+m2ysGtr2z3GJyBlGLMdrYzuRhjI/KhMbJSUn1X51L9FEFAVQAFAAAGAAOQA8K7BUN0f1OeRNt3btDKnBiMGJ8fGiYHkfI4IqYFDyyVnY+0pShApSlAKUpQCo7V7SSRcRMASHUksVwGRlyMDiQSD4cuYpShK5nVqGmyO5eOTb3FUAk4PeYvkDzBGCOII8iaymsyXkLHuSRKmASMEGXceHLIccRx7v0V8pQZGG2mS/6fYZMyGQMzbioOGGccDjKjljGSa7rzT5HmhkD4WLdvUMRuJ2YOQOOMHhwzmvlKE5M7YLZxM7kjYyjAyScjx/7eHzn7OOeqDTXC2wZ8mADecnvkRFSfn72Dx8qUoRkzmbJxLJIr8GiAQEkhZOO5tvLiBFy8m5ZOcizMm34XYWz8QEDHgOPH7fHngcqUoL3MmlKUIFKUoD/9k="/>
          <p:cNvSpPr>
            <a:spLocks noChangeAspect="1" noChangeArrowheads="1"/>
          </p:cNvSpPr>
          <p:nvPr/>
        </p:nvSpPr>
        <p:spPr bwMode="auto">
          <a:xfrm>
            <a:off x="76200" y="-557213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352" name="AutoShape 18" descr="data:image/jpg;base64,/9j/4AAQSkZJRgABAQAAAQABAAD/2wCEAAkGBhISERQRDxEVFRQQEBUVFRgREh4YGBYVGRgVHxcVFRcZJzIfGyUjGhgWJS8sJCgpLDgsFiAxNTAxQTItLCkBCQoKDgwOGg8PFjUkHSQyKTUsNS4pKSwsLDQqNS4pLTEyLCw1Lyk1NTUsKS00NSwvNSwsKSksKS0sKS4pLCkpLP/AABEIAHgAeAMBIgACEQEDEQH/xAAcAAEAAgIDAQAAAAAAAAAAAAAABQYEBwIDCAH/xABBEAACAQMCAgYEDQMBCQAAAAABAgMABBEFEiExBgcTIkFRMjR0siNCUmFxc4GRk6Gxs9EVVJIUFhckNVNiY3KC/8QAGgEBAAIDAQAAAAAAAAAAAAAAAAECAwUGBP/EACkRAAIBAwIFAgcAAAAAAAAAAAABAgMREiFRBDFBcbETM1JhkaHB0eH/2gAMAwEAAhEDEQA/AN40pSgFKVj3l8sQBfPeYKNqliSfAAcfA0BkUqP/AK5H8iX8B/4p/W0+RL+A/wDFCcWduo3ojCk83kSNR5lmA/TJ+ysqqhqWtLPqVlbLuGztblwyFfRQrHz58Wc//IqzXV+seAwc5+RGzfftHChaUGrfMyqVHf1xPkS/gP8AxX3+uR/Il/Af+KEYvYkKVh22qo7bAHDbS2HQrkAgHGRx4sPvrMFCGrClKUIFKUoBSlKAVH6r6UHtA916kKj9V9KD2ge69C0eZw0y1DwxszOWZFJPaNzI4+NZJsF83/Eb+a4aN6vF9Uv6VkzoSpAOCQQCPA44H7KBvU1boOvwDV7q7uZ0jjKtbW/bP6WxlDlSeQypGeXePz1Yun2oyPpz3GnXWGgYOWgkB3IODgkZHI5+yqT0Z1HsG1FdkMptohGe2wsbuspQL3/RReQB58STk5rB1VklsLid9Oitp4zFtltT8G6u+1gpQlQQDgjJ4GhtnRvVjLbFdH9ivf7wdS/vZv8AIfxQdYOpf3s3+Q/iq9X2oN56FL4F9D0V0HvZJreylmcu72k5Zm5k9rFxP3CreKpPVz6nYexz/vRVdqk5GsrVGluxSlKGEUpSgFKUoBUfqvpQe0D3XqQqP1X0oPaB7r0LR5nPRvV4vql/Sspzwzz+isTRvV4vql/Sqz1q66LfT5VDbZLj4NADxIJG8j6Fzn6aF4QdSpiurK51ddG47sX1zNvAnvnGwMCuAWbDgZV+Mh8xlARWdrnVWRazx2bpulCnDxBWfYwYJvXCgZ5dz6TVS6DWWrG0M+n3SJDG7gxysAMjBYncu0c+eRU7pvT7WAGJtYbtEPea1dWI/CY+7Q2dSNVVG4TWltL7dzUDoQSCCCDggjiD4g+VfKkukWpx3FxJPFEYhM28oW3AOfSwcDIJ48vE1G1Bv4NuKbR6D6ufU7D2Of8Aeiq7VSern1Ow9jn/AHoqu1ScdX9yXd+WKUpQwilKUApSlAKj9V9KD2ge69SFR+q+lB7QPdehaPM5aN6vF9Uv6VSOufRYWsjdMp7aEoiNuPBWcZBHLxNXfRvV4vql/SqT1ya2kdosDRs7TSKwyp7MbDnvtyPL0QcnHlzHo4bL11juU63glXo3LhWUG8DNwIzESnH51zjjy4Vj9XVz/wAfbNC4GYOylUcCSAfS8GBOPHmPCrf0G6EpcWEdxLPcrLcb3LQ3Lpw3ELlQdp4DyqYh6BTwNutL8q2MEzWkLkjyLIFP5mose+fEwWcHzbZ58pWfrtr2VxLEUVTFIyEJkKSpxuAYkjPA4z41gUN9F3SaPQfVz6nYexz/AL0VXaqT1c+p2Hsc/wC9FV2qTjq/uS7vyxSlKGEUpSgFKUoBUfqvpQe0D3XqQqP1X0oPaB7r0LR5nLRvV4vql/StQ9dGqTu0MUkLRxxmRgc7lclmVDuHAHYpOOY3mttafOEtEdvRSAMfoC5P5Ctaahp88+m6Wl0F3T6kjFQ2S0cvaNj/AAYk+QFD28I1Crm9/wBmwNPKWOnxmXupbWql8eaoC2B5k5+01g9DL1Z2mud0wa6Ecohnk3COI71jeMAYUPtbgCfR51h9O0e7lt9MjB2zMJrlhw226McDPmzAgf8ArXVb9MrO4lU2DM0lmpygjI7S24CRYx8bGFYAce4MDjQx4Nwcur17L+s1r1u6d2WpyMBgToko+ckbWP3qaplbe699M7ttcjHBnibz4gMnuv8AfWoRUHRcDPOhE9B9XPqdh7HP+9FV2qk9XPqdh7HP+9FV2qTmK/uS7vyKUpQwilKUApSlAKjtVPeg9oX3XqRqM1y6t0QG7cIm4EMzMoDeHfXkePn40LR5kHr95INMkhgid52t+yCCJubDaxzjHAEnn4VE2EEz3UAlR0t7CeYx742yyiNI4NoA48BIeOODCrNZLZTMUil3OoyVFxJuA8ypbIH2VlTaXbqVDFgZG2rmeQbmwTgd7icA/dQzqpirW11Ot5YjOsw3ZELxn4J8kFkZfi+GG/yrVPVf0fuba+EtzbSxoIXXc0ZxkgYHCtuSaNCASd+AMn4aU/kGqKj1HTWxi5HFtoJuZAC3yclsZz4c6FqVZxhKKV0zB6yrUXlhJFCrvKrI8aiJ8kq3EDI+STWmf9htQ/sp/wAM16Im0mBVLN2mFGTiWU/kGzWNZQ2k0ZlhdnjGe8k0pBxzwd3H7M0sZuG42VCOMVdEZ0FtHitrKOVCjpZzhlYYIPaxcx9GPvq3iorRf9M47W2bepGA+9nBHAnaWJGMgcvKpYUPDUllJsUpShQUpSgFKUoBVV6zP+XS/WQ/upVqqs9YVrLLYvHBE0jtJFhUxnAdSTxI8BQyUtJxvucdUtBPfWkkKndaSSGWTBAEZRl7Hd8Ys5U4GQNhzjxiOnU5keQxOofTI0uEBfG6fdu2/ZCjDh/16vLS4UttY4GcAd76MVBdG9K3RGW6gAmuJpJXEqKWXLYRCeI4IqDh5UMkJ21fQmNNv0nhjmjOVlRXX6GGfvrX2j3tudMu7eR0aSW5vkWLcN7u8snZqqcyS23HD56sXQu1ltlms5I37OCdzbvgbWhY7lQcc5UkjiPKsPo50bMthNa3kTx9pdXEgzgMu+VnjkQjOCMgj5xQssY310uiyaFZPFawRStueOGNGOc5YKAePjVC6vrtbm0g08tsSODfKvFXnVnfCp/4/lEcT6PDiatvRy8ulQw3sTmSDgJkAKTqPRcYOQxHMEDjVf0HofK+m2ysGtr2z3GJyBlGLMdrYzuRhjI/KhMbJSUn1X51L9FEFAVQAFAAAGAAOQA8K7BUN0f1OeRNt3btDKnBiMGJ8fGiYHkfI4IqYFDyyVnY+0pShApSlAKUpQCo7V7SSRcRMASHUksVwGRlyMDiQSD4cuYpShK5nVqGmyO5eOTb3FUAk4PeYvkDzBGCOII8iaymsyXkLHuSRKmASMEGXceHLIccRx7v0V8pQZGG2mS/6fYZMyGQMzbioOGGccDjKjljGSa7rzT5HmhkD4WLdvUMRuJ2YOQOOMHhwzmvlKE5M7YLZxM7kjYyjAyScjx/7eHzn7OOeqDTXC2wZ8mADecnvkRFSfn72Dx8qUoRkzmbJxLJIr8GiAQEkhZOO5tvLiBFy8m5ZOcizMm34XYWz8QEDHgOPH7fHngcqUoL3MmlKUIFKUoD/9k="/>
          <p:cNvSpPr>
            <a:spLocks noChangeAspect="1" noChangeArrowheads="1"/>
          </p:cNvSpPr>
          <p:nvPr/>
        </p:nvSpPr>
        <p:spPr bwMode="auto">
          <a:xfrm>
            <a:off x="76200" y="-557213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353" name="AutoShape 20" descr="data:image/jpg;base64,/9j/4AAQSkZJRgABAQAAAQABAAD/2wCEAAkGBhISERQRDxEVFRQQEBUVFRgREh4YGBYVGRgVHxcVFRcZJzIfGyUjGhgWJS8sJCgpLDgsFiAxNTAxQTItLCkBCQoKDgwOGg8PFjUkHSQyKTUsNS4pKSwsLDQqNS4pLTEyLCw1Lyk1NTUsKS00NSwvNSwsKSksKS0sKS4pLCkpLP/AABEIAHgAeAMBIgACEQEDEQH/xAAcAAEAAgIDAQAAAAAAAAAAAAAABQYEBwIDCAH/xABBEAACAQMCAgYEDQMBCQAAAAABAgMABBEFEiExBgcTIkFRMjR0siNCUmFxc4GRk6Gxs9EVVJIUFhckNVNiY3KC/8QAGgEBAAIDAQAAAAAAAAAAAAAAAAECAwUGBP/EACkRAAIBAwIFAgcAAAAAAAAAAAABAgMREiFRBDFBcbETM1JhkaHB0eH/2gAMAwEAAhEDEQA/AN40pSgFKVj3l8sQBfPeYKNqliSfAAcfA0BkUqP/AK5H8iX8B/4p/W0+RL+A/wDFCcWduo3ojCk83kSNR5lmA/TJ+ysqqhqWtLPqVlbLuGztblwyFfRQrHz58Wc//IqzXV+seAwc5+RGzfftHChaUGrfMyqVHf1xPkS/gP8AxX3+uR/Il/Af+KEYvYkKVh22qo7bAHDbS2HQrkAgHGRx4sPvrMFCGrClKUIFKUoBSlKAVH6r6UHtA916kKj9V9KD2ge69C0eZw0y1DwxszOWZFJPaNzI4+NZJsF83/Eb+a4aN6vF9Uv6VkzoSpAOCQQCPA44H7KBvU1boOvwDV7q7uZ0jjKtbW/bP6WxlDlSeQypGeXePz1Yun2oyPpz3GnXWGgYOWgkB3IODgkZHI5+yqT0Z1HsG1FdkMptohGe2wsbuspQL3/RReQB58STk5rB1VklsLid9Oitp4zFtltT8G6u+1gpQlQQDgjJ4GhtnRvVjLbFdH9ivf7wdS/vZv8AIfxQdYOpf3s3+Q/iq9X2oN56FL4F9D0V0HvZJreylmcu72k5Zm5k9rFxP3CreKpPVz6nYexz/vRVdqk5GsrVGluxSlKGEUpSgFKUoBUfqvpQe0D3XqQqP1X0oPaB7r0LR5nPRvV4vql/Sspzwzz+isTRvV4vql/Sqz1q66LfT5VDbZLj4NADxIJG8j6Fzn6aF4QdSpiurK51ddG47sX1zNvAnvnGwMCuAWbDgZV+Mh8xlARWdrnVWRazx2bpulCnDxBWfYwYJvXCgZ5dz6TVS6DWWrG0M+n3SJDG7gxysAMjBYncu0c+eRU7pvT7WAGJtYbtEPea1dWI/CY+7Q2dSNVVG4TWltL7dzUDoQSCCCDggjiD4g+VfKkukWpx3FxJPFEYhM28oW3AOfSwcDIJ48vE1G1Bv4NuKbR6D6ufU7D2Of8Aeiq7VSern1Ow9jn/AHoqu1ScdX9yXd+WKUpQwilKUApSlAKj9V9KD2ge69SFR+q+lB7QPdehaPM5aN6vF9Uv6VSOufRYWsjdMp7aEoiNuPBWcZBHLxNXfRvV4vql/SqT1ya2kdosDRs7TSKwyp7MbDnvtyPL0QcnHlzHo4bL11juU63glXo3LhWUG8DNwIzESnH51zjjy4Vj9XVz/wAfbNC4GYOylUcCSAfS8GBOPHmPCrf0G6EpcWEdxLPcrLcb3LQ3Lpw3ELlQdp4DyqYh6BTwNutL8q2MEzWkLkjyLIFP5mose+fEwWcHzbZ58pWfrtr2VxLEUVTFIyEJkKSpxuAYkjPA4z41gUN9F3SaPQfVz6nYexz/AL0VXaqT1c+p2Hsc/wC9FV2qTjq/uS7vyxSlKGEUpSgFKUoBUfqvpQe0D3XqQqP1X0oPaB7r0LR5nLRvV4vql/StQ9dGqTu0MUkLRxxmRgc7lclmVDuHAHYpOOY3mttafOEtEdvRSAMfoC5P5Ctaahp88+m6Wl0F3T6kjFQ2S0cvaNj/AAYk+QFD28I1Crm9/wBmwNPKWOnxmXupbWql8eaoC2B5k5+01g9DL1Z2mud0wa6Ecohnk3COI71jeMAYUPtbgCfR51h9O0e7lt9MjB2zMJrlhw226McDPmzAgf8ArXVb9MrO4lU2DM0lmpygjI7S24CRYx8bGFYAce4MDjQx4Nwcur17L+s1r1u6d2WpyMBgToko+ckbWP3qaplbe699M7ttcjHBnibz4gMnuv8AfWoRUHRcDPOhE9B9XPqdh7HP+9FV2qk9XPqdh7HP+9FV2qTmK/uS7vyKUpQwilKUApSlAKjtVPeg9oX3XqRqM1y6t0QG7cIm4EMzMoDeHfXkePn40LR5kHr95INMkhgid52t+yCCJubDaxzjHAEnn4VE2EEz3UAlR0t7CeYx742yyiNI4NoA48BIeOODCrNZLZTMUil3OoyVFxJuA8ypbIH2VlTaXbqVDFgZG2rmeQbmwTgd7icA/dQzqpirW11Ot5YjOsw3ZELxn4J8kFkZfi+GG/yrVPVf0fuba+EtzbSxoIXXc0ZxkgYHCtuSaNCASd+AMn4aU/kGqKj1HTWxi5HFtoJuZAC3yclsZz4c6FqVZxhKKV0zB6yrUXlhJFCrvKrI8aiJ8kq3EDI+STWmf9htQ/sp/wAM16Im0mBVLN2mFGTiWU/kGzWNZQ2k0ZlhdnjGe8k0pBxzwd3H7M0sZuG42VCOMVdEZ0FtHitrKOVCjpZzhlYYIPaxcx9GPvq3iorRf9M47W2bepGA+9nBHAnaWJGMgcvKpYUPDUllJsUpShQUpSgFKUoBVV6zP+XS/WQ/upVqqs9YVrLLYvHBE0jtJFhUxnAdSTxI8BQyUtJxvucdUtBPfWkkKndaSSGWTBAEZRl7Hd8Ys5U4GQNhzjxiOnU5keQxOofTI0uEBfG6fdu2/ZCjDh/16vLS4UttY4GcAd76MVBdG9K3RGW6gAmuJpJXEqKWXLYRCeI4IqDh5UMkJ21fQmNNv0nhjmjOVlRXX6GGfvrX2j3tudMu7eR0aSW5vkWLcN7u8snZqqcyS23HD56sXQu1ltlms5I37OCdzbvgbWhY7lQcc5UkjiPKsPo50bMthNa3kTx9pdXEgzgMu+VnjkQjOCMgj5xQssY310uiyaFZPFawRStueOGNGOc5YKAePjVC6vrtbm0g08tsSODfKvFXnVnfCp/4/lEcT6PDiatvRy8ulQw3sTmSDgJkAKTqPRcYOQxHMEDjVf0HofK+m2ysGtr2z3GJyBlGLMdrYzuRhjI/KhMbJSUn1X51L9FEFAVQAFAAAGAAOQA8K7BUN0f1OeRNt3btDKnBiMGJ8fGiYHkfI4IqYFDyyVnY+0pShApSlAKUpQCo7V7SSRcRMASHUksVwGRlyMDiQSD4cuYpShK5nVqGmyO5eOTb3FUAk4PeYvkDzBGCOII8iaymsyXkLHuSRKmASMEGXceHLIccRx7v0V8pQZGG2mS/6fYZMyGQMzbioOGGccDjKjljGSa7rzT5HmhkD4WLdvUMRuJ2YOQOOMHhwzmvlKE5M7YLZxM7kjYyjAyScjx/7eHzn7OOeqDTXC2wZ8mADecnvkRFSfn72Dx8qUoRkzmbJxLJIr8GiAQEkhZOO5tvLiBFy8m5ZOcizMm34XYWz8QEDHgOPH7fHngcqUoL3MmlKUIFKUoD/9k="/>
          <p:cNvSpPr>
            <a:spLocks noChangeAspect="1" noChangeArrowheads="1"/>
          </p:cNvSpPr>
          <p:nvPr/>
        </p:nvSpPr>
        <p:spPr bwMode="auto">
          <a:xfrm>
            <a:off x="76200" y="-557213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354" name="AutoShape 24" descr="data:image/jpg;base64,/9j/4AAQSkZJRgABAQAAAQABAAD/2wCEAAkGBhMQERUUEhIVFBMWDSAaFxYYGRUcIBMWHxkhHxkXGBgYJyohGhovHhgYIDskJCcqLTQ4FR4xNzAqNiYrLCkBCQoKDgwOGg8PGjAhHiQpNDU0NTMsNTQsLSwwMTUyLDApLDAtKS8sNTA0MCwsMDQxNSwpNS8sKSkpNSwpLSwzLP/AABEIAHQAkAMBIgACEQEDEQH/xAAbAAEAAwEBAQEAAAAAAAAAAAAABAUGBwMCAf/EAEIQAAEDAgMEBgUJBQkAAAAAAAEAAgMEEQUSIQYTMUEHIjJRYYEUcXShsjM0NUJSYnOCsyNUcpGSFRYkU2OxwcPR/8QAGwEBAQADAQEBAAAAAAAAAAAAAAECAwQFBgf/xAAwEQACAQIDBgQFBQEAAAAAAAAAAQIDESExQQQSUWGxwRMigeEzcXKh0RQykfDxBf/aAAwDAQACEQMRAD8A52iIh+gBERAEREB+ouubDbGUtTRQOdTRPkcx7nOe6UXtIWgAMKvpujikY0udS0wa1pJOao0AFyePcpc8yf8A0qcJOLTw/vE5PRbM73C56oDrRVbR+TL1ve9p8lnV3no6hp5KB0REYE00jnQZhdrHHqtIvmAygcdVznEsbpKeaSJ+EQh0chaf203EG1/Vz81BQ2uUqk4brdnyy9WYxfi3mz2K0NVVQwHC4miSYNLhLMbX525rGYjEGzSNaLATOAHcA4gK3O2FVyk4uLT9OzZGREVNwREQBERAEREAREQBERAd86KvmVP+A/8AWK0+0UGelnbctvTu1FieyTwOizHRV8yp/wAB/wCsVZ9IuNCkw+Z3Fz27touRq/S9xroLnyU0Pjq0XLamlnvdzmlFibTTUgMFPIHZjJvIXF2spFhK3rA5eeup17li9oPnU4BJAqHBpJJ6ocQ0XPHQAeS65gW3dPBSww1FHUxsZTtAe6LM1/V7QI5Hj5rnW3wo3VO9oXsMUjLljQ5u7f8AWGVwFgdDppxUR7uyzl4rTi1njpmR9gfpKl9qaqvFvl5faH/EVabA/SVL7U1VeLfLy+0P+Iq6navjP6V1ZEREVN4REQBERAEREAREQBERAd86KvmVP+A/9YqH01YYJKSOS787Zw1rQeqc3ElvfpxUzoq+ZU/4D/1iqjpnxAvbT00cou+ch0YAJvYBpceI7Y055ljofLQT/XYcX3KDaHEJpH0m5mc6NuGsa3cuziKcNsc7Yz2rgDX/AIVD0jNcK3rtDXmmjLgBYZjGL+9drxTB6SKJgfSRym7Y2tDI8zr2Gl7XsNTbkCuV9L+z7KWoiMTS2OSE2F3EBzT1rX4aFuip27FtEJ1IxStg/XUz+wP0lS+1NVXi3y8vtD/iKtNgfpKl9qaqvFvl5faH/EU1PVXxn9K6siIiKm8IiIAiIgCIiAIiIAiIgO+dFXzKn/Af+sVAxKi9LqqaR8bM39uPax+mZ0EQJ1txGdjuOugVTsVt3S0tHCx07WSsY9rmujmcBd5cDdgsV+YPtRRwSRvdXtkMTXZBuagDO8APedDqesfznisT5yVGoqs5pPW2D5+xeY7i0HpUk9W90UEd6amIDiTMdZpmgcMtmtv90qF0sU7p8NimcOvDUAOPJwcMpc37pORw9aqdsMcocRY1nprIg2Zz7iCpNy4WPED1qzxjbeiqaN1K6qjDXQhubc1OhFrOtbvCFhSnB05qLunjg8F/GubOebA/SVL7U1VeLfLy+0P+IrV7PUuH0tVDOcSDxHKHZRTTjNblfksjiEofLI5uodM4j1FxIV1PZhLequSTtZaNaviR0RFTpCIiAIiIAiIgPakpTK8MaWgn7TmtHm51gFoH9HFc2xdE1oPZLpYQHfwku18lmV0npR+YYX7J/wBUahy1qk41IRjbzX04K/FGMxjZWqpADPA9jSdH6Fp/M24VSum9GeImejraWfrwtpS9ubXJobgX4agOHcQVzIIWjVlKUoTzj97k1uESmnNQG/sROIy7ueRcC3dbn4hQl2jB8MjfRvwggCf+zxOT/rOOa2vNv7Mea4y9haSCLEGxB5EcQhNn2jxXJcH9tGTsIwSWrfkhDS/SzS9jS4m+jQ4i/Dkrd3RtXg2MLQ77JlhDv6S66g7G/SFL7Yz4grrpc+lZfw2fAEJOpU8ZU4tWtfL3RmcUwaeldknifE62gcLX9R4HyUaCEvcGiwJNtSAPMnQBdMqa70zZwyVBzSwThsbzxJDgBrz6rreS5ehnQqyqJ7ys07cjQz7BVjIt85jBFa4k3sWU34WObVUtFRumkZGyxe94a0EgXceAudF0LHBfZyjA/eeH5nqspoY8GjbLKA/EXsvFEdRSNI0kkHOS3BvJLmintEnF3xldpL5ce5RYvsnU0gvO1sZ+yZIy4+IYDe3jZUy9qurfK90kji97nXc5xuSfErxVOyG9bzZhERDMIiIAuo9IjI3UeFiV7mM9D7TWhxvuo7dUkf7rly6Z0pwkUGGXBFqaxvyO6j0Pjof5KM4do+NS+b6GXm2ljgpn0tGx7Wy2300ls8oHBga24YzU8ydT3r42DwcVVdE19t2w7yQngGM1N/DgPNZ5bnBKY0eEVNURZ9SRBF/B9dw8DYj8qGdZKnBqOcnb1f47Fph8uTFjWmvosrqg5miZ1907QN7NrhtvMKk6VsC9GxB7mi0c43je657Y/q1/MscupYrCcVwOKZozVFIcrgNSWgAO0/hDH/lKHPKD2erCbeD8v4MLsb9IUvtjPiC23SRg1LNiTt5XNhkcGAsdFIQ3qgA526W568Fiti2k4hS21/xjPi1V10vNtikvjEwjxGQf+IZ1E5bUknbyvrzue3SJSSUMcFC0H0Zrd4JP3iU9pxtwtewb4g66LCrp2x+LRYrSHDax1pWtvTSnjpwGvFw7uY05LB4/s/NQzGKdmUg6H6rx9pp5hDLZZ7t6U/3L78zrGz2KQU2E4fJUszMFSQHf5Ti59pLc7e69+Sw3SHsdLSTGfO6eCZ+ZsxNzc62ee/uPA+5XePQH+7dIe6cE+oufY+8fzULYPbxjGehV4ElI8ZQXa7q/I/c+HiojjoqcHKtTx8zTXK+nPqYBFr9uej+SgdvIry0jtWSDXIDwa8j3O4FZBZHrUqsasd6DugiIhsCIiAstnaV8tTEyJ+7e5/Vf9k2Jv7lZVWO1xpmSvrJnskmezI5zjbK1pJN9LHeW8lT4RiRppo5mgEsfex4HvGngSpOLYrHJHHFBE6OJj3Ps9+dxe+1ySABazWgC3LxUOecHKaurr/fY9I8DmZTMrIzdokcDl7URaQA4j7JJAvyOh4i8raDGa2KSSnkq5ZGt6pGZ2Vwte2U+tRabaR8UcDYwAYjJe+olbJbMxzebbAgjndRcexT0qokmy5N46+W98ugFge7RQijKUvOlbHrgfVRhG7qzTukAy1G7MljYda2a3G3NWolrcPgdlqZIR6a+Ldsc4ZnsA3j9NLA5R5+CpcYr/SJ5ZcuXeSl2W97XN7X5qVtBtA+sMRcAN3Thmn1nfWefvE6qlcZS3VLLUt6NlUIHVzaqZsjswJYyRxOS3bkbowdbn3FeGHzVOJZ2T1chYxgPXD5Lkva1oAbc8XBRI8eZ6GKdzZQ5rnkOZLla7PbSRmU5gMveOJXzs1tI+he98Yu5zA3jpYPa5wPeCGlvLtKWNfhys2ljfDLIhyYc+OoMJcA9tRu817AODst83IX1ur7aPFaymfuTXTS5dHNdvG5HA2tlk4jmCOIPJZ6Soj32dsf7Pe5hG5xPVvfIXCxItpfip+P462obEyNjmxxNcG537x3WN8uaw6g4AW0171TZKLlKN1dehKrdo66OOImtmc2WDNlzus0B7m2IOn1L+aiV+DRx00c4qM7pSbM3bwQW2z3cdNC7zUOtr94yFuW26hLL37V3udfw7VvJfdVieenhhy23TnnNftZy08OVsvvQKDjbdVsccssbdi92Z9NkitTVkjGNmyyMD3gQxkX3xHDd6OBtwsO8LNVsxfI5xeXkvPXOmf71uV1IwzFDA2YAE76lMfG1ruab+PZ4eK+8DxZtM9znwsmDo7ZX2sNQb8D3cretCqLjKUkitRSsSq2yyue2NsTTazG8G2AGn8r+aiqm5YoIiIUIiIAiIgCIiAIiIAiIgCIiAIiIAiIgP//Z"/>
          <p:cNvSpPr>
            <a:spLocks noChangeAspect="1" noChangeArrowheads="1"/>
          </p:cNvSpPr>
          <p:nvPr/>
        </p:nvSpPr>
        <p:spPr bwMode="auto">
          <a:xfrm>
            <a:off x="76200" y="-534988"/>
            <a:ext cx="1371600" cy="11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355" name="AutoShape 26" descr="data:image/jpg;base64,/9j/4AAQSkZJRgABAQAAAQABAAD/2wCEAAkGBhMQERUUEhIVFBMWDSAaFxYYGRUcIBMWHxkhHxkXGBgYJyohGhovHhgYIDskJCcqLTQ4FR4xNzAqNiYrLCkBCQoKDgwOGg8PGjAhHiQpNDU0NTMsNTQsLSwwMTUyLDApLDAtKS8sNTA0MCwsMDQxNSwpNS8sKSkpNSwpLSwzLP/AABEIAHQAkAMBIgACEQEDEQH/xAAbAAEAAwEBAQEAAAAAAAAAAAAABAUGBwMCAf/EAEIQAAEDAgMEBgUJBQkAAAAAAAEAAgMEEQUSIQYTMUEHIjJRYYEUcXShsjM0NUJSYnOCsyNUcpGSFRYkU2OxwcPR/8QAGwEBAQADAQEBAAAAAAAAAAAAAAECAwQFBgf/xAAwEQACAQIDBgQFBQEAAAAAAAAAAQIDESExQQQSUWGxwRMigeEzcXKh0RQykfDxBf/aAAwDAQACEQMRAD8A52iIh+gBERAEREB+ouubDbGUtTRQOdTRPkcx7nOe6UXtIWgAMKvpujikY0udS0wa1pJOao0AFyePcpc8yf8A0qcJOLTw/vE5PRbM73C56oDrRVbR+TL1ve9p8lnV3no6hp5KB0REYE00jnQZhdrHHqtIvmAygcdVznEsbpKeaSJ+EQh0chaf203EG1/Vz81BQ2uUqk4brdnyy9WYxfi3mz2K0NVVQwHC4miSYNLhLMbX525rGYjEGzSNaLATOAHcA4gK3O2FVyk4uLT9OzZGREVNwREQBERAEREAREQBERAd86KvmVP+A/8AWK0+0UGelnbctvTu1FieyTwOizHRV8yp/wAB/wCsVZ9IuNCkw+Z3Fz27touRq/S9xroLnyU0Pjq0XLamlnvdzmlFibTTUgMFPIHZjJvIXF2spFhK3rA5eeup17li9oPnU4BJAqHBpJJ6ocQ0XPHQAeS65gW3dPBSww1FHUxsZTtAe6LM1/V7QI5Hj5rnW3wo3VO9oXsMUjLljQ5u7f8AWGVwFgdDppxUR7uyzl4rTi1njpmR9gfpKl9qaqvFvl5faH/EVabA/SVL7U1VeLfLy+0P+Iq6navjP6V1ZEREVN4REQBERAEREAREQBERAd86KvmVP+A/9YqH01YYJKSOS787Zw1rQeqc3ElvfpxUzoq+ZU/4D/1iqjpnxAvbT00cou+ch0YAJvYBpceI7Y055ljofLQT/XYcX3KDaHEJpH0m5mc6NuGsa3cuziKcNsc7Yz2rgDX/AIVD0jNcK3rtDXmmjLgBYZjGL+9drxTB6SKJgfSRym7Y2tDI8zr2Gl7XsNTbkCuV9L+z7KWoiMTS2OSE2F3EBzT1rX4aFuip27FtEJ1IxStg/XUz+wP0lS+1NVXi3y8vtD/iKtNgfpKl9qaqvFvl5faH/EU1PVXxn9K6siIiKm8IiIAiIgCIiAIiIAiIgO+dFXzKn/Af+sVAxKi9LqqaR8bM39uPax+mZ0EQJ1txGdjuOugVTsVt3S0tHCx07WSsY9rmujmcBd5cDdgsV+YPtRRwSRvdXtkMTXZBuagDO8APedDqesfznisT5yVGoqs5pPW2D5+xeY7i0HpUk9W90UEd6amIDiTMdZpmgcMtmtv90qF0sU7p8NimcOvDUAOPJwcMpc37pORw9aqdsMcocRY1nprIg2Zz7iCpNy4WPED1qzxjbeiqaN1K6qjDXQhubc1OhFrOtbvCFhSnB05qLunjg8F/GubOebA/SVL7U1VeLfLy+0P+IrV7PUuH0tVDOcSDxHKHZRTTjNblfksjiEofLI5uodM4j1FxIV1PZhLequSTtZaNaviR0RFTpCIiAIiIAiIgPakpTK8MaWgn7TmtHm51gFoH9HFc2xdE1oPZLpYQHfwku18lmV0npR+YYX7J/wBUahy1qk41IRjbzX04K/FGMxjZWqpADPA9jSdH6Fp/M24VSum9GeImejraWfrwtpS9ubXJobgX4agOHcQVzIIWjVlKUoTzj97k1uESmnNQG/sROIy7ueRcC3dbn4hQl2jB8MjfRvwggCf+zxOT/rOOa2vNv7Mea4y9haSCLEGxB5EcQhNn2jxXJcH9tGTsIwSWrfkhDS/SzS9jS4m+jQ4i/Dkrd3RtXg2MLQ77JlhDv6S66g7G/SFL7Yz4grrpc+lZfw2fAEJOpU8ZU4tWtfL3RmcUwaeldknifE62gcLX9R4HyUaCEvcGiwJNtSAPMnQBdMqa70zZwyVBzSwThsbzxJDgBrz6rreS5ehnQqyqJ7ys07cjQz7BVjIt85jBFa4k3sWU34WObVUtFRumkZGyxe94a0EgXceAudF0LHBfZyjA/eeH5nqspoY8GjbLKA/EXsvFEdRSNI0kkHOS3BvJLmintEnF3xldpL5ce5RYvsnU0gvO1sZ+yZIy4+IYDe3jZUy9qurfK90kji97nXc5xuSfErxVOyG9bzZhERDMIiIAuo9IjI3UeFiV7mM9D7TWhxvuo7dUkf7rly6Z0pwkUGGXBFqaxvyO6j0Pjof5KM4do+NS+b6GXm2ljgpn0tGx7Wy2300ls8oHBga24YzU8ydT3r42DwcVVdE19t2w7yQngGM1N/DgPNZ5bnBKY0eEVNURZ9SRBF/B9dw8DYj8qGdZKnBqOcnb1f47Fph8uTFjWmvosrqg5miZ1907QN7NrhtvMKk6VsC9GxB7mi0c43je657Y/q1/MscupYrCcVwOKZozVFIcrgNSWgAO0/hDH/lKHPKD2erCbeD8v4MLsb9IUvtjPiC23SRg1LNiTt5XNhkcGAsdFIQ3qgA526W568Fiti2k4hS21/xjPi1V10vNtikvjEwjxGQf+IZ1E5bUknbyvrzue3SJSSUMcFC0H0Zrd4JP3iU9pxtwtewb4g66LCrp2x+LRYrSHDax1pWtvTSnjpwGvFw7uY05LB4/s/NQzGKdmUg6H6rx9pp5hDLZZ7t6U/3L78zrGz2KQU2E4fJUszMFSQHf5Ti59pLc7e69+Sw3SHsdLSTGfO6eCZ+ZsxNzc62ee/uPA+5XePQH+7dIe6cE+oufY+8fzULYPbxjGehV4ElI8ZQXa7q/I/c+HiojjoqcHKtTx8zTXK+nPqYBFr9uej+SgdvIry0jtWSDXIDwa8j3O4FZBZHrUqsasd6DugiIhsCIiAstnaV8tTEyJ+7e5/Vf9k2Jv7lZVWO1xpmSvrJnskmezI5zjbK1pJN9LHeW8lT4RiRppo5mgEsfex4HvGngSpOLYrHJHHFBE6OJj3Ps9+dxe+1ySABazWgC3LxUOecHKaurr/fY9I8DmZTMrIzdokcDl7URaQA4j7JJAvyOh4i8raDGa2KSSnkq5ZGt6pGZ2Vwte2U+tRabaR8UcDYwAYjJe+olbJbMxzebbAgjndRcexT0qokmy5N46+W98ugFge7RQijKUvOlbHrgfVRhG7qzTukAy1G7MljYda2a3G3NWolrcPgdlqZIR6a+Ldsc4ZnsA3j9NLA5R5+CpcYr/SJ5ZcuXeSl2W97XN7X5qVtBtA+sMRcAN3Thmn1nfWefvE6qlcZS3VLLUt6NlUIHVzaqZsjswJYyRxOS3bkbowdbn3FeGHzVOJZ2T1chYxgPXD5Lkva1oAbc8XBRI8eZ6GKdzZQ5rnkOZLla7PbSRmU5gMveOJXzs1tI+he98Yu5zA3jpYPa5wPeCGlvLtKWNfhys2ljfDLIhyYc+OoMJcA9tRu817AODst83IX1ur7aPFaymfuTXTS5dHNdvG5HA2tlk4jmCOIPJZ6Soj32dsf7Pe5hG5xPVvfIXCxItpfip+P462obEyNjmxxNcG537x3WN8uaw6g4AW0171TZKLlKN1dehKrdo66OOImtmc2WDNlzus0B7m2IOn1L+aiV+DRx00c4qM7pSbM3bwQW2z3cdNC7zUOtr94yFuW26hLL37V3udfw7VvJfdVieenhhy23TnnNftZy08OVsvvQKDjbdVsccssbdi92Z9NkitTVkjGNmyyMD3gQxkX3xHDd6OBtwsO8LNVsxfI5xeXkvPXOmf71uV1IwzFDA2YAE76lMfG1ruab+PZ4eK+8DxZtM9znwsmDo7ZX2sNQb8D3cretCqLjKUkitRSsSq2yyue2NsTTazG8G2AGn8r+aiqm5YoIiIUIiIAiIgCIiAIiIAiIgCIiAIiIAiIgP//Z"/>
          <p:cNvSpPr>
            <a:spLocks noChangeAspect="1" noChangeArrowheads="1"/>
          </p:cNvSpPr>
          <p:nvPr/>
        </p:nvSpPr>
        <p:spPr bwMode="auto">
          <a:xfrm>
            <a:off x="76200" y="-534988"/>
            <a:ext cx="1371600" cy="11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rettisculpture.typepad.com/photos/other_artists2/elizabeth_layton_butt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84" y="990600"/>
            <a:ext cx="7662216" cy="551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gswi">
  <a:themeElements>
    <a:clrScheme name="">
      <a:dk1>
        <a:srgbClr val="9999FF"/>
      </a:dk1>
      <a:lt1>
        <a:srgbClr val="FFFFFF"/>
      </a:lt1>
      <a:dk2>
        <a:srgbClr val="CCCCFF"/>
      </a:dk2>
      <a:lt2>
        <a:srgbClr val="FFFFFF"/>
      </a:lt2>
      <a:accent1>
        <a:srgbClr val="FF9966"/>
      </a:accent1>
      <a:accent2>
        <a:srgbClr val="669933"/>
      </a:accent2>
      <a:accent3>
        <a:srgbClr val="E2E2FF"/>
      </a:accent3>
      <a:accent4>
        <a:srgbClr val="DADADA"/>
      </a:accent4>
      <a:accent5>
        <a:srgbClr val="FFCAB8"/>
      </a:accent5>
      <a:accent6>
        <a:srgbClr val="5C8A2D"/>
      </a:accent6>
      <a:hlink>
        <a:srgbClr val="669999"/>
      </a:hlink>
      <a:folHlink>
        <a:srgbClr val="FF9900"/>
      </a:folHlink>
    </a:clrScheme>
    <a:fontScheme name="hgsw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gsw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gswi">
  <a:themeElements>
    <a:clrScheme name="">
      <a:dk1>
        <a:srgbClr val="9999FF"/>
      </a:dk1>
      <a:lt1>
        <a:srgbClr val="FFFFFF"/>
      </a:lt1>
      <a:dk2>
        <a:srgbClr val="CCCCFF"/>
      </a:dk2>
      <a:lt2>
        <a:srgbClr val="FFFFFF"/>
      </a:lt2>
      <a:accent1>
        <a:srgbClr val="FF9966"/>
      </a:accent1>
      <a:accent2>
        <a:srgbClr val="669933"/>
      </a:accent2>
      <a:accent3>
        <a:srgbClr val="E2E2FF"/>
      </a:accent3>
      <a:accent4>
        <a:srgbClr val="DADADA"/>
      </a:accent4>
      <a:accent5>
        <a:srgbClr val="FFCAB8"/>
      </a:accent5>
      <a:accent6>
        <a:srgbClr val="5C8A2D"/>
      </a:accent6>
      <a:hlink>
        <a:srgbClr val="669999"/>
      </a:hlink>
      <a:folHlink>
        <a:srgbClr val="FF9900"/>
      </a:folHlink>
    </a:clrScheme>
    <a:fontScheme name="hgsw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gsw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hgswi">
  <a:themeElements>
    <a:clrScheme name="">
      <a:dk1>
        <a:srgbClr val="9999FF"/>
      </a:dk1>
      <a:lt1>
        <a:srgbClr val="FFFFFF"/>
      </a:lt1>
      <a:dk2>
        <a:srgbClr val="CCCCFF"/>
      </a:dk2>
      <a:lt2>
        <a:srgbClr val="FFFFFF"/>
      </a:lt2>
      <a:accent1>
        <a:srgbClr val="FF9966"/>
      </a:accent1>
      <a:accent2>
        <a:srgbClr val="669933"/>
      </a:accent2>
      <a:accent3>
        <a:srgbClr val="E2E2FF"/>
      </a:accent3>
      <a:accent4>
        <a:srgbClr val="DADADA"/>
      </a:accent4>
      <a:accent5>
        <a:srgbClr val="FFCAB8"/>
      </a:accent5>
      <a:accent6>
        <a:srgbClr val="5C8A2D"/>
      </a:accent6>
      <a:hlink>
        <a:srgbClr val="669999"/>
      </a:hlink>
      <a:folHlink>
        <a:srgbClr val="FF9900"/>
      </a:folHlink>
    </a:clrScheme>
    <a:fontScheme name="hgsw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gsw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hgswi">
  <a:themeElements>
    <a:clrScheme name="">
      <a:dk1>
        <a:srgbClr val="9999FF"/>
      </a:dk1>
      <a:lt1>
        <a:srgbClr val="FFFFFF"/>
      </a:lt1>
      <a:dk2>
        <a:srgbClr val="CCCCFF"/>
      </a:dk2>
      <a:lt2>
        <a:srgbClr val="FFFFFF"/>
      </a:lt2>
      <a:accent1>
        <a:srgbClr val="FF9966"/>
      </a:accent1>
      <a:accent2>
        <a:srgbClr val="669933"/>
      </a:accent2>
      <a:accent3>
        <a:srgbClr val="E2E2FF"/>
      </a:accent3>
      <a:accent4>
        <a:srgbClr val="DADADA"/>
      </a:accent4>
      <a:accent5>
        <a:srgbClr val="FFCAB8"/>
      </a:accent5>
      <a:accent6>
        <a:srgbClr val="5C8A2D"/>
      </a:accent6>
      <a:hlink>
        <a:srgbClr val="669999"/>
      </a:hlink>
      <a:folHlink>
        <a:srgbClr val="FF9900"/>
      </a:folHlink>
    </a:clrScheme>
    <a:fontScheme name="hgsw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gsw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hgswi">
  <a:themeElements>
    <a:clrScheme name="">
      <a:dk1>
        <a:srgbClr val="9999FF"/>
      </a:dk1>
      <a:lt1>
        <a:srgbClr val="FFFFFF"/>
      </a:lt1>
      <a:dk2>
        <a:srgbClr val="CCCCFF"/>
      </a:dk2>
      <a:lt2>
        <a:srgbClr val="FFFFFF"/>
      </a:lt2>
      <a:accent1>
        <a:srgbClr val="FF9966"/>
      </a:accent1>
      <a:accent2>
        <a:srgbClr val="669933"/>
      </a:accent2>
      <a:accent3>
        <a:srgbClr val="E2E2FF"/>
      </a:accent3>
      <a:accent4>
        <a:srgbClr val="DADADA"/>
      </a:accent4>
      <a:accent5>
        <a:srgbClr val="FFCAB8"/>
      </a:accent5>
      <a:accent6>
        <a:srgbClr val="5C8A2D"/>
      </a:accent6>
      <a:hlink>
        <a:srgbClr val="669999"/>
      </a:hlink>
      <a:folHlink>
        <a:srgbClr val="FF9900"/>
      </a:folHlink>
    </a:clrScheme>
    <a:fontScheme name="hgsw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hgsw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sw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sw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Files\MSOffice\Templates\hgswi.pot</Template>
  <TotalTime>1904</TotalTime>
  <Words>2129</Words>
  <Application>Microsoft Office PowerPoint</Application>
  <PresentationFormat>Overhead</PresentationFormat>
  <Paragraphs>393</Paragraphs>
  <Slides>59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hgswi</vt:lpstr>
      <vt:lpstr>1_hgswi</vt:lpstr>
      <vt:lpstr>2_hgswi</vt:lpstr>
      <vt:lpstr>3_hgswi</vt:lpstr>
      <vt:lpstr>4_hgswi</vt:lpstr>
      <vt:lpstr>PowerPoint Presentation</vt:lpstr>
      <vt:lpstr>Strategies Background</vt:lpstr>
      <vt:lpstr>Strategies Background</vt:lpstr>
      <vt:lpstr>Ideal “Gerontologized” Curriculum</vt:lpstr>
      <vt:lpstr>Structural Issues</vt:lpstr>
      <vt:lpstr>What Works?</vt:lpstr>
      <vt:lpstr>Presentation Format</vt:lpstr>
      <vt:lpstr>PowerPoint Presentation</vt:lpstr>
      <vt:lpstr>PowerPoint Presentation</vt:lpstr>
      <vt:lpstr>Infusion of Content on Aging (Where we are: 3 years in)</vt:lpstr>
      <vt:lpstr>Primary Successes:   Human Diversity &amp; Social Justice</vt:lpstr>
      <vt:lpstr>PowerPoint Presentation</vt:lpstr>
      <vt:lpstr>PowerPoint Presentation</vt:lpstr>
      <vt:lpstr>PowerPoint Presentation</vt:lpstr>
      <vt:lpstr>PowerPoint Presentation</vt:lpstr>
      <vt:lpstr>Primary Successes:          partnering with </vt:lpstr>
      <vt:lpstr>PowerPoint Presentation</vt:lpstr>
      <vt:lpstr>Challenges Challenged, Competencies Created</vt:lpstr>
      <vt:lpstr>PowerPoint Presentation</vt:lpstr>
      <vt:lpstr>Recommendations:             Attend to Competencies      </vt:lpstr>
      <vt:lpstr>Recommendations:         Have Fun With This Material </vt:lpstr>
      <vt:lpstr>PowerPoint Presentation</vt:lpstr>
      <vt:lpstr>Context: Development of Gero Initiative</vt:lpstr>
      <vt:lpstr>Successes I</vt:lpstr>
      <vt:lpstr>Successes II</vt:lpstr>
      <vt:lpstr>Three Strategies</vt:lpstr>
      <vt:lpstr>Three Challenges</vt:lpstr>
      <vt:lpstr>Recommendations</vt:lpstr>
      <vt:lpstr>PowerPoint Presentation</vt:lpstr>
      <vt:lpstr>Mandel School of            Applied Social Sciences</vt:lpstr>
      <vt:lpstr>Challenges of Infusion</vt:lpstr>
      <vt:lpstr>“…chance favors the prepared mind”</vt:lpstr>
      <vt:lpstr>“…chance favors the prepared mind”</vt:lpstr>
      <vt:lpstr>“…chance favors the prepared mind”</vt:lpstr>
      <vt:lpstr>“A Perfect Storm”</vt:lpstr>
      <vt:lpstr>Primary Successes</vt:lpstr>
      <vt:lpstr>Primary Successes</vt:lpstr>
      <vt:lpstr>Recommendations</vt:lpstr>
      <vt:lpstr>PowerPoint Presentation</vt:lpstr>
      <vt:lpstr>Ball State &amp; BSW program</vt:lpstr>
      <vt:lpstr>Ball State &amp; BSW program</vt:lpstr>
      <vt:lpstr>ELDERS Project</vt:lpstr>
      <vt:lpstr>ELDERS Project: Activities</vt:lpstr>
      <vt:lpstr>ELDERS Project: Activities</vt:lpstr>
      <vt:lpstr>ELDERS Project: Evaluation</vt:lpstr>
      <vt:lpstr>ELDERS Project: Evaluation</vt:lpstr>
      <vt:lpstr>PowerPoint Presentation</vt:lpstr>
      <vt:lpstr>PowerPoint Presentation</vt:lpstr>
      <vt:lpstr>ELDERS Posttest: Descriptives</vt:lpstr>
      <vt:lpstr>ELDERS Posttest: Descriptives</vt:lpstr>
      <vt:lpstr>Field Data </vt:lpstr>
      <vt:lpstr>Field Data </vt:lpstr>
      <vt:lpstr>ELDERS Successes </vt:lpstr>
      <vt:lpstr>ELDERS Successes </vt:lpstr>
      <vt:lpstr>Challenges &amp; Strategies </vt:lpstr>
      <vt:lpstr>Challenges &amp; Strategies </vt:lpstr>
      <vt:lpstr>Challenges &amp; Strategies </vt:lpstr>
      <vt:lpstr>Implications for SW Education</vt:lpstr>
      <vt:lpstr>Implications for SW Education</vt:lpstr>
    </vt:vector>
  </TitlesOfParts>
  <Company>Pss World Medical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 Aging and  Gerontology  Education for  Social  Work       SAGE-SW</dc:title>
  <dc:creator>Tim Paton</dc:creator>
  <cp:lastModifiedBy>Beth</cp:lastModifiedBy>
  <cp:revision>152</cp:revision>
  <cp:lastPrinted>2001-12-20T15:02:42Z</cp:lastPrinted>
  <dcterms:created xsi:type="dcterms:W3CDTF">2001-12-19T17:33:50Z</dcterms:created>
  <dcterms:modified xsi:type="dcterms:W3CDTF">2015-06-09T22:00:46Z</dcterms:modified>
</cp:coreProperties>
</file>