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1"/>
  </p:sldMasterIdLst>
  <p:notesMasterIdLst>
    <p:notesMasterId r:id="rId40"/>
  </p:notesMasterIdLst>
  <p:handoutMasterIdLst>
    <p:handoutMasterId r:id="rId41"/>
  </p:handoutMasterIdLst>
  <p:sldIdLst>
    <p:sldId id="327" r:id="rId2"/>
    <p:sldId id="330" r:id="rId3"/>
    <p:sldId id="331" r:id="rId4"/>
    <p:sldId id="328" r:id="rId5"/>
    <p:sldId id="383" r:id="rId6"/>
    <p:sldId id="403" r:id="rId7"/>
    <p:sldId id="334" r:id="rId8"/>
    <p:sldId id="317" r:id="rId9"/>
    <p:sldId id="332" r:id="rId10"/>
    <p:sldId id="382" r:id="rId11"/>
    <p:sldId id="404" r:id="rId12"/>
    <p:sldId id="405" r:id="rId13"/>
    <p:sldId id="393" r:id="rId14"/>
    <p:sldId id="370" r:id="rId15"/>
    <p:sldId id="384" r:id="rId16"/>
    <p:sldId id="364" r:id="rId17"/>
    <p:sldId id="406" r:id="rId18"/>
    <p:sldId id="396" r:id="rId19"/>
    <p:sldId id="397" r:id="rId20"/>
    <p:sldId id="351" r:id="rId21"/>
    <p:sldId id="352" r:id="rId22"/>
    <p:sldId id="353" r:id="rId23"/>
    <p:sldId id="354" r:id="rId24"/>
    <p:sldId id="346" r:id="rId25"/>
    <p:sldId id="413" r:id="rId26"/>
    <p:sldId id="340" r:id="rId27"/>
    <p:sldId id="345" r:id="rId28"/>
    <p:sldId id="357" r:id="rId29"/>
    <p:sldId id="358" r:id="rId30"/>
    <p:sldId id="362" r:id="rId31"/>
    <p:sldId id="378" r:id="rId32"/>
    <p:sldId id="402" r:id="rId33"/>
    <p:sldId id="407" r:id="rId34"/>
    <p:sldId id="408" r:id="rId35"/>
    <p:sldId id="386" r:id="rId36"/>
    <p:sldId id="410" r:id="rId37"/>
    <p:sldId id="377" r:id="rId38"/>
    <p:sldId id="412" r:id="rId39"/>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99"/>
    <a:srgbClr val="336699"/>
    <a:srgbClr val="003399"/>
    <a:srgbClr val="0083BE"/>
    <a:srgbClr val="3366CC"/>
    <a:srgbClr val="0066FF"/>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899" autoAdjust="0"/>
  </p:normalViewPr>
  <p:slideViewPr>
    <p:cSldViewPr snapToGrid="0" snapToObjects="1">
      <p:cViewPr>
        <p:scale>
          <a:sx n="53" d="100"/>
          <a:sy n="53" d="100"/>
        </p:scale>
        <p:origin x="-96"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72"/>
    </p:cViewPr>
  </p:sorterViewPr>
  <p:notesViewPr>
    <p:cSldViewPr snapToGrid="0" snapToObjects="1">
      <p:cViewPr>
        <p:scale>
          <a:sx n="100" d="100"/>
          <a:sy n="100" d="100"/>
        </p:scale>
        <p:origin x="-720" y="122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layout>
        <c:manualLayout>
          <c:xMode val="edge"/>
          <c:yMode val="edge"/>
          <c:x val="0.1447708333333334"/>
          <c:y val="3.0303030303030352E-2"/>
        </c:manualLayout>
      </c:layout>
      <c:overlay val="0"/>
    </c:title>
    <c:autoTitleDeleted val="0"/>
    <c:plotArea>
      <c:layout/>
      <c:barChart>
        <c:barDir val="bar"/>
        <c:grouping val="clustered"/>
        <c:varyColors val="0"/>
        <c:ser>
          <c:idx val="0"/>
          <c:order val="0"/>
          <c:tx>
            <c:strRef>
              <c:f>Sheet1!$B$1</c:f>
              <c:strCache>
                <c:ptCount val="1"/>
                <c:pt idx="0">
                  <c:v>55% of Veterans are 60 years old or older</c:v>
                </c:pt>
              </c:strCache>
            </c:strRef>
          </c:tx>
          <c:spPr>
            <a:solidFill>
              <a:srgbClr val="FF0000"/>
            </a:solidFill>
          </c:spPr>
          <c:invertIfNegative val="0"/>
          <c:dLbls>
            <c:dLbl>
              <c:idx val="0"/>
              <c:layout/>
              <c:tx>
                <c:rich>
                  <a:bodyPr/>
                  <a:lstStyle/>
                  <a:p>
                    <a:r>
                      <a:rPr lang="en-US" smtClean="0"/>
                      <a:t>4.8M</a:t>
                    </a:r>
                    <a:endParaRPr lang="en-US"/>
                  </a:p>
                </c:rich>
              </c:tx>
              <c:showLegendKey val="0"/>
              <c:showVal val="1"/>
              <c:showCatName val="0"/>
              <c:showSerName val="0"/>
              <c:showPercent val="0"/>
              <c:showBubbleSize val="0"/>
            </c:dLbl>
            <c:dLbl>
              <c:idx val="1"/>
              <c:layout/>
              <c:tx>
                <c:rich>
                  <a:bodyPr/>
                  <a:lstStyle/>
                  <a:p>
                    <a:r>
                      <a:rPr lang="en-US" smtClean="0"/>
                      <a:t>7.7M</a:t>
                    </a:r>
                    <a:endParaRPr lang="en-US"/>
                  </a:p>
                </c:rich>
              </c:tx>
              <c:showLegendKey val="0"/>
              <c:showVal val="1"/>
              <c:showCatName val="0"/>
              <c:showSerName val="0"/>
              <c:showPercent val="0"/>
              <c:showBubbleSize val="0"/>
            </c:dLbl>
            <c:dLbl>
              <c:idx val="2"/>
              <c:layout/>
              <c:tx>
                <c:rich>
                  <a:bodyPr/>
                  <a:lstStyle/>
                  <a:p>
                    <a:r>
                      <a:rPr lang="en-US" smtClean="0"/>
                      <a:t>5.7M</a:t>
                    </a:r>
                    <a:endParaRPr lang="en-US" dirty="0"/>
                  </a:p>
                </c:rich>
              </c:tx>
              <c:showLegendKey val="0"/>
              <c:showVal val="1"/>
              <c:showCatName val="0"/>
              <c:showSerName val="0"/>
              <c:showPercent val="0"/>
              <c:showBubbleSize val="0"/>
            </c:dLbl>
            <c:dLbl>
              <c:idx val="3"/>
              <c:layout/>
              <c:tx>
                <c:rich>
                  <a:bodyPr/>
                  <a:lstStyle/>
                  <a:p>
                    <a:r>
                      <a:rPr lang="en-US" smtClean="0"/>
                      <a:t>3.3M</a:t>
                    </a:r>
                    <a:endParaRPr lang="en-US" dirty="0"/>
                  </a:p>
                </c:rich>
              </c:tx>
              <c:showLegendKey val="0"/>
              <c:showVal val="1"/>
              <c:showCatName val="0"/>
              <c:showSerName val="0"/>
              <c:showPercent val="0"/>
              <c:showBubbleSize val="0"/>
            </c:dLbl>
            <c:dLbl>
              <c:idx val="4"/>
              <c:layout/>
              <c:tx>
                <c:rich>
                  <a:bodyPr/>
                  <a:lstStyle/>
                  <a:p>
                    <a:r>
                      <a:rPr lang="en-US" smtClean="0"/>
                      <a:t>1M</a:t>
                    </a:r>
                    <a:endParaRPr lang="en-US"/>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Sheet1!$A$2:$A$6</c:f>
              <c:strCache>
                <c:ptCount val="5"/>
                <c:pt idx="0">
                  <c:v>75 Years or older</c:v>
                </c:pt>
                <c:pt idx="1">
                  <c:v>60-74 Years Old</c:v>
                </c:pt>
                <c:pt idx="2">
                  <c:v>45-59 Years Old</c:v>
                </c:pt>
                <c:pt idx="3">
                  <c:v>30-44 Years old</c:v>
                </c:pt>
                <c:pt idx="4">
                  <c:v>Younger than 30</c:v>
                </c:pt>
              </c:strCache>
            </c:strRef>
          </c:cat>
          <c:val>
            <c:numRef>
              <c:f>Sheet1!$B$2:$B$6</c:f>
              <c:numCache>
                <c:formatCode>General</c:formatCode>
                <c:ptCount val="5"/>
                <c:pt idx="0">
                  <c:v>4.8</c:v>
                </c:pt>
                <c:pt idx="1">
                  <c:v>7.7</c:v>
                </c:pt>
                <c:pt idx="2">
                  <c:v>5.7</c:v>
                </c:pt>
                <c:pt idx="3">
                  <c:v>3.3</c:v>
                </c:pt>
                <c:pt idx="4">
                  <c:v>1</c:v>
                </c:pt>
              </c:numCache>
            </c:numRef>
          </c:val>
        </c:ser>
        <c:dLbls>
          <c:showLegendKey val="0"/>
          <c:showVal val="1"/>
          <c:showCatName val="0"/>
          <c:showSerName val="0"/>
          <c:showPercent val="0"/>
          <c:showBubbleSize val="0"/>
        </c:dLbls>
        <c:gapWidth val="75"/>
        <c:axId val="32818304"/>
        <c:axId val="32837632"/>
      </c:barChart>
      <c:catAx>
        <c:axId val="32818304"/>
        <c:scaling>
          <c:orientation val="minMax"/>
        </c:scaling>
        <c:delete val="0"/>
        <c:axPos val="l"/>
        <c:majorTickMark val="none"/>
        <c:minorTickMark val="none"/>
        <c:tickLblPos val="nextTo"/>
        <c:crossAx val="32837632"/>
        <c:crosses val="autoZero"/>
        <c:auto val="1"/>
        <c:lblAlgn val="ctr"/>
        <c:lblOffset val="100"/>
        <c:noMultiLvlLbl val="0"/>
      </c:catAx>
      <c:valAx>
        <c:axId val="32837632"/>
        <c:scaling>
          <c:orientation val="minMax"/>
        </c:scaling>
        <c:delete val="0"/>
        <c:axPos val="b"/>
        <c:numFmt formatCode="General" sourceLinked="1"/>
        <c:majorTickMark val="none"/>
        <c:minorTickMark val="none"/>
        <c:tickLblPos val="nextTo"/>
        <c:crossAx val="32818304"/>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0"/>
    </mc:Choice>
    <mc:Fallback>
      <c:style val="40"/>
    </mc:Fallback>
  </mc:AlternateContent>
  <c:chart>
    <c:title>
      <c:overlay val="0"/>
    </c:title>
    <c:autoTitleDeleted val="0"/>
    <c:plotArea>
      <c:layout/>
      <c:barChart>
        <c:barDir val="col"/>
        <c:grouping val="stacked"/>
        <c:varyColors val="0"/>
        <c:ser>
          <c:idx val="0"/>
          <c:order val="0"/>
          <c:tx>
            <c:strRef>
              <c:f>Sheet1!$B$16</c:f>
              <c:strCache>
                <c:ptCount val="1"/>
              </c:strCache>
            </c:strRef>
          </c:tx>
          <c:spPr>
            <a:solidFill>
              <a:schemeClr val="accent3"/>
            </a:solidFill>
          </c:spPr>
          <c:invertIfNegative val="0"/>
          <c:dLbls>
            <c:dLbl>
              <c:idx val="0"/>
              <c:layout>
                <c:manualLayout>
                  <c:x val="-2.0833333333333498E-3"/>
                  <c:y val="-0.17500000000000004"/>
                </c:manualLayout>
              </c:layout>
              <c:showLegendKey val="0"/>
              <c:showVal val="1"/>
              <c:showCatName val="0"/>
              <c:showSerName val="0"/>
              <c:showPercent val="0"/>
              <c:showBubbleSize val="0"/>
            </c:dLbl>
            <c:dLbl>
              <c:idx val="1"/>
              <c:layout>
                <c:manualLayout>
                  <c:x val="2.0833333333333498E-3"/>
                  <c:y val="-0.19687499999999997"/>
                </c:manualLayout>
              </c:layout>
              <c:showLegendKey val="0"/>
              <c:showVal val="1"/>
              <c:showCatName val="0"/>
              <c:showSerName val="0"/>
              <c:showPercent val="0"/>
              <c:showBubbleSize val="0"/>
            </c:dLbl>
            <c:dLbl>
              <c:idx val="2"/>
              <c:layout>
                <c:manualLayout>
                  <c:x val="4.1666666666666814E-3"/>
                  <c:y val="-0.21875000000000044"/>
                </c:manualLayout>
              </c:layout>
              <c:showLegendKey val="0"/>
              <c:showVal val="1"/>
              <c:showCatName val="0"/>
              <c:showSerName val="0"/>
              <c:showPercent val="0"/>
              <c:showBubbleSize val="0"/>
            </c:dLbl>
            <c:dLbl>
              <c:idx val="3"/>
              <c:layout>
                <c:manualLayout>
                  <c:x val="-1.6404199475065776E-7"/>
                  <c:y val="-0.28750000000000031"/>
                </c:manualLayout>
              </c:layout>
              <c:tx>
                <c:rich>
                  <a:bodyPr/>
                  <a:lstStyle/>
                  <a:p>
                    <a:r>
                      <a:rPr lang="en-US" dirty="0" smtClean="0"/>
                      <a:t>66,000</a:t>
                    </a:r>
                    <a:endParaRPr lang="en-US" dirty="0"/>
                  </a:p>
                </c:rich>
              </c:tx>
              <c:showLegendKey val="0"/>
              <c:showVal val="1"/>
              <c:showCatName val="0"/>
              <c:showSerName val="0"/>
              <c:showPercent val="0"/>
              <c:showBubbleSize val="0"/>
            </c:dLbl>
            <c:dLbl>
              <c:idx val="4"/>
              <c:layout>
                <c:manualLayout>
                  <c:x val="1.2500000000000025E-2"/>
                  <c:y val="-0.37500000000000089"/>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Sheet1!$A$2:$A$6</c:f>
              <c:strCache>
                <c:ptCount val="5"/>
                <c:pt idx="0">
                  <c:v>FY08</c:v>
                </c:pt>
                <c:pt idx="1">
                  <c:v>FY09</c:v>
                </c:pt>
                <c:pt idx="2">
                  <c:v>FY10</c:v>
                </c:pt>
                <c:pt idx="3">
                  <c:v>FY11</c:v>
                </c:pt>
                <c:pt idx="4">
                  <c:v>FY12</c:v>
                </c:pt>
              </c:strCache>
            </c:strRef>
          </c:cat>
          <c:val>
            <c:numRef>
              <c:f>Sheet1!$B$2:$B$6</c:f>
              <c:numCache>
                <c:formatCode>#,##0</c:formatCode>
                <c:ptCount val="5"/>
                <c:pt idx="0">
                  <c:v>35406</c:v>
                </c:pt>
                <c:pt idx="1">
                  <c:v>40348</c:v>
                </c:pt>
                <c:pt idx="2">
                  <c:v>48345</c:v>
                </c:pt>
                <c:pt idx="3">
                  <c:v>65981</c:v>
                </c:pt>
                <c:pt idx="4">
                  <c:v>92000</c:v>
                </c:pt>
              </c:numCache>
            </c:numRef>
          </c:val>
        </c:ser>
        <c:dLbls>
          <c:showLegendKey val="0"/>
          <c:showVal val="0"/>
          <c:showCatName val="0"/>
          <c:showSerName val="0"/>
          <c:showPercent val="0"/>
          <c:showBubbleSize val="0"/>
        </c:dLbls>
        <c:gapWidth val="150"/>
        <c:overlap val="100"/>
        <c:axId val="33624832"/>
        <c:axId val="33626368"/>
      </c:barChart>
      <c:catAx>
        <c:axId val="33624832"/>
        <c:scaling>
          <c:orientation val="minMax"/>
        </c:scaling>
        <c:delete val="0"/>
        <c:axPos val="b"/>
        <c:majorTickMark val="out"/>
        <c:minorTickMark val="none"/>
        <c:tickLblPos val="nextTo"/>
        <c:crossAx val="33626368"/>
        <c:crosses val="autoZero"/>
        <c:auto val="1"/>
        <c:lblAlgn val="ctr"/>
        <c:lblOffset val="100"/>
        <c:noMultiLvlLbl val="0"/>
      </c:catAx>
      <c:valAx>
        <c:axId val="33626368"/>
        <c:scaling>
          <c:orientation val="minMax"/>
        </c:scaling>
        <c:delete val="0"/>
        <c:axPos val="l"/>
        <c:numFmt formatCode="#,##0" sourceLinked="1"/>
        <c:majorTickMark val="out"/>
        <c:minorTickMark val="none"/>
        <c:tickLblPos val="nextTo"/>
        <c:spPr>
          <a:effectLst>
            <a:outerShdw blurRad="50800" dist="38100" dir="2700000" algn="tl" rotWithShape="0">
              <a:prstClr val="black">
                <a:alpha val="40000"/>
              </a:prstClr>
            </a:outerShdw>
          </a:effectLst>
        </c:spPr>
        <c:crossAx val="33624832"/>
        <c:crosses val="autoZero"/>
        <c:crossBetween val="between"/>
      </c:valAx>
    </c:plotArea>
    <c:plotVisOnly val="1"/>
    <c:dispBlanksAs val="gap"/>
    <c:showDLblsOverMax val="0"/>
  </c:chart>
  <c:spPr>
    <a:effectLst>
      <a:outerShdw blurRad="50800" dist="38100" dir="2700000" algn="tl" rotWithShape="0">
        <a:prstClr val="black">
          <a:alpha val="40000"/>
        </a:prstClr>
      </a:outerShdw>
    </a:effectLst>
  </c:spPr>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drawing1.xml><?xml version="1.0" encoding="utf-8"?>
<c:userShapes xmlns:c="http://schemas.openxmlformats.org/drawingml/2006/chart">
  <cdr:relSizeAnchor xmlns:cdr="http://schemas.openxmlformats.org/drawingml/2006/chartDrawing">
    <cdr:from>
      <cdr:x>0.07403</cdr:x>
      <cdr:y>0.88973</cdr:y>
    </cdr:from>
    <cdr:to>
      <cdr:x>0.22403</cdr:x>
      <cdr:y>0.97785</cdr:y>
    </cdr:to>
    <cdr:sp macro="" textlink="">
      <cdr:nvSpPr>
        <cdr:cNvPr id="2" name="TextBox 5"/>
        <cdr:cNvSpPr txBox="1"/>
      </cdr:nvSpPr>
      <cdr:spPr>
        <a:xfrm xmlns:a="http://schemas.openxmlformats.org/drawingml/2006/main">
          <a:off x="451262" y="3728852"/>
          <a:ext cx="914400"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r>
            <a:rPr lang="en-US" dirty="0" smtClean="0"/>
            <a:t>Million</a:t>
          </a:r>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wrap="square" lIns="93172" tIns="46586" rIns="93172" bIns="46586" numCol="1" anchor="t" anchorCtr="0" compatLnSpc="1">
            <a:prstTxWarp prst="textNoShape">
              <a:avLst/>
            </a:prstTxWarp>
          </a:bodyPr>
          <a:lstStyle>
            <a:lvl1pPr>
              <a:defRPr sz="1300">
                <a:latin typeface="Calibri" pitchFamily="-108" charset="0"/>
                <a:ea typeface="ＭＳ Ｐゴシック" pitchFamily="-108" charset="-128"/>
                <a:cs typeface="+mn-cs"/>
              </a:defRPr>
            </a:lvl1pPr>
          </a:lstStyle>
          <a:p>
            <a:pPr>
              <a:defRPr/>
            </a:pPr>
            <a:endParaRPr lang="en-US"/>
          </a:p>
        </p:txBody>
      </p:sp>
      <p:sp>
        <p:nvSpPr>
          <p:cNvPr id="3" name="Date Placeholder 2"/>
          <p:cNvSpPr>
            <a:spLocks noGrp="1"/>
          </p:cNvSpPr>
          <p:nvPr>
            <p:ph type="dt" sz="quarter" idx="1"/>
          </p:nvPr>
        </p:nvSpPr>
        <p:spPr>
          <a:xfrm>
            <a:off x="3970734" y="1"/>
            <a:ext cx="3038145" cy="464205"/>
          </a:xfrm>
          <a:prstGeom prst="rect">
            <a:avLst/>
          </a:prstGeom>
        </p:spPr>
        <p:txBody>
          <a:bodyPr vert="horz" wrap="square" lIns="93172" tIns="46586" rIns="93172" bIns="46586" numCol="1" anchor="t" anchorCtr="0" compatLnSpc="1">
            <a:prstTxWarp prst="textNoShape">
              <a:avLst/>
            </a:prstTxWarp>
          </a:bodyPr>
          <a:lstStyle>
            <a:lvl1pPr algn="r">
              <a:defRPr sz="1300">
                <a:latin typeface="Calibri" pitchFamily="34" charset="0"/>
              </a:defRPr>
            </a:lvl1pPr>
          </a:lstStyle>
          <a:p>
            <a:pPr>
              <a:defRPr/>
            </a:pPr>
            <a:fld id="{ADCE56C1-B30B-4E0B-B4AF-AA0A774A2B7A}" type="datetime1">
              <a:rPr lang="en-US"/>
              <a:pPr>
                <a:defRPr/>
              </a:pPr>
              <a:t>6/9/2015</a:t>
            </a:fld>
            <a:endParaRPr lang="en-US"/>
          </a:p>
        </p:txBody>
      </p:sp>
      <p:sp>
        <p:nvSpPr>
          <p:cNvPr id="4" name="Footer Placeholder 3"/>
          <p:cNvSpPr>
            <a:spLocks noGrp="1"/>
          </p:cNvSpPr>
          <p:nvPr>
            <p:ph type="ftr" sz="quarter" idx="2"/>
          </p:nvPr>
        </p:nvSpPr>
        <p:spPr>
          <a:xfrm>
            <a:off x="0" y="8830659"/>
            <a:ext cx="3038145" cy="464205"/>
          </a:xfrm>
          <a:prstGeom prst="rect">
            <a:avLst/>
          </a:prstGeom>
        </p:spPr>
        <p:txBody>
          <a:bodyPr vert="horz" wrap="square" lIns="93172" tIns="46586" rIns="93172" bIns="46586" numCol="1" anchor="b" anchorCtr="0" compatLnSpc="1">
            <a:prstTxWarp prst="textNoShape">
              <a:avLst/>
            </a:prstTxWarp>
          </a:bodyPr>
          <a:lstStyle>
            <a:lvl1pPr>
              <a:defRPr sz="1300">
                <a:latin typeface="Calibri" pitchFamily="-108" charset="0"/>
                <a:ea typeface="ＭＳ Ｐゴシック" pitchFamily="-108" charset="-128"/>
                <a:cs typeface="+mn-cs"/>
              </a:defRPr>
            </a:lvl1pPr>
          </a:lstStyle>
          <a:p>
            <a:pPr>
              <a:defRPr/>
            </a:pPr>
            <a:endParaRPr lang="en-US"/>
          </a:p>
        </p:txBody>
      </p:sp>
      <p:sp>
        <p:nvSpPr>
          <p:cNvPr id="5" name="Slide Number Placeholder 4"/>
          <p:cNvSpPr>
            <a:spLocks noGrp="1"/>
          </p:cNvSpPr>
          <p:nvPr>
            <p:ph type="sldNum" sz="quarter" idx="3"/>
          </p:nvPr>
        </p:nvSpPr>
        <p:spPr>
          <a:xfrm>
            <a:off x="3970734" y="8830659"/>
            <a:ext cx="3038145" cy="464205"/>
          </a:xfrm>
          <a:prstGeom prst="rect">
            <a:avLst/>
          </a:prstGeom>
        </p:spPr>
        <p:txBody>
          <a:bodyPr vert="horz" wrap="square" lIns="93172" tIns="46586" rIns="93172" bIns="46586" numCol="1" anchor="b" anchorCtr="0" compatLnSpc="1">
            <a:prstTxWarp prst="textNoShape">
              <a:avLst/>
            </a:prstTxWarp>
          </a:bodyPr>
          <a:lstStyle>
            <a:lvl1pPr algn="r">
              <a:defRPr sz="1300">
                <a:latin typeface="Calibri" pitchFamily="34" charset="0"/>
              </a:defRPr>
            </a:lvl1pPr>
          </a:lstStyle>
          <a:p>
            <a:pPr>
              <a:defRPr/>
            </a:pPr>
            <a:fld id="{B9766B6E-F780-4189-A9E9-CF88040C5F0C}" type="slidenum">
              <a:rPr lang="en-US"/>
              <a:pPr>
                <a:defRPr/>
              </a:pPr>
              <a:t>‹#›</a:t>
            </a:fld>
            <a:endParaRPr lang="en-US"/>
          </a:p>
        </p:txBody>
      </p:sp>
    </p:spTree>
    <p:extLst>
      <p:ext uri="{BB962C8B-B14F-4D97-AF65-F5344CB8AC3E}">
        <p14:creationId xmlns:p14="http://schemas.microsoft.com/office/powerpoint/2010/main" val="26358469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wrap="square" lIns="93172" tIns="46586" rIns="93172" bIns="46586" numCol="1" anchor="t" anchorCtr="0" compatLnSpc="1">
            <a:prstTxWarp prst="textNoShape">
              <a:avLst/>
            </a:prstTxWarp>
          </a:bodyPr>
          <a:lstStyle>
            <a:lvl1pPr>
              <a:defRPr sz="1300">
                <a:latin typeface="Calibri" pitchFamily="-108" charset="0"/>
                <a:ea typeface="ＭＳ Ｐゴシック" pitchFamily="-108" charset="-128"/>
                <a:cs typeface="+mn-cs"/>
              </a:defRPr>
            </a:lvl1pPr>
          </a:lstStyle>
          <a:p>
            <a:pPr>
              <a:defRPr/>
            </a:pPr>
            <a:endParaRPr lang="en-US"/>
          </a:p>
        </p:txBody>
      </p:sp>
      <p:sp>
        <p:nvSpPr>
          <p:cNvPr id="3" name="Date Placeholder 2"/>
          <p:cNvSpPr>
            <a:spLocks noGrp="1"/>
          </p:cNvSpPr>
          <p:nvPr>
            <p:ph type="dt" idx="1"/>
          </p:nvPr>
        </p:nvSpPr>
        <p:spPr>
          <a:xfrm>
            <a:off x="3970734" y="1"/>
            <a:ext cx="3038145" cy="464205"/>
          </a:xfrm>
          <a:prstGeom prst="rect">
            <a:avLst/>
          </a:prstGeom>
        </p:spPr>
        <p:txBody>
          <a:bodyPr vert="horz" wrap="square" lIns="93172" tIns="46586" rIns="93172" bIns="46586" numCol="1" anchor="t" anchorCtr="0" compatLnSpc="1">
            <a:prstTxWarp prst="textNoShape">
              <a:avLst/>
            </a:prstTxWarp>
          </a:bodyPr>
          <a:lstStyle>
            <a:lvl1pPr algn="r">
              <a:defRPr sz="1300">
                <a:latin typeface="Calibri" pitchFamily="34" charset="0"/>
              </a:defRPr>
            </a:lvl1pPr>
          </a:lstStyle>
          <a:p>
            <a:pPr>
              <a:defRPr/>
            </a:pPr>
            <a:fld id="{50F45370-6F28-403B-B7B2-95C1EE238BC8}" type="datetime1">
              <a:rPr lang="en-US"/>
              <a:pPr>
                <a:defRPr/>
              </a:pPr>
              <a:t>6/9/2015</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wrap="square" lIns="93172" tIns="46586" rIns="93172" bIns="46586" numCol="1" anchor="ctr" anchorCtr="0" compatLnSpc="1">
            <a:prstTxWarp prst="textNoShape">
              <a:avLst/>
            </a:prstTxWarp>
          </a:bodyPr>
          <a:lstStyle/>
          <a:p>
            <a:pPr lvl="0"/>
            <a:endParaRPr lang="en-US" noProof="0" dirty="0" smtClean="0"/>
          </a:p>
        </p:txBody>
      </p:sp>
      <p:sp>
        <p:nvSpPr>
          <p:cNvPr id="5" name="Notes Placeholder 4"/>
          <p:cNvSpPr>
            <a:spLocks noGrp="1"/>
          </p:cNvSpPr>
          <p:nvPr>
            <p:ph type="body" sz="quarter" idx="3"/>
          </p:nvPr>
        </p:nvSpPr>
        <p:spPr>
          <a:xfrm>
            <a:off x="701345" y="4416099"/>
            <a:ext cx="5607711" cy="4182457"/>
          </a:xfrm>
          <a:prstGeom prst="rect">
            <a:avLst/>
          </a:prstGeom>
        </p:spPr>
        <p:txBody>
          <a:bodyPr vert="horz" wrap="square" lIns="93172" tIns="46586" rIns="93172" bIns="46586"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30659"/>
            <a:ext cx="3038145" cy="464205"/>
          </a:xfrm>
          <a:prstGeom prst="rect">
            <a:avLst/>
          </a:prstGeom>
        </p:spPr>
        <p:txBody>
          <a:bodyPr vert="horz" wrap="square" lIns="93172" tIns="46586" rIns="93172" bIns="46586" numCol="1" anchor="b" anchorCtr="0" compatLnSpc="1">
            <a:prstTxWarp prst="textNoShape">
              <a:avLst/>
            </a:prstTxWarp>
          </a:bodyPr>
          <a:lstStyle>
            <a:lvl1pPr>
              <a:defRPr sz="1300">
                <a:latin typeface="Calibri" pitchFamily="-108" charset="0"/>
                <a:ea typeface="ＭＳ Ｐゴシック" pitchFamily="-108" charset="-128"/>
                <a:cs typeface="+mn-cs"/>
              </a:defRPr>
            </a:lvl1pPr>
          </a:lstStyle>
          <a:p>
            <a:pPr>
              <a:defRPr/>
            </a:pPr>
            <a:endParaRPr lang="en-US"/>
          </a:p>
        </p:txBody>
      </p:sp>
      <p:sp>
        <p:nvSpPr>
          <p:cNvPr id="7" name="Slide Number Placeholder 6"/>
          <p:cNvSpPr>
            <a:spLocks noGrp="1"/>
          </p:cNvSpPr>
          <p:nvPr>
            <p:ph type="sldNum" sz="quarter" idx="5"/>
          </p:nvPr>
        </p:nvSpPr>
        <p:spPr>
          <a:xfrm>
            <a:off x="3970734" y="8830659"/>
            <a:ext cx="3038145" cy="464205"/>
          </a:xfrm>
          <a:prstGeom prst="rect">
            <a:avLst/>
          </a:prstGeom>
        </p:spPr>
        <p:txBody>
          <a:bodyPr vert="horz" wrap="square" lIns="93172" tIns="46586" rIns="93172" bIns="46586" numCol="1" anchor="b" anchorCtr="0" compatLnSpc="1">
            <a:prstTxWarp prst="textNoShape">
              <a:avLst/>
            </a:prstTxWarp>
          </a:bodyPr>
          <a:lstStyle>
            <a:lvl1pPr algn="r">
              <a:defRPr sz="1300">
                <a:latin typeface="Calibri" pitchFamily="34" charset="0"/>
              </a:defRPr>
            </a:lvl1pPr>
          </a:lstStyle>
          <a:p>
            <a:pPr>
              <a:defRPr/>
            </a:pPr>
            <a:fld id="{FB850CD8-3DC0-4D51-9F0F-9FA8CBAFAED7}" type="slidenum">
              <a:rPr lang="en-US"/>
              <a:pPr>
                <a:defRPr/>
              </a:pPr>
              <a:t>‹#›</a:t>
            </a:fld>
            <a:endParaRPr lang="en-US"/>
          </a:p>
        </p:txBody>
      </p:sp>
    </p:spTree>
    <p:extLst>
      <p:ext uri="{BB962C8B-B14F-4D97-AF65-F5344CB8AC3E}">
        <p14:creationId xmlns:p14="http://schemas.microsoft.com/office/powerpoint/2010/main" val="331363751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28" charset="-128"/>
        <a:cs typeface="ＭＳ Ｐゴシック" pitchFamily="28"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28"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28"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28"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28"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a:lstStyle/>
          <a:p>
            <a:endParaRPr lang="en-US" smtClean="0">
              <a:ea typeface="ＭＳ Ｐゴシック" charset="-128"/>
            </a:endParaRPr>
          </a:p>
        </p:txBody>
      </p:sp>
      <p:sp>
        <p:nvSpPr>
          <p:cNvPr id="11268" name="Slide Number Placeholder 3"/>
          <p:cNvSpPr>
            <a:spLocks noGrp="1"/>
          </p:cNvSpPr>
          <p:nvPr>
            <p:ph type="sldNum" sz="quarter" idx="5"/>
          </p:nvPr>
        </p:nvSpPr>
        <p:spPr bwMode="auto">
          <a:noFill/>
          <a:ln>
            <a:miter lim="800000"/>
            <a:headEnd/>
            <a:tailEnd/>
          </a:ln>
        </p:spPr>
        <p:txBody>
          <a:bodyPr/>
          <a:lstStyle/>
          <a:p>
            <a:fld id="{B0A8AC77-AA18-4B2E-A059-F88CAA9F3832}"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xfrm>
            <a:off x="701675" y="4416425"/>
            <a:ext cx="6308725" cy="4879975"/>
          </a:xfrm>
        </p:spPr>
        <p:txBody>
          <a:bodyPr lIns="92469" tIns="46233" rIns="92469" bIns="46233"/>
          <a:lstStyle/>
          <a:p>
            <a:endParaRPr lang="en-US" dirty="0"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xfrm>
            <a:off x="701040" y="4415790"/>
            <a:ext cx="5609943" cy="4183380"/>
          </a:xfrm>
          <a:noFill/>
          <a:ln/>
        </p:spPr>
        <p:txBody>
          <a:bodyPr lIns="92435" tIns="46218" rIns="92435" bIns="46218"/>
          <a:lstStyle/>
          <a:p>
            <a:pPr>
              <a:spcBef>
                <a:spcPct val="0"/>
              </a:spcBef>
            </a:pPr>
            <a:endParaRPr lang="en-US" smtClean="0"/>
          </a:p>
        </p:txBody>
      </p:sp>
      <p:sp>
        <p:nvSpPr>
          <p:cNvPr id="87044" name="Slide Number Placeholder 3"/>
          <p:cNvSpPr txBox="1">
            <a:spLocks noGrp="1"/>
          </p:cNvSpPr>
          <p:nvPr/>
        </p:nvSpPr>
        <p:spPr bwMode="auto">
          <a:xfrm>
            <a:off x="3970938" y="8829967"/>
            <a:ext cx="3037840" cy="464820"/>
          </a:xfrm>
          <a:prstGeom prst="rect">
            <a:avLst/>
          </a:prstGeom>
          <a:noFill/>
          <a:ln w="9525">
            <a:noFill/>
            <a:miter lim="800000"/>
            <a:headEnd/>
            <a:tailEnd/>
          </a:ln>
        </p:spPr>
        <p:txBody>
          <a:bodyPr lIns="92435" tIns="46218" rIns="92435" bIns="46218" anchor="b"/>
          <a:lstStyle/>
          <a:p>
            <a:pPr algn="r" defTabSz="923630"/>
            <a:fld id="{D88FD163-F31F-49E0-BF4B-4BABA408C84E}" type="slidenum">
              <a:rPr lang="en-US" sz="1300"/>
              <a:pPr algn="r" defTabSz="923630"/>
              <a:t>26</a:t>
            </a:fld>
            <a:endParaRPr lang="en-US" sz="13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28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32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33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34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a:lstStyle/>
          <a:p>
            <a:pPr>
              <a:lnSpc>
                <a:spcPct val="90000"/>
              </a:lnSpc>
            </a:pPr>
            <a:endParaRPr lang="en-US" dirty="0" smtClean="0">
              <a:ea typeface="ＭＳ Ｐゴシック" charset="-128"/>
            </a:endParaRPr>
          </a:p>
        </p:txBody>
      </p:sp>
      <p:sp>
        <p:nvSpPr>
          <p:cNvPr id="13316" name="Slide Number Placeholder 3"/>
          <p:cNvSpPr>
            <a:spLocks noGrp="1"/>
          </p:cNvSpPr>
          <p:nvPr>
            <p:ph type="sldNum" sz="quarter" idx="5"/>
          </p:nvPr>
        </p:nvSpPr>
        <p:spPr bwMode="auto">
          <a:noFill/>
          <a:ln>
            <a:miter lim="800000"/>
            <a:headEnd/>
            <a:tailEnd/>
          </a:ln>
        </p:spPr>
        <p:txBody>
          <a:bodyPr/>
          <a:lstStyle/>
          <a:p>
            <a:fld id="{C450405A-CB23-4447-9EEC-0EAC20617C06}" type="slidenum">
              <a:rPr lang="en-US" smtClean="0"/>
              <a:pPr/>
              <a:t>8</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background cover.pdf"/>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338880" y="3178162"/>
            <a:ext cx="7772400" cy="730127"/>
          </a:xfrm>
        </p:spPr>
        <p:txBody>
          <a:bodyPr>
            <a:normAutofit/>
          </a:bodyPr>
          <a:lstStyle>
            <a:lvl1pPr algn="l">
              <a:defRPr sz="2000" b="1">
                <a:latin typeface="Calibri"/>
                <a:cs typeface="Calibri"/>
              </a:defRPr>
            </a:lvl1pPr>
          </a:lstStyle>
          <a:p>
            <a:r>
              <a:rPr lang="en-US" smtClean="0"/>
              <a:t>Click to edit Master title style</a:t>
            </a:r>
            <a:endParaRPr lang="en-US" dirty="0"/>
          </a:p>
        </p:txBody>
      </p:sp>
      <p:sp>
        <p:nvSpPr>
          <p:cNvPr id="3" name="Subtitle 2"/>
          <p:cNvSpPr>
            <a:spLocks noGrp="1"/>
          </p:cNvSpPr>
          <p:nvPr>
            <p:ph type="subTitle" idx="1"/>
          </p:nvPr>
        </p:nvSpPr>
        <p:spPr>
          <a:xfrm>
            <a:off x="357696" y="4004454"/>
            <a:ext cx="7753584" cy="914813"/>
          </a:xfrm>
        </p:spPr>
        <p:txBody>
          <a:bodyPr>
            <a:noAutofit/>
          </a:bodyPr>
          <a:lstStyle>
            <a:lvl1pPr marL="0" indent="0" algn="l">
              <a:buNone/>
              <a:defRPr sz="16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1E1760D5-4C07-408F-A1D5-FBE4E348B26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2534" y="2760397"/>
            <a:ext cx="6798733" cy="1125803"/>
          </a:xfrm>
          <a:prstGeom prst="rect">
            <a:avLst/>
          </a:prstGeom>
        </p:spPr>
        <p:txBody>
          <a:bodyPr>
            <a:normAutofit/>
          </a:bodyPr>
          <a:lstStyle>
            <a:lvl1pPr algn="l">
              <a:defRPr sz="3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642533" y="3886200"/>
            <a:ext cx="6798733" cy="1422400"/>
          </a:xfrm>
          <a:prstGeom prst="rect">
            <a:avLst/>
          </a:prstGeo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p:nvPr>
        </p:nvSpPr>
        <p:spPr>
          <a:xfrm>
            <a:off x="1643063" y="5308600"/>
            <a:ext cx="6797675" cy="804863"/>
          </a:xfrm>
          <a:prstGeom prst="rect">
            <a:avLst/>
          </a:prstGeom>
        </p:spPr>
        <p:txBody>
          <a:bodyPr/>
          <a:lstStyle>
            <a:lvl1pPr>
              <a:buNone/>
              <a:defRPr sz="140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en-US" dirty="0" smtClean="0"/>
              <a:t>Click to edit Master text styles</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35650"/>
            <a:ext cx="8229600" cy="4190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C32E41BC-F3C7-4440-964A-79A2B9AB8CF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2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3322"/>
            <a:ext cx="4038600" cy="4202841"/>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23322"/>
            <a:ext cx="4038600" cy="4202841"/>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61ECAB98-9D83-492E-8368-C7175A3158D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732377"/>
            <a:ext cx="4040188" cy="63976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2139"/>
            <a:ext cx="4040188" cy="3706052"/>
          </a:xfrm>
        </p:spPr>
        <p:txBody>
          <a:bodyPr>
            <a:normAutofit/>
          </a:bodyPr>
          <a:lstStyle>
            <a:lvl1pPr>
              <a:defRPr sz="1600"/>
            </a:lvl1pPr>
            <a:lvl2pPr>
              <a:defRPr sz="1600"/>
            </a:lvl2pPr>
            <a:lvl3pPr>
              <a:defRPr sz="16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4645025" y="1732377"/>
            <a:ext cx="4041775" cy="63976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72139"/>
            <a:ext cx="4041775" cy="370605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7" name="Slide Number Placeholder 5"/>
          <p:cNvSpPr>
            <a:spLocks noGrp="1"/>
          </p:cNvSpPr>
          <p:nvPr>
            <p:ph type="sldNum" sz="quarter" idx="10"/>
          </p:nvPr>
        </p:nvSpPr>
        <p:spPr/>
        <p:txBody>
          <a:bodyPr/>
          <a:lstStyle>
            <a:lvl1pPr>
              <a:defRPr/>
            </a:lvl1pPr>
          </a:lstStyle>
          <a:p>
            <a:pPr>
              <a:defRPr/>
            </a:pPr>
            <a:fld id="{F89C8036-696E-4188-A6AA-7FE09813FD3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5B1AF43B-DC5F-4813-A4DA-17F2F6C1393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6370341D-E8BE-4F86-965D-1FB71959D2E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997295"/>
            <a:ext cx="5111750" cy="4128867"/>
          </a:xfrm>
        </p:spPr>
        <p:txBody>
          <a:bodyPr>
            <a:normAutofit/>
          </a:bodyPr>
          <a:lstStyle>
            <a:lvl1pPr>
              <a:defRPr sz="1800"/>
            </a:lvl1pPr>
            <a:lvl2pPr>
              <a:defRPr sz="18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p:txBody>
      </p:sp>
      <p:sp>
        <p:nvSpPr>
          <p:cNvPr id="4" name="Text Placeholder 3"/>
          <p:cNvSpPr>
            <a:spLocks noGrp="1"/>
          </p:cNvSpPr>
          <p:nvPr>
            <p:ph type="body" sz="half" idx="2"/>
          </p:nvPr>
        </p:nvSpPr>
        <p:spPr>
          <a:xfrm>
            <a:off x="457200" y="1997296"/>
            <a:ext cx="3008313" cy="4128866"/>
          </a:xfrm>
          <a:solidFill>
            <a:srgbClr val="FFFFFF"/>
          </a:solidFill>
          <a:ln>
            <a:solidFill>
              <a:srgbClr val="BFBFBF"/>
            </a:solidFill>
          </a:ln>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Slide Number Placeholder 5"/>
          <p:cNvSpPr>
            <a:spLocks noGrp="1"/>
          </p:cNvSpPr>
          <p:nvPr>
            <p:ph type="sldNum" sz="quarter" idx="10"/>
          </p:nvPr>
        </p:nvSpPr>
        <p:spPr/>
        <p:txBody>
          <a:bodyPr/>
          <a:lstStyle>
            <a:lvl1pPr>
              <a:defRPr/>
            </a:lvl1pPr>
          </a:lstStyle>
          <a:p>
            <a:pPr>
              <a:defRPr/>
            </a:pPr>
            <a:fld id="{66C7BBB8-63D5-4F68-8BFB-EAA674B48DC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2391824"/>
            <a:ext cx="5486400" cy="272403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682602"/>
            <a:ext cx="5486400" cy="6135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itle 4"/>
          <p:cNvSpPr>
            <a:spLocks noGrp="1"/>
          </p:cNvSpPr>
          <p:nvPr>
            <p:ph type="title"/>
          </p:nvPr>
        </p:nvSpPr>
        <p:spPr/>
        <p:txBody>
          <a:bodyPr/>
          <a:lstStyle/>
          <a:p>
            <a:r>
              <a:rPr lang="en-US" smtClean="0"/>
              <a:t>Click to edit Master title style</a:t>
            </a:r>
            <a:endParaRPr lang="en-US"/>
          </a:p>
        </p:txBody>
      </p:sp>
      <p:sp>
        <p:nvSpPr>
          <p:cNvPr id="6" name="Slide Number Placeholder 5"/>
          <p:cNvSpPr>
            <a:spLocks noGrp="1"/>
          </p:cNvSpPr>
          <p:nvPr>
            <p:ph type="sldNum" sz="quarter" idx="10"/>
          </p:nvPr>
        </p:nvSpPr>
        <p:spPr/>
        <p:txBody>
          <a:bodyPr/>
          <a:lstStyle>
            <a:lvl1pPr>
              <a:defRPr/>
            </a:lvl1pPr>
          </a:lstStyle>
          <a:p>
            <a:pPr>
              <a:defRPr/>
            </a:pPr>
            <a:fld id="{A17788A4-D08F-4E06-9EB3-D565824E40C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3" descr="background interior.pdf"/>
          <p:cNvPicPr>
            <a:picLocks noChangeAspect="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29063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849438"/>
            <a:ext cx="8229600" cy="4276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Slide Number Placeholder 5"/>
          <p:cNvSpPr>
            <a:spLocks noGrp="1"/>
          </p:cNvSpPr>
          <p:nvPr>
            <p:ph type="sldNum" sz="quarter" idx="4"/>
          </p:nvPr>
        </p:nvSpPr>
        <p:spPr>
          <a:xfrm>
            <a:off x="8583613" y="6249988"/>
            <a:ext cx="490537"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latin typeface="Georgia" pitchFamily="18" charset="0"/>
              </a:defRPr>
            </a:lvl1pPr>
          </a:lstStyle>
          <a:p>
            <a:pPr>
              <a:defRPr/>
            </a:pPr>
            <a:fld id="{4452FDFF-9483-4A82-A0D2-0EFD9C982FB8}" type="slidenum">
              <a:rPr lang="en-US"/>
              <a:pPr>
                <a:defRPr/>
              </a:pPr>
              <a:t>‹#›</a:t>
            </a:fld>
            <a:endParaRPr lang="en-US"/>
          </a:p>
        </p:txBody>
      </p:sp>
      <p:pic>
        <p:nvPicPr>
          <p:cNvPr id="1030" name="Picture 4" descr="Department of Veterans Affairs, Veterans Health Administration, Office of Health Information"/>
          <p:cNvPicPr>
            <a:picLocks noChangeAspect="1" noChangeArrowheads="1"/>
          </p:cNvPicPr>
          <p:nvPr userDrawn="1"/>
        </p:nvPicPr>
        <p:blipFill>
          <a:blip r:embed="rId14"/>
          <a:srcRect/>
          <a:stretch>
            <a:fillRect/>
          </a:stretch>
        </p:blipFill>
        <p:spPr bwMode="auto">
          <a:xfrm>
            <a:off x="911225" y="495300"/>
            <a:ext cx="165100" cy="165100"/>
          </a:xfrm>
          <a:prstGeom prst="rect">
            <a:avLst/>
          </a:prstGeom>
          <a:noFill/>
          <a:ln w="9525">
            <a:noFill/>
            <a:miter lim="800000"/>
            <a:headEnd/>
            <a:tailEnd/>
          </a:ln>
        </p:spPr>
      </p:pic>
      <p:sp>
        <p:nvSpPr>
          <p:cNvPr id="7" name="TextBox 6"/>
          <p:cNvSpPr txBox="1"/>
          <p:nvPr userDrawn="1"/>
        </p:nvSpPr>
        <p:spPr>
          <a:xfrm>
            <a:off x="457200" y="6284913"/>
            <a:ext cx="4311650" cy="276225"/>
          </a:xfrm>
          <a:prstGeom prst="rect">
            <a:avLst/>
          </a:prstGeom>
          <a:noFill/>
        </p:spPr>
        <p:txBody>
          <a:bodyPr>
            <a:spAutoFit/>
          </a:bodyPr>
          <a:lstStyle/>
          <a:p>
            <a:pPr>
              <a:defRPr/>
            </a:pPr>
            <a:r>
              <a:rPr lang="en-US" sz="1200" spc="100" dirty="0">
                <a:solidFill>
                  <a:schemeClr val="bg1">
                    <a:lumMod val="65000"/>
                  </a:schemeClr>
                </a:solidFill>
                <a:latin typeface="Arial" charset="0"/>
                <a:ea typeface="ＭＳ Ｐゴシック" charset="0"/>
                <a:cs typeface="ＭＳ Ｐゴシック" charset="0"/>
              </a:rPr>
              <a:t>VETERANS HEALTH ADMINISTRATION</a:t>
            </a:r>
          </a:p>
        </p:txBody>
      </p:sp>
    </p:spTree>
  </p:cSld>
  <p:clrMap bg1="lt1" tx1="dk1" bg2="lt2" tx2="dk2" accent1="accent1" accent2="accent2" accent3="accent3" accent4="accent4" accent5="accent5" accent6="accent6" hlink="hlink" folHlink="folHlink"/>
  <p:sldLayoutIdLst>
    <p:sldLayoutId id="2147483792" r:id="rId1"/>
    <p:sldLayoutId id="2147483785" r:id="rId2"/>
    <p:sldLayoutId id="2147483793" r:id="rId3"/>
    <p:sldLayoutId id="2147483786" r:id="rId4"/>
    <p:sldLayoutId id="2147483787" r:id="rId5"/>
    <p:sldLayoutId id="2147483788" r:id="rId6"/>
    <p:sldLayoutId id="2147483794" r:id="rId7"/>
    <p:sldLayoutId id="2147483789" r:id="rId8"/>
    <p:sldLayoutId id="2147483790" r:id="rId9"/>
    <p:sldLayoutId id="2147483791" r:id="rId10"/>
    <p:sldLayoutId id="2147483795" r:id="rId11"/>
  </p:sldLayoutIdLst>
  <p:hf hdr="0" ftr="0" dt="0"/>
  <p:txStyles>
    <p:titleStyle>
      <a:lvl1pPr algn="l" defTabSz="457200" rtl="0" eaLnBrk="0" fontAlgn="base" hangingPunct="0">
        <a:spcBef>
          <a:spcPct val="0"/>
        </a:spcBef>
        <a:spcAft>
          <a:spcPct val="0"/>
        </a:spcAft>
        <a:defRPr sz="2400" kern="1200">
          <a:solidFill>
            <a:schemeClr val="bg1"/>
          </a:solidFill>
          <a:latin typeface="Georgia"/>
          <a:ea typeface="ＭＳ Ｐゴシック" charset="0"/>
          <a:cs typeface="Georgia"/>
        </a:defRPr>
      </a:lvl1pPr>
      <a:lvl2pPr algn="l" defTabSz="457200" rtl="0" eaLnBrk="0" fontAlgn="base" hangingPunct="0">
        <a:spcBef>
          <a:spcPct val="0"/>
        </a:spcBef>
        <a:spcAft>
          <a:spcPct val="0"/>
        </a:spcAft>
        <a:defRPr sz="2400">
          <a:solidFill>
            <a:schemeClr val="bg1"/>
          </a:solidFill>
          <a:latin typeface="Georgia" charset="0"/>
          <a:ea typeface="ＭＳ Ｐゴシック" charset="0"/>
          <a:cs typeface="Georgia" charset="0"/>
        </a:defRPr>
      </a:lvl2pPr>
      <a:lvl3pPr algn="l" defTabSz="457200" rtl="0" eaLnBrk="0" fontAlgn="base" hangingPunct="0">
        <a:spcBef>
          <a:spcPct val="0"/>
        </a:spcBef>
        <a:spcAft>
          <a:spcPct val="0"/>
        </a:spcAft>
        <a:defRPr sz="2400">
          <a:solidFill>
            <a:schemeClr val="bg1"/>
          </a:solidFill>
          <a:latin typeface="Georgia" charset="0"/>
          <a:ea typeface="ＭＳ Ｐゴシック" charset="0"/>
          <a:cs typeface="Georgia" charset="0"/>
        </a:defRPr>
      </a:lvl3pPr>
      <a:lvl4pPr algn="l" defTabSz="457200" rtl="0" eaLnBrk="0" fontAlgn="base" hangingPunct="0">
        <a:spcBef>
          <a:spcPct val="0"/>
        </a:spcBef>
        <a:spcAft>
          <a:spcPct val="0"/>
        </a:spcAft>
        <a:defRPr sz="2400">
          <a:solidFill>
            <a:schemeClr val="bg1"/>
          </a:solidFill>
          <a:latin typeface="Georgia" charset="0"/>
          <a:ea typeface="ＭＳ Ｐゴシック" charset="0"/>
          <a:cs typeface="Georgia" charset="0"/>
        </a:defRPr>
      </a:lvl4pPr>
      <a:lvl5pPr algn="l" defTabSz="457200" rtl="0" eaLnBrk="0" fontAlgn="base" hangingPunct="0">
        <a:spcBef>
          <a:spcPct val="0"/>
        </a:spcBef>
        <a:spcAft>
          <a:spcPct val="0"/>
        </a:spcAft>
        <a:defRPr sz="2400">
          <a:solidFill>
            <a:schemeClr val="bg1"/>
          </a:solidFill>
          <a:latin typeface="Georgia" charset="0"/>
          <a:ea typeface="ＭＳ Ｐゴシック" charset="0"/>
          <a:cs typeface="Georgia" charset="0"/>
        </a:defRPr>
      </a:lvl5pPr>
      <a:lvl6pPr marL="457200" algn="l" defTabSz="457200" rtl="0" fontAlgn="base">
        <a:spcBef>
          <a:spcPct val="0"/>
        </a:spcBef>
        <a:spcAft>
          <a:spcPct val="0"/>
        </a:spcAft>
        <a:defRPr sz="2400">
          <a:solidFill>
            <a:schemeClr val="bg1"/>
          </a:solidFill>
          <a:latin typeface="Georgia" charset="0"/>
          <a:ea typeface="ＭＳ Ｐゴシック" charset="0"/>
          <a:cs typeface="Georgia" charset="0"/>
        </a:defRPr>
      </a:lvl6pPr>
      <a:lvl7pPr marL="914400" algn="l" defTabSz="457200" rtl="0" fontAlgn="base">
        <a:spcBef>
          <a:spcPct val="0"/>
        </a:spcBef>
        <a:spcAft>
          <a:spcPct val="0"/>
        </a:spcAft>
        <a:defRPr sz="2400">
          <a:solidFill>
            <a:schemeClr val="bg1"/>
          </a:solidFill>
          <a:latin typeface="Georgia" charset="0"/>
          <a:ea typeface="ＭＳ Ｐゴシック" charset="0"/>
          <a:cs typeface="Georgia" charset="0"/>
        </a:defRPr>
      </a:lvl7pPr>
      <a:lvl8pPr marL="1371600" algn="l" defTabSz="457200" rtl="0" fontAlgn="base">
        <a:spcBef>
          <a:spcPct val="0"/>
        </a:spcBef>
        <a:spcAft>
          <a:spcPct val="0"/>
        </a:spcAft>
        <a:defRPr sz="2400">
          <a:solidFill>
            <a:schemeClr val="bg1"/>
          </a:solidFill>
          <a:latin typeface="Georgia" charset="0"/>
          <a:ea typeface="ＭＳ Ｐゴシック" charset="0"/>
          <a:cs typeface="Georgia" charset="0"/>
        </a:defRPr>
      </a:lvl8pPr>
      <a:lvl9pPr marL="1828800" algn="l" defTabSz="457200" rtl="0" fontAlgn="base">
        <a:spcBef>
          <a:spcPct val="0"/>
        </a:spcBef>
        <a:spcAft>
          <a:spcPct val="0"/>
        </a:spcAft>
        <a:defRPr sz="2400">
          <a:solidFill>
            <a:schemeClr val="bg1"/>
          </a:solidFill>
          <a:latin typeface="Georgia" charset="0"/>
          <a:ea typeface="ＭＳ Ｐゴシック" charset="0"/>
          <a:cs typeface="Georgia" charset="0"/>
        </a:defRPr>
      </a:lvl9pPr>
    </p:titleStyle>
    <p:bodyStyle>
      <a:lvl1pPr marL="342900" indent="-342900" algn="l" defTabSz="457200" rtl="0" eaLnBrk="0" fontAlgn="base" hangingPunct="0">
        <a:spcBef>
          <a:spcPct val="20000"/>
        </a:spcBef>
        <a:spcAft>
          <a:spcPct val="0"/>
        </a:spcAft>
        <a:buFont typeface="Arial" pitchFamily="34" charset="0"/>
        <a:buChar char="•"/>
        <a:defRPr kern="1200">
          <a:solidFill>
            <a:schemeClr val="tx1"/>
          </a:solidFill>
          <a:latin typeface="+mn-lt"/>
          <a:ea typeface="ＭＳ Ｐゴシック" charset="0"/>
          <a:cs typeface="Georgia"/>
        </a:defRPr>
      </a:lvl1pPr>
      <a:lvl2pPr marL="742950" indent="-285750" algn="l" defTabSz="457200" rtl="0" eaLnBrk="0" fontAlgn="base" hangingPunct="0">
        <a:spcBef>
          <a:spcPct val="20000"/>
        </a:spcBef>
        <a:spcAft>
          <a:spcPct val="0"/>
        </a:spcAft>
        <a:buFont typeface="Arial" pitchFamily="34" charset="0"/>
        <a:buChar char="–"/>
        <a:defRPr sz="1600" kern="1200">
          <a:solidFill>
            <a:schemeClr val="tx1"/>
          </a:solidFill>
          <a:latin typeface="+mn-lt"/>
          <a:ea typeface="Georgia" charset="0"/>
          <a:cs typeface="Georgia"/>
        </a:defRPr>
      </a:lvl2pPr>
      <a:lvl3pPr marL="1143000" indent="-228600" algn="l" defTabSz="457200" rtl="0" eaLnBrk="0" fontAlgn="base" hangingPunct="0">
        <a:spcBef>
          <a:spcPct val="20000"/>
        </a:spcBef>
        <a:spcAft>
          <a:spcPct val="0"/>
        </a:spcAft>
        <a:buFont typeface="Arial" pitchFamily="34" charset="0"/>
        <a:buChar char="•"/>
        <a:defRPr sz="1400" kern="1200">
          <a:solidFill>
            <a:schemeClr val="tx1"/>
          </a:solidFill>
          <a:latin typeface="+mn-lt"/>
          <a:ea typeface="Georgia" charset="0"/>
          <a:cs typeface="Georgia"/>
        </a:defRPr>
      </a:lvl3pPr>
      <a:lvl4pPr marL="1600200" indent="-228600" algn="l" defTabSz="457200" rtl="0" eaLnBrk="0" fontAlgn="base" hangingPunct="0">
        <a:spcBef>
          <a:spcPct val="20000"/>
        </a:spcBef>
        <a:spcAft>
          <a:spcPct val="0"/>
        </a:spcAft>
        <a:buFont typeface="Arial" pitchFamily="34" charset="0"/>
        <a:buChar char="–"/>
        <a:defRPr sz="1200" kern="1200">
          <a:solidFill>
            <a:schemeClr val="tx1"/>
          </a:solidFill>
          <a:latin typeface="+mn-lt"/>
          <a:ea typeface="Georgia" charset="0"/>
          <a:cs typeface="Georgia"/>
        </a:defRPr>
      </a:lvl4pPr>
      <a:lvl5pPr marL="2057400" indent="-228600" algn="l" defTabSz="457200" rtl="0" eaLnBrk="0" fontAlgn="base" hangingPunct="0">
        <a:spcBef>
          <a:spcPct val="20000"/>
        </a:spcBef>
        <a:spcAft>
          <a:spcPct val="0"/>
        </a:spcAft>
        <a:buFont typeface="Arial" pitchFamily="34" charset="0"/>
        <a:buChar char="»"/>
        <a:defRPr sz="1200" kern="1200">
          <a:solidFill>
            <a:schemeClr val="tx1"/>
          </a:solidFill>
          <a:latin typeface="Georgia"/>
          <a:ea typeface="Georgia"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3.e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w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178130" y="3004457"/>
            <a:ext cx="8740239" cy="712520"/>
          </a:xfrm>
        </p:spPr>
        <p:txBody>
          <a:bodyPr>
            <a:normAutofit/>
          </a:bodyPr>
          <a:lstStyle/>
          <a:p>
            <a:pPr marL="4763" indent="-4763" algn="ctr">
              <a:spcBef>
                <a:spcPct val="20000"/>
              </a:spcBef>
              <a:defRPr/>
            </a:pPr>
            <a:r>
              <a:rPr lang="en-US" sz="2200" spc="100" dirty="0" smtClean="0"/>
              <a:t>Poverty and Resilience Among Elderly Veterans</a:t>
            </a:r>
            <a:endParaRPr lang="en-US" sz="2200" spc="100" dirty="0"/>
          </a:p>
        </p:txBody>
      </p:sp>
      <p:sp>
        <p:nvSpPr>
          <p:cNvPr id="7171" name="Subtitle 2"/>
          <p:cNvSpPr>
            <a:spLocks noGrp="1"/>
          </p:cNvSpPr>
          <p:nvPr>
            <p:ph type="subTitle" idx="1"/>
          </p:nvPr>
        </p:nvSpPr>
        <p:spPr>
          <a:xfrm>
            <a:off x="357188" y="3924300"/>
            <a:ext cx="7753350" cy="2120240"/>
          </a:xfrm>
        </p:spPr>
        <p:txBody>
          <a:bodyPr/>
          <a:lstStyle/>
          <a:p>
            <a:pPr marR="0">
              <a:lnSpc>
                <a:spcPct val="60000"/>
              </a:lnSpc>
            </a:pPr>
            <a:endParaRPr lang="en-US" sz="800" dirty="0" smtClean="0"/>
          </a:p>
          <a:p>
            <a:pPr marR="0" algn="ctr">
              <a:lnSpc>
                <a:spcPct val="120000"/>
              </a:lnSpc>
            </a:pPr>
            <a:r>
              <a:rPr lang="en-US" sz="1800" dirty="0" smtClean="0"/>
              <a:t>Deborah Amdur, LCSW, ACSW</a:t>
            </a:r>
          </a:p>
          <a:p>
            <a:pPr marR="0" algn="ctr">
              <a:lnSpc>
                <a:spcPct val="120000"/>
              </a:lnSpc>
            </a:pPr>
            <a:r>
              <a:rPr lang="en-US" sz="1800" dirty="0" smtClean="0"/>
              <a:t>Chief Consultant,</a:t>
            </a:r>
          </a:p>
          <a:p>
            <a:pPr marR="0" algn="ctr">
              <a:lnSpc>
                <a:spcPct val="120000"/>
              </a:lnSpc>
            </a:pPr>
            <a:r>
              <a:rPr lang="en-US" sz="1800" dirty="0" smtClean="0"/>
              <a:t>Care Management and Social Work Service</a:t>
            </a:r>
          </a:p>
          <a:p>
            <a:pPr marR="0" algn="ctr">
              <a:lnSpc>
                <a:spcPct val="120000"/>
              </a:lnSpc>
            </a:pPr>
            <a:r>
              <a:rPr lang="en-US" sz="1800" dirty="0" smtClean="0"/>
              <a:t>Department of Veterans Affairs</a:t>
            </a:r>
          </a:p>
        </p:txBody>
      </p:sp>
      <p:sp>
        <p:nvSpPr>
          <p:cNvPr id="6" name="TextBox 5"/>
          <p:cNvSpPr txBox="1"/>
          <p:nvPr/>
        </p:nvSpPr>
        <p:spPr>
          <a:xfrm>
            <a:off x="342900" y="6226175"/>
            <a:ext cx="3573463" cy="339725"/>
          </a:xfrm>
          <a:prstGeom prst="rect">
            <a:avLst/>
          </a:prstGeom>
          <a:noFill/>
        </p:spPr>
        <p:txBody>
          <a:bodyPr>
            <a:spAutoFit/>
          </a:bodyPr>
          <a:lstStyle/>
          <a:p>
            <a:pPr>
              <a:defRPr/>
            </a:pPr>
            <a:r>
              <a:rPr lang="en-US" sz="1600" b="1" dirty="0" smtClean="0">
                <a:solidFill>
                  <a:schemeClr val="bg1">
                    <a:lumMod val="65000"/>
                  </a:schemeClr>
                </a:solidFill>
                <a:latin typeface="Arial" charset="0"/>
                <a:ea typeface="ＭＳ Ｐゴシック" pitchFamily="1" charset="-128"/>
              </a:rPr>
              <a:t>October 28, 2011</a:t>
            </a:r>
            <a:endParaRPr lang="en-US" sz="1600" b="1" dirty="0">
              <a:solidFill>
                <a:schemeClr val="bg1">
                  <a:lumMod val="50000"/>
                </a:schemeClr>
              </a:solidFill>
              <a:latin typeface="Arial" charset="0"/>
              <a:ea typeface="ＭＳ Ｐゴシック" pitchFamily="1"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Chronic Conditions Highly Prevalent in Older Veterans</a:t>
            </a:r>
            <a:endParaRPr lang="en-US" dirty="0"/>
          </a:p>
        </p:txBody>
      </p:sp>
      <p:sp>
        <p:nvSpPr>
          <p:cNvPr id="3" name="Content Placeholder 2"/>
          <p:cNvSpPr>
            <a:spLocks noGrp="1"/>
          </p:cNvSpPr>
          <p:nvPr>
            <p:ph idx="1"/>
          </p:nvPr>
        </p:nvSpPr>
        <p:spPr/>
        <p:txBody>
          <a:bodyPr/>
          <a:lstStyle/>
          <a:p>
            <a:r>
              <a:rPr lang="en-US" b="1" dirty="0" smtClean="0"/>
              <a:t>94 % of Veterans ages 65 years and older are managed in primary care</a:t>
            </a:r>
          </a:p>
          <a:p>
            <a:r>
              <a:rPr lang="en-US" b="1" dirty="0" smtClean="0"/>
              <a:t>Chronic Conditions highly prevalent in older Veterans in primary care</a:t>
            </a:r>
          </a:p>
          <a:p>
            <a:pPr lvl="1"/>
            <a:r>
              <a:rPr lang="en-US" dirty="0" smtClean="0"/>
              <a:t>Hypertension –  80-90%</a:t>
            </a:r>
          </a:p>
          <a:p>
            <a:pPr lvl="1"/>
            <a:r>
              <a:rPr lang="en-US" dirty="0" smtClean="0"/>
              <a:t>Coronary Artery Disease –  50-65%</a:t>
            </a:r>
          </a:p>
          <a:p>
            <a:pPr lvl="1"/>
            <a:r>
              <a:rPr lang="en-US" dirty="0" smtClean="0"/>
              <a:t>Arthritis – 35-55%</a:t>
            </a:r>
          </a:p>
          <a:p>
            <a:pPr lvl="1"/>
            <a:r>
              <a:rPr lang="en-US" dirty="0" smtClean="0"/>
              <a:t>Chronic obstructive pulmonary disease – 30-55%</a:t>
            </a:r>
          </a:p>
          <a:p>
            <a:pPr lvl="1"/>
            <a:r>
              <a:rPr lang="en-US" dirty="0" smtClean="0"/>
              <a:t>Diabetes mellitus – 25-45%</a:t>
            </a:r>
          </a:p>
          <a:p>
            <a:pPr lvl="1"/>
            <a:r>
              <a:rPr lang="en-US" dirty="0" smtClean="0"/>
              <a:t>Cancers – 25-40%</a:t>
            </a:r>
          </a:p>
          <a:p>
            <a:pPr lvl="1"/>
            <a:r>
              <a:rPr lang="en-US" dirty="0" smtClean="0"/>
              <a:t>Depression – 15-40%</a:t>
            </a:r>
          </a:p>
          <a:p>
            <a:pPr lvl="1"/>
            <a:r>
              <a:rPr lang="en-US" dirty="0" smtClean="0"/>
              <a:t>Dementia – 5-35%</a:t>
            </a:r>
          </a:p>
          <a:p>
            <a:r>
              <a:rPr lang="en-US" dirty="0" smtClean="0"/>
              <a:t>Veterans Age 65 and older account for 49% of the 11.9 million outpatient visits/year  (2008)</a:t>
            </a:r>
          </a:p>
          <a:p>
            <a:r>
              <a:rPr lang="en-US" dirty="0" smtClean="0"/>
              <a:t>42.3 % of the $27.7 billion spent on primary care in 2008 was spent on care of Veterans age 65 and older</a:t>
            </a:r>
          </a:p>
          <a:p>
            <a:endParaRPr lang="en-US" sz="1400" i="1" dirty="0" smtClean="0"/>
          </a:p>
          <a:p>
            <a:r>
              <a:rPr lang="en-US" sz="1200" i="1" dirty="0" smtClean="0"/>
              <a:t>Shay and Yoshikawa, </a:t>
            </a:r>
            <a:r>
              <a:rPr lang="en-US" sz="1200" i="1" u="sng" dirty="0" smtClean="0"/>
              <a:t>Overview of VA Healthcare for Older Veterans</a:t>
            </a:r>
            <a:r>
              <a:rPr lang="en-US" sz="1200" i="1" dirty="0" smtClean="0"/>
              <a:t>,  Journal of the American Society on Aging, Summer 2010</a:t>
            </a:r>
          </a:p>
          <a:p>
            <a:pPr>
              <a:buNone/>
            </a:pPr>
            <a:r>
              <a:rPr lang="en-US" dirty="0" smtClean="0"/>
              <a:t>               </a:t>
            </a:r>
            <a:endParaRPr lang="en-US" dirty="0"/>
          </a:p>
          <a:p>
            <a:pPr>
              <a:buNone/>
            </a:pPr>
            <a:r>
              <a:rPr lang="en-US" i="1" dirty="0" smtClean="0"/>
              <a:t> </a:t>
            </a:r>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our elderly Veteran?</a:t>
            </a:r>
            <a:endParaRPr lang="en-US" dirty="0"/>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11</a:t>
            </a:fld>
            <a:endParaRPr lang="en-US"/>
          </a:p>
        </p:txBody>
      </p:sp>
      <p:pic>
        <p:nvPicPr>
          <p:cNvPr id="9" name="Picture 2" descr="D:\35. NChicagoHYH abck.jpg"/>
          <p:cNvPicPr>
            <a:picLocks noChangeAspect="1" noChangeArrowheads="1"/>
          </p:cNvPicPr>
          <p:nvPr/>
        </p:nvPicPr>
        <p:blipFill>
          <a:blip r:embed="rId3"/>
          <a:srcRect/>
          <a:stretch>
            <a:fillRect/>
          </a:stretch>
        </p:blipFill>
        <p:spPr bwMode="auto">
          <a:xfrm>
            <a:off x="239490" y="274638"/>
            <a:ext cx="4763957" cy="3005776"/>
          </a:xfrm>
          <a:prstGeom prst="rect">
            <a:avLst/>
          </a:prstGeom>
          <a:noFill/>
          <a:ln w="9525">
            <a:noFill/>
            <a:miter lim="800000"/>
            <a:headEnd/>
            <a:tailEnd/>
          </a:ln>
        </p:spPr>
      </p:pic>
      <p:pic>
        <p:nvPicPr>
          <p:cNvPr id="5" name="Content Placeholder 4" descr="v19_25891707.jpg"/>
          <p:cNvPicPr>
            <a:picLocks noGrp="1" noChangeAspect="1"/>
          </p:cNvPicPr>
          <p:nvPr>
            <p:ph idx="1"/>
          </p:nvPr>
        </p:nvPicPr>
        <p:blipFill>
          <a:blip r:embed="rId4"/>
          <a:stretch>
            <a:fillRect/>
          </a:stretch>
        </p:blipFill>
        <p:spPr>
          <a:xfrm>
            <a:off x="4346591" y="1565275"/>
            <a:ext cx="4537554" cy="2979202"/>
          </a:xfrm>
        </p:spPr>
      </p:pic>
      <p:pic>
        <p:nvPicPr>
          <p:cNvPr id="6" name="Picture 3" descr="D:\33b HYHPaloAlto1 k.jpg"/>
          <p:cNvPicPr>
            <a:picLocks noChangeAspect="1" noChangeArrowheads="1"/>
          </p:cNvPicPr>
          <p:nvPr/>
        </p:nvPicPr>
        <p:blipFill>
          <a:blip r:embed="rId5"/>
          <a:srcRect/>
          <a:stretch>
            <a:fillRect/>
          </a:stretch>
        </p:blipFill>
        <p:spPr bwMode="auto">
          <a:xfrm>
            <a:off x="941841" y="3747975"/>
            <a:ext cx="4352307" cy="268966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our elderly Veteran?</a:t>
            </a:r>
            <a:endParaRPr lang="en-US" dirty="0"/>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12</a:t>
            </a:fld>
            <a:endParaRPr lang="en-US"/>
          </a:p>
        </p:txBody>
      </p:sp>
      <p:pic>
        <p:nvPicPr>
          <p:cNvPr id="8" name="Picture 7" descr="WWIISaluteWomen.jpg"/>
          <p:cNvPicPr>
            <a:picLocks noChangeAspect="1"/>
          </p:cNvPicPr>
          <p:nvPr/>
        </p:nvPicPr>
        <p:blipFill>
          <a:blip r:embed="rId3"/>
          <a:stretch>
            <a:fillRect/>
          </a:stretch>
        </p:blipFill>
        <p:spPr>
          <a:xfrm>
            <a:off x="302823" y="786448"/>
            <a:ext cx="4431792" cy="2545080"/>
          </a:xfrm>
          <a:prstGeom prst="rect">
            <a:avLst/>
          </a:prstGeom>
        </p:spPr>
      </p:pic>
      <p:pic>
        <p:nvPicPr>
          <p:cNvPr id="7" name="Picture 2" descr="D:\34 100-yr-old-ruby-hills-90bd88cbbf131208 k.jpg"/>
          <p:cNvPicPr>
            <a:picLocks noChangeAspect="1" noChangeArrowheads="1"/>
          </p:cNvPicPr>
          <p:nvPr/>
        </p:nvPicPr>
        <p:blipFill>
          <a:blip r:embed="rId4"/>
          <a:srcRect/>
          <a:stretch>
            <a:fillRect/>
          </a:stretch>
        </p:blipFill>
        <p:spPr bwMode="auto">
          <a:xfrm>
            <a:off x="5337960" y="786448"/>
            <a:ext cx="3348840" cy="4191000"/>
          </a:xfrm>
          <a:prstGeom prst="rect">
            <a:avLst/>
          </a:prstGeom>
          <a:noFill/>
        </p:spPr>
      </p:pic>
      <p:pic>
        <p:nvPicPr>
          <p:cNvPr id="6" name="Picture 6" descr="Male%20Caregiver%20Loma%20Linda"/>
          <p:cNvPicPr>
            <a:picLocks noGrp="1" noChangeAspect="1" noChangeArrowheads="1"/>
          </p:cNvPicPr>
          <p:nvPr>
            <p:ph idx="1"/>
          </p:nvPr>
        </p:nvPicPr>
        <p:blipFill>
          <a:blip r:embed="rId5"/>
          <a:srcRect/>
          <a:stretch>
            <a:fillRect/>
          </a:stretch>
        </p:blipFill>
        <p:spPr bwMode="auto">
          <a:xfrm>
            <a:off x="1879995" y="3417598"/>
            <a:ext cx="4162300" cy="2832390"/>
          </a:xfrm>
          <a:prstGeom prst="rect">
            <a:avLst/>
          </a:prstGeom>
          <a:noFill/>
          <a:ln w="9525">
            <a:noFill/>
            <a:miter lim="800000"/>
            <a:headEnd/>
            <a:tailEnd/>
          </a:ln>
        </p:spPr>
      </p:pic>
      <p:sp>
        <p:nvSpPr>
          <p:cNvPr id="9" name="TextBox 8"/>
          <p:cNvSpPr txBox="1"/>
          <p:nvPr/>
        </p:nvSpPr>
        <p:spPr>
          <a:xfrm>
            <a:off x="302824" y="4168239"/>
            <a:ext cx="1134090" cy="1754326"/>
          </a:xfrm>
          <a:prstGeom prst="rect">
            <a:avLst/>
          </a:prstGeom>
          <a:noFill/>
        </p:spPr>
        <p:txBody>
          <a:bodyPr wrap="square" rtlCol="0">
            <a:spAutoFit/>
          </a:bodyPr>
          <a:lstStyle/>
          <a:p>
            <a:r>
              <a:rPr lang="en-US" dirty="0" smtClean="0"/>
              <a:t>8% of Veterans are Women</a:t>
            </a:r>
          </a:p>
          <a:p>
            <a:endParaRPr lang="en-US" dirty="0" smtClean="0"/>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 Support Promotes Resilience in Elderly Veterans</a:t>
            </a:r>
            <a:endParaRPr lang="en-US" dirty="0"/>
          </a:p>
        </p:txBody>
      </p:sp>
      <p:sp>
        <p:nvSpPr>
          <p:cNvPr id="3" name="Content Placeholder 2"/>
          <p:cNvSpPr>
            <a:spLocks noGrp="1"/>
          </p:cNvSpPr>
          <p:nvPr>
            <p:ph idx="1"/>
          </p:nvPr>
        </p:nvSpPr>
        <p:spPr/>
        <p:txBody>
          <a:bodyPr/>
          <a:lstStyle/>
          <a:p>
            <a:r>
              <a:rPr lang="en-US" dirty="0" smtClean="0"/>
              <a:t>Focus on holistic, Veteran and Family-Centered Care</a:t>
            </a:r>
          </a:p>
          <a:p>
            <a:r>
              <a:rPr lang="en-US" dirty="0" smtClean="0"/>
              <a:t>Emphasis on psychosocial programming</a:t>
            </a:r>
          </a:p>
          <a:p>
            <a:r>
              <a:rPr lang="en-US" dirty="0" smtClean="0"/>
              <a:t>Access to preventative health care</a:t>
            </a:r>
          </a:p>
          <a:p>
            <a:r>
              <a:rPr lang="en-US" dirty="0" smtClean="0"/>
              <a:t>Access to longitudinal health care</a:t>
            </a:r>
          </a:p>
          <a:p>
            <a:r>
              <a:rPr lang="en-US" dirty="0" smtClean="0"/>
              <a:t>Many special programs directed at giving elderly Veterans the opportunity to remain in their own homes</a:t>
            </a:r>
          </a:p>
          <a:p>
            <a:r>
              <a:rPr lang="en-US" dirty="0" smtClean="0"/>
              <a:t>Outreach – inner cities and rural communities</a:t>
            </a:r>
          </a:p>
          <a:p>
            <a:r>
              <a:rPr lang="en-US" dirty="0" smtClean="0"/>
              <a:t>Telehealth and </a:t>
            </a:r>
            <a:r>
              <a:rPr lang="en-US" dirty="0" err="1" smtClean="0"/>
              <a:t>Telemental</a:t>
            </a:r>
            <a:r>
              <a:rPr lang="en-US" dirty="0" smtClean="0"/>
              <a:t> Health in the home</a:t>
            </a:r>
          </a:p>
          <a:p>
            <a:r>
              <a:rPr lang="en-US" dirty="0" smtClean="0"/>
              <a:t>Access to additional income sources</a:t>
            </a:r>
            <a:endParaRPr lang="en-US" i="1" dirty="0" smtClean="0"/>
          </a:p>
          <a:p>
            <a:endParaRPr lang="en-US" dirty="0"/>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13</a:t>
            </a:fld>
            <a:endParaRPr lang="en-US"/>
          </a:p>
        </p:txBody>
      </p:sp>
      <p:pic>
        <p:nvPicPr>
          <p:cNvPr id="5" name="Picture 1" descr="D:\ANNC Jenice_4692 z1a.jpg"/>
          <p:cNvPicPr>
            <a:picLocks noChangeAspect="1" noChangeArrowheads="1"/>
          </p:cNvPicPr>
          <p:nvPr/>
        </p:nvPicPr>
        <p:blipFill>
          <a:blip r:embed="rId3"/>
          <a:srcRect/>
          <a:stretch>
            <a:fillRect/>
          </a:stretch>
        </p:blipFill>
        <p:spPr bwMode="auto">
          <a:xfrm>
            <a:off x="6897316" y="3849343"/>
            <a:ext cx="1789483" cy="1779561"/>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882" y="274638"/>
            <a:ext cx="8847117" cy="1143000"/>
          </a:xfrm>
        </p:spPr>
        <p:txBody>
          <a:bodyPr>
            <a:normAutofit/>
          </a:bodyPr>
          <a:lstStyle/>
          <a:p>
            <a:r>
              <a:rPr lang="en-US" dirty="0" smtClean="0">
                <a:latin typeface="Georgia" pitchFamily="18" charset="0"/>
              </a:rPr>
              <a:t>Meeting the Needs of Elderly Veterans:</a:t>
            </a:r>
            <a:br>
              <a:rPr lang="en-US" dirty="0" smtClean="0">
                <a:latin typeface="Georgia" pitchFamily="18" charset="0"/>
              </a:rPr>
            </a:br>
            <a:r>
              <a:rPr lang="en-US" dirty="0" smtClean="0">
                <a:latin typeface="Georgia" pitchFamily="18" charset="0"/>
              </a:rPr>
              <a:t>Institutional Care</a:t>
            </a:r>
            <a:endParaRPr lang="en-US" b="1" dirty="0">
              <a:solidFill>
                <a:srgbClr val="002060"/>
              </a:solidFill>
              <a:latin typeface="Georgia" pitchFamily="18" charset="0"/>
            </a:endParaRPr>
          </a:p>
        </p:txBody>
      </p:sp>
      <p:sp>
        <p:nvSpPr>
          <p:cNvPr id="3" name="Content Placeholder 2"/>
          <p:cNvSpPr>
            <a:spLocks noGrp="1"/>
          </p:cNvSpPr>
          <p:nvPr>
            <p:ph idx="1"/>
          </p:nvPr>
        </p:nvSpPr>
        <p:spPr/>
        <p:txBody>
          <a:bodyPr>
            <a:normAutofit fontScale="92500" lnSpcReduction="20000"/>
          </a:bodyPr>
          <a:lstStyle/>
          <a:p>
            <a:r>
              <a:rPr lang="en-US" sz="1900" b="1" dirty="0" smtClean="0"/>
              <a:t>VA Community Living Centers</a:t>
            </a:r>
          </a:p>
          <a:p>
            <a:pPr marL="742950" lvl="2" indent="-342900">
              <a:buFont typeface="Calibri" pitchFamily="34" charset="0"/>
              <a:buChar char="–"/>
            </a:pPr>
            <a:r>
              <a:rPr lang="en-US" sz="1700" dirty="0" smtClean="0"/>
              <a:t>Provide short-stay and long-stay nursing home care to Veterans on or near a VA medical center property</a:t>
            </a:r>
          </a:p>
          <a:p>
            <a:r>
              <a:rPr lang="en-US" sz="1900" b="1" dirty="0" smtClean="0"/>
              <a:t>VA Contract Nursing Homes</a:t>
            </a:r>
          </a:p>
          <a:p>
            <a:pPr lvl="1"/>
            <a:r>
              <a:rPr lang="en-US" sz="1700" dirty="0" smtClean="0"/>
              <a:t>Provide care for Veterans in community nursing homes that have a contract with VA</a:t>
            </a:r>
            <a:endParaRPr lang="en-US" sz="1700" b="1" dirty="0" smtClean="0"/>
          </a:p>
          <a:p>
            <a:r>
              <a:rPr lang="en-US" sz="1900" b="1" dirty="0" smtClean="0"/>
              <a:t>State Veterans Homes</a:t>
            </a:r>
          </a:p>
          <a:p>
            <a:pPr lvl="1"/>
            <a:r>
              <a:rPr lang="en-US" sz="1700" dirty="0" smtClean="0"/>
              <a:t>Provide</a:t>
            </a:r>
            <a:r>
              <a:rPr lang="en-US" sz="1700" b="1" dirty="0" smtClean="0"/>
              <a:t> </a:t>
            </a:r>
            <a:r>
              <a:rPr lang="en-US" sz="1700" dirty="0" smtClean="0"/>
              <a:t>nursing home, domiciliary and adult day health care to eligible Veterans.  Owned and run by the state and formally recognized by VA </a:t>
            </a:r>
            <a:endParaRPr lang="en-US" sz="1700" b="1" dirty="0" smtClean="0"/>
          </a:p>
          <a:p>
            <a:r>
              <a:rPr lang="en-US" sz="1900" b="1" dirty="0" smtClean="0"/>
              <a:t>Community Residential Care  </a:t>
            </a:r>
          </a:p>
          <a:p>
            <a:pPr lvl="1"/>
            <a:r>
              <a:rPr lang="en-US" sz="1700" dirty="0" smtClean="0"/>
              <a:t>Room, board, limited personal care and supervision ,to eligible Veterans not in need of hospital or nursing home care but who, because of medical and/or psychosocial health conditions , are not able to live independently and have no suitable family or significant others to provide care</a:t>
            </a:r>
            <a:endParaRPr lang="en-US" sz="1700" b="1" dirty="0" smtClean="0"/>
          </a:p>
          <a:p>
            <a:r>
              <a:rPr lang="en-US" sz="1900" b="1" dirty="0" smtClean="0"/>
              <a:t>Medical Foster Home (MFH)</a:t>
            </a:r>
          </a:p>
          <a:p>
            <a:pPr lvl="1"/>
            <a:r>
              <a:rPr lang="en-US" sz="1700" dirty="0" smtClean="0"/>
              <a:t>A type of Community Residential Care (CRC) home chosen by the Veteran who is unable to live independently, as a preferred means to receive family-style living with room, board, and personal care</a:t>
            </a:r>
          </a:p>
          <a:p>
            <a:pPr lvl="1"/>
            <a:endParaRPr lang="en-US" dirty="0" smtClean="0"/>
          </a:p>
          <a:p>
            <a:endParaRPr lang="en-US" b="1" dirty="0" smtClean="0"/>
          </a:p>
          <a:p>
            <a:pPr lvl="1">
              <a:buNone/>
            </a:pPr>
            <a:endParaRPr lang="en-US" dirty="0"/>
          </a:p>
        </p:txBody>
      </p:sp>
      <p:sp>
        <p:nvSpPr>
          <p:cNvPr id="7" name="Slide Number Placeholder 6"/>
          <p:cNvSpPr>
            <a:spLocks noGrp="1"/>
          </p:cNvSpPr>
          <p:nvPr>
            <p:ph type="sldNum" sz="quarter" idx="4294967295"/>
          </p:nvPr>
        </p:nvSpPr>
        <p:spPr>
          <a:xfrm>
            <a:off x="7924800" y="6416675"/>
            <a:ext cx="762000" cy="365125"/>
          </a:xfrm>
          <a:prstGeom prst="rect">
            <a:avLst/>
          </a:prstGeom>
        </p:spPr>
        <p:txBody>
          <a:bodyPr/>
          <a:lstStyle/>
          <a:p>
            <a:fld id="{4A4B0D95-DF3A-40E3-9F32-5D0733C4F967}" type="slidenum">
              <a:rPr lang="en-US" smtClean="0"/>
              <a:p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our elderly Veteran?</a:t>
            </a:r>
            <a:endParaRPr lang="en-US" dirty="0"/>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15</a:t>
            </a:fld>
            <a:endParaRPr lang="en-US"/>
          </a:p>
        </p:txBody>
      </p:sp>
      <p:pic>
        <p:nvPicPr>
          <p:cNvPr id="48131" name="Picture 3" descr="D:\25 100yearoldvet2 k.jpg"/>
          <p:cNvPicPr>
            <a:picLocks noChangeAspect="1" noChangeArrowheads="1"/>
          </p:cNvPicPr>
          <p:nvPr/>
        </p:nvPicPr>
        <p:blipFill>
          <a:blip r:embed="rId3"/>
          <a:srcRect/>
          <a:stretch>
            <a:fillRect/>
          </a:stretch>
        </p:blipFill>
        <p:spPr bwMode="auto">
          <a:xfrm>
            <a:off x="187037" y="940419"/>
            <a:ext cx="3473532" cy="2778826"/>
          </a:xfrm>
          <a:prstGeom prst="rect">
            <a:avLst/>
          </a:prstGeom>
          <a:noFill/>
        </p:spPr>
      </p:pic>
      <p:pic>
        <p:nvPicPr>
          <p:cNvPr id="48134" name="Picture 6" descr="C:\Documents and Settings\vhacoamdurd\My Documents\My Pictures\milliken-jim200px.jpg"/>
          <p:cNvPicPr>
            <a:picLocks noChangeAspect="1" noChangeArrowheads="1"/>
          </p:cNvPicPr>
          <p:nvPr/>
        </p:nvPicPr>
        <p:blipFill>
          <a:blip r:embed="rId4"/>
          <a:srcRect/>
          <a:stretch>
            <a:fillRect/>
          </a:stretch>
        </p:blipFill>
        <p:spPr bwMode="auto">
          <a:xfrm>
            <a:off x="4203071" y="795647"/>
            <a:ext cx="3420888" cy="3167930"/>
          </a:xfrm>
          <a:prstGeom prst="rect">
            <a:avLst/>
          </a:prstGeom>
          <a:noFill/>
        </p:spPr>
      </p:pic>
      <p:pic>
        <p:nvPicPr>
          <p:cNvPr id="48129" name="Picture 1" descr="D:\14. wii-Habilitation- pittsburgh PA VAMC23 abck.jpg"/>
          <p:cNvPicPr>
            <a:picLocks noGrp="1" noChangeAspect="1" noChangeArrowheads="1"/>
          </p:cNvPicPr>
          <p:nvPr>
            <p:ph idx="1"/>
          </p:nvPr>
        </p:nvPicPr>
        <p:blipFill>
          <a:blip r:embed="rId5"/>
          <a:srcRect/>
          <a:stretch>
            <a:fillRect/>
          </a:stretch>
        </p:blipFill>
        <p:spPr bwMode="auto">
          <a:xfrm>
            <a:off x="6314911" y="3106285"/>
            <a:ext cx="2371889" cy="2929947"/>
          </a:xfrm>
          <a:prstGeom prst="rect">
            <a:avLst/>
          </a:prstGeom>
          <a:noFill/>
        </p:spPr>
      </p:pic>
      <p:pic>
        <p:nvPicPr>
          <p:cNvPr id="48133" name="Picture 5" descr="C:\Documents and Settings\vhacoamdurd\My Documents\My Pictures\nvwg-gallerythumb14[1].jpg"/>
          <p:cNvPicPr>
            <a:picLocks noChangeAspect="1" noChangeArrowheads="1"/>
          </p:cNvPicPr>
          <p:nvPr/>
        </p:nvPicPr>
        <p:blipFill>
          <a:blip r:embed="rId6"/>
          <a:srcRect/>
          <a:stretch>
            <a:fillRect/>
          </a:stretch>
        </p:blipFill>
        <p:spPr bwMode="auto">
          <a:xfrm>
            <a:off x="1923803" y="3248789"/>
            <a:ext cx="3086181" cy="2609993"/>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Georgia" pitchFamily="18" charset="0"/>
              </a:rPr>
              <a:t>Meeting the Needs of Elderly Veterans: </a:t>
            </a:r>
            <a:br>
              <a:rPr lang="en-US" dirty="0" smtClean="0">
                <a:latin typeface="Georgia" pitchFamily="18" charset="0"/>
              </a:rPr>
            </a:br>
            <a:r>
              <a:rPr lang="en-US" dirty="0" smtClean="0">
                <a:latin typeface="Georgia" pitchFamily="18" charset="0"/>
              </a:rPr>
              <a:t>Home and Community Based Care</a:t>
            </a:r>
            <a:endParaRPr lang="en-US" dirty="0">
              <a:latin typeface="Georgia" pitchFamily="18" charset="0"/>
            </a:endParaRPr>
          </a:p>
        </p:txBody>
      </p:sp>
      <p:sp>
        <p:nvSpPr>
          <p:cNvPr id="3" name="Content Placeholder 2"/>
          <p:cNvSpPr>
            <a:spLocks noGrp="1"/>
          </p:cNvSpPr>
          <p:nvPr>
            <p:ph idx="1"/>
          </p:nvPr>
        </p:nvSpPr>
        <p:spPr>
          <a:xfrm>
            <a:off x="685800" y="1676400"/>
            <a:ext cx="8001000" cy="5181600"/>
          </a:xfrm>
        </p:spPr>
        <p:txBody>
          <a:bodyPr>
            <a:normAutofit/>
          </a:bodyPr>
          <a:lstStyle/>
          <a:p>
            <a:endParaRPr lang="en-US" b="1" dirty="0" smtClean="0"/>
          </a:p>
          <a:p>
            <a:r>
              <a:rPr lang="en-US" b="1" dirty="0" smtClean="0"/>
              <a:t>Home Based Primary Care</a:t>
            </a:r>
          </a:p>
          <a:p>
            <a:pPr lvl="1"/>
            <a:r>
              <a:rPr lang="en-US" dirty="0" smtClean="0"/>
              <a:t>Provides comprehensive, interdisciplinary, primary care in the homes of Veterans with complex medical, social, and behavioral conditions for whom routine clinic-based care is not effective</a:t>
            </a:r>
          </a:p>
          <a:p>
            <a:r>
              <a:rPr lang="en-US" b="1" dirty="0" smtClean="0"/>
              <a:t>Homemaker Home Health Aide</a:t>
            </a:r>
          </a:p>
          <a:p>
            <a:pPr lvl="1"/>
            <a:r>
              <a:rPr lang="en-US" dirty="0" smtClean="0"/>
              <a:t>Permits the VA to pay for homemaker and home health aide assistance for Veterans</a:t>
            </a:r>
          </a:p>
          <a:p>
            <a:r>
              <a:rPr lang="en-US" b="1" dirty="0" smtClean="0"/>
              <a:t>Veterans Directed Home and Community Based Programs </a:t>
            </a:r>
          </a:p>
          <a:p>
            <a:pPr lvl="1"/>
            <a:r>
              <a:rPr lang="en-US" dirty="0" smtClean="0"/>
              <a:t>The Veteran and their family caregiver will: manage a flexible budget; decide for themselves what mix of services will best meet their personal care needs; hire their own personal care aides, including family or neighbors; and purchase items or services to live independently in the community</a:t>
            </a:r>
          </a:p>
          <a:p>
            <a:r>
              <a:rPr lang="en-US" b="1" dirty="0" smtClean="0"/>
              <a:t>Purchased Skilled Home Care</a:t>
            </a:r>
          </a:p>
          <a:p>
            <a:pPr lvl="1"/>
            <a:r>
              <a:rPr lang="en-US" dirty="0" smtClean="0"/>
              <a:t>Professional home care serviced purchased by VA from private-sector providers  </a:t>
            </a:r>
          </a:p>
          <a:p>
            <a:pPr lvl="1"/>
            <a:endParaRPr lang="en-US" dirty="0" smtClean="0"/>
          </a:p>
          <a:p>
            <a:endParaRPr lang="en-US" dirty="0"/>
          </a:p>
        </p:txBody>
      </p:sp>
      <p:sp>
        <p:nvSpPr>
          <p:cNvPr id="7" name="Slide Number Placeholder 6"/>
          <p:cNvSpPr>
            <a:spLocks noGrp="1"/>
          </p:cNvSpPr>
          <p:nvPr>
            <p:ph type="sldNum" sz="quarter" idx="4294967295"/>
          </p:nvPr>
        </p:nvSpPr>
        <p:spPr>
          <a:xfrm>
            <a:off x="7924800" y="6416675"/>
            <a:ext cx="762000" cy="365125"/>
          </a:xfrm>
          <a:prstGeom prst="rect">
            <a:avLst/>
          </a:prstGeom>
        </p:spPr>
        <p:txBody>
          <a:bodyPr/>
          <a:lstStyle/>
          <a:p>
            <a:fld id="{4A4B0D95-DF3A-40E3-9F32-5D0733C4F967}" type="slidenum">
              <a:rPr lang="en-US" smtClean="0"/>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882" y="274638"/>
            <a:ext cx="8847117" cy="1143000"/>
          </a:xfrm>
        </p:spPr>
        <p:txBody>
          <a:bodyPr>
            <a:normAutofit/>
          </a:bodyPr>
          <a:lstStyle/>
          <a:p>
            <a:r>
              <a:rPr lang="en-US" dirty="0" smtClean="0">
                <a:latin typeface="Georgia" pitchFamily="18" charset="0"/>
              </a:rPr>
              <a:t>Meeting the Needs of Elderly Veterans: </a:t>
            </a:r>
            <a:br>
              <a:rPr lang="en-US" dirty="0" smtClean="0">
                <a:latin typeface="Georgia" pitchFamily="18" charset="0"/>
              </a:rPr>
            </a:br>
            <a:r>
              <a:rPr lang="en-US" dirty="0" smtClean="0">
                <a:latin typeface="Georgia" pitchFamily="18" charset="0"/>
              </a:rPr>
              <a:t>Home and Community Based Care</a:t>
            </a:r>
            <a:endParaRPr lang="en-US" b="1" dirty="0">
              <a:solidFill>
                <a:srgbClr val="002060"/>
              </a:solidFill>
              <a:latin typeface="Georgia" pitchFamily="18" charset="0"/>
            </a:endParaRPr>
          </a:p>
        </p:txBody>
      </p:sp>
      <p:sp>
        <p:nvSpPr>
          <p:cNvPr id="3" name="Content Placeholder 2"/>
          <p:cNvSpPr>
            <a:spLocks noGrp="1"/>
          </p:cNvSpPr>
          <p:nvPr>
            <p:ph idx="1"/>
          </p:nvPr>
        </p:nvSpPr>
        <p:spPr/>
        <p:txBody>
          <a:bodyPr>
            <a:normAutofit fontScale="92500" lnSpcReduction="10000"/>
          </a:bodyPr>
          <a:lstStyle/>
          <a:p>
            <a:r>
              <a:rPr lang="en-US" b="1" dirty="0" smtClean="0"/>
              <a:t>Adult Day Health Care</a:t>
            </a:r>
          </a:p>
          <a:p>
            <a:pPr lvl="1"/>
            <a:r>
              <a:rPr lang="en-US" dirty="0" smtClean="0"/>
              <a:t>Adult Day Health Care is a therapeutic day program that provides eligible Veterans with activities, socialization and some health services in a safe, group setting. </a:t>
            </a:r>
            <a:endParaRPr lang="en-US" b="1" dirty="0" smtClean="0"/>
          </a:p>
          <a:p>
            <a:r>
              <a:rPr lang="en-US" b="1" dirty="0" smtClean="0"/>
              <a:t>Caregiver Support Program</a:t>
            </a:r>
          </a:p>
          <a:p>
            <a:pPr lvl="1"/>
            <a:r>
              <a:rPr lang="en-US" dirty="0" smtClean="0"/>
              <a:t>Comprehensive support for family caregivers is provided by a network of caregiver support  coordinators at each VA medical center.  A Caregiver Support Line and Website make information about resources and services for family caregivers readily available to the public at large.   Caregiver Support is integrated into all VA clinical programming.  </a:t>
            </a:r>
            <a:endParaRPr lang="en-US" b="1" dirty="0" smtClean="0"/>
          </a:p>
          <a:p>
            <a:r>
              <a:rPr lang="en-US" b="1" dirty="0" smtClean="0"/>
              <a:t>Respite Care</a:t>
            </a:r>
          </a:p>
          <a:p>
            <a:pPr lvl="1"/>
            <a:r>
              <a:rPr lang="en-US" dirty="0" smtClean="0"/>
              <a:t>Provides Veterans with short-term institutional and non-institutional services in order to give the Veteran’s caregiver a period of relief from the demands of providing daily care.</a:t>
            </a:r>
            <a:r>
              <a:rPr lang="en-US" b="1" dirty="0" smtClean="0"/>
              <a:t> </a:t>
            </a:r>
          </a:p>
          <a:p>
            <a:r>
              <a:rPr lang="en-US" b="1" dirty="0" smtClean="0"/>
              <a:t>Hospice and Palliative Care</a:t>
            </a:r>
          </a:p>
          <a:p>
            <a:pPr lvl="1"/>
            <a:r>
              <a:rPr lang="en-US" dirty="0" smtClean="0"/>
              <a:t>Provides comfort-oriented and supportive services for Veterans with advanced life-limiting disease </a:t>
            </a:r>
            <a:r>
              <a:rPr lang="en-US" b="1" dirty="0" smtClean="0"/>
              <a:t> </a:t>
            </a:r>
          </a:p>
          <a:p>
            <a:r>
              <a:rPr lang="en-US" b="1" dirty="0" smtClean="0"/>
              <a:t>Homeless Veterans Programs</a:t>
            </a:r>
          </a:p>
          <a:p>
            <a:pPr lvl="1"/>
            <a:r>
              <a:rPr lang="en-US" dirty="0" smtClean="0"/>
              <a:t>Provide outreach, prevention, treatment, affordable and safe housing for homeless Veterans in collaboration with many federal, state, tribal and community partners</a:t>
            </a:r>
          </a:p>
          <a:p>
            <a:pPr lvl="1"/>
            <a:endParaRPr lang="en-US" dirty="0" smtClean="0"/>
          </a:p>
          <a:p>
            <a:pPr lvl="1">
              <a:buNone/>
            </a:pPr>
            <a:endParaRPr lang="en-US" dirty="0" smtClean="0"/>
          </a:p>
          <a:p>
            <a:pPr lvl="1"/>
            <a:endParaRPr lang="en-US" dirty="0" smtClean="0"/>
          </a:p>
          <a:p>
            <a:pPr lvl="1"/>
            <a:endParaRPr lang="en-US" dirty="0" smtClean="0"/>
          </a:p>
          <a:p>
            <a:endParaRPr lang="en-US" b="1" dirty="0" smtClean="0"/>
          </a:p>
          <a:p>
            <a:pPr lvl="1">
              <a:buNone/>
            </a:pPr>
            <a:endParaRPr lang="en-US" dirty="0"/>
          </a:p>
        </p:txBody>
      </p:sp>
      <p:sp>
        <p:nvSpPr>
          <p:cNvPr id="7" name="Slide Number Placeholder 6"/>
          <p:cNvSpPr>
            <a:spLocks noGrp="1"/>
          </p:cNvSpPr>
          <p:nvPr>
            <p:ph type="sldNum" sz="quarter" idx="4294967295"/>
          </p:nvPr>
        </p:nvSpPr>
        <p:spPr>
          <a:xfrm>
            <a:off x="7924800" y="6416675"/>
            <a:ext cx="762000" cy="365125"/>
          </a:xfrm>
          <a:prstGeom prst="rect">
            <a:avLst/>
          </a:prstGeom>
        </p:spPr>
        <p:txBody>
          <a:bodyPr/>
          <a:lstStyle/>
          <a:p>
            <a:fld id="{4A4B0D95-DF3A-40E3-9F32-5D0733C4F967}" type="slidenum">
              <a:rPr lang="en-US" smtClean="0"/>
              <a:p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Telehealth</a:t>
            </a:r>
            <a:r>
              <a:rPr lang="en-US" dirty="0" smtClean="0"/>
              <a:t> Services</a:t>
            </a:r>
            <a:endParaRPr lang="en-US" dirty="0"/>
          </a:p>
        </p:txBody>
      </p:sp>
      <p:sp>
        <p:nvSpPr>
          <p:cNvPr id="3" name="Content Placeholder 2"/>
          <p:cNvSpPr>
            <a:spLocks noGrp="1"/>
          </p:cNvSpPr>
          <p:nvPr>
            <p:ph idx="1"/>
          </p:nvPr>
        </p:nvSpPr>
        <p:spPr/>
        <p:txBody>
          <a:bodyPr/>
          <a:lstStyle/>
          <a:p>
            <a:pPr lvl="1">
              <a:lnSpc>
                <a:spcPct val="110000"/>
              </a:lnSpc>
              <a:buFont typeface="Arial" pitchFamily="34" charset="0"/>
              <a:buChar char="•"/>
            </a:pPr>
            <a:r>
              <a:rPr lang="en-US" sz="1800" dirty="0" smtClean="0"/>
              <a:t>40% of Veterans reside in rural areas</a:t>
            </a:r>
          </a:p>
          <a:p>
            <a:pPr lvl="1">
              <a:lnSpc>
                <a:spcPct val="110000"/>
              </a:lnSpc>
              <a:buFont typeface="Arial" pitchFamily="34" charset="0"/>
              <a:buChar char="•"/>
            </a:pPr>
            <a:r>
              <a:rPr lang="en-US" sz="1800" dirty="0" smtClean="0"/>
              <a:t>VA is recognized as the national leader in the use of innovative technologies to promote patient-centered care </a:t>
            </a:r>
          </a:p>
          <a:p>
            <a:pPr lvl="1">
              <a:lnSpc>
                <a:spcPct val="110000"/>
              </a:lnSpc>
              <a:buFont typeface="Arial" pitchFamily="34" charset="0"/>
              <a:buChar char="•"/>
            </a:pPr>
            <a:r>
              <a:rPr lang="en-US" sz="1800" dirty="0" smtClean="0"/>
              <a:t>Provides the right care - in the right place - at the right time</a:t>
            </a:r>
          </a:p>
          <a:p>
            <a:pPr lvl="1">
              <a:lnSpc>
                <a:spcPct val="110000"/>
              </a:lnSpc>
              <a:buFont typeface="Arial" pitchFamily="34" charset="0"/>
              <a:buChar char="•"/>
            </a:pPr>
            <a:r>
              <a:rPr lang="en-US" sz="1800" dirty="0" smtClean="0"/>
              <a:t>Makes the home or local community the preferred site of care</a:t>
            </a:r>
          </a:p>
          <a:p>
            <a:pPr lvl="1">
              <a:lnSpc>
                <a:spcPct val="110000"/>
              </a:lnSpc>
              <a:buFont typeface="Arial" pitchFamily="34" charset="0"/>
              <a:buChar char="•"/>
            </a:pPr>
            <a:r>
              <a:rPr lang="en-US" sz="1800" dirty="0" smtClean="0"/>
              <a:t>Helps coordinate care across the continuum</a:t>
            </a:r>
          </a:p>
          <a:p>
            <a:pPr lvl="1">
              <a:lnSpc>
                <a:spcPct val="110000"/>
              </a:lnSpc>
              <a:buFont typeface="Arial" pitchFamily="34" charset="0"/>
              <a:buChar char="•"/>
            </a:pPr>
            <a:r>
              <a:rPr lang="en-US" sz="1800" dirty="0" smtClean="0"/>
              <a:t>Supports both Veteran patients and caregivers</a:t>
            </a:r>
          </a:p>
          <a:p>
            <a:endParaRPr lang="en-US" dirty="0"/>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18</a:t>
            </a:fld>
            <a:endParaRPr lang="en-US"/>
          </a:p>
        </p:txBody>
      </p:sp>
      <p:pic>
        <p:nvPicPr>
          <p:cNvPr id="7" name="Picture 5"/>
          <p:cNvPicPr>
            <a:picLocks noChangeAspect="1" noChangeArrowheads="1"/>
          </p:cNvPicPr>
          <p:nvPr/>
        </p:nvPicPr>
        <p:blipFill>
          <a:blip r:embed="rId3" cstate="print"/>
          <a:srcRect/>
          <a:stretch>
            <a:fillRect/>
          </a:stretch>
        </p:blipFill>
        <p:spPr bwMode="auto">
          <a:xfrm>
            <a:off x="5736139" y="4170947"/>
            <a:ext cx="2847474" cy="2444166"/>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 </a:t>
            </a:r>
            <a:r>
              <a:rPr lang="en-US" dirty="0" err="1" smtClean="0"/>
              <a:t>Telehealth</a:t>
            </a:r>
            <a:r>
              <a:rPr lang="en-US" dirty="0" smtClean="0"/>
              <a:t> Patient Census</a:t>
            </a:r>
            <a:br>
              <a:rPr lang="en-US" dirty="0" smtClean="0"/>
            </a:br>
            <a:r>
              <a:rPr lang="en-US" dirty="0" smtClean="0"/>
              <a:t>FY2008-2011 Growth,  FY12  Projected</a:t>
            </a:r>
            <a:endParaRPr lang="en-US" dirty="0"/>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19</a:t>
            </a:fld>
            <a:endParaRPr lang="en-US"/>
          </a:p>
        </p:txBody>
      </p:sp>
      <p:graphicFrame>
        <p:nvGraphicFramePr>
          <p:cNvPr id="5" name="Content Placeholder 4"/>
          <p:cNvGraphicFramePr>
            <a:graphicFrameLocks noGrp="1"/>
          </p:cNvGraphicFramePr>
          <p:nvPr>
            <p:ph idx="1"/>
          </p:nvPr>
        </p:nvGraphicFramePr>
        <p:xfrm>
          <a:off x="855022" y="1923288"/>
          <a:ext cx="7333013" cy="4191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Poverty?</a:t>
            </a:r>
            <a:endParaRPr lang="en-US" dirty="0"/>
          </a:p>
        </p:txBody>
      </p:sp>
      <p:sp>
        <p:nvSpPr>
          <p:cNvPr id="3" name="Content Placeholder 2"/>
          <p:cNvSpPr>
            <a:spLocks noGrp="1"/>
          </p:cNvSpPr>
          <p:nvPr>
            <p:ph idx="1"/>
          </p:nvPr>
        </p:nvSpPr>
        <p:spPr/>
        <p:txBody>
          <a:bodyPr/>
          <a:lstStyle/>
          <a:p>
            <a:pPr>
              <a:buNone/>
            </a:pPr>
            <a:r>
              <a:rPr lang="en-US" dirty="0" smtClean="0"/>
              <a:t>       </a:t>
            </a:r>
            <a:r>
              <a:rPr lang="en-US" sz="2000" dirty="0" smtClean="0"/>
              <a:t>Fundamentally, poverty is a denial of choices and opportunities, a violation of human dignity. It means lack of basic capacity to participate effectively in society. It means not having enough to feed and clothe a family, not having a school or clinic to go to, not having the land on which to grow one’s food or a job to earn one’s living, not having access to credit. It means insecurity, powerlessness and exclusion of individuals, households and communities. It means susceptibility to violence, and it often implies living in marginal or fragile environments, without access to clean water or sanitation.</a:t>
            </a:r>
          </a:p>
          <a:p>
            <a:pPr algn="ctr">
              <a:buNone/>
            </a:pPr>
            <a:r>
              <a:rPr lang="en-US" dirty="0" smtClean="0"/>
              <a:t>                                                                                                                       (United Nations)</a:t>
            </a:r>
          </a:p>
          <a:p>
            <a:pPr algn="ctr">
              <a:buNone/>
            </a:pPr>
            <a:endParaRPr lang="en-US" dirty="0" smtClean="0"/>
          </a:p>
          <a:p>
            <a:endParaRPr lang="en-US" dirty="0" smtClean="0"/>
          </a:p>
          <a:p>
            <a:endParaRPr lang="en-US" dirty="0" smtClean="0"/>
          </a:p>
          <a:p>
            <a:pPr>
              <a:buNone/>
            </a:pPr>
            <a:endParaRPr lang="en-US" dirty="0"/>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pitchFamily="18" charset="0"/>
              </a:rPr>
              <a:t>VA Home Based Primary Care (HBPC)</a:t>
            </a:r>
            <a:endParaRPr lang="en-US" dirty="0">
              <a:latin typeface="Georgia" pitchFamily="18" charset="0"/>
            </a:endParaRPr>
          </a:p>
        </p:txBody>
      </p:sp>
      <p:sp>
        <p:nvSpPr>
          <p:cNvPr id="3" name="Content Placeholder 2"/>
          <p:cNvSpPr>
            <a:spLocks noGrp="1"/>
          </p:cNvSpPr>
          <p:nvPr>
            <p:ph idx="1"/>
          </p:nvPr>
        </p:nvSpPr>
        <p:spPr/>
        <p:txBody>
          <a:bodyPr/>
          <a:lstStyle/>
          <a:p>
            <a:pPr eaLnBrk="1" hangingPunct="1">
              <a:lnSpc>
                <a:spcPct val="80000"/>
              </a:lnSpc>
            </a:pPr>
            <a:r>
              <a:rPr lang="en-US" dirty="0" smtClean="0"/>
              <a:t>Comprehensive, longitudinal primary care</a:t>
            </a:r>
          </a:p>
          <a:p>
            <a:pPr eaLnBrk="1" hangingPunct="1">
              <a:lnSpc>
                <a:spcPct val="80000"/>
              </a:lnSpc>
            </a:pPr>
            <a:endParaRPr lang="en-US" dirty="0" smtClean="0"/>
          </a:p>
          <a:p>
            <a:pPr eaLnBrk="1" hangingPunct="1">
              <a:lnSpc>
                <a:spcPct val="80000"/>
              </a:lnSpc>
            </a:pPr>
            <a:r>
              <a:rPr lang="en-US" dirty="0" smtClean="0"/>
              <a:t>Delivered in the home</a:t>
            </a:r>
          </a:p>
          <a:p>
            <a:pPr eaLnBrk="1" hangingPunct="1">
              <a:lnSpc>
                <a:spcPct val="80000"/>
              </a:lnSpc>
            </a:pPr>
            <a:endParaRPr lang="en-US" dirty="0" smtClean="0"/>
          </a:p>
          <a:p>
            <a:pPr eaLnBrk="1" hangingPunct="1">
              <a:lnSpc>
                <a:spcPct val="80000"/>
              </a:lnSpc>
            </a:pPr>
            <a:r>
              <a:rPr lang="en-US" dirty="0" smtClean="0"/>
              <a:t>By an Interdisciplinary team: </a:t>
            </a:r>
          </a:p>
          <a:p>
            <a:pPr eaLnBrk="1" hangingPunct="1">
              <a:lnSpc>
                <a:spcPct val="80000"/>
              </a:lnSpc>
              <a:buNone/>
            </a:pPr>
            <a:r>
              <a:rPr lang="en-US" b="1" dirty="0" smtClean="0">
                <a:solidFill>
                  <a:srgbClr val="C00000"/>
                </a:solidFill>
              </a:rPr>
              <a:t>	Nurse, Physician, Social Worker, Rehabilitation Therapist, Dietitian, Pharmacist, Psychologist</a:t>
            </a:r>
          </a:p>
          <a:p>
            <a:pPr eaLnBrk="1" hangingPunct="1">
              <a:lnSpc>
                <a:spcPct val="80000"/>
              </a:lnSpc>
            </a:pPr>
            <a:endParaRPr lang="en-US" dirty="0" smtClean="0"/>
          </a:p>
          <a:p>
            <a:pPr eaLnBrk="1" hangingPunct="1">
              <a:lnSpc>
                <a:spcPct val="80000"/>
              </a:lnSpc>
            </a:pPr>
            <a:r>
              <a:rPr lang="en-US" dirty="0" smtClean="0"/>
              <a:t>Serves Veterans patients with complex, chronic, disabling disease </a:t>
            </a:r>
          </a:p>
          <a:p>
            <a:pPr eaLnBrk="1" hangingPunct="1">
              <a:lnSpc>
                <a:spcPct val="80000"/>
              </a:lnSpc>
            </a:pPr>
            <a:endParaRPr lang="en-US" dirty="0" smtClean="0"/>
          </a:p>
          <a:p>
            <a:pPr eaLnBrk="1" hangingPunct="1">
              <a:lnSpc>
                <a:spcPct val="80000"/>
              </a:lnSpc>
            </a:pPr>
            <a:r>
              <a:rPr lang="en-US" dirty="0" smtClean="0"/>
              <a:t>When routine clinic-based care is not effective</a:t>
            </a:r>
          </a:p>
          <a:p>
            <a:pPr eaLnBrk="1" hangingPunct="1">
              <a:lnSpc>
                <a:spcPct val="80000"/>
              </a:lnSpc>
            </a:pPr>
            <a:endParaRPr lang="en-US" dirty="0" smtClean="0"/>
          </a:p>
          <a:p>
            <a:pPr algn="ctr" eaLnBrk="1" hangingPunct="1">
              <a:lnSpc>
                <a:spcPct val="80000"/>
              </a:lnSpc>
              <a:buNone/>
            </a:pPr>
            <a:r>
              <a:rPr lang="en-US" i="1" dirty="0" smtClean="0">
                <a:solidFill>
                  <a:srgbClr val="CC3300"/>
                </a:solidFill>
              </a:rPr>
              <a:t>For those “too sick to go to clinic”</a:t>
            </a:r>
            <a:endParaRPr lang="en-US" dirty="0"/>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0021"/>
            <a:ext cx="8229600" cy="805254"/>
          </a:xfrm>
        </p:spPr>
        <p:txBody>
          <a:bodyPr/>
          <a:lstStyle/>
          <a:p>
            <a:r>
              <a:rPr lang="en-US" dirty="0" smtClean="0">
                <a:latin typeface="Calibri" pitchFamily="34" charset="0"/>
              </a:rPr>
              <a:t/>
            </a:r>
            <a:br>
              <a:rPr lang="en-US" dirty="0" smtClean="0">
                <a:latin typeface="Calibri" pitchFamily="34" charset="0"/>
              </a:rPr>
            </a:br>
            <a:r>
              <a:rPr lang="en-US" dirty="0" smtClean="0">
                <a:latin typeface="Calibri" pitchFamily="34" charset="0"/>
              </a:rPr>
              <a:t/>
            </a:r>
            <a:br>
              <a:rPr lang="en-US" dirty="0" smtClean="0">
                <a:latin typeface="Calibri" pitchFamily="34" charset="0"/>
              </a:rPr>
            </a:br>
            <a:r>
              <a:rPr lang="en-US" dirty="0" smtClean="0">
                <a:latin typeface="Calibri" pitchFamily="34" charset="0"/>
              </a:rPr>
              <a:t/>
            </a:r>
            <a:br>
              <a:rPr lang="en-US" dirty="0" smtClean="0">
                <a:latin typeface="Calibri" pitchFamily="34" charset="0"/>
              </a:rPr>
            </a:br>
            <a:r>
              <a:rPr lang="en-US" dirty="0" smtClean="0"/>
              <a:t/>
            </a:r>
            <a:br>
              <a:rPr lang="en-US" dirty="0" smtClean="0"/>
            </a:br>
            <a:r>
              <a:rPr lang="en-US" dirty="0" smtClean="0">
                <a:latin typeface="Calibri" pitchFamily="34" charset="0"/>
              </a:rPr>
              <a:t> </a:t>
            </a:r>
            <a:r>
              <a:rPr lang="en-US" dirty="0" smtClean="0">
                <a:latin typeface="Georgia" pitchFamily="18" charset="0"/>
              </a:rPr>
              <a:t>Differences Between VA HBPC &amp; Medicare Home Care</a:t>
            </a:r>
            <a:endParaRPr lang="en-US" dirty="0">
              <a:latin typeface="Georgia" pitchFamily="18" charset="0"/>
            </a:endParaRPr>
          </a:p>
        </p:txBody>
      </p:sp>
      <p:sp>
        <p:nvSpPr>
          <p:cNvPr id="3" name="Content Placeholder 2"/>
          <p:cNvSpPr>
            <a:spLocks noGrp="1"/>
          </p:cNvSpPr>
          <p:nvPr>
            <p:ph idx="1"/>
          </p:nvPr>
        </p:nvSpPr>
        <p:spPr>
          <a:xfrm>
            <a:off x="457200" y="1565276"/>
            <a:ext cx="8229600" cy="4560888"/>
          </a:xfrm>
        </p:spPr>
        <p:txBody>
          <a:bodyPr/>
          <a:lstStyle/>
          <a:p>
            <a:pPr>
              <a:lnSpc>
                <a:spcPct val="80000"/>
              </a:lnSpc>
              <a:buNone/>
            </a:pPr>
            <a:endParaRPr lang="en-US" dirty="0" smtClean="0"/>
          </a:p>
          <a:p>
            <a:pPr>
              <a:lnSpc>
                <a:spcPct val="80000"/>
              </a:lnSpc>
              <a:buNone/>
            </a:pPr>
            <a:r>
              <a:rPr lang="en-US" u="sng" dirty="0" smtClean="0"/>
              <a:t>VA Home Based Primary Care</a:t>
            </a:r>
            <a:r>
              <a:rPr lang="en-US" dirty="0" smtClean="0"/>
              <a:t>		            </a:t>
            </a:r>
            <a:r>
              <a:rPr lang="en-US" u="sng" dirty="0" smtClean="0"/>
              <a:t>Medicare Home Care</a:t>
            </a:r>
          </a:p>
          <a:p>
            <a:pPr>
              <a:lnSpc>
                <a:spcPct val="80000"/>
              </a:lnSpc>
              <a:buNone/>
            </a:pPr>
            <a:endParaRPr lang="en-US" sz="1400" dirty="0" smtClean="0"/>
          </a:p>
          <a:p>
            <a:pPr>
              <a:lnSpc>
                <a:spcPct val="80000"/>
              </a:lnSpc>
            </a:pPr>
            <a:r>
              <a:rPr lang="en-US" sz="1400" dirty="0" smtClean="0"/>
              <a:t>Targets </a:t>
            </a:r>
            <a:r>
              <a:rPr lang="en-US" sz="1400" dirty="0" smtClean="0">
                <a:solidFill>
                  <a:srgbClr val="FF0000"/>
                </a:solidFill>
              </a:rPr>
              <a:t>complex chronic disease</a:t>
            </a:r>
            <a:r>
              <a:rPr lang="en-US" sz="1400" dirty="0" smtClean="0"/>
              <a:t>	                           Remediable conditions</a:t>
            </a:r>
          </a:p>
          <a:p>
            <a:pPr>
              <a:lnSpc>
                <a:spcPct val="80000"/>
              </a:lnSpc>
            </a:pPr>
            <a:endParaRPr lang="en-US" sz="1400" dirty="0" smtClean="0"/>
          </a:p>
          <a:p>
            <a:pPr>
              <a:lnSpc>
                <a:spcPct val="80000"/>
              </a:lnSpc>
            </a:pPr>
            <a:r>
              <a:rPr lang="en-US" sz="1400" dirty="0" smtClean="0">
                <a:solidFill>
                  <a:srgbClr val="FF0000"/>
                </a:solidFill>
              </a:rPr>
              <a:t>Comprehensive</a:t>
            </a:r>
            <a:r>
              <a:rPr lang="en-US" sz="1400" dirty="0" smtClean="0"/>
              <a:t> Primary Care		               Specific problem-focused</a:t>
            </a:r>
          </a:p>
          <a:p>
            <a:pPr>
              <a:lnSpc>
                <a:spcPct val="80000"/>
              </a:lnSpc>
            </a:pPr>
            <a:endParaRPr lang="en-US" sz="1400" dirty="0" smtClean="0"/>
          </a:p>
          <a:p>
            <a:pPr>
              <a:lnSpc>
                <a:spcPct val="80000"/>
              </a:lnSpc>
            </a:pPr>
            <a:r>
              <a:rPr lang="en-US" sz="1400" dirty="0" smtClean="0"/>
              <a:t>Skilled care not required		                           </a:t>
            </a:r>
            <a:r>
              <a:rPr lang="en-US" sz="1400" dirty="0" smtClean="0">
                <a:solidFill>
                  <a:srgbClr val="FF0000"/>
                </a:solidFill>
              </a:rPr>
              <a:t>Requires skilled care</a:t>
            </a:r>
          </a:p>
          <a:p>
            <a:pPr>
              <a:lnSpc>
                <a:spcPct val="80000"/>
              </a:lnSpc>
            </a:pPr>
            <a:endParaRPr lang="en-US" sz="1400" dirty="0" smtClean="0"/>
          </a:p>
          <a:p>
            <a:pPr>
              <a:lnSpc>
                <a:spcPct val="80000"/>
              </a:lnSpc>
            </a:pPr>
            <a:r>
              <a:rPr lang="en-US" sz="1400" dirty="0" smtClean="0"/>
              <a:t>Strict homebound not required	                           </a:t>
            </a:r>
            <a:r>
              <a:rPr lang="en-US" sz="1400" dirty="0" smtClean="0">
                <a:solidFill>
                  <a:srgbClr val="FF0000"/>
                </a:solidFill>
              </a:rPr>
              <a:t>Must be homebound</a:t>
            </a:r>
          </a:p>
          <a:p>
            <a:pPr>
              <a:lnSpc>
                <a:spcPct val="80000"/>
              </a:lnSpc>
              <a:buNone/>
            </a:pPr>
            <a:endParaRPr lang="en-US" sz="1400" dirty="0" smtClean="0"/>
          </a:p>
          <a:p>
            <a:pPr>
              <a:lnSpc>
                <a:spcPct val="80000"/>
              </a:lnSpc>
            </a:pPr>
            <a:r>
              <a:rPr lang="en-US" sz="1400" dirty="0" smtClean="0"/>
              <a:t>Accepts declining status		                           </a:t>
            </a:r>
            <a:r>
              <a:rPr lang="en-US" sz="1400" dirty="0" smtClean="0">
                <a:solidFill>
                  <a:srgbClr val="FF0000"/>
                </a:solidFill>
              </a:rPr>
              <a:t>Requires improvement</a:t>
            </a:r>
          </a:p>
          <a:p>
            <a:pPr>
              <a:lnSpc>
                <a:spcPct val="80000"/>
              </a:lnSpc>
            </a:pPr>
            <a:endParaRPr lang="en-US" sz="1400" dirty="0" smtClean="0"/>
          </a:p>
          <a:p>
            <a:pPr>
              <a:lnSpc>
                <a:spcPct val="80000"/>
              </a:lnSpc>
            </a:pPr>
            <a:r>
              <a:rPr lang="en-US" sz="1400" dirty="0" smtClean="0">
                <a:solidFill>
                  <a:srgbClr val="FF0000"/>
                </a:solidFill>
              </a:rPr>
              <a:t>Interdisciplinary team</a:t>
            </a:r>
            <a:r>
              <a:rPr lang="en-US" sz="1400" dirty="0" smtClean="0"/>
              <a:t>			              One or Multidisciplinary </a:t>
            </a:r>
          </a:p>
          <a:p>
            <a:pPr>
              <a:lnSpc>
                <a:spcPct val="80000"/>
              </a:lnSpc>
              <a:buNone/>
            </a:pPr>
            <a:r>
              <a:rPr lang="en-US" sz="1400" dirty="0" smtClean="0"/>
              <a:t>			</a:t>
            </a:r>
          </a:p>
          <a:p>
            <a:pPr>
              <a:lnSpc>
                <a:spcPct val="80000"/>
              </a:lnSpc>
            </a:pPr>
            <a:r>
              <a:rPr lang="en-US" sz="1400" dirty="0" smtClean="0">
                <a:solidFill>
                  <a:srgbClr val="FF0000"/>
                </a:solidFill>
              </a:rPr>
              <a:t>Longitudinal care</a:t>
            </a:r>
            <a:r>
              <a:rPr lang="en-US" sz="1400" dirty="0" smtClean="0"/>
              <a:t>			                          Episodic, post-acute care</a:t>
            </a:r>
          </a:p>
          <a:p>
            <a:pPr>
              <a:lnSpc>
                <a:spcPct val="80000"/>
              </a:lnSpc>
              <a:buNone/>
            </a:pPr>
            <a:r>
              <a:rPr lang="en-US" sz="1400" dirty="0" smtClean="0">
                <a:solidFill>
                  <a:schemeClr val="tx2"/>
                </a:solidFill>
              </a:rPr>
              <a:t>hospital days</a:t>
            </a:r>
            <a:r>
              <a:rPr lang="en-US" sz="1400" dirty="0" smtClean="0"/>
              <a:t>			</a:t>
            </a:r>
          </a:p>
          <a:p>
            <a:pPr>
              <a:lnSpc>
                <a:spcPct val="80000"/>
              </a:lnSpc>
            </a:pPr>
            <a:r>
              <a:rPr lang="en-US" sz="1400" dirty="0" smtClean="0"/>
              <a:t>Limited geography &amp; intensity	                          No definitive impact</a:t>
            </a:r>
            <a:endParaRPr lang="en-US" sz="1400" dirty="0"/>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HBPC</a:t>
            </a:r>
            <a:endParaRPr lang="en-US" dirty="0"/>
          </a:p>
        </p:txBody>
      </p:sp>
      <p:sp>
        <p:nvSpPr>
          <p:cNvPr id="3" name="Content Placeholder 2"/>
          <p:cNvSpPr>
            <a:spLocks noGrp="1"/>
          </p:cNvSpPr>
          <p:nvPr>
            <p:ph idx="1"/>
          </p:nvPr>
        </p:nvSpPr>
        <p:spPr/>
        <p:txBody>
          <a:bodyPr/>
          <a:lstStyle/>
          <a:p>
            <a:pPr eaLnBrk="1" hangingPunct="1">
              <a:lnSpc>
                <a:spcPct val="80000"/>
              </a:lnSpc>
              <a:buNone/>
            </a:pPr>
            <a:r>
              <a:rPr lang="en-US" i="1" dirty="0" smtClean="0">
                <a:solidFill>
                  <a:srgbClr val="CC3300"/>
                </a:solidFill>
              </a:rPr>
              <a:t>“Too sick to go to clinic” </a:t>
            </a:r>
            <a:endParaRPr lang="en-US" dirty="0" smtClean="0"/>
          </a:p>
          <a:p>
            <a:pPr eaLnBrk="1" hangingPunct="1">
              <a:lnSpc>
                <a:spcPct val="80000"/>
              </a:lnSpc>
            </a:pPr>
            <a:endParaRPr lang="en-US" dirty="0" smtClean="0"/>
          </a:p>
          <a:p>
            <a:pPr eaLnBrk="1" hangingPunct="1">
              <a:lnSpc>
                <a:spcPct val="80000"/>
              </a:lnSpc>
            </a:pPr>
            <a:r>
              <a:rPr lang="en-US" dirty="0" smtClean="0"/>
              <a:t>HBPC serves Veterans of all eras</a:t>
            </a:r>
          </a:p>
          <a:p>
            <a:pPr eaLnBrk="1" hangingPunct="1">
              <a:lnSpc>
                <a:spcPct val="80000"/>
              </a:lnSpc>
            </a:pPr>
            <a:r>
              <a:rPr lang="en-US" dirty="0" smtClean="0"/>
              <a:t> </a:t>
            </a:r>
          </a:p>
          <a:p>
            <a:pPr eaLnBrk="1" hangingPunct="1">
              <a:lnSpc>
                <a:spcPct val="80000"/>
              </a:lnSpc>
            </a:pPr>
            <a:r>
              <a:rPr lang="en-US" dirty="0" smtClean="0"/>
              <a:t>Mean age 78.4 years;  96% male; 4% female</a:t>
            </a:r>
          </a:p>
          <a:p>
            <a:pPr eaLnBrk="1" hangingPunct="1">
              <a:lnSpc>
                <a:spcPct val="80000"/>
              </a:lnSpc>
            </a:pPr>
            <a:endParaRPr lang="en-US" dirty="0" smtClean="0"/>
          </a:p>
          <a:p>
            <a:pPr eaLnBrk="1" hangingPunct="1">
              <a:lnSpc>
                <a:spcPct val="80000"/>
              </a:lnSpc>
            </a:pPr>
            <a:r>
              <a:rPr lang="en-US" dirty="0" smtClean="0"/>
              <a:t>More than 8 chronic conditions; among 5% highest cost</a:t>
            </a:r>
          </a:p>
          <a:p>
            <a:pPr eaLnBrk="1" hangingPunct="1">
              <a:lnSpc>
                <a:spcPct val="80000"/>
              </a:lnSpc>
            </a:pPr>
            <a:endParaRPr lang="en-US" dirty="0" smtClean="0"/>
          </a:p>
          <a:p>
            <a:pPr eaLnBrk="1" hangingPunct="1">
              <a:lnSpc>
                <a:spcPct val="80000"/>
              </a:lnSpc>
            </a:pPr>
            <a:r>
              <a:rPr lang="en-US" dirty="0" smtClean="0"/>
              <a:t>48% dependent in 2 or more Activities of Daily Living (ADL)</a:t>
            </a:r>
          </a:p>
          <a:p>
            <a:pPr eaLnBrk="1" hangingPunct="1">
              <a:lnSpc>
                <a:spcPct val="80000"/>
              </a:lnSpc>
            </a:pPr>
            <a:endParaRPr lang="en-US" dirty="0" smtClean="0"/>
          </a:p>
          <a:p>
            <a:pPr eaLnBrk="1" hangingPunct="1">
              <a:lnSpc>
                <a:spcPct val="80000"/>
              </a:lnSpc>
            </a:pPr>
            <a:r>
              <a:rPr lang="en-US" dirty="0" smtClean="0"/>
              <a:t>Mean duration in HBPC 315 days; 3.1 visits/mo; 28 visits/yr</a:t>
            </a:r>
          </a:p>
          <a:p>
            <a:pPr eaLnBrk="1" hangingPunct="1">
              <a:lnSpc>
                <a:spcPct val="80000"/>
              </a:lnSpc>
            </a:pPr>
            <a:endParaRPr lang="en-US" dirty="0" smtClean="0"/>
          </a:p>
          <a:p>
            <a:pPr eaLnBrk="1" hangingPunct="1">
              <a:lnSpc>
                <a:spcPct val="80000"/>
              </a:lnSpc>
            </a:pPr>
            <a:r>
              <a:rPr lang="en-US" dirty="0" smtClean="0"/>
              <a:t>Medicare home care: 31 days; Home Hospice: 73 (2006)</a:t>
            </a:r>
          </a:p>
          <a:p>
            <a:endParaRPr lang="en-US" dirty="0"/>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Georgia" pitchFamily="18" charset="0"/>
              </a:rPr>
              <a:t>Impact of Home Based Primary Care</a:t>
            </a:r>
            <a:endParaRPr lang="en-US" sz="2800" dirty="0">
              <a:latin typeface="Georgia" pitchFamily="18" charset="0"/>
            </a:endParaRPr>
          </a:p>
        </p:txBody>
      </p:sp>
      <p:sp>
        <p:nvSpPr>
          <p:cNvPr id="3" name="Content Placeholder 2"/>
          <p:cNvSpPr>
            <a:spLocks noGrp="1"/>
          </p:cNvSpPr>
          <p:nvPr>
            <p:ph idx="1"/>
          </p:nvPr>
        </p:nvSpPr>
        <p:spPr/>
        <p:txBody>
          <a:bodyPr/>
          <a:lstStyle/>
          <a:p>
            <a:r>
              <a:rPr lang="en-US" sz="2000" dirty="0" smtClean="0"/>
              <a:t>Inpatient days:  78% reduction</a:t>
            </a:r>
          </a:p>
          <a:p>
            <a:endParaRPr lang="en-US" sz="2000" dirty="0" smtClean="0"/>
          </a:p>
          <a:p>
            <a:r>
              <a:rPr lang="en-US" sz="2000" dirty="0" smtClean="0"/>
              <a:t>30 day readmission rate: 18.2% decrease </a:t>
            </a:r>
          </a:p>
          <a:p>
            <a:endParaRPr lang="en-US" sz="2000" dirty="0" smtClean="0"/>
          </a:p>
          <a:p>
            <a:r>
              <a:rPr lang="en-US" sz="2000" dirty="0" smtClean="0"/>
              <a:t> Reduction in total cost per Veteran from $45,980 to $39,796                               </a:t>
            </a:r>
            <a:r>
              <a:rPr lang="en-US" sz="2000" i="1" dirty="0" smtClean="0"/>
              <a:t>after adding in the costs of HBPC $9113 per pt/yr </a:t>
            </a:r>
          </a:p>
          <a:p>
            <a:endParaRPr lang="en-US" sz="2000" i="1" dirty="0" smtClean="0"/>
          </a:p>
          <a:p>
            <a:r>
              <a:rPr lang="en-US" sz="2000" dirty="0" smtClean="0"/>
              <a:t>Satisfaction: “Very Good or Excellent …82.7%....the highest overall satisfaction rating from all (VA) patient surveys“</a:t>
            </a:r>
          </a:p>
          <a:p>
            <a:pPr>
              <a:buNone/>
            </a:pPr>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Benefits to Caregivers </a:t>
            </a:r>
            <a:endParaRPr lang="en-US" dirty="0"/>
          </a:p>
        </p:txBody>
      </p:sp>
      <p:sp>
        <p:nvSpPr>
          <p:cNvPr id="3" name="Content Placeholder 2"/>
          <p:cNvSpPr>
            <a:spLocks noGrp="1"/>
          </p:cNvSpPr>
          <p:nvPr>
            <p:ph idx="1"/>
          </p:nvPr>
        </p:nvSpPr>
        <p:spPr>
          <a:xfrm>
            <a:off x="457200" y="1600200"/>
            <a:ext cx="4572000" cy="2686792"/>
          </a:xfrm>
        </p:spPr>
        <p:txBody>
          <a:bodyPr>
            <a:normAutofit fontScale="25000" lnSpcReduction="20000"/>
          </a:bodyPr>
          <a:lstStyle/>
          <a:p>
            <a:pPr marL="177800" indent="-177800">
              <a:buNone/>
            </a:pPr>
            <a:endParaRPr lang="en-US" sz="6000" dirty="0" smtClean="0"/>
          </a:p>
          <a:p>
            <a:pPr marL="177800" indent="-177800">
              <a:buNone/>
            </a:pPr>
            <a:endParaRPr lang="en-US" sz="6000" dirty="0" smtClean="0"/>
          </a:p>
          <a:p>
            <a:pPr marL="177800" indent="-177800">
              <a:buNone/>
            </a:pPr>
            <a:r>
              <a:rPr lang="en-US" sz="8000" b="1" dirty="0" smtClean="0"/>
              <a:t>Caregivers </a:t>
            </a:r>
          </a:p>
          <a:p>
            <a:pPr marL="177800" indent="-177800">
              <a:buFont typeface="Arial" charset="0"/>
              <a:buChar char="•"/>
            </a:pPr>
            <a:r>
              <a:rPr lang="en-US" sz="7200" dirty="0" smtClean="0"/>
              <a:t>feel less stress because they are supported in the care of their loved ones</a:t>
            </a:r>
          </a:p>
          <a:p>
            <a:pPr marL="177800" indent="-177800">
              <a:buFont typeface="Arial" charset="0"/>
              <a:buChar char="•"/>
            </a:pPr>
            <a:r>
              <a:rPr lang="en-US" sz="7200" dirty="0" smtClean="0"/>
              <a:t> value education on how to better care for the Veteran, medications management and oversight of Veterans’ medical needs</a:t>
            </a:r>
          </a:p>
          <a:p>
            <a:pPr marL="177800" indent="-177800">
              <a:buFont typeface="Arial" charset="0"/>
              <a:buChar char="•"/>
            </a:pPr>
            <a:r>
              <a:rPr lang="en-US" sz="7200" dirty="0" smtClean="0"/>
              <a:t>reported that reduced stress resulted in better health for Veteran and Caregiver</a:t>
            </a:r>
          </a:p>
          <a:p>
            <a:pPr marL="0" indent="0">
              <a:buFont typeface="Arial" charset="0"/>
              <a:buChar char="•"/>
            </a:pPr>
            <a:endParaRPr lang="en-US" sz="6000" dirty="0" smtClean="0"/>
          </a:p>
          <a:p>
            <a:pPr marL="0" indent="0">
              <a:buNone/>
            </a:pPr>
            <a:endParaRPr lang="en-US" sz="2800" dirty="0" smtClean="0"/>
          </a:p>
          <a:p>
            <a:endParaRPr lang="en-US" dirty="0" smtClean="0"/>
          </a:p>
          <a:p>
            <a:pPr>
              <a:buNone/>
            </a:pPr>
            <a:r>
              <a:rPr lang="en-US" i="1" dirty="0" smtClean="0"/>
              <a:t>	</a:t>
            </a:r>
            <a:endParaRPr lang="en-US" dirty="0" smtClean="0"/>
          </a:p>
          <a:p>
            <a:endParaRPr lang="en-US" dirty="0" smtClean="0"/>
          </a:p>
          <a:p>
            <a:endParaRPr lang="en-US" dirty="0"/>
          </a:p>
        </p:txBody>
      </p:sp>
      <p:sp>
        <p:nvSpPr>
          <p:cNvPr id="8" name="Rectangle 7"/>
          <p:cNvSpPr/>
          <p:nvPr/>
        </p:nvSpPr>
        <p:spPr>
          <a:xfrm>
            <a:off x="762000" y="4876800"/>
            <a:ext cx="7772400" cy="1200329"/>
          </a:xfrm>
          <a:prstGeom prst="rect">
            <a:avLst/>
          </a:prstGeom>
        </p:spPr>
        <p:txBody>
          <a:bodyPr wrap="square">
            <a:spAutoFit/>
          </a:bodyPr>
          <a:lstStyle/>
          <a:p>
            <a:pPr>
              <a:buNone/>
            </a:pPr>
            <a:r>
              <a:rPr lang="en-US" i="1" dirty="0" smtClean="0"/>
              <a:t>“</a:t>
            </a:r>
            <a:r>
              <a:rPr lang="en-US" b="1" i="1" dirty="0" smtClean="0">
                <a:latin typeface="+mn-lt"/>
              </a:rPr>
              <a:t>Well, [HBPC] just about saved my life.  I’d a went down sooner, if it hadn’t of been for them coming out here.  It’s a </a:t>
            </a:r>
            <a:r>
              <a:rPr lang="en-US" b="1" i="1" u="sng" dirty="0" smtClean="0">
                <a:latin typeface="+mn-lt"/>
              </a:rPr>
              <a:t>wonderful</a:t>
            </a:r>
            <a:r>
              <a:rPr lang="en-US" b="1" i="1" dirty="0" smtClean="0">
                <a:latin typeface="+mn-lt"/>
              </a:rPr>
              <a:t> program.  Because if I need anything, all I have to do is tell one of them….It’s done wonders for me.”</a:t>
            </a:r>
          </a:p>
          <a:p>
            <a:pPr>
              <a:buNone/>
            </a:pPr>
            <a:r>
              <a:rPr lang="en-US" b="1" i="1" dirty="0" smtClean="0">
                <a:latin typeface="+mn-lt"/>
              </a:rPr>
              <a:t> (Caregiver of WWII Veteran)</a:t>
            </a:r>
            <a:endParaRPr lang="en-US" b="1" dirty="0" smtClean="0">
              <a:latin typeface="+mn-lt"/>
            </a:endParaRPr>
          </a:p>
        </p:txBody>
      </p:sp>
      <p:pic>
        <p:nvPicPr>
          <p:cNvPr id="9" name="Content Placeholder 3" descr="M03_3.JPG"/>
          <p:cNvPicPr>
            <a:picLocks noChangeAspect="1"/>
          </p:cNvPicPr>
          <p:nvPr/>
        </p:nvPicPr>
        <p:blipFill>
          <a:blip r:embed="rId2" cstate="screen"/>
          <a:srcRect/>
          <a:stretch>
            <a:fillRect/>
          </a:stretch>
        </p:blipFill>
        <p:spPr>
          <a:xfrm>
            <a:off x="5410200" y="1600200"/>
            <a:ext cx="3229621" cy="3110345"/>
          </a:xfrm>
          <a:prstGeom prst="rect">
            <a:avLst/>
          </a:prstGeom>
        </p:spPr>
      </p:pic>
      <p:sp>
        <p:nvSpPr>
          <p:cNvPr id="6" name="Slide Number Placeholder 5"/>
          <p:cNvSpPr>
            <a:spLocks noGrp="1"/>
          </p:cNvSpPr>
          <p:nvPr>
            <p:ph type="sldNum" sz="quarter" idx="10"/>
          </p:nvPr>
        </p:nvSpPr>
        <p:spPr/>
        <p:txBody>
          <a:bodyPr/>
          <a:lstStyle/>
          <a:p>
            <a:pPr>
              <a:defRPr/>
            </a:pPr>
            <a:fld id="{C32E41BC-F3C7-4440-964A-79A2B9AB8CF4}" type="slidenum">
              <a:rPr lang="en-US" smtClean="0"/>
              <a:pPr>
                <a:defRPr/>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4" name="Rectangle 8"/>
          <p:cNvSpPr>
            <a:spLocks noGrp="1" noChangeArrowheads="1"/>
          </p:cNvSpPr>
          <p:nvPr>
            <p:ph type="title" idx="4294967295"/>
          </p:nvPr>
        </p:nvSpPr>
        <p:spPr>
          <a:xfrm>
            <a:off x="457200" y="532163"/>
            <a:ext cx="8229600" cy="808038"/>
          </a:xfrm>
        </p:spPr>
        <p:txBody>
          <a:bodyPr/>
          <a:lstStyle/>
          <a:p>
            <a:r>
              <a:rPr lang="en-US" dirty="0" smtClean="0"/>
              <a:t/>
            </a:r>
            <a:br>
              <a:rPr lang="en-US" dirty="0" smtClean="0"/>
            </a:br>
            <a:endParaRPr lang="en-US" dirty="0" smtClean="0"/>
          </a:p>
        </p:txBody>
      </p:sp>
      <p:pic>
        <p:nvPicPr>
          <p:cNvPr id="5" name="Picture 4" descr="veteran_couple.jpg"/>
          <p:cNvPicPr>
            <a:picLocks noChangeAspect="1"/>
          </p:cNvPicPr>
          <p:nvPr/>
        </p:nvPicPr>
        <p:blipFill>
          <a:blip r:embed="rId3"/>
          <a:stretch>
            <a:fillRect/>
          </a:stretch>
        </p:blipFill>
        <p:spPr>
          <a:xfrm>
            <a:off x="498763" y="3311609"/>
            <a:ext cx="4221678" cy="2934812"/>
          </a:xfrm>
          <a:prstGeom prst="rect">
            <a:avLst/>
          </a:prstGeom>
        </p:spPr>
      </p:pic>
      <p:pic>
        <p:nvPicPr>
          <p:cNvPr id="162821" name="Picture 5" descr="526-Caregiver%20DCVAMC%20abc"/>
          <p:cNvPicPr>
            <a:picLocks noChangeAspect="1" noChangeArrowheads="1"/>
          </p:cNvPicPr>
          <p:nvPr/>
        </p:nvPicPr>
        <p:blipFill>
          <a:blip r:embed="rId4"/>
          <a:srcRect/>
          <a:stretch>
            <a:fillRect/>
          </a:stretch>
        </p:blipFill>
        <p:spPr bwMode="auto">
          <a:xfrm>
            <a:off x="457200" y="232684"/>
            <a:ext cx="3901044" cy="2912223"/>
          </a:xfrm>
          <a:prstGeom prst="rect">
            <a:avLst/>
          </a:prstGeom>
          <a:noFill/>
          <a:ln w="9525">
            <a:noFill/>
            <a:miter lim="800000"/>
            <a:headEnd/>
            <a:tailEnd/>
          </a:ln>
        </p:spPr>
      </p:pic>
      <p:pic>
        <p:nvPicPr>
          <p:cNvPr id="6" name="Picture 5" descr="couple.jpg"/>
          <p:cNvPicPr>
            <a:picLocks noChangeAspect="1"/>
          </p:cNvPicPr>
          <p:nvPr/>
        </p:nvPicPr>
        <p:blipFill>
          <a:blip r:embed="rId5"/>
          <a:stretch>
            <a:fillRect/>
          </a:stretch>
        </p:blipFill>
        <p:spPr>
          <a:xfrm>
            <a:off x="5117985" y="3311609"/>
            <a:ext cx="3281878" cy="3078925"/>
          </a:xfrm>
          <a:prstGeom prst="rect">
            <a:avLst/>
          </a:prstGeom>
        </p:spPr>
      </p:pic>
      <p:pic>
        <p:nvPicPr>
          <p:cNvPr id="10" name="Picture 4" descr="202-Caregiver%20DCVAMC%20a"/>
          <p:cNvPicPr>
            <a:picLocks noChangeAspect="1" noChangeArrowheads="1"/>
          </p:cNvPicPr>
          <p:nvPr/>
        </p:nvPicPr>
        <p:blipFill>
          <a:blip r:embed="rId6"/>
          <a:srcRect/>
          <a:stretch>
            <a:fillRect/>
          </a:stretch>
        </p:blipFill>
        <p:spPr bwMode="auto">
          <a:xfrm>
            <a:off x="4720441" y="232684"/>
            <a:ext cx="3679422" cy="2912223"/>
          </a:xfrm>
          <a:prstGeom prst="rect">
            <a:avLst/>
          </a:prstGeom>
          <a:noFill/>
          <a:ln w="9525">
            <a:noFill/>
            <a:miter lim="800000"/>
            <a:headEnd/>
            <a:tailEnd/>
          </a:ln>
        </p:spPr>
      </p:pic>
      <p:sp>
        <p:nvSpPr>
          <p:cNvPr id="7" name="Slide Number Placeholder 6"/>
          <p:cNvSpPr>
            <a:spLocks noGrp="1"/>
          </p:cNvSpPr>
          <p:nvPr>
            <p:ph type="sldNum" sz="quarter" idx="10"/>
          </p:nvPr>
        </p:nvSpPr>
        <p:spPr/>
        <p:txBody>
          <a:bodyPr/>
          <a:lstStyle/>
          <a:p>
            <a:pPr>
              <a:defRPr/>
            </a:pPr>
            <a:fld id="{6370341D-E8BE-4F86-965D-1FB71959D2E4}" type="slidenum">
              <a:rPr lang="en-US" smtClean="0"/>
              <a:pPr>
                <a:defRPr/>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idx="4294967295"/>
          </p:nvPr>
        </p:nvSpPr>
        <p:spPr/>
        <p:txBody>
          <a:bodyPr>
            <a:normAutofit fontScale="90000"/>
          </a:bodyPr>
          <a:lstStyle/>
          <a:p>
            <a:r>
              <a:rPr lang="en-US" sz="4000" dirty="0" smtClean="0"/>
              <a:t>2000 to </a:t>
            </a:r>
            <a:r>
              <a:rPr lang="en-US" sz="4000" dirty="0" err="1" smtClean="0"/>
              <a:t>VetVeterans</a:t>
            </a:r>
            <a:r>
              <a:rPr lang="en-US" sz="4000" dirty="0" smtClean="0"/>
              <a:t> Served Daily in HBPC C </a:t>
            </a:r>
            <a:br>
              <a:rPr lang="en-US" sz="4000" dirty="0" smtClean="0"/>
            </a:br>
            <a:r>
              <a:rPr lang="en-US" sz="4000" dirty="0" smtClean="0"/>
              <a:t>2000hhhh to 20102010</a:t>
            </a:r>
          </a:p>
        </p:txBody>
      </p:sp>
      <p:graphicFrame>
        <p:nvGraphicFramePr>
          <p:cNvPr id="3074" name="Object 3"/>
          <p:cNvGraphicFramePr>
            <a:graphicFrameLocks noGrp="1" noChangeAspect="1"/>
          </p:cNvGraphicFramePr>
          <p:nvPr>
            <p:ph type="chart" idx="4294967295"/>
          </p:nvPr>
        </p:nvGraphicFramePr>
        <p:xfrm>
          <a:off x="855663" y="1524000"/>
          <a:ext cx="7431087" cy="4564063"/>
        </p:xfrm>
        <a:graphic>
          <a:graphicData uri="http://schemas.openxmlformats.org/presentationml/2006/ole">
            <mc:AlternateContent xmlns:mc="http://schemas.openxmlformats.org/markup-compatibility/2006">
              <mc:Choice xmlns:v="urn:schemas-microsoft-com:vml" Requires="v">
                <p:oleObj spid="_x0000_s3077" name="Chart" r:id="rId4" imgW="8220253" imgH="4534104" progId="">
                  <p:embed followColorScheme="full"/>
                </p:oleObj>
              </mc:Choice>
              <mc:Fallback>
                <p:oleObj name="Chart" r:id="rId4" imgW="8220253" imgH="4534104" progId="">
                  <p:embed followColorScheme="full"/>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663" y="1524000"/>
                        <a:ext cx="7431087" cy="4564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6" name="Slide Number Placeholder 4"/>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endParaRPr lang="en-US" sz="1200">
              <a:solidFill>
                <a:srgbClr val="898989"/>
              </a:solidFill>
            </a:endParaRPr>
          </a:p>
        </p:txBody>
      </p:sp>
      <p:sp>
        <p:nvSpPr>
          <p:cNvPr id="6" name="TextBox 5"/>
          <p:cNvSpPr txBox="1"/>
          <p:nvPr/>
        </p:nvSpPr>
        <p:spPr>
          <a:xfrm>
            <a:off x="457200" y="605642"/>
            <a:ext cx="7541242" cy="830997"/>
          </a:xfrm>
          <a:prstGeom prst="rect">
            <a:avLst/>
          </a:prstGeom>
          <a:noFill/>
        </p:spPr>
        <p:txBody>
          <a:bodyPr wrap="square" rtlCol="0">
            <a:spAutoFit/>
          </a:bodyPr>
          <a:lstStyle/>
          <a:p>
            <a:r>
              <a:rPr lang="en-US" sz="2400" dirty="0" smtClean="0">
                <a:latin typeface="Georgia" pitchFamily="18" charset="0"/>
              </a:rPr>
              <a:t>Veterans Served Daily in HBPC 2000 to Veterans Served Daily in HBPC </a:t>
            </a:r>
            <a:endParaRPr lang="en-US" sz="2400" dirty="0">
              <a:latin typeface="Georgia" pitchFamily="18" charset="0"/>
            </a:endParaRPr>
          </a:p>
        </p:txBody>
      </p:sp>
      <p:sp>
        <p:nvSpPr>
          <p:cNvPr id="7" name="Slide Number Placeholder 6"/>
          <p:cNvSpPr>
            <a:spLocks noGrp="1"/>
          </p:cNvSpPr>
          <p:nvPr>
            <p:ph type="sldNum" sz="quarter" idx="10"/>
          </p:nvPr>
        </p:nvSpPr>
        <p:spPr/>
        <p:txBody>
          <a:bodyPr/>
          <a:lstStyle/>
          <a:p>
            <a:pPr>
              <a:defRPr/>
            </a:pPr>
            <a:fld id="{6370341D-E8BE-4F86-965D-1FB71959D2E4}" type="slidenum">
              <a:rPr lang="en-US" smtClean="0"/>
              <a:pPr>
                <a:defRPr/>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oty and marvin.JPG"/>
          <p:cNvPicPr>
            <a:picLocks noChangeAspect="1"/>
          </p:cNvPicPr>
          <p:nvPr/>
        </p:nvPicPr>
        <p:blipFill>
          <a:blip r:embed="rId2" cstate="print"/>
          <a:stretch>
            <a:fillRect/>
          </a:stretch>
        </p:blipFill>
        <p:spPr>
          <a:xfrm>
            <a:off x="1600200" y="1905000"/>
            <a:ext cx="5943600" cy="4457700"/>
          </a:xfrm>
          <a:prstGeom prst="rect">
            <a:avLst/>
          </a:prstGeom>
        </p:spPr>
      </p:pic>
      <p:sp>
        <p:nvSpPr>
          <p:cNvPr id="3" name="Rectangle 2"/>
          <p:cNvSpPr txBox="1">
            <a:spLocks noChangeArrowheads="1"/>
          </p:cNvSpPr>
          <p:nvPr/>
        </p:nvSpPr>
        <p:spPr>
          <a:xfrm>
            <a:off x="457200" y="152400"/>
            <a:ext cx="8229600" cy="1325563"/>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smtClean="0">
              <a:ln>
                <a:noFill/>
              </a:ln>
              <a:solidFill>
                <a:schemeClr val="tx1"/>
              </a:solidFill>
              <a:effectLst/>
              <a:uLnTx/>
              <a:uFillTx/>
              <a:latin typeface="Georgia" pitchFamily="18"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tx1"/>
                </a:solidFill>
                <a:effectLst/>
                <a:uLnTx/>
                <a:uFillTx/>
                <a:latin typeface="Georgia" pitchFamily="18" charset="0"/>
                <a:ea typeface="+mj-ea"/>
                <a:cs typeface="+mj-cs"/>
              </a:rPr>
              <a:t>Veterans and Caregivers Supported by</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dirty="0" smtClean="0">
                <a:latin typeface="Georgia" pitchFamily="18" charset="0"/>
                <a:ea typeface="+mj-ea"/>
                <a:cs typeface="+mj-cs"/>
              </a:rPr>
              <a:t>Home Based Primary Care</a:t>
            </a:r>
            <a:endParaRPr kumimoji="0" lang="en-US" sz="2400" b="1" i="0" u="none" strike="noStrike" kern="1200" cap="none" spc="0" normalizeH="0" baseline="0" noProof="0" dirty="0" smtClean="0">
              <a:ln>
                <a:noFill/>
              </a:ln>
              <a:solidFill>
                <a:schemeClr val="tx1"/>
              </a:solidFill>
              <a:effectLst/>
              <a:uLnTx/>
              <a:uFillTx/>
              <a:latin typeface="Georgia" pitchFamily="18"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smtClean="0">
              <a:ln>
                <a:noFill/>
              </a:ln>
              <a:solidFill>
                <a:schemeClr val="tx1"/>
              </a:solidFill>
              <a:effectLst/>
              <a:uLnTx/>
              <a:uFillTx/>
              <a:latin typeface="Georgia" pitchFamily="18" charset="0"/>
              <a:ea typeface="+mj-ea"/>
              <a:cs typeface="+mj-cs"/>
            </a:endParaRPr>
          </a:p>
        </p:txBody>
      </p:sp>
      <p:sp>
        <p:nvSpPr>
          <p:cNvPr id="4" name="Slide Number Placeholder 3"/>
          <p:cNvSpPr>
            <a:spLocks noGrp="1"/>
          </p:cNvSpPr>
          <p:nvPr>
            <p:ph type="sldNum" sz="quarter" idx="10"/>
          </p:nvPr>
        </p:nvSpPr>
        <p:spPr/>
        <p:txBody>
          <a:bodyPr/>
          <a:lstStyle/>
          <a:p>
            <a:pPr>
              <a:defRPr/>
            </a:pPr>
            <a:fld id="{6370341D-E8BE-4F86-965D-1FB71959D2E4}" type="slidenum">
              <a:rPr lang="en-US" smtClean="0"/>
              <a:pPr>
                <a:defRPr/>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pitchFamily="18" charset="0"/>
              </a:rPr>
              <a:t>VA Mental Health Care Delivery System and Aging</a:t>
            </a:r>
            <a:endParaRPr lang="en-US" dirty="0">
              <a:latin typeface="Georgia" pitchFamily="18" charset="0"/>
            </a:endParaRPr>
          </a:p>
        </p:txBody>
      </p:sp>
      <p:sp>
        <p:nvSpPr>
          <p:cNvPr id="3" name="Content Placeholder 2"/>
          <p:cNvSpPr>
            <a:spLocks noGrp="1"/>
          </p:cNvSpPr>
          <p:nvPr>
            <p:ph idx="1"/>
          </p:nvPr>
        </p:nvSpPr>
        <p:spPr/>
        <p:txBody>
          <a:bodyPr/>
          <a:lstStyle/>
          <a:p>
            <a:r>
              <a:rPr lang="en-US" dirty="0" smtClean="0"/>
              <a:t>System that is </a:t>
            </a:r>
            <a:r>
              <a:rPr lang="en-US" b="1" dirty="0" smtClean="0"/>
              <a:t>interdisciplinary</a:t>
            </a:r>
            <a:r>
              <a:rPr lang="en-US" dirty="0" smtClean="0"/>
              <a:t>, </a:t>
            </a:r>
            <a:r>
              <a:rPr lang="en-US" b="1" dirty="0" smtClean="0"/>
              <a:t>integrated</a:t>
            </a:r>
            <a:r>
              <a:rPr lang="en-US" dirty="0" smtClean="0"/>
              <a:t>, and </a:t>
            </a:r>
            <a:r>
              <a:rPr lang="en-US" b="1" dirty="0" smtClean="0"/>
              <a:t>evidence-based</a:t>
            </a:r>
          </a:p>
          <a:p>
            <a:r>
              <a:rPr lang="en-US" dirty="0" smtClean="0"/>
              <a:t>Unique opportunities to provide team-based mental health care which is valuable for older mental health patients who have multiple co-morbidities</a:t>
            </a:r>
          </a:p>
          <a:p>
            <a:r>
              <a:rPr lang="en-US" dirty="0" smtClean="0"/>
              <a:t>20% of Veterans ages 65 and older receiving care in VA had Mental Health (MH) diagnosis (excluding dementia) </a:t>
            </a:r>
            <a:r>
              <a:rPr lang="en-US" i="1" dirty="0" smtClean="0"/>
              <a:t>data from 2009</a:t>
            </a:r>
          </a:p>
          <a:p>
            <a:r>
              <a:rPr lang="en-US" dirty="0" smtClean="0"/>
              <a:t>Of that 20% with MH diagnosis:   41% received mental health treatment</a:t>
            </a:r>
          </a:p>
          <a:p>
            <a:r>
              <a:rPr lang="en-US" dirty="0" smtClean="0"/>
              <a:t>Rate of mental health care use among older Veterans with mental health diagnoses decreased with age</a:t>
            </a:r>
          </a:p>
          <a:p>
            <a:pPr lvl="1"/>
            <a:r>
              <a:rPr lang="en-US" dirty="0" smtClean="0"/>
              <a:t>Ages 65-74 :  46% received mental health treatment</a:t>
            </a:r>
          </a:p>
          <a:p>
            <a:pPr lvl="1"/>
            <a:r>
              <a:rPr lang="en-US" dirty="0" smtClean="0"/>
              <a:t>Ages 75-84:   38% received mental health treatment</a:t>
            </a:r>
          </a:p>
          <a:p>
            <a:pPr lvl="1"/>
            <a:r>
              <a:rPr lang="en-US" dirty="0" smtClean="0"/>
              <a:t>Ages 85 and older: 33% received mental health treatment</a:t>
            </a:r>
            <a:endParaRPr lang="en-US" dirty="0"/>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Expansion of Mental Health Care Access and Capacity</a:t>
            </a:r>
            <a:endParaRPr lang="en-US" dirty="0"/>
          </a:p>
        </p:txBody>
      </p:sp>
      <p:sp>
        <p:nvSpPr>
          <p:cNvPr id="3" name="Content Placeholder 2"/>
          <p:cNvSpPr>
            <a:spLocks noGrp="1"/>
          </p:cNvSpPr>
          <p:nvPr>
            <p:ph idx="1"/>
          </p:nvPr>
        </p:nvSpPr>
        <p:spPr/>
        <p:txBody>
          <a:bodyPr/>
          <a:lstStyle/>
          <a:p>
            <a:r>
              <a:rPr lang="en-US" sz="1600" dirty="0" smtClean="0"/>
              <a:t>Integrate mental health services into non-mental health settings</a:t>
            </a:r>
          </a:p>
          <a:p>
            <a:pPr>
              <a:buNone/>
            </a:pPr>
            <a:r>
              <a:rPr lang="en-US" sz="1600" dirty="0" smtClean="0"/>
              <a:t>				Primary Care</a:t>
            </a:r>
          </a:p>
          <a:p>
            <a:pPr>
              <a:buNone/>
            </a:pPr>
            <a:r>
              <a:rPr lang="en-US" sz="1600" dirty="0" smtClean="0"/>
              <a:t>				Home Based Primary Care</a:t>
            </a:r>
          </a:p>
          <a:p>
            <a:pPr>
              <a:buNone/>
            </a:pPr>
            <a:r>
              <a:rPr lang="en-US" sz="1600" dirty="0" smtClean="0"/>
              <a:t>				Hospice and Palliative Care</a:t>
            </a:r>
          </a:p>
          <a:p>
            <a:pPr>
              <a:buNone/>
            </a:pPr>
            <a:r>
              <a:rPr lang="en-US" sz="1600" dirty="0" smtClean="0"/>
              <a:t>				VA Community Living Centers</a:t>
            </a:r>
          </a:p>
          <a:p>
            <a:r>
              <a:rPr lang="en-US" sz="1600" dirty="0" smtClean="0"/>
              <a:t>Change the culture to focus on recovery even for the most serious mental illnesses</a:t>
            </a:r>
          </a:p>
          <a:p>
            <a:r>
              <a:rPr lang="en-US" sz="1600" dirty="0" smtClean="0"/>
              <a:t>Promote evidence-based mental health care</a:t>
            </a:r>
          </a:p>
          <a:p>
            <a:r>
              <a:rPr lang="en-US" sz="1600" dirty="0" smtClean="0"/>
              <a:t>Break down physical and psychological access barriers to geriatric mental healthcare</a:t>
            </a:r>
          </a:p>
          <a:p>
            <a:r>
              <a:rPr lang="en-US" sz="1600" dirty="0" smtClean="0"/>
              <a:t>Delivers full range of cognitive and psychological assessment and treatment services</a:t>
            </a:r>
          </a:p>
          <a:p>
            <a:r>
              <a:rPr lang="en-US" sz="1600" dirty="0" smtClean="0"/>
              <a:t>Provide behavioral medicine interventions for managing health related issues:</a:t>
            </a:r>
          </a:p>
          <a:p>
            <a:pPr lvl="1"/>
            <a:r>
              <a:rPr lang="en-US" dirty="0" smtClean="0"/>
              <a:t>Sleep disturbance</a:t>
            </a:r>
          </a:p>
          <a:p>
            <a:pPr lvl="1"/>
            <a:r>
              <a:rPr lang="en-US" dirty="0" smtClean="0"/>
              <a:t>Chronic pain</a:t>
            </a:r>
          </a:p>
          <a:p>
            <a:pPr lvl="1"/>
            <a:r>
              <a:rPr lang="en-US" dirty="0" smtClean="0"/>
              <a:t>Disability</a:t>
            </a:r>
          </a:p>
          <a:p>
            <a:pPr lvl="1"/>
            <a:r>
              <a:rPr lang="en-US" dirty="0" smtClean="0"/>
              <a:t>Medical adherence</a:t>
            </a:r>
          </a:p>
          <a:p>
            <a:pPr>
              <a:buNone/>
            </a:pPr>
            <a:endParaRPr lang="en-US" dirty="0" smtClean="0"/>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Census Bureau Poverty Thresholds - 2010</a:t>
            </a:r>
            <a:endParaRPr lang="en-US" dirty="0"/>
          </a:p>
        </p:txBody>
      </p:sp>
      <p:sp>
        <p:nvSpPr>
          <p:cNvPr id="3" name="Content Placeholder 2"/>
          <p:cNvSpPr>
            <a:spLocks noGrp="1"/>
          </p:cNvSpPr>
          <p:nvPr>
            <p:ph idx="1"/>
          </p:nvPr>
        </p:nvSpPr>
        <p:spPr/>
        <p:txBody>
          <a:bodyPr/>
          <a:lstStyle/>
          <a:p>
            <a:r>
              <a:rPr lang="en-US" dirty="0" smtClean="0"/>
              <a:t>US Census Bureau 2010 poverty rate</a:t>
            </a:r>
          </a:p>
          <a:p>
            <a:pPr lvl="1"/>
            <a:r>
              <a:rPr lang="en-US" dirty="0" smtClean="0"/>
              <a:t>15.1 percent (approximately 43.6 million) </a:t>
            </a:r>
          </a:p>
          <a:p>
            <a:pPr lvl="1"/>
            <a:r>
              <a:rPr lang="en-US" dirty="0" smtClean="0"/>
              <a:t>Up from 14.3 percent in 2009</a:t>
            </a:r>
          </a:p>
          <a:p>
            <a:pPr lvl="1"/>
            <a:r>
              <a:rPr lang="en-US" dirty="0" smtClean="0"/>
              <a:t>Highest level since 1993</a:t>
            </a:r>
          </a:p>
          <a:p>
            <a:pPr lvl="1"/>
            <a:r>
              <a:rPr lang="en-US" dirty="0" smtClean="0">
                <a:solidFill>
                  <a:srgbClr val="FF0000"/>
                </a:solidFill>
              </a:rPr>
              <a:t>Poverty rate for people 65 and older – 9 percent</a:t>
            </a:r>
          </a:p>
          <a:p>
            <a:endParaRPr lang="en-US" dirty="0" smtClean="0"/>
          </a:p>
          <a:p>
            <a:pPr marL="342900" lvl="1" indent="-342900">
              <a:buFont typeface="Calibri" pitchFamily="34" charset="0"/>
              <a:buChar char="•"/>
            </a:pPr>
            <a:r>
              <a:rPr lang="en-US" dirty="0" smtClean="0"/>
              <a:t>Census Bureau uses a set of income thresholds that vary by family size and composition to determine who is in poverty.</a:t>
            </a:r>
          </a:p>
          <a:p>
            <a:pPr>
              <a:buNone/>
            </a:pPr>
            <a:endParaRPr lang="en-US" dirty="0" smtClean="0"/>
          </a:p>
          <a:p>
            <a:r>
              <a:rPr lang="en-US" dirty="0" smtClean="0"/>
              <a:t>Poverty Income Thresholds for 2010 for people over 65 years</a:t>
            </a:r>
          </a:p>
          <a:p>
            <a:pPr lvl="1"/>
            <a:r>
              <a:rPr lang="en-US" dirty="0" smtClean="0"/>
              <a:t>One person -  $10,458</a:t>
            </a:r>
          </a:p>
          <a:p>
            <a:pPr lvl="1"/>
            <a:r>
              <a:rPr lang="en-US" dirty="0" smtClean="0"/>
              <a:t>Two people -  $13,194</a:t>
            </a:r>
          </a:p>
          <a:p>
            <a:pPr lvl="1">
              <a:buNone/>
            </a:pPr>
            <a:r>
              <a:rPr lang="en-US" dirty="0" smtClean="0"/>
              <a:t>                                   </a:t>
            </a:r>
          </a:p>
          <a:p>
            <a:pPr lvl="1">
              <a:buNone/>
            </a:pPr>
            <a:r>
              <a:rPr lang="en-US" dirty="0" smtClean="0"/>
              <a:t>                                                                             </a:t>
            </a:r>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Demographic Characteristics Among Homeless Veterans in FY 2010</a:t>
            </a:r>
            <a:endParaRPr lang="en-US" dirty="0"/>
          </a:p>
        </p:txBody>
      </p:sp>
      <p:sp>
        <p:nvSpPr>
          <p:cNvPr id="3" name="Content Placeholder 2"/>
          <p:cNvSpPr>
            <a:spLocks noGrp="1"/>
          </p:cNvSpPr>
          <p:nvPr>
            <p:ph idx="1"/>
          </p:nvPr>
        </p:nvSpPr>
        <p:spPr/>
        <p:txBody>
          <a:bodyPr/>
          <a:lstStyle/>
          <a:p>
            <a:r>
              <a:rPr lang="en-US" dirty="0" smtClean="0"/>
              <a:t>Gender</a:t>
            </a:r>
          </a:p>
          <a:p>
            <a:pPr lvl="1"/>
            <a:r>
              <a:rPr lang="en-US" dirty="0" smtClean="0"/>
              <a:t>Male – 94.3%</a:t>
            </a:r>
          </a:p>
          <a:p>
            <a:pPr lvl="1"/>
            <a:r>
              <a:rPr lang="en-US" dirty="0" smtClean="0"/>
              <a:t>Female – 5.7%</a:t>
            </a:r>
          </a:p>
          <a:p>
            <a:r>
              <a:rPr lang="en-US" dirty="0" smtClean="0"/>
              <a:t>Age – Mean</a:t>
            </a:r>
          </a:p>
          <a:p>
            <a:pPr lvl="1"/>
            <a:r>
              <a:rPr lang="en-US" dirty="0" smtClean="0"/>
              <a:t>&lt;25 – 51%</a:t>
            </a:r>
          </a:p>
          <a:p>
            <a:pPr lvl="1"/>
            <a:r>
              <a:rPr lang="en-US" dirty="0" smtClean="0"/>
              <a:t>25-34 – 7.2%</a:t>
            </a:r>
          </a:p>
          <a:p>
            <a:pPr lvl="1"/>
            <a:r>
              <a:rPr lang="en-US" dirty="0" smtClean="0"/>
              <a:t>35-44 – 12.2%</a:t>
            </a:r>
          </a:p>
          <a:p>
            <a:pPr lvl="1"/>
            <a:r>
              <a:rPr lang="en-US" dirty="0" smtClean="0"/>
              <a:t>45-54 – 41.9%</a:t>
            </a:r>
          </a:p>
          <a:p>
            <a:pPr lvl="1"/>
            <a:r>
              <a:rPr lang="en-US" dirty="0" smtClean="0"/>
              <a:t>55-64 – 32.5%</a:t>
            </a:r>
          </a:p>
          <a:p>
            <a:pPr lvl="1"/>
            <a:r>
              <a:rPr lang="en-US" b="1" dirty="0" smtClean="0">
                <a:solidFill>
                  <a:srgbClr val="FF0000"/>
                </a:solidFill>
              </a:rPr>
              <a:t>65 and older – 5%	</a:t>
            </a:r>
          </a:p>
          <a:p>
            <a:r>
              <a:rPr lang="en-US" dirty="0" smtClean="0"/>
              <a:t>Race</a:t>
            </a:r>
          </a:p>
          <a:p>
            <a:pPr lvl="1"/>
            <a:r>
              <a:rPr lang="en-US" dirty="0" smtClean="0"/>
              <a:t>White, non-Hispanic – 47.5%</a:t>
            </a:r>
          </a:p>
          <a:p>
            <a:pPr lvl="1"/>
            <a:r>
              <a:rPr lang="en-US" dirty="0" smtClean="0"/>
              <a:t>African-American – 42.4%</a:t>
            </a:r>
          </a:p>
          <a:p>
            <a:pPr lvl="1"/>
            <a:r>
              <a:rPr lang="en-US" dirty="0" smtClean="0"/>
              <a:t>Hispanic – 6.7%                                               </a:t>
            </a:r>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Root Causes of Homelessness</a:t>
            </a:r>
            <a:endParaRPr lang="en-US" dirty="0"/>
          </a:p>
        </p:txBody>
      </p:sp>
      <p:sp>
        <p:nvSpPr>
          <p:cNvPr id="3" name="Content Placeholder 2"/>
          <p:cNvSpPr>
            <a:spLocks noGrp="1"/>
          </p:cNvSpPr>
          <p:nvPr>
            <p:ph idx="1"/>
          </p:nvPr>
        </p:nvSpPr>
        <p:spPr/>
        <p:txBody>
          <a:bodyPr/>
          <a:lstStyle/>
          <a:p>
            <a:r>
              <a:rPr lang="en-US" dirty="0" smtClean="0"/>
              <a:t>Lack of Affordable Housing</a:t>
            </a:r>
          </a:p>
          <a:p>
            <a:r>
              <a:rPr lang="en-US" dirty="0" smtClean="0"/>
              <a:t>Insufficient Income/Poverty</a:t>
            </a:r>
          </a:p>
          <a:p>
            <a:r>
              <a:rPr lang="en-US" dirty="0" smtClean="0"/>
              <a:t>Lack of Health and Supportive Services</a:t>
            </a:r>
          </a:p>
          <a:p>
            <a:r>
              <a:rPr lang="en-US" dirty="0" smtClean="0"/>
              <a:t>Decline in Public Assistance</a:t>
            </a:r>
          </a:p>
          <a:p>
            <a:r>
              <a:rPr lang="en-US" dirty="0" smtClean="0"/>
              <a:t>Lack of employment opportunities/low wages and job loss</a:t>
            </a:r>
          </a:p>
          <a:p>
            <a:r>
              <a:rPr lang="en-US" dirty="0" smtClean="0"/>
              <a:t>Lack of child support</a:t>
            </a:r>
          </a:p>
          <a:p>
            <a:r>
              <a:rPr lang="en-US" dirty="0" smtClean="0"/>
              <a:t>Domestic Violence</a:t>
            </a:r>
          </a:p>
          <a:p>
            <a:r>
              <a:rPr lang="en-US" dirty="0" smtClean="0"/>
              <a:t>Drug and Alcohol related problems</a:t>
            </a:r>
          </a:p>
          <a:p>
            <a:r>
              <a:rPr lang="en-US" dirty="0" smtClean="0"/>
              <a:t>Illness</a:t>
            </a:r>
          </a:p>
          <a:p>
            <a:r>
              <a:rPr lang="en-US" dirty="0" smtClean="0"/>
              <a:t>Mental Illness</a:t>
            </a:r>
          </a:p>
          <a:p>
            <a:endParaRPr lang="en-US" dirty="0"/>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Veterans Homelessness</a:t>
            </a:r>
            <a:endParaRPr lang="en-US" dirty="0"/>
          </a:p>
        </p:txBody>
      </p:sp>
      <p:sp>
        <p:nvSpPr>
          <p:cNvPr id="3" name="Content Placeholder 2"/>
          <p:cNvSpPr>
            <a:spLocks noGrp="1"/>
          </p:cNvSpPr>
          <p:nvPr>
            <p:ph idx="1"/>
          </p:nvPr>
        </p:nvSpPr>
        <p:spPr>
          <a:xfrm>
            <a:off x="457200" y="1565275"/>
            <a:ext cx="8229600" cy="5049837"/>
          </a:xfrm>
        </p:spPr>
        <p:txBody>
          <a:bodyPr/>
          <a:lstStyle/>
          <a:p>
            <a:endParaRPr lang="en-US" dirty="0" smtClean="0"/>
          </a:p>
          <a:p>
            <a:r>
              <a:rPr lang="en-US" dirty="0" smtClean="0"/>
              <a:t>121,277 Veterans served in VA’s Specialized Homeless Programs in FY2010</a:t>
            </a:r>
          </a:p>
          <a:p>
            <a:r>
              <a:rPr lang="en-US" dirty="0" smtClean="0"/>
              <a:t>The provision of safe housing is fundamental; however, ending homelessness among Veterans requires additional support services:</a:t>
            </a:r>
          </a:p>
          <a:p>
            <a:pPr lvl="1"/>
            <a:r>
              <a:rPr lang="en-US" dirty="0" smtClean="0"/>
              <a:t>Mental Health stabilization</a:t>
            </a:r>
          </a:p>
          <a:p>
            <a:pPr lvl="1"/>
            <a:r>
              <a:rPr lang="en-US" dirty="0" smtClean="0"/>
              <a:t>Substance Use Disorder treatment services</a:t>
            </a:r>
          </a:p>
          <a:p>
            <a:pPr lvl="1"/>
            <a:r>
              <a:rPr lang="en-US" dirty="0" smtClean="0"/>
              <a:t>Enhancement of independent living skills</a:t>
            </a:r>
          </a:p>
          <a:p>
            <a:pPr lvl="1"/>
            <a:r>
              <a:rPr lang="en-US" dirty="0" smtClean="0"/>
              <a:t>Vocational and employment services</a:t>
            </a:r>
          </a:p>
          <a:p>
            <a:pPr lvl="1"/>
            <a:r>
              <a:rPr lang="en-US" dirty="0" smtClean="0"/>
              <a:t>Assistance with permanent housing searches and placement</a:t>
            </a:r>
          </a:p>
          <a:p>
            <a:pPr lvl="1"/>
            <a:r>
              <a:rPr lang="en-US" dirty="0" smtClean="0"/>
              <a:t>Assistance with access to benefits</a:t>
            </a:r>
          </a:p>
          <a:p>
            <a:r>
              <a:rPr lang="en-US" dirty="0" smtClean="0"/>
              <a:t>VHA’s model fully incorporates:</a:t>
            </a:r>
          </a:p>
          <a:p>
            <a:pPr lvl="1"/>
            <a:r>
              <a:rPr lang="en-US" dirty="0" smtClean="0"/>
              <a:t>Prevention and Outreach</a:t>
            </a:r>
          </a:p>
          <a:p>
            <a:pPr lvl="1"/>
            <a:r>
              <a:rPr lang="en-US" dirty="0" smtClean="0"/>
              <a:t>Collaborations</a:t>
            </a:r>
          </a:p>
          <a:p>
            <a:pPr lvl="1"/>
            <a:r>
              <a:rPr lang="en-US" dirty="0" smtClean="0"/>
              <a:t>Rapid-Response &amp; Support</a:t>
            </a:r>
          </a:p>
          <a:p>
            <a:pPr lvl="1"/>
            <a:endParaRPr lang="en-US" dirty="0" smtClean="0"/>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dirty="0" smtClean="0"/>
              <a:t> Fostering Resilience        </a:t>
            </a:r>
            <a:endParaRPr lang="en-US" sz="2800" dirty="0" smtClean="0"/>
          </a:p>
        </p:txBody>
      </p:sp>
      <p:sp>
        <p:nvSpPr>
          <p:cNvPr id="77827" name="Rectangle 3"/>
          <p:cNvSpPr>
            <a:spLocks noGrp="1" noChangeArrowheads="1"/>
          </p:cNvSpPr>
          <p:nvPr>
            <p:ph idx="1"/>
          </p:nvPr>
        </p:nvSpPr>
        <p:spPr/>
        <p:txBody>
          <a:bodyPr/>
          <a:lstStyle/>
          <a:p>
            <a:pPr>
              <a:lnSpc>
                <a:spcPct val="80000"/>
              </a:lnSpc>
              <a:buFontTx/>
              <a:buNone/>
            </a:pPr>
            <a:endParaRPr lang="en-US" b="0" dirty="0" smtClean="0"/>
          </a:p>
          <a:p>
            <a:pPr>
              <a:lnSpc>
                <a:spcPct val="80000"/>
              </a:lnSpc>
              <a:buNone/>
            </a:pPr>
            <a:r>
              <a:rPr lang="en-US" b="0" dirty="0" smtClean="0"/>
              <a:t>The military taught them a set of survival skills and strengths to help them survive war,</a:t>
            </a:r>
          </a:p>
          <a:p>
            <a:pPr>
              <a:lnSpc>
                <a:spcPct val="80000"/>
              </a:lnSpc>
              <a:buNone/>
            </a:pPr>
            <a:r>
              <a:rPr lang="en-US" b="0" dirty="0" smtClean="0"/>
              <a:t> combat and loss………how do you continue to use these strengths?</a:t>
            </a:r>
            <a:endParaRPr lang="en-US" dirty="0" smtClean="0"/>
          </a:p>
          <a:p>
            <a:pPr lvl="1">
              <a:lnSpc>
                <a:spcPct val="200000"/>
              </a:lnSpc>
              <a:buFontTx/>
              <a:buChar char="•"/>
            </a:pPr>
            <a:r>
              <a:rPr lang="en-US" sz="1800" dirty="0" smtClean="0"/>
              <a:t>Survived war</a:t>
            </a:r>
          </a:p>
          <a:p>
            <a:pPr lvl="1">
              <a:lnSpc>
                <a:spcPct val="200000"/>
              </a:lnSpc>
              <a:buFontTx/>
              <a:buChar char="•"/>
            </a:pPr>
            <a:r>
              <a:rPr lang="en-US" sz="1800" dirty="0" smtClean="0"/>
              <a:t>Survived being away from loved ones</a:t>
            </a:r>
          </a:p>
          <a:p>
            <a:pPr lvl="1">
              <a:lnSpc>
                <a:spcPct val="200000"/>
              </a:lnSpc>
              <a:buFontTx/>
              <a:buChar char="•"/>
            </a:pPr>
            <a:r>
              <a:rPr lang="en-US" sz="1800" dirty="0" smtClean="0"/>
              <a:t>Resilient survivors find meaning, purpose and value in difficult circumstances</a:t>
            </a:r>
          </a:p>
          <a:p>
            <a:pPr>
              <a:lnSpc>
                <a:spcPct val="80000"/>
              </a:lnSpc>
              <a:buFontTx/>
              <a:buNone/>
            </a:pPr>
            <a:endParaRPr lang="en-US" sz="2400" b="0" dirty="0" smtClean="0">
              <a:solidFill>
                <a:schemeClr val="accent2"/>
              </a:solidFill>
            </a:endParaRPr>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our elderly Veteran?</a:t>
            </a:r>
            <a:endParaRPr lang="en-US" dirty="0"/>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34</a:t>
            </a:fld>
            <a:endParaRPr lang="en-US"/>
          </a:p>
        </p:txBody>
      </p:sp>
      <p:pic>
        <p:nvPicPr>
          <p:cNvPr id="8" name="Picture 4" descr="D:\25 P5310022 k.jpg"/>
          <p:cNvPicPr>
            <a:picLocks noGrp="1" noChangeAspect="1" noChangeArrowheads="1"/>
          </p:cNvPicPr>
          <p:nvPr>
            <p:ph idx="1"/>
          </p:nvPr>
        </p:nvPicPr>
        <p:blipFill>
          <a:blip r:embed="rId3"/>
          <a:srcRect/>
          <a:stretch>
            <a:fillRect/>
          </a:stretch>
        </p:blipFill>
        <p:spPr bwMode="auto">
          <a:xfrm>
            <a:off x="0" y="0"/>
            <a:ext cx="9074150" cy="68580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our elderly Veteran?</a:t>
            </a:r>
            <a:endParaRPr lang="en-US" dirty="0"/>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35</a:t>
            </a:fld>
            <a:endParaRPr lang="en-US"/>
          </a:p>
        </p:txBody>
      </p:sp>
      <p:pic>
        <p:nvPicPr>
          <p:cNvPr id="48130" name="Picture 2" descr="D:\23. CodeTalkers2ak.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our elderly Veteran?</a:t>
            </a:r>
            <a:endParaRPr lang="en-US" dirty="0"/>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36</a:t>
            </a:fld>
            <a:endParaRPr lang="en-US"/>
          </a:p>
        </p:txBody>
      </p:sp>
      <p:pic>
        <p:nvPicPr>
          <p:cNvPr id="52226" name="Picture 2" descr="D:\30. DDay Ann Gray 2227 bcdk Horz Crop x.jpg"/>
          <p:cNvPicPr>
            <a:picLocks noGrp="1" noChangeAspect="1" noChangeArrowheads="1"/>
          </p:cNvPicPr>
          <p:nvPr>
            <p:ph idx="1"/>
          </p:nvPr>
        </p:nvPicPr>
        <p:blipFill>
          <a:blip r:embed="rId3"/>
          <a:srcRect/>
          <a:stretch>
            <a:fillRect/>
          </a:stretch>
        </p:blipFill>
        <p:spPr bwMode="auto">
          <a:xfrm>
            <a:off x="1" y="1"/>
            <a:ext cx="9074149" cy="5723906"/>
          </a:xfrm>
          <a:prstGeom prst="rect">
            <a:avLst/>
          </a:prstGeom>
          <a:noFill/>
        </p:spPr>
      </p:pic>
      <p:sp>
        <p:nvSpPr>
          <p:cNvPr id="5" name="TextBox 4"/>
          <p:cNvSpPr txBox="1"/>
          <p:nvPr/>
        </p:nvSpPr>
        <p:spPr>
          <a:xfrm>
            <a:off x="0" y="6249988"/>
            <a:ext cx="9849763" cy="369332"/>
          </a:xfrm>
          <a:prstGeom prst="rect">
            <a:avLst/>
          </a:prstGeom>
          <a:noFill/>
        </p:spPr>
        <p:txBody>
          <a:bodyPr wrap="square" rtlCol="0">
            <a:spAutoFit/>
          </a:bodyPr>
          <a:lstStyle/>
          <a:p>
            <a:pPr algn="ctr"/>
            <a:r>
              <a:rPr lang="en-US" dirty="0" smtClean="0"/>
              <a:t>Approximately 800 World War II Veterans Die Every Day</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3600" dirty="0" smtClean="0">
                <a:latin typeface="Bradley Hand ITC" pitchFamily="66" charset="0"/>
              </a:rPr>
              <a:t>	</a:t>
            </a:r>
            <a:r>
              <a:rPr lang="en-US" sz="4000" b="1" dirty="0" smtClean="0">
                <a:solidFill>
                  <a:srgbClr val="000099"/>
                </a:solidFill>
                <a:latin typeface="Bradley Hand ITC" pitchFamily="66" charset="0"/>
              </a:rPr>
              <a:t>"As we express our gratitude, we must never forget that the highest appreciation is not to utter words, but to live by them." </a:t>
            </a:r>
          </a:p>
          <a:p>
            <a:pPr>
              <a:buNone/>
            </a:pPr>
            <a:r>
              <a:rPr lang="en-US" sz="3600" dirty="0" smtClean="0">
                <a:latin typeface="Bradley Hand ITC" pitchFamily="66" charset="0"/>
              </a:rPr>
              <a:t>					</a:t>
            </a:r>
            <a:r>
              <a:rPr lang="en-US" sz="3600" dirty="0" smtClean="0">
                <a:solidFill>
                  <a:srgbClr val="3333FF"/>
                </a:solidFill>
                <a:latin typeface="Bradley Hand ITC" pitchFamily="66" charset="0"/>
              </a:rPr>
              <a:t>-John Fitzgerald Kennedy</a:t>
            </a:r>
            <a:endParaRPr lang="en-US" sz="3600" dirty="0">
              <a:solidFill>
                <a:srgbClr val="3333FF"/>
              </a:solidFill>
              <a:latin typeface="Bradley Hand ITC" pitchFamily="66" charset="0"/>
            </a:endParaRPr>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dirty="0" smtClean="0"/>
              <a:t> Questions?</a:t>
            </a:r>
            <a:endParaRPr lang="en-US" sz="2800" dirty="0" smtClean="0"/>
          </a:p>
        </p:txBody>
      </p:sp>
      <p:sp>
        <p:nvSpPr>
          <p:cNvPr id="77827" name="Rectangle 3"/>
          <p:cNvSpPr>
            <a:spLocks noGrp="1" noChangeArrowheads="1"/>
          </p:cNvSpPr>
          <p:nvPr>
            <p:ph idx="1"/>
          </p:nvPr>
        </p:nvSpPr>
        <p:spPr/>
        <p:txBody>
          <a:bodyPr/>
          <a:lstStyle/>
          <a:p>
            <a:pPr>
              <a:lnSpc>
                <a:spcPct val="80000"/>
              </a:lnSpc>
              <a:buFontTx/>
              <a:buNone/>
            </a:pPr>
            <a:endParaRPr lang="en-US" b="0" dirty="0" smtClean="0"/>
          </a:p>
          <a:p>
            <a:pPr>
              <a:lnSpc>
                <a:spcPct val="80000"/>
              </a:lnSpc>
              <a:buNone/>
            </a:pPr>
            <a:r>
              <a:rPr lang="en-US" b="0" dirty="0" smtClean="0"/>
              <a:t> </a:t>
            </a:r>
            <a:endParaRPr lang="en-US" sz="1800" dirty="0" smtClean="0"/>
          </a:p>
          <a:p>
            <a:pPr>
              <a:lnSpc>
                <a:spcPct val="80000"/>
              </a:lnSpc>
              <a:buFontTx/>
              <a:buNone/>
            </a:pPr>
            <a:endParaRPr lang="en-US" sz="2400" b="0" dirty="0" smtClean="0">
              <a:solidFill>
                <a:schemeClr val="accent2"/>
              </a:solidFill>
            </a:endParaRPr>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38</a:t>
            </a:fld>
            <a:endParaRPr lang="en-US"/>
          </a:p>
        </p:txBody>
      </p:sp>
      <p:sp>
        <p:nvSpPr>
          <p:cNvPr id="5" name="Rectangle 4"/>
          <p:cNvSpPr/>
          <p:nvPr/>
        </p:nvSpPr>
        <p:spPr>
          <a:xfrm>
            <a:off x="2286000" y="2474893"/>
            <a:ext cx="4572000" cy="1908215"/>
          </a:xfrm>
          <a:prstGeom prst="rect">
            <a:avLst/>
          </a:prstGeom>
        </p:spPr>
        <p:txBody>
          <a:bodyPr>
            <a:spAutoFit/>
          </a:bodyPr>
          <a:lstStyle/>
          <a:p>
            <a:pPr algn="ctr">
              <a:buNone/>
            </a:pPr>
            <a:r>
              <a:rPr lang="en-US" sz="2800" b="1" dirty="0" smtClean="0">
                <a:solidFill>
                  <a:srgbClr val="000099"/>
                </a:solidFill>
                <a:latin typeface="Bradley Hand ITC" pitchFamily="66" charset="0"/>
              </a:rPr>
              <a:t> </a:t>
            </a:r>
            <a:r>
              <a:rPr lang="en-US" dirty="0" smtClean="0">
                <a:cs typeface="Arial" pitchFamily="34" charset="0"/>
              </a:rPr>
              <a:t>Deborah Amdur, LCSW</a:t>
            </a:r>
          </a:p>
          <a:p>
            <a:pPr algn="ctr">
              <a:buNone/>
            </a:pPr>
            <a:r>
              <a:rPr lang="en-US" dirty="0" smtClean="0">
                <a:cs typeface="Arial" pitchFamily="34" charset="0"/>
              </a:rPr>
              <a:t>Chief Consultant, Care Management and Social Work</a:t>
            </a:r>
          </a:p>
          <a:p>
            <a:pPr algn="ctr">
              <a:buNone/>
            </a:pPr>
            <a:r>
              <a:rPr lang="en-US" dirty="0" smtClean="0">
                <a:cs typeface="Arial" pitchFamily="34" charset="0"/>
              </a:rPr>
              <a:t>Department of Veterans Affairs</a:t>
            </a:r>
          </a:p>
          <a:p>
            <a:pPr algn="ctr">
              <a:buNone/>
            </a:pPr>
            <a:r>
              <a:rPr lang="en-US" dirty="0" smtClean="0">
                <a:cs typeface="Arial" pitchFamily="34" charset="0"/>
              </a:rPr>
              <a:t>202-461-6780</a:t>
            </a:r>
          </a:p>
          <a:p>
            <a:pPr algn="ctr">
              <a:buNone/>
            </a:pPr>
            <a:r>
              <a:rPr lang="en-US" dirty="0" smtClean="0">
                <a:cs typeface="Arial" pitchFamily="34" charset="0"/>
              </a:rPr>
              <a:t>deborah.amdur@va.gov</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Demographics of Elderly Poverty</a:t>
            </a:r>
            <a:endParaRPr lang="en-US" dirty="0"/>
          </a:p>
        </p:txBody>
      </p:sp>
      <p:sp>
        <p:nvSpPr>
          <p:cNvPr id="3" name="Content Placeholder 2"/>
          <p:cNvSpPr>
            <a:spLocks noGrp="1"/>
          </p:cNvSpPr>
          <p:nvPr>
            <p:ph idx="1"/>
          </p:nvPr>
        </p:nvSpPr>
        <p:spPr>
          <a:xfrm>
            <a:off x="457200" y="1935650"/>
            <a:ext cx="8229600" cy="4488901"/>
          </a:xfrm>
        </p:spPr>
        <p:txBody>
          <a:bodyPr/>
          <a:lstStyle/>
          <a:p>
            <a:r>
              <a:rPr lang="en-US" dirty="0" smtClean="0"/>
              <a:t>More elderly poor are women</a:t>
            </a:r>
          </a:p>
          <a:p>
            <a:r>
              <a:rPr lang="en-US" dirty="0" smtClean="0"/>
              <a:t>Very elderly women have even higher poverty rates</a:t>
            </a:r>
          </a:p>
          <a:p>
            <a:r>
              <a:rPr lang="en-US" dirty="0" smtClean="0"/>
              <a:t>Over 2.3 million women over the age of 65 - 11.5 percent - live at or below the poverty line</a:t>
            </a:r>
          </a:p>
          <a:p>
            <a:r>
              <a:rPr lang="en-US" dirty="0" smtClean="0"/>
              <a:t>Slightly over 1 million - 6.6 percent - of senior men live in poverty</a:t>
            </a:r>
          </a:p>
          <a:p>
            <a:r>
              <a:rPr lang="en-US" dirty="0" smtClean="0"/>
              <a:t>Nearly one in five of single, divorced, or widowed women over the age of 65 are poor, and the risk of poverty for older women only increases as they age</a:t>
            </a:r>
          </a:p>
          <a:p>
            <a:r>
              <a:rPr lang="en-US" dirty="0" smtClean="0"/>
              <a:t>Among married women, longer female life expectancy makes it likely that they will outlive their spouses, and be left without additional sources of income they bring to the household</a:t>
            </a:r>
          </a:p>
          <a:p>
            <a:pPr>
              <a:buNone/>
            </a:pPr>
            <a:r>
              <a:rPr lang="en-US" dirty="0" smtClean="0"/>
              <a:t>                                                                                                (Center for American Progress)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Poverty Among Veterans between 2000-2009</a:t>
            </a:r>
            <a:endParaRPr lang="en-US" dirty="0"/>
          </a:p>
        </p:txBody>
      </p:sp>
      <p:sp>
        <p:nvSpPr>
          <p:cNvPr id="3" name="Content Placeholder 2"/>
          <p:cNvSpPr>
            <a:spLocks noGrp="1"/>
          </p:cNvSpPr>
          <p:nvPr>
            <p:ph idx="1"/>
          </p:nvPr>
        </p:nvSpPr>
        <p:spPr/>
        <p:txBody>
          <a:bodyPr/>
          <a:lstStyle/>
          <a:p>
            <a:endParaRPr lang="en-US" dirty="0" smtClean="0"/>
          </a:p>
          <a:p>
            <a:r>
              <a:rPr lang="en-US" b="1" dirty="0" smtClean="0"/>
              <a:t>Poverty rates among Veterans are nearly half that of the general population</a:t>
            </a:r>
          </a:p>
          <a:p>
            <a:pPr lvl="1"/>
            <a:endParaRPr lang="en-US" sz="1800" dirty="0" smtClean="0"/>
          </a:p>
          <a:p>
            <a:pPr lvl="1"/>
            <a:r>
              <a:rPr lang="en-US" sz="1800" dirty="0" smtClean="0"/>
              <a:t>Poverty rates of Veterans ranged between 5.0-6.3 percent</a:t>
            </a:r>
          </a:p>
          <a:p>
            <a:pPr lvl="1">
              <a:buNone/>
            </a:pPr>
            <a:endParaRPr lang="en-US" sz="1800" dirty="0" smtClean="0"/>
          </a:p>
          <a:p>
            <a:pPr lvl="1"/>
            <a:r>
              <a:rPr lang="en-US" sz="1800" dirty="0" smtClean="0"/>
              <a:t>Poverty rates of non-Veterans ranged between 10.7-11.9 percent</a:t>
            </a:r>
          </a:p>
          <a:p>
            <a:pPr>
              <a:buNone/>
            </a:pPr>
            <a:endParaRPr lang="en-US" dirty="0" smtClean="0"/>
          </a:p>
          <a:p>
            <a:r>
              <a:rPr lang="en-US" b="1" dirty="0" smtClean="0"/>
              <a:t>Poverty rates consistently lower among Veterans for every period of service</a:t>
            </a:r>
            <a:endParaRPr lang="en-US" b="1" dirty="0"/>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our elderly Veteran?</a:t>
            </a:r>
            <a:endParaRPr lang="en-US" dirty="0"/>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6</a:t>
            </a:fld>
            <a:endParaRPr lang="en-US"/>
          </a:p>
        </p:txBody>
      </p:sp>
      <p:pic>
        <p:nvPicPr>
          <p:cNvPr id="56322" name="Picture 2" descr="C:\Documents and Settings\vhacoamdurd\My Documents\My Pictures\Golden age games.jpg"/>
          <p:cNvPicPr>
            <a:picLocks noGrp="1" noChangeAspect="1" noChangeArrowheads="1"/>
          </p:cNvPicPr>
          <p:nvPr>
            <p:ph idx="1"/>
          </p:nvPr>
        </p:nvPicPr>
        <p:blipFill>
          <a:blip r:embed="rId3"/>
          <a:srcRect/>
          <a:stretch>
            <a:fillRect/>
          </a:stretch>
        </p:blipFill>
        <p:spPr bwMode="auto">
          <a:xfrm>
            <a:off x="2576945" y="771896"/>
            <a:ext cx="4239480" cy="5843217"/>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Department of Veterans Affairs</a:t>
            </a:r>
            <a:endParaRPr lang="en-US" dirty="0"/>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7</a:t>
            </a:fld>
            <a:endParaRPr lang="en-US"/>
          </a:p>
        </p:txBody>
      </p:sp>
      <p:graphicFrame>
        <p:nvGraphicFramePr>
          <p:cNvPr id="2051" name="Object 2"/>
          <p:cNvGraphicFramePr>
            <a:graphicFrameLocks noGrp="1" noChangeAspect="1"/>
          </p:cNvGraphicFramePr>
          <p:nvPr>
            <p:ph idx="1"/>
          </p:nvPr>
        </p:nvGraphicFramePr>
        <p:xfrm>
          <a:off x="1448790" y="3040083"/>
          <a:ext cx="6115792" cy="1935678"/>
        </p:xfrm>
        <a:graphic>
          <a:graphicData uri="http://schemas.openxmlformats.org/presentationml/2006/ole">
            <mc:AlternateContent xmlns:mc="http://schemas.openxmlformats.org/markup-compatibility/2006">
              <mc:Choice xmlns:v="urn:schemas-microsoft-com:vml" Requires="v">
                <p:oleObj spid="_x0000_s2054" name="Organization Chart" r:id="rId3" imgW="3073320" imgH="571320" progId="OrgPlusWOPX.4">
                  <p:embed followColorScheme="full"/>
                </p:oleObj>
              </mc:Choice>
              <mc:Fallback>
                <p:oleObj name="Organization Chart" r:id="rId3" imgW="3073320" imgH="571320" progId="OrgPlusWOPX.4">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8790" y="3040083"/>
                        <a:ext cx="6115792" cy="19356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9382" y="2137559"/>
            <a:ext cx="8645236" cy="830997"/>
          </a:xfrm>
          <a:prstGeom prst="rect">
            <a:avLst/>
          </a:prstGeom>
          <a:noFill/>
        </p:spPr>
        <p:txBody>
          <a:bodyPr wrap="square" rtlCol="0">
            <a:spAutoFit/>
          </a:bodyPr>
          <a:lstStyle/>
          <a:p>
            <a:r>
              <a:rPr lang="en-US" sz="2400" dirty="0" smtClean="0">
                <a:latin typeface="Calibri" pitchFamily="34" charset="0"/>
              </a:rPr>
              <a:t>The Veterans Health Administration (VHA) is one of the Department of Veterans Affairs three major administrations</a:t>
            </a:r>
            <a:endParaRPr lang="en-US" sz="2400" dirty="0">
              <a:latin typeface="Calibri"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smtClean="0"/>
              <a:t>VA Health Care System</a:t>
            </a:r>
            <a:endParaRPr lang="en-US" dirty="0" smtClean="0">
              <a:latin typeface="Georgia" pitchFamily="18" charset="0"/>
              <a:ea typeface="ＭＳ Ｐゴシック" charset="-128"/>
              <a:cs typeface="Georgia" pitchFamily="18" charset="0"/>
            </a:endParaRPr>
          </a:p>
        </p:txBody>
      </p:sp>
      <p:sp>
        <p:nvSpPr>
          <p:cNvPr id="8195" name="Slide Number Placeholder 3"/>
          <p:cNvSpPr>
            <a:spLocks noGrp="1"/>
          </p:cNvSpPr>
          <p:nvPr>
            <p:ph type="sldNum" sz="quarter" idx="10"/>
          </p:nvPr>
        </p:nvSpPr>
        <p:spPr bwMode="auto">
          <a:noFill/>
          <a:ln>
            <a:miter lim="800000"/>
            <a:headEnd/>
            <a:tailEnd/>
          </a:ln>
        </p:spPr>
        <p:txBody>
          <a:bodyPr/>
          <a:lstStyle/>
          <a:p>
            <a:fld id="{0E3DB899-8A8F-49AE-A438-602AE4343291}" type="slidenum">
              <a:rPr lang="en-US" smtClean="0"/>
              <a:pPr/>
              <a:t>8</a:t>
            </a:fld>
            <a:endParaRPr lang="en-US" smtClean="0"/>
          </a:p>
        </p:txBody>
      </p:sp>
      <p:sp>
        <p:nvSpPr>
          <p:cNvPr id="5" name="Rectangle 3"/>
          <p:cNvSpPr>
            <a:spLocks noGrp="1" noChangeArrowheads="1"/>
          </p:cNvSpPr>
          <p:nvPr>
            <p:ph idx="1"/>
          </p:nvPr>
        </p:nvSpPr>
        <p:spPr>
          <a:xfrm>
            <a:off x="457200" y="1935163"/>
            <a:ext cx="8229600" cy="4191000"/>
          </a:xfrm>
        </p:spPr>
        <p:txBody>
          <a:bodyPr/>
          <a:lstStyle/>
          <a:p>
            <a:endParaRPr lang="en-US" dirty="0" smtClean="0">
              <a:latin typeface="Calibri" pitchFamily="34" charset="0"/>
              <a:cs typeface="Times New Roman" pitchFamily="18" charset="0"/>
            </a:endParaRPr>
          </a:p>
          <a:p>
            <a:r>
              <a:rPr lang="en-US" dirty="0" smtClean="0">
                <a:latin typeface="Calibri" pitchFamily="34" charset="0"/>
                <a:cs typeface="Times New Roman" pitchFamily="18" charset="0"/>
              </a:rPr>
              <a:t>152  medical centers </a:t>
            </a:r>
          </a:p>
          <a:p>
            <a:r>
              <a:rPr lang="en-US" dirty="0" smtClean="0">
                <a:latin typeface="Calibri" pitchFamily="34" charset="0"/>
                <a:cs typeface="Times New Roman" pitchFamily="18" charset="0"/>
              </a:rPr>
              <a:t>965 Outpatient Clinics</a:t>
            </a:r>
          </a:p>
          <a:p>
            <a:pPr lvl="2"/>
            <a:r>
              <a:rPr lang="en-US" sz="1800" dirty="0" smtClean="0">
                <a:latin typeface="Calibri" pitchFamily="34" charset="0"/>
                <a:cs typeface="Times New Roman" pitchFamily="18" charset="0"/>
              </a:rPr>
              <a:t>798 Community-Based</a:t>
            </a:r>
          </a:p>
          <a:p>
            <a:pPr lvl="2"/>
            <a:r>
              <a:rPr lang="en-US" sz="1800" dirty="0" smtClean="0">
                <a:latin typeface="Calibri" pitchFamily="34" charset="0"/>
                <a:cs typeface="Times New Roman" pitchFamily="18" charset="0"/>
              </a:rPr>
              <a:t>152 Hospital-Based</a:t>
            </a:r>
          </a:p>
          <a:p>
            <a:pPr lvl="2"/>
            <a:r>
              <a:rPr lang="en-US" sz="1800" dirty="0" smtClean="0">
                <a:latin typeface="Calibri" pitchFamily="34" charset="0"/>
                <a:cs typeface="Times New Roman" pitchFamily="18" charset="0"/>
              </a:rPr>
              <a:t>9 Mobile</a:t>
            </a:r>
          </a:p>
          <a:p>
            <a:pPr lvl="2"/>
            <a:r>
              <a:rPr lang="en-US" sz="1800" dirty="0" smtClean="0">
                <a:latin typeface="Calibri" pitchFamily="34" charset="0"/>
                <a:cs typeface="Times New Roman" pitchFamily="18" charset="0"/>
              </a:rPr>
              <a:t>6 Independent</a:t>
            </a:r>
          </a:p>
          <a:p>
            <a:r>
              <a:rPr lang="en-US" dirty="0" smtClean="0">
                <a:latin typeface="Calibri" pitchFamily="34" charset="0"/>
                <a:cs typeface="Times New Roman" pitchFamily="18" charset="0"/>
              </a:rPr>
              <a:t>133 community living centers</a:t>
            </a:r>
          </a:p>
          <a:p>
            <a:r>
              <a:rPr lang="en-US" dirty="0" smtClean="0">
                <a:latin typeface="Calibri" pitchFamily="34" charset="0"/>
                <a:cs typeface="Times New Roman" pitchFamily="18" charset="0"/>
              </a:rPr>
              <a:t>98 domiciliary residential rehabilitation programs</a:t>
            </a:r>
          </a:p>
          <a:p>
            <a:r>
              <a:rPr lang="en-US" dirty="0" smtClean="0">
                <a:latin typeface="Calibri" pitchFamily="34" charset="0"/>
                <a:cs typeface="Times New Roman" pitchFamily="18" charset="0"/>
              </a:rPr>
              <a:t>280 readjustment counseling centers (Vet Centers)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Veterans</a:t>
            </a:r>
            <a:endParaRPr lang="en-US" dirty="0"/>
          </a:p>
        </p:txBody>
      </p:sp>
      <p:sp>
        <p:nvSpPr>
          <p:cNvPr id="4" name="Slide Number Placeholder 3"/>
          <p:cNvSpPr>
            <a:spLocks noGrp="1"/>
          </p:cNvSpPr>
          <p:nvPr>
            <p:ph type="sldNum" sz="quarter" idx="10"/>
          </p:nvPr>
        </p:nvSpPr>
        <p:spPr/>
        <p:txBody>
          <a:bodyPr/>
          <a:lstStyle/>
          <a:p>
            <a:pPr>
              <a:defRPr/>
            </a:pPr>
            <a:fld id="{C32E41BC-F3C7-4440-964A-79A2B9AB8CF4}" type="slidenum">
              <a:rPr lang="en-US" smtClean="0"/>
              <a:pPr>
                <a:defRPr/>
              </a:pPr>
              <a:t>9</a:t>
            </a:fld>
            <a:endParaRPr lang="en-US" dirty="0"/>
          </a:p>
        </p:txBody>
      </p:sp>
      <p:graphicFrame>
        <p:nvGraphicFramePr>
          <p:cNvPr id="8" name="Chart 7"/>
          <p:cNvGraphicFramePr/>
          <p:nvPr/>
        </p:nvGraphicFramePr>
        <p:xfrm>
          <a:off x="990600" y="1819893"/>
          <a:ext cx="6096000"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267200" y="6135688"/>
            <a:ext cx="304800" cy="2286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TextBox 5"/>
          <p:cNvSpPr txBox="1"/>
          <p:nvPr/>
        </p:nvSpPr>
        <p:spPr>
          <a:xfrm>
            <a:off x="4714503" y="6065322"/>
            <a:ext cx="688769" cy="369332"/>
          </a:xfrm>
          <a:prstGeom prst="rect">
            <a:avLst/>
          </a:prstGeom>
          <a:noFill/>
        </p:spPr>
        <p:txBody>
          <a:bodyPr wrap="square" rtlCol="0">
            <a:spAutoFit/>
          </a:bodyPr>
          <a:lstStyle/>
          <a:p>
            <a:r>
              <a:rPr lang="en-US" dirty="0" smtClean="0">
                <a:latin typeface="+mn-lt"/>
              </a:rPr>
              <a:t>AGE</a:t>
            </a:r>
            <a:endParaRPr lang="en-US" dirty="0">
              <a:latin typeface="+mn-lt"/>
            </a:endParaRPr>
          </a:p>
        </p:txBody>
      </p:sp>
    </p:spTree>
  </p:cSld>
  <p:clrMapOvr>
    <a:masterClrMapping/>
  </p:clrMapOvr>
</p:sld>
</file>

<file path=ppt/theme/theme1.xml><?xml version="1.0" encoding="utf-8"?>
<a:theme xmlns:a="http://schemas.openxmlformats.org/drawingml/2006/main" name="PPT_VHA_Template">
  <a:themeElements>
    <a:clrScheme name="Custom 5">
      <a:dk1>
        <a:sysClr val="windowText" lastClr="000000"/>
      </a:dk1>
      <a:lt1>
        <a:sysClr val="window" lastClr="FFFFFF"/>
      </a:lt1>
      <a:dk2>
        <a:srgbClr val="FFFFFE"/>
      </a:dk2>
      <a:lt2>
        <a:srgbClr val="FFFFFE"/>
      </a:lt2>
      <a:accent1>
        <a:srgbClr val="0083BE"/>
      </a:accent1>
      <a:accent2>
        <a:srgbClr val="78BE20"/>
      </a:accent2>
      <a:accent3>
        <a:srgbClr val="C4262E"/>
      </a:accent3>
      <a:accent4>
        <a:srgbClr val="FF7F32"/>
      </a:accent4>
      <a:accent5>
        <a:srgbClr val="F3CF45"/>
      </a:accent5>
      <a:accent6>
        <a:srgbClr val="FFFFF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16699</TotalTime>
  <Words>1799</Words>
  <Application>Microsoft Office PowerPoint</Application>
  <PresentationFormat>On-screen Show (4:3)</PresentationFormat>
  <Paragraphs>366</Paragraphs>
  <Slides>38</Slides>
  <Notes>28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38</vt:i4>
      </vt:variant>
    </vt:vector>
  </HeadingPairs>
  <TitlesOfParts>
    <vt:vector size="41" baseType="lpstr">
      <vt:lpstr>PPT_VHA_Template</vt:lpstr>
      <vt:lpstr>Organization Chart</vt:lpstr>
      <vt:lpstr>Chart</vt:lpstr>
      <vt:lpstr>Poverty and Resilience Among Elderly Veterans</vt:lpstr>
      <vt:lpstr>What is Poverty?</vt:lpstr>
      <vt:lpstr>US Census Bureau Poverty Thresholds - 2010</vt:lpstr>
      <vt:lpstr>General Demographics of Elderly Poverty</vt:lpstr>
      <vt:lpstr>Poverty Among Veterans between 2000-2009</vt:lpstr>
      <vt:lpstr>Who are our elderly Veteran?</vt:lpstr>
      <vt:lpstr>Department of Veterans Affairs</vt:lpstr>
      <vt:lpstr>VA Health Care System</vt:lpstr>
      <vt:lpstr>Today’s Veterans</vt:lpstr>
      <vt:lpstr>Chronic Conditions Highly Prevalent in Older Veterans</vt:lpstr>
      <vt:lpstr>Who are our elderly Veteran?</vt:lpstr>
      <vt:lpstr>Who are our elderly Veteran?</vt:lpstr>
      <vt:lpstr>VA Support Promotes Resilience in Elderly Veterans</vt:lpstr>
      <vt:lpstr>Meeting the Needs of Elderly Veterans: Institutional Care</vt:lpstr>
      <vt:lpstr>Who are our elderly Veteran?</vt:lpstr>
      <vt:lpstr>Meeting the Needs of Elderly Veterans:  Home and Community Based Care</vt:lpstr>
      <vt:lpstr>Meeting the Needs of Elderly Veterans:  Home and Community Based Care</vt:lpstr>
      <vt:lpstr>Telehealth Services</vt:lpstr>
      <vt:lpstr>Home Telehealth Patient Census FY2008-2011 Growth,  FY12  Projected</vt:lpstr>
      <vt:lpstr>VA Home Based Primary Care (HBPC)</vt:lpstr>
      <vt:lpstr>     Differences Between VA HBPC &amp; Medicare Home Care</vt:lpstr>
      <vt:lpstr>HBPC</vt:lpstr>
      <vt:lpstr>Impact of Home Based Primary Care</vt:lpstr>
      <vt:lpstr>Benefits to Caregivers </vt:lpstr>
      <vt:lpstr> </vt:lpstr>
      <vt:lpstr>2000 to VetVeterans Served Daily in HBPC C  2000hhhh to 20102010</vt:lpstr>
      <vt:lpstr>PowerPoint Presentation</vt:lpstr>
      <vt:lpstr>VA Mental Health Care Delivery System and Aging</vt:lpstr>
      <vt:lpstr>Expansion of Mental Health Care Access and Capacity</vt:lpstr>
      <vt:lpstr>Demographic Characteristics Among Homeless Veterans in FY 2010</vt:lpstr>
      <vt:lpstr>Root Causes of Homelessness</vt:lpstr>
      <vt:lpstr>Veterans Homelessness</vt:lpstr>
      <vt:lpstr> Fostering Resilience        </vt:lpstr>
      <vt:lpstr>Who are our elderly Veteran?</vt:lpstr>
      <vt:lpstr>Who are our elderly Veteran?</vt:lpstr>
      <vt:lpstr>Who are our elderly Veteran?</vt:lpstr>
      <vt:lpstr>PowerPoint Presentation</vt:lpstr>
      <vt:lpstr> Questions?</vt:lpstr>
    </vt:vector>
  </TitlesOfParts>
  <Company>Woodpile Studios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Rick Aleman</dc:creator>
  <cp:lastModifiedBy>Beth</cp:lastModifiedBy>
  <cp:revision>554</cp:revision>
  <dcterms:created xsi:type="dcterms:W3CDTF">2010-01-22T17:58:25Z</dcterms:created>
  <dcterms:modified xsi:type="dcterms:W3CDTF">2015-06-09T21:57:21Z</dcterms:modified>
</cp:coreProperties>
</file>