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2" r:id="rId5"/>
    <p:sldId id="259" r:id="rId6"/>
    <p:sldId id="266" r:id="rId7"/>
    <p:sldId id="261" r:id="rId8"/>
    <p:sldId id="263" r:id="rId9"/>
    <p:sldId id="264" r:id="rId10"/>
    <p:sldId id="260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521" autoAdjust="0"/>
  </p:normalViewPr>
  <p:slideViewPr>
    <p:cSldViewPr>
      <p:cViewPr>
        <p:scale>
          <a:sx n="90" d="100"/>
          <a:sy n="90" d="100"/>
        </p:scale>
        <p:origin x="954" y="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191358024691352E-2"/>
          <c:y val="4.1211828977403886E-2"/>
          <c:w val="0.61176606396422673"/>
          <c:h val="0.7476742671009771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Clients Served</c:v>
                </c:pt>
              </c:strCache>
            </c:strRef>
          </c:tx>
          <c:cat>
            <c:numRef>
              <c:f>Sheet1!$A$2:$A$13</c:f>
              <c:numCache>
                <c:formatCode>mmm\-yy</c:formatCode>
                <c:ptCount val="12"/>
                <c:pt idx="0">
                  <c:v>40087</c:v>
                </c:pt>
                <c:pt idx="1">
                  <c:v>40118</c:v>
                </c:pt>
                <c:pt idx="2">
                  <c:v>40148</c:v>
                </c:pt>
                <c:pt idx="3">
                  <c:v>40179</c:v>
                </c:pt>
                <c:pt idx="4">
                  <c:v>40210</c:v>
                </c:pt>
                <c:pt idx="5">
                  <c:v>40238</c:v>
                </c:pt>
                <c:pt idx="6">
                  <c:v>40269</c:v>
                </c:pt>
                <c:pt idx="7">
                  <c:v>40299</c:v>
                </c:pt>
                <c:pt idx="8">
                  <c:v>40330</c:v>
                </c:pt>
                <c:pt idx="9">
                  <c:v>40360</c:v>
                </c:pt>
                <c:pt idx="10">
                  <c:v>40391</c:v>
                </c:pt>
                <c:pt idx="11">
                  <c:v>40422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26</c:v>
                </c:pt>
                <c:pt idx="1">
                  <c:v>24</c:v>
                </c:pt>
                <c:pt idx="2">
                  <c:v>25</c:v>
                </c:pt>
                <c:pt idx="3">
                  <c:v>34</c:v>
                </c:pt>
                <c:pt idx="4">
                  <c:v>38</c:v>
                </c:pt>
                <c:pt idx="5">
                  <c:v>39</c:v>
                </c:pt>
                <c:pt idx="6">
                  <c:v>36</c:v>
                </c:pt>
                <c:pt idx="7">
                  <c:v>25</c:v>
                </c:pt>
                <c:pt idx="8">
                  <c:v>48</c:v>
                </c:pt>
                <c:pt idx="9">
                  <c:v>45</c:v>
                </c:pt>
                <c:pt idx="10">
                  <c:v>52</c:v>
                </c:pt>
                <c:pt idx="11">
                  <c:v>48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Number of Sessions Provided</c:v>
                </c:pt>
              </c:strCache>
            </c:strRef>
          </c:tx>
          <c:cat>
            <c:numRef>
              <c:f>Sheet1!$A$2:$A$13</c:f>
              <c:numCache>
                <c:formatCode>mmm\-yy</c:formatCode>
                <c:ptCount val="12"/>
                <c:pt idx="0">
                  <c:v>40087</c:v>
                </c:pt>
                <c:pt idx="1">
                  <c:v>40118</c:v>
                </c:pt>
                <c:pt idx="2">
                  <c:v>40148</c:v>
                </c:pt>
                <c:pt idx="3">
                  <c:v>40179</c:v>
                </c:pt>
                <c:pt idx="4">
                  <c:v>40210</c:v>
                </c:pt>
                <c:pt idx="5">
                  <c:v>40238</c:v>
                </c:pt>
                <c:pt idx="6">
                  <c:v>40269</c:v>
                </c:pt>
                <c:pt idx="7">
                  <c:v>40299</c:v>
                </c:pt>
                <c:pt idx="8">
                  <c:v>40330</c:v>
                </c:pt>
                <c:pt idx="9">
                  <c:v>40360</c:v>
                </c:pt>
                <c:pt idx="10">
                  <c:v>40391</c:v>
                </c:pt>
                <c:pt idx="11">
                  <c:v>40422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28</c:v>
                </c:pt>
                <c:pt idx="1">
                  <c:v>26</c:v>
                </c:pt>
                <c:pt idx="2">
                  <c:v>33</c:v>
                </c:pt>
                <c:pt idx="3">
                  <c:v>49</c:v>
                </c:pt>
                <c:pt idx="4">
                  <c:v>58</c:v>
                </c:pt>
                <c:pt idx="5">
                  <c:v>66</c:v>
                </c:pt>
                <c:pt idx="6">
                  <c:v>61</c:v>
                </c:pt>
                <c:pt idx="7">
                  <c:v>36</c:v>
                </c:pt>
                <c:pt idx="8">
                  <c:v>77</c:v>
                </c:pt>
                <c:pt idx="9">
                  <c:v>60</c:v>
                </c:pt>
                <c:pt idx="10">
                  <c:v>76</c:v>
                </c:pt>
                <c:pt idx="11">
                  <c:v>68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Number of Referrals Provided</c:v>
                </c:pt>
              </c:strCache>
            </c:strRef>
          </c:tx>
          <c:cat>
            <c:numRef>
              <c:f>Sheet1!$A$2:$A$13</c:f>
              <c:numCache>
                <c:formatCode>mmm\-yy</c:formatCode>
                <c:ptCount val="12"/>
                <c:pt idx="0">
                  <c:v>40087</c:v>
                </c:pt>
                <c:pt idx="1">
                  <c:v>40118</c:v>
                </c:pt>
                <c:pt idx="2">
                  <c:v>40148</c:v>
                </c:pt>
                <c:pt idx="3">
                  <c:v>40179</c:v>
                </c:pt>
                <c:pt idx="4">
                  <c:v>40210</c:v>
                </c:pt>
                <c:pt idx="5">
                  <c:v>40238</c:v>
                </c:pt>
                <c:pt idx="6">
                  <c:v>40269</c:v>
                </c:pt>
                <c:pt idx="7">
                  <c:v>40299</c:v>
                </c:pt>
                <c:pt idx="8">
                  <c:v>40330</c:v>
                </c:pt>
                <c:pt idx="9">
                  <c:v>40360</c:v>
                </c:pt>
                <c:pt idx="10">
                  <c:v>40391</c:v>
                </c:pt>
                <c:pt idx="11">
                  <c:v>40422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50</c:v>
                </c:pt>
                <c:pt idx="1">
                  <c:v>44</c:v>
                </c:pt>
                <c:pt idx="2">
                  <c:v>49</c:v>
                </c:pt>
                <c:pt idx="3">
                  <c:v>77</c:v>
                </c:pt>
                <c:pt idx="4">
                  <c:v>80</c:v>
                </c:pt>
                <c:pt idx="5">
                  <c:v>94</c:v>
                </c:pt>
                <c:pt idx="6">
                  <c:v>94</c:v>
                </c:pt>
                <c:pt idx="7">
                  <c:v>84</c:v>
                </c:pt>
                <c:pt idx="8">
                  <c:v>125</c:v>
                </c:pt>
                <c:pt idx="9">
                  <c:v>138</c:v>
                </c:pt>
                <c:pt idx="10">
                  <c:v>112</c:v>
                </c:pt>
                <c:pt idx="11">
                  <c:v>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687744"/>
        <c:axId val="134693632"/>
      </c:lineChart>
      <c:dateAx>
        <c:axId val="13468774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34693632"/>
        <c:crosses val="autoZero"/>
        <c:auto val="1"/>
        <c:lblOffset val="100"/>
        <c:baseTimeUnit val="months"/>
      </c:dateAx>
      <c:valAx>
        <c:axId val="134693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687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247594050743657"/>
          <c:y val="0.42538972530713792"/>
          <c:w val="0.27826480023330419"/>
          <c:h val="0.2612726666495678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CBF569-FD7C-4E96-A85F-751861D47E1B}" type="doc">
      <dgm:prSet loTypeId="urn:microsoft.com/office/officeart/2005/8/layout/venn2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A4C53535-B293-4929-903C-3D46F9A0AE6B}">
      <dgm:prSet phldrT="[Text]" custT="1"/>
      <dgm:spPr/>
      <dgm:t>
        <a:bodyPr/>
        <a:lstStyle/>
        <a:p>
          <a:r>
            <a:rPr lang="en-US" sz="1600" dirty="0" smtClean="0">
              <a:latin typeface="Calibri" pitchFamily="34" charset="0"/>
              <a:cs typeface="Calibri" pitchFamily="34" charset="0"/>
            </a:rPr>
            <a:t>Society</a:t>
          </a:r>
          <a:endParaRPr lang="en-US" sz="1600" dirty="0">
            <a:latin typeface="Calibri" pitchFamily="34" charset="0"/>
            <a:cs typeface="Calibri" pitchFamily="34" charset="0"/>
          </a:endParaRPr>
        </a:p>
      </dgm:t>
    </dgm:pt>
    <dgm:pt modelId="{EF943D92-364F-4FB4-B16D-ACBC25A322A0}" type="parTrans" cxnId="{53D32B7A-D1C0-4292-900C-ED24D892364A}">
      <dgm:prSet/>
      <dgm:spPr/>
      <dgm:t>
        <a:bodyPr/>
        <a:lstStyle/>
        <a:p>
          <a:endParaRPr lang="en-US"/>
        </a:p>
      </dgm:t>
    </dgm:pt>
    <dgm:pt modelId="{DB62A7CD-63B0-4FEC-B041-4910CFE0B521}" type="sibTrans" cxnId="{53D32B7A-D1C0-4292-900C-ED24D892364A}">
      <dgm:prSet/>
      <dgm:spPr/>
      <dgm:t>
        <a:bodyPr/>
        <a:lstStyle/>
        <a:p>
          <a:endParaRPr lang="en-US"/>
        </a:p>
      </dgm:t>
    </dgm:pt>
    <dgm:pt modelId="{97BB6498-4CA7-43AD-BEF4-2FBA2DD4431D}">
      <dgm:prSet phldrT="[Text]" custT="1"/>
      <dgm:spPr/>
      <dgm:t>
        <a:bodyPr/>
        <a:lstStyle/>
        <a:p>
          <a:r>
            <a:rPr lang="en-US" sz="1600" dirty="0" smtClean="0">
              <a:latin typeface="Calibri" pitchFamily="34" charset="0"/>
              <a:cs typeface="Calibri" pitchFamily="34" charset="0"/>
            </a:rPr>
            <a:t>Family &amp; Friends</a:t>
          </a:r>
          <a:endParaRPr lang="en-US" sz="1600" dirty="0">
            <a:latin typeface="Calibri" pitchFamily="34" charset="0"/>
            <a:cs typeface="Calibri" pitchFamily="34" charset="0"/>
          </a:endParaRPr>
        </a:p>
      </dgm:t>
    </dgm:pt>
    <dgm:pt modelId="{920D2E04-9CF5-40BF-BA41-4189F8AD9088}" type="parTrans" cxnId="{ADEE2C43-36B3-47FB-A063-CFED754669AB}">
      <dgm:prSet/>
      <dgm:spPr/>
      <dgm:t>
        <a:bodyPr/>
        <a:lstStyle/>
        <a:p>
          <a:endParaRPr lang="en-US"/>
        </a:p>
      </dgm:t>
    </dgm:pt>
    <dgm:pt modelId="{C01423B9-1EC8-4E47-843D-88605334FAC7}" type="sibTrans" cxnId="{ADEE2C43-36B3-47FB-A063-CFED754669AB}">
      <dgm:prSet/>
      <dgm:spPr/>
      <dgm:t>
        <a:bodyPr/>
        <a:lstStyle/>
        <a:p>
          <a:endParaRPr lang="en-US"/>
        </a:p>
      </dgm:t>
    </dgm:pt>
    <dgm:pt modelId="{41DE1EED-0D50-490E-88CA-276D386A3EAD}">
      <dgm:prSet phldrT="[Text]" custT="1"/>
      <dgm:spPr/>
      <dgm:t>
        <a:bodyPr/>
        <a:lstStyle/>
        <a:p>
          <a:r>
            <a:rPr lang="en-US" sz="1600" dirty="0" smtClean="0">
              <a:latin typeface="Calibri" pitchFamily="34" charset="0"/>
              <a:cs typeface="Calibri" pitchFamily="34" charset="0"/>
            </a:rPr>
            <a:t>Individual</a:t>
          </a:r>
          <a:endParaRPr lang="en-US" sz="1600" dirty="0">
            <a:latin typeface="Calibri" pitchFamily="34" charset="0"/>
            <a:cs typeface="Calibri" pitchFamily="34" charset="0"/>
          </a:endParaRPr>
        </a:p>
      </dgm:t>
    </dgm:pt>
    <dgm:pt modelId="{49D726A7-0300-4C9F-AF43-4C78894AD9EF}" type="parTrans" cxnId="{05F93BCD-E513-49C5-8F22-9F9577768805}">
      <dgm:prSet/>
      <dgm:spPr/>
      <dgm:t>
        <a:bodyPr/>
        <a:lstStyle/>
        <a:p>
          <a:endParaRPr lang="en-US"/>
        </a:p>
      </dgm:t>
    </dgm:pt>
    <dgm:pt modelId="{453504AB-11DA-4F37-BDB0-1DFAC0875BCD}" type="sibTrans" cxnId="{05F93BCD-E513-49C5-8F22-9F9577768805}">
      <dgm:prSet/>
      <dgm:spPr/>
      <dgm:t>
        <a:bodyPr/>
        <a:lstStyle/>
        <a:p>
          <a:endParaRPr lang="en-US"/>
        </a:p>
      </dgm:t>
    </dgm:pt>
    <dgm:pt modelId="{0C15BA1F-4729-4C68-A87B-FECD90FF6E30}">
      <dgm:prSet phldrT="[Text]" custT="1"/>
      <dgm:spPr/>
      <dgm:t>
        <a:bodyPr/>
        <a:lstStyle/>
        <a:p>
          <a:r>
            <a:rPr lang="en-US" sz="1600" b="0" dirty="0" smtClean="0">
              <a:latin typeface="Calibri" pitchFamily="34" charset="0"/>
              <a:cs typeface="Calibri" pitchFamily="34" charset="0"/>
            </a:rPr>
            <a:t>Community</a:t>
          </a:r>
          <a:endParaRPr lang="en-US" sz="1400" b="0" dirty="0">
            <a:latin typeface="Calibri" pitchFamily="34" charset="0"/>
            <a:cs typeface="Calibri" pitchFamily="34" charset="0"/>
          </a:endParaRPr>
        </a:p>
      </dgm:t>
    </dgm:pt>
    <dgm:pt modelId="{05DCE10D-0458-4BF0-ADE1-AF5A246ADD5D}" type="sibTrans" cxnId="{A30D6616-E373-4E90-8531-102F82F2BCBC}">
      <dgm:prSet/>
      <dgm:spPr/>
      <dgm:t>
        <a:bodyPr/>
        <a:lstStyle/>
        <a:p>
          <a:endParaRPr lang="en-US"/>
        </a:p>
      </dgm:t>
    </dgm:pt>
    <dgm:pt modelId="{9A0D1CF9-D055-4487-BFB1-FD377171C5EF}" type="parTrans" cxnId="{A30D6616-E373-4E90-8531-102F82F2BCBC}">
      <dgm:prSet/>
      <dgm:spPr/>
      <dgm:t>
        <a:bodyPr/>
        <a:lstStyle/>
        <a:p>
          <a:endParaRPr lang="en-US"/>
        </a:p>
      </dgm:t>
    </dgm:pt>
    <dgm:pt modelId="{3B429006-93F8-4846-88CE-56837F6A922F}" type="pres">
      <dgm:prSet presAssocID="{A2CBF569-FD7C-4E96-A85F-751861D47E1B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8FC38D-5C89-4445-83FE-0A85B9258A7B}" type="pres">
      <dgm:prSet presAssocID="{A2CBF569-FD7C-4E96-A85F-751861D47E1B}" presName="comp1" presStyleCnt="0"/>
      <dgm:spPr/>
      <dgm:t>
        <a:bodyPr/>
        <a:lstStyle/>
        <a:p>
          <a:endParaRPr lang="en-US"/>
        </a:p>
      </dgm:t>
    </dgm:pt>
    <dgm:pt modelId="{53490564-D839-49E3-B27A-E1E5C2335A29}" type="pres">
      <dgm:prSet presAssocID="{A2CBF569-FD7C-4E96-A85F-751861D47E1B}" presName="circle1" presStyleLbl="node1" presStyleIdx="0" presStyleCnt="4" custLinFactNeighborY="2302"/>
      <dgm:spPr/>
      <dgm:t>
        <a:bodyPr/>
        <a:lstStyle/>
        <a:p>
          <a:endParaRPr lang="en-US"/>
        </a:p>
      </dgm:t>
    </dgm:pt>
    <dgm:pt modelId="{2D936611-48CD-4185-820D-CC03B8B57BF0}" type="pres">
      <dgm:prSet presAssocID="{A2CBF569-FD7C-4E96-A85F-751861D47E1B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4E024C-33DC-42C1-9957-161B90955248}" type="pres">
      <dgm:prSet presAssocID="{A2CBF569-FD7C-4E96-A85F-751861D47E1B}" presName="comp2" presStyleCnt="0"/>
      <dgm:spPr/>
      <dgm:t>
        <a:bodyPr/>
        <a:lstStyle/>
        <a:p>
          <a:endParaRPr lang="en-US"/>
        </a:p>
      </dgm:t>
    </dgm:pt>
    <dgm:pt modelId="{C83E9D68-F35A-45D3-8447-096C355ECAAF}" type="pres">
      <dgm:prSet presAssocID="{A2CBF569-FD7C-4E96-A85F-751861D47E1B}" presName="circle2" presStyleLbl="node1" presStyleIdx="1" presStyleCnt="4" custLinFactNeighborY="2876"/>
      <dgm:spPr/>
      <dgm:t>
        <a:bodyPr/>
        <a:lstStyle/>
        <a:p>
          <a:endParaRPr lang="en-US"/>
        </a:p>
      </dgm:t>
    </dgm:pt>
    <dgm:pt modelId="{AC05962D-4EAD-4419-89E6-141B79E84867}" type="pres">
      <dgm:prSet presAssocID="{A2CBF569-FD7C-4E96-A85F-751861D47E1B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9545D5-3DD0-4C35-B353-D993516BF3E4}" type="pres">
      <dgm:prSet presAssocID="{A2CBF569-FD7C-4E96-A85F-751861D47E1B}" presName="comp3" presStyleCnt="0"/>
      <dgm:spPr/>
      <dgm:t>
        <a:bodyPr/>
        <a:lstStyle/>
        <a:p>
          <a:endParaRPr lang="en-US"/>
        </a:p>
      </dgm:t>
    </dgm:pt>
    <dgm:pt modelId="{4EB437A7-0DD5-453C-B891-5D4A95854D87}" type="pres">
      <dgm:prSet presAssocID="{A2CBF569-FD7C-4E96-A85F-751861D47E1B}" presName="circle3" presStyleLbl="node1" presStyleIdx="2" presStyleCnt="4"/>
      <dgm:spPr/>
      <dgm:t>
        <a:bodyPr/>
        <a:lstStyle/>
        <a:p>
          <a:endParaRPr lang="en-US"/>
        </a:p>
      </dgm:t>
    </dgm:pt>
    <dgm:pt modelId="{7D8C9173-40CF-4B09-9F94-0F20FCE09C0D}" type="pres">
      <dgm:prSet presAssocID="{A2CBF569-FD7C-4E96-A85F-751861D47E1B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52073-5176-4E42-A085-D4DF91322C11}" type="pres">
      <dgm:prSet presAssocID="{A2CBF569-FD7C-4E96-A85F-751861D47E1B}" presName="comp4" presStyleCnt="0"/>
      <dgm:spPr/>
      <dgm:t>
        <a:bodyPr/>
        <a:lstStyle/>
        <a:p>
          <a:endParaRPr lang="en-US"/>
        </a:p>
      </dgm:t>
    </dgm:pt>
    <dgm:pt modelId="{7ECF0F74-85F4-4D3C-BEFE-C3EE4058274E}" type="pres">
      <dgm:prSet presAssocID="{A2CBF569-FD7C-4E96-A85F-751861D47E1B}" presName="circle4" presStyleLbl="node1" presStyleIdx="3" presStyleCnt="4"/>
      <dgm:spPr/>
      <dgm:t>
        <a:bodyPr/>
        <a:lstStyle/>
        <a:p>
          <a:endParaRPr lang="en-US"/>
        </a:p>
      </dgm:t>
    </dgm:pt>
    <dgm:pt modelId="{FEE0B877-F71D-49C0-826E-189DE1EA444F}" type="pres">
      <dgm:prSet presAssocID="{A2CBF569-FD7C-4E96-A85F-751861D47E1B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F93BCD-E513-49C5-8F22-9F9577768805}" srcId="{A2CBF569-FD7C-4E96-A85F-751861D47E1B}" destId="{41DE1EED-0D50-490E-88CA-276D386A3EAD}" srcOrd="3" destOrd="0" parTransId="{49D726A7-0300-4C9F-AF43-4C78894AD9EF}" sibTransId="{453504AB-11DA-4F37-BDB0-1DFAC0875BCD}"/>
    <dgm:cxn modelId="{B3E64F1B-16B5-408D-BB6E-047345C3AD34}" type="presOf" srcId="{97BB6498-4CA7-43AD-BEF4-2FBA2DD4431D}" destId="{4EB437A7-0DD5-453C-B891-5D4A95854D87}" srcOrd="0" destOrd="0" presId="urn:microsoft.com/office/officeart/2005/8/layout/venn2"/>
    <dgm:cxn modelId="{D3CB0083-97F8-4F41-9D16-EC29DA941293}" type="presOf" srcId="{41DE1EED-0D50-490E-88CA-276D386A3EAD}" destId="{FEE0B877-F71D-49C0-826E-189DE1EA444F}" srcOrd="1" destOrd="0" presId="urn:microsoft.com/office/officeart/2005/8/layout/venn2"/>
    <dgm:cxn modelId="{8D2AB2F1-0E12-430E-ADF9-5C62B4D57674}" type="presOf" srcId="{0C15BA1F-4729-4C68-A87B-FECD90FF6E30}" destId="{C83E9D68-F35A-45D3-8447-096C355ECAAF}" srcOrd="0" destOrd="0" presId="urn:microsoft.com/office/officeart/2005/8/layout/venn2"/>
    <dgm:cxn modelId="{ADEE2C43-36B3-47FB-A063-CFED754669AB}" srcId="{A2CBF569-FD7C-4E96-A85F-751861D47E1B}" destId="{97BB6498-4CA7-43AD-BEF4-2FBA2DD4431D}" srcOrd="2" destOrd="0" parTransId="{920D2E04-9CF5-40BF-BA41-4189F8AD9088}" sibTransId="{C01423B9-1EC8-4E47-843D-88605334FAC7}"/>
    <dgm:cxn modelId="{7722C125-04A3-4C3A-A42D-77C2DB8C051C}" type="presOf" srcId="{A2CBF569-FD7C-4E96-A85F-751861D47E1B}" destId="{3B429006-93F8-4846-88CE-56837F6A922F}" srcOrd="0" destOrd="0" presId="urn:microsoft.com/office/officeart/2005/8/layout/venn2"/>
    <dgm:cxn modelId="{B2FEE025-A9FF-4268-8FA3-74313BC57198}" type="presOf" srcId="{0C15BA1F-4729-4C68-A87B-FECD90FF6E30}" destId="{AC05962D-4EAD-4419-89E6-141B79E84867}" srcOrd="1" destOrd="0" presId="urn:microsoft.com/office/officeart/2005/8/layout/venn2"/>
    <dgm:cxn modelId="{AC0443AC-4ED4-43DF-8B77-36B5B675EF7D}" type="presOf" srcId="{A4C53535-B293-4929-903C-3D46F9A0AE6B}" destId="{2D936611-48CD-4185-820D-CC03B8B57BF0}" srcOrd="1" destOrd="0" presId="urn:microsoft.com/office/officeart/2005/8/layout/venn2"/>
    <dgm:cxn modelId="{B916A088-5994-4611-9AE9-786D678C1D37}" type="presOf" srcId="{41DE1EED-0D50-490E-88CA-276D386A3EAD}" destId="{7ECF0F74-85F4-4D3C-BEFE-C3EE4058274E}" srcOrd="0" destOrd="0" presId="urn:microsoft.com/office/officeart/2005/8/layout/venn2"/>
    <dgm:cxn modelId="{A30D6616-E373-4E90-8531-102F82F2BCBC}" srcId="{A2CBF569-FD7C-4E96-A85F-751861D47E1B}" destId="{0C15BA1F-4729-4C68-A87B-FECD90FF6E30}" srcOrd="1" destOrd="0" parTransId="{9A0D1CF9-D055-4487-BFB1-FD377171C5EF}" sibTransId="{05DCE10D-0458-4BF0-ADE1-AF5A246ADD5D}"/>
    <dgm:cxn modelId="{326D3C4E-737D-454E-95F0-EC4FE379FAE2}" type="presOf" srcId="{97BB6498-4CA7-43AD-BEF4-2FBA2DD4431D}" destId="{7D8C9173-40CF-4B09-9F94-0F20FCE09C0D}" srcOrd="1" destOrd="0" presId="urn:microsoft.com/office/officeart/2005/8/layout/venn2"/>
    <dgm:cxn modelId="{8B9D5FAD-306A-4A8D-A7F5-AC382BF61524}" type="presOf" srcId="{A4C53535-B293-4929-903C-3D46F9A0AE6B}" destId="{53490564-D839-49E3-B27A-E1E5C2335A29}" srcOrd="0" destOrd="0" presId="urn:microsoft.com/office/officeart/2005/8/layout/venn2"/>
    <dgm:cxn modelId="{53D32B7A-D1C0-4292-900C-ED24D892364A}" srcId="{A2CBF569-FD7C-4E96-A85F-751861D47E1B}" destId="{A4C53535-B293-4929-903C-3D46F9A0AE6B}" srcOrd="0" destOrd="0" parTransId="{EF943D92-364F-4FB4-B16D-ACBC25A322A0}" sibTransId="{DB62A7CD-63B0-4FEC-B041-4910CFE0B521}"/>
    <dgm:cxn modelId="{FE0D6F09-2DBF-4D2E-812C-778280904028}" type="presParOf" srcId="{3B429006-93F8-4846-88CE-56837F6A922F}" destId="{3C8FC38D-5C89-4445-83FE-0A85B9258A7B}" srcOrd="0" destOrd="0" presId="urn:microsoft.com/office/officeart/2005/8/layout/venn2"/>
    <dgm:cxn modelId="{BC48E5EB-1BEA-48A5-8E8A-C158E56F1D15}" type="presParOf" srcId="{3C8FC38D-5C89-4445-83FE-0A85B9258A7B}" destId="{53490564-D839-49E3-B27A-E1E5C2335A29}" srcOrd="0" destOrd="0" presId="urn:microsoft.com/office/officeart/2005/8/layout/venn2"/>
    <dgm:cxn modelId="{B137A2E9-459F-44F5-B011-53D9E7B2E131}" type="presParOf" srcId="{3C8FC38D-5C89-4445-83FE-0A85B9258A7B}" destId="{2D936611-48CD-4185-820D-CC03B8B57BF0}" srcOrd="1" destOrd="0" presId="urn:microsoft.com/office/officeart/2005/8/layout/venn2"/>
    <dgm:cxn modelId="{5E23A767-43E1-4C8C-A836-57BADFA2EB79}" type="presParOf" srcId="{3B429006-93F8-4846-88CE-56837F6A922F}" destId="{504E024C-33DC-42C1-9957-161B90955248}" srcOrd="1" destOrd="0" presId="urn:microsoft.com/office/officeart/2005/8/layout/venn2"/>
    <dgm:cxn modelId="{CE948AF0-D6E5-4715-B98E-9125FC6CD892}" type="presParOf" srcId="{504E024C-33DC-42C1-9957-161B90955248}" destId="{C83E9D68-F35A-45D3-8447-096C355ECAAF}" srcOrd="0" destOrd="0" presId="urn:microsoft.com/office/officeart/2005/8/layout/venn2"/>
    <dgm:cxn modelId="{30E3CECE-B813-40EB-82F5-53B3A6D177FC}" type="presParOf" srcId="{504E024C-33DC-42C1-9957-161B90955248}" destId="{AC05962D-4EAD-4419-89E6-141B79E84867}" srcOrd="1" destOrd="0" presId="urn:microsoft.com/office/officeart/2005/8/layout/venn2"/>
    <dgm:cxn modelId="{F51FEBD5-71C6-4E5C-ADAD-BC0085078335}" type="presParOf" srcId="{3B429006-93F8-4846-88CE-56837F6A922F}" destId="{A49545D5-3DD0-4C35-B353-D993516BF3E4}" srcOrd="2" destOrd="0" presId="urn:microsoft.com/office/officeart/2005/8/layout/venn2"/>
    <dgm:cxn modelId="{241FC25B-10AD-41EF-8488-2692CAF740BB}" type="presParOf" srcId="{A49545D5-3DD0-4C35-B353-D993516BF3E4}" destId="{4EB437A7-0DD5-453C-B891-5D4A95854D87}" srcOrd="0" destOrd="0" presId="urn:microsoft.com/office/officeart/2005/8/layout/venn2"/>
    <dgm:cxn modelId="{63ECF094-9977-423E-8349-61B2B7D03595}" type="presParOf" srcId="{A49545D5-3DD0-4C35-B353-D993516BF3E4}" destId="{7D8C9173-40CF-4B09-9F94-0F20FCE09C0D}" srcOrd="1" destOrd="0" presId="urn:microsoft.com/office/officeart/2005/8/layout/venn2"/>
    <dgm:cxn modelId="{778682CC-E961-42BE-A988-D95FA12CDAC8}" type="presParOf" srcId="{3B429006-93F8-4846-88CE-56837F6A922F}" destId="{32852073-5176-4E42-A085-D4DF91322C11}" srcOrd="3" destOrd="0" presId="urn:microsoft.com/office/officeart/2005/8/layout/venn2"/>
    <dgm:cxn modelId="{B534C33C-EFC7-4C1F-A879-009A8B829146}" type="presParOf" srcId="{32852073-5176-4E42-A085-D4DF91322C11}" destId="{7ECF0F74-85F4-4D3C-BEFE-C3EE4058274E}" srcOrd="0" destOrd="0" presId="urn:microsoft.com/office/officeart/2005/8/layout/venn2"/>
    <dgm:cxn modelId="{651E6D95-C817-4EC4-88F3-4FF287D477CC}" type="presParOf" srcId="{32852073-5176-4E42-A085-D4DF91322C11}" destId="{FEE0B877-F71D-49C0-826E-189DE1EA444F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CBF569-FD7C-4E96-A85F-751861D47E1B}" type="doc">
      <dgm:prSet loTypeId="urn:microsoft.com/office/officeart/2005/8/layout/venn2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3B429006-93F8-4846-88CE-56837F6A922F}" type="pres">
      <dgm:prSet presAssocID="{A2CBF569-FD7C-4E96-A85F-751861D47E1B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DCFE7F28-F925-4C3E-96A0-16AD4D7F1541}" type="presOf" srcId="{A2CBF569-FD7C-4E96-A85F-751861D47E1B}" destId="{3B429006-93F8-4846-88CE-56837F6A922F}" srcOrd="0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CBF569-FD7C-4E96-A85F-751861D47E1B}" type="doc">
      <dgm:prSet loTypeId="urn:microsoft.com/office/officeart/2005/8/layout/venn2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A4C53535-B293-4929-903C-3D46F9A0AE6B}">
      <dgm:prSet phldrT="[Text]" custT="1"/>
      <dgm:spPr/>
      <dgm:t>
        <a:bodyPr/>
        <a:lstStyle/>
        <a:p>
          <a:r>
            <a:rPr lang="en-US" sz="1600" dirty="0" smtClean="0">
              <a:latin typeface="Calibri" pitchFamily="34" charset="0"/>
              <a:cs typeface="Calibri" pitchFamily="34" charset="0"/>
            </a:rPr>
            <a:t>Society</a:t>
          </a:r>
          <a:endParaRPr lang="en-US" sz="1600" dirty="0">
            <a:latin typeface="Calibri" pitchFamily="34" charset="0"/>
            <a:cs typeface="Calibri" pitchFamily="34" charset="0"/>
          </a:endParaRPr>
        </a:p>
      </dgm:t>
    </dgm:pt>
    <dgm:pt modelId="{EF943D92-364F-4FB4-B16D-ACBC25A322A0}" type="parTrans" cxnId="{53D32B7A-D1C0-4292-900C-ED24D892364A}">
      <dgm:prSet/>
      <dgm:spPr/>
      <dgm:t>
        <a:bodyPr/>
        <a:lstStyle/>
        <a:p>
          <a:endParaRPr lang="en-US"/>
        </a:p>
      </dgm:t>
    </dgm:pt>
    <dgm:pt modelId="{DB62A7CD-63B0-4FEC-B041-4910CFE0B521}" type="sibTrans" cxnId="{53D32B7A-D1C0-4292-900C-ED24D892364A}">
      <dgm:prSet/>
      <dgm:spPr/>
      <dgm:t>
        <a:bodyPr/>
        <a:lstStyle/>
        <a:p>
          <a:endParaRPr lang="en-US"/>
        </a:p>
      </dgm:t>
    </dgm:pt>
    <dgm:pt modelId="{41DE1EED-0D50-490E-88CA-276D386A3EAD}">
      <dgm:prSet phldrT="[Text]" custT="1"/>
      <dgm:spPr/>
      <dgm:t>
        <a:bodyPr/>
        <a:lstStyle/>
        <a:p>
          <a:r>
            <a:rPr lang="en-US" sz="1600" dirty="0" smtClean="0">
              <a:latin typeface="Calibri" pitchFamily="34" charset="0"/>
              <a:cs typeface="Calibri" pitchFamily="34" charset="0"/>
            </a:rPr>
            <a:t>Individual</a:t>
          </a:r>
          <a:endParaRPr lang="en-US" sz="1600" dirty="0">
            <a:latin typeface="Calibri" pitchFamily="34" charset="0"/>
            <a:cs typeface="Calibri" pitchFamily="34" charset="0"/>
          </a:endParaRPr>
        </a:p>
      </dgm:t>
    </dgm:pt>
    <dgm:pt modelId="{49D726A7-0300-4C9F-AF43-4C78894AD9EF}" type="parTrans" cxnId="{05F93BCD-E513-49C5-8F22-9F9577768805}">
      <dgm:prSet/>
      <dgm:spPr/>
      <dgm:t>
        <a:bodyPr/>
        <a:lstStyle/>
        <a:p>
          <a:endParaRPr lang="en-US"/>
        </a:p>
      </dgm:t>
    </dgm:pt>
    <dgm:pt modelId="{453504AB-11DA-4F37-BDB0-1DFAC0875BCD}" type="sibTrans" cxnId="{05F93BCD-E513-49C5-8F22-9F9577768805}">
      <dgm:prSet/>
      <dgm:spPr/>
      <dgm:t>
        <a:bodyPr/>
        <a:lstStyle/>
        <a:p>
          <a:endParaRPr lang="en-US"/>
        </a:p>
      </dgm:t>
    </dgm:pt>
    <dgm:pt modelId="{0C15BA1F-4729-4C68-A87B-FECD90FF6E30}">
      <dgm:prSet phldrT="[Text]" custT="1"/>
      <dgm:spPr/>
      <dgm:t>
        <a:bodyPr/>
        <a:lstStyle/>
        <a:p>
          <a:r>
            <a:rPr lang="en-US" sz="1600" b="0" dirty="0" smtClean="0">
              <a:latin typeface="Calibri" pitchFamily="34" charset="0"/>
              <a:cs typeface="Calibri" pitchFamily="34" charset="0"/>
            </a:rPr>
            <a:t>Community</a:t>
          </a:r>
          <a:endParaRPr lang="en-US" sz="1400" b="0" dirty="0">
            <a:latin typeface="Calibri" pitchFamily="34" charset="0"/>
            <a:cs typeface="Calibri" pitchFamily="34" charset="0"/>
          </a:endParaRPr>
        </a:p>
      </dgm:t>
    </dgm:pt>
    <dgm:pt modelId="{05DCE10D-0458-4BF0-ADE1-AF5A246ADD5D}" type="sibTrans" cxnId="{A30D6616-E373-4E90-8531-102F82F2BCBC}">
      <dgm:prSet/>
      <dgm:spPr/>
      <dgm:t>
        <a:bodyPr/>
        <a:lstStyle/>
        <a:p>
          <a:endParaRPr lang="en-US"/>
        </a:p>
      </dgm:t>
    </dgm:pt>
    <dgm:pt modelId="{9A0D1CF9-D055-4487-BFB1-FD377171C5EF}" type="parTrans" cxnId="{A30D6616-E373-4E90-8531-102F82F2BCBC}">
      <dgm:prSet/>
      <dgm:spPr/>
      <dgm:t>
        <a:bodyPr/>
        <a:lstStyle/>
        <a:p>
          <a:endParaRPr lang="en-US"/>
        </a:p>
      </dgm:t>
    </dgm:pt>
    <dgm:pt modelId="{97BB6498-4CA7-43AD-BEF4-2FBA2DD4431D}">
      <dgm:prSet phldrT="[Text]" custT="1"/>
      <dgm:spPr/>
      <dgm:t>
        <a:bodyPr/>
        <a:lstStyle/>
        <a:p>
          <a:r>
            <a:rPr lang="en-US" sz="1600" dirty="0" smtClean="0">
              <a:latin typeface="Calibri" pitchFamily="34" charset="0"/>
              <a:cs typeface="Calibri" pitchFamily="34" charset="0"/>
            </a:rPr>
            <a:t>Family &amp; Friends</a:t>
          </a:r>
          <a:endParaRPr lang="en-US" sz="1600" dirty="0">
            <a:latin typeface="Calibri" pitchFamily="34" charset="0"/>
            <a:cs typeface="Calibri" pitchFamily="34" charset="0"/>
          </a:endParaRPr>
        </a:p>
      </dgm:t>
    </dgm:pt>
    <dgm:pt modelId="{C01423B9-1EC8-4E47-843D-88605334FAC7}" type="sibTrans" cxnId="{ADEE2C43-36B3-47FB-A063-CFED754669AB}">
      <dgm:prSet/>
      <dgm:spPr/>
      <dgm:t>
        <a:bodyPr/>
        <a:lstStyle/>
        <a:p>
          <a:endParaRPr lang="en-US"/>
        </a:p>
      </dgm:t>
    </dgm:pt>
    <dgm:pt modelId="{920D2E04-9CF5-40BF-BA41-4189F8AD9088}" type="parTrans" cxnId="{ADEE2C43-36B3-47FB-A063-CFED754669AB}">
      <dgm:prSet/>
      <dgm:spPr/>
      <dgm:t>
        <a:bodyPr/>
        <a:lstStyle/>
        <a:p>
          <a:endParaRPr lang="en-US"/>
        </a:p>
      </dgm:t>
    </dgm:pt>
    <dgm:pt modelId="{3B429006-93F8-4846-88CE-56837F6A922F}" type="pres">
      <dgm:prSet presAssocID="{A2CBF569-FD7C-4E96-A85F-751861D47E1B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8FC38D-5C89-4445-83FE-0A85B9258A7B}" type="pres">
      <dgm:prSet presAssocID="{A2CBF569-FD7C-4E96-A85F-751861D47E1B}" presName="comp1" presStyleCnt="0"/>
      <dgm:spPr/>
      <dgm:t>
        <a:bodyPr/>
        <a:lstStyle/>
        <a:p>
          <a:endParaRPr lang="en-US"/>
        </a:p>
      </dgm:t>
    </dgm:pt>
    <dgm:pt modelId="{53490564-D839-49E3-B27A-E1E5C2335A29}" type="pres">
      <dgm:prSet presAssocID="{A2CBF569-FD7C-4E96-A85F-751861D47E1B}" presName="circle1" presStyleLbl="node1" presStyleIdx="0" presStyleCnt="4" custLinFactNeighborY="2302"/>
      <dgm:spPr/>
      <dgm:t>
        <a:bodyPr/>
        <a:lstStyle/>
        <a:p>
          <a:endParaRPr lang="en-US"/>
        </a:p>
      </dgm:t>
    </dgm:pt>
    <dgm:pt modelId="{2D936611-48CD-4185-820D-CC03B8B57BF0}" type="pres">
      <dgm:prSet presAssocID="{A2CBF569-FD7C-4E96-A85F-751861D47E1B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4E024C-33DC-42C1-9957-161B90955248}" type="pres">
      <dgm:prSet presAssocID="{A2CBF569-FD7C-4E96-A85F-751861D47E1B}" presName="comp2" presStyleCnt="0"/>
      <dgm:spPr/>
      <dgm:t>
        <a:bodyPr/>
        <a:lstStyle/>
        <a:p>
          <a:endParaRPr lang="en-US"/>
        </a:p>
      </dgm:t>
    </dgm:pt>
    <dgm:pt modelId="{C83E9D68-F35A-45D3-8447-096C355ECAAF}" type="pres">
      <dgm:prSet presAssocID="{A2CBF569-FD7C-4E96-A85F-751861D47E1B}" presName="circle2" presStyleLbl="node1" presStyleIdx="1" presStyleCnt="4" custLinFactNeighborY="2876"/>
      <dgm:spPr/>
      <dgm:t>
        <a:bodyPr/>
        <a:lstStyle/>
        <a:p>
          <a:endParaRPr lang="en-US"/>
        </a:p>
      </dgm:t>
    </dgm:pt>
    <dgm:pt modelId="{AC05962D-4EAD-4419-89E6-141B79E84867}" type="pres">
      <dgm:prSet presAssocID="{A2CBF569-FD7C-4E96-A85F-751861D47E1B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9545D5-3DD0-4C35-B353-D993516BF3E4}" type="pres">
      <dgm:prSet presAssocID="{A2CBF569-FD7C-4E96-A85F-751861D47E1B}" presName="comp3" presStyleCnt="0"/>
      <dgm:spPr/>
      <dgm:t>
        <a:bodyPr/>
        <a:lstStyle/>
        <a:p>
          <a:endParaRPr lang="en-US"/>
        </a:p>
      </dgm:t>
    </dgm:pt>
    <dgm:pt modelId="{4EB437A7-0DD5-453C-B891-5D4A95854D87}" type="pres">
      <dgm:prSet presAssocID="{A2CBF569-FD7C-4E96-A85F-751861D47E1B}" presName="circle3" presStyleLbl="node1" presStyleIdx="2" presStyleCnt="4"/>
      <dgm:spPr/>
      <dgm:t>
        <a:bodyPr/>
        <a:lstStyle/>
        <a:p>
          <a:endParaRPr lang="en-US"/>
        </a:p>
      </dgm:t>
    </dgm:pt>
    <dgm:pt modelId="{7D8C9173-40CF-4B09-9F94-0F20FCE09C0D}" type="pres">
      <dgm:prSet presAssocID="{A2CBF569-FD7C-4E96-A85F-751861D47E1B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52073-5176-4E42-A085-D4DF91322C11}" type="pres">
      <dgm:prSet presAssocID="{A2CBF569-FD7C-4E96-A85F-751861D47E1B}" presName="comp4" presStyleCnt="0"/>
      <dgm:spPr/>
      <dgm:t>
        <a:bodyPr/>
        <a:lstStyle/>
        <a:p>
          <a:endParaRPr lang="en-US"/>
        </a:p>
      </dgm:t>
    </dgm:pt>
    <dgm:pt modelId="{7ECF0F74-85F4-4D3C-BEFE-C3EE4058274E}" type="pres">
      <dgm:prSet presAssocID="{A2CBF569-FD7C-4E96-A85F-751861D47E1B}" presName="circle4" presStyleLbl="node1" presStyleIdx="3" presStyleCnt="4"/>
      <dgm:spPr/>
      <dgm:t>
        <a:bodyPr/>
        <a:lstStyle/>
        <a:p>
          <a:endParaRPr lang="en-US"/>
        </a:p>
      </dgm:t>
    </dgm:pt>
    <dgm:pt modelId="{FEE0B877-F71D-49C0-826E-189DE1EA444F}" type="pres">
      <dgm:prSet presAssocID="{A2CBF569-FD7C-4E96-A85F-751861D47E1B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D32B7A-D1C0-4292-900C-ED24D892364A}" srcId="{A2CBF569-FD7C-4E96-A85F-751861D47E1B}" destId="{A4C53535-B293-4929-903C-3D46F9A0AE6B}" srcOrd="0" destOrd="0" parTransId="{EF943D92-364F-4FB4-B16D-ACBC25A322A0}" sibTransId="{DB62A7CD-63B0-4FEC-B041-4910CFE0B521}"/>
    <dgm:cxn modelId="{3E9856C7-5C9E-48F6-B6D8-2DBE84D3B293}" type="presOf" srcId="{A2CBF569-FD7C-4E96-A85F-751861D47E1B}" destId="{3B429006-93F8-4846-88CE-56837F6A922F}" srcOrd="0" destOrd="0" presId="urn:microsoft.com/office/officeart/2005/8/layout/venn2"/>
    <dgm:cxn modelId="{05F93BCD-E513-49C5-8F22-9F9577768805}" srcId="{A2CBF569-FD7C-4E96-A85F-751861D47E1B}" destId="{41DE1EED-0D50-490E-88CA-276D386A3EAD}" srcOrd="3" destOrd="0" parTransId="{49D726A7-0300-4C9F-AF43-4C78894AD9EF}" sibTransId="{453504AB-11DA-4F37-BDB0-1DFAC0875BCD}"/>
    <dgm:cxn modelId="{2D3E83D5-6F94-4758-B260-F1BBAE3B0DF1}" type="presOf" srcId="{A4C53535-B293-4929-903C-3D46F9A0AE6B}" destId="{53490564-D839-49E3-B27A-E1E5C2335A29}" srcOrd="0" destOrd="0" presId="urn:microsoft.com/office/officeart/2005/8/layout/venn2"/>
    <dgm:cxn modelId="{F3604578-0066-498C-9493-D67C3DB13A06}" type="presOf" srcId="{41DE1EED-0D50-490E-88CA-276D386A3EAD}" destId="{FEE0B877-F71D-49C0-826E-189DE1EA444F}" srcOrd="1" destOrd="0" presId="urn:microsoft.com/office/officeart/2005/8/layout/venn2"/>
    <dgm:cxn modelId="{30D5CC2E-6FAE-437A-89C9-1414BA33D6D5}" type="presOf" srcId="{41DE1EED-0D50-490E-88CA-276D386A3EAD}" destId="{7ECF0F74-85F4-4D3C-BEFE-C3EE4058274E}" srcOrd="0" destOrd="0" presId="urn:microsoft.com/office/officeart/2005/8/layout/venn2"/>
    <dgm:cxn modelId="{ADEE2C43-36B3-47FB-A063-CFED754669AB}" srcId="{A2CBF569-FD7C-4E96-A85F-751861D47E1B}" destId="{97BB6498-4CA7-43AD-BEF4-2FBA2DD4431D}" srcOrd="2" destOrd="0" parTransId="{920D2E04-9CF5-40BF-BA41-4189F8AD9088}" sibTransId="{C01423B9-1EC8-4E47-843D-88605334FAC7}"/>
    <dgm:cxn modelId="{E9D03682-FBF7-4922-A4EC-BBC20DDE16F9}" type="presOf" srcId="{0C15BA1F-4729-4C68-A87B-FECD90FF6E30}" destId="{C83E9D68-F35A-45D3-8447-096C355ECAAF}" srcOrd="0" destOrd="0" presId="urn:microsoft.com/office/officeart/2005/8/layout/venn2"/>
    <dgm:cxn modelId="{A30D6616-E373-4E90-8531-102F82F2BCBC}" srcId="{A2CBF569-FD7C-4E96-A85F-751861D47E1B}" destId="{0C15BA1F-4729-4C68-A87B-FECD90FF6E30}" srcOrd="1" destOrd="0" parTransId="{9A0D1CF9-D055-4487-BFB1-FD377171C5EF}" sibTransId="{05DCE10D-0458-4BF0-ADE1-AF5A246ADD5D}"/>
    <dgm:cxn modelId="{8F505526-57AB-44C2-A779-6781E2E8AFB1}" type="presOf" srcId="{97BB6498-4CA7-43AD-BEF4-2FBA2DD4431D}" destId="{4EB437A7-0DD5-453C-B891-5D4A95854D87}" srcOrd="0" destOrd="0" presId="urn:microsoft.com/office/officeart/2005/8/layout/venn2"/>
    <dgm:cxn modelId="{EFF72FED-5602-4AF8-8553-175AA3103E71}" type="presOf" srcId="{0C15BA1F-4729-4C68-A87B-FECD90FF6E30}" destId="{AC05962D-4EAD-4419-89E6-141B79E84867}" srcOrd="1" destOrd="0" presId="urn:microsoft.com/office/officeart/2005/8/layout/venn2"/>
    <dgm:cxn modelId="{65F78F10-37E6-4012-96E9-714F10897C36}" type="presOf" srcId="{97BB6498-4CA7-43AD-BEF4-2FBA2DD4431D}" destId="{7D8C9173-40CF-4B09-9F94-0F20FCE09C0D}" srcOrd="1" destOrd="0" presId="urn:microsoft.com/office/officeart/2005/8/layout/venn2"/>
    <dgm:cxn modelId="{32C3FAF7-2135-4363-902C-38C066EE9BE1}" type="presOf" srcId="{A4C53535-B293-4929-903C-3D46F9A0AE6B}" destId="{2D936611-48CD-4185-820D-CC03B8B57BF0}" srcOrd="1" destOrd="0" presId="urn:microsoft.com/office/officeart/2005/8/layout/venn2"/>
    <dgm:cxn modelId="{CDA8B50C-0E09-4553-80C5-463E3AF8AFAA}" type="presParOf" srcId="{3B429006-93F8-4846-88CE-56837F6A922F}" destId="{3C8FC38D-5C89-4445-83FE-0A85B9258A7B}" srcOrd="0" destOrd="0" presId="urn:microsoft.com/office/officeart/2005/8/layout/venn2"/>
    <dgm:cxn modelId="{BD822130-9083-4624-AA79-0C7C47226F4D}" type="presParOf" srcId="{3C8FC38D-5C89-4445-83FE-0A85B9258A7B}" destId="{53490564-D839-49E3-B27A-E1E5C2335A29}" srcOrd="0" destOrd="0" presId="urn:microsoft.com/office/officeart/2005/8/layout/venn2"/>
    <dgm:cxn modelId="{B9C0DFA5-3989-4C29-9348-6883EE41F624}" type="presParOf" srcId="{3C8FC38D-5C89-4445-83FE-0A85B9258A7B}" destId="{2D936611-48CD-4185-820D-CC03B8B57BF0}" srcOrd="1" destOrd="0" presId="urn:microsoft.com/office/officeart/2005/8/layout/venn2"/>
    <dgm:cxn modelId="{66D9F6B3-8586-4DD3-8F6D-23A13C70A780}" type="presParOf" srcId="{3B429006-93F8-4846-88CE-56837F6A922F}" destId="{504E024C-33DC-42C1-9957-161B90955248}" srcOrd="1" destOrd="0" presId="urn:microsoft.com/office/officeart/2005/8/layout/venn2"/>
    <dgm:cxn modelId="{C1CB0CD3-BFAD-40BA-A79B-72411A8CF402}" type="presParOf" srcId="{504E024C-33DC-42C1-9957-161B90955248}" destId="{C83E9D68-F35A-45D3-8447-096C355ECAAF}" srcOrd="0" destOrd="0" presId="urn:microsoft.com/office/officeart/2005/8/layout/venn2"/>
    <dgm:cxn modelId="{420A41EB-B2D3-4E16-B36A-3BE0747DCCA9}" type="presParOf" srcId="{504E024C-33DC-42C1-9957-161B90955248}" destId="{AC05962D-4EAD-4419-89E6-141B79E84867}" srcOrd="1" destOrd="0" presId="urn:microsoft.com/office/officeart/2005/8/layout/venn2"/>
    <dgm:cxn modelId="{6143EA96-BCA3-47A9-A2BE-22AF23E14B4A}" type="presParOf" srcId="{3B429006-93F8-4846-88CE-56837F6A922F}" destId="{A49545D5-3DD0-4C35-B353-D993516BF3E4}" srcOrd="2" destOrd="0" presId="urn:microsoft.com/office/officeart/2005/8/layout/venn2"/>
    <dgm:cxn modelId="{F360817D-F198-4485-9169-8F18AD6D3EFF}" type="presParOf" srcId="{A49545D5-3DD0-4C35-B353-D993516BF3E4}" destId="{4EB437A7-0DD5-453C-B891-5D4A95854D87}" srcOrd="0" destOrd="0" presId="urn:microsoft.com/office/officeart/2005/8/layout/venn2"/>
    <dgm:cxn modelId="{B9594DB1-01E2-404A-884A-98D0EA0CC707}" type="presParOf" srcId="{A49545D5-3DD0-4C35-B353-D993516BF3E4}" destId="{7D8C9173-40CF-4B09-9F94-0F20FCE09C0D}" srcOrd="1" destOrd="0" presId="urn:microsoft.com/office/officeart/2005/8/layout/venn2"/>
    <dgm:cxn modelId="{49644AD1-5C2F-4698-ABA0-9B282D7B6F59}" type="presParOf" srcId="{3B429006-93F8-4846-88CE-56837F6A922F}" destId="{32852073-5176-4E42-A085-D4DF91322C11}" srcOrd="3" destOrd="0" presId="urn:microsoft.com/office/officeart/2005/8/layout/venn2"/>
    <dgm:cxn modelId="{DFE7CE9E-2CFA-46AB-9D70-8C86FD39D295}" type="presParOf" srcId="{32852073-5176-4E42-A085-D4DF91322C11}" destId="{7ECF0F74-85F4-4D3C-BEFE-C3EE4058274E}" srcOrd="0" destOrd="0" presId="urn:microsoft.com/office/officeart/2005/8/layout/venn2"/>
    <dgm:cxn modelId="{B068E2B2-EA2E-4DCA-BF65-A736AB126649}" type="presParOf" srcId="{32852073-5176-4E42-A085-D4DF91322C11}" destId="{FEE0B877-F71D-49C0-826E-189DE1EA444F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490564-D839-49E3-B27A-E1E5C2335A29}">
      <dsp:nvSpPr>
        <dsp:cNvPr id="0" name=""/>
        <dsp:cNvSpPr/>
      </dsp:nvSpPr>
      <dsp:spPr>
        <a:xfrm>
          <a:off x="1903412" y="0"/>
          <a:ext cx="4419599" cy="44195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libri" pitchFamily="34" charset="0"/>
              <a:cs typeface="Calibri" pitchFamily="34" charset="0"/>
            </a:rPr>
            <a:t>Society</a:t>
          </a:r>
          <a:endParaRPr lang="en-US" sz="1600" kern="1200" dirty="0">
            <a:latin typeface="Calibri" pitchFamily="34" charset="0"/>
            <a:cs typeface="Calibri" pitchFamily="34" charset="0"/>
          </a:endParaRPr>
        </a:p>
      </dsp:txBody>
      <dsp:txXfrm>
        <a:off x="3495352" y="220979"/>
        <a:ext cx="1235720" cy="662940"/>
      </dsp:txXfrm>
    </dsp:sp>
    <dsp:sp modelId="{C83E9D68-F35A-45D3-8447-096C355ECAAF}">
      <dsp:nvSpPr>
        <dsp:cNvPr id="0" name=""/>
        <dsp:cNvSpPr/>
      </dsp:nvSpPr>
      <dsp:spPr>
        <a:xfrm>
          <a:off x="2345372" y="883919"/>
          <a:ext cx="3535680" cy="35356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latin typeface="Calibri" pitchFamily="34" charset="0"/>
              <a:cs typeface="Calibri" pitchFamily="34" charset="0"/>
            </a:rPr>
            <a:t>Community</a:t>
          </a:r>
          <a:endParaRPr lang="en-US" sz="1400" b="0" kern="1200" dirty="0">
            <a:latin typeface="Calibri" pitchFamily="34" charset="0"/>
            <a:cs typeface="Calibri" pitchFamily="34" charset="0"/>
          </a:endParaRPr>
        </a:p>
      </dsp:txBody>
      <dsp:txXfrm>
        <a:off x="3495352" y="1096060"/>
        <a:ext cx="1235720" cy="636422"/>
      </dsp:txXfrm>
    </dsp:sp>
    <dsp:sp modelId="{4EB437A7-0DD5-453C-B891-5D4A95854D87}">
      <dsp:nvSpPr>
        <dsp:cNvPr id="0" name=""/>
        <dsp:cNvSpPr/>
      </dsp:nvSpPr>
      <dsp:spPr>
        <a:xfrm>
          <a:off x="2787332" y="1767839"/>
          <a:ext cx="2651760" cy="26517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libri" pitchFamily="34" charset="0"/>
              <a:cs typeface="Calibri" pitchFamily="34" charset="0"/>
            </a:rPr>
            <a:t>Family &amp; Friends</a:t>
          </a:r>
          <a:endParaRPr lang="en-US" sz="1600" kern="1200" dirty="0">
            <a:latin typeface="Calibri" pitchFamily="34" charset="0"/>
            <a:cs typeface="Calibri" pitchFamily="34" charset="0"/>
          </a:endParaRPr>
        </a:p>
      </dsp:txBody>
      <dsp:txXfrm>
        <a:off x="3495352" y="1966721"/>
        <a:ext cx="1235720" cy="596646"/>
      </dsp:txXfrm>
    </dsp:sp>
    <dsp:sp modelId="{7ECF0F74-85F4-4D3C-BEFE-C3EE4058274E}">
      <dsp:nvSpPr>
        <dsp:cNvPr id="0" name=""/>
        <dsp:cNvSpPr/>
      </dsp:nvSpPr>
      <dsp:spPr>
        <a:xfrm>
          <a:off x="3229292" y="2651759"/>
          <a:ext cx="1767840" cy="17678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libri" pitchFamily="34" charset="0"/>
              <a:cs typeface="Calibri" pitchFamily="34" charset="0"/>
            </a:rPr>
            <a:t>Individual</a:t>
          </a:r>
          <a:endParaRPr lang="en-US" sz="1600" kern="1200" dirty="0">
            <a:latin typeface="Calibri" pitchFamily="34" charset="0"/>
            <a:cs typeface="Calibri" pitchFamily="34" charset="0"/>
          </a:endParaRPr>
        </a:p>
      </dsp:txBody>
      <dsp:txXfrm>
        <a:off x="3488186" y="3093720"/>
        <a:ext cx="1250051" cy="8839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490564-D839-49E3-B27A-E1E5C2335A29}">
      <dsp:nvSpPr>
        <dsp:cNvPr id="0" name=""/>
        <dsp:cNvSpPr/>
      </dsp:nvSpPr>
      <dsp:spPr>
        <a:xfrm>
          <a:off x="1903412" y="0"/>
          <a:ext cx="4419599" cy="44195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libri" pitchFamily="34" charset="0"/>
              <a:cs typeface="Calibri" pitchFamily="34" charset="0"/>
            </a:rPr>
            <a:t>Society</a:t>
          </a:r>
          <a:endParaRPr lang="en-US" sz="1600" kern="1200" dirty="0">
            <a:latin typeface="Calibri" pitchFamily="34" charset="0"/>
            <a:cs typeface="Calibri" pitchFamily="34" charset="0"/>
          </a:endParaRPr>
        </a:p>
      </dsp:txBody>
      <dsp:txXfrm>
        <a:off x="3495352" y="220979"/>
        <a:ext cx="1235720" cy="662940"/>
      </dsp:txXfrm>
    </dsp:sp>
    <dsp:sp modelId="{C83E9D68-F35A-45D3-8447-096C355ECAAF}">
      <dsp:nvSpPr>
        <dsp:cNvPr id="0" name=""/>
        <dsp:cNvSpPr/>
      </dsp:nvSpPr>
      <dsp:spPr>
        <a:xfrm>
          <a:off x="2345372" y="883919"/>
          <a:ext cx="3535680" cy="35356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latin typeface="Calibri" pitchFamily="34" charset="0"/>
              <a:cs typeface="Calibri" pitchFamily="34" charset="0"/>
            </a:rPr>
            <a:t>Community</a:t>
          </a:r>
          <a:endParaRPr lang="en-US" sz="1400" b="0" kern="1200" dirty="0">
            <a:latin typeface="Calibri" pitchFamily="34" charset="0"/>
            <a:cs typeface="Calibri" pitchFamily="34" charset="0"/>
          </a:endParaRPr>
        </a:p>
      </dsp:txBody>
      <dsp:txXfrm>
        <a:off x="3495352" y="1096060"/>
        <a:ext cx="1235720" cy="636422"/>
      </dsp:txXfrm>
    </dsp:sp>
    <dsp:sp modelId="{4EB437A7-0DD5-453C-B891-5D4A95854D87}">
      <dsp:nvSpPr>
        <dsp:cNvPr id="0" name=""/>
        <dsp:cNvSpPr/>
      </dsp:nvSpPr>
      <dsp:spPr>
        <a:xfrm>
          <a:off x="2787332" y="1767839"/>
          <a:ext cx="2651760" cy="26517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libri" pitchFamily="34" charset="0"/>
              <a:cs typeface="Calibri" pitchFamily="34" charset="0"/>
            </a:rPr>
            <a:t>Family &amp; Friends</a:t>
          </a:r>
          <a:endParaRPr lang="en-US" sz="1600" kern="1200" dirty="0">
            <a:latin typeface="Calibri" pitchFamily="34" charset="0"/>
            <a:cs typeface="Calibri" pitchFamily="34" charset="0"/>
          </a:endParaRPr>
        </a:p>
      </dsp:txBody>
      <dsp:txXfrm>
        <a:off x="3495352" y="1966721"/>
        <a:ext cx="1235720" cy="596646"/>
      </dsp:txXfrm>
    </dsp:sp>
    <dsp:sp modelId="{7ECF0F74-85F4-4D3C-BEFE-C3EE4058274E}">
      <dsp:nvSpPr>
        <dsp:cNvPr id="0" name=""/>
        <dsp:cNvSpPr/>
      </dsp:nvSpPr>
      <dsp:spPr>
        <a:xfrm>
          <a:off x="3229292" y="2651759"/>
          <a:ext cx="1767840" cy="17678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libri" pitchFamily="34" charset="0"/>
              <a:cs typeface="Calibri" pitchFamily="34" charset="0"/>
            </a:rPr>
            <a:t>Individual</a:t>
          </a:r>
          <a:endParaRPr lang="en-US" sz="1600" kern="1200" dirty="0">
            <a:latin typeface="Calibri" pitchFamily="34" charset="0"/>
            <a:cs typeface="Calibri" pitchFamily="34" charset="0"/>
          </a:endParaRPr>
        </a:p>
      </dsp:txBody>
      <dsp:txXfrm>
        <a:off x="3488186" y="3093720"/>
        <a:ext cx="1250051" cy="883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8750152-B60F-448D-B235-7CACC6DFDF3C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B940F2-162C-4FE8-B247-BE933D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41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4FB90FE-00C1-4421-8925-B329A61CBFE0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A7BB90-37DD-4B44-85EC-E4745084A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8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7BB90-37DD-4B44-85EC-E4745084A8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043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7BB90-37DD-4B44-85EC-E4745084A8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65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Center’s Strategic Plan</a:t>
            </a:r>
            <a:r>
              <a:rPr lang="en-US" baseline="0" dirty="0" smtClean="0"/>
              <a:t> – invested staff and money into expanding our services for seniors 2 ½ years ago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7BB90-37DD-4B44-85EC-E4745084A8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124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7BB90-37DD-4B44-85EC-E4745084A8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79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Critical to have this three-prong approach…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7BB90-37DD-4B44-85EC-E4745084A8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018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1325"/>
              </a:lnSpc>
            </a:pPr>
            <a:r>
              <a:rPr lang="en-US" dirty="0"/>
              <a:t>Just began our 2</a:t>
            </a:r>
            <a:r>
              <a:rPr lang="en-US" baseline="30000" dirty="0"/>
              <a:t>nd</a:t>
            </a:r>
            <a:r>
              <a:rPr lang="en-US" dirty="0"/>
              <a:t> year of the 3 year project</a:t>
            </a:r>
          </a:p>
          <a:p>
            <a:pPr>
              <a:lnSpc>
                <a:spcPts val="1325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Baby Boomers vs. Seniors – new, bigger discussions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Women’s Programming: Lesbians 50+ Project – continued growth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Men’s Programming – men seeking more!  Planning committee and programs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Educational Workshops &amp; Presentations – with money, added food and people are attending in droves!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Intergenerational Opportunities:</a:t>
            </a:r>
          </a:p>
          <a:p>
            <a:pPr>
              <a:lnSpc>
                <a:spcPct val="100000"/>
              </a:lnSpc>
            </a:pPr>
            <a:r>
              <a:rPr lang="en-US" dirty="0"/>
              <a:t>    The Buddy System – pilot program March (9 pairs), launch next round in Nov!</a:t>
            </a:r>
          </a:p>
          <a:p>
            <a:pPr>
              <a:lnSpc>
                <a:spcPct val="100000"/>
              </a:lnSpc>
            </a:pPr>
            <a:r>
              <a:rPr lang="en-US" dirty="0"/>
              <a:t>    Forever Young Chorale – built social network w/ strong support (Karen)</a:t>
            </a:r>
          </a:p>
          <a:p>
            <a:pPr defTabSz="931774">
              <a:defRPr/>
            </a:pPr>
            <a:endParaRPr lang="en-US" dirty="0"/>
          </a:p>
          <a:p>
            <a:pPr defTabSz="931774">
              <a:defRPr/>
            </a:pPr>
            <a:r>
              <a:rPr lang="en-US" dirty="0"/>
              <a:t>Diversity Training Program – launched in September with outreach, have 7 scheduled and now targeting nursing homes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Case Management Services - new division w/ full-time staff CM (see chart)</a:t>
            </a:r>
          </a:p>
          <a:p>
            <a:pPr defTabSz="931774">
              <a:defRPr/>
            </a:pPr>
            <a:endParaRPr lang="en-US"/>
          </a:p>
          <a:p>
            <a:pPr defTabSz="931774">
              <a:defRPr/>
            </a:pPr>
            <a:r>
              <a:rPr lang="en-US"/>
              <a:t>Resource </a:t>
            </a:r>
            <a:r>
              <a:rPr lang="en-US" dirty="0"/>
              <a:t>&amp; Referral Database – currently helps CM staff w/ referrals, ultimate goal-to produce a resource guide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7BB90-37DD-4B44-85EC-E4745084A8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74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7BB90-37DD-4B44-85EC-E4745084A8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162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24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09" indent="-285734" defTabSz="930224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937" indent="-228587" defTabSz="930224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111" indent="-228587" defTabSz="930224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287" indent="-228587" defTabSz="930224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461" indent="-228587" defTabSz="9302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635" indent="-228587" defTabSz="9302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811" indent="-228587" defTabSz="9302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985" indent="-228587" defTabSz="9302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1135422-41B9-4F87-A425-E5D7236A7FA6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24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09" indent="-285734" defTabSz="930224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937" indent="-228587" defTabSz="930224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111" indent="-228587" defTabSz="930224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287" indent="-228587" defTabSz="930224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461" indent="-228587" defTabSz="9302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635" indent="-228587" defTabSz="9302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811" indent="-228587" defTabSz="9302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985" indent="-228587" defTabSz="9302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1135422-41B9-4F87-A425-E5D7236A7FA6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7BB90-37DD-4B44-85EC-E4745084A8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26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9FC1D44-EE01-4C14-85B3-851856761EEB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81789C2-7745-4925-B6D4-A7F678412F2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1D44-EE01-4C14-85B3-851856761EEB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89C2-7745-4925-B6D4-A7F678412F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1D44-EE01-4C14-85B3-851856761EEB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89C2-7745-4925-B6D4-A7F678412F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FC1D44-EE01-4C14-85B3-851856761EEB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81789C2-7745-4925-B6D4-A7F678412F2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9FC1D44-EE01-4C14-85B3-851856761EEB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81789C2-7745-4925-B6D4-A7F678412F2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1D44-EE01-4C14-85B3-851856761EEB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89C2-7745-4925-B6D4-A7F678412F2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1D44-EE01-4C14-85B3-851856761EEB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89C2-7745-4925-B6D4-A7F678412F2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FC1D44-EE01-4C14-85B3-851856761EEB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1789C2-7745-4925-B6D4-A7F678412F2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1D44-EE01-4C14-85B3-851856761EEB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89C2-7745-4925-B6D4-A7F678412F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FC1D44-EE01-4C14-85B3-851856761EEB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81789C2-7745-4925-B6D4-A7F678412F2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FC1D44-EE01-4C14-85B3-851856761EEB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1789C2-7745-4925-B6D4-A7F678412F2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9FC1D44-EE01-4C14-85B3-851856761EEB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81789C2-7745-4925-B6D4-A7F678412F2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gaycenter.org/senior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1295400"/>
            <a:ext cx="6934200" cy="2514600"/>
          </a:xfrm>
        </p:spPr>
        <p:txBody>
          <a:bodyPr>
            <a:normAutofit/>
          </a:bodyPr>
          <a:lstStyle/>
          <a:p>
            <a:pPr algn="ctr">
              <a:lnSpc>
                <a:spcPts val="39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The L.A. Gay &amp; Lesbian Center’s</a:t>
            </a:r>
            <a:br>
              <a:rPr lang="en-US" dirty="0" smtClean="0"/>
            </a:br>
            <a:r>
              <a:rPr lang="en-US" dirty="0" smtClean="0"/>
              <a:t>Seniors Services Department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029200"/>
            <a:ext cx="6172200" cy="1371600"/>
          </a:xfrm>
        </p:spPr>
        <p:txBody>
          <a:bodyPr/>
          <a:lstStyle/>
          <a:p>
            <a:pPr algn="r"/>
            <a:r>
              <a:rPr lang="en-US" dirty="0" smtClean="0"/>
              <a:t>Arielle Rosen</a:t>
            </a:r>
          </a:p>
          <a:p>
            <a:pPr algn="r"/>
            <a:r>
              <a:rPr lang="en-US" dirty="0" smtClean="0"/>
              <a:t>Director of Seniors Services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81200" y="3276600"/>
            <a:ext cx="6934200" cy="762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39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LGBT Aging in Place Initiative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83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152400"/>
            <a:ext cx="6400800" cy="1894362"/>
          </a:xfrm>
        </p:spPr>
        <p:txBody>
          <a:bodyPr/>
          <a:lstStyle/>
          <a:p>
            <a:r>
              <a:rPr lang="en-US" dirty="0" smtClean="0"/>
              <a:t>L.A. Gay &amp; Lesbian Center</a:t>
            </a:r>
            <a:br>
              <a:rPr lang="en-US" dirty="0" smtClean="0"/>
            </a:br>
            <a:r>
              <a:rPr lang="en-US" dirty="0" smtClean="0"/>
              <a:t>Seniors Services Department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0" y="2209800"/>
            <a:ext cx="6172200" cy="2209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Arielle Rosen</a:t>
            </a:r>
          </a:p>
          <a:p>
            <a:r>
              <a:rPr lang="en-US" sz="2000" dirty="0" smtClean="0"/>
              <a:t>323-860-7397</a:t>
            </a:r>
          </a:p>
          <a:p>
            <a:r>
              <a:rPr lang="en-US" sz="2000" dirty="0" smtClean="0"/>
              <a:t>arosen@lagaycenter.org </a:t>
            </a:r>
          </a:p>
          <a:p>
            <a:endParaRPr lang="en-US" sz="1050" dirty="0" smtClean="0"/>
          </a:p>
          <a:p>
            <a:r>
              <a:rPr lang="en-US" sz="2000" dirty="0" smtClean="0">
                <a:hlinkClick r:id="rId3"/>
              </a:rPr>
              <a:t>www.lagaycenter.org/seniors</a:t>
            </a:r>
            <a:r>
              <a:rPr lang="en-US" sz="2000" dirty="0" smtClean="0"/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28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Seniors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The L.A. Gay &amp; Lesbian Center (the Center) has been providing services and support to LGBT seniors (50+) for more than 12 years.</a:t>
            </a:r>
          </a:p>
          <a:p>
            <a:pPr marL="0" indent="0">
              <a:buNone/>
            </a:pPr>
            <a:endParaRPr lang="en-US" sz="1050" dirty="0" smtClean="0"/>
          </a:p>
          <a:p>
            <a:r>
              <a:rPr lang="en-US" sz="2000" dirty="0" smtClean="0"/>
              <a:t>As part of the U.S. Administration on Aging’s Community Innovations for Aging in Place initiative, the Center was awarded a three year, $1.17 million demonstration grant to develop new models for LGBT aging in place work.</a:t>
            </a:r>
          </a:p>
          <a:p>
            <a:endParaRPr lang="en-US" sz="800" dirty="0"/>
          </a:p>
          <a:p>
            <a:pPr lvl="1"/>
            <a:r>
              <a:rPr lang="en-US" sz="1800" i="1" dirty="0" smtClean="0"/>
              <a:t>This grant was the first time </a:t>
            </a:r>
            <a:r>
              <a:rPr lang="en-US" sz="1800" i="1" dirty="0" err="1" smtClean="0"/>
              <a:t>AoA</a:t>
            </a:r>
            <a:r>
              <a:rPr lang="en-US" sz="1800" i="1" dirty="0" smtClean="0"/>
              <a:t> awarded money directly to an LGBT organization.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6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Center’s Aging in Place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u="sng" dirty="0" smtClean="0"/>
              <a:t>Project goal</a:t>
            </a:r>
            <a:r>
              <a:rPr lang="en-US" sz="2000" dirty="0" smtClean="0"/>
              <a:t>:  </a:t>
            </a:r>
          </a:p>
          <a:p>
            <a:pPr lvl="1"/>
            <a:r>
              <a:rPr lang="en-US" sz="2000" dirty="0" smtClean="0"/>
              <a:t>Ensure </a:t>
            </a:r>
            <a:r>
              <a:rPr lang="en-US" sz="2000" dirty="0"/>
              <a:t>that </a:t>
            </a:r>
            <a:r>
              <a:rPr lang="en-US" sz="2000" dirty="0" smtClean="0"/>
              <a:t>LGBT </a:t>
            </a:r>
            <a:r>
              <a:rPr lang="en-US" sz="2000" dirty="0"/>
              <a:t>older adults in Los Angeles are treated with dignity and respect as they access a comprehensive and coordinated continuum of aging-in-place support services that target LGBT seniors.  </a:t>
            </a:r>
            <a:endParaRPr lang="en-US" sz="2000" dirty="0" smtClean="0"/>
          </a:p>
          <a:p>
            <a:pPr marL="0" indent="0">
              <a:buNone/>
            </a:pP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70895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Center’s Aging in Place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u="sng" dirty="0" smtClean="0"/>
              <a:t>Project objectives</a:t>
            </a:r>
            <a:r>
              <a:rPr lang="en-US" sz="2000" dirty="0"/>
              <a:t>: </a:t>
            </a:r>
          </a:p>
          <a:p>
            <a:pPr marL="708660" lvl="1" indent="-342900">
              <a:spcAft>
                <a:spcPts val="1800"/>
              </a:spcAft>
              <a:buFont typeface="+mj-lt"/>
              <a:buAutoNum type="arabicPeriod"/>
            </a:pPr>
            <a:r>
              <a:rPr lang="en-US" sz="1700" dirty="0" smtClean="0"/>
              <a:t>Provide </a:t>
            </a:r>
            <a:r>
              <a:rPr lang="en-US" sz="1700" dirty="0"/>
              <a:t>social programming, support services, and educational and intergenerational opportunities that assist LGBT older adults in building community and improving social networks, thereby decreasing isolation and invisibility </a:t>
            </a:r>
          </a:p>
          <a:p>
            <a:pPr marL="708660" lvl="1" indent="-342900">
              <a:spcAft>
                <a:spcPts val="1800"/>
              </a:spcAft>
              <a:buFont typeface="+mj-lt"/>
              <a:buAutoNum type="arabicPeriod"/>
            </a:pPr>
            <a:r>
              <a:rPr lang="en-US" sz="1700" dirty="0" smtClean="0"/>
              <a:t>Provide </a:t>
            </a:r>
            <a:r>
              <a:rPr lang="en-US" sz="1700" dirty="0"/>
              <a:t>case management services, offering LGBT seniors individual support and assistance in times of need and crisis </a:t>
            </a:r>
          </a:p>
          <a:p>
            <a:pPr marL="708660" lvl="1" indent="-342900">
              <a:spcAft>
                <a:spcPts val="1800"/>
              </a:spcAft>
              <a:buFont typeface="+mj-lt"/>
              <a:buAutoNum type="arabicPeriod"/>
            </a:pPr>
            <a:r>
              <a:rPr lang="en-US" sz="1700" dirty="0" smtClean="0"/>
              <a:t>Train </a:t>
            </a:r>
            <a:r>
              <a:rPr lang="en-US" sz="1700" dirty="0"/>
              <a:t>local health and human service agencies and providers to ensure that LGBT older adults receive quality care in mainstream institutions</a:t>
            </a:r>
          </a:p>
          <a:p>
            <a:pPr marL="0" indent="0">
              <a:buNone/>
            </a:pP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63771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Advancements &amp;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1175" indent="-273050">
              <a:lnSpc>
                <a:spcPct val="150000"/>
              </a:lnSpc>
            </a:pPr>
            <a:r>
              <a:rPr lang="en-US" sz="1800" dirty="0" smtClean="0"/>
              <a:t>Baby Boomers vs. Seniors</a:t>
            </a:r>
          </a:p>
          <a:p>
            <a:pPr marL="511175" indent="-273050">
              <a:lnSpc>
                <a:spcPct val="150000"/>
              </a:lnSpc>
            </a:pPr>
            <a:r>
              <a:rPr lang="en-US" sz="1800" dirty="0" smtClean="0"/>
              <a:t>Women’s Programming: Lesbians 50+ Project</a:t>
            </a:r>
          </a:p>
          <a:p>
            <a:pPr marL="511175" indent="-273050">
              <a:lnSpc>
                <a:spcPct val="150000"/>
              </a:lnSpc>
            </a:pPr>
            <a:r>
              <a:rPr lang="en-US" sz="1800" dirty="0" smtClean="0"/>
              <a:t>Men’s Programming</a:t>
            </a:r>
          </a:p>
          <a:p>
            <a:pPr marL="511175" indent="-273050">
              <a:lnSpc>
                <a:spcPct val="150000"/>
              </a:lnSpc>
            </a:pPr>
            <a:r>
              <a:rPr lang="en-US" sz="1800" dirty="0" smtClean="0"/>
              <a:t>Educational Workshops &amp; Presentations</a:t>
            </a:r>
          </a:p>
          <a:p>
            <a:pPr marL="511175" indent="-273050">
              <a:lnSpc>
                <a:spcPct val="150000"/>
              </a:lnSpc>
            </a:pPr>
            <a:r>
              <a:rPr lang="en-US" sz="1800" dirty="0" smtClean="0"/>
              <a:t>Intergenerational Opportunities:</a:t>
            </a:r>
          </a:p>
          <a:p>
            <a:pPr marL="876935" lvl="1" indent="-273050"/>
            <a:r>
              <a:rPr lang="en-US" sz="1700" dirty="0" smtClean="0"/>
              <a:t>The Buddy System</a:t>
            </a:r>
          </a:p>
          <a:p>
            <a:pPr marL="876935" lvl="1" indent="-273050"/>
            <a:r>
              <a:rPr lang="en-US" sz="1700" dirty="0" smtClean="0"/>
              <a:t>Forever Young Chorale</a:t>
            </a:r>
          </a:p>
          <a:p>
            <a:pPr marL="511175" indent="-273050">
              <a:lnSpc>
                <a:spcPct val="150000"/>
              </a:lnSpc>
            </a:pPr>
            <a:r>
              <a:rPr lang="en-US" sz="1800" dirty="0"/>
              <a:t>Diversity Training Program</a:t>
            </a:r>
          </a:p>
          <a:p>
            <a:pPr marL="511175" indent="-273050">
              <a:lnSpc>
                <a:spcPct val="150000"/>
              </a:lnSpc>
            </a:pPr>
            <a:r>
              <a:rPr lang="en-US" sz="1800" dirty="0" smtClean="0"/>
              <a:t>Case </a:t>
            </a:r>
            <a:r>
              <a:rPr lang="en-US" sz="1800" dirty="0"/>
              <a:t>Management Services</a:t>
            </a:r>
          </a:p>
          <a:p>
            <a:pPr marL="511175" indent="-273050">
              <a:lnSpc>
                <a:spcPct val="150000"/>
              </a:lnSpc>
            </a:pPr>
            <a:r>
              <a:rPr lang="en-US" sz="1800" dirty="0"/>
              <a:t>Resource &amp; Referral Database</a:t>
            </a:r>
          </a:p>
          <a:p>
            <a:pPr marL="876935" lvl="1" indent="-273050"/>
            <a:endParaRPr lang="en-US" sz="1700" dirty="0" smtClean="0"/>
          </a:p>
        </p:txBody>
      </p:sp>
    </p:spTree>
    <p:extLst>
      <p:ext uri="{BB962C8B-B14F-4D97-AF65-F5344CB8AC3E}">
        <p14:creationId xmlns:p14="http://schemas.microsoft.com/office/powerpoint/2010/main" val="390683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Management Usage Trends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789241"/>
              </p:ext>
            </p:extLst>
          </p:nvPr>
        </p:nvGraphicFramePr>
        <p:xfrm>
          <a:off x="457200" y="1600200"/>
          <a:ext cx="8229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569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8457654"/>
              </p:ext>
            </p:extLst>
          </p:nvPr>
        </p:nvGraphicFramePr>
        <p:xfrm>
          <a:off x="-301625" y="1752600"/>
          <a:ext cx="8226425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Societal Connections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618133"/>
              </p:ext>
            </p:extLst>
          </p:nvPr>
        </p:nvGraphicFramePr>
        <p:xfrm>
          <a:off x="-301625" y="2057400"/>
          <a:ext cx="7693025" cy="3724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4447515" y="2290480"/>
            <a:ext cx="1920240" cy="1428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400800" y="2286000"/>
            <a:ext cx="20574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 Laws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and protections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 Cultural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belief systems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 Media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representation</a:t>
            </a:r>
          </a:p>
        </p:txBody>
      </p:sp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4419600" y="3223736"/>
            <a:ext cx="1920240" cy="228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400800" y="3352800"/>
            <a:ext cx="2133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 Neighborhood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 Faith-based institutions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 Social service providers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 Schools</a:t>
            </a:r>
          </a:p>
        </p:txBody>
      </p: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>
            <a:off x="4343400" y="3978988"/>
            <a:ext cx="1920240" cy="669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400800" y="4582180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 Family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of origin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 Family of choice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73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12" grpId="0" build="allAtOnce"/>
      <p:bldP spid="15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Societal </a:t>
            </a:r>
            <a:r>
              <a:rPr lang="en-US" dirty="0"/>
              <a:t>Connections</a:t>
            </a:r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4807073"/>
              </p:ext>
            </p:extLst>
          </p:nvPr>
        </p:nvGraphicFramePr>
        <p:xfrm>
          <a:off x="-301625" y="1752600"/>
          <a:ext cx="8226425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Up Arrow 2"/>
          <p:cNvSpPr/>
          <p:nvPr/>
        </p:nvSpPr>
        <p:spPr>
          <a:xfrm rot="1020000">
            <a:off x="4166081" y="3614183"/>
            <a:ext cx="152400" cy="1066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20580000" flipH="1">
            <a:off x="3319524" y="3614183"/>
            <a:ext cx="152400" cy="1066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 rot="1500000">
            <a:off x="4689388" y="4233035"/>
            <a:ext cx="152400" cy="1066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 rot="19680000" flipH="1">
            <a:off x="2743421" y="4280712"/>
            <a:ext cx="152400" cy="1066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8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2000"/>
                                        <p:tgtEl>
                                          <p:spTgt spid="4">
                                            <p:graphicEl>
                                              <a:dgm id="{4EB437A7-0DD5-453C-B891-5D4A95854D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B437A7-0DD5-453C-B891-5D4A95854D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3" grpId="0" animBg="1"/>
      <p:bldP spid="13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01091" y="914400"/>
            <a:ext cx="7804709" cy="4382140"/>
            <a:chOff x="381000" y="1143000"/>
            <a:chExt cx="7804709" cy="4382140"/>
          </a:xfrm>
        </p:grpSpPr>
        <p:pic>
          <p:nvPicPr>
            <p:cNvPr id="1034" name="Picture 10" descr="G:\Pictures &amp; Images\Buddy System Pics\Buddy System Launch 2010\DG122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76" r="14447"/>
            <a:stretch/>
          </p:blipFill>
          <p:spPr bwMode="auto">
            <a:xfrm>
              <a:off x="4440044" y="1143000"/>
              <a:ext cx="2695952" cy="24427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3" name="Picture 9" descr="G:\Pictures &amp; Images\Forever Young Chorale\Pride 09.bmp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12" r="15657" b="1191"/>
            <a:stretch/>
          </p:blipFill>
          <p:spPr bwMode="auto">
            <a:xfrm>
              <a:off x="5486400" y="3493142"/>
              <a:ext cx="2699309" cy="20319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6" descr="G:\Pictures &amp; Images\Prom\Senior Prom 2010\Senior Prom 2010 117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8400" y="3493142"/>
              <a:ext cx="3048000" cy="2031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" name="Picture 5" descr="G:\Pictures &amp; Images\Website Photos\New Photos\ATV photo (vip's).JPG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854" r="7377" b="3584"/>
            <a:stretch/>
          </p:blipFill>
          <p:spPr bwMode="auto">
            <a:xfrm>
              <a:off x="381000" y="3493142"/>
              <a:ext cx="2307460" cy="20319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G:\Pictures &amp; Images\Website Photos\New Photos\Judith &amp; Renee dancing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692" r="8533"/>
            <a:stretch/>
          </p:blipFill>
          <p:spPr bwMode="auto">
            <a:xfrm>
              <a:off x="1905000" y="1143000"/>
              <a:ext cx="2572150" cy="2350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8855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431</TotalTime>
  <Words>506</Words>
  <Application>Microsoft Office PowerPoint</Application>
  <PresentationFormat>On-screen Show (4:3)</PresentationFormat>
  <Paragraphs>86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The L.A. Gay &amp; Lesbian Center’s Seniors Services Department  </vt:lpstr>
      <vt:lpstr>Seniors Services</vt:lpstr>
      <vt:lpstr>The Center’s Aging in Place Model</vt:lpstr>
      <vt:lpstr>The Center’s Aging in Place Model</vt:lpstr>
      <vt:lpstr>Advancements &amp; Lessons Learned</vt:lpstr>
      <vt:lpstr>Case Management Usage Trends</vt:lpstr>
      <vt:lpstr>Societal Connections</vt:lpstr>
      <vt:lpstr>Societal Connections</vt:lpstr>
      <vt:lpstr>PowerPoint Presentation</vt:lpstr>
      <vt:lpstr>L.A. Gay &amp; Lesbian Center Seniors Services Department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L.A. Gay &amp; Lesbian Center’s Aging in Place Project</dc:title>
  <dc:creator>Rosen,  Arielle</dc:creator>
  <cp:lastModifiedBy>Beth</cp:lastModifiedBy>
  <cp:revision>19</cp:revision>
  <cp:lastPrinted>2010-10-14T20:08:07Z</cp:lastPrinted>
  <dcterms:created xsi:type="dcterms:W3CDTF">2010-10-04T18:51:26Z</dcterms:created>
  <dcterms:modified xsi:type="dcterms:W3CDTF">2015-06-12T02:50:08Z</dcterms:modified>
</cp:coreProperties>
</file>