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2" r:id="rId8"/>
    <p:sldId id="268" r:id="rId9"/>
    <p:sldId id="269" r:id="rId10"/>
    <p:sldId id="270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64" r:id="rId24"/>
    <p:sldId id="266" r:id="rId25"/>
    <p:sldId id="265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5" autoAdjust="0"/>
    <p:restoredTop sz="94729" autoAdjust="0"/>
  </p:normalViewPr>
  <p:slideViewPr>
    <p:cSldViewPr>
      <p:cViewPr varScale="1">
        <p:scale>
          <a:sx n="64" d="100"/>
          <a:sy n="64" d="100"/>
        </p:scale>
        <p:origin x="-74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230506815527681"/>
          <c:h val="0.81887386159053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Social Security Income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Het. older couples</c:v>
                </c:pt>
                <c:pt idx="1">
                  <c:v>Older gay couples</c:v>
                </c:pt>
                <c:pt idx="2">
                  <c:v>Older lesbian couples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4.5999999999999999E-2</c:v>
                </c:pt>
                <c:pt idx="1">
                  <c:v>4.9000000000000078E-2</c:v>
                </c:pt>
                <c:pt idx="2">
                  <c:v>9.1000000000000025E-2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297024"/>
        <c:axId val="87323392"/>
      </c:barChart>
      <c:catAx>
        <c:axId val="8729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323392"/>
        <c:crosses val="autoZero"/>
        <c:auto val="1"/>
        <c:lblAlgn val="ctr"/>
        <c:lblOffset val="100"/>
        <c:noMultiLvlLbl val="0"/>
      </c:catAx>
      <c:valAx>
        <c:axId val="873233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8729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342080"/>
        <c:axId val="87343872"/>
      </c:barChart>
      <c:catAx>
        <c:axId val="87342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343872"/>
        <c:crosses val="autoZero"/>
        <c:auto val="1"/>
        <c:lblAlgn val="ctr"/>
        <c:lblOffset val="100"/>
        <c:noMultiLvlLbl val="0"/>
      </c:catAx>
      <c:valAx>
        <c:axId val="87343872"/>
        <c:scaling>
          <c:orientation val="minMax"/>
        </c:scaling>
        <c:delete val="1"/>
        <c:axPos val="l"/>
        <c:numFmt formatCode="&quot;$&quot;#,##0" sourceLinked="1"/>
        <c:majorTickMark val="out"/>
        <c:minorTickMark val="none"/>
        <c:tickLblPos val="none"/>
        <c:crossAx val="8734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49308231443351E-2"/>
          <c:y val="0"/>
          <c:w val="0.92170138353711362"/>
          <c:h val="0.79154589848242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Social Security Income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Het. older  couples</c:v>
                </c:pt>
                <c:pt idx="1">
                  <c:v>Older gay couples</c:v>
                </c:pt>
                <c:pt idx="2">
                  <c:v>Older lesbian couples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17176</c:v>
                </c:pt>
                <c:pt idx="1">
                  <c:v>14116</c:v>
                </c:pt>
                <c:pt idx="2">
                  <c:v>11764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7414272"/>
        <c:axId val="87415808"/>
      </c:barChart>
      <c:catAx>
        <c:axId val="8741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415808"/>
        <c:crosses val="autoZero"/>
        <c:auto val="1"/>
        <c:lblAlgn val="ctr"/>
        <c:lblOffset val="100"/>
        <c:noMultiLvlLbl val="0"/>
      </c:catAx>
      <c:valAx>
        <c:axId val="87415808"/>
        <c:scaling>
          <c:orientation val="minMax"/>
        </c:scaling>
        <c:delete val="1"/>
        <c:axPos val="l"/>
        <c:numFmt formatCode="&quot;$&quot;#,##0" sourceLinked="1"/>
        <c:majorTickMark val="out"/>
        <c:minorTickMark val="none"/>
        <c:tickLblPos val="none"/>
        <c:crossAx val="8741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230506815527681"/>
          <c:h val="0.81887386159053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Social Security Income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Het. elders</c:v>
                </c:pt>
                <c:pt idx="1">
                  <c:v>LGB elders</c:v>
                </c:pt>
                <c:pt idx="2">
                  <c:v>Trans elders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</c:v>
                </c:pt>
                <c:pt idx="1">
                  <c:v>0.29000000000000031</c:v>
                </c:pt>
                <c:pt idx="2">
                  <c:v>0.30000000000000032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3781888"/>
        <c:axId val="123783424"/>
      </c:barChart>
      <c:catAx>
        <c:axId val="123781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3783424"/>
        <c:crosses val="autoZero"/>
        <c:auto val="1"/>
        <c:lblAlgn val="ctr"/>
        <c:lblOffset val="100"/>
        <c:noMultiLvlLbl val="0"/>
      </c:catAx>
      <c:valAx>
        <c:axId val="1237834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378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230506815527681"/>
          <c:h val="0.81887386159053965"/>
        </c:manualLayout>
      </c:layout>
      <c:pieChart>
        <c:varyColors val="1"/>
        <c:ser>
          <c:idx val="1"/>
          <c:order val="1"/>
          <c:tx>
            <c:strRef>
              <c:f>Sheet1!$B$1</c:f>
              <c:strCache>
                <c:ptCount val="1"/>
                <c:pt idx="0">
                  <c:v>Annual Social Security Income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2126933261031373"/>
                  <c:y val="2.7525418545982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Het. elders</c:v>
                </c:pt>
                <c:pt idx="1">
                  <c:v>LGB elders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0.64000000000000112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Annual Social Security Income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Het. elders</c:v>
                </c:pt>
                <c:pt idx="1">
                  <c:v>LGB elders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0.64000000000000112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230506815527681"/>
          <c:h val="0.818873861590539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Annual Social Security Income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0513767183741291"/>
                  <c:y val="-0.194174757281553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8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Het. elders</c:v>
                </c:pt>
                <c:pt idx="1">
                  <c:v>LGB elders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0.72000000000000064</c:v>
                </c:pt>
                <c:pt idx="1">
                  <c:v>0.28000000000000008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58C94-AA2A-41BA-B9A6-641429051A5D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3E18E-D9E0-4315-A028-C3D85A4C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5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441C-DD27-4CFF-8252-8537B5D4B7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D1230-BD4A-4F57-8BF1-BB464B04B09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D1230-BD4A-4F57-8BF1-BB464B04B09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D1230-BD4A-4F57-8BF1-BB464B04B09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major challenges facing LGBT older adults that make successful aging difficult for them are: the effects of stigma, past and present</a:t>
            </a:r>
          </a:p>
          <a:p>
            <a:endParaRPr lang="en-US" dirty="0" smtClean="0"/>
          </a:p>
          <a:p>
            <a:r>
              <a:rPr lang="en-US" dirty="0" smtClean="0"/>
              <a:t>Effects of stigma past and present / this is a generation that came of age at a time in which the language of sexuality was absent and heavily stigmatized; homosexuality was criminalized, deemed a mental; we also saw a variety of policy changes in courts and in state laws over the years / what this means, is that people who lived through they changes have the accumulated effects on the mental health / many are likely to remain closeted</a:t>
            </a:r>
          </a:p>
          <a:p>
            <a:endParaRPr lang="en-US" dirty="0" smtClean="0"/>
          </a:p>
          <a:p>
            <a:r>
              <a:rPr lang="en-US" dirty="0" smtClean="0"/>
              <a:t>Aging is difficult without some form of support / loneliness can lead to higher rates of morbidity, mortality, infection, depression and comparative decline  / less isolated report higher levels of health /  system supports married spouses and blood families / LGBT older adults rely less on marriage, rely less on children, rely less on parents, siblings and other blood relatives, rely more on friends and caregivers</a:t>
            </a:r>
          </a:p>
          <a:p>
            <a:endParaRPr lang="en-US" dirty="0" smtClean="0"/>
          </a:p>
          <a:p>
            <a:r>
              <a:rPr lang="en-US" dirty="0" smtClean="0"/>
              <a:t>The numbers of older adults are increasing / how will institutions provide support for these people? / safety net programs and laws fail to provide equal protections  / means that they fail to recognize families of choice, or the cumulated impact of discrimination on LGBT older people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441C-DD27-4CFF-8252-8537B5D4B7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security / 10 percent of older adults live in poverty / most have minimal retirement savings / LGBT older adults a lifetime of discrimination has meant: earning disparities, reduced lifelong earnings, smaller Social Security payments, fewer opportunities o build pensions, and more limited access to health care / living alone can be related to poverty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Living alone not the same as living in social isolation / are more likely to live alone / more likely to be unwelcome in health care and community settings / may be denied services, face harassment from service providers or feel their specific needs are ignored / many also feel isolated from the LGBT community / insufficient opportunities to contribute /housing discrimination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441C-DD27-4CFF-8252-8537B5D4B7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look for example at poverty rates, you see the long-term financial costs of a </a:t>
            </a:r>
            <a:r>
              <a:rPr lang="en-US" dirty="0" err="1" smtClean="0"/>
              <a:t>liftetime</a:t>
            </a:r>
            <a:r>
              <a:rPr lang="en-US" dirty="0" smtClean="0"/>
              <a:t> of discrimination:</a:t>
            </a:r>
          </a:p>
          <a:p>
            <a:endParaRPr lang="en-US" dirty="0" smtClean="0"/>
          </a:p>
          <a:p>
            <a:r>
              <a:rPr lang="en-US" dirty="0" smtClean="0"/>
              <a:t>Poverty rates are higher among older gay couples, and even  higher among older lesbian couples</a:t>
            </a:r>
          </a:p>
          <a:p>
            <a:endParaRPr lang="en-US" dirty="0" smtClean="0"/>
          </a:p>
          <a:p>
            <a:r>
              <a:rPr lang="en-US" dirty="0" smtClean="0"/>
              <a:t>LGBT couples not equally eligible for SS benefits / spousal benefits, survivor benefits and death benefit</a:t>
            </a:r>
          </a:p>
          <a:p>
            <a:endParaRPr lang="en-US" dirty="0" smtClean="0"/>
          </a:p>
          <a:p>
            <a:r>
              <a:rPr lang="en-US" dirty="0" smtClean="0"/>
              <a:t>Financial security / 10 percent of older adults live in poverty / most have minimal retirement savings / </a:t>
            </a:r>
          </a:p>
          <a:p>
            <a:endParaRPr lang="en-US" dirty="0" smtClean="0"/>
          </a:p>
          <a:p>
            <a:r>
              <a:rPr lang="en-US" dirty="0" smtClean="0"/>
              <a:t>LGBT older adults a lifetime of discrimination has meant: earning disparities, reduced lifelong earnings, smaller Social Security payments, fewer opportunities o build pensions, and more limited access to health care / living alone can be related to poverty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MEDICAID. Spousal impoverishment protections / LGBT survivors cannot keep home, substantial assets or </a:t>
            </a:r>
            <a:r>
              <a:rPr lang="en-US" smtClean="0"/>
              <a:t>livable income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RETIREE HEALTH INSURANCE BENEFITS. Federal law allows am employer to provide health insurance  to the hetero spouse of an employee or retiree as a tax-free benefit / for same-sex couples, the LGBT retiree pays income taxes on this benefit / this taxation costs more than $1000 per year in taxes</a:t>
            </a:r>
          </a:p>
          <a:p>
            <a:endParaRPr lang="en-US" dirty="0" smtClean="0"/>
          </a:p>
          <a:p>
            <a:r>
              <a:rPr lang="en-US" dirty="0" smtClean="0"/>
              <a:t>TAX QUALIFIED RETIREMENT PLANS. IRA’s / retirement savings in the U.S. / under current federal law, same-sex couples must begin drawing down the amount after the original accountholder dies / lower amounts drawn out by survivors</a:t>
            </a:r>
          </a:p>
          <a:p>
            <a:endParaRPr lang="en-US" dirty="0"/>
          </a:p>
          <a:p>
            <a:r>
              <a:rPr lang="en-US" dirty="0" smtClean="0"/>
              <a:t>PENSIONS. About half of employers do not offer these benefits / surviving partners</a:t>
            </a:r>
          </a:p>
          <a:p>
            <a:endParaRPr lang="en-US" dirty="0" smtClean="0"/>
          </a:p>
          <a:p>
            <a:r>
              <a:rPr lang="en-US" dirty="0" smtClean="0"/>
              <a:t>VETERAN’S BENEFITS are not available to same-sex couples / pensions (for those killed), medical care and home loan guarantee / DODT discharge lose all pensions and benefits accrued / bereavement counseling, death pensions, education, a burial flag </a:t>
            </a:r>
            <a:r>
              <a:rPr lang="en-US" dirty="0" err="1" smtClean="0"/>
              <a:t>vnot</a:t>
            </a:r>
            <a:r>
              <a:rPr lang="en-US" dirty="0" smtClean="0"/>
              <a:t> available to same-sex partners </a:t>
            </a:r>
          </a:p>
          <a:p>
            <a:endParaRPr lang="en-US" dirty="0" smtClean="0"/>
          </a:p>
          <a:p>
            <a:r>
              <a:rPr lang="en-US" dirty="0" smtClean="0"/>
              <a:t>INHERITANCE LAWS same-sex couples need specific and expensive legal arrangements / will, a revocable living trust, a pour-over will, financial power of attorney / state laws step in and most states don’t recognize inheritance 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441C-DD27-4CFF-8252-8537B5D4B7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care / health care disparities are overlooked and ignored </a:t>
            </a:r>
          </a:p>
          <a:p>
            <a:endParaRPr lang="en-US" dirty="0" smtClean="0"/>
          </a:p>
          <a:p>
            <a:r>
              <a:rPr lang="en-US" dirty="0" smtClean="0"/>
              <a:t>families of choice are not give legal recognition </a:t>
            </a:r>
          </a:p>
          <a:p>
            <a:endParaRPr lang="en-US" dirty="0" smtClean="0"/>
          </a:p>
          <a:p>
            <a:r>
              <a:rPr lang="en-US" dirty="0" smtClean="0"/>
              <a:t>health care environments are inhospitable </a:t>
            </a:r>
          </a:p>
          <a:p>
            <a:endParaRPr lang="en-US" dirty="0" smtClean="0"/>
          </a:p>
          <a:p>
            <a:r>
              <a:rPr lang="en-US" dirty="0" smtClean="0"/>
              <a:t>nursing homes to do not protect elders </a:t>
            </a:r>
          </a:p>
          <a:p>
            <a:endParaRPr lang="en-US" dirty="0" smtClean="0"/>
          </a:p>
          <a:p>
            <a:r>
              <a:rPr lang="en-US" dirty="0" smtClean="0"/>
              <a:t>visitation policies and medical decision-making laws exclude families of choice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C82CC-B421-4F50-9633-C16A1C576AE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441C-DD27-4CFF-8252-8537B5D4B7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56E5-78A6-45CA-9091-79B922C37072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443E-1DB5-4CDF-BCE9-D6CDDB5C63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Lesbian, Gay, Bisexual and </a:t>
            </a:r>
            <a:br>
              <a:rPr lang="en-US" sz="3200" b="1" dirty="0" smtClean="0"/>
            </a:br>
            <a:r>
              <a:rPr lang="en-US" sz="3200" b="1" dirty="0" smtClean="0"/>
              <a:t>Transgender Older Adults</a:t>
            </a:r>
            <a:endParaRPr lang="en-US" sz="3200" b="1" dirty="0"/>
          </a:p>
        </p:txBody>
      </p:sp>
      <p:pic>
        <p:nvPicPr>
          <p:cNvPr id="5" name="Picture Placeholder 8" descr="NEW LOGO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2800" y="2819400"/>
            <a:ext cx="2535382" cy="226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42900"/>
            <a:ext cx="72263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Gay &amp; Lesbian Elders Poorer; Receive Less Social Security</a:t>
            </a:r>
            <a:endParaRPr lang="en-US" sz="3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"/>
          </p:nvPr>
        </p:nvSpPr>
        <p:spPr>
          <a:xfrm>
            <a:off x="2562612" y="5983665"/>
            <a:ext cx="4168388" cy="353635"/>
          </a:xfrm>
          <a:solidFill>
            <a:srgbClr val="FFC775"/>
          </a:solidFill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1600" dirty="0" smtClean="0"/>
              <a:t>Lower lifetime earnings, inequitable laws</a:t>
            </a:r>
          </a:p>
        </p:txBody>
      </p:sp>
      <p:graphicFrame>
        <p:nvGraphicFramePr>
          <p:cNvPr id="20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749460" y="2324100"/>
          <a:ext cx="3466940" cy="333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F3AF3-9AC6-4096-9A43-763877FC8C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0" y="2520950"/>
          <a:ext cx="3595688" cy="381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7495" y="1906068"/>
            <a:ext cx="198110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cap="all" dirty="0" smtClean="0">
                <a:latin typeface="Helvetica" pitchFamily="34" charset="0"/>
                <a:cs typeface="Helvetica" pitchFamily="34" charset="0"/>
              </a:rPr>
              <a:t>Rate of Poverty</a:t>
            </a:r>
            <a:endParaRPr lang="en-US" sz="1400" b="1" cap="all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5064823" y="2174489"/>
          <a:ext cx="3568390" cy="365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93465" y="1940449"/>
            <a:ext cx="353050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cap="all" dirty="0" smtClean="0">
                <a:latin typeface="Helvetica" pitchFamily="34" charset="0"/>
                <a:cs typeface="Helvetica" pitchFamily="34" charset="0"/>
              </a:rPr>
              <a:t>Annual social security income</a:t>
            </a:r>
            <a:endParaRPr lang="en-US" sz="1400" b="1" cap="all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2762250" y="379095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8" grpId="0"/>
      <p:bldGraphic spid="12" grpId="0">
        <p:bldAsOne/>
      </p:bldGraphic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Financial Disparities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20074" y="1942315"/>
            <a:ext cx="6844211" cy="427747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3300"/>
              </a:spcBef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Medicaid long-term care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300"/>
              </a:spcBef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Retiree health insurance benefits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300"/>
              </a:spcBef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Tax-qualified retirement plans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300"/>
              </a:spcBef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Pensions (survivor annuities)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300"/>
              </a:spcBef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Veterans’ benefits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300"/>
              </a:spcBef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Inheritance laws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F3AF3-9AC6-4096-9A43-763877FC8C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5" name="Picture 14" descr="Slide_23_Graphic.eps"/>
          <p:cNvPicPr>
            <a:picLocks noChangeAspect="1"/>
          </p:cNvPicPr>
          <p:nvPr/>
        </p:nvPicPr>
        <p:blipFill>
          <a:blip r:embed="rId3" cstate="print"/>
          <a:srcRect t="37505" b="40874"/>
          <a:stretch>
            <a:fillRect/>
          </a:stretch>
        </p:blipFill>
        <p:spPr>
          <a:xfrm>
            <a:off x="978094" y="1905000"/>
            <a:ext cx="829942" cy="914400"/>
          </a:xfrm>
          <a:prstGeom prst="rect">
            <a:avLst/>
          </a:prstGeom>
        </p:spPr>
      </p:pic>
      <p:pic>
        <p:nvPicPr>
          <p:cNvPr id="9" name="Picture 8" descr="Slide_23_Graphic.eps"/>
          <p:cNvPicPr>
            <a:picLocks noChangeAspect="1"/>
          </p:cNvPicPr>
          <p:nvPr/>
        </p:nvPicPr>
        <p:blipFill>
          <a:blip r:embed="rId3" cstate="print"/>
          <a:srcRect t="58225"/>
          <a:stretch>
            <a:fillRect/>
          </a:stretch>
        </p:blipFill>
        <p:spPr>
          <a:xfrm>
            <a:off x="1104900" y="4457701"/>
            <a:ext cx="602537" cy="1282700"/>
          </a:xfrm>
          <a:prstGeom prst="rect">
            <a:avLst/>
          </a:prstGeom>
        </p:spPr>
      </p:pic>
      <p:pic>
        <p:nvPicPr>
          <p:cNvPr id="10" name="Picture 9" descr="Slide_23_Graphic.eps"/>
          <p:cNvPicPr>
            <a:picLocks noChangeAspect="1"/>
          </p:cNvPicPr>
          <p:nvPr/>
        </p:nvPicPr>
        <p:blipFill>
          <a:blip r:embed="rId3" cstate="print"/>
          <a:srcRect b="62195"/>
          <a:stretch>
            <a:fillRect/>
          </a:stretch>
        </p:blipFill>
        <p:spPr>
          <a:xfrm>
            <a:off x="1066994" y="3128846"/>
            <a:ext cx="749106" cy="14431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6080" y="2820679"/>
            <a:ext cx="288533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Good</a:t>
            </a:r>
            <a:r>
              <a:rPr lang="en-US" b="1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Health/ Health Care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7BEA-C4A4-4672-8BD0-390B58F018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9" name="Picture 18" descr="Slide_26_Graphi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1682" y="2501900"/>
            <a:ext cx="1839118" cy="18029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Barriers to Good Health and Health Care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30401" y="1995866"/>
            <a:ext cx="6349999" cy="329004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Health disparities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Inhospitable healthcare environments.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Nursing homes often fail to protect LGBT elders</a:t>
            </a:r>
          </a:p>
          <a:p>
            <a:pPr marL="457200" indent="-457200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Limited support for family-of-choice caregivers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F3AF3-9AC6-4096-9A43-763877FC8C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 descr="Slide_27_Graphi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1298" y="1816099"/>
            <a:ext cx="419701" cy="743221"/>
          </a:xfrm>
          <a:prstGeom prst="rect">
            <a:avLst/>
          </a:prstGeom>
        </p:spPr>
      </p:pic>
      <p:pic>
        <p:nvPicPr>
          <p:cNvPr id="9" name="Picture 8" descr="Slide_28_Graphic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200" y="2755900"/>
            <a:ext cx="998834" cy="1018652"/>
          </a:xfrm>
          <a:prstGeom prst="rect">
            <a:avLst/>
          </a:prstGeom>
        </p:spPr>
      </p:pic>
      <p:pic>
        <p:nvPicPr>
          <p:cNvPr id="12" name="Picture 11" descr="Slide_30_Graphic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6905" y="4072656"/>
            <a:ext cx="585995" cy="8972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8300"/>
            <a:ext cx="7772400" cy="1143000"/>
          </a:xfrm>
        </p:spPr>
        <p:txBody>
          <a:bodyPr/>
          <a:lstStyle/>
          <a:p>
            <a:r>
              <a:rPr lang="en-US" sz="3600" dirty="0" smtClean="0"/>
              <a:t>Delay Care, Neglected by Caregivers</a:t>
            </a:r>
            <a:endParaRPr lang="en-US" sz="3600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749460" y="2451100"/>
          <a:ext cx="3466940" cy="333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F3AF3-9AC6-4096-9A43-763877FC8C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7495" y="2033068"/>
            <a:ext cx="351780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cap="all" dirty="0" smtClean="0">
                <a:latin typeface="Helvetica" pitchFamily="34" charset="0"/>
                <a:cs typeface="Helvetica" pitchFamily="34" charset="0"/>
              </a:rPr>
              <a:t>Delay or not seek health care</a:t>
            </a:r>
            <a:endParaRPr lang="en-US" sz="1400" b="1" cap="all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8495" y="2007668"/>
            <a:ext cx="3517805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cap="all" dirty="0" smtClean="0">
                <a:latin typeface="Helvetica" pitchFamily="34" charset="0"/>
                <a:cs typeface="Helvetica" pitchFamily="34" charset="0"/>
              </a:rPr>
              <a:t>Neglected by a caretaker because of sexual orientation or gender identity</a:t>
            </a:r>
            <a:endParaRPr lang="en-US" sz="1400" b="1" cap="all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6" name="Picture 15" descr="Slide_37_Graphic.eps"/>
          <p:cNvPicPr>
            <a:picLocks noChangeAspect="1"/>
          </p:cNvPicPr>
          <p:nvPr/>
        </p:nvPicPr>
        <p:blipFill>
          <a:blip r:embed="rId4" cstate="print"/>
          <a:srcRect r="52016"/>
          <a:stretch>
            <a:fillRect/>
          </a:stretch>
        </p:blipFill>
        <p:spPr>
          <a:xfrm>
            <a:off x="5139856" y="3009900"/>
            <a:ext cx="488147" cy="1282700"/>
          </a:xfrm>
          <a:prstGeom prst="rect">
            <a:avLst/>
          </a:prstGeom>
        </p:spPr>
      </p:pic>
      <p:pic>
        <p:nvPicPr>
          <p:cNvPr id="18" name="Picture 17" descr="Slide_37_Graphic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016"/>
          <a:stretch>
            <a:fillRect/>
          </a:stretch>
        </p:blipFill>
        <p:spPr>
          <a:xfrm>
            <a:off x="5736756" y="2984500"/>
            <a:ext cx="488147" cy="1282700"/>
          </a:xfrm>
          <a:prstGeom prst="rect">
            <a:avLst/>
          </a:prstGeom>
        </p:spPr>
      </p:pic>
      <p:pic>
        <p:nvPicPr>
          <p:cNvPr id="19" name="Picture 18" descr="Slide_37_Graphic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016"/>
          <a:stretch>
            <a:fillRect/>
          </a:stretch>
        </p:blipFill>
        <p:spPr>
          <a:xfrm>
            <a:off x="6359056" y="2984500"/>
            <a:ext cx="488147" cy="1282700"/>
          </a:xfrm>
          <a:prstGeom prst="rect">
            <a:avLst/>
          </a:prstGeom>
        </p:spPr>
      </p:pic>
      <p:pic>
        <p:nvPicPr>
          <p:cNvPr id="20" name="Picture 19" descr="Slide_37_Graphic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016"/>
          <a:stretch>
            <a:fillRect/>
          </a:stretch>
        </p:blipFill>
        <p:spPr>
          <a:xfrm>
            <a:off x="6867056" y="2997200"/>
            <a:ext cx="488147" cy="1282700"/>
          </a:xfrm>
          <a:prstGeom prst="rect">
            <a:avLst/>
          </a:prstGeom>
        </p:spPr>
      </p:pic>
      <p:pic>
        <p:nvPicPr>
          <p:cNvPr id="21" name="Picture 20" descr="Slide_37_Graphic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016"/>
          <a:stretch>
            <a:fillRect/>
          </a:stretch>
        </p:blipFill>
        <p:spPr>
          <a:xfrm>
            <a:off x="7489356" y="2997200"/>
            <a:ext cx="488147" cy="1282700"/>
          </a:xfrm>
          <a:prstGeom prst="rect">
            <a:avLst/>
          </a:prstGeom>
        </p:spPr>
      </p:pic>
      <p:pic>
        <p:nvPicPr>
          <p:cNvPr id="23" name="Picture 22" descr="Slide_37_Graphic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016"/>
          <a:stretch>
            <a:fillRect/>
          </a:stretch>
        </p:blipFill>
        <p:spPr>
          <a:xfrm>
            <a:off x="5774856" y="4470400"/>
            <a:ext cx="488147" cy="1282700"/>
          </a:xfrm>
          <a:prstGeom prst="rect">
            <a:avLst/>
          </a:prstGeom>
        </p:spPr>
      </p:pic>
      <p:pic>
        <p:nvPicPr>
          <p:cNvPr id="24" name="Picture 23" descr="Slide_37_Graphic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016"/>
          <a:stretch>
            <a:fillRect/>
          </a:stretch>
        </p:blipFill>
        <p:spPr>
          <a:xfrm>
            <a:off x="6397156" y="4470400"/>
            <a:ext cx="488147" cy="1282700"/>
          </a:xfrm>
          <a:prstGeom prst="rect">
            <a:avLst/>
          </a:prstGeom>
        </p:spPr>
      </p:pic>
      <p:pic>
        <p:nvPicPr>
          <p:cNvPr id="25" name="Picture 24" descr="Slide_37_Graphic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016"/>
          <a:stretch>
            <a:fillRect/>
          </a:stretch>
        </p:blipFill>
        <p:spPr>
          <a:xfrm>
            <a:off x="6905156" y="4483100"/>
            <a:ext cx="488147" cy="1282700"/>
          </a:xfrm>
          <a:prstGeom prst="rect">
            <a:avLst/>
          </a:prstGeom>
        </p:spPr>
      </p:pic>
      <p:pic>
        <p:nvPicPr>
          <p:cNvPr id="26" name="Picture 25" descr="Slide_37_Graphic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016"/>
          <a:stretch>
            <a:fillRect/>
          </a:stretch>
        </p:blipFill>
        <p:spPr>
          <a:xfrm>
            <a:off x="7527456" y="4483100"/>
            <a:ext cx="488147" cy="1282700"/>
          </a:xfrm>
          <a:prstGeom prst="rect">
            <a:avLst/>
          </a:prstGeom>
        </p:spPr>
      </p:pic>
      <p:pic>
        <p:nvPicPr>
          <p:cNvPr id="27" name="Picture 26" descr="Slide_37_Graphic.eps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2016"/>
          <a:stretch>
            <a:fillRect/>
          </a:stretch>
        </p:blipFill>
        <p:spPr>
          <a:xfrm>
            <a:off x="5190656" y="4521200"/>
            <a:ext cx="488147" cy="12827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rot="5400000">
            <a:off x="2419350" y="4108450"/>
            <a:ext cx="4152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6229" y="2696740"/>
            <a:ext cx="30173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Social and Community Support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7BEA-C4A4-4672-8BD0-390B58F018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" name="Picture 19" descr="Slide_31_Graphi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6688" y="2560753"/>
            <a:ext cx="2082711" cy="13093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Barriers to Social and   Community Support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09266" y="2345017"/>
            <a:ext cx="5960034" cy="3290047"/>
          </a:xfrm>
        </p:spPr>
        <p:txBody>
          <a:bodyPr>
            <a:normAutofit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Unwelcoming mainstream aging programs</a:t>
            </a:r>
          </a:p>
          <a:p>
            <a:pPr marL="228600" indent="-228600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Isolation from broader LGBT community</a:t>
            </a:r>
          </a:p>
          <a:p>
            <a:pPr marL="228600" indent="-228600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Insufficient opportunities to contribute</a:t>
            </a:r>
          </a:p>
          <a:p>
            <a:pPr marL="228600" indent="-228600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Helvetica" pitchFamily="34" charset="0"/>
                <a:cs typeface="Helvetica" pitchFamily="34" charset="0"/>
              </a:rPr>
              <a:t>Housing discrimination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F3AF3-9AC6-4096-9A43-763877FC8C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 descr="Slide_31_Graphi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777" y="3657599"/>
            <a:ext cx="1090865" cy="685801"/>
          </a:xfrm>
          <a:prstGeom prst="rect">
            <a:avLst/>
          </a:prstGeom>
        </p:spPr>
      </p:pic>
      <p:pic>
        <p:nvPicPr>
          <p:cNvPr id="7" name="Picture 6" descr="Slide_33_Graphic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50" y="2284349"/>
            <a:ext cx="1257685" cy="928752"/>
          </a:xfrm>
          <a:prstGeom prst="rect">
            <a:avLst/>
          </a:prstGeom>
        </p:spPr>
      </p:pic>
      <p:pic>
        <p:nvPicPr>
          <p:cNvPr id="12" name="Picture 11" descr="Slide_35_Graphic.eps"/>
          <p:cNvPicPr>
            <a:picLocks noChangeAspect="1"/>
          </p:cNvPicPr>
          <p:nvPr/>
        </p:nvPicPr>
        <p:blipFill>
          <a:blip r:embed="rId5" cstate="print"/>
          <a:srcRect t="55397" r="11502"/>
          <a:stretch>
            <a:fillRect/>
          </a:stretch>
        </p:blipFill>
        <p:spPr>
          <a:xfrm>
            <a:off x="815627" y="5016500"/>
            <a:ext cx="1343373" cy="71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533400"/>
            <a:ext cx="61595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Elder Services Exclude LGBT Elders</a:t>
            </a:r>
            <a:endParaRPr lang="en-US" sz="3600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1092360" y="3429000"/>
          <a:ext cx="3466940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003960" y="3416300"/>
          <a:ext cx="3466940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7BEA-C4A4-4672-8BD0-390B58F018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4294967295"/>
          </p:nvPr>
        </p:nvSpPr>
        <p:spPr>
          <a:xfrm>
            <a:off x="5559425" y="2128838"/>
            <a:ext cx="3584575" cy="123507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 dirty="0" smtClean="0"/>
              <a:t>LGBT Elders Tentative About Using AAA Services Due to Lack of Trust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141538"/>
            <a:ext cx="3584575" cy="123507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 dirty="0" smtClean="0"/>
              <a:t>Area Agencies on Aging:  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“LGBT people would not be welcome at our senior centers”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2844800" y="40386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4" grpId="0">
        <p:bldAsOne/>
      </p:bldGraphic>
      <p:bldP spid="12" grpId="0" build="p"/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2247900" y="1727200"/>
            <a:ext cx="4470400" cy="4292600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0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483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 pitchFamily="34" charset="0"/>
                <a:cs typeface="Helvetica" pitchFamily="34" charset="0"/>
              </a:rPr>
              <a:t>Tying it Together</a:t>
            </a:r>
            <a:endParaRPr lang="en-US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7BEA-C4A4-4672-8BD0-390B58F018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20128" y="2417051"/>
            <a:ext cx="15568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Financial 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Security</a:t>
            </a:r>
            <a:endParaRPr lang="en-US" sz="1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8830" y="4855740"/>
            <a:ext cx="231887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Social/ </a:t>
            </a:r>
          </a:p>
          <a:p>
            <a:pPr algn="r">
              <a:lnSpc>
                <a:spcPct val="90000"/>
              </a:lnSpc>
            </a:pP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Community Support</a:t>
            </a:r>
            <a:endParaRPr lang="en-US" sz="18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3681" y="4243079"/>
            <a:ext cx="16727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Good</a:t>
            </a:r>
            <a:r>
              <a:rPr lang="en-US" sz="1800" b="1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Health/ Healthcare</a:t>
            </a:r>
            <a:endParaRPr lang="en-US" sz="1800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6" name="Picture 15" descr="Slide_15_Graphic_3.eps"/>
          <p:cNvPicPr>
            <a:picLocks noChangeAspect="1"/>
          </p:cNvPicPr>
          <p:nvPr/>
        </p:nvPicPr>
        <p:blipFill>
          <a:blip r:embed="rId3" cstate="print"/>
          <a:srcRect b="70318"/>
          <a:stretch>
            <a:fillRect/>
          </a:stretch>
        </p:blipFill>
        <p:spPr>
          <a:xfrm>
            <a:off x="3619500" y="2025650"/>
            <a:ext cx="1574800" cy="1210062"/>
          </a:xfrm>
          <a:prstGeom prst="rect">
            <a:avLst/>
          </a:prstGeom>
        </p:spPr>
      </p:pic>
      <p:pic>
        <p:nvPicPr>
          <p:cNvPr id="19" name="Picture 18" descr="Slide_26_Graphic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5965" y="2882901"/>
            <a:ext cx="1374758" cy="1347696"/>
          </a:xfrm>
          <a:prstGeom prst="rect">
            <a:avLst/>
          </a:prstGeom>
        </p:spPr>
      </p:pic>
      <p:pic>
        <p:nvPicPr>
          <p:cNvPr id="20" name="Picture 19" descr="Slide_31_Graphic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5773" y="4046653"/>
            <a:ext cx="1401273" cy="880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685800" y="520700"/>
            <a:ext cx="8215132" cy="68194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Two Stories of Aging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0" name="Rounded Rectangle 59"/>
          <p:cNvSpPr/>
          <p:nvPr/>
        </p:nvSpPr>
        <p:spPr bwMode="auto">
          <a:xfrm>
            <a:off x="228600" y="3200400"/>
            <a:ext cx="1676400" cy="121920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57150" marR="0" indent="-571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Retirement</a:t>
            </a:r>
          </a:p>
          <a:p>
            <a:pPr marL="114300" marR="0" indent="-114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 Good health</a:t>
            </a:r>
          </a:p>
          <a:p>
            <a:pPr marL="114300" marR="0" indent="-114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 House</a:t>
            </a:r>
          </a:p>
          <a:p>
            <a:pPr marL="114300" marR="0" indent="-114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 $50K nest egg</a:t>
            </a:r>
          </a:p>
          <a:p>
            <a:pPr marL="114300" marR="0" indent="-1143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 Pension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400" b="1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2590800" y="2108200"/>
            <a:ext cx="1549400" cy="11811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Combined Social Security of $1,431/month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6477000" y="2133600"/>
            <a:ext cx="1549400" cy="11811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Engaged in community and volunteerism</a:t>
            </a:r>
          </a:p>
        </p:txBody>
      </p:sp>
      <p:sp>
        <p:nvSpPr>
          <p:cNvPr id="71" name="Rounded Rectangle 70"/>
          <p:cNvSpPr/>
          <p:nvPr/>
        </p:nvSpPr>
        <p:spPr bwMode="auto">
          <a:xfrm>
            <a:off x="4546600" y="2092325"/>
            <a:ext cx="1549400" cy="11811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Financial security with joint survivor pension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587352" y="3594785"/>
            <a:ext cx="1495737" cy="1181100"/>
          </a:xfrm>
          <a:prstGeom prst="round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Combined Social Security of $980/month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489926" y="3580960"/>
            <a:ext cx="1561873" cy="1168840"/>
          </a:xfrm>
          <a:prstGeom prst="round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Feel unwelcome at local senior center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4539754" y="3613634"/>
            <a:ext cx="1607046" cy="1186966"/>
          </a:xfrm>
          <a:prstGeom prst="round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No joint survivor option on pension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1854200" y="2806700"/>
            <a:ext cx="787400" cy="660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Slide_37_Graphi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023" y="4343233"/>
            <a:ext cx="960777" cy="1211415"/>
          </a:xfrm>
          <a:prstGeom prst="rect">
            <a:avLst/>
          </a:prstGeom>
        </p:spPr>
      </p:pic>
      <p:pic>
        <p:nvPicPr>
          <p:cNvPr id="56" name="Picture 55" descr="Slide_8_graphic.eps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4142"/>
          <a:stretch>
            <a:fillRect/>
          </a:stretch>
        </p:blipFill>
        <p:spPr>
          <a:xfrm>
            <a:off x="1036753" y="1752785"/>
            <a:ext cx="624469" cy="1633571"/>
          </a:xfrm>
          <a:prstGeom prst="rect">
            <a:avLst/>
          </a:prstGeom>
        </p:spPr>
      </p:pic>
      <p:cxnSp>
        <p:nvCxnSpPr>
          <p:cNvPr id="57" name="Straight Arrow Connector 56"/>
          <p:cNvCxnSpPr>
            <a:endCxn id="32" idx="1"/>
          </p:cNvCxnSpPr>
          <p:nvPr/>
        </p:nvCxnSpPr>
        <p:spPr>
          <a:xfrm>
            <a:off x="1914646" y="3852122"/>
            <a:ext cx="672706" cy="3332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2101" y="2489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George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401" y="49403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Ellen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19" name="Straight Arrow Connector 18"/>
          <p:cNvCxnSpPr>
            <a:endCxn id="71" idx="1"/>
          </p:cNvCxnSpPr>
          <p:nvPr/>
        </p:nvCxnSpPr>
        <p:spPr>
          <a:xfrm flipV="1">
            <a:off x="4140200" y="2682875"/>
            <a:ext cx="406400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096000" y="2657475"/>
            <a:ext cx="406400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89400" y="4089400"/>
            <a:ext cx="4699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134100" y="4092575"/>
            <a:ext cx="406400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013700" y="2606675"/>
            <a:ext cx="406400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975600" y="4079875"/>
            <a:ext cx="406400" cy="9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87501" y="2209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Maria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6201" y="54864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Rita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71" grpId="0" animBg="1"/>
      <p:bldP spid="32" grpId="0" animBg="1"/>
      <p:bldP spid="34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94746"/>
            <a:ext cx="8503920" cy="4572000"/>
          </a:xfrm>
        </p:spPr>
        <p:txBody>
          <a:bodyPr/>
          <a:lstStyle/>
          <a:p>
            <a:r>
              <a:rPr lang="en-US" sz="3600" i="1" dirty="0" smtClean="0"/>
              <a:t>To improve the overall quality of life for LGBT seniors,</a:t>
            </a:r>
            <a:endParaRPr lang="en-US" sz="3600" dirty="0" smtClean="0"/>
          </a:p>
          <a:p>
            <a:r>
              <a:rPr lang="en-US" sz="3600" i="1" dirty="0" smtClean="0"/>
              <a:t>To foster a greater understanding of aging in all communities, and</a:t>
            </a:r>
            <a:endParaRPr lang="en-US" sz="3600" dirty="0" smtClean="0"/>
          </a:p>
          <a:p>
            <a:r>
              <a:rPr lang="en-US" sz="3600" i="1" dirty="0" smtClean="0"/>
              <a:t>To promote positive images of LGBT life in later years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15132" cy="68194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Two Stories of Aging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0" name="Rounded Rectangle 59"/>
          <p:cNvSpPr/>
          <p:nvPr/>
        </p:nvSpPr>
        <p:spPr bwMode="auto">
          <a:xfrm>
            <a:off x="469900" y="2921000"/>
            <a:ext cx="1028700" cy="106680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George and Rita fall ill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2120900" y="1638300"/>
            <a:ext cx="1305980" cy="1736148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Knowledge-able, friendly providers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5333999" y="1676400"/>
            <a:ext cx="1402323" cy="1647248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George released; receives HCBS</a:t>
            </a:r>
          </a:p>
          <a:p>
            <a:pPr algn="ctr"/>
            <a:endParaRPr lang="en-US" sz="1400" b="1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3784600" y="1651000"/>
            <a:ext cx="1206500" cy="1707573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Maria makes critical care decisions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130152" y="4178300"/>
            <a:ext cx="1260748" cy="2120900"/>
          </a:xfrm>
          <a:prstGeom prst="round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Health providers are hostile when Ellen visits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5397726" y="4191000"/>
            <a:ext cx="1434246" cy="2082800"/>
          </a:xfrm>
          <a:prstGeom prst="round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Rita released; fears help from HCBS providers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Ellen is un- supported caregiver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790453" y="4191000"/>
            <a:ext cx="1264147" cy="2082800"/>
          </a:xfrm>
          <a:prstGeom prst="round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Ellen challenged for medical decision-making authority</a:t>
            </a:r>
          </a:p>
        </p:txBody>
      </p:sp>
      <p:cxnSp>
        <p:nvCxnSpPr>
          <p:cNvPr id="45" name="Straight Arrow Connector 44"/>
          <p:cNvCxnSpPr>
            <a:endCxn id="62" idx="1"/>
          </p:cNvCxnSpPr>
          <p:nvPr/>
        </p:nvCxnSpPr>
        <p:spPr>
          <a:xfrm rot="5400000" flipH="1" flipV="1">
            <a:off x="1392887" y="2561287"/>
            <a:ext cx="782926" cy="673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Slide_37_Graphi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623" y="4114633"/>
            <a:ext cx="960777" cy="1211415"/>
          </a:xfrm>
          <a:prstGeom prst="rect">
            <a:avLst/>
          </a:prstGeom>
        </p:spPr>
      </p:pic>
      <p:pic>
        <p:nvPicPr>
          <p:cNvPr id="56" name="Picture 55" descr="Slide_8_graphic.eps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4142"/>
          <a:stretch>
            <a:fillRect/>
          </a:stretch>
        </p:blipFill>
        <p:spPr>
          <a:xfrm>
            <a:off x="947853" y="1371785"/>
            <a:ext cx="624469" cy="1633571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1441450" y="3778250"/>
            <a:ext cx="711200" cy="622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0" y="3302000"/>
            <a:ext cx="482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2700" y="3644900"/>
            <a:ext cx="482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62" idx="3"/>
            <a:endCxn id="71" idx="1"/>
          </p:cNvCxnSpPr>
          <p:nvPr/>
        </p:nvCxnSpPr>
        <p:spPr>
          <a:xfrm flipV="1">
            <a:off x="3426880" y="2504787"/>
            <a:ext cx="35772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390900" y="5079999"/>
            <a:ext cx="396076" cy="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003800" y="2527300"/>
            <a:ext cx="355600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29200" y="5079999"/>
            <a:ext cx="396076" cy="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718300" y="2540000"/>
            <a:ext cx="317500" cy="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794500" y="5105400"/>
            <a:ext cx="304800" cy="254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3201" y="21463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George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95401" y="14605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Maria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3201" y="4749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Ellen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70001" y="52959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Rita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7010400" y="1079500"/>
            <a:ext cx="1524000" cy="25146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George enters nursing home 5 yrs later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Medicaid allows Maria to keep home, savings, income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7108552" y="3846303"/>
            <a:ext cx="1527448" cy="2452897"/>
          </a:xfrm>
          <a:prstGeom prst="roundRect">
            <a:avLst/>
          </a:prstGeom>
          <a:solidFill>
            <a:srgbClr val="FF990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Rita enters nursing home 2 yrs later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1"/>
                </a:solidFill>
                <a:latin typeface="Helvetica"/>
                <a:cs typeface="Helvetica"/>
              </a:rPr>
              <a:t>Ellen loses nest egg and Rita’s income to Medicaid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8509000" y="2489200"/>
            <a:ext cx="355600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8623300" y="5054600"/>
            <a:ext cx="355600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71" grpId="0" animBg="1"/>
      <p:bldP spid="32" grpId="0" animBg="1"/>
      <p:bldP spid="34" grpId="0" animBg="1"/>
      <p:bldP spid="40" grpId="0" animBg="1"/>
      <p:bldP spid="85" grpId="0" animBg="1"/>
      <p:bldP spid="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15132" cy="68194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Two Stories of Aging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71" name="Rounded Rectangle 70"/>
          <p:cNvSpPr/>
          <p:nvPr/>
        </p:nvSpPr>
        <p:spPr bwMode="auto">
          <a:xfrm>
            <a:off x="2829564" y="1304925"/>
            <a:ext cx="3533136" cy="2108200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L="169863" lvl="1" indent="-169863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Inherits nest egg and home</a:t>
            </a:r>
          </a:p>
          <a:p>
            <a:pPr marL="169863" lvl="1" indent="-169863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Receives George’s pension</a:t>
            </a:r>
          </a:p>
          <a:p>
            <a:pPr marL="169863" lvl="1" indent="-169863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$954/mo Social Security survivor benefit</a:t>
            </a:r>
          </a:p>
          <a:p>
            <a:pPr marL="169863" lvl="1" indent="-169863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Makes burial decisions </a:t>
            </a:r>
          </a:p>
          <a:p>
            <a:pPr marL="169863" lvl="1" indent="-169863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Gets emotional support from  community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2774042" y="3681049"/>
            <a:ext cx="3677558" cy="2580051"/>
          </a:xfrm>
          <a:prstGeom prst="roundRect">
            <a:avLst/>
          </a:prstGeom>
          <a:solidFill>
            <a:srgbClr val="EDA20D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endParaRPr lang="en-US" sz="1600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Nest egg already gone to pay for Rita’s long-term care</a:t>
            </a:r>
          </a:p>
          <a:p>
            <a:pPr marL="117475" marR="0" indent="-117475" defTabSz="91440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Loses home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Cannot get Rita’s pension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No Social Security survivor benefit</a:t>
            </a:r>
          </a:p>
          <a:p>
            <a:pPr marL="114300" marR="0" indent="-114300" defTabSz="91440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Stays closeted in community; no emotional support </a:t>
            </a:r>
          </a:p>
          <a:p>
            <a:pPr marL="114300" indent="-11430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Food stamps and SSI supplement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600" b="1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117600" y="2616200"/>
            <a:ext cx="1028700" cy="181610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George and Rita pass</a:t>
            </a:r>
          </a:p>
        </p:txBody>
      </p:sp>
      <p:pic>
        <p:nvPicPr>
          <p:cNvPr id="50" name="Picture 49" descr="Slide_37_Graphi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6023" y="4114633"/>
            <a:ext cx="960777" cy="1211415"/>
          </a:xfrm>
          <a:prstGeom prst="rect">
            <a:avLst/>
          </a:prstGeom>
        </p:spPr>
      </p:pic>
      <p:pic>
        <p:nvPicPr>
          <p:cNvPr id="51" name="Picture 50" descr="Slide_8_graphic.eps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4142"/>
          <a:stretch>
            <a:fillRect/>
          </a:stretch>
        </p:blipFill>
        <p:spPr>
          <a:xfrm>
            <a:off x="1608253" y="1371785"/>
            <a:ext cx="624469" cy="1633571"/>
          </a:xfrm>
          <a:prstGeom prst="rect">
            <a:avLst/>
          </a:prstGeom>
        </p:spPr>
      </p:pic>
      <p:cxnSp>
        <p:nvCxnSpPr>
          <p:cNvPr id="52" name="Straight Arrow Connector 51"/>
          <p:cNvCxnSpPr>
            <a:endCxn id="27" idx="1"/>
          </p:cNvCxnSpPr>
          <p:nvPr/>
        </p:nvCxnSpPr>
        <p:spPr>
          <a:xfrm>
            <a:off x="1663700" y="4660900"/>
            <a:ext cx="1110342" cy="310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60400" y="3302000"/>
            <a:ext cx="482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73100" y="3644900"/>
            <a:ext cx="482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63601" y="21463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George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55801" y="14605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Maria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63601" y="4749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Ellen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30401" y="52959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Rita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6723742" y="3668349"/>
            <a:ext cx="1823358" cy="25800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114300" marR="0" indent="-114300" defTabSz="91440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Helvetica"/>
              <a:cs typeface="Helvetica"/>
            </a:endParaRPr>
          </a:p>
          <a:p>
            <a:pPr marL="114300" marR="0" indent="-114300" defTabSz="91440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No home</a:t>
            </a:r>
          </a:p>
          <a:p>
            <a:pPr marL="114300" marR="0" indent="-114300" defTabSz="91440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No nest egg</a:t>
            </a:r>
          </a:p>
          <a:p>
            <a:pPr marL="114300" marR="0" indent="-114300" defTabSz="91440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No income</a:t>
            </a:r>
          </a:p>
          <a:p>
            <a:pPr marL="114300" marR="0" indent="-114300" defTabSz="914400" latinLnBrk="0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</a:pPr>
            <a:r>
              <a:rPr lang="en-US" sz="1800" b="1" dirty="0" smtClean="0">
                <a:solidFill>
                  <a:schemeClr val="accent2">
                    <a:lumMod val="50000"/>
                  </a:schemeClr>
                </a:solidFill>
                <a:latin typeface="Helvetica"/>
                <a:cs typeface="Helvetica"/>
              </a:rPr>
              <a:t>No support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6690364" y="1266825"/>
            <a:ext cx="1793236" cy="2108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Helvetica"/>
              <a:cs typeface="Helvetica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Home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Nest egg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Income</a:t>
            </a:r>
          </a:p>
          <a:p>
            <a:pPr marL="169863" lvl="1" indent="-169863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Support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78600" y="685800"/>
            <a:ext cx="1978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itchFamily="34" charset="0"/>
                <a:cs typeface="Helvetica" pitchFamily="34" charset="0"/>
              </a:rPr>
              <a:t>Bottom Line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044700" y="1744374"/>
            <a:ext cx="723900" cy="6686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7" grpId="0" animBg="1"/>
      <p:bldP spid="65" grpId="0" animBg="1"/>
      <p:bldP spid="66" grpId="0" animBg="1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85750"/>
            <a:ext cx="5372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8082" y="3296984"/>
            <a:ext cx="320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823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equip LGBT older adults with resources</a:t>
            </a:r>
          </a:p>
          <a:p>
            <a:r>
              <a:rPr lang="en-US" sz="2800" dirty="0" smtClean="0">
                <a:solidFill>
                  <a:srgbClr val="800080"/>
                </a:solidFill>
              </a:rPr>
              <a:t>Connect aging providers and LGBT groups to best practices, training and relevant information</a:t>
            </a:r>
          </a:p>
          <a:p>
            <a:r>
              <a:rPr lang="en-US" sz="2800" dirty="0" smtClean="0"/>
              <a:t>Broaden public awareness about LGBT aging</a:t>
            </a:r>
          </a:p>
          <a:p>
            <a:r>
              <a:rPr lang="en-US" sz="2800" dirty="0" smtClean="0">
                <a:solidFill>
                  <a:srgbClr val="800080"/>
                </a:solidFill>
              </a:rPr>
              <a:t>Position SAGE and 10 national partners</a:t>
            </a:r>
            <a:endParaRPr lang="en-US" sz="28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760" y="-225386"/>
            <a:ext cx="7346119" cy="704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088" y="3690176"/>
            <a:ext cx="320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Serena Worthington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Director of Community Advocacy and Capacity Building</a:t>
            </a: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sworthington@sageusa.org</a:t>
            </a:r>
            <a:b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773-508-1111 office</a:t>
            </a: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312-919-4506 cell</a:t>
            </a: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SAGE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www.sageusa.org</a:t>
            </a:r>
          </a:p>
          <a:p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National Resource Center on LGBT Aging </a:t>
            </a: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www.lgbtagingcenter.org</a:t>
            </a:r>
          </a:p>
          <a:p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Placeholder 8" descr="NEW LOGO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09754" y="2823556"/>
            <a:ext cx="1267691" cy="113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Affiliate Locations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SAGE New York</a:t>
            </a:r>
          </a:p>
          <a:p>
            <a:pPr>
              <a:buNone/>
            </a:pPr>
            <a:r>
              <a:rPr lang="en-US" dirty="0" smtClean="0"/>
              <a:t>SAGE </a:t>
            </a:r>
            <a:r>
              <a:rPr lang="en-US" dirty="0"/>
              <a:t>Long Island</a:t>
            </a:r>
          </a:p>
          <a:p>
            <a:pPr>
              <a:buNone/>
            </a:pPr>
            <a:r>
              <a:rPr lang="en-US" dirty="0" smtClean="0"/>
              <a:t>SAGE </a:t>
            </a:r>
            <a:r>
              <a:rPr lang="en-US" dirty="0"/>
              <a:t>of the Hudson </a:t>
            </a:r>
            <a:r>
              <a:rPr lang="en-US" dirty="0" smtClean="0"/>
              <a:t>Valley</a:t>
            </a:r>
          </a:p>
          <a:p>
            <a:pPr>
              <a:buNone/>
            </a:pPr>
            <a:r>
              <a:rPr lang="en-US" dirty="0" smtClean="0"/>
              <a:t>SAGE/Queens Rainbow</a:t>
            </a:r>
            <a:endParaRPr lang="en-US" dirty="0"/>
          </a:p>
          <a:p>
            <a:pPr>
              <a:buNone/>
            </a:pPr>
            <a:r>
              <a:rPr lang="en-US" dirty="0" smtClean="0"/>
              <a:t>SAGE </a:t>
            </a:r>
            <a:r>
              <a:rPr lang="en-US" dirty="0"/>
              <a:t>of the </a:t>
            </a:r>
            <a:r>
              <a:rPr lang="en-US" dirty="0" smtClean="0"/>
              <a:t>Genesee </a:t>
            </a:r>
            <a:r>
              <a:rPr lang="en-US" dirty="0"/>
              <a:t>Valley</a:t>
            </a:r>
          </a:p>
          <a:p>
            <a:pPr>
              <a:buNone/>
            </a:pPr>
            <a:r>
              <a:rPr lang="en-US" dirty="0" smtClean="0"/>
              <a:t>SAGE Upstate New York</a:t>
            </a:r>
            <a:endParaRPr lang="en-US" dirty="0"/>
          </a:p>
          <a:p>
            <a:pPr>
              <a:buNone/>
            </a:pPr>
            <a:r>
              <a:rPr lang="en-US" dirty="0" smtClean="0"/>
              <a:t>SAGE </a:t>
            </a:r>
            <a:r>
              <a:rPr lang="en-US" dirty="0"/>
              <a:t>Metro DC at the DC </a:t>
            </a:r>
            <a:r>
              <a:rPr lang="en-US" dirty="0" smtClean="0"/>
              <a:t>Center</a:t>
            </a:r>
          </a:p>
          <a:p>
            <a:pPr>
              <a:buNone/>
            </a:pPr>
            <a:r>
              <a:rPr lang="en-US" dirty="0" smtClean="0"/>
              <a:t>SAGE </a:t>
            </a:r>
            <a:r>
              <a:rPr lang="en-US" dirty="0"/>
              <a:t>Philadelphia at</a:t>
            </a:r>
            <a:r>
              <a:rPr lang="en-US" dirty="0" smtClean="0"/>
              <a:t> William Way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Affiliate Locations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SAGE </a:t>
            </a:r>
            <a:r>
              <a:rPr lang="en-US" dirty="0" err="1" smtClean="0"/>
              <a:t>CenLa</a:t>
            </a:r>
            <a:r>
              <a:rPr lang="en-US" dirty="0" smtClean="0"/>
              <a:t> (Central Louisiana)</a:t>
            </a:r>
          </a:p>
          <a:p>
            <a:pPr>
              <a:buNone/>
            </a:pPr>
            <a:r>
              <a:rPr lang="en-US" dirty="0" smtClean="0"/>
              <a:t>SAGE South Florida</a:t>
            </a:r>
          </a:p>
          <a:p>
            <a:pPr>
              <a:buNone/>
            </a:pPr>
            <a:r>
              <a:rPr lang="en-US" dirty="0" smtClean="0"/>
              <a:t>SAGE Center on Halsted (Chicago)</a:t>
            </a:r>
          </a:p>
          <a:p>
            <a:pPr>
              <a:buNone/>
            </a:pPr>
            <a:r>
              <a:rPr lang="en-US" dirty="0" smtClean="0"/>
              <a:t>SAGE of Metro St. Louis</a:t>
            </a:r>
          </a:p>
          <a:p>
            <a:pPr>
              <a:buNone/>
            </a:pPr>
            <a:r>
              <a:rPr lang="en-US" dirty="0" smtClean="0"/>
              <a:t>SAGE Milwaukee</a:t>
            </a:r>
          </a:p>
          <a:p>
            <a:pPr>
              <a:buNone/>
            </a:pPr>
            <a:r>
              <a:rPr lang="en-US" dirty="0" smtClean="0"/>
              <a:t>SAGE Palm Springs</a:t>
            </a:r>
          </a:p>
          <a:p>
            <a:pPr>
              <a:buNone/>
            </a:pPr>
            <a:r>
              <a:rPr lang="en-US" dirty="0" smtClean="0"/>
              <a:t>SAGE of the Rockies</a:t>
            </a:r>
          </a:p>
          <a:p>
            <a:pPr>
              <a:buNone/>
            </a:pPr>
            <a:r>
              <a:rPr lang="en-US" dirty="0" smtClean="0"/>
              <a:t>SAGE Utah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Affiliates</a:t>
            </a:r>
            <a:endParaRPr lang="en-US" dirty="0"/>
          </a:p>
        </p:txBody>
      </p:sp>
      <p:pic>
        <p:nvPicPr>
          <p:cNvPr id="4" name="Content Placeholder 3" descr="Screen shot 2010-09-08 at 8.31.21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6673" y="1527175"/>
            <a:ext cx="7974141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Maturing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State-By-State LGBT Aging Policy and Recommendations</a:t>
            </a:r>
          </a:p>
          <a:p>
            <a:endParaRPr lang="en-US" dirty="0" smtClean="0"/>
          </a:p>
          <a:p>
            <a:r>
              <a:rPr lang="en-US" dirty="0" smtClean="0"/>
              <a:t>May, 2010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www.thetaskforce.org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Slide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3810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Grp="1" noChangeArrowheads="1"/>
          </p:cNvSpPr>
          <p:nvPr/>
        </p:nvSpPr>
        <p:spPr bwMode="auto">
          <a:xfrm>
            <a:off x="1876397" y="2335188"/>
            <a:ext cx="70038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Helvetica" pitchFamily="90" charset="0"/>
              </a:rPr>
              <a:t>Improving the Lives of LGBT Older Adults</a:t>
            </a:r>
            <a:endParaRPr lang="en-US" sz="4400" dirty="0">
              <a:solidFill>
                <a:schemeClr val="tx2"/>
              </a:solidFill>
              <a:latin typeface="Helvetica" pitchFamily="90" charset="0"/>
            </a:endParaRPr>
          </a:p>
        </p:txBody>
      </p:sp>
      <p:sp>
        <p:nvSpPr>
          <p:cNvPr id="13316" name="Rectangle 6"/>
          <p:cNvSpPr>
            <a:spLocks noGrp="1" noChangeArrowheads="1"/>
          </p:cNvSpPr>
          <p:nvPr/>
        </p:nvSpPr>
        <p:spPr bwMode="auto">
          <a:xfrm>
            <a:off x="1876397" y="3706788"/>
            <a:ext cx="6400800" cy="22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800" dirty="0" smtClean="0">
              <a:latin typeface="Helvetica" pitchFamily="90" charset="0"/>
            </a:endParaRPr>
          </a:p>
          <a:p>
            <a:r>
              <a:rPr lang="en-US" sz="2400" b="1" dirty="0" smtClean="0">
                <a:latin typeface="Helvetica" pitchFamily="90" charset="0"/>
              </a:rPr>
              <a:t>www.sageusa.org</a:t>
            </a:r>
          </a:p>
          <a:p>
            <a:endParaRPr lang="en-US" sz="2400" b="1" dirty="0" smtClean="0">
              <a:latin typeface="Helvetica" pitchFamily="90" charset="0"/>
            </a:endParaRPr>
          </a:p>
          <a:p>
            <a:endParaRPr lang="en-US" sz="2400" b="1" dirty="0" smtClean="0">
              <a:latin typeface="Helvetica" pitchFamily="90" charset="0"/>
            </a:endParaRPr>
          </a:p>
          <a:p>
            <a:r>
              <a:rPr lang="en-US" sz="2400" b="1" dirty="0" smtClean="0">
                <a:latin typeface="Helvetica" pitchFamily="90" charset="0"/>
              </a:rPr>
              <a:t>www.lgbtmap.org</a:t>
            </a:r>
            <a:endParaRPr lang="en-US" sz="2400" b="1" dirty="0">
              <a:latin typeface="Helvetica" pitchFamily="90" charset="0"/>
            </a:endParaRPr>
          </a:p>
        </p:txBody>
      </p:sp>
      <p:pic>
        <p:nvPicPr>
          <p:cNvPr id="5" name="Picture 4" descr="SAGE logo right 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733800"/>
            <a:ext cx="1096240" cy="98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4"/>
          <p:cNvSpPr txBox="1">
            <a:spLocks/>
          </p:cNvSpPr>
          <p:nvPr/>
        </p:nvSpPr>
        <p:spPr>
          <a:xfrm>
            <a:off x="6870700" y="2137701"/>
            <a:ext cx="1752600" cy="2840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69863" indent="-169863" algn="r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latin typeface="Helvetica"/>
                <a:ea typeface="ＭＳ Ｐゴシック" pitchFamily="90" charset="-128"/>
                <a:cs typeface="Helvetica"/>
              </a:rPr>
              <a:t>Twice as likely to be single, four times less likely to have children</a:t>
            </a:r>
          </a:p>
          <a:p>
            <a:pPr marL="169863" indent="-169863" algn="r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latin typeface="Helvetica"/>
                <a:ea typeface="ＭＳ Ｐゴシック" pitchFamily="90" charset="-128"/>
                <a:cs typeface="Helvetica"/>
              </a:rPr>
              <a:t>Rely on    friends and partners       who lack     legal and   social recognition</a:t>
            </a:r>
          </a:p>
          <a:p>
            <a:pPr marL="342900" marR="0" lvl="0" indent="-342900" algn="r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90" charset="-128"/>
              <a:cs typeface="Helvetica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90" charset="-128"/>
              <a:cs typeface="Helvetica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90" charset="-128"/>
              <a:cs typeface="Helvetica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90" charset="-128"/>
              <a:cs typeface="Helvetica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90" charset="-128"/>
              <a:cs typeface="Helvetica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114300" y="2738355"/>
            <a:ext cx="2200665" cy="27988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77800" marR="0" lvl="0" indent="-1778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90" charset="-128"/>
                <a:cs typeface="Helvetica"/>
              </a:rPr>
              <a:t>1.6 million LGBT elders; largely closeted</a:t>
            </a:r>
          </a:p>
          <a:p>
            <a:pPr marL="177800" marR="0" lvl="0" indent="-1778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103" charset="-128"/>
                <a:cs typeface="Helvetica"/>
              </a:rPr>
              <a:t>A psychiatric disorder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103" charset="-128"/>
                <a:cs typeface="Helvetica"/>
              </a:rPr>
              <a:t>(un</a:t>
            </a:r>
            <a:r>
              <a:rPr lang="en-US" sz="1600" i="1" kern="0" dirty="0" err="1" smtClean="0">
                <a:latin typeface="Helvetica"/>
                <a:ea typeface="ＭＳ Ｐゴシック" pitchFamily="103" charset="-128"/>
                <a:cs typeface="Helvetica"/>
              </a:rPr>
              <a:t>til</a:t>
            </a:r>
            <a:r>
              <a:rPr lang="en-US" sz="1600" i="1" kern="0" dirty="0" smtClean="0">
                <a:latin typeface="Helvetica"/>
                <a:ea typeface="ＭＳ Ｐゴシック" pitchFamily="103" charset="-128"/>
                <a:cs typeface="Helvetica"/>
              </a:rPr>
              <a:t> 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103" charset="-128"/>
                <a:cs typeface="Helvetica"/>
              </a:rPr>
              <a:t> 1973)</a:t>
            </a:r>
            <a:endParaRPr lang="en-US" sz="1600" i="1" kern="0" dirty="0" smtClean="0">
              <a:latin typeface="Helvetica"/>
              <a:ea typeface="ＭＳ Ｐゴシック" pitchFamily="103" charset="-128"/>
              <a:cs typeface="Helvetica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103" charset="-128"/>
                <a:cs typeface="Helvetica"/>
              </a:rPr>
              <a:t>Criminal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103" charset="-128"/>
                <a:cs typeface="Helvetica"/>
              </a:rPr>
              <a:t>           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103" charset="-128"/>
                <a:cs typeface="Helvetica"/>
              </a:rPr>
              <a:t>(until 2003)</a:t>
            </a:r>
          </a:p>
          <a:p>
            <a:pPr marL="177800" marR="0" lvl="0" indent="-1778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pitchFamily="90" charset="-128"/>
                <a:cs typeface="Helvetica"/>
              </a:rPr>
              <a:t>Fear accessing health and community services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90" charset="-128"/>
              <a:cs typeface="Helvetica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83834" y="2129883"/>
            <a:ext cx="5731727" cy="4025590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03" charset="0"/>
            </a:endParaRPr>
          </a:p>
        </p:txBody>
      </p:sp>
      <p:pic>
        <p:nvPicPr>
          <p:cNvPr id="18" name="Picture 17" descr="Slide_7_Graphi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1359" y="2153538"/>
            <a:ext cx="5621705" cy="41966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885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pitchFamily="34" charset="0"/>
                <a:cs typeface="Helvetica" pitchFamily="34" charset="0"/>
              </a:rPr>
              <a:t>LGBT Elders Face Unique Challenges to Successful Aging</a:t>
            </a:r>
            <a:endParaRPr lang="en-US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fld id="{B5FD7BEA-C4A4-4672-8BD0-390B58F0184B}" type="slidenum">
              <a:rPr lang="en-US" smtClean="0"/>
              <a:pPr marL="342900" indent="-342900">
                <a:buFont typeface="+mj-lt"/>
                <a:buAutoNum type="arabicPeriod"/>
                <a:defRPr/>
              </a:pPr>
              <a:t>8</a:t>
            </a:fld>
            <a:endParaRPr lang="en-US" dirty="0"/>
          </a:p>
        </p:txBody>
      </p:sp>
      <p:grpSp>
        <p:nvGrpSpPr>
          <p:cNvPr id="2" name="Group 16"/>
          <p:cNvGrpSpPr/>
          <p:nvPr/>
        </p:nvGrpSpPr>
        <p:grpSpPr>
          <a:xfrm>
            <a:off x="1257300" y="2134453"/>
            <a:ext cx="2415987" cy="535531"/>
            <a:chOff x="1295400" y="2032853"/>
            <a:chExt cx="2415987" cy="535531"/>
          </a:xfrm>
        </p:grpSpPr>
        <p:sp>
          <p:nvSpPr>
            <p:cNvPr id="9" name="TextBox 8"/>
            <p:cNvSpPr txBox="1"/>
            <p:nvPr/>
          </p:nvSpPr>
          <p:spPr>
            <a:xfrm>
              <a:off x="1535952" y="2032853"/>
              <a:ext cx="217543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latin typeface="Helvetica" pitchFamily="34" charset="0"/>
                  <a:cs typeface="Helvetica" pitchFamily="34" charset="0"/>
                </a:rPr>
                <a:t>Effects of stigma, past and present</a:t>
              </a:r>
              <a:endParaRPr lang="en-US" sz="16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5400" y="2032853"/>
              <a:ext cx="5334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latin typeface="Helvetica" pitchFamily="34" charset="0"/>
                  <a:cs typeface="Helvetica" pitchFamily="34" charset="0"/>
                </a:rPr>
                <a:t>1.  </a:t>
              </a:r>
              <a:endParaRPr lang="en-US" sz="1600" b="1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4067735" y="4527133"/>
            <a:ext cx="2815660" cy="983599"/>
            <a:chOff x="3953395" y="4471253"/>
            <a:chExt cx="2599805" cy="983599"/>
          </a:xfrm>
        </p:grpSpPr>
        <p:sp>
          <p:nvSpPr>
            <p:cNvPr id="12" name="TextBox 11"/>
            <p:cNvSpPr txBox="1"/>
            <p:nvPr/>
          </p:nvSpPr>
          <p:spPr>
            <a:xfrm>
              <a:off x="4126753" y="4476123"/>
              <a:ext cx="2426447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latin typeface="Helvetica" pitchFamily="34" charset="0"/>
                  <a:cs typeface="Helvetica" pitchFamily="34" charset="0"/>
                </a:rPr>
                <a:t>Unequal treatment under laws, programs and services for older adults</a:t>
              </a:r>
              <a:endParaRPr lang="en-US" sz="16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3395" y="4471253"/>
              <a:ext cx="5334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latin typeface="Helvetica" pitchFamily="34" charset="0"/>
                  <a:cs typeface="Helvetica" pitchFamily="34" charset="0"/>
                </a:rPr>
                <a:t>3.  </a:t>
              </a:r>
              <a:endParaRPr lang="en-US" sz="1600" b="1" dirty="0"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4481276" y="2094109"/>
            <a:ext cx="2578847" cy="998985"/>
            <a:chOff x="4414370" y="2127562"/>
            <a:chExt cx="2578847" cy="998985"/>
          </a:xfrm>
        </p:grpSpPr>
        <p:sp>
          <p:nvSpPr>
            <p:cNvPr id="11" name="TextBox 10"/>
            <p:cNvSpPr txBox="1"/>
            <p:nvPr/>
          </p:nvSpPr>
          <p:spPr>
            <a:xfrm>
              <a:off x="4707217" y="2147818"/>
              <a:ext cx="22860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latin typeface="Helvetica" pitchFamily="34" charset="0"/>
                  <a:cs typeface="Helvetica" pitchFamily="34" charset="0"/>
                </a:rPr>
                <a:t>Need to rely upon “families of choice” for care and </a:t>
              </a:r>
              <a:br>
                <a:rPr lang="en-US" sz="1600" b="1" dirty="0" smtClean="0">
                  <a:latin typeface="Helvetica" pitchFamily="34" charset="0"/>
                  <a:cs typeface="Helvetica" pitchFamily="34" charset="0"/>
                </a:rPr>
              </a:br>
              <a:r>
                <a:rPr lang="en-US" sz="1600" b="1" dirty="0" smtClean="0">
                  <a:latin typeface="Helvetica" pitchFamily="34" charset="0"/>
                  <a:cs typeface="Helvetica" pitchFamily="34" charset="0"/>
                </a:rPr>
                <a:t>support</a:t>
              </a:r>
              <a:endParaRPr lang="en-US" sz="1600" b="1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4370" y="2127562"/>
              <a:ext cx="533400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dirty="0" smtClean="0">
                  <a:latin typeface="Helvetica" pitchFamily="34" charset="0"/>
                  <a:cs typeface="Helvetica" pitchFamily="34" charset="0"/>
                </a:rPr>
                <a:t>2.  </a:t>
              </a:r>
              <a:endParaRPr lang="en-US" sz="1600" b="1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2" name="Content Placeholder 4"/>
          <p:cNvSpPr txBox="1">
            <a:spLocks/>
          </p:cNvSpPr>
          <p:nvPr/>
        </p:nvSpPr>
        <p:spPr>
          <a:xfrm>
            <a:off x="5508662" y="5274536"/>
            <a:ext cx="2378038" cy="1390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69863" marR="0" lvl="0" indent="-169863" defTabSz="914400" latinLnBrk="0">
              <a:lnSpc>
                <a:spcPct val="90000"/>
              </a:lnSpc>
              <a:spcBef>
                <a:spcPts val="600"/>
              </a:spcBef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atin typeface="Helvetica"/>
                <a:ea typeface="ＭＳ Ｐゴシック" pitchFamily="90" charset="-128"/>
                <a:cs typeface="Helvetica"/>
              </a:rPr>
              <a:t>Design safety nets around marriage, then exclude LG couples </a:t>
            </a:r>
          </a:p>
          <a:p>
            <a:pPr marL="169863" indent="-169863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kern="0" dirty="0" smtClean="0">
                <a:latin typeface="Helvetica"/>
                <a:ea typeface="ＭＳ Ｐゴシック" pitchFamily="90" charset="-128"/>
                <a:cs typeface="Helvetica"/>
              </a:rPr>
              <a:t>Fail to address stigma and discrimination</a:t>
            </a: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90" charset="-128"/>
              <a:cs typeface="Helvetica"/>
            </a:endParaRPr>
          </a:p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90" charset="-128"/>
              <a:cs typeface="Helvetica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pitchFamily="90" charset="-128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5783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pitchFamily="34" charset="0"/>
                <a:cs typeface="Helvetica" pitchFamily="34" charset="0"/>
              </a:rPr>
              <a:t>The Three Challenges Obstruct LGBT Elders’ Successful Aging</a:t>
            </a:r>
            <a:endParaRPr lang="en-US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7BEA-C4A4-4672-8BD0-390B58F018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09329" y="2315451"/>
            <a:ext cx="13536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Financial Security</a:t>
            </a:r>
            <a:endParaRPr lang="en-US" sz="14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9329" y="5173240"/>
            <a:ext cx="173467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Social/ Community Support</a:t>
            </a:r>
            <a:endParaRPr lang="en-US" sz="14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0480" y="3811279"/>
            <a:ext cx="161364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Good</a:t>
            </a:r>
            <a:r>
              <a:rPr lang="en-US" sz="1400" b="1" i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Health/ Health Care</a:t>
            </a:r>
            <a:endParaRPr lang="en-US" sz="14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43284" y="1718931"/>
            <a:ext cx="288215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cap="all" dirty="0" smtClean="0">
                <a:latin typeface="Helvetica" pitchFamily="34" charset="0"/>
                <a:cs typeface="Helvetica" pitchFamily="34" charset="0"/>
              </a:rPr>
              <a:t>Successful Aging</a:t>
            </a:r>
            <a:endParaRPr lang="en-US" sz="1600" b="1" cap="all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882650" y="2480625"/>
            <a:ext cx="4787900" cy="3412175"/>
            <a:chOff x="882650" y="2480625"/>
            <a:chExt cx="4787900" cy="3412175"/>
          </a:xfrm>
        </p:grpSpPr>
        <p:grpSp>
          <p:nvGrpSpPr>
            <p:cNvPr id="7" name="Group 16"/>
            <p:cNvGrpSpPr/>
            <p:nvPr/>
          </p:nvGrpSpPr>
          <p:grpSpPr>
            <a:xfrm>
              <a:off x="882650" y="2616200"/>
              <a:ext cx="4787900" cy="3276600"/>
              <a:chOff x="882650" y="2616200"/>
              <a:chExt cx="4787900" cy="3276600"/>
            </a:xfrm>
          </p:grpSpPr>
          <p:pic>
            <p:nvPicPr>
              <p:cNvPr id="21" name="Picture 20" descr="Slide_15_Graphic_2.eps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82650" y="2616200"/>
                <a:ext cx="4787900" cy="3276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467798" y="3077592"/>
                <a:ext cx="848515" cy="244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100" b="1" dirty="0" smtClean="0">
                    <a:latin typeface="Helvetica" pitchFamily="34" charset="0"/>
                    <a:cs typeface="Helvetica" pitchFamily="34" charset="0"/>
                  </a:rPr>
                  <a:t>Stigma</a:t>
                </a:r>
                <a:endParaRPr lang="en-US" sz="11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35596" y="2931797"/>
                <a:ext cx="936813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100" b="1" dirty="0" smtClean="0">
                    <a:latin typeface="Helvetica" pitchFamily="34" charset="0"/>
                    <a:cs typeface="Helvetica" pitchFamily="34" charset="0"/>
                  </a:rPr>
                  <a:t>Need to rely on “families of choice”</a:t>
                </a:r>
                <a:endParaRPr lang="en-US" sz="1100" b="1" dirty="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72077" y="4447782"/>
                <a:ext cx="1129553" cy="701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US" sz="1100" b="1" dirty="0" smtClean="0">
                    <a:latin typeface="Helvetica" pitchFamily="34" charset="0"/>
                    <a:cs typeface="Helvetica" pitchFamily="34" charset="0"/>
                  </a:rPr>
                  <a:t>Unequal treatment under laws &amp; programs</a:t>
                </a:r>
                <a:endParaRPr lang="en-US" sz="1100" b="1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20726447">
              <a:off x="2506049" y="2480625"/>
              <a:ext cx="158335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 smtClean="0">
                  <a:latin typeface="Helvetica" pitchFamily="34" charset="0"/>
                  <a:cs typeface="Helvetica" pitchFamily="34" charset="0"/>
                </a:rPr>
                <a:t>LGBT Barriers</a:t>
              </a:r>
              <a:endParaRPr lang="en-US" sz="1600" b="1" dirty="0">
                <a:latin typeface="Helvetica" pitchFamily="34" charset="0"/>
                <a:cs typeface="Helvetica" pitchFamily="34" charset="0"/>
              </a:endParaRPr>
            </a:p>
          </p:txBody>
        </p:sp>
      </p:grpSp>
      <p:pic>
        <p:nvPicPr>
          <p:cNvPr id="15" name="Picture 14" descr="Slide_15_Graphic_1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4349750"/>
            <a:ext cx="1651000" cy="1765300"/>
          </a:xfrm>
          <a:prstGeom prst="rect">
            <a:avLst/>
          </a:prstGeom>
        </p:spPr>
      </p:pic>
      <p:pic>
        <p:nvPicPr>
          <p:cNvPr id="16" name="Picture 15" descr="Slide_15_Graphic_3.eps"/>
          <p:cNvPicPr>
            <a:picLocks noChangeAspect="1"/>
          </p:cNvPicPr>
          <p:nvPr/>
        </p:nvPicPr>
        <p:blipFill>
          <a:blip r:embed="rId5" cstate="print"/>
          <a:srcRect b="70318"/>
          <a:stretch>
            <a:fillRect/>
          </a:stretch>
        </p:blipFill>
        <p:spPr>
          <a:xfrm>
            <a:off x="5778500" y="2165350"/>
            <a:ext cx="1574800" cy="1210062"/>
          </a:xfrm>
          <a:prstGeom prst="rect">
            <a:avLst/>
          </a:prstGeom>
        </p:spPr>
      </p:pic>
      <p:pic>
        <p:nvPicPr>
          <p:cNvPr id="19" name="Picture 18" descr="Slide_26_Graphic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0065" y="3349505"/>
            <a:ext cx="1287434" cy="1262091"/>
          </a:xfrm>
          <a:prstGeom prst="rect">
            <a:avLst/>
          </a:prstGeom>
        </p:spPr>
      </p:pic>
      <p:pic>
        <p:nvPicPr>
          <p:cNvPr id="20" name="Picture 19" descr="Slide_31_Graphic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77773" y="4948353"/>
            <a:ext cx="1615125" cy="1015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91</TotalTime>
  <Words>1468</Words>
  <Application>Microsoft Office PowerPoint</Application>
  <PresentationFormat>On-screen Show (4:3)</PresentationFormat>
  <Paragraphs>267</Paragraphs>
  <Slides>25</Slides>
  <Notes>18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Civic</vt:lpstr>
      <vt:lpstr>Office Theme</vt:lpstr>
      <vt:lpstr>Lesbian, Gay, Bisexual and  Transgender Older Adults</vt:lpstr>
      <vt:lpstr>Mission</vt:lpstr>
      <vt:lpstr>SAGE Affiliate Locations</vt:lpstr>
      <vt:lpstr>Affiliate Locations Continued</vt:lpstr>
      <vt:lpstr>SAGE Affiliates</vt:lpstr>
      <vt:lpstr>Our Maturing Movement</vt:lpstr>
      <vt:lpstr>PowerPoint Presentation</vt:lpstr>
      <vt:lpstr>LGBT Elders Face Unique Challenges to Successful Aging</vt:lpstr>
      <vt:lpstr>The Three Challenges Obstruct LGBT Elders’ Successful Aging</vt:lpstr>
      <vt:lpstr>Gay &amp; Lesbian Elders Poorer; Receive Less Social Security</vt:lpstr>
      <vt:lpstr>Other Financial Disparities</vt:lpstr>
      <vt:lpstr>PowerPoint Presentation</vt:lpstr>
      <vt:lpstr>Barriers to Good Health and Health Care</vt:lpstr>
      <vt:lpstr>Delay Care, Neglected by Caregivers</vt:lpstr>
      <vt:lpstr>PowerPoint Presentation</vt:lpstr>
      <vt:lpstr>Barriers to Social and   Community Support</vt:lpstr>
      <vt:lpstr>Elder Services Exclude LGBT Elders</vt:lpstr>
      <vt:lpstr>Tying it Together</vt:lpstr>
      <vt:lpstr>Two Stories of Aging </vt:lpstr>
      <vt:lpstr>Two Stories of Aging </vt:lpstr>
      <vt:lpstr>Two Stories of Aging </vt:lpstr>
      <vt:lpstr>PowerPoint Presentation</vt:lpstr>
      <vt:lpstr>Goals </vt:lpstr>
      <vt:lpstr>PowerPoint Presentation</vt:lpstr>
      <vt:lpstr>Serena Worthington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SAGE INC</dc:creator>
  <cp:lastModifiedBy>Beth</cp:lastModifiedBy>
  <cp:revision>16</cp:revision>
  <dcterms:created xsi:type="dcterms:W3CDTF">2010-10-04T20:43:18Z</dcterms:created>
  <dcterms:modified xsi:type="dcterms:W3CDTF">2015-06-12T02:52:09Z</dcterms:modified>
</cp:coreProperties>
</file>