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3.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4.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3" r:id="rId2"/>
    <p:sldMasterId id="2147483700" r:id="rId3"/>
    <p:sldMasterId id="2147483717" r:id="rId4"/>
    <p:sldMasterId id="2147483734" r:id="rId5"/>
    <p:sldMasterId id="2147483751" r:id="rId6"/>
    <p:sldMasterId id="2147483768" r:id="rId7"/>
    <p:sldMasterId id="2147483785" r:id="rId8"/>
    <p:sldMasterId id="2147483802" r:id="rId9"/>
    <p:sldMasterId id="2147483819" r:id="rId10"/>
    <p:sldMasterId id="2147483836" r:id="rId11"/>
    <p:sldMasterId id="2147483870" r:id="rId12"/>
    <p:sldMasterId id="2147483887" r:id="rId13"/>
    <p:sldMasterId id="2147483904" r:id="rId14"/>
    <p:sldMasterId id="2147483921" r:id="rId15"/>
  </p:sldMasterIdLst>
  <p:notesMasterIdLst>
    <p:notesMasterId r:id="rId55"/>
  </p:notesMasterIdLst>
  <p:sldIdLst>
    <p:sldId id="332" r:id="rId16"/>
    <p:sldId id="308" r:id="rId17"/>
    <p:sldId id="302" r:id="rId18"/>
    <p:sldId id="327" r:id="rId19"/>
    <p:sldId id="328" r:id="rId20"/>
    <p:sldId id="305" r:id="rId21"/>
    <p:sldId id="329" r:id="rId22"/>
    <p:sldId id="307" r:id="rId23"/>
    <p:sldId id="330" r:id="rId24"/>
    <p:sldId id="331" r:id="rId25"/>
    <p:sldId id="343" r:id="rId26"/>
    <p:sldId id="310" r:id="rId27"/>
    <p:sldId id="334" r:id="rId28"/>
    <p:sldId id="353" r:id="rId29"/>
    <p:sldId id="354" r:id="rId30"/>
    <p:sldId id="316" r:id="rId31"/>
    <p:sldId id="355" r:id="rId32"/>
    <p:sldId id="319" r:id="rId33"/>
    <p:sldId id="336" r:id="rId34"/>
    <p:sldId id="325" r:id="rId35"/>
    <p:sldId id="341" r:id="rId36"/>
    <p:sldId id="362" r:id="rId37"/>
    <p:sldId id="357" r:id="rId38"/>
    <p:sldId id="317" r:id="rId39"/>
    <p:sldId id="359" r:id="rId40"/>
    <p:sldId id="358" r:id="rId41"/>
    <p:sldId id="365" r:id="rId42"/>
    <p:sldId id="333" r:id="rId43"/>
    <p:sldId id="367" r:id="rId44"/>
    <p:sldId id="356" r:id="rId45"/>
    <p:sldId id="350" r:id="rId46"/>
    <p:sldId id="366" r:id="rId47"/>
    <p:sldId id="368" r:id="rId48"/>
    <p:sldId id="360" r:id="rId49"/>
    <p:sldId id="321" r:id="rId50"/>
    <p:sldId id="347" r:id="rId51"/>
    <p:sldId id="361" r:id="rId52"/>
    <p:sldId id="335" r:id="rId53"/>
    <p:sldId id="364"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E692E6"/>
    <a:srgbClr val="800000"/>
    <a:srgbClr val="FF6600"/>
    <a:srgbClr val="FFFF00"/>
    <a:srgbClr val="2B5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autoAdjust="0"/>
    <p:restoredTop sz="99093" autoAdjust="0"/>
  </p:normalViewPr>
  <p:slideViewPr>
    <p:cSldViewPr>
      <p:cViewPr>
        <p:scale>
          <a:sx n="50" d="100"/>
          <a:sy n="50" d="100"/>
        </p:scale>
        <p:origin x="-306" y="-42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910"/>
    </p:cViewPr>
  </p:sorterViewPr>
  <p:notesViewPr>
    <p:cSldViewPr>
      <p:cViewPr varScale="1">
        <p:scale>
          <a:sx n="44" d="100"/>
          <a:sy n="44" d="100"/>
        </p:scale>
        <p:origin x="-2069"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3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3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39AB49D-02CE-4343-9B4D-782931FB841F}" type="slidenum">
              <a:rPr lang="en-US"/>
              <a:pPr>
                <a:defRPr/>
              </a:pPr>
              <a:t>‹#›</a:t>
            </a:fld>
            <a:endParaRPr lang="en-US"/>
          </a:p>
        </p:txBody>
      </p:sp>
    </p:spTree>
    <p:extLst>
      <p:ext uri="{BB962C8B-B14F-4D97-AF65-F5344CB8AC3E}">
        <p14:creationId xmlns:p14="http://schemas.microsoft.com/office/powerpoint/2010/main" val="18354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a.org/pi/lgbt/resources/sexual-orientation.asp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apa.org/about/governance/council/policy/sexual-orientation.asp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8A5E1468-7AEB-4061-9811-C9055AC78393}" type="slidenum">
              <a:rPr lang="en-US" smtClean="0"/>
              <a:pPr/>
              <a:t>1</a:t>
            </a:fld>
            <a:endParaRPr 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92239D2-45B2-4B6A-8922-6C25E82263AA}" type="slidenum">
              <a:rPr lang="en-US">
                <a:solidFill>
                  <a:prstClr val="black"/>
                </a:solidFill>
                <a:latin typeface="Arial" charset="0"/>
              </a:rPr>
              <a:pPr/>
              <a:t>17</a:t>
            </a:fld>
            <a:endParaRPr lang="en-US">
              <a:solidFill>
                <a:prstClr val="black"/>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couple to be married in San Francisco after California Supreme Courts legalized same sex marriage in CA (married June 16, 2008).  They met in 1950, became lovers in ‘52, and moved in together in 1953 on Valentine’s day on Castro Street in SF.  They founded the Daughters of </a:t>
            </a:r>
            <a:r>
              <a:rPr lang="en-US" baseline="0" dirty="0" err="1" smtClean="0"/>
              <a:t>Bilitis</a:t>
            </a:r>
            <a:r>
              <a:rPr lang="en-US" baseline="0" dirty="0" smtClean="0"/>
              <a:t> (DOB) in 1955.  The 1</a:t>
            </a:r>
            <a:r>
              <a:rPr lang="en-US" baseline="30000" dirty="0" smtClean="0"/>
              <a:t>st</a:t>
            </a:r>
            <a:r>
              <a:rPr lang="en-US" baseline="0" dirty="0" smtClean="0"/>
              <a:t> social/political organization for lesbians in us.  They both acted as presidents and editors of The Ladder until ‘63.  The DOB’s organization was a social alternative to lesbians bars, which at the time, were illegal and subject to police raids/harassment.  The name “</a:t>
            </a:r>
            <a:r>
              <a:rPr lang="en-US" baseline="0" dirty="0" err="1" smtClean="0"/>
              <a:t>Bilitis</a:t>
            </a:r>
            <a:r>
              <a:rPr lang="en-US" baseline="0" dirty="0" smtClean="0"/>
              <a:t>” was chosen for it’s reference to Sappho, an ancient </a:t>
            </a:r>
            <a:r>
              <a:rPr lang="en-US" baseline="0" dirty="0" err="1" smtClean="0"/>
              <a:t>greek</a:t>
            </a:r>
            <a:r>
              <a:rPr lang="en-US" baseline="0" dirty="0" smtClean="0"/>
              <a:t> poet born on the island of </a:t>
            </a:r>
            <a:r>
              <a:rPr lang="en-US" baseline="0" dirty="0" err="1" smtClean="0"/>
              <a:t>lesbos</a:t>
            </a:r>
            <a:r>
              <a:rPr lang="en-US" baseline="0" dirty="0" smtClean="0"/>
              <a:t>.  </a:t>
            </a:r>
            <a:r>
              <a:rPr lang="en-US" baseline="0" dirty="0" err="1" smtClean="0"/>
              <a:t>Bilitis</a:t>
            </a:r>
            <a:r>
              <a:rPr lang="en-US" baseline="0" dirty="0" smtClean="0"/>
              <a:t> was a name of an isle near the island.   In addition, it’s obscurity allowed for concealment.  Martin and Lyon reported later, “If anyone asked us, we could always say we belonged to a poetry club” (</a:t>
            </a:r>
            <a:r>
              <a:rPr lang="en-US" dirty="0" smtClean="0"/>
              <a:t>Meeker, Martin. </a:t>
            </a:r>
            <a:r>
              <a:rPr lang="en-US" i="1" dirty="0" smtClean="0"/>
              <a:t>Contacts Desired: Gay and Lesbian Communications and Community, 1940s-1970s</a:t>
            </a:r>
            <a:r>
              <a:rPr lang="en-US" dirty="0" smtClean="0"/>
              <a:t>. University of Chicago Press, 2006.)  The</a:t>
            </a:r>
            <a:r>
              <a:rPr lang="en-US" baseline="0" dirty="0" smtClean="0"/>
              <a:t> word ‘daughters’ was used evoke correlations to other American social </a:t>
            </a:r>
            <a:r>
              <a:rPr lang="en-US" baseline="0" dirty="0" err="1" smtClean="0"/>
              <a:t>clubs</a:t>
            </a:r>
            <a:r>
              <a:rPr lang="en-US" baseline="0" dirty="0" err="1" smtClean="0">
                <a:sym typeface="Wingdings" pitchFamily="2" charset="2"/>
              </a:rPr>
              <a:t>Daughters</a:t>
            </a:r>
            <a:r>
              <a:rPr lang="en-US" baseline="0" dirty="0" smtClean="0">
                <a:sym typeface="Wingdings" pitchFamily="2" charset="2"/>
              </a:rPr>
              <a:t> of the American Revolution.  </a:t>
            </a:r>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E5B239F-6ED5-43DF-91E5-6C3D90A2224A}" type="slidenum">
              <a:rPr lang="en-US">
                <a:solidFill>
                  <a:prstClr val="black"/>
                </a:solidFill>
                <a:latin typeface="Arial" charset="0"/>
              </a:rPr>
              <a:pPr/>
              <a:t>22</a:t>
            </a:fld>
            <a:endParaRPr lang="en-US">
              <a:solidFill>
                <a:prstClr val="black"/>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3FD95FC-EE30-4AF5-A369-854AFE6565D9}" type="slidenum">
              <a:rPr lang="en-US">
                <a:solidFill>
                  <a:prstClr val="black"/>
                </a:solidFill>
                <a:latin typeface="Arial" charset="0"/>
              </a:rPr>
              <a:pPr/>
              <a:t>23</a:t>
            </a:fld>
            <a:endParaRPr lang="en-US">
              <a:solidFill>
                <a:prstClr val="black"/>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Pic</a:t>
            </a:r>
            <a:r>
              <a:rPr lang="en-US" dirty="0" smtClean="0"/>
              <a:t> w/ woman and drag</a:t>
            </a:r>
            <a:r>
              <a:rPr lang="en-US" baseline="0" dirty="0" smtClean="0"/>
              <a:t> queen </a:t>
            </a:r>
            <a:r>
              <a:rPr lang="en-US" dirty="0" smtClean="0"/>
              <a:t>taken from GLEH of LA, triangle park. http://gleh.org/meet-our-residents/resident-photos/19-other-resident-events </a:t>
            </a:r>
          </a:p>
          <a:p>
            <a:endParaRPr lang="en-US" dirty="0" smtClean="0"/>
          </a:p>
          <a:p>
            <a:r>
              <a:rPr lang="en-US" dirty="0" err="1" smtClean="0"/>
              <a:t>Pic</a:t>
            </a:r>
            <a:r>
              <a:rPr lang="en-US" baseline="0" dirty="0" smtClean="0"/>
              <a:t>  w/ group and bongos. http://gleh.org/meet-our-residents/resident-photos/16-drum-circle.  </a:t>
            </a:r>
          </a:p>
          <a:p>
            <a:endParaRPr lang="en-US" baseline="0" dirty="0" smtClean="0"/>
          </a:p>
          <a:p>
            <a:r>
              <a:rPr lang="en-US" baseline="0" dirty="0" err="1" smtClean="0"/>
              <a:t>Pic</a:t>
            </a:r>
            <a:r>
              <a:rPr lang="en-US" baseline="0" dirty="0" smtClean="0"/>
              <a:t> w/ </a:t>
            </a:r>
            <a:r>
              <a:rPr lang="en-US" baseline="0" dirty="0" err="1" smtClean="0"/>
              <a:t>Griot</a:t>
            </a:r>
            <a:r>
              <a:rPr lang="en-US" baseline="0" dirty="0" smtClean="0"/>
              <a:t> signs are from </a:t>
            </a:r>
            <a:r>
              <a:rPr lang="en-US" baseline="0" dirty="0" err="1" smtClean="0"/>
              <a:t>Griot</a:t>
            </a:r>
            <a:r>
              <a:rPr lang="en-US" baseline="0" dirty="0" smtClean="0"/>
              <a:t>.  </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FFA333A-48E0-43E1-AB70-13618A639980}" type="slidenum">
              <a:rPr lang="en-US">
                <a:solidFill>
                  <a:prstClr val="black"/>
                </a:solidFill>
                <a:latin typeface="Arial" charset="0"/>
              </a:rPr>
              <a:pPr/>
              <a:t>25</a:t>
            </a:fld>
            <a:endParaRPr lang="en-US">
              <a:solidFill>
                <a:prstClr val="black"/>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3DE5B3C-EB71-4697-A336-387EB7F7EB15}" type="slidenum">
              <a:rPr lang="en-US">
                <a:solidFill>
                  <a:prstClr val="black"/>
                </a:solidFill>
                <a:latin typeface="Arial" charset="0"/>
              </a:rPr>
              <a:pPr/>
              <a:t>26</a:t>
            </a:fld>
            <a:endParaRPr lang="en-US">
              <a:solidFill>
                <a:prstClr val="black"/>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Vaught said when she, her wife and son went to the ER on July 18, she was entered into the hospital computer system as male despite an ID that stated she was female. 'I pointed out that my ID says female,' Vaught said. 'There were two ladies there, and one of them snickered a little bit and covered her mouth. The other got a very annoyed look on her face.' When she went to the exa- room, 3he was met with stares and insults and was referred to as a 'he-she,' an 'it,' and a 'transvestite.' Vaught said she was kept waiting for two hours without any treatment before a doctor saw her and said she couldn't treat her because of her transgender condition. 'I was confused,' Vaught said. 'I told them I didn't know my condition, that's why I was there. She said 'No, the transvestite thing.' She said I couldn't see a doctor until I came back with test orders from my doctor in Indy.' Benge said such reactions are not uncommon. But Vaught and her supporters wrote about her experience on the hospital's Facebook page, attracting the attention of advocacy groups including the Indiana Transgender Rights Advocacy Alliance and Indiana Equality."</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3A076079-3907-4C93-92EB-F576482022F2}" type="slidenum">
              <a:rPr lang="en-US" sz="1200">
                <a:solidFill>
                  <a:prstClr val="black"/>
                </a:solidFill>
                <a:latin typeface="Arial" charset="0"/>
              </a:rPr>
              <a:pPr/>
              <a:t>29</a:t>
            </a:fld>
            <a:endParaRPr lang="en-US" sz="120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BA5E8A9-26A1-454B-A3DD-BB47749AD2F3}" type="slidenum">
              <a:rPr lang="en-US">
                <a:solidFill>
                  <a:prstClr val="black"/>
                </a:solidFill>
                <a:latin typeface="Arial" charset="0"/>
              </a:rPr>
              <a:pPr/>
              <a:t>30</a:t>
            </a:fld>
            <a:endParaRPr lang="en-US">
              <a:solidFill>
                <a:prstClr val="black"/>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fld id="{36BB4991-ECBC-4329-AE2F-894844DF3022}" type="slidenum">
              <a:rPr lang="en-US" sz="1200">
                <a:solidFill>
                  <a:prstClr val="black"/>
                </a:solidFill>
                <a:latin typeface="Arial" charset="0"/>
              </a:rPr>
              <a:pPr/>
              <a:t>32</a:t>
            </a:fld>
            <a:endParaRPr lang="en-US" sz="1200">
              <a:solidFill>
                <a:prstClr val="black"/>
              </a:solidFill>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based in Washington DC, has developed a cultural competency training program which encourages participants to explore many aspects of culture including personal privilege, the cultural interplay of individuals and the medical system, and the impact of institutional heterosexism. Removing the Barriers provides specific focus on cultural distinctions of women who partner with women and how those impact their access to preventive health screenings as well as risk factors that may be significant for this specific population. RTB explores the use of culturally appropriate language, family recognition and legal issues, as well as clinical concerns specific to women who partner with women, in an effort to aid providers in reaching their goal of serving underserved women.</a:t>
            </a:r>
          </a:p>
          <a:p>
            <a:endParaRPr lang="en-US" smtClean="0"/>
          </a:p>
          <a:p>
            <a:r>
              <a:rPr lang="en-US" smtClean="0"/>
              <a:t>The ultimate goal is to improve individual’s practitioner’s skills and create systematic change so that lesbians can truly feel comfortable in a health care setting”</a:t>
            </a:r>
          </a:p>
          <a:p>
            <a:endParaRPr lang="en-US" smtClean="0"/>
          </a:p>
          <a:p>
            <a:r>
              <a:rPr lang="en-US" smtClean="0"/>
              <a:t>Take from information web page. http://www.mautnerproject.org/education/removing_barriers.cfm.  </a:t>
            </a:r>
          </a:p>
          <a:p>
            <a:endParaRPr lang="en-US" smtClean="0"/>
          </a:p>
          <a:p>
            <a:r>
              <a:rPr lang="en-US" smtClean="0"/>
              <a:t>Background on Mautner—Mautner Project is committed to improving the health of women who partner with women including lesbian, bisexual and transgender individuals, through direct and support services, education and advocacy. (Mission statement)</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F274476-BA4E-4302-9AA2-3D967F00D509}" type="slidenum">
              <a:rPr lang="en-US">
                <a:solidFill>
                  <a:prstClr val="black"/>
                </a:solidFill>
                <a:latin typeface="Arial" charset="0"/>
              </a:rPr>
              <a:pPr/>
              <a:t>34</a:t>
            </a:fld>
            <a:endParaRPr 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i="1" dirty="0" smtClean="0"/>
              <a:t>Homosexuality</a:t>
            </a:r>
            <a:r>
              <a:rPr lang="en-US" b="1" i="1" baseline="0" dirty="0" smtClean="0"/>
              <a:t> an illness?</a:t>
            </a:r>
            <a:endParaRPr lang="en-US" b="1" i="1" dirty="0" smtClean="0"/>
          </a:p>
          <a:p>
            <a:r>
              <a:rPr lang="en-US" dirty="0" smtClean="0"/>
              <a:t>NO!</a:t>
            </a:r>
            <a:r>
              <a:rPr lang="en-US" baseline="0" dirty="0" smtClean="0"/>
              <a:t> </a:t>
            </a:r>
            <a:r>
              <a:rPr lang="en-US" dirty="0" smtClean="0"/>
              <a:t>More than 35 years of objective, well-designed scientific research has shown that homosexuality, in and itself, is not associated with mental disorders or emotional or social problems. Homosexuality was once thought to be a mental illness because mental health professionals and society had biased information.</a:t>
            </a:r>
            <a:r>
              <a:rPr lang="en-US" baseline="0" dirty="0" smtClean="0"/>
              <a:t>  </a:t>
            </a:r>
            <a:r>
              <a:rPr lang="en-US" dirty="0" smtClean="0"/>
              <a:t>In the past, the studies of gay, lesbian, and bisexual people involved only those in therapy, thus biasing the resulting conclusions. When researchers examined data about such people who were not in therapy, the idea that homosexuality was a mental illness was quickly found to be untrue.</a:t>
            </a:r>
            <a:r>
              <a:rPr lang="en-US" baseline="0" dirty="0" smtClean="0"/>
              <a:t>  </a:t>
            </a:r>
            <a:r>
              <a:rPr lang="en-US" dirty="0" smtClean="0"/>
              <a:t>In 1973 the American Psychiatric Association confirmed the importance of the new, better-designed research and removed homosexuality from the official manual that lists mental and emotional disorders. Two years later, the American Psychological Association passed a resolution supporting this removal.</a:t>
            </a:r>
            <a:r>
              <a:rPr lang="en-US" baseline="0" dirty="0" smtClean="0"/>
              <a:t> </a:t>
            </a:r>
            <a:r>
              <a:rPr lang="en-US" dirty="0" smtClean="0"/>
              <a:t>For more than 25 years, both associations have urged all mental health professionals to help dispel the stigma of mental illness that some people still associate with homosexual orientation. </a:t>
            </a:r>
          </a:p>
          <a:p>
            <a:endParaRPr lang="en-US" dirty="0" smtClean="0"/>
          </a:p>
          <a:p>
            <a:r>
              <a:rPr lang="en-US" b="1" i="1" dirty="0" smtClean="0"/>
              <a:t>LGBs</a:t>
            </a:r>
            <a:r>
              <a:rPr lang="en-US" b="1" i="1" baseline="0" dirty="0" smtClean="0"/>
              <a:t> good parents</a:t>
            </a:r>
            <a:endParaRPr lang="en-US" b="0" i="0" baseline="0" dirty="0" smtClean="0"/>
          </a:p>
          <a:p>
            <a:endParaRPr lang="en-US"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Yes. Studies comparing groups of children raised by homosexual and by heterosexual parents find no developmental differences between the two groups of children in four critical areas: their intelligence, psychological adjustment, social adjustment, and popularity with friends. It is also important to realize that a parent's sexual orientation does not indicate their children's.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Reparative</a:t>
            </a:r>
            <a:r>
              <a:rPr lang="en-US" b="1" i="1" baseline="0" dirty="0" smtClean="0"/>
              <a:t> therapies don’t work</a:t>
            </a:r>
          </a:p>
          <a:p>
            <a:r>
              <a:rPr lang="en-US" dirty="0" smtClean="0"/>
              <a:t>Some therapists who undertake so-called conversion therapy report that they have been able to change their clients' sexual orientation from homosexual to heterosexual. </a:t>
            </a:r>
            <a:r>
              <a:rPr lang="en-US" dirty="0" smtClean="0">
                <a:hlinkClick r:id="rId3"/>
              </a:rPr>
              <a:t>Close scrutiny of these reports</a:t>
            </a:r>
            <a:r>
              <a:rPr lang="en-US" dirty="0" smtClean="0"/>
              <a:t>, however show several factors that cast doubt on their claims. For example, many of these claims come from organizations with an ideological perspective that condemns homosexuality. Furthermore, their claims are poorly documented; for example, treatment outcome is not followed and reported over time, as would be the standard to test the validity of any mental health intervention.</a:t>
            </a:r>
            <a:r>
              <a:rPr lang="en-US" baseline="0" dirty="0" smtClean="0"/>
              <a:t>  </a:t>
            </a:r>
            <a:r>
              <a:rPr lang="en-US" dirty="0" smtClean="0"/>
              <a:t>The American Psychological Association is concerned about such therapies and their potential harm to patients. In 1997, the Association's Council of Representatives passed a resolution reaffirming </a:t>
            </a:r>
            <a:r>
              <a:rPr lang="en-US" dirty="0" smtClean="0">
                <a:hlinkClick r:id="rId4"/>
              </a:rPr>
              <a:t>psychology's opposition to homophobia</a:t>
            </a:r>
            <a:r>
              <a:rPr lang="en-US" dirty="0" smtClean="0"/>
              <a:t> in treatment and spelling out a client's right to unbiased treatment and self-determination. Any person who enters into therapy to deal with issues of sexual orientation has a right to expect that such therapy will take place in a professionally neutral environment, without any social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5B3E0C5-9184-4AF8-919B-D076715C09E2}" type="slidenum">
              <a:rPr lang="en-US">
                <a:solidFill>
                  <a:prstClr val="black"/>
                </a:solidFill>
                <a:latin typeface="Arial" charset="0"/>
              </a:rPr>
              <a:pPr/>
              <a:t>37</a:t>
            </a:fld>
            <a:endParaRPr lang="en-US">
              <a:solidFill>
                <a:prstClr val="black"/>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Africans</a:t>
            </a:r>
            <a:r>
              <a:rPr lang="en-US" baseline="0" dirty="0" smtClean="0"/>
              <a:t> unite against Sodomy </a:t>
            </a:r>
            <a:r>
              <a:rPr lang="en-US" dirty="0" smtClean="0"/>
              <a:t>Photo courtesy of Advocate. http://www.advocate.com/News/Daily_News/2010/08/05/Uganda_Kill_the_Gays_Bill_Stalled/</a:t>
            </a:r>
          </a:p>
          <a:p>
            <a:endParaRPr lang="en-US" dirty="0" smtClean="0"/>
          </a:p>
          <a:p>
            <a:r>
              <a:rPr lang="en-US" dirty="0" smtClean="0"/>
              <a:t>August 5, 2010</a:t>
            </a:r>
          </a:p>
          <a:p>
            <a:endParaRPr lang="en-US" dirty="0" smtClean="0"/>
          </a:p>
          <a:p>
            <a:r>
              <a:rPr lang="en-US" dirty="0" smtClean="0"/>
              <a:t>“I have spoken against the injustice</a:t>
            </a:r>
            <a:r>
              <a:rPr lang="en-US" baseline="0" dirty="0" smtClean="0"/>
              <a:t> of apartheid, racism, where people were penalized for something about which they could do nothing, their ethnicity… I therefore could not keep quiet, it was impossible, when people were hounded for something they did not choose, their sexual orientation.”  Archbishop Emeritus of Cape Town--Desmond Tutu</a:t>
            </a:r>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solidFill>
                  <a:prstClr val="black"/>
                </a:solidFill>
              </a:rPr>
              <a:pPr>
                <a:defRPr/>
              </a:pPr>
              <a:t>38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E2BF9F2-EDF1-4E1A-9D24-FDC495C8E8F0}" type="slidenum">
              <a:rPr lang="en-US">
                <a:solidFill>
                  <a:prstClr val="black"/>
                </a:solidFill>
                <a:latin typeface="Arial" charset="0"/>
              </a:rPr>
              <a:pPr/>
              <a:t>39</a:t>
            </a:fld>
            <a:endParaRPr lang="en-US">
              <a:solidFill>
                <a:prstClr val="black"/>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Seattle Magazine</a:t>
            </a:r>
            <a:r>
              <a:rPr lang="en-US" baseline="0" dirty="0" smtClean="0"/>
              <a:t> cover from November 1967 which reads:  This is Peter </a:t>
            </a:r>
            <a:r>
              <a:rPr lang="en-US" baseline="0" dirty="0" err="1" smtClean="0"/>
              <a:t>Wichern</a:t>
            </a:r>
            <a:r>
              <a:rPr lang="en-US" baseline="0" dirty="0" smtClean="0"/>
              <a:t>.  He is a local businessman.  He is a homosexual.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Sept 9—Billy Lucas, 15, hanging</a:t>
            </a:r>
          </a:p>
          <a:p>
            <a:r>
              <a:rPr lang="en-US" dirty="0" smtClean="0"/>
              <a:t>Sept 22—Tyler </a:t>
            </a:r>
            <a:r>
              <a:rPr lang="en-US" dirty="0" err="1" smtClean="0"/>
              <a:t>Clementi</a:t>
            </a:r>
            <a:r>
              <a:rPr lang="en-US" dirty="0" smtClean="0"/>
              <a:t>, 18, Rutgers University, Jumped to his death from the George Washington Bridge</a:t>
            </a:r>
          </a:p>
          <a:p>
            <a:r>
              <a:rPr lang="en-US" dirty="0" smtClean="0"/>
              <a:t>Sept 23—Asher Brown, 13, 9mm Beretta, school ignored his and his parents complaints of harassment</a:t>
            </a:r>
          </a:p>
          <a:p>
            <a:r>
              <a:rPr lang="en-US" dirty="0" smtClean="0"/>
              <a:t>Sept 30—Seth Walsh, 13, died after being taken of life support from hanging himself 9 days prior</a:t>
            </a:r>
          </a:p>
          <a:p>
            <a:r>
              <a:rPr lang="en-US" dirty="0" smtClean="0"/>
              <a:t>Oct 1—Raymond Chase, Johnson &amp; Wales University, hanging</a:t>
            </a:r>
          </a:p>
          <a:p>
            <a:r>
              <a:rPr lang="en-US" dirty="0" smtClean="0"/>
              <a:t>Oct 5—Zach Harrington, 19, Norman, OK  </a:t>
            </a:r>
          </a:p>
          <a:p>
            <a:endParaRPr lang="en-US" dirty="0"/>
          </a:p>
        </p:txBody>
      </p:sp>
      <p:sp>
        <p:nvSpPr>
          <p:cNvPr id="4" name="Slide Number Placeholder 3"/>
          <p:cNvSpPr>
            <a:spLocks noGrp="1"/>
          </p:cNvSpPr>
          <p:nvPr>
            <p:ph type="sldNum" sz="quarter" idx="10"/>
          </p:nvPr>
        </p:nvSpPr>
        <p:spPr/>
        <p:txBody>
          <a:bodyPr/>
          <a:lstStyle/>
          <a:p>
            <a:pPr>
              <a:defRPr/>
            </a:pPr>
            <a:fld id="{339AB49D-02CE-4343-9B4D-782931FB841F}"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026589F-0B3D-4557-A89A-D238523EFC58}" type="slidenum">
              <a:rPr lang="en-US">
                <a:solidFill>
                  <a:prstClr val="black"/>
                </a:solidFill>
                <a:latin typeface="Arial" charset="0"/>
              </a:rPr>
              <a:pPr/>
              <a:t>14</a:t>
            </a:fld>
            <a:endParaRPr lang="en-US">
              <a:solidFill>
                <a:prstClr val="black"/>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3758D04-75FD-411B-A691-01FFC7F96FBE}" type="slidenum">
              <a:rPr lang="en-US">
                <a:solidFill>
                  <a:prstClr val="black"/>
                </a:solidFill>
                <a:latin typeface="Arial" charset="0"/>
              </a:rPr>
              <a:pPr/>
              <a:t>15</a:t>
            </a:fld>
            <a:endParaRPr lang="en-US">
              <a:solidFill>
                <a:prstClr val="black"/>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653893-2C87-43C8-81B4-C15756DEB2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A88FE3-1CB3-4BD7-91CB-36F628E3C03D}"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88344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97067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20796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8076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86669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33537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18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6553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08281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100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CCEFB-7BED-41A1-8E5B-6833335E578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1189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13118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27878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53254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7743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11097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55853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06368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36321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963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7C14EF5-B8D6-4E03-ADDE-BC4FC365B741}"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85802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91730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65315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30641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6811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5020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17548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3726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2899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2126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80F237-32D4-48B0-83AE-85BF8F73B566}"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87905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31069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43477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46819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68571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8066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0735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95915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33851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960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095EAC-A956-4534-860C-DF67CB60B4A3}"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43229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8134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56680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30829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3133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3017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0624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71136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76686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325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1C400C1-525B-459B-8CAD-BCFD1FDE12DF}"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9903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92853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845527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92948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3306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17033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02474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768564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3210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721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187E3A8-1672-4609-BE35-AFF06B99BB4E}"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94567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15923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22630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9096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32767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12942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49531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34458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58399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176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50317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2999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7938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01447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7229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35307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12571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138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61099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8531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9622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10430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13090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98263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42927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74730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65715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83429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55967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04676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37064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720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747630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75851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12399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05053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53893-2C87-43C8-81B4-C15756DEB2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38669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72F63-F102-40FC-A83B-7DEEB2516E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87641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4273F8-B1A9-4A26-8604-E48B750991E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19269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68C70E-769C-441C-BDAE-F0EFBDDE23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11221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93A5C6-E03E-4268-BB6D-FB251CED5E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87880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1D128F-0B29-40B3-9AD2-473AD8DB4A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9395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15C8F4-252C-4392-AA5A-BBBA417B58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581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872F63-F102-40FC-A83B-7DEEB2516E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67124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BA411C-E8B8-433C-8846-215D1CDCEC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3759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85F06-0222-480A-A230-FABC48E896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35927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A88FE3-1CB3-4BD7-91CB-36F628E3C0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57161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CCEFB-7BED-41A1-8E5B-6833335E57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700920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C14EF5-B8D6-4E03-ADDE-BC4FC365B7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17243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80F237-32D4-48B0-83AE-85BF8F73B5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92365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095EAC-A956-4534-860C-DF67CB60B4A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8504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1C400C1-525B-459B-8CAD-BCFD1FDE12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76637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187E3A8-1672-4609-BE35-AFF06B99BB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29634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EA6F129-549B-43DA-8EAE-69F4C122FC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347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379031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E7C700F-4803-4167-8948-F6D78307CE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76753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FB54216-51D3-450D-B04B-B150BE8872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187453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75D59BD-6BA7-4CF2-8114-CDE9DC3219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75209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AAF3693F-32AC-42CE-8765-1ADF0E44C1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71387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19FC76F-0D2E-4313-A156-8D7B30D7F9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448413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A6947B4F-0510-409F-BD0B-8B18CDD604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1939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8F8AAE4-4DAD-462E-A6B3-2B0D3ED381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42384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459D5CE-8F52-438C-9390-27B1C3D50D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32146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D97A8C1-801A-4F59-8F07-A4CF9A6620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4147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479ABB-1480-435C-B6E7-1833270263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571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7451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484E61AD-849A-45DF-B682-D83ABFBB7D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8150788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1555663C-CF89-4CDE-A8BB-9A436CEF7A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36289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9EC3EF0-F9CF-410C-AA09-99BFDFEA02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09695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611E44C4-52C8-4B6F-8FAD-DCA7201B5F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8642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8DBB9887-7133-47F8-AD6A-8917D8B903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940177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EA6F129-549B-43DA-8EAE-69F4C122FC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05659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E7C700F-4803-4167-8948-F6D78307CEB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53294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FB54216-51D3-450D-B04B-B150BE8872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63536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75D59BD-6BA7-4CF2-8114-CDE9DC3219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24870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AAF3693F-32AC-42CE-8765-1ADF0E44C1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4015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657833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19FC76F-0D2E-4313-A156-8D7B30D7F9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73410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A6947B4F-0510-409F-BD0B-8B18CDD604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72807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8F8AAE4-4DAD-462E-A6B3-2B0D3ED381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847603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459D5CE-8F52-438C-9390-27B1C3D50DF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93265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D97A8C1-801A-4F59-8F07-A4CF9A6620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63168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479ABB-1480-435C-B6E7-1833270263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03327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484E61AD-849A-45DF-B682-D83ABFBB7DF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206040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1555663C-CF89-4CDE-A8BB-9A436CEF7A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39165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9EC3EF0-F9CF-410C-AA09-99BFDFEA02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38879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611E44C4-52C8-4B6F-8FAD-DCA7201B5F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495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39334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8DBB9887-7133-47F8-AD6A-8917D8B903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9071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062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0913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74977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259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50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273F8-B1A9-4A26-8604-E48B750991E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905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7701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0123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3457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595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386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2251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70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0662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758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68C70E-769C-441C-BDAE-F0EFBDDE237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1050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6177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6558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5810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5908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502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9552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982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3502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2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93A5C6-E03E-4268-BB6D-FB251CED5E5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4041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34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618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1334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7852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0269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292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1816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205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769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1D128F-0B29-40B3-9AD2-473AD8DB4A0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0640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6411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2222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15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0049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2000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06137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3571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107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280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15C8F4-252C-4392-AA5A-BBBA417B580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0641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066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9769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496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0631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3820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856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9811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00885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194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BA411C-E8B8-433C-8846-215D1CDCECF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2552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0572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6054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5207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2681A3-5C8D-4EE9-AEDE-16BB1A1EFC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5416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E93B48-15EA-402A-93BA-76F084135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3511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80B14B-D189-4514-8773-4E396A398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1648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B7F28B-0C28-4B20-ABFD-F0C22498AA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6914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B7FC3-F9A4-4245-A0C5-C2DF8010A1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66386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406292-4A0B-438D-B3F1-5466E5C90D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402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85F06-0222-480A-A230-FABC48E89635}"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D41F9-C533-4100-99E5-9F0FC68B08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2714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9FC9C-5376-43EF-B8D8-DB8EDF6B8F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07518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212257-DB7A-4CD1-867F-C3B726A659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5101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10FC43-DB29-46D5-9D36-80D5315172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4206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6AD8E9-96F2-462E-BF00-3EFBF042DC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924519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6CF70E7-4D61-410A-A495-95697AE670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4577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E5377AF-19EC-489A-BDF8-812BF86243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55997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24C5BE-393A-4BCE-B786-E175DD0FEB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9328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EE9C20-1823-4159-AD08-0EDC5CFCD3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522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17FCF-B8EE-44A9-A664-0D693E0619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81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theme" Target="../theme/theme12.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theme" Target="../theme/theme13.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theme" Target="../theme/theme14.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heme" Target="../theme/theme15.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049737A3-6B82-481E-8B6A-46EAC8574C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1431243"/>
      </p:ext>
    </p:extLst>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5677750"/>
      </p:ext>
    </p:extLst>
  </p:cSld>
  <p:clrMap bg1="dk2" tx1="lt1" bg2="dk1"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0990155"/>
      </p:ext>
    </p:extLst>
  </p:cSld>
  <p:clrMap bg1="dk2" tx1="lt1" bg2="dk1"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049737A3-6B82-481E-8B6A-46EAC8574C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3569851"/>
      </p:ext>
    </p:extLst>
  </p:cSld>
  <p:clrMap bg1="dk2" tx1="lt1" bg2="dk1"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D2108E42-C7F6-4671-9071-DB6DB6B8A69E}" type="slidenum">
              <a:rPr lang="en-US">
                <a:solidFill>
                  <a:srgbClr val="FFFFFF"/>
                </a:solidFill>
                <a:ea typeface="ＭＳ Ｐゴシック" charset="-128"/>
              </a:rPr>
              <a:pPr/>
              <a:t>‹#›</a:t>
            </a:fld>
            <a:endParaRPr lang="en-US">
              <a:solidFill>
                <a:srgbClr val="FFFFFF"/>
              </a:solidFill>
              <a:ea typeface="ＭＳ Ｐゴシック" charset="-128"/>
            </a:endParaRPr>
          </a:p>
        </p:txBody>
      </p:sp>
    </p:spTree>
    <p:extLst>
      <p:ext uri="{BB962C8B-B14F-4D97-AF65-F5344CB8AC3E}">
        <p14:creationId xmlns:p14="http://schemas.microsoft.com/office/powerpoint/2010/main" val="216107078"/>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mn-cs"/>
        </a:defRPr>
      </a:lvl1pPr>
      <a:lvl2pPr marL="742950" indent="-28575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D2108E42-C7F6-4671-9071-DB6DB6B8A69E}" type="slidenum">
              <a:rPr lang="en-US">
                <a:solidFill>
                  <a:srgbClr val="FFFFFF"/>
                </a:solidFill>
                <a:ea typeface="ＭＳ Ｐゴシック" charset="-128"/>
              </a:rPr>
              <a:pPr/>
              <a:t>‹#›</a:t>
            </a:fld>
            <a:endParaRPr lang="en-US">
              <a:solidFill>
                <a:srgbClr val="FFFFFF"/>
              </a:solidFill>
              <a:ea typeface="ＭＳ Ｐゴシック" charset="-128"/>
            </a:endParaRPr>
          </a:p>
        </p:txBody>
      </p:sp>
    </p:spTree>
    <p:extLst>
      <p:ext uri="{BB962C8B-B14F-4D97-AF65-F5344CB8AC3E}">
        <p14:creationId xmlns:p14="http://schemas.microsoft.com/office/powerpoint/2010/main" val="886504528"/>
      </p:ext>
    </p:extLst>
  </p:cSld>
  <p:clrMap bg1="dk2" tx1="lt1" bg2="dk1"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mn-cs"/>
        </a:defRPr>
      </a:lvl1pPr>
      <a:lvl2pPr marL="742950" indent="-28575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9442808"/>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8322861"/>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132630"/>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7129047"/>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3021850"/>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4873286"/>
      </p:ext>
    </p:extLst>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93690387"/>
      </p:ext>
    </p:extLst>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2B548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B4194255-6166-4F2B-ACA0-7DAF9DAC6D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1020216"/>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eocities.com/westhollywood/2555/lgbargir.jpg" TargetMode="External"/><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2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10.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gif"/><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rbes.com/"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p:cNvSpPr txBox="1">
            <a:spLocks noChangeArrowheads="1"/>
          </p:cNvSpPr>
          <p:nvPr/>
        </p:nvSpPr>
        <p:spPr bwMode="auto">
          <a:xfrm>
            <a:off x="0" y="5943600"/>
            <a:ext cx="9144000" cy="276225"/>
          </a:xfrm>
          <a:prstGeom prst="rect">
            <a:avLst/>
          </a:prstGeom>
          <a:noFill/>
          <a:ln w="9525">
            <a:noFill/>
            <a:miter lim="800000"/>
            <a:headEnd/>
            <a:tailEnd/>
          </a:ln>
        </p:spPr>
        <p:txBody>
          <a:bodyPr>
            <a:spAutoFit/>
          </a:bodyPr>
          <a:lstStyle/>
          <a:p>
            <a:endParaRPr lang="en-US" sz="1200" dirty="0"/>
          </a:p>
        </p:txBody>
      </p:sp>
      <p:grpSp>
        <p:nvGrpSpPr>
          <p:cNvPr id="2" name="Group 9"/>
          <p:cNvGrpSpPr>
            <a:grpSpLocks/>
          </p:cNvGrpSpPr>
          <p:nvPr/>
        </p:nvGrpSpPr>
        <p:grpSpPr bwMode="auto">
          <a:xfrm>
            <a:off x="51" y="215910"/>
            <a:ext cx="9150697" cy="1066800"/>
            <a:chOff x="1060752" y="1133965"/>
            <a:chExt cx="84358" cy="6858"/>
          </a:xfrm>
        </p:grpSpPr>
        <p:pic>
          <p:nvPicPr>
            <p:cNvPr id="2058" name="Picture 10" descr="rainbow"/>
            <p:cNvPicPr>
              <a:picLocks noChangeAspect="1" noChangeArrowheads="1"/>
            </p:cNvPicPr>
            <p:nvPr/>
          </p:nvPicPr>
          <p:blipFill>
            <a:blip r:embed="rId3" cstate="print"/>
            <a:srcRect/>
            <a:stretch>
              <a:fillRect/>
            </a:stretch>
          </p:blipFill>
          <p:spPr bwMode="auto">
            <a:xfrm>
              <a:off x="1060752" y="1137884"/>
              <a:ext cx="84358" cy="816"/>
            </a:xfrm>
            <a:prstGeom prst="rect">
              <a:avLst/>
            </a:prstGeom>
            <a:noFill/>
            <a:ln w="9525" algn="in">
              <a:noFill/>
              <a:miter lim="800000"/>
              <a:headEnd/>
              <a:tailEnd/>
            </a:ln>
            <a:effectLst/>
          </p:spPr>
        </p:pic>
        <p:sp>
          <p:nvSpPr>
            <p:cNvPr id="2059" name="Text Box 11"/>
            <p:cNvSpPr txBox="1">
              <a:spLocks noChangeArrowheads="1"/>
            </p:cNvSpPr>
            <p:nvPr/>
          </p:nvSpPr>
          <p:spPr bwMode="auto">
            <a:xfrm>
              <a:off x="1064264" y="1133965"/>
              <a:ext cx="76569" cy="685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4400" b="0" i="0" u="none" strike="noStrike" cap="none" normalizeH="0" baseline="0" dirty="0" smtClean="0">
                <a:ln>
                  <a:noFill/>
                </a:ln>
                <a:solidFill>
                  <a:schemeClr val="tx1"/>
                </a:solidFill>
                <a:effectLst/>
                <a:latin typeface="Tahoma" pitchFamily="34" charset="0"/>
              </a:endParaRPr>
            </a:p>
          </p:txBody>
        </p:sp>
      </p:grpSp>
      <p:sp>
        <p:nvSpPr>
          <p:cNvPr id="3" name="Content Placeholder 2"/>
          <p:cNvSpPr>
            <a:spLocks noGrp="1"/>
          </p:cNvSpPr>
          <p:nvPr>
            <p:ph idx="1"/>
          </p:nvPr>
        </p:nvSpPr>
        <p:spPr/>
        <p:txBody>
          <a:bodyPr/>
          <a:lstStyle/>
          <a:p>
            <a:pPr marL="0" indent="0" algn="ctr">
              <a:buNone/>
            </a:pPr>
            <a:r>
              <a:rPr lang="en-US" sz="4800" b="1" dirty="0">
                <a:solidFill>
                  <a:srgbClr val="E692E6"/>
                </a:solidFill>
              </a:rPr>
              <a:t>Enhancing and Sustaining Innovative Services for</a:t>
            </a:r>
            <a:br>
              <a:rPr lang="en-US" sz="4800" b="1" dirty="0">
                <a:solidFill>
                  <a:srgbClr val="E692E6"/>
                </a:solidFill>
              </a:rPr>
            </a:br>
            <a:r>
              <a:rPr lang="en-US" sz="4800" b="1" dirty="0">
                <a:solidFill>
                  <a:srgbClr val="E692E6"/>
                </a:solidFill>
              </a:rPr>
              <a:t>LGBT </a:t>
            </a:r>
            <a:r>
              <a:rPr lang="en-US" sz="4800" b="1" dirty="0" smtClean="0">
                <a:solidFill>
                  <a:srgbClr val="E692E6"/>
                </a:solidFill>
              </a:rPr>
              <a:t>Elders</a:t>
            </a:r>
          </a:p>
          <a:p>
            <a:endParaRPr lang="en-US" dirty="0">
              <a:solidFill>
                <a:srgbClr val="E692E6"/>
              </a:solidFill>
            </a:endParaRPr>
          </a:p>
          <a:p>
            <a:pPr marL="0" indent="0" algn="ctr">
              <a:buNone/>
            </a:pPr>
            <a:r>
              <a:rPr lang="en-US" b="1" dirty="0">
                <a:solidFill>
                  <a:srgbClr val="E692E6"/>
                </a:solidFill>
              </a:rPr>
              <a:t>Karen I. Fredriksen-Goldsen, PhD</a:t>
            </a:r>
            <a:endParaRPr lang="en-US" dirty="0">
              <a:solidFill>
                <a:srgbClr val="E692E6"/>
              </a:solidFill>
            </a:endParaRPr>
          </a:p>
          <a:p>
            <a:endParaRPr lang="en-US" dirty="0" smtClean="0"/>
          </a:p>
          <a:p>
            <a:endParaRPr lang="en-US" dirty="0"/>
          </a:p>
          <a:p>
            <a:endParaRPr lang="en-US" dirty="0"/>
          </a:p>
        </p:txBody>
      </p:sp>
      <p:pic>
        <p:nvPicPr>
          <p:cNvPr id="10" name="Picture 10" descr="rainbow"/>
          <p:cNvPicPr>
            <a:picLocks noChangeAspect="1" noChangeArrowheads="1"/>
          </p:cNvPicPr>
          <p:nvPr/>
        </p:nvPicPr>
        <p:blipFill>
          <a:blip r:embed="rId3" cstate="print"/>
          <a:srcRect/>
          <a:stretch>
            <a:fillRect/>
          </a:stretch>
        </p:blipFill>
        <p:spPr bwMode="auto">
          <a:xfrm>
            <a:off x="-12649" y="6171757"/>
            <a:ext cx="9150697" cy="126933"/>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 Garrett.jpg"/>
          <p:cNvPicPr>
            <a:picLocks noGrp="1" noChangeAspect="1"/>
          </p:cNvPicPr>
          <p:nvPr>
            <p:ph idx="1"/>
          </p:nvPr>
        </p:nvPicPr>
        <p:blipFill>
          <a:blip r:embed="rId3" cstate="print"/>
          <a:srcRect r="1396"/>
          <a:stretch>
            <a:fillRect/>
          </a:stretch>
        </p:blipFill>
        <p:spPr>
          <a:xfrm>
            <a:off x="1752600" y="533400"/>
            <a:ext cx="5538852" cy="6038850"/>
          </a:xfrm>
          <a:ln w="25400">
            <a:solidFill>
              <a:srgbClr val="000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irley phelps crazy.jpg"/>
          <p:cNvPicPr>
            <a:picLocks noGrp="1" noChangeAspect="1"/>
          </p:cNvPicPr>
          <p:nvPr>
            <p:ph idx="1"/>
          </p:nvPr>
        </p:nvPicPr>
        <p:blipFill>
          <a:blip r:embed="rId3" cstate="print"/>
          <a:stretch>
            <a:fillRect/>
          </a:stretch>
        </p:blipFill>
        <p:spPr>
          <a:xfrm>
            <a:off x="683479" y="1143000"/>
            <a:ext cx="7890762" cy="5233939"/>
          </a:xfrm>
          <a:ln w="25400">
            <a:solidFill>
              <a:srgbClr val="000000"/>
            </a:solidFill>
          </a:ln>
        </p:spPr>
      </p:pic>
    </p:spTree>
    <p:extLst>
      <p:ext uri="{BB962C8B-B14F-4D97-AF65-F5344CB8AC3E}">
        <p14:creationId xmlns:p14="http://schemas.microsoft.com/office/powerpoint/2010/main" val="685008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endParaRPr lang="en-US" dirty="0" smtClean="0"/>
          </a:p>
          <a:p>
            <a:endParaRPr lang="en-US" dirty="0" smtClean="0"/>
          </a:p>
          <a:p>
            <a:endParaRPr lang="en-US" dirty="0" smtClean="0"/>
          </a:p>
          <a:p>
            <a:endParaRPr lang="en-US" dirty="0"/>
          </a:p>
        </p:txBody>
      </p:sp>
      <p:pic>
        <p:nvPicPr>
          <p:cNvPr id="4" name="Content Placeholder 3" descr="Asher Brown.jpg"/>
          <p:cNvPicPr>
            <a:picLocks noChangeAspect="1"/>
          </p:cNvPicPr>
          <p:nvPr/>
        </p:nvPicPr>
        <p:blipFill>
          <a:blip r:embed="rId3" cstate="print"/>
          <a:stretch>
            <a:fillRect/>
          </a:stretch>
        </p:blipFill>
        <p:spPr bwMode="auto">
          <a:xfrm>
            <a:off x="4122834" y="515083"/>
            <a:ext cx="1790286" cy="2403115"/>
          </a:xfrm>
          <a:prstGeom prst="rect">
            <a:avLst/>
          </a:prstGeom>
          <a:noFill/>
          <a:ln w="15875">
            <a:solidFill>
              <a:srgbClr val="000000"/>
            </a:solidFill>
            <a:miter lim="800000"/>
            <a:headEnd/>
            <a:tailEnd/>
          </a:ln>
          <a:effectLst/>
        </p:spPr>
      </p:pic>
      <p:sp>
        <p:nvSpPr>
          <p:cNvPr id="5" name="TextBox 4"/>
          <p:cNvSpPr txBox="1"/>
          <p:nvPr/>
        </p:nvSpPr>
        <p:spPr>
          <a:xfrm>
            <a:off x="3989070" y="2948678"/>
            <a:ext cx="1954530" cy="369332"/>
          </a:xfrm>
          <a:prstGeom prst="rect">
            <a:avLst/>
          </a:prstGeom>
          <a:noFill/>
        </p:spPr>
        <p:txBody>
          <a:bodyPr wrap="square" rtlCol="0">
            <a:spAutoFit/>
          </a:bodyPr>
          <a:lstStyle/>
          <a:p>
            <a:pPr algn="ctr"/>
            <a:r>
              <a:rPr lang="en-US" dirty="0" smtClean="0"/>
              <a:t>Asher Brown</a:t>
            </a:r>
            <a:endParaRPr lang="en-US" dirty="0"/>
          </a:p>
        </p:txBody>
      </p:sp>
      <p:pic>
        <p:nvPicPr>
          <p:cNvPr id="6" name="Picture 5" descr="Seth Walsh.jpg"/>
          <p:cNvPicPr>
            <a:picLocks noChangeAspect="1"/>
          </p:cNvPicPr>
          <p:nvPr/>
        </p:nvPicPr>
        <p:blipFill>
          <a:blip r:embed="rId4" cstate="print"/>
          <a:stretch>
            <a:fillRect/>
          </a:stretch>
        </p:blipFill>
        <p:spPr>
          <a:xfrm>
            <a:off x="670560" y="515083"/>
            <a:ext cx="2993140" cy="2248900"/>
          </a:xfrm>
          <a:prstGeom prst="rect">
            <a:avLst/>
          </a:prstGeom>
          <a:ln w="15875">
            <a:solidFill>
              <a:srgbClr val="000000"/>
            </a:solidFill>
          </a:ln>
        </p:spPr>
      </p:pic>
      <p:sp>
        <p:nvSpPr>
          <p:cNvPr id="7" name="TextBox 6"/>
          <p:cNvSpPr txBox="1"/>
          <p:nvPr/>
        </p:nvSpPr>
        <p:spPr>
          <a:xfrm>
            <a:off x="670560" y="2764012"/>
            <a:ext cx="2993140" cy="369332"/>
          </a:xfrm>
          <a:prstGeom prst="rect">
            <a:avLst/>
          </a:prstGeom>
          <a:noFill/>
        </p:spPr>
        <p:txBody>
          <a:bodyPr wrap="square" rtlCol="0">
            <a:spAutoFit/>
          </a:bodyPr>
          <a:lstStyle/>
          <a:p>
            <a:pPr algn="ctr"/>
            <a:r>
              <a:rPr lang="en-US" dirty="0" smtClean="0"/>
              <a:t>Seth Walsh</a:t>
            </a:r>
            <a:endParaRPr lang="en-US" dirty="0"/>
          </a:p>
        </p:txBody>
      </p:sp>
      <p:pic>
        <p:nvPicPr>
          <p:cNvPr id="8" name="Picture 7" descr="Billy-Lucas2.jpg"/>
          <p:cNvPicPr>
            <a:picLocks noChangeAspect="1"/>
          </p:cNvPicPr>
          <p:nvPr/>
        </p:nvPicPr>
        <p:blipFill rotWithShape="1">
          <a:blip r:embed="rId5" cstate="print"/>
          <a:srcRect l="26250" r="19375" b="5976"/>
          <a:stretch/>
        </p:blipFill>
        <p:spPr>
          <a:xfrm>
            <a:off x="6522720" y="515083"/>
            <a:ext cx="2044065" cy="2433595"/>
          </a:xfrm>
          <a:prstGeom prst="rect">
            <a:avLst/>
          </a:prstGeom>
          <a:ln w="15875">
            <a:solidFill>
              <a:srgbClr val="000000"/>
            </a:solidFill>
          </a:ln>
        </p:spPr>
      </p:pic>
      <p:sp>
        <p:nvSpPr>
          <p:cNvPr id="9" name="TextBox 8"/>
          <p:cNvSpPr txBox="1"/>
          <p:nvPr/>
        </p:nvSpPr>
        <p:spPr>
          <a:xfrm>
            <a:off x="6507480" y="2948678"/>
            <a:ext cx="2101215" cy="369332"/>
          </a:xfrm>
          <a:prstGeom prst="rect">
            <a:avLst/>
          </a:prstGeom>
          <a:noFill/>
        </p:spPr>
        <p:txBody>
          <a:bodyPr wrap="square" rtlCol="0">
            <a:spAutoFit/>
          </a:bodyPr>
          <a:lstStyle/>
          <a:p>
            <a:pPr algn="ctr"/>
            <a:r>
              <a:rPr lang="en-US" dirty="0" smtClean="0"/>
              <a:t>Billy Lucas</a:t>
            </a:r>
          </a:p>
        </p:txBody>
      </p:sp>
      <p:pic>
        <p:nvPicPr>
          <p:cNvPr id="10" name="Picture 9" descr="ht_tyler_clementi_100929_mn1.jpg"/>
          <p:cNvPicPr>
            <a:picLocks noChangeAspect="1"/>
          </p:cNvPicPr>
          <p:nvPr/>
        </p:nvPicPr>
        <p:blipFill>
          <a:blip r:embed="rId6" cstate="print"/>
          <a:srcRect l="25000" r="25000"/>
          <a:stretch>
            <a:fillRect/>
          </a:stretch>
        </p:blipFill>
        <p:spPr>
          <a:xfrm>
            <a:off x="6507480" y="3471209"/>
            <a:ext cx="2013021" cy="2767904"/>
          </a:xfrm>
          <a:prstGeom prst="rect">
            <a:avLst/>
          </a:prstGeom>
          <a:ln w="15875">
            <a:solidFill>
              <a:srgbClr val="000000"/>
            </a:solidFill>
          </a:ln>
        </p:spPr>
      </p:pic>
      <p:sp>
        <p:nvSpPr>
          <p:cNvPr id="11" name="TextBox 10"/>
          <p:cNvSpPr txBox="1"/>
          <p:nvPr/>
        </p:nvSpPr>
        <p:spPr>
          <a:xfrm>
            <a:off x="6507480" y="6279118"/>
            <a:ext cx="2059305" cy="374748"/>
          </a:xfrm>
          <a:prstGeom prst="rect">
            <a:avLst/>
          </a:prstGeom>
          <a:noFill/>
        </p:spPr>
        <p:txBody>
          <a:bodyPr wrap="square" rtlCol="0">
            <a:spAutoFit/>
          </a:bodyPr>
          <a:lstStyle/>
          <a:p>
            <a:pPr algn="ctr"/>
            <a:r>
              <a:rPr lang="en-US" dirty="0" smtClean="0"/>
              <a:t>Tyler </a:t>
            </a:r>
            <a:r>
              <a:rPr lang="en-US" dirty="0" err="1" smtClean="0"/>
              <a:t>Clementi</a:t>
            </a:r>
            <a:endParaRPr lang="en-US" dirty="0"/>
          </a:p>
        </p:txBody>
      </p:sp>
      <p:pic>
        <p:nvPicPr>
          <p:cNvPr id="12" name="Picture 11" descr="Zach Harrington.jpg"/>
          <p:cNvPicPr>
            <a:picLocks noChangeAspect="1"/>
          </p:cNvPicPr>
          <p:nvPr/>
        </p:nvPicPr>
        <p:blipFill>
          <a:blip r:embed="rId7" cstate="print"/>
          <a:srcRect l="23256" t="9525" r="13953"/>
          <a:stretch>
            <a:fillRect/>
          </a:stretch>
        </p:blipFill>
        <p:spPr>
          <a:xfrm>
            <a:off x="3633220" y="3516868"/>
            <a:ext cx="2057400" cy="2762250"/>
          </a:xfrm>
          <a:prstGeom prst="rect">
            <a:avLst/>
          </a:prstGeom>
          <a:ln w="15875">
            <a:solidFill>
              <a:srgbClr val="000000"/>
            </a:solidFill>
          </a:ln>
        </p:spPr>
      </p:pic>
      <p:sp>
        <p:nvSpPr>
          <p:cNvPr id="13" name="TextBox 12"/>
          <p:cNvSpPr txBox="1"/>
          <p:nvPr/>
        </p:nvSpPr>
        <p:spPr>
          <a:xfrm>
            <a:off x="3553210" y="6284772"/>
            <a:ext cx="2137410" cy="369332"/>
          </a:xfrm>
          <a:prstGeom prst="rect">
            <a:avLst/>
          </a:prstGeom>
          <a:noFill/>
        </p:spPr>
        <p:txBody>
          <a:bodyPr wrap="square" rtlCol="0">
            <a:spAutoFit/>
          </a:bodyPr>
          <a:lstStyle/>
          <a:p>
            <a:pPr algn="ctr"/>
            <a:r>
              <a:rPr lang="en-US" dirty="0" smtClean="0"/>
              <a:t>Zach Harrington</a:t>
            </a:r>
          </a:p>
        </p:txBody>
      </p:sp>
      <p:pic>
        <p:nvPicPr>
          <p:cNvPr id="14" name="Picture 13" descr="Raymond-Chase_.jpg"/>
          <p:cNvPicPr>
            <a:picLocks noChangeAspect="1"/>
          </p:cNvPicPr>
          <p:nvPr/>
        </p:nvPicPr>
        <p:blipFill>
          <a:blip r:embed="rId8" cstate="print"/>
          <a:srcRect r="32000"/>
          <a:stretch>
            <a:fillRect/>
          </a:stretch>
        </p:blipFill>
        <p:spPr>
          <a:xfrm>
            <a:off x="701040" y="3476863"/>
            <a:ext cx="2209800" cy="2762250"/>
          </a:xfrm>
          <a:prstGeom prst="rect">
            <a:avLst/>
          </a:prstGeom>
          <a:ln w="15875">
            <a:solidFill>
              <a:srgbClr val="000000"/>
            </a:solidFill>
          </a:ln>
        </p:spPr>
      </p:pic>
      <p:sp>
        <p:nvSpPr>
          <p:cNvPr id="17" name="TextBox 16"/>
          <p:cNvSpPr txBox="1"/>
          <p:nvPr/>
        </p:nvSpPr>
        <p:spPr>
          <a:xfrm>
            <a:off x="670560" y="6239113"/>
            <a:ext cx="2209800" cy="369332"/>
          </a:xfrm>
          <a:prstGeom prst="rect">
            <a:avLst/>
          </a:prstGeom>
          <a:noFill/>
        </p:spPr>
        <p:txBody>
          <a:bodyPr wrap="square" rtlCol="0">
            <a:spAutoFit/>
          </a:bodyPr>
          <a:lstStyle/>
          <a:p>
            <a:pPr algn="ctr"/>
            <a:r>
              <a:rPr lang="en-US" dirty="0" smtClean="0"/>
              <a:t>Raymond Chase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609395">
            <a:off x="292609" y="1367135"/>
            <a:ext cx="3259207"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Lesbian</a:t>
            </a:r>
          </a:p>
        </p:txBody>
      </p:sp>
      <p:sp>
        <p:nvSpPr>
          <p:cNvPr id="5" name="Rectangle 4"/>
          <p:cNvSpPr/>
          <p:nvPr/>
        </p:nvSpPr>
        <p:spPr>
          <a:xfrm>
            <a:off x="5638800" y="2362200"/>
            <a:ext cx="2760692" cy="98488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spc="0" dirty="0" smtClean="0">
                <a:ln w="0"/>
                <a:solidFill>
                  <a:srgbClr val="FFFF00"/>
                </a:solidFill>
                <a:effectLst>
                  <a:reflection blurRad="12700" stA="50000" endPos="50000" dist="5000" dir="5400000" sy="-100000" rotWithShape="0"/>
                </a:effectLst>
              </a:rPr>
              <a:t>Queer</a:t>
            </a:r>
            <a:endParaRPr lang="en-US" sz="5800" b="1" cap="all" spc="0" dirty="0">
              <a:ln w="0"/>
              <a:solidFill>
                <a:srgbClr val="FFFF00"/>
              </a:solidFill>
              <a:effectLst>
                <a:reflection blurRad="12700" stA="50000" endPos="50000" dist="5000" dir="5400000" sy="-100000" rotWithShape="0"/>
              </a:effectLst>
            </a:endParaRPr>
          </a:p>
        </p:txBody>
      </p:sp>
      <p:sp>
        <p:nvSpPr>
          <p:cNvPr id="7" name="Rectangle 6"/>
          <p:cNvSpPr/>
          <p:nvPr/>
        </p:nvSpPr>
        <p:spPr>
          <a:xfrm rot="21284601">
            <a:off x="30752" y="4592975"/>
            <a:ext cx="5490606"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solidFill>
                  <a:srgbClr val="FF6600"/>
                </a:solidFill>
                <a:effectLst>
                  <a:reflection blurRad="12700" stA="50000" endPos="50000" dist="5000" dir="5400000" sy="-100000" rotWithShape="0"/>
                </a:effectLst>
              </a:rPr>
              <a:t>transgender</a:t>
            </a:r>
            <a:endParaRPr lang="en-US" sz="5400" b="1" cap="all" spc="0" dirty="0">
              <a:ln w="0"/>
              <a:solidFill>
                <a:srgbClr val="FF6600"/>
              </a:solidFill>
              <a:effectLst>
                <a:reflection blurRad="12700" stA="50000" endPos="50000" dist="5000" dir="5400000" sy="-100000" rotWithShape="0"/>
              </a:effectLst>
            </a:endParaRPr>
          </a:p>
        </p:txBody>
      </p:sp>
      <p:sp>
        <p:nvSpPr>
          <p:cNvPr id="8" name="Rectangle 7"/>
          <p:cNvSpPr/>
          <p:nvPr/>
        </p:nvSpPr>
        <p:spPr>
          <a:xfrm>
            <a:off x="1371600" y="5934670"/>
            <a:ext cx="3121367"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Bisexual</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rot="488571">
            <a:off x="3293507" y="559527"/>
            <a:ext cx="5814413" cy="923330"/>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FF0000"/>
                </a:solidFill>
                <a:effectLst>
                  <a:reflection blurRad="12700" stA="50000" endPos="50000" dist="5000" dir="5400000" sy="-100000" rotWithShape="0"/>
                </a:effectLst>
              </a:rPr>
              <a:t>Gender-queer</a:t>
            </a:r>
            <a:endParaRPr lang="en-US" sz="5400" b="1" cap="all" spc="0" dirty="0">
              <a:ln w="0"/>
              <a:solidFill>
                <a:srgbClr val="FF0000"/>
              </a:solidFill>
              <a:effectLst>
                <a:reflection blurRad="12700" stA="50000" endPos="50000" dist="5000" dir="5400000" sy="-100000" rotWithShape="0"/>
              </a:effectLst>
            </a:endParaRPr>
          </a:p>
        </p:txBody>
      </p:sp>
      <p:sp>
        <p:nvSpPr>
          <p:cNvPr id="10" name="Rectangle 9"/>
          <p:cNvSpPr/>
          <p:nvPr/>
        </p:nvSpPr>
        <p:spPr>
          <a:xfrm>
            <a:off x="5334000" y="3810000"/>
            <a:ext cx="374814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9999FF"/>
                </a:solidFill>
                <a:effectLst>
                  <a:reflection blurRad="12700" stA="50000" endPos="50000" dist="5000" dir="5400000" sy="-100000" rotWithShape="0"/>
                </a:effectLst>
              </a:rPr>
              <a:t>Intersex</a:t>
            </a:r>
            <a:endParaRPr lang="en-US" sz="5400" b="1" cap="all" spc="0" dirty="0">
              <a:ln w="0"/>
              <a:solidFill>
                <a:srgbClr val="9999FF"/>
              </a:solidFill>
              <a:effectLst>
                <a:reflection blurRad="12700" stA="50000" endPos="50000" dist="5000" dir="5400000" sy="-100000" rotWithShape="0"/>
              </a:effectLst>
            </a:endParaRPr>
          </a:p>
        </p:txBody>
      </p:sp>
      <p:sp>
        <p:nvSpPr>
          <p:cNvPr id="11" name="Rectangle 10"/>
          <p:cNvSpPr/>
          <p:nvPr/>
        </p:nvSpPr>
        <p:spPr>
          <a:xfrm rot="312204">
            <a:off x="4945468" y="5578260"/>
            <a:ext cx="3831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dirty="0" smtClean="0">
                <a:ln w="24500" cmpd="dbl">
                  <a:solidFill>
                    <a:schemeClr val="accent2">
                      <a:shade val="85000"/>
                      <a:satMod val="155000"/>
                    </a:schemeClr>
                  </a:solidFill>
                  <a:prstDash val="solid"/>
                  <a:miter lim="800000"/>
                </a:ln>
                <a:solidFill>
                  <a:srgbClr val="800000"/>
                </a:solidFill>
                <a:effectLst>
                  <a:outerShdw blurRad="38100" dist="38100" dir="7020000" algn="tl">
                    <a:srgbClr val="000000">
                      <a:alpha val="35000"/>
                    </a:srgbClr>
                  </a:outerShdw>
                </a:effectLst>
              </a:rPr>
              <a:t>Two-Spirit</a:t>
            </a:r>
            <a:endParaRPr lang="en-US" sz="5400" b="1" cap="all" spc="0" dirty="0">
              <a:ln w="0"/>
              <a:solidFill>
                <a:srgbClr val="800000"/>
              </a:solidFill>
              <a:effectLst>
                <a:reflection blurRad="12700" stA="50000" endPos="50000" dist="5000" dir="5400000" sy="-100000" rotWithShape="0"/>
              </a:effectLst>
            </a:endParaRPr>
          </a:p>
        </p:txBody>
      </p:sp>
      <p:sp>
        <p:nvSpPr>
          <p:cNvPr id="12" name="Rectangle 11"/>
          <p:cNvSpPr/>
          <p:nvPr/>
        </p:nvSpPr>
        <p:spPr>
          <a:xfrm>
            <a:off x="0" y="3048000"/>
            <a:ext cx="5307863" cy="923330"/>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Questioning</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p:nvSpPr>
        <p:spPr>
          <a:xfrm>
            <a:off x="2971800" y="1828800"/>
            <a:ext cx="32766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7030A0"/>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Gay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31" presetClass="entr" presetSubtype="0" fill="hold" grpId="0" nodeType="with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par>
                                <p:cTn id="27" presetID="3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1"/>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9" grpId="0" animBg="1"/>
      <p:bldP spid="10"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Bar Girls Thumbnail">
            <a:hlinkClick r:id="rId3"/>
          </p:cNvPr>
          <p:cNvPicPr>
            <a:picLocks noGrp="1" noChangeAspect="1" noChangeArrowheads="1"/>
          </p:cNvPicPr>
          <p:nvPr>
            <p:ph sz="quarter" idx="1"/>
          </p:nvPr>
        </p:nvPicPr>
        <p:blipFill>
          <a:blip r:embed="rId4">
            <a:lum bright="-6000" contrast="6000"/>
            <a:extLst>
              <a:ext uri="{28A0092B-C50C-407E-A947-70E740481C1C}">
                <a14:useLocalDpi xmlns:a14="http://schemas.microsoft.com/office/drawing/2010/main" val="0"/>
              </a:ext>
            </a:extLst>
          </a:blip>
          <a:srcRect/>
          <a:stretch>
            <a:fillRect/>
          </a:stretch>
        </p:blipFill>
        <p:spPr>
          <a:xfrm>
            <a:off x="2590800" y="1295400"/>
            <a:ext cx="2973478" cy="2295525"/>
          </a:xfrm>
          <a:noFill/>
          <a:ln w="25400">
            <a:solidFill>
              <a:srgbClr val="000000"/>
            </a:solidFill>
          </a:ln>
          <a:extLst>
            <a:ext uri="{909E8E84-426E-40DD-AFC4-6F175D3DCCD1}">
              <a14:hiddenFill xmlns:a14="http://schemas.microsoft.com/office/drawing/2010/main">
                <a:solidFill>
                  <a:srgbClr val="FFFFFF"/>
                </a:solidFill>
              </a14:hiddenFill>
            </a:ext>
          </a:extLst>
        </p:spPr>
      </p:pic>
      <p:pic>
        <p:nvPicPr>
          <p:cNvPr id="6148" name="Picture 7" descr="boag_fig05b"/>
          <p:cNvPicPr>
            <a:picLocks noGrp="1" noChangeAspect="1" noChangeArrowheads="1"/>
          </p:cNvPicPr>
          <p:nvPr>
            <p:ph sz="quarter" idx="2"/>
          </p:nvPr>
        </p:nvPicPr>
        <p:blipFill>
          <a:blip r:embed="rId5" cstate="print">
            <a:lum bright="-6000" contrast="6000"/>
            <a:extLst>
              <a:ext uri="{28A0092B-C50C-407E-A947-70E740481C1C}">
                <a14:useLocalDpi xmlns:a14="http://schemas.microsoft.com/office/drawing/2010/main" val="0"/>
              </a:ext>
            </a:extLst>
          </a:blip>
          <a:srcRect/>
          <a:stretch>
            <a:fillRect/>
          </a:stretch>
        </p:blipFill>
        <p:spPr>
          <a:xfrm>
            <a:off x="5865471" y="1828800"/>
            <a:ext cx="3049929" cy="3886200"/>
          </a:xfr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6151" name="AutoShape 12" descr="detach"/>
          <p:cNvSpPr>
            <a:spLocks noChangeAspect="1" noChangeArrowheads="1"/>
          </p:cNvSpPr>
          <p:nvPr/>
        </p:nvSpPr>
        <p:spPr bwMode="auto">
          <a:xfrm>
            <a:off x="3100388" y="1547813"/>
            <a:ext cx="2943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6152" name="AutoShape 14" descr="detach"/>
          <p:cNvSpPr>
            <a:spLocks noChangeAspect="1" noChangeArrowheads="1"/>
          </p:cNvSpPr>
          <p:nvPr/>
        </p:nvSpPr>
        <p:spPr bwMode="auto">
          <a:xfrm>
            <a:off x="3100388" y="1547813"/>
            <a:ext cx="2943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6153" name="AutoShape 16" descr="detach"/>
          <p:cNvSpPr>
            <a:spLocks noChangeAspect="1" noChangeArrowheads="1"/>
          </p:cNvSpPr>
          <p:nvPr/>
        </p:nvSpPr>
        <p:spPr bwMode="auto">
          <a:xfrm>
            <a:off x="3100388" y="1547813"/>
            <a:ext cx="2943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6154" name="AutoShape 20" descr="detach"/>
          <p:cNvSpPr>
            <a:spLocks noChangeAspect="1" noChangeArrowheads="1"/>
          </p:cNvSpPr>
          <p:nvPr/>
        </p:nvSpPr>
        <p:spPr bwMode="auto">
          <a:xfrm>
            <a:off x="155575" y="46038"/>
            <a:ext cx="2943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sp>
        <p:nvSpPr>
          <p:cNvPr id="6155" name="AutoShape 22" descr="detach"/>
          <p:cNvSpPr>
            <a:spLocks noChangeAspect="1" noChangeArrowheads="1"/>
          </p:cNvSpPr>
          <p:nvPr/>
        </p:nvSpPr>
        <p:spPr bwMode="auto">
          <a:xfrm>
            <a:off x="155575" y="46038"/>
            <a:ext cx="29432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FFFF"/>
              </a:solidFill>
            </a:endParaRPr>
          </a:p>
        </p:txBody>
      </p:sp>
      <p:pic>
        <p:nvPicPr>
          <p:cNvPr id="6156" name="Picture 23" descr="Gay_in_20s"/>
          <p:cNvPicPr>
            <a:picLocks noGrp="1" noChangeAspect="1" noChangeArrowheads="1"/>
          </p:cNvPicPr>
          <p:nvPr>
            <p:ph sz="quarter" idx="3"/>
          </p:nvPr>
        </p:nvPicPr>
        <p:blipFill>
          <a:blip r:embed="rId6">
            <a:lum bright="-6000" contrast="6000"/>
            <a:extLst>
              <a:ext uri="{28A0092B-C50C-407E-A947-70E740481C1C}">
                <a14:useLocalDpi xmlns:a14="http://schemas.microsoft.com/office/drawing/2010/main" val="0"/>
              </a:ext>
            </a:extLst>
          </a:blip>
          <a:srcRect l="10715" r="3572"/>
          <a:stretch>
            <a:fillRect/>
          </a:stretch>
        </p:blipFill>
        <p:spPr>
          <a:xfrm>
            <a:off x="381000" y="2514600"/>
            <a:ext cx="1981200" cy="2895600"/>
          </a:xfrm>
          <a:noFill/>
          <a:ln w="25400">
            <a:solidFill>
              <a:srgbClr val="000000"/>
            </a:solidFill>
          </a:ln>
          <a:extLst>
            <a:ext uri="{909E8E84-426E-40DD-AFC4-6F175D3DCCD1}">
              <a14:hiddenFill xmlns:a14="http://schemas.microsoft.com/office/drawing/2010/main">
                <a:solidFill>
                  <a:srgbClr val="FFFFFF"/>
                </a:solidFill>
              </a14:hiddenFill>
            </a:ext>
          </a:extLst>
        </p:spPr>
      </p:pic>
      <p:pic>
        <p:nvPicPr>
          <p:cNvPr id="6157" name="Picture 24" descr="Lesbian_in_20s_III"/>
          <p:cNvPicPr>
            <a:picLocks noGrp="1" noChangeAspect="1" noChangeArrowheads="1"/>
          </p:cNvPicPr>
          <p:nvPr>
            <p:ph sz="quarter" idx="4"/>
          </p:nvPr>
        </p:nvPicPr>
        <p:blipFill>
          <a:blip r:embed="rId7">
            <a:lum bright="-6000" contrast="-6000"/>
            <a:extLst>
              <a:ext uri="{28A0092B-C50C-407E-A947-70E740481C1C}">
                <a14:useLocalDpi xmlns:a14="http://schemas.microsoft.com/office/drawing/2010/main" val="0"/>
              </a:ext>
            </a:extLst>
          </a:blip>
          <a:srcRect l="12640" r="6662"/>
          <a:stretch>
            <a:fillRect/>
          </a:stretch>
        </p:blipFill>
        <p:spPr>
          <a:xfrm>
            <a:off x="2743200" y="3962400"/>
            <a:ext cx="2804160" cy="2700302"/>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71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7" descr="Hate_II_"/>
          <p:cNvPicPr>
            <a:picLocks noGrp="1" noChangeAspect="1" noChangeArrowheads="1"/>
          </p:cNvPicPr>
          <p:nvPr>
            <p:ph sz="half" idx="1"/>
          </p:nvPr>
        </p:nvPicPr>
        <p:blipFill>
          <a:blip r:embed="rId3">
            <a:lum bright="-12000" contrast="6000"/>
            <a:extLst>
              <a:ext uri="{28A0092B-C50C-407E-A947-70E740481C1C}">
                <a14:useLocalDpi xmlns:a14="http://schemas.microsoft.com/office/drawing/2010/main" val="0"/>
              </a:ext>
            </a:extLst>
          </a:blip>
          <a:srcRect/>
          <a:stretch>
            <a:fillRect/>
          </a:stretch>
        </p:blipFill>
        <p:spPr>
          <a:xfrm>
            <a:off x="685800" y="762000"/>
            <a:ext cx="7848600" cy="5341408"/>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33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1" y="266130"/>
            <a:ext cx="4114798" cy="6178376"/>
          </a:xfrm>
          <a:prstGeom prst="rect">
            <a:avLst/>
          </a:prstGeom>
          <a:ln w="25400">
            <a:solidFill>
              <a:srgbClr val="00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Grp="1" noChangeAspect="1" noChangeArrowheads="1"/>
          </p:cNvPicPr>
          <p:nvPr>
            <p:ph sz="quarter" idx="2"/>
          </p:nvPr>
        </p:nvPicPr>
        <p:blipFill>
          <a:blip r:embed="rId3">
            <a:lum bright="-12000" contrast="6000"/>
            <a:extLst>
              <a:ext uri="{28A0092B-C50C-407E-A947-70E740481C1C}">
                <a14:useLocalDpi xmlns:a14="http://schemas.microsoft.com/office/drawing/2010/main" val="0"/>
              </a:ext>
            </a:extLst>
          </a:blip>
          <a:srcRect/>
          <a:stretch>
            <a:fillRect/>
          </a:stretch>
        </p:blipFill>
        <p:spPr>
          <a:xfrm>
            <a:off x="381000" y="1981200"/>
            <a:ext cx="3581400" cy="4191000"/>
          </a:xfrm>
          <a:noFill/>
          <a:extLst>
            <a:ext uri="{909E8E84-426E-40DD-AFC4-6F175D3DCCD1}">
              <a14:hiddenFill xmlns:a14="http://schemas.microsoft.com/office/drawing/2010/main">
                <a:solidFill>
                  <a:srgbClr val="FFFFFF"/>
                </a:solidFill>
              </a14:hiddenFill>
            </a:ext>
          </a:extLst>
        </p:spPr>
      </p:pic>
      <p:pic>
        <p:nvPicPr>
          <p:cNvPr id="8196" name="Picture 13" descr="getdata"/>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343400" y="1158240"/>
            <a:ext cx="4592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02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5603"/>
            <a:ext cx="10439399" cy="13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048000"/>
            <a:ext cx="3048000" cy="304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o sex is sin sational.png"/>
          <p:cNvPicPr>
            <a:picLocks noGrp="1" noChangeAspect="1"/>
          </p:cNvPicPr>
          <p:nvPr>
            <p:ph idx="1"/>
          </p:nvPr>
        </p:nvPicPr>
        <p:blipFill rotWithShape="1">
          <a:blip r:embed="rId3" cstate="print"/>
          <a:srcRect l="2540" t="1238" r="1587"/>
          <a:stretch/>
        </p:blipFill>
        <p:spPr>
          <a:xfrm>
            <a:off x="457200" y="372406"/>
            <a:ext cx="4049485" cy="6238568"/>
          </a:xfrm>
          <a:ln w="25400">
            <a:solidFill>
              <a:srgbClr val="000000"/>
            </a:solidFill>
          </a:ln>
        </p:spPr>
      </p:pic>
      <p:pic>
        <p:nvPicPr>
          <p:cNvPr id="7" name="Picture 6" descr="Italian Homosexuality is not a choice.jpg"/>
          <p:cNvPicPr>
            <a:picLocks noChangeAspect="1"/>
          </p:cNvPicPr>
          <p:nvPr/>
        </p:nvPicPr>
        <p:blipFill>
          <a:blip r:embed="rId4" cstate="print"/>
          <a:stretch>
            <a:fillRect/>
          </a:stretch>
        </p:blipFill>
        <p:spPr>
          <a:xfrm>
            <a:off x="4918466" y="381000"/>
            <a:ext cx="2054352" cy="2743200"/>
          </a:xfrm>
          <a:prstGeom prst="rect">
            <a:avLst/>
          </a:prstGeom>
          <a:ln w="25400">
            <a:solidFill>
              <a:srgbClr val="000000"/>
            </a:solidFill>
          </a:ln>
        </p:spPr>
      </p:pic>
      <p:pic>
        <p:nvPicPr>
          <p:cNvPr id="8" name="Picture 7" descr="crazy fred phelps.jpg"/>
          <p:cNvPicPr>
            <a:picLocks noChangeAspect="1"/>
          </p:cNvPicPr>
          <p:nvPr/>
        </p:nvPicPr>
        <p:blipFill>
          <a:blip r:embed="rId5" cstate="print"/>
          <a:stretch>
            <a:fillRect/>
          </a:stretch>
        </p:blipFill>
        <p:spPr>
          <a:xfrm>
            <a:off x="4918465" y="4038600"/>
            <a:ext cx="3832545" cy="2590800"/>
          </a:xfrm>
          <a:prstGeom prst="rect">
            <a:avLst/>
          </a:prstGeom>
          <a:ln w="25400">
            <a:solidFill>
              <a:srgbClr val="000000"/>
            </a:solidFill>
          </a:ln>
        </p:spPr>
      </p:pic>
    </p:spTree>
    <p:extLst>
      <p:ext uri="{BB962C8B-B14F-4D97-AF65-F5344CB8AC3E}">
        <p14:creationId xmlns:p14="http://schemas.microsoft.com/office/powerpoint/2010/main" val="231334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692E6"/>
                </a:solidFill>
              </a:rPr>
              <a:t>Collaborators</a:t>
            </a:r>
            <a:endParaRPr lang="en-US" dirty="0">
              <a:solidFill>
                <a:srgbClr val="E692E6"/>
              </a:solidFill>
            </a:endParaRPr>
          </a:p>
        </p:txBody>
      </p:sp>
      <p:sp>
        <p:nvSpPr>
          <p:cNvPr id="3" name="Content Placeholder 2"/>
          <p:cNvSpPr>
            <a:spLocks noGrp="1"/>
          </p:cNvSpPr>
          <p:nvPr>
            <p:ph idx="1"/>
          </p:nvPr>
        </p:nvSpPr>
        <p:spPr>
          <a:xfrm>
            <a:off x="457200" y="1676400"/>
            <a:ext cx="8229600" cy="5029200"/>
          </a:xfrm>
        </p:spPr>
        <p:txBody>
          <a:bodyPr/>
          <a:lstStyle/>
          <a:p>
            <a:pPr eaLnBrk="1" hangingPunct="1">
              <a:lnSpc>
                <a:spcPct val="90000"/>
              </a:lnSpc>
              <a:buNone/>
              <a:defRPr/>
            </a:pPr>
            <a:r>
              <a:rPr lang="en-US" sz="2200" dirty="0" smtClean="0"/>
              <a:t>Caring </a:t>
            </a:r>
            <a:r>
              <a:rPr lang="en-US" sz="2200" dirty="0"/>
              <a:t>and Aging with Pride</a:t>
            </a:r>
          </a:p>
          <a:p>
            <a:pPr eaLnBrk="1" hangingPunct="1">
              <a:lnSpc>
                <a:spcPct val="90000"/>
              </a:lnSpc>
              <a:buNone/>
              <a:defRPr/>
            </a:pPr>
            <a:r>
              <a:rPr lang="en-US" sz="2200" dirty="0"/>
              <a:t>	</a:t>
            </a:r>
            <a:r>
              <a:rPr lang="en-US" sz="2200" dirty="0" smtClean="0"/>
              <a:t>Karen </a:t>
            </a:r>
            <a:r>
              <a:rPr lang="en-US" sz="2200" dirty="0"/>
              <a:t>I. Fredriksen-Goldsen, PhD (PI), Hyun Jun Kim, PhD, Charles </a:t>
            </a:r>
            <a:r>
              <a:rPr lang="en-US" sz="2200" dirty="0" err="1"/>
              <a:t>Emlet</a:t>
            </a:r>
            <a:r>
              <a:rPr lang="en-US" sz="2200" dirty="0"/>
              <a:t>, PhD, Anna Muraco, PhD, Elena </a:t>
            </a:r>
            <a:r>
              <a:rPr lang="en-US" sz="2200" dirty="0" err="1"/>
              <a:t>Erovesa</a:t>
            </a:r>
            <a:r>
              <a:rPr lang="en-US" sz="2200" dirty="0"/>
              <a:t>, PhD, Nancy Hooyman, PhD, Karina Walters, PHD</a:t>
            </a:r>
          </a:p>
          <a:p>
            <a:pPr eaLnBrk="1" hangingPunct="1">
              <a:lnSpc>
                <a:spcPct val="90000"/>
              </a:lnSpc>
              <a:buNone/>
              <a:defRPr/>
            </a:pPr>
            <a:r>
              <a:rPr lang="en-US" sz="2200" dirty="0"/>
              <a:t>	</a:t>
            </a:r>
            <a:r>
              <a:rPr lang="en-US" sz="2200" i="1" dirty="0"/>
              <a:t>Funded by the National Institute of Health/National Institute on Aging (R01)</a:t>
            </a:r>
          </a:p>
          <a:p>
            <a:pPr eaLnBrk="1" hangingPunct="1">
              <a:lnSpc>
                <a:spcPct val="90000"/>
              </a:lnSpc>
              <a:buNone/>
              <a:defRPr/>
            </a:pPr>
            <a:r>
              <a:rPr lang="en-US" sz="2200" i="1" dirty="0"/>
              <a:t>Ca</a:t>
            </a:r>
            <a:r>
              <a:rPr lang="en-US" sz="2200" dirty="0"/>
              <a:t>regiving with Pride</a:t>
            </a:r>
          </a:p>
          <a:p>
            <a:pPr eaLnBrk="1" hangingPunct="1">
              <a:lnSpc>
                <a:spcPct val="90000"/>
              </a:lnSpc>
              <a:buNone/>
              <a:defRPr/>
            </a:pPr>
            <a:r>
              <a:rPr lang="en-US" sz="2200" dirty="0"/>
              <a:t>	Karen Fredriksen-Goldsen, PhD (PI), Hyun Jun Kim, PhD, Anna Muraco, PhD</a:t>
            </a:r>
          </a:p>
          <a:p>
            <a:pPr eaLnBrk="1" hangingPunct="1">
              <a:lnSpc>
                <a:spcPct val="90000"/>
              </a:lnSpc>
              <a:buNone/>
              <a:defRPr/>
            </a:pPr>
            <a:r>
              <a:rPr lang="en-US" sz="2200" dirty="0"/>
              <a:t>	</a:t>
            </a:r>
            <a:r>
              <a:rPr lang="en-US" sz="2200" i="1" dirty="0"/>
              <a:t>Funded by the Hartford Foundation</a:t>
            </a:r>
          </a:p>
          <a:p>
            <a:pPr eaLnBrk="1" hangingPunct="1">
              <a:lnSpc>
                <a:spcPct val="90000"/>
              </a:lnSpc>
              <a:buNone/>
              <a:defRPr/>
            </a:pPr>
            <a:r>
              <a:rPr lang="en-US" sz="2200" dirty="0"/>
              <a:t>Diversities in Health Disparities</a:t>
            </a:r>
          </a:p>
          <a:p>
            <a:pPr eaLnBrk="1" hangingPunct="1">
              <a:lnSpc>
                <a:spcPct val="90000"/>
              </a:lnSpc>
              <a:buNone/>
              <a:defRPr/>
            </a:pPr>
            <a:r>
              <a:rPr lang="en-US" sz="2200" dirty="0"/>
              <a:t>	Karen I. Fredriksen-Goldsen, PhD (PI), Hyun Jun Kim, PhD,</a:t>
            </a:r>
          </a:p>
          <a:p>
            <a:pPr eaLnBrk="1" hangingPunct="1">
              <a:lnSpc>
                <a:spcPct val="90000"/>
              </a:lnSpc>
              <a:buNone/>
              <a:defRPr/>
            </a:pPr>
            <a:r>
              <a:rPr lang="en-US" sz="2200" dirty="0"/>
              <a:t>	Susan </a:t>
            </a:r>
            <a:r>
              <a:rPr lang="en-US" sz="2200" dirty="0" err="1"/>
              <a:t>Barkan</a:t>
            </a:r>
            <a:r>
              <a:rPr lang="en-US" sz="2200" dirty="0"/>
              <a:t>, </a:t>
            </a:r>
            <a:r>
              <a:rPr lang="en-US" sz="2200" dirty="0" smtClean="0"/>
              <a:t>PhD</a:t>
            </a:r>
          </a:p>
          <a:p>
            <a:pPr eaLnBrk="1" hangingPunct="1">
              <a:lnSpc>
                <a:spcPct val="90000"/>
              </a:lnSpc>
              <a:buNone/>
              <a:defRPr/>
            </a:pPr>
            <a:r>
              <a:rPr lang="en-US" sz="2200" dirty="0" smtClean="0"/>
              <a:t>	</a:t>
            </a:r>
            <a:r>
              <a:rPr lang="en-US" sz="2200" i="1" dirty="0" smtClean="0"/>
              <a:t>Funded by the University of Washington Diversity Grants</a:t>
            </a:r>
            <a:r>
              <a:rPr lang="en-US" sz="2200" dirty="0" smtClean="0"/>
              <a:t> </a:t>
            </a:r>
            <a:endParaRPr lang="en-US" sz="2200"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bian review.jpg"/>
          <p:cNvPicPr>
            <a:picLocks noChangeAspect="1"/>
          </p:cNvPicPr>
          <p:nvPr/>
        </p:nvPicPr>
        <p:blipFill>
          <a:blip r:embed="rId3" cstate="print"/>
          <a:stretch>
            <a:fillRect/>
          </a:stretch>
        </p:blipFill>
        <p:spPr>
          <a:xfrm>
            <a:off x="6400800" y="4781384"/>
            <a:ext cx="1460281" cy="1981200"/>
          </a:xfrm>
          <a:prstGeom prst="rect">
            <a:avLst/>
          </a:prstGeom>
          <a:ln w="25400">
            <a:solidFill>
              <a:srgbClr val="000000"/>
            </a:solidFill>
          </a:ln>
        </p:spPr>
      </p:pic>
      <p:pic>
        <p:nvPicPr>
          <p:cNvPr id="6" name="Picture 5" descr="imagesCAJUEW96.jpg"/>
          <p:cNvPicPr>
            <a:picLocks noChangeAspect="1"/>
          </p:cNvPicPr>
          <p:nvPr/>
        </p:nvPicPr>
        <p:blipFill>
          <a:blip r:embed="rId4" cstate="print"/>
          <a:stretch>
            <a:fillRect/>
          </a:stretch>
        </p:blipFill>
        <p:spPr>
          <a:xfrm>
            <a:off x="1386840" y="4918544"/>
            <a:ext cx="1828800" cy="1741335"/>
          </a:xfrm>
          <a:prstGeom prst="rect">
            <a:avLst/>
          </a:prstGeom>
          <a:ln w="25400">
            <a:solidFill>
              <a:srgbClr val="000000"/>
            </a:solidFill>
          </a:ln>
        </p:spPr>
      </p:pic>
      <p:pic>
        <p:nvPicPr>
          <p:cNvPr id="7" name="Content Placeholder 6"/>
          <p:cNvPicPr>
            <a:picLocks noGrp="1" noChangeAspect="1"/>
          </p:cNvPicPr>
          <p:nvPr>
            <p:ph idx="1"/>
          </p:nvPr>
        </p:nvPicPr>
        <p:blipFill rotWithShape="1">
          <a:blip r:embed="rId5">
            <a:extLst>
              <a:ext uri="{28A0092B-C50C-407E-A947-70E740481C1C}">
                <a14:useLocalDpi xmlns:a14="http://schemas.microsoft.com/office/drawing/2010/main" val="0"/>
              </a:ext>
            </a:extLst>
          </a:blip>
          <a:srcRect l="1913" r="7752"/>
          <a:stretch/>
        </p:blipFill>
        <p:spPr>
          <a:xfrm>
            <a:off x="1447800" y="609600"/>
            <a:ext cx="6359079" cy="4038600"/>
          </a:xfrm>
          <a:ln w="25400">
            <a:solidFill>
              <a:srgbClr val="00000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social determinants of health.jpg"/>
          <p:cNvPicPr>
            <a:picLocks noGrp="1" noChangeAspect="1"/>
          </p:cNvPicPr>
          <p:nvPr>
            <p:ph idx="1"/>
          </p:nvPr>
        </p:nvPicPr>
        <p:blipFill>
          <a:blip r:embed="rId2" cstate="print"/>
          <a:srcRect l="1671" t="2667" r="1396" b="2667"/>
          <a:stretch>
            <a:fillRect/>
          </a:stretch>
        </p:blipFill>
        <p:spPr>
          <a:xfrm>
            <a:off x="152400" y="1143000"/>
            <a:ext cx="8839200" cy="5410200"/>
          </a:xfrm>
        </p:spPr>
      </p:pic>
      <p:sp>
        <p:nvSpPr>
          <p:cNvPr id="18" name="Oval Callout 17"/>
          <p:cNvSpPr/>
          <p:nvPr/>
        </p:nvSpPr>
        <p:spPr bwMode="auto">
          <a:xfrm>
            <a:off x="6629400" y="0"/>
            <a:ext cx="2514600" cy="2057400"/>
          </a:xfrm>
          <a:prstGeom prst="wedgeEllipseCallout">
            <a:avLst>
              <a:gd name="adj1" fmla="val -104076"/>
              <a:gd name="adj2" fmla="val 194032"/>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smtClean="0">
                <a:solidFill>
                  <a:srgbClr val="000000"/>
                </a:solidFill>
              </a:rPr>
              <a:t>Sexual Orientation, Gender Identity and </a:t>
            </a:r>
            <a:r>
              <a:rPr lang="en-US" dirty="0">
                <a:solidFill>
                  <a:srgbClr val="000000"/>
                </a:solidFill>
              </a:rPr>
              <a:t>E</a:t>
            </a:r>
            <a:r>
              <a:rPr lang="en-US" dirty="0" smtClean="0">
                <a:solidFill>
                  <a:srgbClr val="000000"/>
                </a:solidFill>
              </a:rPr>
              <a:t>xpression</a:t>
            </a:r>
          </a:p>
        </p:txBody>
      </p:sp>
      <p:sp>
        <p:nvSpPr>
          <p:cNvPr id="19" name="Oval Callout 18"/>
          <p:cNvSpPr/>
          <p:nvPr/>
        </p:nvSpPr>
        <p:spPr bwMode="auto">
          <a:xfrm>
            <a:off x="381000" y="137160"/>
            <a:ext cx="2362200" cy="1371600"/>
          </a:xfrm>
          <a:prstGeom prst="wedgeEllipseCallout">
            <a:avLst>
              <a:gd name="adj1" fmla="val 41072"/>
              <a:gd name="adj2" fmla="val 76133"/>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smtClean="0">
                <a:solidFill>
                  <a:srgbClr val="000000"/>
                </a:solidFill>
              </a:rPr>
              <a:t>Discrimination </a:t>
            </a:r>
            <a:endParaRPr lang="en-US" dirty="0">
              <a:solidFill>
                <a:srgbClr val="000000"/>
              </a:solidFill>
            </a:endParaRPr>
          </a:p>
          <a:p>
            <a:pPr algn="ctr"/>
            <a:r>
              <a:rPr lang="en-US" dirty="0" smtClean="0">
                <a:solidFill>
                  <a:srgbClr val="000000"/>
                </a:solidFill>
              </a:rPr>
              <a:t>and</a:t>
            </a:r>
          </a:p>
          <a:p>
            <a:pPr algn="ctr"/>
            <a:r>
              <a:rPr lang="en-US" dirty="0" smtClean="0">
                <a:solidFill>
                  <a:srgbClr val="000000"/>
                </a:solidFill>
              </a:rPr>
              <a:t>Stigma</a:t>
            </a:r>
          </a:p>
        </p:txBody>
      </p:sp>
    </p:spTree>
    <p:extLst>
      <p:ext uri="{BB962C8B-B14F-4D97-AF65-F5344CB8AC3E}">
        <p14:creationId xmlns:p14="http://schemas.microsoft.com/office/powerpoint/2010/main" val="2432444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We must throw off the filthy green frog-skin of hetero-imitation to discover the gay prince underneath.- Harry at the first Radical Faerie Gathering"/>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71600" y="624839"/>
            <a:ext cx="6464060" cy="577596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80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Grp="1" noChangeAspect="1" noChangeArrowheads="1"/>
          </p:cNvPicPr>
          <p:nvPr>
            <p:ph sz="quarter" idx="1"/>
          </p:nvPr>
        </p:nvPicPr>
        <p:blipFill rotWithShape="1">
          <a:blip r:embed="rId3">
            <a:lum bright="-24000" contrast="6000"/>
            <a:extLst>
              <a:ext uri="{28A0092B-C50C-407E-A947-70E740481C1C}">
                <a14:useLocalDpi xmlns:a14="http://schemas.microsoft.com/office/drawing/2010/main" val="0"/>
              </a:ext>
            </a:extLst>
          </a:blip>
          <a:srcRect l="6743" r="7764"/>
          <a:stretch/>
        </p:blipFill>
        <p:spPr>
          <a:xfrm>
            <a:off x="1752600" y="762000"/>
            <a:ext cx="5763467" cy="5545292"/>
          </a:xfr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1268" name="Text Box 11"/>
          <p:cNvSpPr txBox="1">
            <a:spLocks noChangeArrowheads="1"/>
          </p:cNvSpPr>
          <p:nvPr/>
        </p:nvSpPr>
        <p:spPr bwMode="auto">
          <a:xfrm>
            <a:off x="5257800" y="57150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endParaRPr lang="en-US" smtClean="0">
              <a:solidFill>
                <a:srgbClr val="FFFFFF"/>
              </a:solidFill>
            </a:endParaRPr>
          </a:p>
        </p:txBody>
      </p:sp>
      <p:sp>
        <p:nvSpPr>
          <p:cNvPr id="11269" name="Text Box 14"/>
          <p:cNvSpPr txBox="1">
            <a:spLocks noChangeArrowheads="1"/>
          </p:cNvSpPr>
          <p:nvPr/>
        </p:nvSpPr>
        <p:spPr bwMode="auto">
          <a:xfrm>
            <a:off x="4876800" y="5638800"/>
            <a:ext cx="411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endParaRPr lang="en-US" sz="1000" smtClean="0">
              <a:solidFill>
                <a:srgbClr val="FFFFFF"/>
              </a:solidFill>
            </a:endParaRPr>
          </a:p>
        </p:txBody>
      </p:sp>
    </p:spTree>
    <p:extLst>
      <p:ext uri="{BB962C8B-B14F-4D97-AF65-F5344CB8AC3E}">
        <p14:creationId xmlns:p14="http://schemas.microsoft.com/office/powerpoint/2010/main" val="1578048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GBT Elder diverse 2.jpg"/>
          <p:cNvPicPr>
            <a:picLocks noChangeAspect="1"/>
          </p:cNvPicPr>
          <p:nvPr/>
        </p:nvPicPr>
        <p:blipFill>
          <a:blip r:embed="rId3" cstate="print"/>
          <a:srcRect l="31594" b="16521"/>
          <a:stretch>
            <a:fillRect/>
          </a:stretch>
        </p:blipFill>
        <p:spPr>
          <a:xfrm>
            <a:off x="4648200" y="685800"/>
            <a:ext cx="4495800" cy="3657600"/>
          </a:xfrm>
          <a:prstGeom prst="can">
            <a:avLst>
              <a:gd name="adj" fmla="val 18514"/>
            </a:avLst>
          </a:prstGeom>
        </p:spPr>
      </p:pic>
      <p:pic>
        <p:nvPicPr>
          <p:cNvPr id="4" name="Content Placeholder 3" descr="LGBT Elder diverse 1.jpg"/>
          <p:cNvPicPr>
            <a:picLocks noGrp="1" noChangeAspect="1"/>
          </p:cNvPicPr>
          <p:nvPr>
            <p:ph idx="1"/>
          </p:nvPr>
        </p:nvPicPr>
        <p:blipFill>
          <a:blip r:embed="rId4" cstate="print"/>
          <a:srcRect l="17284" t="5556" r="16050"/>
          <a:stretch>
            <a:fillRect/>
          </a:stretch>
        </p:blipFill>
        <p:spPr>
          <a:xfrm>
            <a:off x="3162300" y="3581400"/>
            <a:ext cx="2971800" cy="2806700"/>
          </a:xfrm>
          <a:prstGeom prst="ellipse">
            <a:avLst/>
          </a:prstGeom>
        </p:spPr>
      </p:pic>
      <p:pic>
        <p:nvPicPr>
          <p:cNvPr id="7" name="Picture 6" descr="griot pic.JPG"/>
          <p:cNvPicPr>
            <a:picLocks noChangeAspect="1"/>
          </p:cNvPicPr>
          <p:nvPr/>
        </p:nvPicPr>
        <p:blipFill>
          <a:blip r:embed="rId5" cstate="print"/>
          <a:stretch>
            <a:fillRect/>
          </a:stretch>
        </p:blipFill>
        <p:spPr>
          <a:xfrm>
            <a:off x="304800" y="914400"/>
            <a:ext cx="3857625" cy="2781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Grp="1" noChangeAspect="1" noChangeArrowheads="1"/>
          </p:cNvPicPr>
          <p:nvPr>
            <p:ph sz="quarter" idx="1"/>
          </p:nvPr>
        </p:nvPicPr>
        <p:blipFill>
          <a:blip r:embed="rId3">
            <a:lum bright="-12000" contrast="6000"/>
            <a:extLst>
              <a:ext uri="{28A0092B-C50C-407E-A947-70E740481C1C}">
                <a14:useLocalDpi xmlns:a14="http://schemas.microsoft.com/office/drawing/2010/main" val="0"/>
              </a:ext>
            </a:extLst>
          </a:blip>
          <a:srcRect/>
          <a:stretch>
            <a:fillRect/>
          </a:stretch>
        </p:blipFill>
        <p:spPr>
          <a:xfrm>
            <a:off x="838200" y="1143000"/>
            <a:ext cx="7572021" cy="5111114"/>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40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elver%202"/>
          <p:cNvPicPr>
            <a:picLocks noGrp="1" noChangeAspect="1" noChangeArrowheads="1"/>
          </p:cNvPicPr>
          <p:nvPr>
            <p:ph sz="half" idx="1"/>
          </p:nvPr>
        </p:nvPicPr>
        <p:blipFill>
          <a:blip r:embed="rId3">
            <a:lum bright="-6000" contrast="6000"/>
            <a:extLst>
              <a:ext uri="{28A0092B-C50C-407E-A947-70E740481C1C}">
                <a14:useLocalDpi xmlns:a14="http://schemas.microsoft.com/office/drawing/2010/main" val="0"/>
              </a:ext>
            </a:extLst>
          </a:blip>
          <a:srcRect/>
          <a:stretch>
            <a:fillRect/>
          </a:stretch>
        </p:blipFill>
        <p:spPr>
          <a:xfrm>
            <a:off x="789137" y="1295400"/>
            <a:ext cx="7516663" cy="4742657"/>
          </a:xfr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2292" name="Text Box 11"/>
          <p:cNvSpPr txBox="1">
            <a:spLocks noChangeArrowheads="1"/>
          </p:cNvSpPr>
          <p:nvPr/>
        </p:nvSpPr>
        <p:spPr bwMode="auto">
          <a:xfrm>
            <a:off x="3413125" y="5975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endParaRPr lang="en-US" smtClean="0">
              <a:solidFill>
                <a:srgbClr val="FFFFFF"/>
              </a:solidFill>
            </a:endParaRPr>
          </a:p>
        </p:txBody>
      </p:sp>
    </p:spTree>
    <p:extLst>
      <p:ext uri="{BB962C8B-B14F-4D97-AF65-F5344CB8AC3E}">
        <p14:creationId xmlns:p14="http://schemas.microsoft.com/office/powerpoint/2010/main" val="4258410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American Medical Association</a:t>
            </a:r>
            <a:endParaRPr kumimoji="0" 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 name="Content Placeholder 1"/>
          <p:cNvSpPr>
            <a:spLocks noGrp="1"/>
          </p:cNvSpPr>
          <p:nvPr>
            <p:ph idx="1"/>
          </p:nvPr>
        </p:nvSpPr>
        <p:spPr/>
        <p:txBody>
          <a:bodyPr/>
          <a:lstStyle/>
          <a:p>
            <a:pPr marL="0" indent="0" algn="ctr">
              <a:buNone/>
            </a:pPr>
            <a:r>
              <a:rPr lang="en-US" b="1" i="1" dirty="0" smtClean="0"/>
              <a:t>“Unrecognized homosexuality by the physician or the patients’ reluctance to report his or her sexual orientation can lead to failure to screen, diagnose or treat important medical problems.” </a:t>
            </a:r>
            <a:endParaRPr lang="en-US" b="1" i="1" dirty="0"/>
          </a:p>
        </p:txBody>
      </p:sp>
    </p:spTree>
    <p:extLst>
      <p:ext uri="{BB962C8B-B14F-4D97-AF65-F5344CB8AC3E}">
        <p14:creationId xmlns:p14="http://schemas.microsoft.com/office/powerpoint/2010/main" val="3289603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lence=death.jpg"/>
          <p:cNvPicPr>
            <a:picLocks noGrp="1" noChangeAspect="1"/>
          </p:cNvPicPr>
          <p:nvPr>
            <p:ph idx="1"/>
          </p:nvPr>
        </p:nvPicPr>
        <p:blipFill>
          <a:blip r:embed="rId2" cstate="print"/>
          <a:stretch>
            <a:fillRect/>
          </a:stretch>
        </p:blipFill>
        <p:spPr>
          <a:xfrm>
            <a:off x="1219200" y="1389616"/>
            <a:ext cx="6705600" cy="49046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3" descr="6a00d8341c730253ef0133f2cc9b46970b-800wi.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39" r="39"/>
          <a:stretch/>
        </p:blipFill>
        <p:spPr>
          <a:xfrm>
            <a:off x="868680" y="1219200"/>
            <a:ext cx="7589520" cy="4114800"/>
          </a:xfrm>
          <a:ln w="25400">
            <a:solidFill>
              <a:srgbClr val="000000"/>
            </a:solidFill>
          </a:ln>
        </p:spPr>
      </p:pic>
      <p:sp>
        <p:nvSpPr>
          <p:cNvPr id="26628" name="TextBox 4"/>
          <p:cNvSpPr txBox="1">
            <a:spLocks noChangeArrowheads="1"/>
          </p:cNvSpPr>
          <p:nvPr/>
        </p:nvSpPr>
        <p:spPr bwMode="auto">
          <a:xfrm>
            <a:off x="914400" y="5486400"/>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algn="ctr"/>
            <a:r>
              <a:rPr lang="en-US" sz="3200" dirty="0" smtClean="0">
                <a:solidFill>
                  <a:srgbClr val="FFFFFF"/>
                </a:solidFill>
              </a:rPr>
              <a:t>DENIED TREATMENT</a:t>
            </a:r>
            <a:endParaRPr lang="en-US" sz="3200" dirty="0">
              <a:solidFill>
                <a:srgbClr val="FFFFFF"/>
              </a:solidFill>
            </a:endParaRPr>
          </a:p>
        </p:txBody>
      </p:sp>
    </p:spTree>
    <p:extLst>
      <p:ext uri="{BB962C8B-B14F-4D97-AF65-F5344CB8AC3E}">
        <p14:creationId xmlns:p14="http://schemas.microsoft.com/office/powerpoint/2010/main" val="234674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solidFill>
                  <a:srgbClr val="E692E6"/>
                </a:solidFill>
              </a:rPr>
              <a:t>Collaborating Agencies</a:t>
            </a:r>
            <a:endParaRPr lang="en-US" dirty="0">
              <a:solidFill>
                <a:srgbClr val="E692E6"/>
              </a:solidFill>
            </a:endParaRPr>
          </a:p>
        </p:txBody>
      </p:sp>
      <p:pic>
        <p:nvPicPr>
          <p:cNvPr id="6" name="Content Placeholder 5" descr="Forge logo.JPG"/>
          <p:cNvPicPr>
            <a:picLocks noGrp="1" noChangeAspect="1"/>
          </p:cNvPicPr>
          <p:nvPr>
            <p:ph idx="1"/>
          </p:nvPr>
        </p:nvPicPr>
        <p:blipFill>
          <a:blip r:embed="rId2" cstate="print"/>
          <a:stretch>
            <a:fillRect/>
          </a:stretch>
        </p:blipFill>
        <p:spPr>
          <a:xfrm>
            <a:off x="6096000" y="2209800"/>
            <a:ext cx="2409825" cy="762000"/>
          </a:xfrm>
          <a:ln w="12700">
            <a:solidFill>
              <a:srgbClr val="000000"/>
            </a:solidFill>
          </a:ln>
        </p:spPr>
      </p:pic>
      <p:pic>
        <p:nvPicPr>
          <p:cNvPr id="4" name="Picture 3" descr="halsted.jpg"/>
          <p:cNvPicPr>
            <a:picLocks noChangeAspect="1"/>
          </p:cNvPicPr>
          <p:nvPr/>
        </p:nvPicPr>
        <p:blipFill>
          <a:blip r:embed="rId3" cstate="print"/>
          <a:srcRect l="11307" r="26502"/>
          <a:stretch>
            <a:fillRect/>
          </a:stretch>
        </p:blipFill>
        <p:spPr>
          <a:xfrm>
            <a:off x="1524000" y="4876800"/>
            <a:ext cx="2514600" cy="1797050"/>
          </a:xfrm>
          <a:prstGeom prst="rect">
            <a:avLst/>
          </a:prstGeom>
          <a:ln w="12700">
            <a:solidFill>
              <a:srgbClr val="000000"/>
            </a:solidFill>
          </a:ln>
        </p:spPr>
      </p:pic>
      <p:pic>
        <p:nvPicPr>
          <p:cNvPr id="5" name="Picture 4" descr="openhouse.JPG"/>
          <p:cNvPicPr>
            <a:picLocks noChangeAspect="1"/>
          </p:cNvPicPr>
          <p:nvPr/>
        </p:nvPicPr>
        <p:blipFill>
          <a:blip r:embed="rId4" cstate="print"/>
          <a:stretch>
            <a:fillRect/>
          </a:stretch>
        </p:blipFill>
        <p:spPr>
          <a:xfrm>
            <a:off x="3200400" y="2209800"/>
            <a:ext cx="2762250" cy="828675"/>
          </a:xfrm>
          <a:prstGeom prst="rect">
            <a:avLst/>
          </a:prstGeom>
          <a:ln w="12700">
            <a:solidFill>
              <a:srgbClr val="000000"/>
            </a:solidFill>
          </a:ln>
        </p:spPr>
      </p:pic>
      <p:pic>
        <p:nvPicPr>
          <p:cNvPr id="7" name="Picture 6" descr="la gay lesbian center.JPG"/>
          <p:cNvPicPr>
            <a:picLocks noChangeAspect="1"/>
          </p:cNvPicPr>
          <p:nvPr/>
        </p:nvPicPr>
        <p:blipFill>
          <a:blip r:embed="rId5" cstate="print"/>
          <a:stretch>
            <a:fillRect/>
          </a:stretch>
        </p:blipFill>
        <p:spPr>
          <a:xfrm>
            <a:off x="4438650" y="4800600"/>
            <a:ext cx="3257550" cy="800100"/>
          </a:xfrm>
          <a:prstGeom prst="rect">
            <a:avLst/>
          </a:prstGeom>
          <a:ln w="12700">
            <a:solidFill>
              <a:srgbClr val="000000"/>
            </a:solidFill>
          </a:ln>
        </p:spPr>
      </p:pic>
      <p:grpSp>
        <p:nvGrpSpPr>
          <p:cNvPr id="15" name="Group 14"/>
          <p:cNvGrpSpPr/>
          <p:nvPr/>
        </p:nvGrpSpPr>
        <p:grpSpPr>
          <a:xfrm>
            <a:off x="4419600" y="5715000"/>
            <a:ext cx="3352800" cy="914400"/>
            <a:chOff x="304800" y="5029200"/>
            <a:chExt cx="3352800" cy="914400"/>
          </a:xfrm>
        </p:grpSpPr>
        <p:pic>
          <p:nvPicPr>
            <p:cNvPr id="8" name="Picture 7" descr="glbt generations.JPG"/>
            <p:cNvPicPr>
              <a:picLocks noChangeAspect="1"/>
            </p:cNvPicPr>
            <p:nvPr/>
          </p:nvPicPr>
          <p:blipFill>
            <a:blip r:embed="rId6" cstate="print"/>
            <a:srcRect r="26667"/>
            <a:stretch>
              <a:fillRect/>
            </a:stretch>
          </p:blipFill>
          <p:spPr>
            <a:xfrm>
              <a:off x="304800" y="5029200"/>
              <a:ext cx="3352800" cy="914400"/>
            </a:xfrm>
            <a:prstGeom prst="rect">
              <a:avLst/>
            </a:prstGeom>
            <a:ln w="12700">
              <a:solidFill>
                <a:srgbClr val="000000"/>
              </a:solidFill>
            </a:ln>
          </p:spPr>
        </p:pic>
        <p:sp>
          <p:nvSpPr>
            <p:cNvPr id="9" name="TextBox 8"/>
            <p:cNvSpPr txBox="1"/>
            <p:nvPr/>
          </p:nvSpPr>
          <p:spPr>
            <a:xfrm>
              <a:off x="1219200" y="5029200"/>
              <a:ext cx="2362200" cy="769441"/>
            </a:xfrm>
            <a:prstGeom prst="rect">
              <a:avLst/>
            </a:prstGeom>
            <a:solidFill>
              <a:schemeClr val="tx1"/>
            </a:solidFill>
            <a:ln w="12700">
              <a:solidFill>
                <a:srgbClr val="000000"/>
              </a:solidFill>
            </a:ln>
          </p:spPr>
          <p:txBody>
            <a:bodyPr wrap="square" rtlCol="0">
              <a:spAutoFit/>
            </a:bodyPr>
            <a:lstStyle/>
            <a:p>
              <a:r>
                <a:rPr lang="en-US" sz="2400" dirty="0" smtClean="0">
                  <a:solidFill>
                    <a:schemeClr val="bg2">
                      <a:lumMod val="60000"/>
                      <a:lumOff val="40000"/>
                    </a:schemeClr>
                  </a:solidFill>
                </a:rPr>
                <a:t>Minnesota</a:t>
              </a:r>
            </a:p>
            <a:p>
              <a:r>
                <a:rPr lang="en-US" sz="2000" dirty="0" smtClean="0">
                  <a:solidFill>
                    <a:schemeClr val="accent4">
                      <a:lumMod val="10000"/>
                    </a:schemeClr>
                  </a:solidFill>
                </a:rPr>
                <a:t>GLBT Generations</a:t>
              </a:r>
            </a:p>
          </p:txBody>
        </p:sp>
      </p:grpSp>
      <p:pic>
        <p:nvPicPr>
          <p:cNvPr id="10" name="Picture 9" descr="senior services.jpg"/>
          <p:cNvPicPr>
            <a:picLocks noChangeAspect="1"/>
          </p:cNvPicPr>
          <p:nvPr/>
        </p:nvPicPr>
        <p:blipFill>
          <a:blip r:embed="rId7" cstate="print"/>
          <a:stretch>
            <a:fillRect/>
          </a:stretch>
        </p:blipFill>
        <p:spPr>
          <a:xfrm>
            <a:off x="838200" y="2209800"/>
            <a:ext cx="2159000" cy="800100"/>
          </a:xfrm>
          <a:prstGeom prst="rect">
            <a:avLst/>
          </a:prstGeom>
          <a:ln w="12700">
            <a:solidFill>
              <a:srgbClr val="000000"/>
            </a:solidFill>
          </a:ln>
        </p:spPr>
      </p:pic>
      <p:pic>
        <p:nvPicPr>
          <p:cNvPr id="11" name="Picture 10" descr="new leaf.JPG"/>
          <p:cNvPicPr>
            <a:picLocks noChangeAspect="1"/>
          </p:cNvPicPr>
          <p:nvPr/>
        </p:nvPicPr>
        <p:blipFill>
          <a:blip r:embed="rId8" cstate="print"/>
          <a:stretch>
            <a:fillRect/>
          </a:stretch>
        </p:blipFill>
        <p:spPr>
          <a:xfrm>
            <a:off x="6019800" y="3581400"/>
            <a:ext cx="2321660" cy="1076325"/>
          </a:xfrm>
          <a:prstGeom prst="rect">
            <a:avLst/>
          </a:prstGeom>
          <a:ln w="12700">
            <a:solidFill>
              <a:srgbClr val="000000"/>
            </a:solidFill>
          </a:ln>
        </p:spPr>
      </p:pic>
      <p:pic>
        <p:nvPicPr>
          <p:cNvPr id="12" name="Picture 11" descr="lgbt aging.jpg"/>
          <p:cNvPicPr>
            <a:picLocks noChangeAspect="1"/>
          </p:cNvPicPr>
          <p:nvPr/>
        </p:nvPicPr>
        <p:blipFill>
          <a:blip r:embed="rId9" cstate="print"/>
          <a:stretch>
            <a:fillRect/>
          </a:stretch>
        </p:blipFill>
        <p:spPr>
          <a:xfrm>
            <a:off x="2229557" y="1341120"/>
            <a:ext cx="4703935" cy="713232"/>
          </a:xfrm>
          <a:prstGeom prst="rect">
            <a:avLst/>
          </a:prstGeom>
          <a:ln w="12700">
            <a:solidFill>
              <a:srgbClr val="000000"/>
            </a:solidFill>
          </a:ln>
        </p:spPr>
      </p:pic>
      <p:pic>
        <p:nvPicPr>
          <p:cNvPr id="13" name="Picture 12" descr="safe milwaukee.JPG"/>
          <p:cNvPicPr>
            <a:picLocks noChangeAspect="1"/>
          </p:cNvPicPr>
          <p:nvPr/>
        </p:nvPicPr>
        <p:blipFill>
          <a:blip r:embed="rId10" cstate="print"/>
          <a:stretch>
            <a:fillRect/>
          </a:stretch>
        </p:blipFill>
        <p:spPr>
          <a:xfrm>
            <a:off x="1419225" y="3124200"/>
            <a:ext cx="6324600" cy="247650"/>
          </a:xfrm>
          <a:prstGeom prst="rect">
            <a:avLst/>
          </a:prstGeom>
          <a:ln w="12700">
            <a:solidFill>
              <a:srgbClr val="000000"/>
            </a:solidFill>
          </a:ln>
        </p:spPr>
      </p:pic>
      <p:pic>
        <p:nvPicPr>
          <p:cNvPr id="14" name="Picture 13" descr="sage ny.JPG"/>
          <p:cNvPicPr>
            <a:picLocks noChangeAspect="1"/>
          </p:cNvPicPr>
          <p:nvPr/>
        </p:nvPicPr>
        <p:blipFill>
          <a:blip r:embed="rId11" cstate="print"/>
          <a:stretch>
            <a:fillRect/>
          </a:stretch>
        </p:blipFill>
        <p:spPr>
          <a:xfrm>
            <a:off x="1143000" y="3505200"/>
            <a:ext cx="4581525" cy="1209675"/>
          </a:xfrm>
          <a:prstGeom prst="rect">
            <a:avLst/>
          </a:prstGeom>
          <a:ln w="12700">
            <a:solidFill>
              <a:srgbClr val="000000"/>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gay-older-couple-250a0328"/>
          <p:cNvPicPr>
            <a:picLocks noGrp="1" noChangeAspect="1" noChangeArrowheads="1"/>
          </p:cNvPicPr>
          <p:nvPr>
            <p:ph sz="quarter" idx="2"/>
          </p:nvPr>
        </p:nvPicPr>
        <p:blipFill>
          <a:blip r:embed="rId3">
            <a:lum contrast="6000"/>
            <a:extLst>
              <a:ext uri="{28A0092B-C50C-407E-A947-70E740481C1C}">
                <a14:useLocalDpi xmlns:a14="http://schemas.microsoft.com/office/drawing/2010/main" val="0"/>
              </a:ext>
            </a:extLst>
          </a:blip>
          <a:srcRect/>
          <a:stretch>
            <a:fillRect/>
          </a:stretch>
        </p:blipFill>
        <p:spPr>
          <a:xfrm>
            <a:off x="1524000" y="533400"/>
            <a:ext cx="6289430" cy="5737725"/>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53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Resource Center on LGBT Aging</a:t>
            </a:r>
            <a:endParaRPr lang="en-US" dirty="0"/>
          </a:p>
        </p:txBody>
      </p:sp>
      <p:pic>
        <p:nvPicPr>
          <p:cNvPr id="4" name="Content Placeholder 3" descr="National Resource Center on LGBT Aging.JPG"/>
          <p:cNvPicPr>
            <a:picLocks noGrp="1" noChangeAspect="1"/>
          </p:cNvPicPr>
          <p:nvPr>
            <p:ph idx="1"/>
          </p:nvPr>
        </p:nvPicPr>
        <p:blipFill>
          <a:blip r:embed="rId3" cstate="print"/>
          <a:stretch>
            <a:fillRect/>
          </a:stretch>
        </p:blipFill>
        <p:spPr>
          <a:xfrm>
            <a:off x="1447800" y="1905000"/>
            <a:ext cx="6553200" cy="4843373"/>
          </a:xfrm>
        </p:spPr>
      </p:pic>
    </p:spTree>
    <p:extLst>
      <p:ext uri="{BB962C8B-B14F-4D97-AF65-F5344CB8AC3E}">
        <p14:creationId xmlns:p14="http://schemas.microsoft.com/office/powerpoint/2010/main" val="286728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0" y="59436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128"/>
              </a:defRPr>
            </a:lvl1pPr>
            <a:lvl2pPr marL="37931725" indent="-37474525">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endParaRPr lang="en-US" sz="1200">
              <a:solidFill>
                <a:srgbClr val="FFFFFF"/>
              </a:solidFill>
            </a:endParaRPr>
          </a:p>
        </p:txBody>
      </p:sp>
      <p:pic>
        <p:nvPicPr>
          <p:cNvPr id="19460" name="Content Placeholder 6" descr="RTB logo.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8148" t="514" b="516"/>
          <a:stretch/>
        </p:blipFill>
        <p:spPr>
          <a:xfrm>
            <a:off x="1606127" y="1905000"/>
            <a:ext cx="5931746" cy="2362200"/>
          </a:xfrm>
        </p:spPr>
      </p:pic>
      <p:sp>
        <p:nvSpPr>
          <p:cNvPr id="9" name="Content Placeholder 2"/>
          <p:cNvSpPr txBox="1">
            <a:spLocks/>
          </p:cNvSpPr>
          <p:nvPr/>
        </p:nvSpPr>
        <p:spPr bwMode="auto">
          <a:xfrm>
            <a:off x="425873" y="0"/>
            <a:ext cx="8229600" cy="1600200"/>
          </a:xfrm>
          <a:prstGeom prst="rect">
            <a:avLst/>
          </a:prstGeom>
          <a:noFill/>
          <a:ln w="9525">
            <a:noFill/>
            <a:miter lim="800000"/>
            <a:headEnd/>
            <a:tailEnd/>
          </a:ln>
          <a:effectLst/>
        </p:spPr>
        <p:txBody>
          <a:bodyPr/>
          <a:lstStyle>
            <a:lvl1pPr marL="342900" indent="-342900">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a:defRPr sz="2400">
                <a:solidFill>
                  <a:schemeClr val="tx1"/>
                </a:solidFill>
                <a:latin typeface="Tahoma" charset="0"/>
                <a:ea typeface="ＭＳ Ｐゴシック" charset="-128"/>
              </a:defRPr>
            </a:lvl3pPr>
            <a:lvl4pPr>
              <a:defRPr sz="2400">
                <a:solidFill>
                  <a:schemeClr val="tx1"/>
                </a:solidFill>
                <a:latin typeface="Tahoma" charset="0"/>
                <a:ea typeface="ＭＳ Ｐゴシック" charset="-128"/>
              </a:defRPr>
            </a:lvl4pPr>
            <a:lvl5pPr>
              <a:defRPr sz="2400">
                <a:solidFill>
                  <a:schemeClr val="tx1"/>
                </a:solidFill>
                <a:latin typeface="Tahoma" charset="0"/>
                <a:ea typeface="ＭＳ Ｐゴシック" charset="-128"/>
              </a:defRPr>
            </a:lvl5pPr>
            <a:lvl6pPr marL="457200" eaLnBrk="0" fontAlgn="base" hangingPunct="0">
              <a:spcBef>
                <a:spcPct val="0"/>
              </a:spcBef>
              <a:spcAft>
                <a:spcPct val="0"/>
              </a:spcAft>
              <a:defRPr sz="2400">
                <a:solidFill>
                  <a:schemeClr val="tx1"/>
                </a:solidFill>
                <a:latin typeface="Tahoma" charset="0"/>
                <a:ea typeface="ＭＳ Ｐゴシック" charset="-128"/>
              </a:defRPr>
            </a:lvl6pPr>
            <a:lvl7pPr marL="914400" eaLnBrk="0" fontAlgn="base" hangingPunct="0">
              <a:spcBef>
                <a:spcPct val="0"/>
              </a:spcBef>
              <a:spcAft>
                <a:spcPct val="0"/>
              </a:spcAft>
              <a:defRPr sz="2400">
                <a:solidFill>
                  <a:schemeClr val="tx1"/>
                </a:solidFill>
                <a:latin typeface="Tahoma" charset="0"/>
                <a:ea typeface="ＭＳ Ｐゴシック" charset="-128"/>
              </a:defRPr>
            </a:lvl7pPr>
            <a:lvl8pPr marL="1371600" eaLnBrk="0" fontAlgn="base" hangingPunct="0">
              <a:spcBef>
                <a:spcPct val="0"/>
              </a:spcBef>
              <a:spcAft>
                <a:spcPct val="0"/>
              </a:spcAft>
              <a:defRPr sz="2400">
                <a:solidFill>
                  <a:schemeClr val="tx1"/>
                </a:solidFill>
                <a:latin typeface="Tahoma" charset="0"/>
                <a:ea typeface="ＭＳ Ｐゴシック" charset="-128"/>
              </a:defRPr>
            </a:lvl8pPr>
            <a:lvl9pPr marL="1828800" eaLnBrk="0" fontAlgn="base" hangingPunct="0">
              <a:spcBef>
                <a:spcPct val="0"/>
              </a:spcBef>
              <a:spcAft>
                <a:spcPct val="0"/>
              </a:spcAft>
              <a:defRPr sz="2400">
                <a:solidFill>
                  <a:schemeClr val="tx1"/>
                </a:solidFill>
                <a:latin typeface="Tahoma" charset="0"/>
                <a:ea typeface="ＭＳ Ｐゴシック" charset="-128"/>
              </a:defRPr>
            </a:lvl9pPr>
          </a:lstStyle>
          <a:p>
            <a:pPr marL="0" indent="0">
              <a:spcBef>
                <a:spcPct val="20000"/>
              </a:spcBef>
              <a:buClr>
                <a:srgbClr val="00CCFF"/>
              </a:buClr>
              <a:buSzPct val="65000"/>
            </a:pPr>
            <a:endParaRPr lang="en-US" sz="3200" dirty="0">
              <a:solidFill>
                <a:srgbClr val="FFFFFF"/>
              </a:solidFill>
              <a:effectLst>
                <a:outerShdw blurRad="38100" dist="38100" dir="2700000" algn="tl">
                  <a:srgbClr val="000000"/>
                </a:outerShdw>
              </a:effectLst>
            </a:endParaRPr>
          </a:p>
          <a:p>
            <a:pPr marL="457200" lvl="1" indent="0" algn="ctr">
              <a:spcBef>
                <a:spcPct val="20000"/>
              </a:spcBef>
              <a:buClr>
                <a:srgbClr val="FFCC00"/>
              </a:buClr>
              <a:buSzPct val="65000"/>
            </a:pPr>
            <a:r>
              <a:rPr lang="en-US" sz="3200" dirty="0" smtClean="0">
                <a:solidFill>
                  <a:srgbClr val="9999FF"/>
                </a:solidFill>
                <a:effectLst>
                  <a:outerShdw blurRad="38100" dist="38100" dir="2700000" algn="tl">
                    <a:srgbClr val="000000"/>
                  </a:outerShdw>
                </a:effectLst>
              </a:rPr>
              <a:t>The </a:t>
            </a:r>
            <a:r>
              <a:rPr lang="en-US" sz="3200" dirty="0" err="1" smtClean="0">
                <a:solidFill>
                  <a:srgbClr val="9999FF"/>
                </a:solidFill>
                <a:effectLst>
                  <a:outerShdw blurRad="38100" dist="38100" dir="2700000" algn="tl">
                    <a:srgbClr val="000000"/>
                  </a:outerShdw>
                </a:effectLst>
              </a:rPr>
              <a:t>Mautner</a:t>
            </a:r>
            <a:r>
              <a:rPr lang="en-US" sz="3200" dirty="0" smtClean="0">
                <a:solidFill>
                  <a:srgbClr val="9999FF"/>
                </a:solidFill>
                <a:effectLst>
                  <a:outerShdw blurRad="38100" dist="38100" dir="2700000" algn="tl">
                    <a:srgbClr val="000000"/>
                  </a:outerShdw>
                </a:effectLst>
              </a:rPr>
              <a:t> </a:t>
            </a:r>
            <a:r>
              <a:rPr lang="en-US" sz="3200" dirty="0">
                <a:solidFill>
                  <a:srgbClr val="9999FF"/>
                </a:solidFill>
                <a:effectLst>
                  <a:outerShdw blurRad="38100" dist="38100" dir="2700000" algn="tl">
                    <a:srgbClr val="000000"/>
                  </a:outerShdw>
                </a:effectLst>
              </a:rPr>
              <a:t>Project</a:t>
            </a:r>
          </a:p>
          <a:p>
            <a:pPr marL="457200" lvl="1" indent="0">
              <a:spcBef>
                <a:spcPct val="20000"/>
              </a:spcBef>
              <a:buClr>
                <a:srgbClr val="FFCC00"/>
              </a:buClr>
              <a:buSzPct val="65000"/>
            </a:pPr>
            <a:endParaRPr lang="en-US" sz="2800" dirty="0">
              <a:solidFill>
                <a:srgbClr val="FFFFFF"/>
              </a:solidFill>
              <a:effectLst>
                <a:outerShdw blurRad="38100" dist="38100" dir="2700000" algn="tl">
                  <a:srgbClr val="000000"/>
                </a:outerShdw>
              </a:effectLs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2593"/>
          <a:stretch/>
        </p:blipFill>
        <p:spPr bwMode="auto">
          <a:xfrm>
            <a:off x="549486" y="4267200"/>
            <a:ext cx="813646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429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4318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328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p:cNvPicPr>
            <a:picLocks noGrp="1" noChangeAspect="1" noChangeArrowheads="1"/>
          </p:cNvPicPr>
          <p:nvPr>
            <p:ph sz="half" idx="1"/>
          </p:nvPr>
        </p:nvPicPr>
        <p:blipFill rotWithShape="1">
          <a:blip r:embed="rId3">
            <a:lum bright="-6000" contrast="6000"/>
            <a:extLst>
              <a:ext uri="{28A0092B-C50C-407E-A947-70E740481C1C}">
                <a14:useLocalDpi xmlns:a14="http://schemas.microsoft.com/office/drawing/2010/main" val="0"/>
              </a:ext>
            </a:extLst>
          </a:blip>
          <a:srcRect l="1489" t="323"/>
          <a:stretch/>
        </p:blipFill>
        <p:spPr>
          <a:xfrm>
            <a:off x="655320" y="1082040"/>
            <a:ext cx="7955280" cy="4689891"/>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820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5822"/>
            <a:ext cx="7543799" cy="5886892"/>
          </a:xfrm>
          <a:prstGeom prst="rect">
            <a:avLst/>
          </a:prstGeom>
          <a:ln w="25400">
            <a:solidFill>
              <a:srgbClr val="000000"/>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path logo.JPG"/>
          <p:cNvPicPr>
            <a:picLocks noGrp="1" noChangeAspect="1"/>
          </p:cNvPicPr>
          <p:nvPr>
            <p:ph idx="1"/>
          </p:nvPr>
        </p:nvPicPr>
        <p:blipFill>
          <a:blip r:embed="rId3" cstate="print"/>
          <a:stretch>
            <a:fillRect/>
          </a:stretch>
        </p:blipFill>
        <p:spPr>
          <a:xfrm>
            <a:off x="1280160" y="2994184"/>
            <a:ext cx="3784044" cy="1261348"/>
          </a:xfrm>
          <a:prstGeom prst="rect">
            <a:avLst/>
          </a:prstGeom>
          <a:ln w="25400">
            <a:solidFill>
              <a:srgbClr val="000000"/>
            </a:solidFill>
          </a:ln>
        </p:spPr>
      </p:pic>
      <p:pic>
        <p:nvPicPr>
          <p:cNvPr id="8" name="Picture 7" descr="IGLHRC.JPG"/>
          <p:cNvPicPr>
            <a:picLocks noChangeAspect="1"/>
          </p:cNvPicPr>
          <p:nvPr/>
        </p:nvPicPr>
        <p:blipFill>
          <a:blip r:embed="rId4" cstate="print"/>
          <a:stretch>
            <a:fillRect/>
          </a:stretch>
        </p:blipFill>
        <p:spPr>
          <a:xfrm>
            <a:off x="533400" y="5105400"/>
            <a:ext cx="7932084" cy="942975"/>
          </a:xfrm>
          <a:prstGeom prst="rect">
            <a:avLst/>
          </a:prstGeom>
          <a:ln w="25400">
            <a:solidFill>
              <a:srgbClr val="000000"/>
            </a:solidFill>
          </a:ln>
        </p:spPr>
      </p:pic>
      <p:sp>
        <p:nvSpPr>
          <p:cNvPr id="10" name="TextBox 9"/>
          <p:cNvSpPr txBox="1"/>
          <p:nvPr/>
        </p:nvSpPr>
        <p:spPr>
          <a:xfrm>
            <a:off x="5029200" y="2712720"/>
            <a:ext cx="2362200" cy="369332"/>
          </a:xfrm>
          <a:prstGeom prst="rect">
            <a:avLst/>
          </a:prstGeom>
          <a:noFill/>
        </p:spPr>
        <p:txBody>
          <a:bodyPr wrap="square" rtlCol="0">
            <a:spAutoFit/>
          </a:bodyPr>
          <a:lstStyle/>
          <a:p>
            <a:endParaRPr lang="en-US" dirty="0"/>
          </a:p>
        </p:txBody>
      </p:sp>
      <p:pic>
        <p:nvPicPr>
          <p:cNvPr id="2050" name="Picture 2" descr="http://www.environmentalgovernance.org/wp-content/uploads/2009/06/WHO-logo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239" y="1555670"/>
            <a:ext cx="2421921" cy="2467333"/>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pic>
        <p:nvPicPr>
          <p:cNvPr id="2052" name="Picture 4" descr="http://upload.wikimedia.org/wikipedia/en/d/d4/APA-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855583"/>
            <a:ext cx="3810000" cy="1400175"/>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90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1979654-400-x-315"/>
          <p:cNvPicPr>
            <a:picLocks noGrp="1" noChangeAspect="1" noChangeArrowheads="1"/>
          </p:cNvPicPr>
          <p:nvPr>
            <p:ph idx="1"/>
          </p:nvPr>
        </p:nvPicPr>
        <p:blipFill>
          <a:blip r:embed="rId3">
            <a:lum bright="-6000" contrast="6000"/>
            <a:extLst>
              <a:ext uri="{28A0092B-C50C-407E-A947-70E740481C1C}">
                <a14:useLocalDpi xmlns:a14="http://schemas.microsoft.com/office/drawing/2010/main" val="0"/>
              </a:ext>
            </a:extLst>
          </a:blip>
          <a:srcRect/>
          <a:stretch>
            <a:fillRect/>
          </a:stretch>
        </p:blipFill>
        <p:spPr>
          <a:xfrm>
            <a:off x="914400" y="838200"/>
            <a:ext cx="7206343" cy="5674995"/>
          </a:xfr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94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rrentTV_MOH_29_MVanZellerBODY.jpg"/>
          <p:cNvPicPr>
            <a:picLocks noGrp="1" noChangeAspect="1"/>
          </p:cNvPicPr>
          <p:nvPr>
            <p:ph idx="1"/>
          </p:nvPr>
        </p:nvPicPr>
        <p:blipFill>
          <a:blip r:embed="rId3" cstate="print"/>
          <a:srcRect l="6766"/>
          <a:stretch>
            <a:fillRect/>
          </a:stretch>
        </p:blipFill>
        <p:spPr>
          <a:xfrm>
            <a:off x="381000" y="2863328"/>
            <a:ext cx="4190999" cy="3491752"/>
          </a:xfrm>
          <a:ln w="25400">
            <a:solidFill>
              <a:srgbClr val="000000"/>
            </a:solidFill>
          </a:ln>
        </p:spPr>
      </p:pic>
      <p:pic>
        <p:nvPicPr>
          <p:cNvPr id="5" name="Picture 4" descr="Desmond Tut.jpg"/>
          <p:cNvPicPr>
            <a:picLocks noChangeAspect="1"/>
          </p:cNvPicPr>
          <p:nvPr/>
        </p:nvPicPr>
        <p:blipFill>
          <a:blip r:embed="rId4" cstate="print"/>
          <a:stretch>
            <a:fillRect/>
          </a:stretch>
        </p:blipFill>
        <p:spPr>
          <a:xfrm>
            <a:off x="4953000" y="609600"/>
            <a:ext cx="3830320" cy="5745480"/>
          </a:xfrm>
          <a:prstGeom prst="rect">
            <a:avLst/>
          </a:prstGeom>
          <a:ln w="25400">
            <a:solidFill>
              <a:srgbClr val="000000"/>
            </a:solidFill>
          </a:ln>
        </p:spPr>
      </p:pic>
    </p:spTree>
    <p:extLst>
      <p:ext uri="{BB962C8B-B14F-4D97-AF65-F5344CB8AC3E}">
        <p14:creationId xmlns:p14="http://schemas.microsoft.com/office/powerpoint/2010/main" val="2356310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CHINA Red Ribbon"/>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1501"/>
          <a:stretch>
            <a:fillRect/>
          </a:stretch>
        </p:blipFill>
        <p:spPr bwMode="auto">
          <a:xfrm>
            <a:off x="422234" y="1175601"/>
            <a:ext cx="8264566" cy="492039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9790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20000"/>
                    <a:lumOff val="80000"/>
                  </a:schemeClr>
                </a:solidFill>
              </a:rPr>
              <a:t>The Well of Loneliness</a:t>
            </a:r>
            <a:endParaRPr lang="en-US" dirty="0">
              <a:solidFill>
                <a:schemeClr val="bg1">
                  <a:lumMod val="20000"/>
                  <a:lumOff val="80000"/>
                </a:schemeClr>
              </a:solidFill>
            </a:endParaRPr>
          </a:p>
        </p:txBody>
      </p:sp>
      <p:pic>
        <p:nvPicPr>
          <p:cNvPr id="4" name="Content Placeholder 3" descr="Well_of_Loneliness_-_Cape_1928.jpg"/>
          <p:cNvPicPr>
            <a:picLocks noGrp="1" noChangeAspect="1"/>
          </p:cNvPicPr>
          <p:nvPr>
            <p:ph idx="1"/>
          </p:nvPr>
        </p:nvPicPr>
        <p:blipFill>
          <a:blip r:embed="rId3" cstate="print"/>
          <a:srcRect r="4224" b="29405"/>
          <a:stretch>
            <a:fillRect/>
          </a:stretch>
        </p:blipFill>
        <p:spPr>
          <a:xfrm>
            <a:off x="2743200" y="1524000"/>
            <a:ext cx="4419600" cy="4876800"/>
          </a:xfrm>
          <a:ln w="25400">
            <a:solidFill>
              <a:srgbClr val="000000"/>
            </a:solidFill>
          </a:ln>
        </p:spPr>
      </p:pic>
      <p:pic>
        <p:nvPicPr>
          <p:cNvPr id="5" name="Picture 4" descr="The well of loneliness.jpg"/>
          <p:cNvPicPr>
            <a:picLocks noChangeAspect="1"/>
          </p:cNvPicPr>
          <p:nvPr/>
        </p:nvPicPr>
        <p:blipFill>
          <a:blip r:embed="rId4" cstate="print"/>
          <a:stretch>
            <a:fillRect/>
          </a:stretch>
        </p:blipFill>
        <p:spPr>
          <a:xfrm rot="20928175">
            <a:off x="954841" y="3558603"/>
            <a:ext cx="1863047" cy="2695158"/>
          </a:xfrm>
          <a:prstGeom prst="rect">
            <a:avLst/>
          </a:prstGeom>
          <a:ln w="25400">
            <a:solidFill>
              <a:srgbClr val="00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8eNVaRbIL__SL500_.jpg"/>
          <p:cNvPicPr>
            <a:picLocks noChangeAspect="1"/>
          </p:cNvPicPr>
          <p:nvPr/>
        </p:nvPicPr>
        <p:blipFill>
          <a:blip r:embed="rId3" cstate="print"/>
          <a:srcRect b="1487"/>
          <a:stretch>
            <a:fillRect/>
          </a:stretch>
        </p:blipFill>
        <p:spPr>
          <a:xfrm>
            <a:off x="2514600" y="204787"/>
            <a:ext cx="4343400" cy="6424613"/>
          </a:xfrm>
          <a:prstGeom prst="rect">
            <a:avLst/>
          </a:prstGeom>
          <a:ln w="25400">
            <a:solidFill>
              <a:srgbClr val="000000"/>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ttleNov67 rotated.jpg"/>
          <p:cNvPicPr>
            <a:picLocks noChangeAspect="1"/>
          </p:cNvPicPr>
          <p:nvPr/>
        </p:nvPicPr>
        <p:blipFill>
          <a:blip r:embed="rId3" cstate="print"/>
          <a:stretch>
            <a:fillRect/>
          </a:stretch>
        </p:blipFill>
        <p:spPr>
          <a:xfrm>
            <a:off x="2438400" y="344062"/>
            <a:ext cx="4800600" cy="6321401"/>
          </a:xfrm>
          <a:prstGeom prst="rect">
            <a:avLst/>
          </a:prstGeom>
          <a:ln w="25400">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tune 500.jpg"/>
          <p:cNvPicPr>
            <a:picLocks noGrp="1" noChangeAspect="1"/>
          </p:cNvPicPr>
          <p:nvPr>
            <p:ph idx="1"/>
          </p:nvPr>
        </p:nvPicPr>
        <p:blipFill>
          <a:blip r:embed="rId2" cstate="print"/>
          <a:stretch>
            <a:fillRect/>
          </a:stretch>
        </p:blipFill>
        <p:spPr>
          <a:xfrm>
            <a:off x="304800" y="2362200"/>
            <a:ext cx="2965226" cy="3897591"/>
          </a:xfrm>
        </p:spPr>
      </p:pic>
      <p:pic>
        <p:nvPicPr>
          <p:cNvPr id="7" name="forbesLogo" descr="http://images.forbes.com/media/assets/forbes_home_logo.gif">
            <a:hlinkClick r:id="rId3"/>
          </p:cNvPr>
          <p:cNvPicPr/>
          <p:nvPr/>
        </p:nvPicPr>
        <p:blipFill>
          <a:blip r:embed="rId4" cstate="print"/>
          <a:srcRect/>
          <a:stretch>
            <a:fillRect/>
          </a:stretch>
        </p:blipFill>
        <p:spPr bwMode="auto">
          <a:xfrm>
            <a:off x="3581400" y="3429000"/>
            <a:ext cx="1428750" cy="466725"/>
          </a:xfrm>
          <a:prstGeom prst="rect">
            <a:avLst/>
          </a:prstGeom>
          <a:noFill/>
          <a:ln w="9525">
            <a:noFill/>
            <a:miter lim="800000"/>
            <a:headEnd/>
            <a:tailEnd/>
          </a:ln>
        </p:spPr>
      </p:pic>
      <p:sp>
        <p:nvSpPr>
          <p:cNvPr id="8" name="TextBox 7"/>
          <p:cNvSpPr txBox="1"/>
          <p:nvPr/>
        </p:nvSpPr>
        <p:spPr>
          <a:xfrm>
            <a:off x="6019800" y="5486400"/>
            <a:ext cx="3124200" cy="1200329"/>
          </a:xfrm>
          <a:prstGeom prst="rect">
            <a:avLst/>
          </a:prstGeom>
          <a:noFill/>
        </p:spPr>
        <p:txBody>
          <a:bodyPr wrap="square" rtlCol="0">
            <a:spAutoFit/>
          </a:bodyPr>
          <a:lstStyle/>
          <a:p>
            <a:endParaRPr lang="en-US" dirty="0" smtClean="0"/>
          </a:p>
          <a:p>
            <a:r>
              <a:rPr lang="en-US" b="1" dirty="0" smtClean="0"/>
              <a:t>Same-Sex Weddings </a:t>
            </a:r>
            <a:br>
              <a:rPr lang="en-US" b="1" dirty="0" smtClean="0"/>
            </a:br>
            <a:r>
              <a:rPr lang="en-US" b="1" dirty="0" smtClean="0"/>
              <a:t>The Gay-Marriage Windfall: $16.8 Billion</a:t>
            </a:r>
            <a:endParaRPr lang="en-US" b="1" dirty="0"/>
          </a:p>
        </p:txBody>
      </p:sp>
      <p:sp>
        <p:nvSpPr>
          <p:cNvPr id="9" name="TextBox 8"/>
          <p:cNvSpPr txBox="1"/>
          <p:nvPr/>
        </p:nvSpPr>
        <p:spPr>
          <a:xfrm>
            <a:off x="3505200" y="3352800"/>
            <a:ext cx="3657600" cy="1754326"/>
          </a:xfrm>
          <a:prstGeom prst="rect">
            <a:avLst/>
          </a:prstGeom>
          <a:noFill/>
        </p:spPr>
        <p:txBody>
          <a:bodyPr wrap="square" rtlCol="0">
            <a:spAutoFit/>
          </a:bodyPr>
          <a:lstStyle/>
          <a:p>
            <a:endParaRPr lang="en-US" b="1" dirty="0" smtClean="0"/>
          </a:p>
          <a:p>
            <a:endParaRPr lang="en-US" b="1" dirty="0" smtClean="0"/>
          </a:p>
          <a:p>
            <a:r>
              <a:rPr lang="en-US" b="1" dirty="0" smtClean="0"/>
              <a:t>Queer Inc.</a:t>
            </a:r>
            <a:endParaRPr lang="en-US" dirty="0" smtClean="0"/>
          </a:p>
          <a:p>
            <a:r>
              <a:rPr lang="en-US" b="1" dirty="0" smtClean="0"/>
              <a:t>How Corporate America fell in love with gays and lesbians. It's a movement.</a:t>
            </a:r>
            <a:endParaRPr lang="en-US" dirty="0"/>
          </a:p>
        </p:txBody>
      </p:sp>
      <p:sp>
        <p:nvSpPr>
          <p:cNvPr id="10" name="TextBox 9"/>
          <p:cNvSpPr txBox="1"/>
          <p:nvPr/>
        </p:nvSpPr>
        <p:spPr>
          <a:xfrm>
            <a:off x="4311014" y="609600"/>
            <a:ext cx="4070985" cy="2092881"/>
          </a:xfrm>
          <a:prstGeom prst="rect">
            <a:avLst/>
          </a:prstGeom>
          <a:noFill/>
        </p:spPr>
        <p:txBody>
          <a:bodyPr wrap="square" rtlCol="0">
            <a:spAutoFit/>
          </a:bodyPr>
          <a:lstStyle/>
          <a:p>
            <a:r>
              <a:rPr lang="en-US" sz="2800" b="1" dirty="0" smtClean="0"/>
              <a:t>Plugged In: </a:t>
            </a:r>
          </a:p>
          <a:p>
            <a:r>
              <a:rPr lang="en-US" sz="2800" b="1" dirty="0" smtClean="0"/>
              <a:t>Gay rights are good business, no matter the politics.</a:t>
            </a:r>
            <a:endParaRPr lang="en-US" sz="2800" dirty="0" smtClean="0"/>
          </a:p>
          <a:p>
            <a:endParaRPr lang="en-US" dirty="0"/>
          </a:p>
        </p:txBody>
      </p:sp>
      <p:pic>
        <p:nvPicPr>
          <p:cNvPr id="11" name="Picture 10" descr="C:\Users\capp2\Pictures\CSWE\untitled.bmp"/>
          <p:cNvPicPr/>
          <p:nvPr/>
        </p:nvPicPr>
        <p:blipFill>
          <a:blip r:embed="rId5" cstate="print"/>
          <a:srcRect l="8163" t="11429" b="26571"/>
          <a:stretch>
            <a:fillRect/>
          </a:stretch>
        </p:blipFill>
        <p:spPr bwMode="auto">
          <a:xfrm>
            <a:off x="2781300" y="696515"/>
            <a:ext cx="1447800" cy="990600"/>
          </a:xfrm>
          <a:prstGeom prst="rect">
            <a:avLst/>
          </a:prstGeom>
          <a:noFill/>
          <a:ln w="9525">
            <a:noFill/>
            <a:miter lim="800000"/>
            <a:headEnd/>
            <a:tailEnd/>
          </a:ln>
        </p:spPr>
      </p:pic>
      <p:pic>
        <p:nvPicPr>
          <p:cNvPr id="12" name="Picture 11" descr="C:\Users\capp2\Pictures\CSWE\untitled.bmp"/>
          <p:cNvPicPr/>
          <p:nvPr/>
        </p:nvPicPr>
        <p:blipFill>
          <a:blip r:embed="rId5" cstate="print"/>
          <a:srcRect l="8163" t="11429" b="26571"/>
          <a:stretch>
            <a:fillRect/>
          </a:stretch>
        </p:blipFill>
        <p:spPr bwMode="auto">
          <a:xfrm>
            <a:off x="6096000" y="5257800"/>
            <a:ext cx="1219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zzieHarriet.jpg"/>
          <p:cNvPicPr>
            <a:picLocks noGrp="1" noChangeAspect="1"/>
          </p:cNvPicPr>
          <p:nvPr>
            <p:ph idx="1"/>
          </p:nvPr>
        </p:nvPicPr>
        <p:blipFill>
          <a:blip r:embed="rId2" cstate="print"/>
          <a:stretch>
            <a:fillRect/>
          </a:stretch>
        </p:blipFill>
        <p:spPr>
          <a:xfrm>
            <a:off x="2514600" y="304800"/>
            <a:ext cx="4419600" cy="6209539"/>
          </a:xfrm>
          <a:ln w="25400">
            <a:solidFill>
              <a:srgbClr val="0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kids_are_all_right03.jpg"/>
          <p:cNvPicPr>
            <a:picLocks noGrp="1" noChangeAspect="1"/>
          </p:cNvPicPr>
          <p:nvPr>
            <p:ph idx="1"/>
          </p:nvPr>
        </p:nvPicPr>
        <p:blipFill>
          <a:blip r:embed="rId2" cstate="print"/>
          <a:stretch>
            <a:fillRect/>
          </a:stretch>
        </p:blipFill>
        <p:spPr>
          <a:xfrm>
            <a:off x="4724400" y="304800"/>
            <a:ext cx="4203103" cy="6211253"/>
          </a:xfrm>
          <a:ln w="38100">
            <a:solidFill>
              <a:srgbClr val="000000"/>
            </a:solidFill>
          </a:ln>
        </p:spPr>
      </p:pic>
      <p:sp>
        <p:nvSpPr>
          <p:cNvPr id="5" name="TextBox 4"/>
          <p:cNvSpPr txBox="1"/>
          <p:nvPr/>
        </p:nvSpPr>
        <p:spPr>
          <a:xfrm>
            <a:off x="387202" y="1107400"/>
            <a:ext cx="3962400" cy="1200329"/>
          </a:xfrm>
          <a:prstGeom prst="rect">
            <a:avLst/>
          </a:prstGeom>
          <a:noFill/>
        </p:spPr>
        <p:txBody>
          <a:bodyPr wrap="square" rtlCol="0">
            <a:spAutoFit/>
          </a:bodyPr>
          <a:lstStyle/>
          <a:p>
            <a:pPr algn="ctr"/>
            <a:r>
              <a:rPr lang="en-US" sz="3600" b="1" dirty="0" smtClean="0">
                <a:solidFill>
                  <a:schemeClr val="bg1">
                    <a:lumMod val="20000"/>
                    <a:lumOff val="80000"/>
                  </a:schemeClr>
                </a:solidFill>
              </a:rPr>
              <a:t>The Kids Are </a:t>
            </a:r>
          </a:p>
          <a:p>
            <a:pPr algn="ctr"/>
            <a:r>
              <a:rPr lang="en-US" sz="3600" b="1" dirty="0" smtClean="0">
                <a:solidFill>
                  <a:schemeClr val="bg1">
                    <a:lumMod val="20000"/>
                    <a:lumOff val="80000"/>
                  </a:schemeClr>
                </a:solidFill>
              </a:rPr>
              <a:t>All Right</a:t>
            </a:r>
            <a:endParaRPr lang="en-US" sz="3600" b="1" dirty="0">
              <a:solidFill>
                <a:schemeClr val="bg1">
                  <a:lumMod val="20000"/>
                  <a:lumOff val="80000"/>
                </a:schemeClr>
              </a:solidFill>
            </a:endParaRPr>
          </a:p>
        </p:txBody>
      </p:sp>
      <p:pic>
        <p:nvPicPr>
          <p:cNvPr id="7" name="Picture 6" descr="imagesCA4ETDTW.jpg"/>
          <p:cNvPicPr>
            <a:picLocks noChangeAspect="1"/>
          </p:cNvPicPr>
          <p:nvPr/>
        </p:nvPicPr>
        <p:blipFill>
          <a:blip r:embed="rId3" cstate="print"/>
          <a:stretch>
            <a:fillRect/>
          </a:stretch>
        </p:blipFill>
        <p:spPr>
          <a:xfrm>
            <a:off x="274674" y="3200399"/>
            <a:ext cx="4221126" cy="2486417"/>
          </a:xfrm>
          <a:prstGeom prst="rect">
            <a:avLst/>
          </a:prstGeom>
          <a:ln w="25400">
            <a:solidFill>
              <a:srgbClr val="00000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Apex</Template>
  <TotalTime>3350</TotalTime>
  <Words>1465</Words>
  <Application>Microsoft Office PowerPoint</Application>
  <PresentationFormat>On-screen Show (4:3)</PresentationFormat>
  <Paragraphs>125</Paragraphs>
  <Slides>39</Slides>
  <Notes>26</Notes>
  <HiddenSlides>0</HiddenSlides>
  <MMClips>0</MMClips>
  <ScaleCrop>false</ScaleCrop>
  <HeadingPairs>
    <vt:vector size="4" baseType="variant">
      <vt:variant>
        <vt:lpstr>Theme</vt:lpstr>
      </vt:variant>
      <vt:variant>
        <vt:i4>15</vt:i4>
      </vt:variant>
      <vt:variant>
        <vt:lpstr>Slide Titles</vt:lpstr>
      </vt:variant>
      <vt:variant>
        <vt:i4>39</vt:i4>
      </vt:variant>
    </vt:vector>
  </HeadingPairs>
  <TitlesOfParts>
    <vt:vector size="54" baseType="lpstr">
      <vt:lpstr>Textured</vt:lpstr>
      <vt:lpstr>2_Textured</vt:lpstr>
      <vt:lpstr>3_Textured</vt:lpstr>
      <vt:lpstr>4_Textured</vt:lpstr>
      <vt:lpstr>5_Textured</vt:lpstr>
      <vt:lpstr>6_Textured</vt:lpstr>
      <vt:lpstr>7_Textured</vt:lpstr>
      <vt:lpstr>8_Textured</vt:lpstr>
      <vt:lpstr>9_Textured</vt:lpstr>
      <vt:lpstr>10_Textured</vt:lpstr>
      <vt:lpstr>11_Textured</vt:lpstr>
      <vt:lpstr>13_Textured</vt:lpstr>
      <vt:lpstr>1_Textured</vt:lpstr>
      <vt:lpstr>14_Textured</vt:lpstr>
      <vt:lpstr>15_Textured</vt:lpstr>
      <vt:lpstr>PowerPoint Presentation</vt:lpstr>
      <vt:lpstr>Collaborators</vt:lpstr>
      <vt:lpstr>Collaborating Agencies</vt:lpstr>
      <vt:lpstr>The Well of Loneliness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Medical Association</vt:lpstr>
      <vt:lpstr>PowerPoint Presentation</vt:lpstr>
      <vt:lpstr>PowerPoint Presentation</vt:lpstr>
      <vt:lpstr>PowerPoint Presentation</vt:lpstr>
      <vt:lpstr>The National Resource Center on LGBT 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of Social Work - University of Washinton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cgalliance</dc:creator>
  <cp:lastModifiedBy>Beth</cp:lastModifiedBy>
  <cp:revision>349</cp:revision>
  <dcterms:created xsi:type="dcterms:W3CDTF">2007-06-13T03:09:34Z</dcterms:created>
  <dcterms:modified xsi:type="dcterms:W3CDTF">2015-06-12T02:39:51Z</dcterms:modified>
</cp:coreProperties>
</file>