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3"/>
  </p:notesMasterIdLst>
  <p:sldIdLst>
    <p:sldId id="256" r:id="rId2"/>
    <p:sldId id="292" r:id="rId3"/>
    <p:sldId id="265" r:id="rId4"/>
    <p:sldId id="266" r:id="rId5"/>
    <p:sldId id="267" r:id="rId6"/>
    <p:sldId id="268"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330" r:id="rId29"/>
    <p:sldId id="295" r:id="rId30"/>
    <p:sldId id="296" r:id="rId31"/>
    <p:sldId id="294" r:id="rId32"/>
    <p:sldId id="260" r:id="rId33"/>
    <p:sldId id="262" r:id="rId34"/>
    <p:sldId id="324" r:id="rId35"/>
    <p:sldId id="326" r:id="rId36"/>
    <p:sldId id="327" r:id="rId37"/>
    <p:sldId id="328" r:id="rId38"/>
    <p:sldId id="329" r:id="rId39"/>
    <p:sldId id="314" r:id="rId40"/>
    <p:sldId id="315" r:id="rId41"/>
    <p:sldId id="322" r:id="rId42"/>
    <p:sldId id="316" r:id="rId43"/>
    <p:sldId id="317" r:id="rId44"/>
    <p:sldId id="318" r:id="rId45"/>
    <p:sldId id="331" r:id="rId46"/>
    <p:sldId id="319" r:id="rId47"/>
    <p:sldId id="332" r:id="rId48"/>
    <p:sldId id="323" r:id="rId49"/>
    <p:sldId id="320" r:id="rId50"/>
    <p:sldId id="321" r:id="rId51"/>
    <p:sldId id="303" r:id="rId52"/>
    <p:sldId id="304" r:id="rId53"/>
    <p:sldId id="305" r:id="rId54"/>
    <p:sldId id="306" r:id="rId55"/>
    <p:sldId id="307" r:id="rId56"/>
    <p:sldId id="308" r:id="rId57"/>
    <p:sldId id="309" r:id="rId58"/>
    <p:sldId id="310" r:id="rId59"/>
    <p:sldId id="311" r:id="rId60"/>
    <p:sldId id="300" r:id="rId61"/>
    <p:sldId id="301"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4702" autoAdjust="0"/>
  </p:normalViewPr>
  <p:slideViewPr>
    <p:cSldViewPr>
      <p:cViewPr varScale="1">
        <p:scale>
          <a:sx n="105" d="100"/>
          <a:sy n="105" d="100"/>
        </p:scale>
        <p:origin x="-1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8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952F9C3-F8A4-4550-B784-FF3398AF296B}" type="datetimeFigureOut">
              <a:rPr lang="en-US"/>
              <a:pPr>
                <a:defRPr/>
              </a:pPr>
              <a:t>10/27/2010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BF61FF5-1F16-45CA-8855-7D352592B83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3309B3-C25F-4CA5-BCF8-EC2B1DE852C6}"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0A1603-4441-45B6-926C-C39840384CFB}" type="slidenum">
              <a:rPr lang="en-US">
                <a:cs typeface="Arial" charset="0"/>
              </a:rPr>
              <a:pPr fontAlgn="base">
                <a:spcBef>
                  <a:spcPct val="0"/>
                </a:spcBef>
                <a:spcAft>
                  <a:spcPct val="0"/>
                </a:spcAft>
              </a:pPr>
              <a:t>10</a:t>
            </a:fld>
            <a:endParaRPr lang="en-US">
              <a:cs typeface="Arial" charset="0"/>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A9EDEB-042A-466B-A7C2-9712BD78CFFB}" type="slidenum">
              <a:rPr lang="en-US">
                <a:cs typeface="Arial" charset="0"/>
              </a:rPr>
              <a:pPr fontAlgn="base">
                <a:spcBef>
                  <a:spcPct val="0"/>
                </a:spcBef>
                <a:spcAft>
                  <a:spcPct val="0"/>
                </a:spcAft>
              </a:pPr>
              <a:t>11</a:t>
            </a:fld>
            <a:endParaRPr lang="en-US">
              <a:cs typeface="Arial" charset="0"/>
            </a:endParaRPr>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DFBF0D-B15A-4158-ADF1-4998856A9F88}" type="slidenum">
              <a:rPr lang="en-US">
                <a:cs typeface="Arial" charset="0"/>
              </a:rPr>
              <a:pPr fontAlgn="base">
                <a:spcBef>
                  <a:spcPct val="0"/>
                </a:spcBef>
                <a:spcAft>
                  <a:spcPct val="0"/>
                </a:spcAft>
              </a:pPr>
              <a:t>12</a:t>
            </a:fld>
            <a:endParaRPr lang="en-US">
              <a:cs typeface="Arial" charset="0"/>
            </a:endParaRPr>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7D957C-20BF-47C0-9F3E-9D912231EE49}"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F3354A-C604-430A-946B-9859FEB63338}"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B588C9F-8558-4F2C-997D-BD397293EE3D}" type="slidenum">
              <a:rPr lang="en-US">
                <a:cs typeface="Arial" charset="0"/>
              </a:rPr>
              <a:pPr fontAlgn="base">
                <a:spcBef>
                  <a:spcPct val="0"/>
                </a:spcBef>
                <a:spcAft>
                  <a:spcPct val="0"/>
                </a:spcAft>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F67400-82D9-4181-AE43-0579BA7593CE}" type="slidenum">
              <a:rPr lang="en-US">
                <a:cs typeface="Arial" charset="0"/>
              </a:rPr>
              <a:pPr fontAlgn="base">
                <a:spcBef>
                  <a:spcPct val="0"/>
                </a:spcBef>
                <a:spcAft>
                  <a:spcPct val="0"/>
                </a:spcAft>
              </a:pPr>
              <a:t>16</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062456-AD46-4A56-A020-6D10FF406064}" type="slidenum">
              <a:rPr lang="en-US">
                <a:cs typeface="Arial" charset="0"/>
              </a:rPr>
              <a:pPr fontAlgn="base">
                <a:spcBef>
                  <a:spcPct val="0"/>
                </a:spcBef>
                <a:spcAft>
                  <a:spcPct val="0"/>
                </a:spcAft>
              </a:pPr>
              <a:t>17</a:t>
            </a:fld>
            <a:endParaRPr lang="en-US">
              <a:cs typeface="Arial" charset="0"/>
            </a:endParaRPr>
          </a:p>
        </p:txBody>
      </p:sp>
      <p:sp>
        <p:nvSpPr>
          <p:cNvPr id="481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 defined by the folks at North Carolina State University, UD is the design…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948D21-2B2C-4340-A257-53F77139B83C}" type="slidenum">
              <a:rPr lang="en-US">
                <a:cs typeface="Arial" charset="0"/>
              </a:rPr>
              <a:pPr fontAlgn="base">
                <a:spcBef>
                  <a:spcPct val="0"/>
                </a:spcBef>
                <a:spcAft>
                  <a:spcPct val="0"/>
                </a:spcAft>
              </a:pPr>
              <a:t>18</a:t>
            </a:fld>
            <a:endParaRPr lang="en-US">
              <a:cs typeface="Arial" charset="0"/>
            </a:endParaRPr>
          </a:p>
        </p:txBody>
      </p:sp>
      <p:sp>
        <p:nvSpPr>
          <p:cNvPr id="501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Features of UD (still in architecture) are that it is based….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C6F270-7056-4644-BF57-269E6A65AB22}" type="slidenum">
              <a:rPr lang="en-US">
                <a:cs typeface="Arial" charset="0"/>
              </a:rPr>
              <a:pPr fontAlgn="base">
                <a:spcBef>
                  <a:spcPct val="0"/>
                </a:spcBef>
                <a:spcAft>
                  <a:spcPct val="0"/>
                </a:spcAft>
              </a:pPr>
              <a:t>19</a:t>
            </a:fld>
            <a:endParaRPr lang="en-US">
              <a:cs typeface="Arial" charset="0"/>
            </a:endParaRPr>
          </a:p>
        </p:txBody>
      </p:sp>
      <p:sp>
        <p:nvSpPr>
          <p:cNvPr id="522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i="1" smtClean="0">
                <a:cs typeface="Times New Roman" pitchFamily="18" charset="0"/>
              </a:rPr>
              <a:t>(Power assist front door)</a:t>
            </a:r>
            <a:endParaRPr lang="en-US" smtClean="0">
              <a:cs typeface="Times New Roman" pitchFamily="18" charset="0"/>
            </a:endParaRPr>
          </a:p>
          <a:p>
            <a:pPr>
              <a:spcBef>
                <a:spcPct val="0"/>
              </a:spcBef>
              <a:buFontTx/>
              <a:buChar char="•"/>
            </a:pPr>
            <a:r>
              <a:rPr lang="en-US" smtClean="0"/>
              <a:t>Provides same means for all users--shows respect for all</a:t>
            </a:r>
          </a:p>
          <a:p>
            <a:pPr>
              <a:spcBef>
                <a:spcPct val="0"/>
              </a:spcBef>
              <a:buFontTx/>
              <a:buChar char="•"/>
            </a:pPr>
            <a:r>
              <a:rPr lang="en-US" smtClean="0"/>
              <a:t>Simple, intuitive design</a:t>
            </a:r>
          </a:p>
          <a:p>
            <a:pPr>
              <a:spcBef>
                <a:spcPct val="0"/>
              </a:spcBef>
              <a:buFontTx/>
              <a:buChar char="•"/>
            </a:pPr>
            <a:r>
              <a:rPr lang="en-US" smtClean="0">
                <a:cs typeface="Times New Roman" pitchFamily="18" charset="0"/>
              </a:rPr>
              <a:t>Low physical effort</a:t>
            </a:r>
            <a:r>
              <a:rPr lang="en-US"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904B2F-9F1B-4F97-87D1-94EBD3B20555}"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DC5D20-5962-43A8-A248-497C48355326}" type="slidenum">
              <a:rPr lang="en-US">
                <a:cs typeface="Arial" charset="0"/>
              </a:rPr>
              <a:pPr fontAlgn="base">
                <a:spcBef>
                  <a:spcPct val="0"/>
                </a:spcBef>
                <a:spcAft>
                  <a:spcPct val="0"/>
                </a:spcAft>
              </a:pPr>
              <a:t>20</a:t>
            </a:fld>
            <a:endParaRPr lang="en-US">
              <a:cs typeface="Arial" charset="0"/>
            </a:endParaRPr>
          </a:p>
        </p:txBody>
      </p:sp>
      <p:sp>
        <p:nvSpPr>
          <p:cNvPr id="542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i="1" smtClean="0">
                <a:cs typeface="Times New Roman" pitchFamily="18" charset="0"/>
              </a:rPr>
              <a:t>(water fountains)</a:t>
            </a:r>
            <a:endParaRPr lang="en-US" smtClean="0">
              <a:cs typeface="Times New Roman" pitchFamily="18" charset="0"/>
            </a:endParaRPr>
          </a:p>
          <a:p>
            <a:pPr>
              <a:spcBef>
                <a:spcPct val="0"/>
              </a:spcBef>
            </a:pPr>
            <a:r>
              <a:rPr lang="en-US" smtClean="0">
                <a:cs typeface="Times New Roman" pitchFamily="18" charset="0"/>
              </a:rPr>
              <a:t>Equivalent means of use</a:t>
            </a:r>
            <a:r>
              <a:rPr lang="en-US" smtClean="0"/>
              <a:t> (when it’s not identical, it should be equivalent)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F69D3FF-AC4F-4A2C-BDE5-21EDC5E35C62}" type="slidenum">
              <a:rPr lang="en-US">
                <a:cs typeface="Arial" charset="0"/>
              </a:rPr>
              <a:pPr fontAlgn="base">
                <a:spcBef>
                  <a:spcPct val="0"/>
                </a:spcBef>
                <a:spcAft>
                  <a:spcPct val="0"/>
                </a:spcAft>
              </a:pPr>
              <a:t>21</a:t>
            </a:fld>
            <a:endParaRPr lang="en-US">
              <a:cs typeface="Arial" charset="0"/>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i="1" smtClean="0">
                <a:cs typeface="Times New Roman" pitchFamily="18" charset="0"/>
              </a:rPr>
              <a:t>classroom tables</a:t>
            </a:r>
            <a:endParaRPr lang="en-US" smtClean="0">
              <a:cs typeface="Times New Roman" pitchFamily="18" charset="0"/>
            </a:endParaRPr>
          </a:p>
          <a:p>
            <a:pPr>
              <a:spcBef>
                <a:spcPct val="0"/>
              </a:spcBef>
              <a:buFontTx/>
              <a:buChar char="•"/>
            </a:pPr>
            <a:r>
              <a:rPr lang="en-US" smtClean="0"/>
              <a:t>Appropriate size and shape</a:t>
            </a:r>
          </a:p>
          <a:p>
            <a:pPr>
              <a:spcBef>
                <a:spcPct val="0"/>
              </a:spcBef>
              <a:buFontTx/>
              <a:buChar char="•"/>
            </a:pPr>
            <a:r>
              <a:rPr lang="en-US" smtClean="0"/>
              <a:t>Equivalent use</a:t>
            </a:r>
          </a:p>
          <a:p>
            <a:pPr>
              <a:spcBef>
                <a:spcPct val="0"/>
              </a:spcBef>
            </a:pP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FD6A4E-E0B2-47E7-8E99-0D3D7B0F71C9}" type="slidenum">
              <a:rPr lang="en-US">
                <a:cs typeface="Arial" charset="0"/>
              </a:rPr>
              <a:pPr fontAlgn="base">
                <a:spcBef>
                  <a:spcPct val="0"/>
                </a:spcBef>
                <a:spcAft>
                  <a:spcPct val="0"/>
                </a:spcAft>
              </a:pPr>
              <a:t>22</a:t>
            </a:fld>
            <a:endParaRPr lang="en-US">
              <a:cs typeface="Arial" charset="0"/>
            </a:endParaRPr>
          </a:p>
        </p:txBody>
      </p:sp>
      <p:sp>
        <p:nvSpPr>
          <p:cNvPr id="583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E64054-75B8-4843-8A39-E6736C678C1F}" type="slidenum">
              <a:rPr lang="en-US">
                <a:cs typeface="Arial" charset="0"/>
              </a:rPr>
              <a:pPr fontAlgn="base">
                <a:spcBef>
                  <a:spcPct val="0"/>
                </a:spcBef>
                <a:spcAft>
                  <a:spcPct val="0"/>
                </a:spcAft>
              </a:pPr>
              <a:t>23</a:t>
            </a:fld>
            <a:endParaRPr lang="en-US">
              <a:cs typeface="Arial" charset="0"/>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4B7188-789E-461F-B689-2588B9761587}" type="slidenum">
              <a:rPr lang="en-US">
                <a:cs typeface="Arial" charset="0"/>
              </a:rPr>
              <a:pPr fontAlgn="base">
                <a:spcBef>
                  <a:spcPct val="0"/>
                </a:spcBef>
                <a:spcAft>
                  <a:spcPct val="0"/>
                </a:spcAft>
              </a:pPr>
              <a:t>24</a:t>
            </a:fld>
            <a:endParaRPr lang="en-US">
              <a:cs typeface="Arial" charset="0"/>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Here’s a very useful definition of UID.</a:t>
            </a:r>
          </a:p>
          <a:p>
            <a:pPr>
              <a:spcBef>
                <a:spcPct val="0"/>
              </a:spcBef>
            </a:pPr>
            <a:endParaRPr lang="en-US" smtClean="0"/>
          </a:p>
          <a:p>
            <a:pPr>
              <a:spcBef>
                <a:spcPct val="0"/>
              </a:spcBef>
            </a:pPr>
            <a:r>
              <a:rPr lang="en-US" smtClean="0">
                <a:cs typeface="Times New Roman" pitchFamily="18" charset="0"/>
              </a:rPr>
              <a:t>One instructional parallel of the curb cut would be putting your course materials on the web.  This allows the text to be manipulated in a variety of ways:  a blind student using a screenreader or a text enlarger; a student with a LD can use the same screenreader, a second language student….</a:t>
            </a:r>
          </a:p>
          <a:p>
            <a:pPr>
              <a:spcBef>
                <a:spcPct val="0"/>
              </a:spcBef>
            </a:pPr>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9095CC-8AA7-48EE-99B3-E3EB2C343C4F}" type="slidenum">
              <a:rPr lang="en-US">
                <a:cs typeface="Arial" charset="0"/>
              </a:rPr>
              <a:pPr fontAlgn="base">
                <a:spcBef>
                  <a:spcPct val="0"/>
                </a:spcBef>
                <a:spcAft>
                  <a:spcPct val="0"/>
                </a:spcAft>
              </a:pPr>
              <a:t>25</a:t>
            </a:fld>
            <a:endParaRPr lang="en-US">
              <a:cs typeface="Arial" charset="0"/>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To review, some important features of UID are that it….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DD2467-9392-497A-9592-56FF2E89653A}" type="slidenum">
              <a:rPr lang="en-US">
                <a:cs typeface="Arial" charset="0"/>
              </a:rPr>
              <a:pPr fontAlgn="base">
                <a:spcBef>
                  <a:spcPct val="0"/>
                </a:spcBef>
                <a:spcAft>
                  <a:spcPct val="0"/>
                </a:spcAft>
              </a:pPr>
              <a:t>26</a:t>
            </a:fld>
            <a:endParaRPr lang="en-US">
              <a:cs typeface="Arial" charset="0"/>
            </a:endParaRPr>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One other VERY important point—the “universal”…</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091310-56E7-4648-B222-DE5919421080}" type="slidenum">
              <a:rPr lang="en-US">
                <a:cs typeface="Arial" charset="0"/>
              </a:rPr>
              <a:pPr fontAlgn="base">
                <a:spcBef>
                  <a:spcPct val="0"/>
                </a:spcBef>
                <a:spcAft>
                  <a:spcPct val="0"/>
                </a:spcAft>
              </a:pPr>
              <a:t>27</a:t>
            </a:fld>
            <a:endParaRPr lang="en-US">
              <a:cs typeface="Arial" charset="0"/>
            </a:endParaRPr>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6DB599-1181-4D5D-A951-DD1A611BAD09}" type="slidenum">
              <a:rPr lang="en-US">
                <a:cs typeface="Arial" charset="0"/>
              </a:rPr>
              <a:pPr fontAlgn="base">
                <a:spcBef>
                  <a:spcPct val="0"/>
                </a:spcBef>
                <a:spcAft>
                  <a:spcPct val="0"/>
                </a:spcAft>
              </a:pPr>
              <a:t>29</a:t>
            </a:fld>
            <a:endParaRPr lang="en-US">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B02053-F4D9-4377-93B4-ABBCF4CD7B04}" type="slidenum">
              <a:rPr lang="en-US">
                <a:cs typeface="Arial" charset="0"/>
              </a:rPr>
              <a:pPr fontAlgn="base">
                <a:spcBef>
                  <a:spcPct val="0"/>
                </a:spcBef>
                <a:spcAft>
                  <a:spcPct val="0"/>
                </a:spcAft>
              </a:pPr>
              <a:t>30</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A9FC12-B99E-445A-8704-28177A4FD6E1}" type="slidenum">
              <a:rPr lang="en-US">
                <a:cs typeface="Arial" charset="0"/>
              </a:rPr>
              <a:pPr fontAlgn="base">
                <a:spcBef>
                  <a:spcPct val="0"/>
                </a:spcBef>
                <a:spcAft>
                  <a:spcPct val="0"/>
                </a:spcAft>
              </a:pPr>
              <a:t>3</a:t>
            </a:fld>
            <a:endParaRPr lang="en-US">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A56C15-270B-482D-ABA2-8EF608F05042}" type="slidenum">
              <a:rPr lang="en-US">
                <a:cs typeface="Arial" charset="0"/>
              </a:rPr>
              <a:pPr fontAlgn="base">
                <a:spcBef>
                  <a:spcPct val="0"/>
                </a:spcBef>
                <a:spcAft>
                  <a:spcPct val="0"/>
                </a:spcAft>
              </a:pPr>
              <a:t>31</a:t>
            </a:fld>
            <a:endParaRPr lang="en-US">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78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6CD243-B8FD-42A6-9CE9-772D45212A04}" type="slidenum">
              <a:rPr lang="en-US">
                <a:cs typeface="Arial" charset="0"/>
              </a:rPr>
              <a:pPr fontAlgn="base">
                <a:spcBef>
                  <a:spcPct val="0"/>
                </a:spcBef>
                <a:spcAft>
                  <a:spcPct val="0"/>
                </a:spcAft>
              </a:pPr>
              <a:t>32</a:t>
            </a:fld>
            <a:endParaRPr lang="en-US">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203EF0-9134-49DB-B107-1FA7873844D5}" type="slidenum">
              <a:rPr lang="en-US">
                <a:cs typeface="Arial" charset="0"/>
              </a:rPr>
              <a:pPr fontAlgn="base">
                <a:spcBef>
                  <a:spcPct val="0"/>
                </a:spcBef>
                <a:spcAft>
                  <a:spcPct val="0"/>
                </a:spcAft>
              </a:pPr>
              <a:t>33</a:t>
            </a:fld>
            <a:endParaRPr lang="en-US">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marL="0" lvl="1">
              <a:spcBef>
                <a:spcPct val="0"/>
              </a:spcBef>
            </a:pPr>
            <a:r>
              <a:rPr lang="en-US" i="1" smtClean="0"/>
              <a:t>Students may feel freer to address questions to anyone or everyone in the class, to query the teacher from time to time, to suggest new topics or steer the discussion towards things they are interested in, to request more information or confirmation of something said by someone else, or to express thoughts or opinions that have not been explicitly solicited </a:t>
            </a:r>
            <a:r>
              <a:rPr lang="en-US" smtClean="0"/>
              <a:t>(Chun, 1998).</a:t>
            </a:r>
          </a:p>
          <a:p>
            <a:pPr>
              <a:spcBef>
                <a:spcPct val="0"/>
              </a:spcBef>
            </a:pPr>
            <a:endParaRPr lang="en-US" smtClean="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D6151A-9742-46B2-9446-7CE4B7B0AD84}" type="slidenum">
              <a:rPr lang="en-US">
                <a:cs typeface="Arial" charset="0"/>
              </a:rPr>
              <a:pPr fontAlgn="base">
                <a:spcBef>
                  <a:spcPct val="0"/>
                </a:spcBef>
                <a:spcAft>
                  <a:spcPct val="0"/>
                </a:spcAft>
              </a:pPr>
              <a:t>41</a:t>
            </a:fld>
            <a:endParaRPr lang="en-US">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3472AE-FDF6-45BA-8862-4F256E48C500}" type="slidenum">
              <a:rPr lang="en-US">
                <a:cs typeface="Arial" charset="0"/>
              </a:rPr>
              <a:pPr fontAlgn="base">
                <a:spcBef>
                  <a:spcPct val="0"/>
                </a:spcBef>
                <a:spcAft>
                  <a:spcPct val="0"/>
                </a:spcAft>
              </a:pPr>
              <a:t>43</a:t>
            </a:fld>
            <a:endParaRPr lang="en-US">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endParaRPr lang="en-US" dirty="0" smtClean="0"/>
          </a:p>
        </p:txBody>
      </p:sp>
      <p:sp>
        <p:nvSpPr>
          <p:cNvPr id="1013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E8AEBB-A35A-4CBC-976C-14453BE84644}" type="slidenum">
              <a:rPr lang="en-US">
                <a:cs typeface="Arial" charset="0"/>
              </a:rPr>
              <a:pPr fontAlgn="base">
                <a:spcBef>
                  <a:spcPct val="0"/>
                </a:spcBef>
                <a:spcAft>
                  <a:spcPct val="0"/>
                </a:spcAft>
              </a:pPr>
              <a:t>51</a:t>
            </a:fld>
            <a:endParaRPr lang="en-US">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379028-C57E-4997-9BB1-F3A9587B68C8}" type="slidenum">
              <a:rPr lang="en-US">
                <a:cs typeface="Arial" charset="0"/>
              </a:rPr>
              <a:pPr fontAlgn="base">
                <a:spcBef>
                  <a:spcPct val="0"/>
                </a:spcBef>
                <a:spcAft>
                  <a:spcPct val="0"/>
                </a:spcAft>
              </a:pPr>
              <a:t>52</a:t>
            </a:fld>
            <a:endParaRPr lang="en-US">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54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C805CC-D0EF-468B-A4E4-93DE741CBB48}" type="slidenum">
              <a:rPr lang="en-US">
                <a:cs typeface="Arial" charset="0"/>
              </a:rPr>
              <a:pPr fontAlgn="base">
                <a:spcBef>
                  <a:spcPct val="0"/>
                </a:spcBef>
                <a:spcAft>
                  <a:spcPct val="0"/>
                </a:spcAft>
              </a:pPr>
              <a:t>53</a:t>
            </a:fld>
            <a:endParaRPr lang="en-US">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bwMode="auto">
          <a:noFill/>
          <a:ln>
            <a:solidFill>
              <a:srgbClr val="000000"/>
            </a:solidFill>
            <a:miter lim="800000"/>
            <a:headEnd/>
            <a:tailEnd/>
          </a:ln>
        </p:spPr>
      </p:sp>
      <p:sp>
        <p:nvSpPr>
          <p:cNvPr id="1075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75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9DCE45-A1D0-4AE9-872C-300B41AAC85C}" type="slidenum">
              <a:rPr lang="en-US">
                <a:cs typeface="Arial" charset="0"/>
              </a:rPr>
              <a:pPr fontAlgn="base">
                <a:spcBef>
                  <a:spcPct val="0"/>
                </a:spcBef>
                <a:spcAft>
                  <a:spcPct val="0"/>
                </a:spcAft>
              </a:pPr>
              <a:t>54</a:t>
            </a:fld>
            <a:endParaRPr lang="en-US">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p:cNvSpPr>
          <p:nvPr>
            <p:ph type="sldImg"/>
          </p:nvPr>
        </p:nvSpPr>
        <p:spPr bwMode="auto">
          <a:noFill/>
          <a:ln>
            <a:solidFill>
              <a:srgbClr val="000000"/>
            </a:solidFill>
            <a:miter lim="800000"/>
            <a:headEnd/>
            <a:tailEnd/>
          </a:ln>
        </p:spPr>
      </p:sp>
      <p:sp>
        <p:nvSpPr>
          <p:cNvPr id="1095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95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7C3779-8EDF-4F1E-BDE5-30346240F12F}" type="slidenum">
              <a:rPr lang="en-US">
                <a:cs typeface="Arial" charset="0"/>
              </a:rPr>
              <a:pPr fontAlgn="base">
                <a:spcBef>
                  <a:spcPct val="0"/>
                </a:spcBef>
                <a:spcAft>
                  <a:spcPct val="0"/>
                </a:spcAft>
              </a:pPr>
              <a:t>55</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F5E8DF-9F24-4704-A6A1-4F6D62F88628}" type="slidenum">
              <a:rPr lang="en-US">
                <a:cs typeface="Arial" charset="0"/>
              </a:rPr>
              <a:pPr fontAlgn="base">
                <a:spcBef>
                  <a:spcPct val="0"/>
                </a:spcBef>
                <a:spcAft>
                  <a:spcPct val="0"/>
                </a:spcAft>
              </a:pPr>
              <a:t>4</a:t>
            </a:fld>
            <a:endParaRPr lang="en-US">
              <a:cs typeface="Arial" charset="0"/>
            </a:endParaRPr>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bwMode="auto">
          <a:noFill/>
          <a:ln>
            <a:solidFill>
              <a:srgbClr val="000000"/>
            </a:solidFill>
            <a:miter lim="800000"/>
            <a:headEnd/>
            <a:tailEnd/>
          </a:ln>
        </p:spPr>
      </p:sp>
      <p:sp>
        <p:nvSpPr>
          <p:cNvPr id="1116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16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D7298C-B58B-4DC7-BA77-ADEE7B2085CC}" type="slidenum">
              <a:rPr lang="en-US">
                <a:cs typeface="Arial" charset="0"/>
              </a:rPr>
              <a:pPr fontAlgn="base">
                <a:spcBef>
                  <a:spcPct val="0"/>
                </a:spcBef>
                <a:spcAft>
                  <a:spcPct val="0"/>
                </a:spcAft>
              </a:pPr>
              <a:t>56</a:t>
            </a:fld>
            <a:endParaRPr lang="en-US">
              <a:cs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p:cNvSpPr>
          <p:nvPr>
            <p:ph type="sldImg"/>
          </p:nvPr>
        </p:nvSpPr>
        <p:spPr bwMode="auto">
          <a:noFill/>
          <a:ln>
            <a:solidFill>
              <a:srgbClr val="000000"/>
            </a:solidFill>
            <a:miter lim="800000"/>
            <a:headEnd/>
            <a:tailEnd/>
          </a:ln>
        </p:spPr>
      </p:sp>
      <p:sp>
        <p:nvSpPr>
          <p:cNvPr id="1136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36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03611A-7C93-40A1-8782-0600C8CA83CE}" type="slidenum">
              <a:rPr lang="en-US">
                <a:cs typeface="Arial" charset="0"/>
              </a:rPr>
              <a:pPr fontAlgn="base">
                <a:spcBef>
                  <a:spcPct val="0"/>
                </a:spcBef>
                <a:spcAft>
                  <a:spcPct val="0"/>
                </a:spcAft>
              </a:pPr>
              <a:t>57</a:t>
            </a:fld>
            <a:endParaRPr lang="en-US">
              <a:cs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bwMode="auto">
          <a:noFill/>
          <a:ln>
            <a:solidFill>
              <a:srgbClr val="000000"/>
            </a:solidFill>
            <a:miter lim="800000"/>
            <a:headEnd/>
            <a:tailEnd/>
          </a:ln>
        </p:spPr>
      </p:sp>
      <p:sp>
        <p:nvSpPr>
          <p:cNvPr id="1157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57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B30B3E-2198-427E-8D28-63DC55CFDEA8}" type="slidenum">
              <a:rPr lang="en-US">
                <a:cs typeface="Arial" charset="0"/>
              </a:rPr>
              <a:pPr fontAlgn="base">
                <a:spcBef>
                  <a:spcPct val="0"/>
                </a:spcBef>
                <a:spcAft>
                  <a:spcPct val="0"/>
                </a:spcAft>
              </a:pPr>
              <a:t>58</a:t>
            </a:fld>
            <a:endParaRPr lang="en-US">
              <a:cs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p:cNvSpPr>
          <p:nvPr>
            <p:ph type="sldImg"/>
          </p:nvPr>
        </p:nvSpPr>
        <p:spPr bwMode="auto">
          <a:noFill/>
          <a:ln>
            <a:solidFill>
              <a:srgbClr val="000000"/>
            </a:solidFill>
            <a:miter lim="800000"/>
            <a:headEnd/>
            <a:tailEnd/>
          </a:ln>
        </p:spPr>
      </p:sp>
      <p:sp>
        <p:nvSpPr>
          <p:cNvPr id="1177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77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4BCE2D-E086-4D33-99E2-9CC82065ECFA}" type="slidenum">
              <a:rPr lang="en-US">
                <a:cs typeface="Arial" charset="0"/>
              </a:rPr>
              <a:pPr fontAlgn="base">
                <a:spcBef>
                  <a:spcPct val="0"/>
                </a:spcBef>
                <a:spcAft>
                  <a:spcPct val="0"/>
                </a:spcAft>
              </a:pPr>
              <a:t>59</a:t>
            </a:fld>
            <a:endParaRPr lang="en-US">
              <a:cs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p:cNvSpPr>
          <p:nvPr>
            <p:ph type="sldImg"/>
          </p:nvPr>
        </p:nvSpPr>
        <p:spPr bwMode="auto">
          <a:noFill/>
          <a:ln>
            <a:solidFill>
              <a:srgbClr val="000000"/>
            </a:solidFill>
            <a:miter lim="800000"/>
            <a:headEnd/>
            <a:tailEnd/>
          </a:ln>
        </p:spPr>
      </p:sp>
      <p:sp>
        <p:nvSpPr>
          <p:cNvPr id="1198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98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4A7137-FD3E-4896-BF92-0A96FE730716}" type="slidenum">
              <a:rPr lang="en-US">
                <a:cs typeface="Arial" charset="0"/>
              </a:rPr>
              <a:pPr fontAlgn="base">
                <a:spcBef>
                  <a:spcPct val="0"/>
                </a:spcBef>
                <a:spcAft>
                  <a:spcPct val="0"/>
                </a:spcAft>
              </a:pPr>
              <a:t>60</a:t>
            </a:fld>
            <a:endParaRPr lang="en-US">
              <a:cs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Slide Image Placeholder 1"/>
          <p:cNvSpPr>
            <a:spLocks noGrp="1" noRot="1" noChangeAspect="1"/>
          </p:cNvSpPr>
          <p:nvPr>
            <p:ph type="sldImg"/>
          </p:nvPr>
        </p:nvSpPr>
        <p:spPr bwMode="auto">
          <a:noFill/>
          <a:ln>
            <a:solidFill>
              <a:srgbClr val="000000"/>
            </a:solidFill>
            <a:miter lim="800000"/>
            <a:headEnd/>
            <a:tailEnd/>
          </a:ln>
        </p:spPr>
      </p:sp>
      <p:sp>
        <p:nvSpPr>
          <p:cNvPr id="1218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18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D84D3A-9774-4802-B6CF-6DD42ABE2E29}" type="slidenum">
              <a:rPr lang="en-US">
                <a:cs typeface="Arial" charset="0"/>
              </a:rPr>
              <a:pPr fontAlgn="base">
                <a:spcBef>
                  <a:spcPct val="0"/>
                </a:spcBef>
                <a:spcAft>
                  <a:spcPct val="0"/>
                </a:spcAft>
              </a:pPr>
              <a:t>61</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7D7797-A785-4FB1-9DCC-6F1913490A44}" type="slidenum">
              <a:rPr lang="en-US">
                <a:cs typeface="Arial" charset="0"/>
              </a:rPr>
              <a:pPr fontAlgn="base">
                <a:spcBef>
                  <a:spcPct val="0"/>
                </a:spcBef>
                <a:spcAft>
                  <a:spcPct val="0"/>
                </a:spcAft>
              </a:pPr>
              <a:t>5</a:t>
            </a:fld>
            <a:endParaRPr lang="en-US">
              <a:cs typeface="Arial" charset="0"/>
            </a:endParaRPr>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F644C8-8011-4B67-B8A5-8EDEAAB7EF0F}" type="slidenum">
              <a:rPr lang="en-US">
                <a:cs typeface="Arial" charset="0"/>
              </a:rPr>
              <a:pPr fontAlgn="base">
                <a:spcBef>
                  <a:spcPct val="0"/>
                </a:spcBef>
                <a:spcAft>
                  <a:spcPct val="0"/>
                </a:spcAft>
              </a:pPr>
              <a:t>6</a:t>
            </a:fld>
            <a:endParaRPr lang="en-US">
              <a:cs typeface="Arial" charset="0"/>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C902C3-6D37-4844-9C53-371350075B29}" type="slidenum">
              <a:rPr lang="en-US">
                <a:cs typeface="Arial" charset="0"/>
              </a:rPr>
              <a:pPr fontAlgn="base">
                <a:spcBef>
                  <a:spcPct val="0"/>
                </a:spcBef>
                <a:spcAft>
                  <a:spcPct val="0"/>
                </a:spcAft>
              </a:pPr>
              <a:t>7</a:t>
            </a:fld>
            <a:endParaRPr lang="en-US">
              <a:cs typeface="Arial" charset="0"/>
            </a:endParaRPr>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7DF3B4-7E46-4A8D-BF6C-AF9A21C964DC}" type="slidenum">
              <a:rPr lang="en-US">
                <a:cs typeface="Arial" charset="0"/>
              </a:rPr>
              <a:pPr fontAlgn="base">
                <a:spcBef>
                  <a:spcPct val="0"/>
                </a:spcBef>
                <a:spcAft>
                  <a:spcPct val="0"/>
                </a:spcAft>
              </a:pPr>
              <a:t>8</a:t>
            </a:fld>
            <a:endParaRPr lang="en-US">
              <a:cs typeface="Arial" charset="0"/>
            </a:endParaRPr>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031"/>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61B54B-EFE0-494B-B197-E4EBF772EA87}" type="slidenum">
              <a:rPr lang="en-US">
                <a:cs typeface="Arial" charset="0"/>
              </a:rPr>
              <a:pPr fontAlgn="base">
                <a:spcBef>
                  <a:spcPct val="0"/>
                </a:spcBef>
                <a:spcAft>
                  <a:spcPct val="0"/>
                </a:spcAft>
              </a:pPr>
              <a:t>9</a:t>
            </a:fld>
            <a:endParaRPr lang="en-US">
              <a:cs typeface="Arial"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96A0CB6E-DA7D-40D0-AA8F-07087887A03B}" type="datetimeFigureOut">
              <a:rPr lang="en-US"/>
              <a:pPr>
                <a:defRPr/>
              </a:pPr>
              <a:t>10/27/2010</a:t>
            </a:fld>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0F4913B9-EB77-4321-B23F-A551A52F33F6}"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420D437A-DB34-44E8-BA95-DCA3E3AC8531}" type="datetimeFigureOut">
              <a:rPr lang="en-US"/>
              <a:pPr>
                <a:defRPr/>
              </a:pPr>
              <a:t>10/27/2010</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16661930-A4BE-451B-AC29-C6BF940B06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0974AAE7-068D-449A-B418-79827B3B2DB5}" type="datetimeFigureOut">
              <a:rPr lang="en-US"/>
              <a:pPr>
                <a:defRPr/>
              </a:pPr>
              <a:t>10/27/2010</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00EB012D-D583-46D5-A99F-52D74F7215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5FD907D0-6E6C-4EDD-9BF0-08AE43167C9E}" type="datetimeFigureOut">
              <a:rPr lang="en-US"/>
              <a:pPr>
                <a:defRPr/>
              </a:pPr>
              <a:t>10/27/2010</a:t>
            </a:fld>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86D2DCE9-742E-4C2E-9CC9-67EA07E48CC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CB6FD54B-9345-48AD-98BD-04BC52530419}" type="datetimeFigureOut">
              <a:rPr lang="en-US"/>
              <a:pPr>
                <a:defRPr/>
              </a:pPr>
              <a:t>10/27/2010</a:t>
            </a:fld>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83793E42-8244-4441-978C-8E91B1DE29BC}"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52CA17C7-59A3-4D28-ABC8-3B56F03580E8}" type="datetimeFigureOut">
              <a:rPr lang="en-US"/>
              <a:pPr>
                <a:defRPr/>
              </a:pPr>
              <a:t>10/27/2010</a:t>
            </a:fld>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F15A7E1E-400B-49EF-817F-EFEBD7AB86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F361835D-8A9F-4567-ADEB-9F6E17F7CE73}" type="datetimeFigureOut">
              <a:rPr lang="en-US"/>
              <a:pPr>
                <a:defRPr/>
              </a:pPr>
              <a:t>10/27/2010</a:t>
            </a:fld>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3D30BAD2-25D3-46DC-8836-014517E02D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586B8D9B-D5B6-45FC-8B7A-530D5AAA43F4}" type="datetimeFigureOut">
              <a:rPr lang="en-US"/>
              <a:pPr>
                <a:defRPr/>
              </a:pPr>
              <a:t>10/27/2010</a:t>
            </a:fld>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58C8B07F-31A4-43FF-8802-EC75BD15E99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fld id="{FA645E70-D102-4E30-A4F0-995A1CC344C6}" type="datetimeFigureOut">
              <a:rPr lang="en-US"/>
              <a:pPr>
                <a:defRPr/>
              </a:pPr>
              <a:t>10/27/2010</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0840F2A6-B7F6-4720-9179-9B41DD6CE1D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939AF934-8571-4D9C-996D-E6F4B7C35F14}" type="datetimeFigureOut">
              <a:rPr lang="en-US"/>
              <a:pPr>
                <a:defRPr/>
              </a:pPr>
              <a:t>10/27/2010</a:t>
            </a:fld>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3C59C3A7-44CF-408F-8A05-E12E6FC36A73}"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A83816C6-229F-4A74-B014-D5F1D99555AB}" type="datetimeFigureOut">
              <a:rPr lang="en-US"/>
              <a:pPr>
                <a:defRPr/>
              </a:pPr>
              <a:t>10/27/2010</a:t>
            </a:fld>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C20F88BF-F328-4F6E-A762-203A311E9C4E}"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smtClean="0">
                <a:solidFill>
                  <a:schemeClr val="bg2">
                    <a:tint val="60000"/>
                    <a:satMod val="155000"/>
                  </a:schemeClr>
                </a:solidFill>
                <a:latin typeface="+mn-lt"/>
                <a:cs typeface="+mn-cs"/>
              </a:defRPr>
            </a:lvl1pPr>
            <a:extLst/>
          </a:lstStyle>
          <a:p>
            <a:pPr>
              <a:defRPr/>
            </a:pPr>
            <a:fld id="{19287F79-80E6-45E2-916A-1AB36E80305E}" type="datetimeFigureOut">
              <a:rPr lang="en-US"/>
              <a:pPr>
                <a:defRPr/>
              </a:pPr>
              <a:t>10/27/2010</a:t>
            </a:fld>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smtClean="0">
                <a:solidFill>
                  <a:schemeClr val="tx2">
                    <a:shade val="90000"/>
                  </a:schemeClr>
                </a:solidFill>
                <a:effectLst/>
                <a:latin typeface="+mn-lt"/>
                <a:cs typeface="+mn-cs"/>
              </a:defRPr>
            </a:lvl1pPr>
            <a:extLst/>
          </a:lstStyle>
          <a:p>
            <a:pPr>
              <a:defRPr/>
            </a:pPr>
            <a:fld id="{FC9F9190-2AB7-457F-9269-E64BBD71E93A}"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1" r:id="rId7"/>
    <p:sldLayoutId id="2147483678" r:id="rId8"/>
    <p:sldLayoutId id="2147483679" r:id="rId9"/>
    <p:sldLayoutId id="2147483670" r:id="rId10"/>
    <p:sldLayoutId id="2147483669" r:id="rId11"/>
  </p:sldLayoutIdLst>
  <p:txStyles>
    <p:titleStyle>
      <a:lvl1pPr marL="53975" indent="-53975" algn="r" rtl="0" fontAlgn="base">
        <a:spcBef>
          <a:spcPct val="0"/>
        </a:spcBef>
        <a:spcAft>
          <a:spcPct val="0"/>
        </a:spcAft>
        <a:defRPr sz="4600" kern="1200">
          <a:solidFill>
            <a:srgbClr val="EDE8CD"/>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fontAlgn="base">
        <a:spcBef>
          <a:spcPct val="0"/>
        </a:spcBef>
        <a:spcAft>
          <a:spcPct val="0"/>
        </a:spcAft>
        <a:defRPr sz="4600">
          <a:solidFill>
            <a:srgbClr val="EDE8CD"/>
          </a:solidFill>
          <a:latin typeface="Arial" charset="0"/>
        </a:defRPr>
      </a:lvl2pPr>
      <a:lvl3pPr marL="53975" indent="-53975" algn="r" rtl="0" fontAlgn="base">
        <a:spcBef>
          <a:spcPct val="0"/>
        </a:spcBef>
        <a:spcAft>
          <a:spcPct val="0"/>
        </a:spcAft>
        <a:defRPr sz="4600">
          <a:solidFill>
            <a:srgbClr val="EDE8CD"/>
          </a:solidFill>
          <a:latin typeface="Arial" charset="0"/>
        </a:defRPr>
      </a:lvl3pPr>
      <a:lvl4pPr marL="53975" indent="-53975" algn="r" rtl="0" fontAlgn="base">
        <a:spcBef>
          <a:spcPct val="0"/>
        </a:spcBef>
        <a:spcAft>
          <a:spcPct val="0"/>
        </a:spcAft>
        <a:defRPr sz="4600">
          <a:solidFill>
            <a:srgbClr val="EDE8CD"/>
          </a:solidFill>
          <a:latin typeface="Arial" charset="0"/>
        </a:defRPr>
      </a:lvl4pPr>
      <a:lvl5pPr marL="53975" indent="-53975" algn="r" rtl="0" fontAlgn="base">
        <a:spcBef>
          <a:spcPct val="0"/>
        </a:spcBef>
        <a:spcAft>
          <a:spcPct val="0"/>
        </a:spcAft>
        <a:defRPr sz="4600">
          <a:solidFill>
            <a:srgbClr val="EDE8CD"/>
          </a:solidFill>
          <a:latin typeface="Arial" charset="0"/>
        </a:defRPr>
      </a:lvl5pPr>
      <a:lvl6pPr marL="511175" indent="-53975" algn="r" rtl="0" fontAlgn="base">
        <a:spcBef>
          <a:spcPct val="0"/>
        </a:spcBef>
        <a:spcAft>
          <a:spcPct val="0"/>
        </a:spcAft>
        <a:defRPr sz="4600">
          <a:solidFill>
            <a:srgbClr val="EDE8CD"/>
          </a:solidFill>
          <a:latin typeface="Arial" charset="0"/>
        </a:defRPr>
      </a:lvl6pPr>
      <a:lvl7pPr marL="968375" indent="-53975" algn="r" rtl="0" fontAlgn="base">
        <a:spcBef>
          <a:spcPct val="0"/>
        </a:spcBef>
        <a:spcAft>
          <a:spcPct val="0"/>
        </a:spcAft>
        <a:defRPr sz="4600">
          <a:solidFill>
            <a:srgbClr val="EDE8CD"/>
          </a:solidFill>
          <a:latin typeface="Arial" charset="0"/>
        </a:defRPr>
      </a:lvl7pPr>
      <a:lvl8pPr marL="1425575" indent="-53975" algn="r" rtl="0" fontAlgn="base">
        <a:spcBef>
          <a:spcPct val="0"/>
        </a:spcBef>
        <a:spcAft>
          <a:spcPct val="0"/>
        </a:spcAft>
        <a:defRPr sz="4600">
          <a:solidFill>
            <a:srgbClr val="EDE8CD"/>
          </a:solidFill>
          <a:latin typeface="Arial" charset="0"/>
        </a:defRPr>
      </a:lvl8pPr>
      <a:lvl9pPr marL="1882775" indent="-53975" algn="r" rtl="0" fontAlgn="base">
        <a:spcBef>
          <a:spcPct val="0"/>
        </a:spcBef>
        <a:spcAft>
          <a:spcPct val="0"/>
        </a:spcAft>
        <a:defRPr sz="4600">
          <a:solidFill>
            <a:srgbClr val="EDE8CD"/>
          </a:solidFill>
          <a:latin typeface="Arial" charset="0"/>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9BBB59"/>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9BBB59"/>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9BBB59"/>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as.wvu.edu/~scidis/behavior.html"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indent="0" fontAlgn="auto">
              <a:spcAft>
                <a:spcPts val="0"/>
              </a:spcAft>
              <a:defRPr/>
            </a:pPr>
            <a:r>
              <a:rPr lang="en-US" dirty="0" smtClean="0">
                <a:solidFill>
                  <a:schemeClr val="tx2">
                    <a:tint val="100000"/>
                    <a:shade val="90000"/>
                    <a:satMod val="250000"/>
                    <a:alpha val="100000"/>
                  </a:schemeClr>
                </a:solidFill>
              </a:rPr>
              <a:t>Universal Design: Towards an Inclusive Learning Environment</a:t>
            </a:r>
            <a:endParaRPr lang="en-US" dirty="0">
              <a:solidFill>
                <a:schemeClr val="tx2">
                  <a:tint val="100000"/>
                  <a:shade val="90000"/>
                  <a:satMod val="250000"/>
                  <a:alpha val="100000"/>
                </a:schemeClr>
              </a:solidFill>
            </a:endParaRPr>
          </a:p>
        </p:txBody>
      </p:sp>
      <p:sp>
        <p:nvSpPr>
          <p:cNvPr id="14338" name="Subtitle 2"/>
          <p:cNvSpPr>
            <a:spLocks noGrp="1"/>
          </p:cNvSpPr>
          <p:nvPr>
            <p:ph type="subTitle" idx="1"/>
          </p:nvPr>
        </p:nvSpPr>
        <p:spPr>
          <a:xfrm>
            <a:off x="2209800" y="3048000"/>
            <a:ext cx="6559550" cy="2286000"/>
          </a:xfrm>
        </p:spPr>
        <p:txBody>
          <a:bodyPr/>
          <a:lstStyle/>
          <a:p>
            <a:pPr>
              <a:spcBef>
                <a:spcPct val="0"/>
              </a:spcBef>
            </a:pPr>
            <a:r>
              <a:rPr lang="en-US" smtClean="0"/>
              <a:t>Council on Disabilities and Persons with Disabilities</a:t>
            </a:r>
          </a:p>
          <a:p>
            <a:pPr>
              <a:spcBef>
                <a:spcPct val="0"/>
              </a:spcBef>
            </a:pPr>
            <a:r>
              <a:rPr lang="en-US" smtClean="0"/>
              <a:t>CSWE APM 2010</a:t>
            </a:r>
          </a:p>
          <a:p>
            <a:pPr>
              <a:spcBef>
                <a:spcPct val="0"/>
              </a:spcBef>
            </a:pPr>
            <a:r>
              <a:rPr lang="en-US" smtClean="0"/>
              <a:t>Portland, Oregon</a:t>
            </a:r>
          </a:p>
          <a:p>
            <a:pPr>
              <a:spcBef>
                <a:spcPct val="0"/>
              </a:spcBef>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0"/>
            <a:ext cx="7924800" cy="1431925"/>
          </a:xfrm>
        </p:spPr>
        <p:txBody>
          <a:bodyPr>
            <a:normAutofit fontScale="90000"/>
          </a:bodyPr>
          <a:lstStyle/>
          <a:p>
            <a:pPr marL="54864" indent="0" algn="ctr" fontAlgn="auto">
              <a:spcAft>
                <a:spcPts val="0"/>
              </a:spcAft>
              <a:defRPr/>
            </a:pPr>
            <a:r>
              <a:rPr lang="en-US" altLang="en-US" dirty="0">
                <a:solidFill>
                  <a:schemeClr val="tx2">
                    <a:tint val="100000"/>
                    <a:shade val="90000"/>
                    <a:satMod val="250000"/>
                    <a:alpha val="100000"/>
                  </a:schemeClr>
                </a:solidFill>
              </a:rPr>
              <a:t>Appropriate Academic Accommodations/Modifications</a:t>
            </a:r>
          </a:p>
        </p:txBody>
      </p:sp>
      <p:sp>
        <p:nvSpPr>
          <p:cNvPr id="18435" name="Rectangle 3"/>
          <p:cNvSpPr>
            <a:spLocks noGrp="1" noChangeArrowheads="1"/>
          </p:cNvSpPr>
          <p:nvPr>
            <p:ph idx="1"/>
          </p:nvPr>
        </p:nvSpPr>
        <p:spPr>
          <a:xfrm>
            <a:off x="685800" y="1524000"/>
            <a:ext cx="7848600" cy="5105400"/>
          </a:xfrm>
        </p:spPr>
        <p:txBody>
          <a:bodyPr>
            <a:noAutofit/>
          </a:bodyPr>
          <a:lstStyle/>
          <a:p>
            <a:pPr fontAlgn="auto">
              <a:spcBef>
                <a:spcPts val="0"/>
              </a:spcBef>
              <a:spcAft>
                <a:spcPts val="600"/>
              </a:spcAft>
              <a:buFont typeface="Wingdings 2"/>
              <a:buChar char=""/>
              <a:defRPr/>
            </a:pPr>
            <a:r>
              <a:rPr lang="en-US" altLang="en-US" dirty="0" smtClean="0"/>
              <a:t>  Course </a:t>
            </a:r>
            <a:r>
              <a:rPr lang="en-US" altLang="en-US" dirty="0"/>
              <a:t>substitutions</a:t>
            </a:r>
          </a:p>
          <a:p>
            <a:pPr marL="457200" indent="-457200" fontAlgn="auto">
              <a:spcBef>
                <a:spcPts val="0"/>
              </a:spcBef>
              <a:spcAft>
                <a:spcPts val="600"/>
              </a:spcAft>
              <a:buFont typeface="Wingdings 2"/>
              <a:buChar char=""/>
              <a:defRPr/>
            </a:pPr>
            <a:r>
              <a:rPr lang="en-US" altLang="en-US" dirty="0" smtClean="0"/>
              <a:t>Extended </a:t>
            </a:r>
            <a:r>
              <a:rPr lang="en-US" altLang="en-US" dirty="0"/>
              <a:t>time limits for degree completion</a:t>
            </a:r>
          </a:p>
          <a:p>
            <a:pPr marL="514350" indent="-514350" fontAlgn="auto">
              <a:spcBef>
                <a:spcPts val="0"/>
              </a:spcBef>
              <a:spcAft>
                <a:spcPts val="600"/>
              </a:spcAft>
              <a:buFont typeface="Wingdings 2"/>
              <a:buChar char=""/>
              <a:defRPr/>
            </a:pPr>
            <a:r>
              <a:rPr lang="en-US" altLang="en-US" dirty="0"/>
              <a:t>Modifying the manner in which courses are conducted</a:t>
            </a:r>
          </a:p>
          <a:p>
            <a:pPr fontAlgn="auto">
              <a:spcBef>
                <a:spcPts val="0"/>
              </a:spcBef>
              <a:spcAft>
                <a:spcPts val="600"/>
              </a:spcAft>
              <a:buFont typeface="Wingdings 2"/>
              <a:buChar char=""/>
              <a:defRPr/>
            </a:pPr>
            <a:r>
              <a:rPr lang="en-US" altLang="en-US" dirty="0" smtClean="0"/>
              <a:t>  Modifying course </a:t>
            </a:r>
            <a:r>
              <a:rPr lang="en-US" altLang="en-US" dirty="0"/>
              <a:t>examinations</a:t>
            </a:r>
          </a:p>
          <a:p>
            <a:pPr marL="514350" indent="-514350" fontAlgn="auto">
              <a:spcBef>
                <a:spcPts val="0"/>
              </a:spcBef>
              <a:spcAft>
                <a:spcPts val="600"/>
              </a:spcAft>
              <a:buFont typeface="Wingdings 2"/>
              <a:buChar char=""/>
              <a:defRPr/>
            </a:pPr>
            <a:r>
              <a:rPr lang="en-US" altLang="en-US" dirty="0" smtClean="0"/>
              <a:t>Providing </a:t>
            </a:r>
            <a:r>
              <a:rPr lang="en-US" altLang="en-US" dirty="0"/>
              <a:t>taped texts, sign language interpreters, and readers in libraries</a:t>
            </a:r>
          </a:p>
          <a:p>
            <a:pPr marL="457200" indent="-457200" fontAlgn="auto">
              <a:spcBef>
                <a:spcPts val="0"/>
              </a:spcBef>
              <a:spcAft>
                <a:spcPts val="600"/>
              </a:spcAft>
              <a:buFont typeface="Wingdings 2"/>
              <a:buChar char=""/>
              <a:defRPr/>
            </a:pPr>
            <a:r>
              <a:rPr lang="en-US" altLang="en-US" dirty="0"/>
              <a:t>Adapting classroom and </a:t>
            </a:r>
            <a:r>
              <a:rPr lang="en-US" altLang="en-US" dirty="0" smtClean="0"/>
              <a:t>lab equipment</a:t>
            </a: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60363" y="620713"/>
            <a:ext cx="8213725" cy="762000"/>
          </a:xfrm>
        </p:spPr>
        <p:txBody>
          <a:bodyPr>
            <a:normAutofit fontScale="90000"/>
          </a:bodyPr>
          <a:lstStyle/>
          <a:p>
            <a:pPr marL="54864" indent="0" algn="ctr" fontAlgn="auto">
              <a:spcAft>
                <a:spcPts val="0"/>
              </a:spcAft>
              <a:defRPr/>
            </a:pPr>
            <a:r>
              <a:rPr lang="en-US" altLang="en-US" dirty="0">
                <a:solidFill>
                  <a:schemeClr val="tx2">
                    <a:tint val="100000"/>
                    <a:shade val="90000"/>
                    <a:satMod val="250000"/>
                    <a:alpha val="100000"/>
                  </a:schemeClr>
                </a:solidFill>
                <a:ea typeface="Times" pitchFamily="18" charset="0"/>
                <a:cs typeface="Times" pitchFamily="18" charset="0"/>
              </a:rPr>
              <a:t>Unreasonable Modifications</a:t>
            </a:r>
          </a:p>
        </p:txBody>
      </p:sp>
      <p:sp>
        <p:nvSpPr>
          <p:cNvPr id="34818" name="Rectangle 3"/>
          <p:cNvSpPr>
            <a:spLocks noGrp="1" noChangeArrowheads="1"/>
          </p:cNvSpPr>
          <p:nvPr>
            <p:ph idx="1"/>
          </p:nvPr>
        </p:nvSpPr>
        <p:spPr>
          <a:xfrm>
            <a:off x="533400" y="1752600"/>
            <a:ext cx="8077200" cy="4800600"/>
          </a:xfrm>
        </p:spPr>
        <p:txBody>
          <a:bodyPr/>
          <a:lstStyle/>
          <a:p>
            <a:pPr>
              <a:lnSpc>
                <a:spcPct val="120000"/>
              </a:lnSpc>
              <a:spcAft>
                <a:spcPts val="600"/>
              </a:spcAft>
            </a:pPr>
            <a:r>
              <a:rPr lang="en-US" altLang="en-US" smtClean="0">
                <a:cs typeface="Times" pitchFamily="18" charset="0"/>
              </a:rPr>
              <a:t>Those that would fundamentally alter demonstrable academic or technical standards</a:t>
            </a:r>
          </a:p>
          <a:p>
            <a:pPr>
              <a:lnSpc>
                <a:spcPct val="120000"/>
              </a:lnSpc>
              <a:spcAft>
                <a:spcPts val="600"/>
              </a:spcAft>
            </a:pPr>
            <a:r>
              <a:rPr lang="en-US" altLang="en-US" smtClean="0">
                <a:cs typeface="Times" pitchFamily="18" charset="0"/>
              </a:rPr>
              <a:t>Those that substantially alter the nature of the benefit received from the course, program or service</a:t>
            </a:r>
          </a:p>
          <a:p>
            <a:pPr>
              <a:lnSpc>
                <a:spcPct val="120000"/>
              </a:lnSpc>
              <a:spcAft>
                <a:spcPts val="600"/>
              </a:spcAft>
            </a:pPr>
            <a:r>
              <a:rPr lang="en-US" altLang="en-US" smtClean="0">
                <a:cs typeface="Times" pitchFamily="18" charset="0"/>
              </a:rPr>
              <a:t>Those that present an undue hardship</a:t>
            </a:r>
            <a:endParaRPr lang="en-US" altLang="en-US" smtClean="0">
              <a:latin typeface="Monaco"/>
              <a:cs typeface="Times"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317500" y="52388"/>
            <a:ext cx="8637588" cy="1431925"/>
          </a:xfrm>
        </p:spPr>
        <p:txBody>
          <a:bodyPr>
            <a:normAutofit fontScale="90000"/>
          </a:bodyPr>
          <a:lstStyle/>
          <a:p>
            <a:pPr marL="54864" indent="0" algn="ctr" fontAlgn="auto">
              <a:spcAft>
                <a:spcPts val="0"/>
              </a:spcAft>
              <a:defRPr/>
            </a:pPr>
            <a:r>
              <a:rPr lang="en-US" altLang="en-US" dirty="0">
                <a:solidFill>
                  <a:schemeClr val="tx2">
                    <a:tint val="100000"/>
                    <a:shade val="90000"/>
                    <a:satMod val="250000"/>
                    <a:alpha val="100000"/>
                  </a:schemeClr>
                </a:solidFill>
              </a:rPr>
              <a:t>Academic Modification </a:t>
            </a:r>
            <a:br>
              <a:rPr lang="en-US" altLang="en-US" dirty="0">
                <a:solidFill>
                  <a:schemeClr val="tx2">
                    <a:tint val="100000"/>
                    <a:shade val="90000"/>
                    <a:satMod val="250000"/>
                    <a:alpha val="100000"/>
                  </a:schemeClr>
                </a:solidFill>
              </a:rPr>
            </a:br>
            <a:r>
              <a:rPr lang="en-US" altLang="en-US" dirty="0">
                <a:solidFill>
                  <a:schemeClr val="tx2">
                    <a:tint val="100000"/>
                    <a:shade val="90000"/>
                    <a:satMod val="250000"/>
                    <a:alpha val="100000"/>
                  </a:schemeClr>
                </a:solidFill>
              </a:rPr>
              <a:t>Requires Balance Between</a:t>
            </a:r>
            <a:endParaRPr lang="en-US" dirty="0">
              <a:solidFill>
                <a:schemeClr val="tx2">
                  <a:tint val="100000"/>
                  <a:shade val="90000"/>
                  <a:satMod val="250000"/>
                  <a:alpha val="100000"/>
                </a:schemeClr>
              </a:solidFill>
            </a:endParaRPr>
          </a:p>
        </p:txBody>
      </p:sp>
      <p:pic>
        <p:nvPicPr>
          <p:cNvPr id="36866" name="Picture 3" descr="c:\Program Files\Microsoft Office\Clipart\standard\stddir4\pe07676_.wmf"/>
          <p:cNvPicPr>
            <a:picLocks noChangeAspect="1" noChangeArrowheads="1"/>
          </p:cNvPicPr>
          <p:nvPr/>
        </p:nvPicPr>
        <p:blipFill>
          <a:blip r:embed="rId3"/>
          <a:srcRect/>
          <a:stretch>
            <a:fillRect/>
          </a:stretch>
        </p:blipFill>
        <p:spPr bwMode="auto">
          <a:xfrm>
            <a:off x="2667000" y="2286000"/>
            <a:ext cx="3810000" cy="3810000"/>
          </a:xfrm>
          <a:prstGeom prst="rect">
            <a:avLst/>
          </a:prstGeom>
          <a:noFill/>
          <a:ln w="9525">
            <a:noFill/>
            <a:miter lim="800000"/>
            <a:headEnd/>
            <a:tailEnd/>
          </a:ln>
        </p:spPr>
      </p:pic>
      <p:sp>
        <p:nvSpPr>
          <p:cNvPr id="36867" name="Text Box 4"/>
          <p:cNvSpPr txBox="1">
            <a:spLocks noChangeArrowheads="1"/>
          </p:cNvSpPr>
          <p:nvPr/>
        </p:nvSpPr>
        <p:spPr bwMode="auto">
          <a:xfrm>
            <a:off x="6705600" y="2286000"/>
            <a:ext cx="1828800" cy="2678113"/>
          </a:xfrm>
          <a:prstGeom prst="rect">
            <a:avLst/>
          </a:prstGeom>
          <a:noFill/>
          <a:ln w="9525">
            <a:noFill/>
            <a:miter lim="800000"/>
            <a:headEnd/>
            <a:tailEnd/>
          </a:ln>
        </p:spPr>
        <p:txBody>
          <a:bodyPr>
            <a:spAutoFit/>
          </a:bodyPr>
          <a:lstStyle/>
          <a:p>
            <a:pPr>
              <a:spcBef>
                <a:spcPct val="50000"/>
              </a:spcBef>
            </a:pPr>
            <a:r>
              <a:rPr lang="en-US" sz="2800"/>
              <a:t>Rights of students with disabilities to equal access.</a:t>
            </a:r>
          </a:p>
        </p:txBody>
      </p:sp>
      <p:sp>
        <p:nvSpPr>
          <p:cNvPr id="36868" name="Text Box 5"/>
          <p:cNvSpPr txBox="1">
            <a:spLocks noChangeArrowheads="1"/>
          </p:cNvSpPr>
          <p:nvPr/>
        </p:nvSpPr>
        <p:spPr bwMode="auto">
          <a:xfrm>
            <a:off x="381000" y="2057400"/>
            <a:ext cx="2133600" cy="3970338"/>
          </a:xfrm>
          <a:prstGeom prst="rect">
            <a:avLst/>
          </a:prstGeom>
          <a:noFill/>
          <a:ln w="9525">
            <a:noFill/>
            <a:miter lim="800000"/>
            <a:headEnd/>
            <a:tailEnd/>
          </a:ln>
        </p:spPr>
        <p:txBody>
          <a:bodyPr>
            <a:spAutoFit/>
          </a:bodyPr>
          <a:lstStyle/>
          <a:p>
            <a:pPr>
              <a:spcBef>
                <a:spcPct val="50000"/>
              </a:spcBef>
            </a:pPr>
            <a:r>
              <a:rPr lang="en-US" sz="2800"/>
              <a:t>College’s right to maintain academic and technical standards integral to its mission.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506412" y="304800"/>
            <a:ext cx="8637588" cy="701675"/>
          </a:xfrm>
        </p:spPr>
        <p:txBody>
          <a:bodyPr/>
          <a:lstStyle/>
          <a:p>
            <a:pPr marL="54864" indent="0" algn="ctr" fontAlgn="auto">
              <a:spcAft>
                <a:spcPts val="0"/>
              </a:spcAft>
              <a:defRPr/>
            </a:pPr>
            <a:r>
              <a:rPr lang="en-US" sz="4000" dirty="0">
                <a:solidFill>
                  <a:schemeClr val="tx2">
                    <a:tint val="100000"/>
                    <a:shade val="90000"/>
                    <a:satMod val="250000"/>
                    <a:alpha val="100000"/>
                  </a:schemeClr>
                </a:solidFill>
              </a:rPr>
              <a:t>Disability Services (</a:t>
            </a:r>
            <a:r>
              <a:rPr lang="en-US" sz="4000" i="1" dirty="0">
                <a:solidFill>
                  <a:schemeClr val="tx2">
                    <a:tint val="100000"/>
                    <a:shade val="90000"/>
                    <a:satMod val="250000"/>
                    <a:alpha val="100000"/>
                  </a:schemeClr>
                </a:solidFill>
              </a:rPr>
              <a:t>generic</a:t>
            </a:r>
            <a:r>
              <a:rPr lang="en-US" sz="4000" dirty="0">
                <a:solidFill>
                  <a:schemeClr val="tx2">
                    <a:tint val="100000"/>
                    <a:shade val="90000"/>
                    <a:satMod val="250000"/>
                    <a:alpha val="100000"/>
                  </a:schemeClr>
                </a:solidFill>
              </a:rPr>
              <a:t>)</a:t>
            </a:r>
            <a:endParaRPr lang="en-US" dirty="0">
              <a:solidFill>
                <a:schemeClr val="tx2">
                  <a:tint val="100000"/>
                  <a:shade val="90000"/>
                  <a:satMod val="250000"/>
                  <a:alpha val="100000"/>
                </a:schemeClr>
              </a:solidFill>
            </a:endParaRPr>
          </a:p>
        </p:txBody>
      </p:sp>
      <p:sp>
        <p:nvSpPr>
          <p:cNvPr id="38914" name="Rectangle 3"/>
          <p:cNvSpPr>
            <a:spLocks noGrp="1" noChangeArrowheads="1"/>
          </p:cNvSpPr>
          <p:nvPr>
            <p:ph idx="1"/>
          </p:nvPr>
        </p:nvSpPr>
        <p:spPr>
          <a:xfrm>
            <a:off x="533400" y="1447800"/>
            <a:ext cx="8229600" cy="4525963"/>
          </a:xfrm>
        </p:spPr>
        <p:txBody>
          <a:bodyPr/>
          <a:lstStyle/>
          <a:p>
            <a:pPr>
              <a:spcAft>
                <a:spcPts val="1200"/>
              </a:spcAft>
            </a:pPr>
            <a:r>
              <a:rPr lang="en-US" smtClean="0"/>
              <a:t>Houses disability documentation, certifies eligibility for accommodations</a:t>
            </a:r>
          </a:p>
          <a:p>
            <a:pPr>
              <a:lnSpc>
                <a:spcPct val="150000"/>
              </a:lnSpc>
              <a:spcAft>
                <a:spcPts val="1200"/>
              </a:spcAft>
            </a:pPr>
            <a:r>
              <a:rPr lang="en-US" smtClean="0"/>
              <a:t>Determines reasonable accommodations</a:t>
            </a:r>
          </a:p>
          <a:p>
            <a:pPr>
              <a:spcAft>
                <a:spcPts val="1200"/>
              </a:spcAft>
            </a:pPr>
            <a:r>
              <a:rPr lang="en-US" smtClean="0"/>
              <a:t>Provides certain accommodations (sign language interpreters, test-proctoring, library assistance, textbook taping, etc.)</a:t>
            </a:r>
          </a:p>
          <a:p>
            <a:pPr>
              <a:lnSpc>
                <a:spcPct val="150000"/>
              </a:lnSpc>
              <a:spcAft>
                <a:spcPts val="1200"/>
              </a:spcAft>
            </a:pPr>
            <a:r>
              <a:rPr lang="en-US" smtClean="0"/>
              <a:t>Information &amp; Referral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228600" y="381000"/>
            <a:ext cx="8637588" cy="701675"/>
          </a:xfrm>
        </p:spPr>
        <p:txBody>
          <a:bodyPr/>
          <a:lstStyle/>
          <a:p>
            <a:pPr marL="54864" indent="0" algn="ctr" fontAlgn="auto">
              <a:spcAft>
                <a:spcPts val="0"/>
              </a:spcAft>
              <a:defRPr/>
            </a:pPr>
            <a:r>
              <a:rPr lang="en-US" sz="4000" dirty="0">
                <a:solidFill>
                  <a:schemeClr val="tx2">
                    <a:tint val="100000"/>
                    <a:shade val="90000"/>
                    <a:satMod val="250000"/>
                    <a:alpha val="100000"/>
                  </a:schemeClr>
                </a:solidFill>
              </a:rPr>
              <a:t>Disability Services - How it Works</a:t>
            </a:r>
            <a:endParaRPr lang="en-US" dirty="0">
              <a:solidFill>
                <a:schemeClr val="tx2">
                  <a:tint val="100000"/>
                  <a:shade val="90000"/>
                  <a:satMod val="250000"/>
                  <a:alpha val="100000"/>
                </a:schemeClr>
              </a:solidFill>
            </a:endParaRPr>
          </a:p>
        </p:txBody>
      </p:sp>
      <p:sp>
        <p:nvSpPr>
          <p:cNvPr id="40962" name="Rectangle 3"/>
          <p:cNvSpPr>
            <a:spLocks noGrp="1" noChangeArrowheads="1"/>
          </p:cNvSpPr>
          <p:nvPr>
            <p:ph idx="1"/>
          </p:nvPr>
        </p:nvSpPr>
        <p:spPr>
          <a:xfrm>
            <a:off x="304800" y="1295400"/>
            <a:ext cx="8208963" cy="5562600"/>
          </a:xfrm>
        </p:spPr>
        <p:txBody>
          <a:bodyPr/>
          <a:lstStyle/>
          <a:p>
            <a:pPr marL="522288" indent="-409575">
              <a:spcAft>
                <a:spcPts val="600"/>
              </a:spcAft>
            </a:pPr>
            <a:r>
              <a:rPr lang="en-US" smtClean="0"/>
              <a:t>Student contacts disability services (DS)</a:t>
            </a:r>
          </a:p>
          <a:p>
            <a:pPr marL="522288" indent="-409575">
              <a:spcAft>
                <a:spcPts val="600"/>
              </a:spcAft>
            </a:pPr>
            <a:r>
              <a:rPr lang="en-US" smtClean="0"/>
              <a:t>DS certifies a student has a disability</a:t>
            </a:r>
          </a:p>
          <a:p>
            <a:pPr marL="522288" indent="-409575">
              <a:spcAft>
                <a:spcPts val="600"/>
              </a:spcAft>
            </a:pPr>
            <a:r>
              <a:rPr lang="en-US" smtClean="0"/>
              <a:t>DS determines reasonable accommodations</a:t>
            </a:r>
          </a:p>
          <a:p>
            <a:pPr marL="522288" indent="-409575">
              <a:spcAft>
                <a:spcPts val="600"/>
              </a:spcAft>
            </a:pPr>
            <a:r>
              <a:rPr lang="en-US" smtClean="0"/>
              <a:t>DS gives ‘faculty letter’ to students outlining accommodations</a:t>
            </a:r>
          </a:p>
          <a:p>
            <a:pPr marL="522288" indent="-409575">
              <a:spcAft>
                <a:spcPts val="600"/>
              </a:spcAft>
            </a:pPr>
            <a:r>
              <a:rPr lang="en-US" smtClean="0"/>
              <a:t>Student delivers letter to faculty member</a:t>
            </a:r>
          </a:p>
          <a:p>
            <a:pPr marL="522288" indent="-409575">
              <a:spcAft>
                <a:spcPts val="600"/>
              </a:spcAft>
            </a:pPr>
            <a:r>
              <a:rPr lang="en-US" smtClean="0"/>
              <a:t>Faculty member makes accommodation</a:t>
            </a:r>
          </a:p>
          <a:p>
            <a:pPr marL="522288" indent="-409575">
              <a:spcAft>
                <a:spcPts val="600"/>
              </a:spcAft>
            </a:pPr>
            <a:r>
              <a:rPr lang="en-US" smtClean="0"/>
              <a:t>Faculty calls DS if they have questions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317500" y="173038"/>
            <a:ext cx="8637588" cy="1311275"/>
          </a:xfrm>
        </p:spPr>
        <p:txBody>
          <a:bodyPr/>
          <a:lstStyle/>
          <a:p>
            <a:pPr marL="54864" indent="0" algn="ctr" fontAlgn="auto">
              <a:spcAft>
                <a:spcPts val="0"/>
              </a:spcAft>
              <a:defRPr/>
            </a:pPr>
            <a:r>
              <a:rPr lang="en-US" sz="4000" dirty="0">
                <a:solidFill>
                  <a:schemeClr val="tx2">
                    <a:tint val="100000"/>
                    <a:shade val="90000"/>
                    <a:satMod val="250000"/>
                    <a:alpha val="100000"/>
                  </a:schemeClr>
                </a:solidFill>
              </a:rPr>
              <a:t>Disability Services - When to Refer a Student</a:t>
            </a:r>
            <a:endParaRPr lang="en-US" dirty="0">
              <a:solidFill>
                <a:schemeClr val="tx2">
                  <a:tint val="100000"/>
                  <a:shade val="90000"/>
                  <a:satMod val="250000"/>
                  <a:alpha val="100000"/>
                </a:schemeClr>
              </a:solidFill>
            </a:endParaRPr>
          </a:p>
        </p:txBody>
      </p:sp>
      <p:sp>
        <p:nvSpPr>
          <p:cNvPr id="305155" name="Rectangle 3"/>
          <p:cNvSpPr>
            <a:spLocks noGrp="1" noChangeArrowheads="1"/>
          </p:cNvSpPr>
          <p:nvPr>
            <p:ph idx="1"/>
          </p:nvPr>
        </p:nvSpPr>
        <p:spPr>
          <a:xfrm>
            <a:off x="304800" y="1524000"/>
            <a:ext cx="8458200" cy="4114800"/>
          </a:xfrm>
        </p:spPr>
        <p:txBody>
          <a:bodyPr>
            <a:noAutofit/>
          </a:bodyPr>
          <a:lstStyle/>
          <a:p>
            <a:pPr fontAlgn="auto">
              <a:spcBef>
                <a:spcPts val="0"/>
              </a:spcBef>
              <a:spcAft>
                <a:spcPts val="600"/>
              </a:spcAft>
              <a:buFont typeface="Wingdings 2"/>
              <a:buChar char=""/>
              <a:defRPr/>
            </a:pPr>
            <a:r>
              <a:rPr lang="en-US" dirty="0" smtClean="0"/>
              <a:t> Student </a:t>
            </a:r>
            <a:r>
              <a:rPr lang="en-US" dirty="0"/>
              <a:t>discloses a </a:t>
            </a:r>
            <a:r>
              <a:rPr lang="en-US" dirty="0" smtClean="0"/>
              <a:t>disability</a:t>
            </a:r>
            <a:endParaRPr lang="en-US" dirty="0"/>
          </a:p>
          <a:p>
            <a:pPr marL="342900" indent="-342900" fontAlgn="auto">
              <a:spcBef>
                <a:spcPts val="0"/>
              </a:spcBef>
              <a:spcAft>
                <a:spcPts val="600"/>
              </a:spcAft>
              <a:buFont typeface="Wingdings 2"/>
              <a:buChar char=""/>
              <a:defRPr/>
            </a:pPr>
            <a:r>
              <a:rPr lang="en-US" dirty="0" smtClean="0"/>
              <a:t> Student </a:t>
            </a:r>
            <a:r>
              <a:rPr lang="en-US" dirty="0"/>
              <a:t>suspects s/he has an </a:t>
            </a:r>
            <a:r>
              <a:rPr lang="en-US" dirty="0" smtClean="0"/>
              <a:t>undiagnosed disability</a:t>
            </a:r>
            <a:endParaRPr lang="en-US" dirty="0"/>
          </a:p>
          <a:p>
            <a:pPr marL="342900" indent="-342900" fontAlgn="auto">
              <a:spcBef>
                <a:spcPts val="0"/>
              </a:spcBef>
              <a:spcAft>
                <a:spcPts val="600"/>
              </a:spcAft>
              <a:buFont typeface="Wingdings 2"/>
              <a:buChar char=""/>
              <a:defRPr/>
            </a:pPr>
            <a:r>
              <a:rPr lang="en-US" dirty="0"/>
              <a:t>Based on your review of a student’s work and after talking with the student, you suspect student may have an undiagnosed </a:t>
            </a:r>
            <a:r>
              <a:rPr lang="en-US" dirty="0" smtClean="0"/>
              <a:t>condition</a:t>
            </a:r>
            <a:endParaRPr lang="en-US" dirty="0"/>
          </a:p>
          <a:p>
            <a:pPr marL="342900" indent="-342900" fontAlgn="auto">
              <a:spcBef>
                <a:spcPts val="0"/>
              </a:spcBef>
              <a:spcAft>
                <a:spcPts val="600"/>
              </a:spcAft>
              <a:buFont typeface="Wingdings 2"/>
              <a:buChar char=""/>
              <a:defRPr/>
            </a:pPr>
            <a:r>
              <a:rPr lang="en-US" dirty="0" smtClean="0"/>
              <a:t> Student </a:t>
            </a:r>
            <a:r>
              <a:rPr lang="en-US" dirty="0"/>
              <a:t>reports having difficulty in using or getting accommodations.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317500" y="782638"/>
            <a:ext cx="8637588" cy="701675"/>
          </a:xfrm>
        </p:spPr>
        <p:txBody>
          <a:bodyPr>
            <a:noAutofit/>
          </a:bodyPr>
          <a:lstStyle/>
          <a:p>
            <a:pPr marL="54864" indent="0" algn="ctr" fontAlgn="auto">
              <a:spcAft>
                <a:spcPts val="0"/>
              </a:spcAft>
              <a:defRPr/>
            </a:pPr>
            <a:r>
              <a:rPr lang="en-US" sz="6000" dirty="0">
                <a:solidFill>
                  <a:schemeClr val="tx2">
                    <a:tint val="100000"/>
                    <a:shade val="90000"/>
                    <a:satMod val="250000"/>
                    <a:alpha val="100000"/>
                  </a:schemeClr>
                </a:solidFill>
              </a:rPr>
              <a:t>Disability Services</a:t>
            </a:r>
          </a:p>
        </p:txBody>
      </p:sp>
      <p:sp>
        <p:nvSpPr>
          <p:cNvPr id="45058" name="Rectangle 3"/>
          <p:cNvSpPr>
            <a:spLocks noGrp="1" noChangeArrowheads="1"/>
          </p:cNvSpPr>
          <p:nvPr>
            <p:ph idx="1"/>
          </p:nvPr>
        </p:nvSpPr>
        <p:spPr>
          <a:xfrm>
            <a:off x="304800" y="1981200"/>
            <a:ext cx="8208963" cy="4114800"/>
          </a:xfrm>
        </p:spPr>
        <p:txBody>
          <a:bodyPr/>
          <a:lstStyle/>
          <a:p>
            <a:pPr>
              <a:buFont typeface="Wingdings 2" pitchFamily="18" charset="2"/>
              <a:buNone/>
            </a:pPr>
            <a:r>
              <a:rPr lang="en-US" sz="4000" smtClean="0"/>
              <a:t>		When in doubt---</a:t>
            </a:r>
          </a:p>
          <a:p>
            <a:pPr>
              <a:buFont typeface="Wingdings 2" pitchFamily="18" charset="2"/>
              <a:buNone/>
            </a:pPr>
            <a:r>
              <a:rPr lang="en-US" sz="4000" smtClean="0"/>
              <a:t>			ask Disability Services first!</a:t>
            </a:r>
          </a:p>
          <a:p>
            <a:endParaRPr lang="en-US" smtClean="0"/>
          </a:p>
        </p:txBody>
      </p:sp>
      <p:pic>
        <p:nvPicPr>
          <p:cNvPr id="45059" name="Picture 3" descr="C:\Documents and Settings\mt01\Local Settings\Temporary Internet Files\Content.IE5\KZI5S1SS\MC900160892[1].wmf"/>
          <p:cNvPicPr>
            <a:picLocks noChangeAspect="1" noChangeArrowheads="1"/>
          </p:cNvPicPr>
          <p:nvPr/>
        </p:nvPicPr>
        <p:blipFill>
          <a:blip r:embed="rId3"/>
          <a:srcRect/>
          <a:stretch>
            <a:fillRect/>
          </a:stretch>
        </p:blipFill>
        <p:spPr bwMode="auto">
          <a:xfrm>
            <a:off x="4038600" y="3810000"/>
            <a:ext cx="990600" cy="226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2"/>
          <p:cNvSpPr txBox="1">
            <a:spLocks noChangeArrowheads="1"/>
          </p:cNvSpPr>
          <p:nvPr/>
        </p:nvSpPr>
        <p:spPr bwMode="auto">
          <a:xfrm>
            <a:off x="3124200" y="5867400"/>
            <a:ext cx="5638800" cy="708025"/>
          </a:xfrm>
          <a:prstGeom prst="rect">
            <a:avLst/>
          </a:prstGeom>
          <a:noFill/>
          <a:ln w="9525">
            <a:noFill/>
            <a:miter lim="800000"/>
            <a:headEnd/>
            <a:tailEnd/>
          </a:ln>
        </p:spPr>
        <p:txBody>
          <a:bodyPr>
            <a:spAutoFit/>
          </a:bodyPr>
          <a:lstStyle/>
          <a:p>
            <a:pPr eaLnBrk="0" hangingPunct="0"/>
            <a:r>
              <a:rPr lang="en-US" sz="2000"/>
              <a:t>The Center for Universal Design, </a:t>
            </a:r>
          </a:p>
          <a:p>
            <a:pPr eaLnBrk="0" hangingPunct="0"/>
            <a:r>
              <a:rPr lang="en-US" sz="2000"/>
              <a:t>NC State University</a:t>
            </a:r>
          </a:p>
        </p:txBody>
      </p:sp>
      <p:sp>
        <p:nvSpPr>
          <p:cNvPr id="47106" name="Text Box 3"/>
          <p:cNvSpPr txBox="1">
            <a:spLocks noChangeArrowheads="1"/>
          </p:cNvSpPr>
          <p:nvPr/>
        </p:nvSpPr>
        <p:spPr bwMode="auto">
          <a:xfrm>
            <a:off x="2209800" y="2057400"/>
            <a:ext cx="5715000" cy="457200"/>
          </a:xfrm>
          <a:prstGeom prst="rect">
            <a:avLst/>
          </a:prstGeom>
          <a:noFill/>
          <a:ln w="9525">
            <a:noFill/>
            <a:miter lim="800000"/>
            <a:headEnd/>
            <a:tailEnd/>
          </a:ln>
        </p:spPr>
        <p:txBody>
          <a:bodyPr>
            <a:spAutoFit/>
          </a:bodyPr>
          <a:lstStyle/>
          <a:p>
            <a:pPr eaLnBrk="0" hangingPunct="0">
              <a:spcBef>
                <a:spcPct val="50000"/>
              </a:spcBef>
            </a:pPr>
            <a:endParaRPr lang="en-US" sz="2400"/>
          </a:p>
        </p:txBody>
      </p:sp>
      <p:sp>
        <p:nvSpPr>
          <p:cNvPr id="47107" name="Text Box 4"/>
          <p:cNvSpPr txBox="1">
            <a:spLocks noChangeArrowheads="1"/>
          </p:cNvSpPr>
          <p:nvPr/>
        </p:nvSpPr>
        <p:spPr bwMode="auto">
          <a:xfrm>
            <a:off x="609600" y="1676400"/>
            <a:ext cx="7848600" cy="3786188"/>
          </a:xfrm>
          <a:prstGeom prst="rect">
            <a:avLst/>
          </a:prstGeom>
          <a:noFill/>
          <a:ln w="9525">
            <a:noFill/>
            <a:miter lim="800000"/>
            <a:headEnd/>
            <a:tailEnd/>
          </a:ln>
        </p:spPr>
        <p:txBody>
          <a:bodyPr>
            <a:spAutoFit/>
          </a:bodyPr>
          <a:lstStyle/>
          <a:p>
            <a:pPr eaLnBrk="0" hangingPunct="0">
              <a:spcBef>
                <a:spcPct val="50000"/>
              </a:spcBef>
            </a:pPr>
            <a:r>
              <a:rPr lang="en-US" sz="4000"/>
              <a:t>Universal Design is the design of products and environments to be usable by all people, to the greatest extent possible, without the need for adaptation or specialized design</a:t>
            </a:r>
            <a:r>
              <a:rPr lang="en-US" sz="3600"/>
              <a:t>.</a:t>
            </a:r>
          </a:p>
        </p:txBody>
      </p:sp>
      <p:sp>
        <p:nvSpPr>
          <p:cNvPr id="175109" name="Rectangle 5"/>
          <p:cNvSpPr>
            <a:spLocks noGrp="1" noChangeArrowheads="1"/>
          </p:cNvSpPr>
          <p:nvPr>
            <p:ph type="title"/>
          </p:nvPr>
        </p:nvSpPr>
        <p:spPr>
          <a:xfrm>
            <a:off x="252413" y="381000"/>
            <a:ext cx="8637587" cy="641350"/>
          </a:xfrm>
          <a:solidFill>
            <a:schemeClr val="tx1"/>
          </a:solidFill>
        </p:spPr>
        <p:txBody>
          <a:bodyPr>
            <a:noAutofit/>
          </a:bodyPr>
          <a:lstStyle/>
          <a:p>
            <a:pPr marL="54864" indent="0" algn="ctr" fontAlgn="auto">
              <a:spcAft>
                <a:spcPts val="0"/>
              </a:spcAft>
              <a:defRPr/>
            </a:pPr>
            <a:r>
              <a:rPr lang="en-US" sz="4400" dirty="0">
                <a:solidFill>
                  <a:schemeClr val="bg2"/>
                </a:solidFill>
              </a:rPr>
              <a:t>Definition of Universal Design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609600" y="381000"/>
            <a:ext cx="7886700" cy="641350"/>
          </a:xfrm>
        </p:spPr>
        <p:txBody>
          <a:bodyPr>
            <a:noAutofit/>
          </a:bodyPr>
          <a:lstStyle/>
          <a:p>
            <a:pPr marL="54864" indent="0" fontAlgn="auto">
              <a:spcAft>
                <a:spcPts val="0"/>
              </a:spcAft>
              <a:defRPr/>
            </a:pPr>
            <a:r>
              <a:rPr lang="en-US" sz="4000" dirty="0">
                <a:solidFill>
                  <a:schemeClr val="tx2">
                    <a:tint val="100000"/>
                    <a:shade val="90000"/>
                    <a:satMod val="250000"/>
                    <a:alpha val="100000"/>
                  </a:schemeClr>
                </a:solidFill>
              </a:rPr>
              <a:t>Universal Design in Architecture</a:t>
            </a:r>
          </a:p>
        </p:txBody>
      </p:sp>
      <p:sp>
        <p:nvSpPr>
          <p:cNvPr id="49154" name="Rectangle 3"/>
          <p:cNvSpPr>
            <a:spLocks noGrp="1" noChangeArrowheads="1"/>
          </p:cNvSpPr>
          <p:nvPr>
            <p:ph idx="1"/>
          </p:nvPr>
        </p:nvSpPr>
        <p:spPr>
          <a:xfrm>
            <a:off x="762000" y="1371600"/>
            <a:ext cx="7924800" cy="3581400"/>
          </a:xfrm>
        </p:spPr>
        <p:txBody>
          <a:bodyPr/>
          <a:lstStyle/>
          <a:p>
            <a:pPr>
              <a:spcAft>
                <a:spcPts val="1200"/>
              </a:spcAft>
            </a:pPr>
            <a:r>
              <a:rPr lang="en-US" sz="4000" smtClean="0"/>
              <a:t>Is based on needs of </a:t>
            </a:r>
            <a:r>
              <a:rPr lang="en-US" sz="4000" i="1" smtClean="0"/>
              <a:t>all</a:t>
            </a:r>
            <a:r>
              <a:rPr lang="en-US" sz="4000" smtClean="0"/>
              <a:t> users </a:t>
            </a:r>
          </a:p>
          <a:p>
            <a:pPr>
              <a:spcAft>
                <a:spcPts val="1200"/>
              </a:spcAft>
            </a:pPr>
            <a:r>
              <a:rPr lang="en-US" sz="4000" smtClean="0"/>
              <a:t>Has features that are incorporated into the design from the very beginning, not added on</a:t>
            </a:r>
          </a:p>
          <a:p>
            <a:pPr>
              <a:spcAft>
                <a:spcPts val="1200"/>
              </a:spcAft>
            </a:pPr>
            <a:r>
              <a:rPr lang="en-US" sz="4000" smtClean="0"/>
              <a:t>Generally benefits more than one group of users (e.g., the curb cut)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2" descr="C:\My Documents\data\fox\CTAD\Curriculum\Training Materials\Universal Design\judypics\door2.bmp"/>
          <p:cNvPicPr>
            <a:picLocks noChangeAspect="1" noChangeArrowheads="1"/>
          </p:cNvPicPr>
          <p:nvPr/>
        </p:nvPicPr>
        <p:blipFill>
          <a:blip r:embed="rId3"/>
          <a:srcRect/>
          <a:stretch>
            <a:fillRect/>
          </a:stretch>
        </p:blipFill>
        <p:spPr bwMode="auto">
          <a:xfrm>
            <a:off x="2667000" y="381000"/>
            <a:ext cx="3898900" cy="5691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fontAlgn="auto">
              <a:spcAft>
                <a:spcPts val="0"/>
              </a:spcAft>
              <a:defRPr/>
            </a:pPr>
            <a:r>
              <a:rPr lang="en-US" dirty="0" smtClean="0">
                <a:solidFill>
                  <a:schemeClr val="tx2">
                    <a:tint val="100000"/>
                    <a:shade val="90000"/>
                    <a:satMod val="250000"/>
                    <a:alpha val="100000"/>
                  </a:schemeClr>
                </a:solidFill>
              </a:rPr>
              <a:t>Outline of Presentation</a:t>
            </a:r>
            <a:endParaRPr lang="en-US" dirty="0">
              <a:solidFill>
                <a:schemeClr val="tx2">
                  <a:tint val="100000"/>
                  <a:shade val="90000"/>
                  <a:satMod val="250000"/>
                  <a:alpha val="100000"/>
                </a:schemeClr>
              </a:solidFill>
            </a:endParaRPr>
          </a:p>
        </p:txBody>
      </p:sp>
      <p:sp>
        <p:nvSpPr>
          <p:cNvPr id="16386" name="Content Placeholder 2"/>
          <p:cNvSpPr>
            <a:spLocks noGrp="1"/>
          </p:cNvSpPr>
          <p:nvPr>
            <p:ph idx="1"/>
          </p:nvPr>
        </p:nvSpPr>
        <p:spPr>
          <a:xfrm>
            <a:off x="457200" y="1295400"/>
            <a:ext cx="8229600" cy="5211763"/>
          </a:xfrm>
        </p:spPr>
        <p:txBody>
          <a:bodyPr/>
          <a:lstStyle/>
          <a:p>
            <a:r>
              <a:rPr lang="en-US" smtClean="0"/>
              <a:t>Overview</a:t>
            </a:r>
          </a:p>
          <a:p>
            <a:pPr lvl="1"/>
            <a:r>
              <a:rPr lang="en-US" smtClean="0"/>
              <a:t>Disability laws and higher education</a:t>
            </a:r>
          </a:p>
          <a:p>
            <a:pPr lvl="1"/>
            <a:r>
              <a:rPr lang="en-US" smtClean="0"/>
              <a:t>Disability services</a:t>
            </a:r>
          </a:p>
          <a:p>
            <a:r>
              <a:rPr lang="en-US" smtClean="0"/>
              <a:t>Teaching Strategies for Inclusiveness</a:t>
            </a:r>
          </a:p>
          <a:p>
            <a:pPr lvl="1"/>
            <a:r>
              <a:rPr lang="en-US" smtClean="0"/>
              <a:t>Syllabus</a:t>
            </a:r>
          </a:p>
          <a:p>
            <a:pPr lvl="1"/>
            <a:r>
              <a:rPr lang="en-US" smtClean="0"/>
              <a:t>Lecture</a:t>
            </a:r>
          </a:p>
          <a:p>
            <a:pPr lvl="1"/>
            <a:r>
              <a:rPr lang="en-US" smtClean="0"/>
              <a:t>Group Discussion</a:t>
            </a:r>
          </a:p>
          <a:p>
            <a:pPr lvl="1"/>
            <a:r>
              <a:rPr lang="en-US" smtClean="0"/>
              <a:t>Collaborative Learning</a:t>
            </a:r>
          </a:p>
          <a:p>
            <a:pPr lvl="1"/>
            <a:r>
              <a:rPr lang="en-US" smtClean="0"/>
              <a:t> Instructional Technologies</a:t>
            </a:r>
          </a:p>
          <a:p>
            <a:r>
              <a:rPr lang="en-US" smtClean="0"/>
              <a:t>Sharing Experiences</a:t>
            </a:r>
          </a:p>
          <a:p>
            <a:r>
              <a:rPr lang="en-US" smtClean="0"/>
              <a:t>Summary and Implications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2" descr="C:\WINDOWS\Desktop\judy\waterfountain.jpg"/>
          <p:cNvPicPr>
            <a:picLocks noChangeAspect="1" noChangeArrowheads="1"/>
          </p:cNvPicPr>
          <p:nvPr/>
        </p:nvPicPr>
        <p:blipFill>
          <a:blip r:embed="rId3">
            <a:lum bright="6000"/>
          </a:blip>
          <a:srcRect/>
          <a:stretch>
            <a:fillRect/>
          </a:stretch>
        </p:blipFill>
        <p:spPr bwMode="auto">
          <a:xfrm>
            <a:off x="609600" y="381000"/>
            <a:ext cx="7781925" cy="5840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2" descr="C:\WINDOWS\Desktop\judy\classtables.jpg"/>
          <p:cNvPicPr>
            <a:picLocks noChangeAspect="1" noChangeArrowheads="1"/>
          </p:cNvPicPr>
          <p:nvPr/>
        </p:nvPicPr>
        <p:blipFill>
          <a:blip r:embed="rId3"/>
          <a:srcRect/>
          <a:stretch>
            <a:fillRect/>
          </a:stretch>
        </p:blipFill>
        <p:spPr bwMode="auto">
          <a:xfrm>
            <a:off x="914400" y="457200"/>
            <a:ext cx="7629525" cy="5726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228600" y="457200"/>
            <a:ext cx="8637587" cy="762000"/>
          </a:xfrm>
        </p:spPr>
        <p:txBody>
          <a:bodyPr>
            <a:noAutofit/>
          </a:bodyPr>
          <a:lstStyle/>
          <a:p>
            <a:pPr marL="54864" indent="0" fontAlgn="auto">
              <a:spcAft>
                <a:spcPts val="0"/>
              </a:spcAft>
              <a:defRPr/>
            </a:pPr>
            <a:r>
              <a:rPr lang="en-US" altLang="en-US" sz="6000" dirty="0">
                <a:solidFill>
                  <a:schemeClr val="tx2">
                    <a:tint val="100000"/>
                    <a:shade val="90000"/>
                    <a:satMod val="250000"/>
                    <a:alpha val="100000"/>
                  </a:schemeClr>
                </a:solidFill>
              </a:rPr>
              <a:t>Curb-Cuts</a:t>
            </a:r>
          </a:p>
        </p:txBody>
      </p:sp>
      <p:sp>
        <p:nvSpPr>
          <p:cNvPr id="250883" name="Rectangle 3"/>
          <p:cNvSpPr>
            <a:spLocks noGrp="1" noChangeArrowheads="1"/>
          </p:cNvSpPr>
          <p:nvPr>
            <p:ph idx="1"/>
          </p:nvPr>
        </p:nvSpPr>
        <p:spPr>
          <a:xfrm>
            <a:off x="1219200" y="2286000"/>
            <a:ext cx="6629400" cy="1981200"/>
          </a:xfrm>
        </p:spPr>
        <p:txBody>
          <a:bodyPr/>
          <a:lstStyle/>
          <a:p>
            <a:pPr>
              <a:lnSpc>
                <a:spcPct val="150000"/>
              </a:lnSpc>
            </a:pPr>
            <a:r>
              <a:rPr lang="en-US" altLang="en-US" sz="4800" smtClean="0"/>
              <a:t>Physical curb-cut </a:t>
            </a:r>
          </a:p>
          <a:p>
            <a:pPr>
              <a:lnSpc>
                <a:spcPct val="150000"/>
              </a:lnSpc>
            </a:pPr>
            <a:r>
              <a:rPr lang="en-US" altLang="en-US" sz="4800" smtClean="0"/>
              <a:t>Electronic curb-cut </a:t>
            </a:r>
          </a:p>
          <a:p>
            <a:pPr>
              <a:lnSpc>
                <a:spcPct val="150000"/>
              </a:lnSpc>
            </a:pPr>
            <a:r>
              <a:rPr lang="en-US" altLang="en-US" sz="4800" smtClean="0"/>
              <a:t>Academic curb-cut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08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08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08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ChangeArrowheads="1"/>
          </p:cNvSpPr>
          <p:nvPr/>
        </p:nvSpPr>
        <p:spPr bwMode="auto">
          <a:xfrm>
            <a:off x="1066800" y="2971800"/>
            <a:ext cx="2819400" cy="1384300"/>
          </a:xfrm>
          <a:prstGeom prst="rect">
            <a:avLst/>
          </a:prstGeom>
          <a:noFill/>
          <a:ln w="9525">
            <a:noFill/>
            <a:miter lim="800000"/>
            <a:headEnd/>
            <a:tailEnd/>
          </a:ln>
        </p:spPr>
        <p:txBody>
          <a:bodyPr>
            <a:spAutoFit/>
          </a:bodyPr>
          <a:lstStyle/>
          <a:p>
            <a:pPr>
              <a:spcBef>
                <a:spcPct val="50000"/>
              </a:spcBef>
            </a:pPr>
            <a:r>
              <a:rPr lang="en-US" sz="2800"/>
              <a:t>Accommodating individuals one at a time</a:t>
            </a:r>
          </a:p>
        </p:txBody>
      </p:sp>
      <p:sp>
        <p:nvSpPr>
          <p:cNvPr id="59394" name="Line 3"/>
          <p:cNvSpPr>
            <a:spLocks noChangeShapeType="1"/>
          </p:cNvSpPr>
          <p:nvPr/>
        </p:nvSpPr>
        <p:spPr bwMode="auto">
          <a:xfrm>
            <a:off x="1143000" y="2743200"/>
            <a:ext cx="6629400" cy="0"/>
          </a:xfrm>
          <a:prstGeom prst="line">
            <a:avLst/>
          </a:prstGeom>
          <a:noFill/>
          <a:ln w="9525">
            <a:solidFill>
              <a:schemeClr val="tx1"/>
            </a:solidFill>
            <a:round/>
            <a:headEnd type="triangle" w="med" len="med"/>
            <a:tailEnd type="triangle" w="med" len="med"/>
          </a:ln>
        </p:spPr>
        <p:txBody>
          <a:bodyPr/>
          <a:lstStyle/>
          <a:p>
            <a:endParaRPr lang="en-US"/>
          </a:p>
        </p:txBody>
      </p:sp>
      <p:sp>
        <p:nvSpPr>
          <p:cNvPr id="59395" name="Rectangle 4"/>
          <p:cNvSpPr>
            <a:spLocks noChangeArrowheads="1"/>
          </p:cNvSpPr>
          <p:nvPr/>
        </p:nvSpPr>
        <p:spPr bwMode="auto">
          <a:xfrm>
            <a:off x="5105400" y="2971800"/>
            <a:ext cx="3165475" cy="2246313"/>
          </a:xfrm>
          <a:prstGeom prst="rect">
            <a:avLst/>
          </a:prstGeom>
          <a:noFill/>
          <a:ln w="9525">
            <a:noFill/>
            <a:miter lim="800000"/>
            <a:headEnd/>
            <a:tailEnd/>
          </a:ln>
        </p:spPr>
        <p:txBody>
          <a:bodyPr>
            <a:spAutoFit/>
          </a:bodyPr>
          <a:lstStyle/>
          <a:p>
            <a:pPr>
              <a:spcBef>
                <a:spcPct val="50000"/>
              </a:spcBef>
            </a:pPr>
            <a:r>
              <a:rPr lang="en-US" sz="2800"/>
              <a:t>Universal Design: </a:t>
            </a:r>
            <a:br>
              <a:rPr lang="en-US" sz="2800"/>
            </a:br>
            <a:r>
              <a:rPr lang="en-US" sz="2800"/>
              <a:t>Barrier-free, </a:t>
            </a:r>
            <a:br>
              <a:rPr lang="en-US" sz="2800"/>
            </a:br>
            <a:r>
              <a:rPr lang="en-US" sz="2800"/>
              <a:t>fewer individual accommodations needed</a:t>
            </a:r>
          </a:p>
        </p:txBody>
      </p:sp>
      <p:sp>
        <p:nvSpPr>
          <p:cNvPr id="251909" name="Rectangle 5"/>
          <p:cNvSpPr>
            <a:spLocks noGrp="1" noChangeArrowheads="1"/>
          </p:cNvSpPr>
          <p:nvPr>
            <p:ph type="title"/>
          </p:nvPr>
        </p:nvSpPr>
        <p:spPr>
          <a:xfrm>
            <a:off x="609600" y="0"/>
            <a:ext cx="7772400" cy="1219200"/>
          </a:xfrm>
        </p:spPr>
        <p:txBody>
          <a:bodyPr/>
          <a:lstStyle/>
          <a:p>
            <a:pPr marL="54864" indent="0" fontAlgn="auto">
              <a:spcAft>
                <a:spcPts val="0"/>
              </a:spcAft>
              <a:defRPr/>
            </a:pPr>
            <a:r>
              <a:rPr lang="en-US" dirty="0">
                <a:solidFill>
                  <a:schemeClr val="tx2">
                    <a:tint val="100000"/>
                    <a:shade val="90000"/>
                    <a:satMod val="250000"/>
                    <a:alpha val="100000"/>
                  </a:schemeClr>
                </a:solidFill>
              </a:rPr>
              <a:t>Universal Design Continuum</a:t>
            </a:r>
          </a:p>
        </p:txBody>
      </p:sp>
      <p:sp>
        <p:nvSpPr>
          <p:cNvPr id="59397" name="AutoShape 6"/>
          <p:cNvSpPr>
            <a:spLocks noChangeArrowheads="1"/>
          </p:cNvSpPr>
          <p:nvPr/>
        </p:nvSpPr>
        <p:spPr bwMode="auto">
          <a:xfrm>
            <a:off x="1676400" y="2286000"/>
            <a:ext cx="4191000" cy="457200"/>
          </a:xfrm>
          <a:prstGeom prst="flowChartProcess">
            <a:avLst/>
          </a:prstGeom>
          <a:noFill/>
          <a:ln w="9525">
            <a:solidFill>
              <a:schemeClr val="tx1"/>
            </a:solidFill>
            <a:miter lim="800000"/>
            <a:headEnd/>
            <a:tailEnd/>
          </a:ln>
        </p:spPr>
        <p:txBody>
          <a:bodyPr wrap="none" anchor="ctr"/>
          <a:lstStyle/>
          <a:p>
            <a:endParaRPr lang="en-US"/>
          </a:p>
        </p:txBody>
      </p:sp>
      <p:sp>
        <p:nvSpPr>
          <p:cNvPr id="59398" name="Text Box 7"/>
          <p:cNvSpPr txBox="1">
            <a:spLocks noChangeArrowheads="1"/>
          </p:cNvSpPr>
          <p:nvPr/>
        </p:nvSpPr>
        <p:spPr bwMode="auto">
          <a:xfrm>
            <a:off x="1219200" y="1600200"/>
            <a:ext cx="6019800" cy="523875"/>
          </a:xfrm>
          <a:prstGeom prst="rect">
            <a:avLst/>
          </a:prstGeom>
          <a:noFill/>
          <a:ln w="9525">
            <a:noFill/>
            <a:miter lim="800000"/>
            <a:headEnd/>
            <a:tailEnd/>
          </a:ln>
        </p:spPr>
        <p:txBody>
          <a:bodyPr>
            <a:spAutoFit/>
          </a:bodyPr>
          <a:lstStyle/>
          <a:p>
            <a:pPr algn="ctr">
              <a:spcBef>
                <a:spcPct val="50000"/>
              </a:spcBef>
            </a:pPr>
            <a:r>
              <a:rPr lang="en-US" sz="2800"/>
              <a:t>Americans with Disabilities Act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228600" y="304800"/>
            <a:ext cx="8637587" cy="1190625"/>
          </a:xfrm>
        </p:spPr>
        <p:txBody>
          <a:bodyPr>
            <a:noAutofit/>
          </a:bodyPr>
          <a:lstStyle/>
          <a:p>
            <a:pPr marL="54864" indent="0" algn="ctr" fontAlgn="auto">
              <a:spcAft>
                <a:spcPts val="0"/>
              </a:spcAft>
              <a:defRPr/>
            </a:pPr>
            <a:r>
              <a:rPr lang="en-US" sz="4400" dirty="0">
                <a:solidFill>
                  <a:schemeClr val="tx2">
                    <a:tint val="100000"/>
                    <a:shade val="90000"/>
                    <a:satMod val="250000"/>
                    <a:alpha val="100000"/>
                  </a:schemeClr>
                </a:solidFill>
              </a:rPr>
              <a:t>Definition of </a:t>
            </a:r>
            <a:br>
              <a:rPr lang="en-US" sz="4400" dirty="0">
                <a:solidFill>
                  <a:schemeClr val="tx2">
                    <a:tint val="100000"/>
                    <a:shade val="90000"/>
                    <a:satMod val="250000"/>
                    <a:alpha val="100000"/>
                  </a:schemeClr>
                </a:solidFill>
              </a:rPr>
            </a:br>
            <a:r>
              <a:rPr lang="en-US" sz="4400" dirty="0">
                <a:solidFill>
                  <a:schemeClr val="tx2">
                    <a:tint val="100000"/>
                    <a:shade val="90000"/>
                    <a:satMod val="250000"/>
                    <a:alpha val="100000"/>
                  </a:schemeClr>
                </a:solidFill>
              </a:rPr>
              <a:t>Universal Instructional Design</a:t>
            </a:r>
          </a:p>
        </p:txBody>
      </p:sp>
      <p:sp>
        <p:nvSpPr>
          <p:cNvPr id="61442" name="Text Box 3"/>
          <p:cNvSpPr txBox="1">
            <a:spLocks noChangeArrowheads="1"/>
          </p:cNvSpPr>
          <p:nvPr/>
        </p:nvSpPr>
        <p:spPr bwMode="auto">
          <a:xfrm>
            <a:off x="3505200" y="6096000"/>
            <a:ext cx="5257800" cy="400050"/>
          </a:xfrm>
          <a:prstGeom prst="rect">
            <a:avLst/>
          </a:prstGeom>
          <a:noFill/>
          <a:ln w="9525">
            <a:noFill/>
            <a:miter lim="800000"/>
            <a:headEnd/>
            <a:tailEnd/>
          </a:ln>
        </p:spPr>
        <p:txBody>
          <a:bodyPr>
            <a:spAutoFit/>
          </a:bodyPr>
          <a:lstStyle/>
          <a:p>
            <a:pPr eaLnBrk="0" hangingPunct="0">
              <a:spcBef>
                <a:spcPct val="50000"/>
              </a:spcBef>
            </a:pPr>
            <a:r>
              <a:rPr lang="en-US" sz="2000">
                <a:latin typeface="Times" pitchFamily="18" charset="0"/>
              </a:rPr>
              <a:t>CAST (Center for Applied Special Technology)</a:t>
            </a:r>
          </a:p>
        </p:txBody>
      </p:sp>
      <p:sp>
        <p:nvSpPr>
          <p:cNvPr id="61443" name="Rectangle 4"/>
          <p:cNvSpPr>
            <a:spLocks noChangeArrowheads="1"/>
          </p:cNvSpPr>
          <p:nvPr/>
        </p:nvSpPr>
        <p:spPr bwMode="auto">
          <a:xfrm>
            <a:off x="914400" y="1820863"/>
            <a:ext cx="7620000" cy="3970337"/>
          </a:xfrm>
          <a:prstGeom prst="rect">
            <a:avLst/>
          </a:prstGeom>
          <a:noFill/>
          <a:ln w="9525">
            <a:noFill/>
            <a:miter lim="800000"/>
            <a:headEnd/>
            <a:tailEnd/>
          </a:ln>
        </p:spPr>
        <p:txBody>
          <a:bodyPr anchor="b">
            <a:spAutoFit/>
          </a:bodyPr>
          <a:lstStyle/>
          <a:p>
            <a:pPr eaLnBrk="0" hangingPunct="0"/>
            <a:r>
              <a:rPr lang="en-US" sz="3600"/>
              <a:t>The basic premise of universal instructional design is that curriculum should include alternatives to make it accessible and applicable to students with different backgrounds, learning styles, abilities and disabilities.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457200" y="0"/>
            <a:ext cx="8458200" cy="1422864"/>
          </a:xfrm>
        </p:spPr>
        <p:txBody>
          <a:bodyPr>
            <a:noAutofit/>
          </a:bodyPr>
          <a:lstStyle/>
          <a:p>
            <a:pPr marL="54864" indent="0" algn="l" fontAlgn="auto">
              <a:spcAft>
                <a:spcPts val="0"/>
              </a:spcAft>
              <a:defRPr/>
            </a:pPr>
            <a:r>
              <a:rPr lang="en-US" sz="4800" dirty="0">
                <a:solidFill>
                  <a:schemeClr val="tx2">
                    <a:tint val="100000"/>
                    <a:shade val="90000"/>
                    <a:satMod val="250000"/>
                    <a:alpha val="100000"/>
                  </a:schemeClr>
                </a:solidFill>
              </a:rPr>
              <a:t>Universal Instructional Design</a:t>
            </a:r>
          </a:p>
        </p:txBody>
      </p:sp>
      <p:sp>
        <p:nvSpPr>
          <p:cNvPr id="205827" name="Rectangle 3"/>
          <p:cNvSpPr>
            <a:spLocks noGrp="1" noChangeArrowheads="1"/>
          </p:cNvSpPr>
          <p:nvPr>
            <p:ph idx="1"/>
          </p:nvPr>
        </p:nvSpPr>
        <p:spPr>
          <a:xfrm>
            <a:off x="685800" y="1828800"/>
            <a:ext cx="8208963" cy="4267200"/>
          </a:xfrm>
        </p:spPr>
        <p:txBody>
          <a:bodyPr>
            <a:normAutofit/>
          </a:bodyPr>
          <a:lstStyle/>
          <a:p>
            <a:pPr fontAlgn="auto">
              <a:spcBef>
                <a:spcPts val="0"/>
              </a:spcBef>
              <a:spcAft>
                <a:spcPts val="1200"/>
              </a:spcAft>
              <a:buFont typeface="Wingdings 2"/>
              <a:buChar char=""/>
              <a:defRPr/>
            </a:pPr>
            <a:r>
              <a:rPr lang="en-US" sz="4000" dirty="0"/>
              <a:t>Includes alternatives</a:t>
            </a:r>
          </a:p>
          <a:p>
            <a:pPr fontAlgn="auto">
              <a:spcBef>
                <a:spcPts val="0"/>
              </a:spcBef>
              <a:spcAft>
                <a:spcPts val="1200"/>
              </a:spcAft>
              <a:buFont typeface="Wingdings 2"/>
              <a:buChar char=""/>
              <a:defRPr/>
            </a:pPr>
            <a:r>
              <a:rPr lang="en-US" sz="4000" dirty="0"/>
              <a:t>Focuses on accessibility</a:t>
            </a:r>
          </a:p>
          <a:p>
            <a:pPr marL="342900" indent="-342900" fontAlgn="auto">
              <a:spcBef>
                <a:spcPts val="0"/>
              </a:spcBef>
              <a:spcAft>
                <a:spcPts val="1200"/>
              </a:spcAft>
              <a:buFont typeface="Wingdings 2"/>
              <a:buChar char=""/>
              <a:defRPr/>
            </a:pPr>
            <a:r>
              <a:rPr lang="en-US" sz="4000" dirty="0"/>
              <a:t>Includes many accommodations that  already exist</a:t>
            </a:r>
          </a:p>
          <a:p>
            <a:pPr fontAlgn="auto">
              <a:spcBef>
                <a:spcPts val="0"/>
              </a:spcBef>
              <a:spcAft>
                <a:spcPts val="1200"/>
              </a:spcAft>
              <a:buFont typeface="Wingdings 2"/>
              <a:buChar char=""/>
              <a:defRPr/>
            </a:pPr>
            <a:r>
              <a:rPr lang="en-US" sz="4000" dirty="0"/>
              <a:t>Benefits many types of students</a:t>
            </a:r>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914400" y="1219200"/>
            <a:ext cx="7696200" cy="3962400"/>
          </a:xfrm>
        </p:spPr>
        <p:txBody>
          <a:bodyPr>
            <a:noAutofit/>
          </a:bodyPr>
          <a:lstStyle/>
          <a:p>
            <a:pPr marL="54864" indent="0" fontAlgn="auto">
              <a:spcAft>
                <a:spcPts val="0"/>
              </a:spcAft>
              <a:defRPr/>
            </a:pPr>
            <a:r>
              <a:rPr lang="en-US" sz="4400" dirty="0">
                <a:solidFill>
                  <a:schemeClr val="tx1"/>
                </a:solidFill>
              </a:rPr>
              <a:t>The “universal” in universal design </a:t>
            </a:r>
            <a:r>
              <a:rPr lang="en-US" sz="4400" u="sng" dirty="0">
                <a:solidFill>
                  <a:schemeClr val="tx1"/>
                </a:solidFill>
              </a:rPr>
              <a:t>does not</a:t>
            </a:r>
            <a:r>
              <a:rPr lang="en-US" sz="4400" dirty="0">
                <a:solidFill>
                  <a:schemeClr val="tx1"/>
                </a:solidFill>
              </a:rPr>
              <a:t> imply that one size fits all; instead, it stresses the need for flexible, customizable content, assignments and activities.</a:t>
            </a:r>
          </a:p>
        </p:txBody>
      </p:sp>
      <p:sp>
        <p:nvSpPr>
          <p:cNvPr id="65538" name="Text Box 3"/>
          <p:cNvSpPr txBox="1">
            <a:spLocks noChangeArrowheads="1"/>
          </p:cNvSpPr>
          <p:nvPr/>
        </p:nvSpPr>
        <p:spPr bwMode="auto">
          <a:xfrm>
            <a:off x="3124200" y="5867400"/>
            <a:ext cx="5486400" cy="400050"/>
          </a:xfrm>
          <a:prstGeom prst="rect">
            <a:avLst/>
          </a:prstGeom>
          <a:noFill/>
          <a:ln w="9525">
            <a:noFill/>
            <a:miter lim="800000"/>
            <a:headEnd/>
            <a:tailEnd/>
          </a:ln>
        </p:spPr>
        <p:txBody>
          <a:bodyPr>
            <a:spAutoFit/>
          </a:bodyPr>
          <a:lstStyle/>
          <a:p>
            <a:pPr eaLnBrk="0" hangingPunct="0">
              <a:spcBef>
                <a:spcPct val="50000"/>
              </a:spcBef>
            </a:pPr>
            <a:r>
              <a:rPr lang="en-US" sz="2000">
                <a:latin typeface="Times" pitchFamily="18" charset="0"/>
              </a:rPr>
              <a:t>CAST (Center for Applied Special Technology)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317500" y="293688"/>
            <a:ext cx="8637588" cy="1458912"/>
          </a:xfrm>
        </p:spPr>
        <p:txBody>
          <a:bodyPr>
            <a:noAutofit/>
          </a:bodyPr>
          <a:lstStyle/>
          <a:p>
            <a:pPr marL="54864" indent="0" algn="ctr" fontAlgn="auto">
              <a:spcAft>
                <a:spcPts val="0"/>
              </a:spcAft>
              <a:defRPr/>
            </a:pPr>
            <a:r>
              <a:rPr lang="en-US" sz="4800" dirty="0">
                <a:solidFill>
                  <a:schemeClr val="tx2">
                    <a:tint val="100000"/>
                    <a:shade val="90000"/>
                    <a:satMod val="250000"/>
                    <a:alpha val="100000"/>
                  </a:schemeClr>
                </a:solidFill>
              </a:rPr>
              <a:t>Principles for Applying </a:t>
            </a:r>
            <a:br>
              <a:rPr lang="en-US" sz="4800" dirty="0">
                <a:solidFill>
                  <a:schemeClr val="tx2">
                    <a:tint val="100000"/>
                    <a:shade val="90000"/>
                    <a:satMod val="250000"/>
                    <a:alpha val="100000"/>
                  </a:schemeClr>
                </a:solidFill>
              </a:rPr>
            </a:br>
            <a:r>
              <a:rPr lang="en-US" sz="4800" dirty="0">
                <a:solidFill>
                  <a:schemeClr val="tx2">
                    <a:tint val="100000"/>
                    <a:shade val="90000"/>
                    <a:satMod val="250000"/>
                    <a:alpha val="100000"/>
                  </a:schemeClr>
                </a:solidFill>
              </a:rPr>
              <a:t>Universal Instructional Design</a:t>
            </a:r>
          </a:p>
        </p:txBody>
      </p:sp>
      <p:sp>
        <p:nvSpPr>
          <p:cNvPr id="209923" name="Rectangle 3"/>
          <p:cNvSpPr>
            <a:spLocks noGrp="1" noChangeArrowheads="1"/>
          </p:cNvSpPr>
          <p:nvPr>
            <p:ph idx="1"/>
          </p:nvPr>
        </p:nvSpPr>
        <p:spPr>
          <a:xfrm>
            <a:off x="609600" y="2057400"/>
            <a:ext cx="8208963" cy="4572000"/>
          </a:xfrm>
        </p:spPr>
        <p:txBody>
          <a:bodyPr>
            <a:noAutofit/>
          </a:bodyPr>
          <a:lstStyle/>
          <a:p>
            <a:pPr fontAlgn="auto">
              <a:lnSpc>
                <a:spcPct val="90000"/>
              </a:lnSpc>
              <a:spcBef>
                <a:spcPts val="0"/>
              </a:spcBef>
              <a:spcAft>
                <a:spcPts val="1200"/>
              </a:spcAft>
              <a:buFont typeface="Wingdings 2"/>
              <a:buChar char=""/>
              <a:defRPr/>
            </a:pPr>
            <a:r>
              <a:rPr lang="en-US" sz="3600" dirty="0" smtClean="0"/>
              <a:t>  Welcoming </a:t>
            </a:r>
            <a:r>
              <a:rPr lang="en-US" sz="3600" dirty="0"/>
              <a:t>Classroom Climate </a:t>
            </a:r>
          </a:p>
          <a:p>
            <a:pPr marL="514350" indent="-514350" fontAlgn="auto">
              <a:lnSpc>
                <a:spcPct val="90000"/>
              </a:lnSpc>
              <a:spcBef>
                <a:spcPts val="0"/>
              </a:spcBef>
              <a:spcAft>
                <a:spcPts val="1200"/>
              </a:spcAft>
              <a:buFont typeface="Wingdings 2"/>
              <a:buChar char=""/>
              <a:defRPr/>
            </a:pPr>
            <a:r>
              <a:rPr lang="en-US" sz="3600" dirty="0" smtClean="0"/>
              <a:t>Focus </a:t>
            </a:r>
            <a:r>
              <a:rPr lang="en-US" sz="3600" dirty="0"/>
              <a:t>on Essential Components of Course</a:t>
            </a:r>
          </a:p>
          <a:p>
            <a:pPr fontAlgn="auto">
              <a:spcBef>
                <a:spcPts val="0"/>
              </a:spcBef>
              <a:spcAft>
                <a:spcPts val="1200"/>
              </a:spcAft>
              <a:buFont typeface="Wingdings 2"/>
              <a:buChar char=""/>
              <a:defRPr/>
            </a:pPr>
            <a:r>
              <a:rPr lang="en-US" sz="3600" dirty="0" smtClean="0"/>
              <a:t>  Flexible </a:t>
            </a:r>
            <a:r>
              <a:rPr lang="en-US" sz="3600" dirty="0"/>
              <a:t>Means of Representation</a:t>
            </a:r>
          </a:p>
          <a:p>
            <a:pPr marL="514350" indent="-514350" fontAlgn="auto">
              <a:spcBef>
                <a:spcPts val="0"/>
              </a:spcBef>
              <a:spcAft>
                <a:spcPts val="1200"/>
              </a:spcAft>
              <a:buFont typeface="Wingdings 2"/>
              <a:buChar char=""/>
              <a:defRPr/>
            </a:pPr>
            <a:r>
              <a:rPr lang="en-US" sz="3600" dirty="0" smtClean="0"/>
              <a:t>Flexible </a:t>
            </a:r>
            <a:r>
              <a:rPr lang="en-US" sz="3600" dirty="0"/>
              <a:t>Means of Expression and Evaluation</a:t>
            </a:r>
          </a:p>
          <a:p>
            <a:pPr fontAlgn="auto">
              <a:spcBef>
                <a:spcPts val="0"/>
              </a:spcBef>
              <a:spcAft>
                <a:spcPts val="1200"/>
              </a:spcAft>
              <a:buFont typeface="Wingdings 2"/>
              <a:buChar char=""/>
              <a:defRPr/>
            </a:pPr>
            <a:r>
              <a:rPr lang="en-US" sz="3600" dirty="0" smtClean="0"/>
              <a:t>  Flexible </a:t>
            </a:r>
            <a:r>
              <a:rPr lang="en-US" sz="3600" dirty="0"/>
              <a:t>Means of Engagement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9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9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99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99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99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8610600" cy="5867400"/>
          </a:xfrm>
        </p:spPr>
        <p:txBody>
          <a:bodyPr>
            <a:normAutofit fontScale="92500" lnSpcReduction="10000"/>
          </a:bodyPr>
          <a:lstStyle/>
          <a:p>
            <a:pPr marL="577850" indent="-577850" fontAlgn="auto">
              <a:spcBef>
                <a:spcPts val="0"/>
              </a:spcBef>
              <a:spcAft>
                <a:spcPts val="1200"/>
              </a:spcAft>
              <a:buFont typeface="Wingdings 2"/>
              <a:buNone/>
              <a:defRPr/>
            </a:pPr>
            <a:r>
              <a:rPr lang="en-US" sz="4000" dirty="0" smtClean="0"/>
              <a:t>    Why do universal design if accommodations are allowed?</a:t>
            </a:r>
          </a:p>
          <a:p>
            <a:pPr marL="914400" lvl="1" indent="-279400" fontAlgn="auto">
              <a:spcBef>
                <a:spcPts val="0"/>
              </a:spcBef>
              <a:spcAft>
                <a:spcPts val="1200"/>
              </a:spcAft>
              <a:defRPr/>
            </a:pPr>
            <a:r>
              <a:rPr lang="en-US" sz="3200" dirty="0" smtClean="0"/>
              <a:t>Equal access is consistent with the human rights and social justice mission of social work.</a:t>
            </a:r>
          </a:p>
          <a:p>
            <a:pPr marL="914400" lvl="1" indent="-279400" fontAlgn="auto">
              <a:spcBef>
                <a:spcPts val="0"/>
              </a:spcBef>
              <a:spcAft>
                <a:spcPts val="1200"/>
              </a:spcAft>
              <a:defRPr/>
            </a:pPr>
            <a:r>
              <a:rPr lang="en-US" sz="3200" dirty="0" smtClean="0"/>
              <a:t>Students may be embarrassed to ask for  accommodations.</a:t>
            </a:r>
          </a:p>
          <a:p>
            <a:pPr marL="914400" lvl="1" indent="-279400" fontAlgn="auto">
              <a:spcBef>
                <a:spcPts val="0"/>
              </a:spcBef>
              <a:spcAft>
                <a:spcPts val="1200"/>
              </a:spcAft>
              <a:defRPr/>
            </a:pPr>
            <a:r>
              <a:rPr lang="en-US" sz="3200" dirty="0" smtClean="0"/>
              <a:t>Students may not be able to get testing to prove their disability.</a:t>
            </a:r>
          </a:p>
          <a:p>
            <a:pPr marL="914400" lvl="1" indent="-279400" fontAlgn="auto">
              <a:spcBef>
                <a:spcPts val="0"/>
              </a:spcBef>
              <a:spcAft>
                <a:spcPts val="1200"/>
              </a:spcAft>
              <a:defRPr/>
            </a:pPr>
            <a:r>
              <a:rPr lang="en-US" sz="3200" dirty="0" smtClean="0"/>
              <a:t>Easier to plan an accessible approach in advance than make accommodations later.</a:t>
            </a:r>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fontAlgn="auto">
              <a:spcAft>
                <a:spcPts val="0"/>
              </a:spcAft>
              <a:defRPr/>
            </a:pPr>
            <a:r>
              <a:rPr lang="en-US" sz="5400" dirty="0" smtClean="0">
                <a:solidFill>
                  <a:schemeClr val="tx2">
                    <a:tint val="100000"/>
                    <a:shade val="90000"/>
                    <a:satMod val="250000"/>
                    <a:alpha val="100000"/>
                  </a:schemeClr>
                </a:solidFill>
              </a:rPr>
              <a:t>Classroom Environment</a:t>
            </a:r>
            <a:endParaRPr lang="en-US" sz="5400"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219200"/>
            <a:ext cx="8686800" cy="4525963"/>
          </a:xfrm>
        </p:spPr>
        <p:txBody>
          <a:bodyPr>
            <a:noAutofit/>
          </a:bodyPr>
          <a:lstStyle/>
          <a:p>
            <a:pPr marL="400050" indent="-400050" fontAlgn="auto">
              <a:spcBef>
                <a:spcPts val="0"/>
              </a:spcBef>
              <a:spcAft>
                <a:spcPts val="1200"/>
              </a:spcAft>
              <a:buFont typeface="Wingdings 2"/>
              <a:buChar char=""/>
              <a:defRPr/>
            </a:pPr>
            <a:r>
              <a:rPr lang="en-US" sz="3600" dirty="0" smtClean="0"/>
              <a:t>Ensure physical accessibility (e.g. wide doorways, accessible desks, tables)</a:t>
            </a:r>
          </a:p>
          <a:p>
            <a:pPr marL="457200" indent="-457200" fontAlgn="auto">
              <a:spcBef>
                <a:spcPts val="0"/>
              </a:spcBef>
              <a:spcAft>
                <a:spcPts val="1200"/>
              </a:spcAft>
              <a:buFont typeface="Wingdings 2"/>
              <a:buChar char=""/>
              <a:defRPr/>
            </a:pPr>
            <a:r>
              <a:rPr lang="en-US" sz="3600" dirty="0" smtClean="0"/>
              <a:t>Minimize distractions (e.g. background noises, student side conversations)</a:t>
            </a:r>
          </a:p>
          <a:p>
            <a:pPr marL="457200" indent="-457200" fontAlgn="auto">
              <a:spcBef>
                <a:spcPts val="0"/>
              </a:spcBef>
              <a:spcAft>
                <a:spcPts val="1200"/>
              </a:spcAft>
              <a:buFont typeface="Wingdings 2"/>
              <a:buChar char=""/>
              <a:defRPr/>
            </a:pPr>
            <a:r>
              <a:rPr lang="en-US" sz="3600" dirty="0" smtClean="0"/>
              <a:t>Announce that technology is allowed for note taking (e.g. tape recorder, laptop), but not for texting, playing games.</a:t>
            </a:r>
          </a:p>
        </p:txBody>
      </p:sp>
      <p:pic>
        <p:nvPicPr>
          <p:cNvPr id="70659" name="Picture 3" descr="C:\Documents and Settings\snlybrns\Local Settings\Temporary Internet Files\Content.IE5\0RC4RCKW\dglxasset[1].aspx"/>
          <p:cNvPicPr>
            <a:picLocks noChangeAspect="1" noChangeArrowheads="1"/>
          </p:cNvPicPr>
          <p:nvPr/>
        </p:nvPicPr>
        <p:blipFill>
          <a:blip r:embed="rId3"/>
          <a:srcRect/>
          <a:stretch>
            <a:fillRect/>
          </a:stretch>
        </p:blipFill>
        <p:spPr bwMode="auto">
          <a:xfrm>
            <a:off x="6934200" y="5397500"/>
            <a:ext cx="1812925" cy="146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Line 2"/>
          <p:cNvSpPr>
            <a:spLocks noChangeShapeType="1"/>
          </p:cNvSpPr>
          <p:nvPr/>
        </p:nvSpPr>
        <p:spPr bwMode="auto">
          <a:xfrm>
            <a:off x="4648200" y="1066800"/>
            <a:ext cx="0" cy="4267200"/>
          </a:xfrm>
          <a:prstGeom prst="line">
            <a:avLst/>
          </a:prstGeom>
          <a:noFill/>
          <a:ln w="9525">
            <a:solidFill>
              <a:schemeClr val="tx1"/>
            </a:solidFill>
            <a:round/>
            <a:headEnd/>
            <a:tailEnd/>
          </a:ln>
        </p:spPr>
        <p:txBody>
          <a:bodyPr wrap="none" anchor="ctr"/>
          <a:lstStyle/>
          <a:p>
            <a:endParaRPr lang="en-US"/>
          </a:p>
        </p:txBody>
      </p:sp>
      <p:sp>
        <p:nvSpPr>
          <p:cNvPr id="18434" name="Line 3"/>
          <p:cNvSpPr>
            <a:spLocks noChangeShapeType="1"/>
          </p:cNvSpPr>
          <p:nvPr/>
        </p:nvSpPr>
        <p:spPr bwMode="auto">
          <a:xfrm>
            <a:off x="7391400" y="1066800"/>
            <a:ext cx="0" cy="4267200"/>
          </a:xfrm>
          <a:prstGeom prst="line">
            <a:avLst/>
          </a:prstGeom>
          <a:noFill/>
          <a:ln w="9525">
            <a:solidFill>
              <a:schemeClr val="tx1"/>
            </a:solidFill>
            <a:round/>
            <a:headEnd/>
            <a:tailEnd/>
          </a:ln>
        </p:spPr>
        <p:txBody>
          <a:bodyPr wrap="none" anchor="ctr"/>
          <a:lstStyle/>
          <a:p>
            <a:endParaRPr lang="en-US"/>
          </a:p>
        </p:txBody>
      </p:sp>
      <p:sp>
        <p:nvSpPr>
          <p:cNvPr id="18435" name="Line 4"/>
          <p:cNvSpPr>
            <a:spLocks noChangeShapeType="1"/>
          </p:cNvSpPr>
          <p:nvPr/>
        </p:nvSpPr>
        <p:spPr bwMode="auto">
          <a:xfrm>
            <a:off x="2133600" y="1066800"/>
            <a:ext cx="0" cy="4267200"/>
          </a:xfrm>
          <a:prstGeom prst="line">
            <a:avLst/>
          </a:prstGeom>
          <a:noFill/>
          <a:ln w="9525">
            <a:solidFill>
              <a:schemeClr val="tx1"/>
            </a:solidFill>
            <a:round/>
            <a:headEnd/>
            <a:tailEnd/>
          </a:ln>
        </p:spPr>
        <p:txBody>
          <a:bodyPr wrap="none" anchor="ctr"/>
          <a:lstStyle/>
          <a:p>
            <a:endParaRPr lang="en-US"/>
          </a:p>
        </p:txBody>
      </p:sp>
      <p:sp>
        <p:nvSpPr>
          <p:cNvPr id="18436" name="AutoShape 5"/>
          <p:cNvSpPr>
            <a:spLocks noChangeArrowheads="1"/>
          </p:cNvSpPr>
          <p:nvPr/>
        </p:nvSpPr>
        <p:spPr bwMode="auto">
          <a:xfrm>
            <a:off x="1562100" y="304800"/>
            <a:ext cx="6019800" cy="762000"/>
          </a:xfrm>
          <a:prstGeom prst="flowChartAlternateProcess">
            <a:avLst/>
          </a:prstGeom>
          <a:solidFill>
            <a:schemeClr val="tx2"/>
          </a:solidFill>
          <a:ln w="9525">
            <a:solidFill>
              <a:schemeClr val="tx1"/>
            </a:solidFill>
            <a:miter lim="800000"/>
            <a:headEnd/>
            <a:tailEnd/>
          </a:ln>
        </p:spPr>
        <p:txBody>
          <a:bodyPr wrap="none" anchor="ctr"/>
          <a:lstStyle/>
          <a:p>
            <a:r>
              <a:rPr lang="en-US" sz="2400" b="1">
                <a:solidFill>
                  <a:schemeClr val="bg2"/>
                </a:solidFill>
                <a:latin typeface="Helvetica-Narrow"/>
              </a:rPr>
              <a:t>             Disability/Education Laws</a:t>
            </a:r>
          </a:p>
        </p:txBody>
      </p:sp>
      <p:sp>
        <p:nvSpPr>
          <p:cNvPr id="18437" name="AutoShape 6"/>
          <p:cNvSpPr>
            <a:spLocks noChangeArrowheads="1"/>
          </p:cNvSpPr>
          <p:nvPr/>
        </p:nvSpPr>
        <p:spPr bwMode="auto">
          <a:xfrm>
            <a:off x="3581400" y="1600200"/>
            <a:ext cx="2209800" cy="533400"/>
          </a:xfrm>
          <a:prstGeom prst="flowChartAlternateProcess">
            <a:avLst/>
          </a:prstGeom>
          <a:solidFill>
            <a:schemeClr val="tx2"/>
          </a:solidFill>
          <a:ln w="9525">
            <a:solidFill>
              <a:schemeClr val="tx1"/>
            </a:solidFill>
            <a:miter lim="800000"/>
            <a:headEnd/>
            <a:tailEnd/>
          </a:ln>
        </p:spPr>
        <p:txBody>
          <a:bodyPr wrap="none" anchor="ctr"/>
          <a:lstStyle/>
          <a:p>
            <a:r>
              <a:rPr lang="en-US" sz="1600">
                <a:solidFill>
                  <a:schemeClr val="bg2"/>
                </a:solidFill>
                <a:latin typeface="Helvetica-Narrow"/>
              </a:rPr>
              <a:t>Rehabilitation Act:</a:t>
            </a:r>
          </a:p>
          <a:p>
            <a:r>
              <a:rPr lang="en-US" sz="1600">
                <a:solidFill>
                  <a:schemeClr val="bg2"/>
                </a:solidFill>
                <a:latin typeface="Helvetica-Narrow"/>
              </a:rPr>
              <a:t>Section 504 (1973)</a:t>
            </a:r>
          </a:p>
        </p:txBody>
      </p:sp>
      <p:sp>
        <p:nvSpPr>
          <p:cNvPr id="18438" name="AutoShape 7"/>
          <p:cNvSpPr>
            <a:spLocks noChangeArrowheads="1"/>
          </p:cNvSpPr>
          <p:nvPr/>
        </p:nvSpPr>
        <p:spPr bwMode="auto">
          <a:xfrm>
            <a:off x="6324600" y="1600200"/>
            <a:ext cx="2286000" cy="609600"/>
          </a:xfrm>
          <a:prstGeom prst="flowChartAlternateProcess">
            <a:avLst/>
          </a:prstGeom>
          <a:solidFill>
            <a:schemeClr val="tx2"/>
          </a:solidFill>
          <a:ln w="9525">
            <a:solidFill>
              <a:schemeClr val="tx1"/>
            </a:solidFill>
            <a:miter lim="800000"/>
            <a:headEnd/>
            <a:tailEnd/>
          </a:ln>
        </p:spPr>
        <p:txBody>
          <a:bodyPr wrap="none" anchor="ctr"/>
          <a:lstStyle/>
          <a:p>
            <a:r>
              <a:rPr lang="en-US" sz="1600">
                <a:solidFill>
                  <a:schemeClr val="bg2"/>
                </a:solidFill>
                <a:latin typeface="Helvetica-Narrow"/>
              </a:rPr>
              <a:t>ADA  (1990)</a:t>
            </a:r>
          </a:p>
        </p:txBody>
      </p:sp>
      <p:sp>
        <p:nvSpPr>
          <p:cNvPr id="18439" name="AutoShape 8"/>
          <p:cNvSpPr>
            <a:spLocks noChangeArrowheads="1"/>
          </p:cNvSpPr>
          <p:nvPr/>
        </p:nvSpPr>
        <p:spPr bwMode="auto">
          <a:xfrm>
            <a:off x="3581400" y="2590800"/>
            <a:ext cx="2209800" cy="609600"/>
          </a:xfrm>
          <a:prstGeom prst="flowChartAlternateProcess">
            <a:avLst/>
          </a:prstGeom>
          <a:solidFill>
            <a:schemeClr val="tx2"/>
          </a:solidFill>
          <a:ln w="9525">
            <a:solidFill>
              <a:schemeClr val="tx1"/>
            </a:solidFill>
            <a:miter lim="800000"/>
            <a:headEnd/>
            <a:tailEnd/>
          </a:ln>
        </p:spPr>
        <p:txBody>
          <a:bodyPr wrap="none" anchor="ctr"/>
          <a:lstStyle/>
          <a:p>
            <a:r>
              <a:rPr lang="en-US" sz="1600">
                <a:solidFill>
                  <a:schemeClr val="bg2"/>
                </a:solidFill>
                <a:latin typeface="Helvetica-Narrow"/>
              </a:rPr>
              <a:t>Postsecondary</a:t>
            </a:r>
          </a:p>
        </p:txBody>
      </p:sp>
      <p:sp>
        <p:nvSpPr>
          <p:cNvPr id="18440" name="AutoShape 9"/>
          <p:cNvSpPr>
            <a:spLocks noChangeArrowheads="1"/>
          </p:cNvSpPr>
          <p:nvPr/>
        </p:nvSpPr>
        <p:spPr bwMode="auto">
          <a:xfrm>
            <a:off x="6324600" y="2590800"/>
            <a:ext cx="2286000" cy="609600"/>
          </a:xfrm>
          <a:prstGeom prst="flowChartAlternateProcess">
            <a:avLst/>
          </a:prstGeom>
          <a:solidFill>
            <a:schemeClr val="tx2"/>
          </a:solidFill>
          <a:ln w="9525">
            <a:solidFill>
              <a:schemeClr val="tx1"/>
            </a:solidFill>
            <a:miter lim="800000"/>
            <a:headEnd/>
            <a:tailEnd/>
          </a:ln>
        </p:spPr>
        <p:txBody>
          <a:bodyPr wrap="none" anchor="ctr"/>
          <a:lstStyle/>
          <a:p>
            <a:r>
              <a:rPr lang="en-US" sz="1600">
                <a:solidFill>
                  <a:schemeClr val="bg2"/>
                </a:solidFill>
                <a:latin typeface="Helvetica-Narrow"/>
              </a:rPr>
              <a:t>Elementary/Secondary/</a:t>
            </a:r>
          </a:p>
          <a:p>
            <a:r>
              <a:rPr lang="en-US" sz="1600">
                <a:solidFill>
                  <a:schemeClr val="bg2"/>
                </a:solidFill>
                <a:latin typeface="Helvetica-Narrow"/>
              </a:rPr>
              <a:t>Postsecondary/</a:t>
            </a:r>
            <a:br>
              <a:rPr lang="en-US" sz="1600">
                <a:solidFill>
                  <a:schemeClr val="bg2"/>
                </a:solidFill>
                <a:latin typeface="Helvetica-Narrow"/>
              </a:rPr>
            </a:br>
            <a:r>
              <a:rPr lang="en-US" sz="1600">
                <a:solidFill>
                  <a:schemeClr val="bg2"/>
                </a:solidFill>
                <a:latin typeface="Helvetica-Narrow"/>
              </a:rPr>
              <a:t>General Public</a:t>
            </a:r>
          </a:p>
        </p:txBody>
      </p:sp>
      <p:sp>
        <p:nvSpPr>
          <p:cNvPr id="18441" name="AutoShape 10"/>
          <p:cNvSpPr>
            <a:spLocks noChangeArrowheads="1"/>
          </p:cNvSpPr>
          <p:nvPr/>
        </p:nvSpPr>
        <p:spPr bwMode="auto">
          <a:xfrm>
            <a:off x="3581400" y="3657600"/>
            <a:ext cx="2209800" cy="990600"/>
          </a:xfrm>
          <a:prstGeom prst="flowChartAlternateProcess">
            <a:avLst/>
          </a:prstGeom>
          <a:solidFill>
            <a:schemeClr val="tx2"/>
          </a:solidFill>
          <a:ln w="9525">
            <a:solidFill>
              <a:schemeClr val="tx1"/>
            </a:solidFill>
            <a:miter lim="800000"/>
            <a:headEnd/>
            <a:tailEnd/>
          </a:ln>
        </p:spPr>
        <p:txBody>
          <a:bodyPr anchor="ctr"/>
          <a:lstStyle/>
          <a:p>
            <a:r>
              <a:rPr lang="en-US" sz="1600">
                <a:solidFill>
                  <a:schemeClr val="bg2"/>
                </a:solidFill>
                <a:latin typeface="Helvetica-Narrow"/>
              </a:rPr>
              <a:t>Universities that receive federal funds must be accessible</a:t>
            </a:r>
          </a:p>
        </p:txBody>
      </p:sp>
      <p:sp>
        <p:nvSpPr>
          <p:cNvPr id="18442" name="AutoShape 11"/>
          <p:cNvSpPr>
            <a:spLocks noChangeArrowheads="1"/>
          </p:cNvSpPr>
          <p:nvPr/>
        </p:nvSpPr>
        <p:spPr bwMode="auto">
          <a:xfrm>
            <a:off x="6324600" y="3657600"/>
            <a:ext cx="2286000" cy="990600"/>
          </a:xfrm>
          <a:prstGeom prst="flowChartAlternateProcess">
            <a:avLst/>
          </a:prstGeom>
          <a:solidFill>
            <a:schemeClr val="tx2"/>
          </a:solidFill>
          <a:ln w="9525">
            <a:solidFill>
              <a:schemeClr val="tx1"/>
            </a:solidFill>
            <a:miter lim="800000"/>
            <a:headEnd/>
            <a:tailEnd/>
          </a:ln>
        </p:spPr>
        <p:txBody>
          <a:bodyPr anchor="ctr"/>
          <a:lstStyle/>
          <a:p>
            <a:r>
              <a:rPr lang="en-US" sz="1600">
                <a:solidFill>
                  <a:schemeClr val="bg2"/>
                </a:solidFill>
                <a:latin typeface="Helvetica-Narrow"/>
              </a:rPr>
              <a:t>University programs must be accessible </a:t>
            </a:r>
            <a:r>
              <a:rPr lang="en-US" sz="1600" b="1">
                <a:solidFill>
                  <a:schemeClr val="bg2"/>
                </a:solidFill>
                <a:latin typeface="Helvetica-Narrow"/>
              </a:rPr>
              <a:t>regardless</a:t>
            </a:r>
            <a:r>
              <a:rPr lang="en-US" sz="1600">
                <a:solidFill>
                  <a:schemeClr val="bg2"/>
                </a:solidFill>
                <a:latin typeface="Helvetica-Narrow"/>
              </a:rPr>
              <a:t> of federal funds</a:t>
            </a:r>
          </a:p>
        </p:txBody>
      </p:sp>
      <p:sp>
        <p:nvSpPr>
          <p:cNvPr id="18443" name="AutoShape 12"/>
          <p:cNvSpPr>
            <a:spLocks noChangeArrowheads="1"/>
          </p:cNvSpPr>
          <p:nvPr/>
        </p:nvSpPr>
        <p:spPr bwMode="auto">
          <a:xfrm>
            <a:off x="3581400" y="5029200"/>
            <a:ext cx="2286000" cy="1066800"/>
          </a:xfrm>
          <a:prstGeom prst="flowChartAlternateProcess">
            <a:avLst/>
          </a:prstGeom>
          <a:solidFill>
            <a:schemeClr val="tx2"/>
          </a:solidFill>
          <a:ln w="9525">
            <a:solidFill>
              <a:schemeClr val="tx1"/>
            </a:solidFill>
            <a:miter lim="800000"/>
            <a:headEnd/>
            <a:tailEnd/>
          </a:ln>
        </p:spPr>
        <p:txBody>
          <a:bodyPr anchor="ctr"/>
          <a:lstStyle/>
          <a:p>
            <a:r>
              <a:rPr lang="en-US" sz="1600">
                <a:solidFill>
                  <a:schemeClr val="bg2"/>
                </a:solidFill>
                <a:latin typeface="Helvetica-Narrow"/>
              </a:rPr>
              <a:t>Students are responsible for disclosure and requesting services</a:t>
            </a:r>
          </a:p>
        </p:txBody>
      </p:sp>
      <p:sp>
        <p:nvSpPr>
          <p:cNvPr id="18444" name="AutoShape 13"/>
          <p:cNvSpPr>
            <a:spLocks noChangeArrowheads="1"/>
          </p:cNvSpPr>
          <p:nvPr/>
        </p:nvSpPr>
        <p:spPr bwMode="auto">
          <a:xfrm>
            <a:off x="6248400" y="5029200"/>
            <a:ext cx="2362200" cy="990600"/>
          </a:xfrm>
          <a:prstGeom prst="flowChartAlternateProcess">
            <a:avLst/>
          </a:prstGeom>
          <a:solidFill>
            <a:schemeClr val="tx2"/>
          </a:solidFill>
          <a:ln w="9525">
            <a:solidFill>
              <a:schemeClr val="tx1"/>
            </a:solidFill>
            <a:miter lim="800000"/>
            <a:headEnd/>
            <a:tailEnd/>
          </a:ln>
        </p:spPr>
        <p:txBody>
          <a:bodyPr anchor="ctr"/>
          <a:lstStyle/>
          <a:p>
            <a:r>
              <a:rPr lang="en-US" sz="1600">
                <a:solidFill>
                  <a:schemeClr val="bg2"/>
                </a:solidFill>
                <a:latin typeface="Helvetica-Narrow"/>
              </a:rPr>
              <a:t>Students are responsible for disclosure and requesting services</a:t>
            </a:r>
          </a:p>
        </p:txBody>
      </p:sp>
      <p:sp>
        <p:nvSpPr>
          <p:cNvPr id="18445" name="AutoShape 14"/>
          <p:cNvSpPr>
            <a:spLocks noChangeArrowheads="1"/>
          </p:cNvSpPr>
          <p:nvPr/>
        </p:nvSpPr>
        <p:spPr bwMode="auto">
          <a:xfrm>
            <a:off x="838200" y="1600200"/>
            <a:ext cx="2286000" cy="533400"/>
          </a:xfrm>
          <a:prstGeom prst="flowChartAlternateProcess">
            <a:avLst/>
          </a:prstGeom>
          <a:solidFill>
            <a:schemeClr val="tx2"/>
          </a:solidFill>
          <a:ln w="9525">
            <a:solidFill>
              <a:schemeClr val="tx1"/>
            </a:solidFill>
            <a:miter lim="800000"/>
            <a:headEnd/>
            <a:tailEnd/>
          </a:ln>
        </p:spPr>
        <p:txBody>
          <a:bodyPr wrap="none" anchor="ctr"/>
          <a:lstStyle/>
          <a:p>
            <a:r>
              <a:rPr lang="en-US" sz="1600">
                <a:solidFill>
                  <a:schemeClr val="bg2"/>
                </a:solidFill>
                <a:latin typeface="Helvetica-Narrow"/>
              </a:rPr>
              <a:t>IDEA /IDEIA (2004)</a:t>
            </a:r>
          </a:p>
          <a:p>
            <a:r>
              <a:rPr lang="en-US" sz="1600">
                <a:solidFill>
                  <a:schemeClr val="bg2"/>
                </a:solidFill>
                <a:latin typeface="Helvetica-Narrow"/>
              </a:rPr>
              <a:t>Education… Act (1973)</a:t>
            </a:r>
          </a:p>
        </p:txBody>
      </p:sp>
      <p:sp>
        <p:nvSpPr>
          <p:cNvPr id="18446" name="AutoShape 15"/>
          <p:cNvSpPr>
            <a:spLocks noChangeArrowheads="1"/>
          </p:cNvSpPr>
          <p:nvPr/>
        </p:nvSpPr>
        <p:spPr bwMode="auto">
          <a:xfrm>
            <a:off x="838200" y="2590800"/>
            <a:ext cx="2286000" cy="609600"/>
          </a:xfrm>
          <a:prstGeom prst="flowChartAlternateProcess">
            <a:avLst/>
          </a:prstGeom>
          <a:solidFill>
            <a:schemeClr val="tx2"/>
          </a:solidFill>
          <a:ln w="9525">
            <a:solidFill>
              <a:schemeClr val="tx1"/>
            </a:solidFill>
            <a:miter lim="800000"/>
            <a:headEnd/>
            <a:tailEnd/>
          </a:ln>
        </p:spPr>
        <p:txBody>
          <a:bodyPr wrap="none" anchor="ctr"/>
          <a:lstStyle/>
          <a:p>
            <a:r>
              <a:rPr lang="en-US" sz="1600">
                <a:solidFill>
                  <a:schemeClr val="bg2"/>
                </a:solidFill>
                <a:latin typeface="Helvetica-Narrow"/>
              </a:rPr>
              <a:t>Elementary/</a:t>
            </a:r>
            <a:br>
              <a:rPr lang="en-US" sz="1600">
                <a:solidFill>
                  <a:schemeClr val="bg2"/>
                </a:solidFill>
                <a:latin typeface="Helvetica-Narrow"/>
              </a:rPr>
            </a:br>
            <a:r>
              <a:rPr lang="en-US" sz="1600">
                <a:solidFill>
                  <a:schemeClr val="bg2"/>
                </a:solidFill>
                <a:latin typeface="Helvetica-Narrow"/>
              </a:rPr>
              <a:t>Secondary</a:t>
            </a:r>
          </a:p>
        </p:txBody>
      </p:sp>
      <p:sp>
        <p:nvSpPr>
          <p:cNvPr id="18447" name="AutoShape 16"/>
          <p:cNvSpPr>
            <a:spLocks noChangeArrowheads="1"/>
          </p:cNvSpPr>
          <p:nvPr/>
        </p:nvSpPr>
        <p:spPr bwMode="auto">
          <a:xfrm>
            <a:off x="762000" y="3657600"/>
            <a:ext cx="2362200" cy="990600"/>
          </a:xfrm>
          <a:prstGeom prst="flowChartAlternateProcess">
            <a:avLst/>
          </a:prstGeom>
          <a:solidFill>
            <a:schemeClr val="tx2"/>
          </a:solidFill>
          <a:ln w="9525">
            <a:solidFill>
              <a:schemeClr val="tx1"/>
            </a:solidFill>
            <a:miter lim="800000"/>
            <a:headEnd/>
            <a:tailEnd/>
          </a:ln>
        </p:spPr>
        <p:txBody>
          <a:bodyPr anchor="ctr"/>
          <a:lstStyle/>
          <a:p>
            <a:r>
              <a:rPr lang="en-US" sz="1600">
                <a:solidFill>
                  <a:schemeClr val="bg2"/>
                </a:solidFill>
                <a:latin typeface="Helvetica-Narrow"/>
              </a:rPr>
              <a:t>Public schools must provide services to students with disabilities</a:t>
            </a:r>
          </a:p>
        </p:txBody>
      </p:sp>
      <p:sp>
        <p:nvSpPr>
          <p:cNvPr id="18448" name="AutoShape 17"/>
          <p:cNvSpPr>
            <a:spLocks noChangeArrowheads="1"/>
          </p:cNvSpPr>
          <p:nvPr/>
        </p:nvSpPr>
        <p:spPr bwMode="auto">
          <a:xfrm>
            <a:off x="762000" y="5029200"/>
            <a:ext cx="2438400" cy="1066800"/>
          </a:xfrm>
          <a:prstGeom prst="flowChartAlternateProcess">
            <a:avLst/>
          </a:prstGeom>
          <a:solidFill>
            <a:schemeClr val="tx2"/>
          </a:solidFill>
          <a:ln w="9525">
            <a:solidFill>
              <a:schemeClr val="tx1"/>
            </a:solidFill>
            <a:miter lim="800000"/>
            <a:headEnd/>
            <a:tailEnd/>
          </a:ln>
        </p:spPr>
        <p:txBody>
          <a:bodyPr anchor="ctr"/>
          <a:lstStyle/>
          <a:p>
            <a:r>
              <a:rPr lang="en-US" sz="1600">
                <a:solidFill>
                  <a:schemeClr val="bg2"/>
                </a:solidFill>
                <a:latin typeface="Helvetica-Narrow"/>
              </a:rPr>
              <a:t>School is responsible for finding students and providing services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algn="ctr" fontAlgn="auto">
              <a:spcAft>
                <a:spcPts val="0"/>
              </a:spcAft>
              <a:defRPr/>
            </a:pPr>
            <a:r>
              <a:rPr lang="en-US" dirty="0" smtClean="0">
                <a:solidFill>
                  <a:schemeClr val="tx2">
                    <a:tint val="100000"/>
                    <a:shade val="90000"/>
                    <a:satMod val="250000"/>
                    <a:alpha val="100000"/>
                  </a:schemeClr>
                </a:solidFill>
              </a:rPr>
              <a:t>Classroom Environment</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00200"/>
            <a:ext cx="8686800" cy="5486400"/>
          </a:xfrm>
        </p:spPr>
        <p:txBody>
          <a:bodyPr>
            <a:normAutofit/>
          </a:bodyPr>
          <a:lstStyle/>
          <a:p>
            <a:pPr marL="457200" indent="-457200" fontAlgn="auto">
              <a:spcBef>
                <a:spcPts val="0"/>
              </a:spcBef>
              <a:spcAft>
                <a:spcPts val="600"/>
              </a:spcAft>
              <a:buFont typeface="Wingdings 2"/>
              <a:buChar char=""/>
              <a:defRPr/>
            </a:pPr>
            <a:r>
              <a:rPr lang="en-US" dirty="0" smtClean="0"/>
              <a:t>Create a welcoming classroom environment e.g., rules for discussion.</a:t>
            </a:r>
          </a:p>
          <a:p>
            <a:pPr marL="457200" indent="-457200" fontAlgn="auto">
              <a:spcBef>
                <a:spcPts val="0"/>
              </a:spcBef>
              <a:spcAft>
                <a:spcPts val="600"/>
              </a:spcAft>
              <a:buFont typeface="Wingdings 2"/>
              <a:buChar char=""/>
              <a:defRPr/>
            </a:pPr>
            <a:r>
              <a:rPr lang="en-US" dirty="0" smtClean="0"/>
              <a:t>Avoid stereotyping; use person-first language, e.g., person who uses a wheelchair</a:t>
            </a:r>
          </a:p>
          <a:p>
            <a:pPr marL="457200" indent="-457200" fontAlgn="auto">
              <a:spcBef>
                <a:spcPts val="0"/>
              </a:spcBef>
              <a:spcAft>
                <a:spcPts val="600"/>
              </a:spcAft>
              <a:buFont typeface="Wingdings 2"/>
              <a:buChar char=""/>
              <a:defRPr/>
            </a:pPr>
            <a:r>
              <a:rPr lang="en-US" dirty="0" smtClean="0"/>
              <a:t>Never announce a student‘s disability to the class.  This is confidential information.</a:t>
            </a:r>
          </a:p>
          <a:p>
            <a:pPr marL="400050" indent="-400050" fontAlgn="auto">
              <a:spcBef>
                <a:spcPts val="0"/>
              </a:spcBef>
              <a:spcAft>
                <a:spcPts val="600"/>
              </a:spcAft>
              <a:buFont typeface="Wingdings 2"/>
              <a:buChar char=""/>
              <a:defRPr/>
            </a:pPr>
            <a:r>
              <a:rPr lang="en-US" dirty="0" smtClean="0"/>
              <a:t>Prepare students in advance for difficult activities.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fontAlgn="auto">
              <a:spcAft>
                <a:spcPts val="0"/>
              </a:spcAft>
              <a:defRPr/>
            </a:pPr>
            <a:r>
              <a:rPr lang="en-US" sz="4400" dirty="0" smtClean="0">
                <a:solidFill>
                  <a:schemeClr val="tx2">
                    <a:tint val="100000"/>
                    <a:shade val="90000"/>
                    <a:satMod val="250000"/>
                    <a:alpha val="100000"/>
                  </a:schemeClr>
                </a:solidFill>
              </a:rPr>
              <a:t>Syllabus &amp; Course Organization</a:t>
            </a:r>
            <a:endParaRPr lang="en-US" sz="4400"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pPr marL="400050" indent="-400050" fontAlgn="auto">
              <a:spcBef>
                <a:spcPts val="0"/>
              </a:spcBef>
              <a:spcAft>
                <a:spcPts val="600"/>
              </a:spcAft>
              <a:buFont typeface="Wingdings 2"/>
              <a:buChar char=""/>
              <a:defRPr/>
            </a:pPr>
            <a:r>
              <a:rPr lang="en-US" sz="4000" dirty="0" smtClean="0"/>
              <a:t>Put disability accommodation statement on syllabus and discuss in class.</a:t>
            </a:r>
          </a:p>
          <a:p>
            <a:pPr marL="400050" indent="-400050" fontAlgn="auto">
              <a:spcBef>
                <a:spcPts val="0"/>
              </a:spcBef>
              <a:spcAft>
                <a:spcPts val="600"/>
              </a:spcAft>
              <a:buFont typeface="Wingdings 2"/>
              <a:buChar char=""/>
              <a:defRPr/>
            </a:pPr>
            <a:r>
              <a:rPr lang="en-US" sz="4000" dirty="0" smtClean="0"/>
              <a:t>Be organized and include weekly topics in syllabus.</a:t>
            </a:r>
          </a:p>
          <a:p>
            <a:pPr marL="400050" indent="-400050" fontAlgn="auto">
              <a:spcBef>
                <a:spcPts val="0"/>
              </a:spcBef>
              <a:spcAft>
                <a:spcPts val="600"/>
              </a:spcAft>
              <a:buFont typeface="Wingdings 2"/>
              <a:buChar char=""/>
              <a:defRPr/>
            </a:pPr>
            <a:r>
              <a:rPr lang="en-US" sz="4000" dirty="0" smtClean="0"/>
              <a:t>Schedule readings, assignments, lectures, and discussion on same topic at same time.</a:t>
            </a:r>
          </a:p>
          <a:p>
            <a:pPr marL="400050" indent="-400050" fontAlgn="auto">
              <a:spcBef>
                <a:spcPts val="0"/>
              </a:spcBef>
              <a:spcAft>
                <a:spcPts val="600"/>
              </a:spcAft>
              <a:buFont typeface="Wingdings 2"/>
              <a:buChar char=""/>
              <a:defRPr/>
            </a:pPr>
            <a:r>
              <a:rPr lang="en-US" sz="4000" dirty="0" smtClean="0"/>
              <a:t>Stick to the schedule, announce changes in advance.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pPr marL="54864" indent="0" algn="ctr" fontAlgn="auto">
              <a:spcAft>
                <a:spcPts val="0"/>
              </a:spcAft>
              <a:defRPr/>
            </a:pPr>
            <a:r>
              <a:rPr lang="en-US" sz="5400" dirty="0" smtClean="0">
                <a:solidFill>
                  <a:schemeClr val="tx2">
                    <a:tint val="100000"/>
                    <a:shade val="90000"/>
                    <a:satMod val="250000"/>
                    <a:alpha val="100000"/>
                  </a:schemeClr>
                </a:solidFill>
              </a:rPr>
              <a:t>Lectures</a:t>
            </a:r>
            <a:endParaRPr lang="en-US" sz="5400"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295400"/>
            <a:ext cx="8229600" cy="5181600"/>
          </a:xfrm>
        </p:spPr>
        <p:txBody>
          <a:bodyPr>
            <a:normAutofit fontScale="85000" lnSpcReduction="20000"/>
          </a:bodyPr>
          <a:lstStyle/>
          <a:p>
            <a:pPr marL="457200" indent="-457200" fontAlgn="auto">
              <a:spcBef>
                <a:spcPts val="0"/>
              </a:spcBef>
              <a:spcAft>
                <a:spcPts val="600"/>
              </a:spcAft>
              <a:buFont typeface="Wingdings 2"/>
              <a:buChar char=""/>
              <a:defRPr/>
            </a:pPr>
            <a:r>
              <a:rPr lang="en-US" sz="4200" dirty="0" smtClean="0"/>
              <a:t>Provide written materials to support and supplement what is stated orally in class. </a:t>
            </a:r>
          </a:p>
          <a:p>
            <a:pPr marL="514350" indent="-514350" fontAlgn="auto">
              <a:spcBef>
                <a:spcPts val="0"/>
              </a:spcBef>
              <a:spcAft>
                <a:spcPts val="600"/>
              </a:spcAft>
              <a:buFont typeface="Wingdings 2"/>
              <a:buNone/>
              <a:defRPr/>
            </a:pPr>
            <a:r>
              <a:rPr lang="en-US" sz="4200" dirty="0" smtClean="0"/>
              <a:t>	If possible:</a:t>
            </a:r>
          </a:p>
          <a:p>
            <a:pPr marL="857250" lvl="1" indent="-446088" fontAlgn="auto">
              <a:spcAft>
                <a:spcPts val="600"/>
              </a:spcAft>
              <a:defRPr/>
            </a:pPr>
            <a:r>
              <a:rPr lang="en-US" sz="3800" dirty="0" smtClean="0"/>
              <a:t> Provide notes prior to class.</a:t>
            </a:r>
          </a:p>
          <a:p>
            <a:pPr marL="914400" lvl="1" indent="-503238" fontAlgn="auto">
              <a:spcBef>
                <a:spcPts val="0"/>
              </a:spcBef>
              <a:spcAft>
                <a:spcPts val="600"/>
              </a:spcAft>
              <a:defRPr/>
            </a:pPr>
            <a:r>
              <a:rPr lang="en-US" sz="3800" dirty="0" smtClean="0"/>
              <a:t>Provide in electronic format so students with visual or reading disabilities can enlarge or use screen reader</a:t>
            </a:r>
            <a:r>
              <a:rPr lang="en-US" sz="3500" dirty="0" smtClean="0"/>
              <a:t>.</a:t>
            </a:r>
          </a:p>
          <a:p>
            <a:pPr marL="400050" indent="-400050" fontAlgn="auto">
              <a:spcBef>
                <a:spcPts val="0"/>
              </a:spcBef>
              <a:spcAft>
                <a:spcPts val="600"/>
              </a:spcAft>
              <a:buFont typeface="Wingdings 2"/>
              <a:buChar char=""/>
              <a:defRPr/>
            </a:pPr>
            <a:r>
              <a:rPr lang="en-US" sz="4200" dirty="0" smtClean="0"/>
              <a:t>If using a white board, choose dark pens for lots of color contrast.  Avoid using red.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algn="ctr" fontAlgn="auto">
              <a:spcAft>
                <a:spcPts val="0"/>
              </a:spcAft>
              <a:defRPr/>
            </a:pPr>
            <a:r>
              <a:rPr lang="en-US" sz="5400" dirty="0" smtClean="0">
                <a:solidFill>
                  <a:schemeClr val="tx2">
                    <a:tint val="100000"/>
                    <a:shade val="90000"/>
                    <a:satMod val="250000"/>
                    <a:alpha val="100000"/>
                  </a:schemeClr>
                </a:solidFill>
              </a:rPr>
              <a:t>Lectures</a:t>
            </a:r>
            <a:endParaRPr lang="en-US" sz="5400" dirty="0">
              <a:solidFill>
                <a:schemeClr val="tx2">
                  <a:tint val="100000"/>
                  <a:shade val="90000"/>
                  <a:satMod val="250000"/>
                  <a:alpha val="100000"/>
                </a:schemeClr>
              </a:solidFill>
            </a:endParaRPr>
          </a:p>
        </p:txBody>
      </p:sp>
      <p:sp>
        <p:nvSpPr>
          <p:cNvPr id="78850" name="Content Placeholder 3"/>
          <p:cNvSpPr>
            <a:spLocks noGrp="1"/>
          </p:cNvSpPr>
          <p:nvPr>
            <p:ph idx="1"/>
          </p:nvPr>
        </p:nvSpPr>
        <p:spPr>
          <a:xfrm>
            <a:off x="381000" y="1371600"/>
            <a:ext cx="8458200" cy="4953000"/>
          </a:xfrm>
        </p:spPr>
        <p:txBody>
          <a:bodyPr/>
          <a:lstStyle/>
          <a:p>
            <a:r>
              <a:rPr lang="en-US" smtClean="0"/>
              <a:t>Use pictures or graphs to illustrate concepts when possible.</a:t>
            </a:r>
          </a:p>
          <a:p>
            <a:r>
              <a:rPr lang="en-US" smtClean="0"/>
              <a:t>Face the class when speaking.</a:t>
            </a:r>
          </a:p>
          <a:p>
            <a:r>
              <a:rPr lang="en-US" smtClean="0"/>
              <a:t>Augment lectures with discussion and activities to help students learn through multiple means of instruction.</a:t>
            </a:r>
          </a:p>
          <a:p>
            <a:r>
              <a:rPr lang="en-US" smtClean="0"/>
              <a:t>Make available alternative </a:t>
            </a:r>
          </a:p>
          <a:p>
            <a:pPr>
              <a:buFont typeface="Wingdings 2" pitchFamily="18" charset="2"/>
              <a:buNone/>
            </a:pPr>
            <a:r>
              <a:rPr lang="en-US" smtClean="0"/>
              <a:t>   representations of lectures</a:t>
            </a:r>
          </a:p>
          <a:p>
            <a:pPr lvl="1"/>
            <a:r>
              <a:rPr lang="en-US" smtClean="0"/>
              <a:t>Videotapes</a:t>
            </a:r>
          </a:p>
          <a:p>
            <a:pPr lvl="1"/>
            <a:r>
              <a:rPr lang="en-US" smtClean="0"/>
              <a:t>Post student notes</a:t>
            </a:r>
          </a:p>
        </p:txBody>
      </p:sp>
      <p:pic>
        <p:nvPicPr>
          <p:cNvPr id="78851" name="Picture 2" descr="C:\Documents and Settings\snlybrns\Local Settings\Temporary Internet Files\Content.IE5\0RC4RCKW\MC900281087[1].wmf"/>
          <p:cNvPicPr>
            <a:picLocks noChangeAspect="1" noChangeArrowheads="1"/>
          </p:cNvPicPr>
          <p:nvPr/>
        </p:nvPicPr>
        <p:blipFill>
          <a:blip r:embed="rId3"/>
          <a:srcRect/>
          <a:stretch>
            <a:fillRect/>
          </a:stretch>
        </p:blipFill>
        <p:spPr bwMode="auto">
          <a:xfrm>
            <a:off x="6553200" y="3962400"/>
            <a:ext cx="12192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algn="ctr" fontAlgn="auto">
              <a:spcAft>
                <a:spcPts val="0"/>
              </a:spcAft>
              <a:defRPr/>
            </a:pPr>
            <a:r>
              <a:rPr lang="en-US" sz="4800" dirty="0" smtClean="0">
                <a:solidFill>
                  <a:schemeClr val="tx2">
                    <a:tint val="100000"/>
                    <a:shade val="90000"/>
                    <a:satMod val="250000"/>
                    <a:alpha val="100000"/>
                  </a:schemeClr>
                </a:solidFill>
              </a:rPr>
              <a:t>Collaborative Learning</a:t>
            </a:r>
            <a:endParaRPr lang="en-US" sz="4800"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371600"/>
            <a:ext cx="8229600" cy="5486400"/>
          </a:xfrm>
        </p:spPr>
        <p:txBody>
          <a:bodyPr>
            <a:normAutofit lnSpcReduction="10000"/>
          </a:bodyPr>
          <a:lstStyle/>
          <a:p>
            <a:pPr fontAlgn="auto">
              <a:spcBef>
                <a:spcPts val="0"/>
              </a:spcBef>
              <a:spcAft>
                <a:spcPts val="0"/>
              </a:spcAft>
              <a:buFont typeface="Wingdings 2"/>
              <a:buChar char=""/>
              <a:defRPr/>
            </a:pPr>
            <a:r>
              <a:rPr lang="en-US" dirty="0" smtClean="0"/>
              <a:t>Based on </a:t>
            </a:r>
            <a:r>
              <a:rPr lang="en-US" dirty="0" err="1" smtClean="0"/>
              <a:t>Vygotsky’s</a:t>
            </a:r>
            <a:r>
              <a:rPr lang="en-US" dirty="0" smtClean="0"/>
              <a:t> zone of proximal development whereby:</a:t>
            </a:r>
          </a:p>
          <a:p>
            <a:pPr marL="640080" lvl="1" fontAlgn="auto">
              <a:spcAft>
                <a:spcPts val="0"/>
              </a:spcAft>
              <a:defRPr/>
            </a:pPr>
            <a:r>
              <a:rPr lang="en-US" sz="2800" dirty="0" smtClean="0"/>
              <a:t>inherent social nature of learning</a:t>
            </a:r>
          </a:p>
          <a:p>
            <a:pPr marL="640080" lvl="1" fontAlgn="auto">
              <a:spcAft>
                <a:spcPts val="0"/>
              </a:spcAft>
              <a:defRPr/>
            </a:pPr>
            <a:r>
              <a:rPr lang="en-US" sz="2800" dirty="0" smtClean="0"/>
              <a:t>umbrella term for a variety of approaches involving joint intellectual effort by</a:t>
            </a:r>
          </a:p>
          <a:p>
            <a:pPr marL="1371600" lvl="2" indent="-285750" fontAlgn="auto">
              <a:spcAft>
                <a:spcPts val="0"/>
              </a:spcAft>
              <a:buClr>
                <a:schemeClr val="accent3"/>
              </a:buClr>
              <a:buFont typeface="Wingdings 2"/>
              <a:buChar char=""/>
              <a:defRPr/>
            </a:pPr>
            <a:r>
              <a:rPr lang="en-US" sz="2800" dirty="0" smtClean="0"/>
              <a:t>students </a:t>
            </a:r>
          </a:p>
          <a:p>
            <a:pPr marL="1371600" lvl="2" indent="-285750" fontAlgn="auto">
              <a:spcAft>
                <a:spcPts val="0"/>
              </a:spcAft>
              <a:buClr>
                <a:schemeClr val="accent3"/>
              </a:buClr>
              <a:buFont typeface="Wingdings 2"/>
              <a:buChar char=""/>
              <a:defRPr/>
            </a:pPr>
            <a:r>
              <a:rPr lang="en-US" sz="2800" dirty="0" smtClean="0"/>
              <a:t>students and teachers.</a:t>
            </a:r>
          </a:p>
          <a:p>
            <a:pPr marL="640080" lvl="1" fontAlgn="auto">
              <a:spcAft>
                <a:spcPts val="0"/>
              </a:spcAft>
              <a:defRPr/>
            </a:pPr>
            <a:r>
              <a:rPr lang="en-US" sz="2800" dirty="0" smtClean="0"/>
              <a:t>students work together to search for</a:t>
            </a:r>
          </a:p>
          <a:p>
            <a:pPr marL="1371600" lvl="2" indent="-457200" fontAlgn="auto">
              <a:spcAft>
                <a:spcPts val="0"/>
              </a:spcAft>
              <a:buClr>
                <a:schemeClr val="accent3"/>
              </a:buClr>
              <a:buFont typeface="Wingdings 2"/>
              <a:buChar char=""/>
              <a:defRPr/>
            </a:pPr>
            <a:r>
              <a:rPr lang="en-US" sz="2800" dirty="0" smtClean="0"/>
              <a:t>understanding</a:t>
            </a:r>
          </a:p>
          <a:p>
            <a:pPr marL="1371600" lvl="2" indent="-457200" fontAlgn="auto">
              <a:spcAft>
                <a:spcPts val="0"/>
              </a:spcAft>
              <a:buClr>
                <a:schemeClr val="accent3"/>
              </a:buClr>
              <a:buFont typeface="Wingdings 2"/>
              <a:buChar char=""/>
              <a:defRPr/>
            </a:pPr>
            <a:r>
              <a:rPr lang="en-US" sz="2800" dirty="0" smtClean="0"/>
              <a:t>meaning</a:t>
            </a:r>
          </a:p>
          <a:p>
            <a:pPr marL="1371600" lvl="2" indent="-457200" fontAlgn="auto">
              <a:spcAft>
                <a:spcPts val="0"/>
              </a:spcAft>
              <a:buClr>
                <a:schemeClr val="accent3"/>
              </a:buClr>
              <a:buFont typeface="Wingdings 2"/>
              <a:buChar char=""/>
              <a:defRPr/>
            </a:pPr>
            <a:r>
              <a:rPr lang="en-US" sz="2800" dirty="0" smtClean="0"/>
              <a:t>solutions or to create a product of their learning</a:t>
            </a:r>
            <a:r>
              <a:rPr lang="en-US" dirty="0" smtClean="0"/>
              <a:t>. </a:t>
            </a:r>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marL="54864" indent="0" algn="ctr" fontAlgn="auto">
              <a:spcAft>
                <a:spcPts val="0"/>
              </a:spcAft>
              <a:defRPr/>
            </a:pPr>
            <a:r>
              <a:rPr lang="en-US" sz="4800" dirty="0" smtClean="0">
                <a:solidFill>
                  <a:schemeClr val="tx2">
                    <a:tint val="100000"/>
                    <a:shade val="90000"/>
                    <a:satMod val="250000"/>
                    <a:alpha val="100000"/>
                  </a:schemeClr>
                </a:solidFill>
              </a:rPr>
              <a:t>Identifying and Resolving Barriers to Access</a:t>
            </a:r>
            <a:endParaRPr lang="en-US" sz="4800" dirty="0">
              <a:solidFill>
                <a:schemeClr val="tx2">
                  <a:tint val="100000"/>
                  <a:shade val="90000"/>
                  <a:satMod val="250000"/>
                  <a:alpha val="100000"/>
                </a:schemeClr>
              </a:solidFill>
            </a:endParaRPr>
          </a:p>
        </p:txBody>
      </p:sp>
      <p:sp>
        <p:nvSpPr>
          <p:cNvPr id="81922" name="Content Placeholder 2"/>
          <p:cNvSpPr>
            <a:spLocks noGrp="1"/>
          </p:cNvSpPr>
          <p:nvPr>
            <p:ph idx="1"/>
          </p:nvPr>
        </p:nvSpPr>
        <p:spPr>
          <a:xfrm>
            <a:off x="457200" y="1752600"/>
            <a:ext cx="8229600" cy="4525963"/>
          </a:xfrm>
        </p:spPr>
        <p:txBody>
          <a:bodyPr/>
          <a:lstStyle/>
          <a:p>
            <a:pPr marL="692150" indent="-463550">
              <a:spcAft>
                <a:spcPts val="1200"/>
              </a:spcAft>
            </a:pPr>
            <a:r>
              <a:rPr lang="en-US" sz="4000" smtClean="0"/>
              <a:t>Undergraduate Social Policy &amp; Social Justice course</a:t>
            </a:r>
          </a:p>
          <a:p>
            <a:pPr marL="692150" indent="-463550">
              <a:spcAft>
                <a:spcPts val="1200"/>
              </a:spcAft>
            </a:pPr>
            <a:r>
              <a:rPr lang="en-US" sz="4000" smtClean="0"/>
              <a:t>Intent to critically assess physical environment</a:t>
            </a:r>
          </a:p>
          <a:p>
            <a:pPr marL="692150" indent="-463550">
              <a:spcAft>
                <a:spcPts val="1200"/>
              </a:spcAft>
            </a:pPr>
            <a:r>
              <a:rPr lang="en-US" sz="4000" smtClean="0"/>
              <a:t>Assignment based on teams of 2-3 students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marL="54864" indent="0" algn="ctr" fontAlgn="auto">
              <a:spcAft>
                <a:spcPts val="0"/>
              </a:spcAft>
              <a:defRPr/>
            </a:pPr>
            <a:r>
              <a:rPr lang="en-US" sz="5400" dirty="0" smtClean="0">
                <a:solidFill>
                  <a:schemeClr val="tx2">
                    <a:tint val="100000"/>
                    <a:shade val="90000"/>
                    <a:satMod val="250000"/>
                    <a:alpha val="100000"/>
                  </a:schemeClr>
                </a:solidFill>
              </a:rPr>
              <a:t>Assignment Objectives </a:t>
            </a:r>
            <a:endParaRPr lang="en-US" sz="5400"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lnSpcReduction="10000"/>
          </a:bodyPr>
          <a:lstStyle/>
          <a:p>
            <a:pPr marL="522288" indent="-522288" fontAlgn="auto">
              <a:spcBef>
                <a:spcPts val="0"/>
              </a:spcBef>
              <a:spcAft>
                <a:spcPts val="600"/>
              </a:spcAft>
              <a:buFont typeface="Wingdings 2"/>
              <a:buChar char=""/>
              <a:defRPr/>
            </a:pPr>
            <a:r>
              <a:rPr lang="en-US" sz="4000" dirty="0" smtClean="0"/>
              <a:t>Learn about Americans with Disabilities Act (ADA)</a:t>
            </a:r>
          </a:p>
          <a:p>
            <a:pPr marL="522288" indent="-522288" fontAlgn="auto">
              <a:spcBef>
                <a:spcPts val="0"/>
              </a:spcBef>
              <a:spcAft>
                <a:spcPts val="600"/>
              </a:spcAft>
              <a:buFont typeface="Wingdings 2"/>
              <a:buChar char=""/>
              <a:defRPr/>
            </a:pPr>
            <a:r>
              <a:rPr lang="en-US" sz="4000" dirty="0" smtClean="0"/>
              <a:t>Become familiar with the standards of the ADA</a:t>
            </a:r>
          </a:p>
          <a:p>
            <a:pPr marL="522288" indent="-522288" fontAlgn="auto">
              <a:spcBef>
                <a:spcPts val="0"/>
              </a:spcBef>
              <a:spcAft>
                <a:spcPts val="600"/>
              </a:spcAft>
              <a:buFont typeface="Wingdings 2"/>
              <a:buChar char=""/>
              <a:defRPr/>
            </a:pPr>
            <a:r>
              <a:rPr lang="en-US" sz="4000" dirty="0" smtClean="0"/>
              <a:t>Use image manipulation software</a:t>
            </a:r>
          </a:p>
          <a:p>
            <a:pPr marL="522288" indent="-522288" fontAlgn="auto">
              <a:spcBef>
                <a:spcPts val="0"/>
              </a:spcBef>
              <a:spcAft>
                <a:spcPts val="600"/>
              </a:spcAft>
              <a:buFont typeface="Wingdings 2"/>
              <a:buChar char=""/>
              <a:defRPr/>
            </a:pPr>
            <a:r>
              <a:rPr lang="en-US" sz="4000" dirty="0" smtClean="0"/>
              <a:t>Propose a resolution to an identified environmental barrier</a:t>
            </a:r>
            <a:endParaRPr lang="en-US" sz="4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Develop Knowledge of ADA Standards</a:t>
            </a:r>
            <a:endParaRPr lang="en-US" dirty="0">
              <a:solidFill>
                <a:schemeClr val="tx2">
                  <a:tint val="100000"/>
                  <a:shade val="90000"/>
                  <a:satMod val="250000"/>
                  <a:alpha val="100000"/>
                </a:schemeClr>
              </a:solidFill>
            </a:endParaRPr>
          </a:p>
        </p:txBody>
      </p:sp>
      <p:sp>
        <p:nvSpPr>
          <p:cNvPr id="83970" name="Content Placeholder 2"/>
          <p:cNvSpPr>
            <a:spLocks noGrp="1"/>
          </p:cNvSpPr>
          <p:nvPr>
            <p:ph idx="1"/>
          </p:nvPr>
        </p:nvSpPr>
        <p:spPr/>
        <p:txBody>
          <a:bodyPr/>
          <a:lstStyle/>
          <a:p>
            <a:r>
              <a:rPr lang="en-US" sz="3600" smtClean="0"/>
              <a:t>Students</a:t>
            </a:r>
          </a:p>
          <a:p>
            <a:pPr lvl="1"/>
            <a:r>
              <a:rPr lang="en-US" smtClean="0"/>
              <a:t> </a:t>
            </a:r>
            <a:r>
              <a:rPr lang="en-US" sz="3600" smtClean="0"/>
              <a:t>Took pictures of potential/existing barriers</a:t>
            </a:r>
          </a:p>
          <a:p>
            <a:pPr lvl="1"/>
            <a:r>
              <a:rPr lang="en-US" sz="3600" smtClean="0"/>
              <a:t> Identified and described situation</a:t>
            </a:r>
          </a:p>
          <a:p>
            <a:pPr lvl="1"/>
            <a:r>
              <a:rPr lang="en-US" sz="3600" smtClean="0"/>
              <a:t>Proposed methods to resolve/remove problem    </a:t>
            </a:r>
          </a:p>
          <a:p>
            <a:pPr>
              <a:buFont typeface="Wingdings 2" pitchFamily="18" charset="2"/>
              <a:buNone/>
            </a:pPr>
            <a:endParaRPr lang="en-US" sz="3600" smtClean="0"/>
          </a:p>
        </p:txBody>
      </p:sp>
      <p:pic>
        <p:nvPicPr>
          <p:cNvPr id="83971" name="Picture 5" descr="C:\Documents and Settings\mt01\Local Settings\Temporary Internet Files\Content.IE5\IHD1ZLID\MC900198795[1].wmf"/>
          <p:cNvPicPr>
            <a:picLocks noChangeAspect="1" noChangeArrowheads="1"/>
          </p:cNvPicPr>
          <p:nvPr/>
        </p:nvPicPr>
        <p:blipFill>
          <a:blip r:embed="rId2"/>
          <a:srcRect/>
          <a:stretch>
            <a:fillRect/>
          </a:stretch>
        </p:blipFill>
        <p:spPr bwMode="auto">
          <a:xfrm>
            <a:off x="6477000" y="4191000"/>
            <a:ext cx="1733550" cy="206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marL="54864" indent="0" algn="ctr" fontAlgn="auto">
              <a:spcAft>
                <a:spcPts val="0"/>
              </a:spcAft>
              <a:defRPr/>
            </a:pPr>
            <a:r>
              <a:rPr lang="en-US" dirty="0" smtClean="0">
                <a:solidFill>
                  <a:schemeClr val="tx2">
                    <a:tint val="100000"/>
                    <a:shade val="90000"/>
                    <a:satMod val="250000"/>
                    <a:alpha val="100000"/>
                  </a:schemeClr>
                </a:solidFill>
              </a:rPr>
              <a:t>Learning Outcomes</a:t>
            </a:r>
            <a:endParaRPr lang="en-US" dirty="0">
              <a:solidFill>
                <a:schemeClr val="tx2">
                  <a:tint val="100000"/>
                  <a:shade val="90000"/>
                  <a:satMod val="250000"/>
                  <a:alpha val="100000"/>
                </a:schemeClr>
              </a:solidFill>
            </a:endParaRPr>
          </a:p>
        </p:txBody>
      </p:sp>
      <p:sp>
        <p:nvSpPr>
          <p:cNvPr id="84994" name="Content Placeholder 2"/>
          <p:cNvSpPr>
            <a:spLocks noGrp="1"/>
          </p:cNvSpPr>
          <p:nvPr>
            <p:ph idx="1"/>
          </p:nvPr>
        </p:nvSpPr>
        <p:spPr/>
        <p:txBody>
          <a:bodyPr/>
          <a:lstStyle/>
          <a:p>
            <a:pPr marL="690563" indent="-466725">
              <a:spcAft>
                <a:spcPts val="600"/>
              </a:spcAft>
            </a:pPr>
            <a:r>
              <a:rPr lang="en-US" smtClean="0"/>
              <a:t>All student groups successfully completed the assignment</a:t>
            </a:r>
          </a:p>
          <a:p>
            <a:pPr marL="690563" indent="-466725">
              <a:spcAft>
                <a:spcPts val="600"/>
              </a:spcAft>
            </a:pPr>
            <a:r>
              <a:rPr lang="en-US" smtClean="0"/>
              <a:t>All groups collaborated and contributed their skill sets to others  in their groups</a:t>
            </a:r>
          </a:p>
          <a:p>
            <a:pPr marL="690563" indent="-466725">
              <a:spcAft>
                <a:spcPts val="600"/>
              </a:spcAft>
            </a:pPr>
            <a:r>
              <a:rPr lang="en-US" smtClean="0"/>
              <a:t>Students acquired underlying knowledge of ADA standards</a:t>
            </a:r>
          </a:p>
          <a:p>
            <a:pPr marL="690563" indent="-466725">
              <a:spcAft>
                <a:spcPts val="600"/>
              </a:spcAft>
            </a:pPr>
            <a:r>
              <a:rPr lang="en-US" smtClean="0"/>
              <a:t>Students applied these standards to problem solving</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Classroom Discussion: General</a:t>
            </a:r>
            <a:endParaRPr lang="en-US" dirty="0">
              <a:solidFill>
                <a:schemeClr val="tx2">
                  <a:tint val="100000"/>
                  <a:shade val="90000"/>
                  <a:satMod val="250000"/>
                  <a:alpha val="100000"/>
                </a:schemeClr>
              </a:solidFill>
            </a:endParaRPr>
          </a:p>
        </p:txBody>
      </p:sp>
      <p:sp>
        <p:nvSpPr>
          <p:cNvPr id="86018" name="Content Placeholder 2"/>
          <p:cNvSpPr>
            <a:spLocks noGrp="1"/>
          </p:cNvSpPr>
          <p:nvPr>
            <p:ph idx="1"/>
          </p:nvPr>
        </p:nvSpPr>
        <p:spPr>
          <a:xfrm>
            <a:off x="457200" y="1600200"/>
            <a:ext cx="8229600" cy="5029200"/>
          </a:xfrm>
        </p:spPr>
        <p:txBody>
          <a:bodyPr/>
          <a:lstStyle/>
          <a:p>
            <a:r>
              <a:rPr lang="en-US" i="1" smtClean="0"/>
              <a:t>Pros:</a:t>
            </a:r>
            <a:r>
              <a:rPr lang="en-US" smtClean="0"/>
              <a:t> Can provide an opportunity for diversity of perspectives and developing new appreciation for differences. </a:t>
            </a:r>
          </a:p>
          <a:p>
            <a:r>
              <a:rPr lang="en-US" i="1" smtClean="0"/>
              <a:t>Cons: </a:t>
            </a:r>
            <a:r>
              <a:rPr lang="en-US" smtClean="0"/>
              <a:t>Some students will monopolize the conversation while others will not actively engage in discussion.</a:t>
            </a:r>
          </a:p>
          <a:p>
            <a:r>
              <a:rPr lang="en-US" i="1" smtClean="0"/>
              <a:t>Disability Factors: </a:t>
            </a:r>
            <a:r>
              <a:rPr lang="en-US" smtClean="0"/>
              <a:t>Some students with disabilities face challenges participating in class and small group discussions and other interactive activities. </a:t>
            </a:r>
          </a:p>
          <a:p>
            <a:pPr>
              <a:buFont typeface="Wingdings 2" pitchFamily="18" charset="2"/>
              <a:buNone/>
            </a:pPr>
            <a:endParaRPr lang="en-US" smtClean="0"/>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0"/>
            <a:ext cx="8229600" cy="1143000"/>
          </a:xfrm>
        </p:spPr>
        <p:txBody>
          <a:bodyPr/>
          <a:lstStyle/>
          <a:p>
            <a:pPr marL="54864" indent="0" fontAlgn="auto">
              <a:spcAft>
                <a:spcPts val="0"/>
              </a:spcAft>
              <a:defRPr/>
            </a:pPr>
            <a:r>
              <a:rPr lang="en-US" dirty="0">
                <a:solidFill>
                  <a:schemeClr val="tx2">
                    <a:tint val="100000"/>
                    <a:shade val="90000"/>
                    <a:satMod val="250000"/>
                    <a:alpha val="100000"/>
                  </a:schemeClr>
                </a:solidFill>
              </a:rPr>
              <a:t>ADA Definition of Disability</a:t>
            </a:r>
          </a:p>
        </p:txBody>
      </p:sp>
      <p:sp>
        <p:nvSpPr>
          <p:cNvPr id="133123" name="Text Box 3"/>
          <p:cNvSpPr txBox="1">
            <a:spLocks noChangeArrowheads="1"/>
          </p:cNvSpPr>
          <p:nvPr/>
        </p:nvSpPr>
        <p:spPr bwMode="auto">
          <a:xfrm>
            <a:off x="609600" y="1524000"/>
            <a:ext cx="7848600" cy="44783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sz="3000" dirty="0">
                <a:latin typeface="+mn-lt"/>
                <a:cs typeface="+mn-cs"/>
              </a:rPr>
              <a:t>A person has a disability if he or she:</a:t>
            </a:r>
            <a:endParaRPr lang="en-US" sz="2800" dirty="0">
              <a:latin typeface="+mn-lt"/>
              <a:cs typeface="+mn-cs"/>
            </a:endParaRPr>
          </a:p>
          <a:p>
            <a:pPr marL="514350" indent="-514350" fontAlgn="auto">
              <a:spcBef>
                <a:spcPct val="50000"/>
              </a:spcBef>
              <a:spcAft>
                <a:spcPts val="0"/>
              </a:spcAft>
              <a:defRPr/>
            </a:pPr>
            <a:r>
              <a:rPr lang="en-US" sz="3000" dirty="0">
                <a:latin typeface="+mn-lt"/>
                <a:cs typeface="+mn-cs"/>
              </a:rPr>
              <a:t>1)  </a:t>
            </a:r>
            <a:r>
              <a:rPr lang="en-US" sz="3000" dirty="0">
                <a:latin typeface="+mn-lt"/>
                <a:cs typeface="+mn-cs"/>
              </a:rPr>
              <a:t>has </a:t>
            </a:r>
            <a:r>
              <a:rPr lang="en-US" sz="3000" dirty="0">
                <a:latin typeface="+mn-lt"/>
                <a:cs typeface="+mn-cs"/>
              </a:rPr>
              <a:t>a physical or mental </a:t>
            </a:r>
            <a:r>
              <a:rPr lang="en-US" sz="3000" u="sng" dirty="0">
                <a:latin typeface="+mn-lt"/>
                <a:cs typeface="+mn-cs"/>
              </a:rPr>
              <a:t>impairment</a:t>
            </a:r>
            <a:r>
              <a:rPr lang="en-US" sz="3000" dirty="0">
                <a:latin typeface="+mn-lt"/>
                <a:cs typeface="+mn-cs"/>
              </a:rPr>
              <a:t> </a:t>
            </a:r>
            <a:r>
              <a:rPr lang="en-US" sz="3000" dirty="0">
                <a:latin typeface="+mn-lt"/>
                <a:cs typeface="+mn-cs"/>
              </a:rPr>
              <a:t>that </a:t>
            </a:r>
            <a:r>
              <a:rPr lang="en-US" sz="3000" u="sng" dirty="0">
                <a:latin typeface="+mn-lt"/>
                <a:cs typeface="+mn-cs"/>
              </a:rPr>
              <a:t>substantially limits</a:t>
            </a:r>
            <a:r>
              <a:rPr lang="en-US" sz="3000" dirty="0">
                <a:latin typeface="+mn-lt"/>
                <a:cs typeface="+mn-cs"/>
              </a:rPr>
              <a:t> one or more of 	the major life activities (walking, </a:t>
            </a:r>
            <a:r>
              <a:rPr lang="en-US" sz="3000" dirty="0">
                <a:latin typeface="+mn-lt"/>
                <a:cs typeface="+mn-cs"/>
              </a:rPr>
              <a:t>standing</a:t>
            </a:r>
            <a:r>
              <a:rPr lang="en-US" sz="3000" dirty="0">
                <a:latin typeface="+mn-lt"/>
                <a:cs typeface="+mn-cs"/>
              </a:rPr>
              <a:t>, seeing, speaking, hearing, </a:t>
            </a:r>
            <a:r>
              <a:rPr lang="en-US" sz="3000" dirty="0">
                <a:latin typeface="+mn-lt"/>
                <a:cs typeface="+mn-cs"/>
              </a:rPr>
              <a:t>breathing</a:t>
            </a:r>
            <a:r>
              <a:rPr lang="en-US" sz="3000" dirty="0">
                <a:latin typeface="+mn-lt"/>
                <a:cs typeface="+mn-cs"/>
              </a:rPr>
              <a:t>, taking care of oneself, </a:t>
            </a:r>
            <a:r>
              <a:rPr lang="en-US" sz="3000" dirty="0">
                <a:latin typeface="+mn-lt"/>
                <a:cs typeface="+mn-cs"/>
              </a:rPr>
              <a:t>learning</a:t>
            </a:r>
            <a:r>
              <a:rPr lang="en-US" sz="3000" dirty="0">
                <a:latin typeface="+mn-lt"/>
                <a:cs typeface="+mn-cs"/>
              </a:rPr>
              <a:t>);</a:t>
            </a:r>
          </a:p>
          <a:p>
            <a:pPr fontAlgn="auto">
              <a:spcBef>
                <a:spcPct val="50000"/>
              </a:spcBef>
              <a:spcAft>
                <a:spcPts val="0"/>
              </a:spcAft>
              <a:defRPr/>
            </a:pPr>
            <a:r>
              <a:rPr lang="en-US" sz="3000" dirty="0">
                <a:latin typeface="+mn-lt"/>
                <a:cs typeface="+mn-cs"/>
              </a:rPr>
              <a:t>2) </a:t>
            </a:r>
            <a:r>
              <a:rPr lang="en-US" sz="3000" dirty="0">
                <a:latin typeface="+mn-lt"/>
                <a:cs typeface="+mn-cs"/>
              </a:rPr>
              <a:t> has </a:t>
            </a:r>
            <a:r>
              <a:rPr lang="en-US" sz="3000" dirty="0">
                <a:latin typeface="+mn-lt"/>
                <a:cs typeface="+mn-cs"/>
              </a:rPr>
              <a:t>a </a:t>
            </a:r>
            <a:r>
              <a:rPr lang="en-US" sz="3000" u="sng" dirty="0">
                <a:latin typeface="+mn-lt"/>
                <a:cs typeface="+mn-cs"/>
              </a:rPr>
              <a:t>record</a:t>
            </a:r>
            <a:r>
              <a:rPr lang="en-US" sz="3000" dirty="0">
                <a:latin typeface="+mn-lt"/>
                <a:cs typeface="+mn-cs"/>
              </a:rPr>
              <a:t> of having a disability; or</a:t>
            </a:r>
          </a:p>
          <a:p>
            <a:pPr fontAlgn="auto">
              <a:spcBef>
                <a:spcPct val="50000"/>
              </a:spcBef>
              <a:spcAft>
                <a:spcPts val="0"/>
              </a:spcAft>
              <a:defRPr/>
            </a:pPr>
            <a:r>
              <a:rPr lang="en-US" sz="3000" dirty="0">
                <a:latin typeface="+mn-lt"/>
                <a:cs typeface="+mn-cs"/>
              </a:rPr>
              <a:t>3) </a:t>
            </a:r>
            <a:r>
              <a:rPr lang="en-US" sz="3000" dirty="0">
                <a:latin typeface="+mn-lt"/>
                <a:cs typeface="+mn-cs"/>
              </a:rPr>
              <a:t> is </a:t>
            </a:r>
            <a:r>
              <a:rPr lang="en-US" sz="3000" u="sng" dirty="0">
                <a:latin typeface="+mn-lt"/>
                <a:cs typeface="+mn-cs"/>
              </a:rPr>
              <a:t>regarded as</a:t>
            </a:r>
            <a:r>
              <a:rPr lang="en-US" sz="3000" dirty="0">
                <a:latin typeface="+mn-lt"/>
                <a:cs typeface="+mn-cs"/>
              </a:rPr>
              <a:t> having a disability.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3536"/>
            <a:ext cx="83058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UD for Class Discussion: </a:t>
            </a:r>
            <a:br>
              <a:rPr lang="en-US" dirty="0" smtClean="0">
                <a:solidFill>
                  <a:schemeClr val="tx2">
                    <a:tint val="100000"/>
                    <a:shade val="90000"/>
                    <a:satMod val="250000"/>
                    <a:alpha val="100000"/>
                  </a:schemeClr>
                </a:solidFill>
              </a:rPr>
            </a:br>
            <a:r>
              <a:rPr lang="en-US" i="1" dirty="0" smtClean="0">
                <a:solidFill>
                  <a:schemeClr val="tx2">
                    <a:tint val="100000"/>
                    <a:shade val="90000"/>
                    <a:satMod val="250000"/>
                    <a:alpha val="100000"/>
                  </a:schemeClr>
                </a:solidFill>
              </a:rPr>
              <a:t>Strategies that Benefit All Students </a:t>
            </a:r>
            <a:endParaRPr lang="en-US" i="1" dirty="0">
              <a:solidFill>
                <a:schemeClr val="tx2">
                  <a:tint val="100000"/>
                  <a:shade val="90000"/>
                  <a:satMod val="250000"/>
                  <a:alpha val="100000"/>
                </a:schemeClr>
              </a:solidFill>
            </a:endParaRPr>
          </a:p>
        </p:txBody>
      </p:sp>
      <p:sp>
        <p:nvSpPr>
          <p:cNvPr id="87042" name="Content Placeholder 2"/>
          <p:cNvSpPr>
            <a:spLocks noGrp="1"/>
          </p:cNvSpPr>
          <p:nvPr>
            <p:ph idx="1"/>
          </p:nvPr>
        </p:nvSpPr>
        <p:spPr>
          <a:xfrm>
            <a:off x="457200" y="1447800"/>
            <a:ext cx="8458200" cy="5105400"/>
          </a:xfrm>
        </p:spPr>
        <p:txBody>
          <a:bodyPr/>
          <a:lstStyle/>
          <a:p>
            <a:pPr>
              <a:spcAft>
                <a:spcPts val="600"/>
              </a:spcAft>
            </a:pPr>
            <a:r>
              <a:rPr lang="en-US" sz="2800" smtClean="0"/>
              <a:t>You already know that </a:t>
            </a:r>
            <a:r>
              <a:rPr lang="en-US" sz="2800" b="1" i="1" smtClean="0"/>
              <a:t>specific needs vary </a:t>
            </a:r>
            <a:r>
              <a:rPr lang="en-US" sz="2800" smtClean="0"/>
              <a:t>significantly among your students; </a:t>
            </a:r>
          </a:p>
          <a:p>
            <a:pPr>
              <a:spcAft>
                <a:spcPts val="600"/>
              </a:spcAft>
            </a:pPr>
            <a:r>
              <a:rPr lang="en-US" sz="2800" smtClean="0"/>
              <a:t>First, </a:t>
            </a:r>
            <a:r>
              <a:rPr lang="en-US" sz="2800" b="1" i="1" smtClean="0"/>
              <a:t>understand the needs of individuals </a:t>
            </a:r>
            <a:r>
              <a:rPr lang="en-US" sz="2800" smtClean="0"/>
              <a:t>who experience disabilities affecting participation in classroom and group discussions; and</a:t>
            </a:r>
          </a:p>
          <a:p>
            <a:pPr>
              <a:spcAft>
                <a:spcPts val="600"/>
              </a:spcAft>
            </a:pPr>
            <a:r>
              <a:rPr lang="en-US" sz="2800" smtClean="0"/>
              <a:t>Then, </a:t>
            </a:r>
            <a:r>
              <a:rPr lang="en-US" sz="2800" b="1" i="1" smtClean="0"/>
              <a:t>focus on developing an integrative and effective classroom discussion approach </a:t>
            </a:r>
            <a:r>
              <a:rPr lang="en-US" sz="2800" smtClean="0"/>
              <a:t>rather than multiple individual solutions to meet the learning needs of </a:t>
            </a:r>
            <a:r>
              <a:rPr lang="en-US" sz="2800" i="1" smtClean="0"/>
              <a:t>all students, </a:t>
            </a:r>
            <a:r>
              <a:rPr lang="en-US" sz="2800" smtClean="0"/>
              <a:t>not just those with particular disabilities (Scott, McGuire, &amp; Shaw, 2003).</a:t>
            </a:r>
          </a:p>
          <a:p>
            <a:endParaRPr lang="en-US" sz="2200" smtClean="0"/>
          </a:p>
          <a:p>
            <a:pPr>
              <a:buFont typeface="Wingdings 2" pitchFamily="18" charset="2"/>
              <a:buNone/>
            </a:pPr>
            <a:endParaRPr lang="en-US" sz="2200" smtClean="0"/>
          </a:p>
          <a:p>
            <a:pPr lvl="1">
              <a:buFontTx/>
              <a:buNone/>
            </a:pPr>
            <a:endParaRPr lang="en-US" sz="1800" smtClean="0"/>
          </a:p>
          <a:p>
            <a:pPr>
              <a:buFont typeface="Wingdings 2" pitchFamily="18" charset="2"/>
              <a:buNone/>
            </a:pPr>
            <a:endParaRPr lang="en-US" sz="2000" smtClean="0"/>
          </a:p>
          <a:p>
            <a:pPr>
              <a:buFont typeface="Wingdings 2" pitchFamily="18" charset="2"/>
              <a:buNone/>
            </a:pPr>
            <a:endParaRPr lang="en-US" sz="1800" smtClean="0"/>
          </a:p>
          <a:p>
            <a:pPr>
              <a:buFont typeface="Wingdings 2" pitchFamily="18" charset="2"/>
              <a:buNone/>
            </a:pPr>
            <a:endParaRPr lang="en-US" sz="1800" smtClean="0"/>
          </a:p>
          <a:p>
            <a:pPr>
              <a:buFont typeface="Wingdings 2" pitchFamily="18" charset="2"/>
              <a:buNone/>
            </a:pPr>
            <a:r>
              <a:rPr lang="en-US" sz="1800" smtClean="0"/>
              <a:t>From http://www.washington.edu/doit/Faculty/Strategies/Academic/Groupwork/</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Universal Design for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Class Discussion</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447800"/>
            <a:ext cx="8458200" cy="5334000"/>
          </a:xfrm>
        </p:spPr>
        <p:txBody>
          <a:bodyPr>
            <a:normAutofit fontScale="70000" lnSpcReduction="20000"/>
          </a:bodyPr>
          <a:lstStyle/>
          <a:p>
            <a:pPr fontAlgn="auto">
              <a:spcBef>
                <a:spcPts val="0"/>
              </a:spcBef>
              <a:spcAft>
                <a:spcPts val="600"/>
              </a:spcAft>
              <a:buFont typeface="Wingdings 2"/>
              <a:buChar char=""/>
              <a:defRPr/>
            </a:pPr>
            <a:r>
              <a:rPr lang="en-US" b="1" i="1" dirty="0" smtClean="0"/>
              <a:t>Reconfigure your classroom </a:t>
            </a:r>
            <a:r>
              <a:rPr lang="en-US" dirty="0" smtClean="0"/>
              <a:t>to facilitate communication</a:t>
            </a:r>
            <a:endParaRPr lang="en-US" sz="2800" dirty="0" smtClean="0"/>
          </a:p>
          <a:p>
            <a:pPr fontAlgn="auto">
              <a:spcBef>
                <a:spcPts val="0"/>
              </a:spcBef>
              <a:spcAft>
                <a:spcPts val="600"/>
              </a:spcAft>
              <a:buFont typeface="Wingdings 2"/>
              <a:buChar char=""/>
              <a:defRPr/>
            </a:pPr>
            <a:r>
              <a:rPr lang="en-US" dirty="0" smtClean="0"/>
              <a:t>Develop a class </a:t>
            </a:r>
            <a:r>
              <a:rPr lang="en-US" b="1" i="1" dirty="0" smtClean="0"/>
              <a:t>code of conduct </a:t>
            </a:r>
            <a:r>
              <a:rPr lang="en-US" dirty="0" smtClean="0"/>
              <a:t>(a.k.a. ground rules) to guide classroom discussion to promote useful, respectful and worthwhile experience for </a:t>
            </a:r>
            <a:r>
              <a:rPr lang="en-US" b="1" i="1" dirty="0" smtClean="0"/>
              <a:t>all</a:t>
            </a:r>
            <a:r>
              <a:rPr lang="en-US" dirty="0" smtClean="0"/>
              <a:t> </a:t>
            </a:r>
            <a:r>
              <a:rPr lang="en-US" b="1" i="1" dirty="0" smtClean="0"/>
              <a:t>participants </a:t>
            </a:r>
          </a:p>
          <a:p>
            <a:pPr fontAlgn="auto">
              <a:spcBef>
                <a:spcPts val="0"/>
              </a:spcBef>
              <a:spcAft>
                <a:spcPts val="600"/>
              </a:spcAft>
              <a:buFont typeface="Wingdings 2"/>
              <a:buChar char=""/>
              <a:defRPr/>
            </a:pPr>
            <a:r>
              <a:rPr lang="en-US" dirty="0" smtClean="0"/>
              <a:t>Prepare discussion </a:t>
            </a:r>
            <a:r>
              <a:rPr lang="en-US" b="1" i="1" dirty="0" smtClean="0"/>
              <a:t>topics/questions in advance</a:t>
            </a:r>
          </a:p>
          <a:p>
            <a:pPr fontAlgn="auto">
              <a:spcBef>
                <a:spcPts val="0"/>
              </a:spcBef>
              <a:spcAft>
                <a:spcPts val="600"/>
              </a:spcAft>
              <a:buFont typeface="Wingdings 2"/>
              <a:buChar char=""/>
              <a:defRPr/>
            </a:pPr>
            <a:r>
              <a:rPr lang="en-US" dirty="0" smtClean="0"/>
              <a:t>Be aware that </a:t>
            </a:r>
            <a:r>
              <a:rPr lang="en-US" b="1" i="1" dirty="0" smtClean="0"/>
              <a:t>your interactions </a:t>
            </a:r>
            <a:r>
              <a:rPr lang="en-US" dirty="0" smtClean="0"/>
              <a:t>and behaviors </a:t>
            </a:r>
            <a:r>
              <a:rPr lang="en-US" b="1" i="1" dirty="0" smtClean="0"/>
              <a:t>set the tone</a:t>
            </a:r>
          </a:p>
          <a:p>
            <a:pPr fontAlgn="auto">
              <a:spcBef>
                <a:spcPts val="0"/>
              </a:spcBef>
              <a:spcAft>
                <a:spcPts val="600"/>
              </a:spcAft>
              <a:buFont typeface="Wingdings 2"/>
              <a:buChar char=""/>
              <a:defRPr/>
            </a:pPr>
            <a:r>
              <a:rPr lang="en-US" dirty="0" smtClean="0"/>
              <a:t>Keep discussions “on-track”</a:t>
            </a:r>
          </a:p>
          <a:p>
            <a:pPr fontAlgn="auto">
              <a:spcBef>
                <a:spcPts val="0"/>
              </a:spcBef>
              <a:spcAft>
                <a:spcPts val="600"/>
              </a:spcAft>
              <a:buFont typeface="Wingdings 2"/>
              <a:buChar char=""/>
              <a:defRPr/>
            </a:pPr>
            <a:r>
              <a:rPr lang="en-US" dirty="0" smtClean="0"/>
              <a:t>Paraphrase questions and answers and highlight key points throughout discussions</a:t>
            </a:r>
          </a:p>
          <a:p>
            <a:pPr fontAlgn="auto">
              <a:spcBef>
                <a:spcPts val="0"/>
              </a:spcBef>
              <a:spcAft>
                <a:spcPts val="600"/>
              </a:spcAft>
              <a:buFont typeface="Wingdings 2"/>
              <a:buChar char=""/>
              <a:defRPr/>
            </a:pPr>
            <a:r>
              <a:rPr lang="en-US" b="1" i="1" dirty="0" smtClean="0"/>
              <a:t>Create options for electronic or computer-assisted discussions</a:t>
            </a:r>
            <a:endParaRPr lang="en-US" dirty="0" smtClean="0"/>
          </a:p>
          <a:p>
            <a:pPr fontAlgn="auto">
              <a:spcBef>
                <a:spcPts val="0"/>
              </a:spcBef>
              <a:spcAft>
                <a:spcPts val="600"/>
              </a:spcAft>
              <a:buFont typeface="Wingdings 2"/>
              <a:buChar char=""/>
              <a:defRPr/>
            </a:pPr>
            <a:r>
              <a:rPr lang="en-US" dirty="0" smtClean="0"/>
              <a:t>Provide </a:t>
            </a:r>
            <a:r>
              <a:rPr lang="en-US" b="1" i="1" dirty="0" smtClean="0"/>
              <a:t>electronic supplementary course/discussion materials</a:t>
            </a:r>
          </a:p>
          <a:p>
            <a:pPr fontAlgn="auto">
              <a:spcBef>
                <a:spcPts val="0"/>
              </a:spcBef>
              <a:spcAft>
                <a:spcPts val="600"/>
              </a:spcAft>
              <a:buFont typeface="Wingdings 2"/>
              <a:buChar char=""/>
              <a:defRPr/>
            </a:pPr>
            <a:r>
              <a:rPr lang="en-US" b="1" i="1" dirty="0" smtClean="0"/>
              <a:t>Give clear </a:t>
            </a:r>
            <a:r>
              <a:rPr lang="en-US" dirty="0" smtClean="0"/>
              <a:t>verbal and written </a:t>
            </a:r>
            <a:r>
              <a:rPr lang="en-US" b="1" i="1" dirty="0" smtClean="0"/>
              <a:t>descriptions</a:t>
            </a:r>
            <a:r>
              <a:rPr lang="en-US" dirty="0" smtClean="0"/>
              <a:t> and explanations </a:t>
            </a:r>
            <a:r>
              <a:rPr lang="en-US" b="1" i="1" dirty="0" smtClean="0"/>
              <a:t>of all visual and  written materials </a:t>
            </a:r>
          </a:p>
          <a:p>
            <a:pPr fontAlgn="auto">
              <a:spcBef>
                <a:spcPts val="0"/>
              </a:spcBef>
              <a:spcAft>
                <a:spcPts val="60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Discussion: Motor-Orthopedic-Mobility Impairments</a:t>
            </a:r>
            <a:endParaRPr lang="en-US" dirty="0">
              <a:solidFill>
                <a:schemeClr val="tx2">
                  <a:tint val="100000"/>
                  <a:shade val="90000"/>
                  <a:satMod val="250000"/>
                  <a:alpha val="100000"/>
                </a:schemeClr>
              </a:solidFill>
            </a:endParaRPr>
          </a:p>
        </p:txBody>
      </p:sp>
      <p:sp>
        <p:nvSpPr>
          <p:cNvPr id="3" name="Content Placeholder 2"/>
          <p:cNvSpPr>
            <a:spLocks noGrp="1"/>
          </p:cNvSpPr>
          <p:nvPr>
            <p:ph sz="half" idx="1"/>
          </p:nvPr>
        </p:nvSpPr>
        <p:spPr>
          <a:xfrm>
            <a:off x="381000" y="3886200"/>
            <a:ext cx="4343400" cy="2590800"/>
          </a:xfrm>
        </p:spPr>
        <p:txBody>
          <a:bodyPr>
            <a:normAutofit fontScale="47500" lnSpcReduction="20000"/>
          </a:bodyPr>
          <a:lstStyle/>
          <a:p>
            <a:pPr marL="640080" lvl="1" fontAlgn="auto">
              <a:spcAft>
                <a:spcPts val="600"/>
              </a:spcAft>
              <a:defRPr/>
            </a:pPr>
            <a:r>
              <a:rPr lang="en-US" sz="4200" dirty="0" smtClean="0"/>
              <a:t>Preferential and accessible seating</a:t>
            </a:r>
          </a:p>
          <a:p>
            <a:pPr marL="640080" lvl="1" fontAlgn="auto">
              <a:spcAft>
                <a:spcPts val="600"/>
              </a:spcAft>
              <a:defRPr/>
            </a:pPr>
            <a:r>
              <a:rPr lang="en-US" sz="4200" dirty="0" smtClean="0"/>
              <a:t>Note takers </a:t>
            </a:r>
          </a:p>
          <a:p>
            <a:pPr marL="640080" lvl="1" fontAlgn="auto">
              <a:spcAft>
                <a:spcPts val="600"/>
              </a:spcAft>
              <a:defRPr/>
            </a:pPr>
            <a:r>
              <a:rPr lang="en-US" sz="4200" dirty="0" smtClean="0"/>
              <a:t>Audio-taped class sessions</a:t>
            </a:r>
          </a:p>
          <a:p>
            <a:pPr marL="640080" lvl="1" fontAlgn="auto">
              <a:spcAft>
                <a:spcPts val="600"/>
              </a:spcAft>
              <a:defRPr/>
            </a:pPr>
            <a:r>
              <a:rPr lang="en-US" sz="4200" dirty="0" smtClean="0"/>
              <a:t>Laptop computer for note taking</a:t>
            </a:r>
          </a:p>
          <a:p>
            <a:pPr marL="640080" lvl="1" fontAlgn="auto">
              <a:spcAft>
                <a:spcPts val="600"/>
              </a:spcAft>
              <a:defRPr/>
            </a:pPr>
            <a:endParaRPr lang="en-US" sz="3600" dirty="0" smtClean="0"/>
          </a:p>
          <a:p>
            <a:pPr marL="640080" lvl="1" fontAlgn="auto">
              <a:spcAft>
                <a:spcPts val="0"/>
              </a:spcAft>
              <a:defRPr/>
            </a:pPr>
            <a:endParaRPr lang="en-US" dirty="0" smtClean="0"/>
          </a:p>
          <a:p>
            <a:pPr marL="640080" lvl="1" fontAlgn="auto">
              <a:spcAft>
                <a:spcPts val="0"/>
              </a:spcAft>
              <a:buFontTx/>
              <a:buNone/>
              <a:defRPr/>
            </a:pPr>
            <a:endParaRPr lang="en-US" dirty="0" smtClean="0"/>
          </a:p>
          <a:p>
            <a:pPr fontAlgn="auto">
              <a:spcBef>
                <a:spcPts val="0"/>
              </a:spcBef>
              <a:spcAft>
                <a:spcPts val="0"/>
              </a:spcAft>
              <a:buFont typeface="Wingdings 2"/>
              <a:buChar char=""/>
              <a:defRPr/>
            </a:pPr>
            <a:endParaRPr lang="en-US" dirty="0"/>
          </a:p>
        </p:txBody>
      </p:sp>
      <p:sp>
        <p:nvSpPr>
          <p:cNvPr id="4" name="Content Placeholder 3"/>
          <p:cNvSpPr>
            <a:spLocks noGrp="1"/>
          </p:cNvSpPr>
          <p:nvPr>
            <p:ph sz="half" idx="2"/>
          </p:nvPr>
        </p:nvSpPr>
        <p:spPr>
          <a:xfrm>
            <a:off x="4724400" y="3810000"/>
            <a:ext cx="4191000" cy="2667000"/>
          </a:xfrm>
        </p:spPr>
        <p:txBody>
          <a:bodyPr>
            <a:normAutofit fontScale="47500" lnSpcReduction="20000"/>
          </a:bodyPr>
          <a:lstStyle/>
          <a:p>
            <a:pPr marL="640080" lvl="1" fontAlgn="auto">
              <a:spcAft>
                <a:spcPts val="600"/>
              </a:spcAft>
              <a:defRPr/>
            </a:pPr>
            <a:r>
              <a:rPr lang="en-US" sz="4400" dirty="0" smtClean="0"/>
              <a:t>Include student in open discussions</a:t>
            </a:r>
          </a:p>
          <a:p>
            <a:pPr marL="640080" lvl="1" fontAlgn="auto">
              <a:spcAft>
                <a:spcPts val="600"/>
              </a:spcAft>
              <a:defRPr/>
            </a:pPr>
            <a:r>
              <a:rPr lang="en-US" sz="4400" dirty="0" smtClean="0"/>
              <a:t>Allow more time  to complete activities </a:t>
            </a:r>
          </a:p>
          <a:p>
            <a:pPr marL="640080" lvl="1" fontAlgn="auto">
              <a:spcAft>
                <a:spcPts val="600"/>
              </a:spcAft>
              <a:defRPr/>
            </a:pPr>
            <a:r>
              <a:rPr lang="en-US" sz="4400" dirty="0" smtClean="0"/>
              <a:t>Use ramps and raised platforms for access</a:t>
            </a:r>
          </a:p>
          <a:p>
            <a:pPr marL="640080" lvl="1" fontAlgn="auto">
              <a:spcAft>
                <a:spcPts val="600"/>
              </a:spcAft>
              <a:defRPr/>
            </a:pPr>
            <a:r>
              <a:rPr lang="en-US" sz="4400" dirty="0" smtClean="0"/>
              <a:t>Lower chalkboard and/or corkboard</a:t>
            </a:r>
          </a:p>
          <a:p>
            <a:pPr fontAlgn="auto">
              <a:spcBef>
                <a:spcPts val="0"/>
              </a:spcBef>
              <a:spcAft>
                <a:spcPts val="0"/>
              </a:spcAft>
              <a:buFont typeface="Wingdings 2"/>
              <a:buChar char=""/>
              <a:defRPr/>
            </a:pPr>
            <a:endParaRPr lang="en-US" dirty="0"/>
          </a:p>
        </p:txBody>
      </p:sp>
      <p:sp>
        <p:nvSpPr>
          <p:cNvPr id="90116" name="Rectangle 4"/>
          <p:cNvSpPr>
            <a:spLocks noChangeArrowheads="1"/>
          </p:cNvSpPr>
          <p:nvPr/>
        </p:nvSpPr>
        <p:spPr bwMode="auto">
          <a:xfrm>
            <a:off x="609600" y="1371600"/>
            <a:ext cx="8153400" cy="2462213"/>
          </a:xfrm>
          <a:prstGeom prst="rect">
            <a:avLst/>
          </a:prstGeom>
          <a:noFill/>
          <a:ln w="9525">
            <a:noFill/>
            <a:miter lim="800000"/>
            <a:headEnd/>
            <a:tailEnd/>
          </a:ln>
        </p:spPr>
        <p:txBody>
          <a:bodyPr>
            <a:spAutoFit/>
          </a:bodyPr>
          <a:lstStyle/>
          <a:p>
            <a:pPr>
              <a:spcAft>
                <a:spcPts val="600"/>
              </a:spcAft>
            </a:pPr>
            <a:r>
              <a:rPr lang="en-US" sz="2400" i="1"/>
              <a:t>Physical access to the discussion location may pose a challenge for students with mobility impairments. </a:t>
            </a:r>
          </a:p>
          <a:p>
            <a:pPr>
              <a:spcAft>
                <a:spcPts val="600"/>
              </a:spcAft>
            </a:pPr>
            <a:r>
              <a:rPr lang="en-US" sz="2400" i="1"/>
              <a:t>Students who have difficulty using their hands will have difficulty taking written notes. </a:t>
            </a:r>
          </a:p>
          <a:p>
            <a:pPr>
              <a:spcAft>
                <a:spcPts val="600"/>
              </a:spcAft>
            </a:pPr>
            <a:r>
              <a:rPr lang="en-US" sz="2400"/>
              <a:t>Typical accommodations for use in discussions and group work: </a:t>
            </a:r>
          </a:p>
        </p:txBody>
      </p:sp>
      <p:sp>
        <p:nvSpPr>
          <p:cNvPr id="90117" name="Rectangle 5"/>
          <p:cNvSpPr>
            <a:spLocks noChangeArrowheads="1"/>
          </p:cNvSpPr>
          <p:nvPr/>
        </p:nvSpPr>
        <p:spPr bwMode="auto">
          <a:xfrm>
            <a:off x="457200" y="6519863"/>
            <a:ext cx="7620000" cy="338137"/>
          </a:xfrm>
          <a:prstGeom prst="rect">
            <a:avLst/>
          </a:prstGeom>
          <a:noFill/>
          <a:ln w="9525">
            <a:noFill/>
            <a:miter lim="800000"/>
            <a:headEnd/>
            <a:tailEnd/>
          </a:ln>
        </p:spPr>
        <p:txBody>
          <a:bodyPr>
            <a:spAutoFit/>
          </a:bodyPr>
          <a:lstStyle/>
          <a:p>
            <a:r>
              <a:rPr lang="en-US" sz="1600"/>
              <a:t>From: http://www.washington.edu/doit/Faculty/Strategies/Academic/Groupwork/</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Discussion: Learning Disabilities</a:t>
            </a:r>
            <a:endParaRPr lang="en-US" dirty="0">
              <a:solidFill>
                <a:schemeClr val="tx2">
                  <a:tint val="100000"/>
                  <a:shade val="90000"/>
                  <a:satMod val="250000"/>
                  <a:alpha val="100000"/>
                </a:schemeClr>
              </a:solidFill>
            </a:endParaRPr>
          </a:p>
        </p:txBody>
      </p:sp>
      <p:sp>
        <p:nvSpPr>
          <p:cNvPr id="91138" name="Content Placeholder 2"/>
          <p:cNvSpPr>
            <a:spLocks noGrp="1"/>
          </p:cNvSpPr>
          <p:nvPr>
            <p:ph idx="1"/>
          </p:nvPr>
        </p:nvSpPr>
        <p:spPr>
          <a:xfrm>
            <a:off x="457200" y="1371600"/>
            <a:ext cx="8686800" cy="4876800"/>
          </a:xfrm>
        </p:spPr>
        <p:txBody>
          <a:bodyPr/>
          <a:lstStyle/>
          <a:p>
            <a:pPr>
              <a:spcAft>
                <a:spcPts val="600"/>
              </a:spcAft>
            </a:pPr>
            <a:r>
              <a:rPr lang="en-US" sz="1900" i="1" smtClean="0"/>
              <a:t>Challenges may include: difficulty processing, organizing, and remembering large amounts of spoken information; effective note taking due to poor writing and organizational skills; verbal communication skills. </a:t>
            </a:r>
          </a:p>
          <a:p>
            <a:pPr>
              <a:spcAft>
                <a:spcPts val="600"/>
              </a:spcAft>
            </a:pPr>
            <a:r>
              <a:rPr lang="en-US" sz="1900" smtClean="0"/>
              <a:t>Typical accommodations include: </a:t>
            </a:r>
          </a:p>
          <a:p>
            <a:pPr lvl="1">
              <a:spcAft>
                <a:spcPts val="600"/>
              </a:spcAft>
            </a:pPr>
            <a:r>
              <a:rPr lang="en-US" sz="1900" smtClean="0"/>
              <a:t>Audio-taped class sessions</a:t>
            </a:r>
          </a:p>
          <a:p>
            <a:pPr lvl="1">
              <a:spcAft>
                <a:spcPts val="600"/>
              </a:spcAft>
            </a:pPr>
            <a:r>
              <a:rPr lang="en-US" sz="1900" smtClean="0"/>
              <a:t>Note taker</a:t>
            </a:r>
          </a:p>
          <a:p>
            <a:pPr lvl="1">
              <a:spcAft>
                <a:spcPts val="600"/>
              </a:spcAft>
            </a:pPr>
            <a:r>
              <a:rPr lang="en-US" sz="1900" smtClean="0"/>
              <a:t>Laptop computer in class for note taking</a:t>
            </a:r>
          </a:p>
          <a:p>
            <a:pPr lvl="1">
              <a:spcAft>
                <a:spcPts val="600"/>
              </a:spcAft>
            </a:pPr>
            <a:r>
              <a:rPr lang="en-US" sz="1900" smtClean="0"/>
              <a:t>Options for electronic discussion via e-mail, internet-based classrooms</a:t>
            </a:r>
          </a:p>
          <a:p>
            <a:pPr lvl="1">
              <a:spcAft>
                <a:spcPts val="600"/>
              </a:spcAft>
            </a:pPr>
            <a:r>
              <a:rPr lang="en-US" sz="1900" smtClean="0"/>
              <a:t>Ask questions in a clarifying manner, then have student describe his or her understanding of the questions</a:t>
            </a:r>
          </a:p>
          <a:p>
            <a:pPr>
              <a:spcAft>
                <a:spcPts val="600"/>
              </a:spcAft>
            </a:pPr>
            <a:r>
              <a:rPr lang="en-US" sz="1900" smtClean="0"/>
              <a:t>Encourage questions during or after class to ensure understanding</a:t>
            </a:r>
          </a:p>
          <a:p>
            <a:r>
              <a:rPr lang="en-US" sz="1900" smtClean="0"/>
              <a:t>Give plenty of reinforcement</a:t>
            </a:r>
          </a:p>
          <a:p>
            <a:pPr>
              <a:buFont typeface="Wingdings 2" pitchFamily="18" charset="2"/>
              <a:buNone/>
            </a:pPr>
            <a:endParaRPr lang="en-US" sz="1900" smtClean="0"/>
          </a:p>
          <a:p>
            <a:pPr>
              <a:buFont typeface="Wingdings 2" pitchFamily="18" charset="2"/>
              <a:buNone/>
            </a:pPr>
            <a:r>
              <a:rPr lang="en-US" sz="1200" smtClean="0"/>
              <a:t>From: http://www.washington.edu/doit/Faculty/Strategies/Academic/Groupwork/</a:t>
            </a:r>
          </a:p>
          <a:p>
            <a:pPr>
              <a:buFont typeface="Wingdings 2" pitchFamily="18" charset="2"/>
              <a:buNone/>
            </a:pPr>
            <a:r>
              <a:rPr lang="en-US" sz="1800" smtClean="0"/>
              <a:t> </a:t>
            </a:r>
            <a:r>
              <a:rPr lang="en-US" sz="1600" smtClean="0"/>
              <a:t/>
            </a:r>
            <a:br>
              <a:rPr lang="en-US" sz="1600" smtClean="0"/>
            </a:br>
            <a:endParaRPr lang="en-US" sz="1600" smtClean="0"/>
          </a:p>
          <a:p>
            <a:endParaRPr lang="en-US" sz="14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pPr marL="54864" indent="0" fontAlgn="auto">
              <a:spcAft>
                <a:spcPts val="0"/>
              </a:spcAft>
              <a:defRPr/>
            </a:pPr>
            <a:r>
              <a:rPr lang="en-US" dirty="0" smtClean="0">
                <a:solidFill>
                  <a:schemeClr val="tx2">
                    <a:tint val="100000"/>
                    <a:shade val="90000"/>
                    <a:satMod val="250000"/>
                    <a:alpha val="100000"/>
                  </a:schemeClr>
                </a:solidFill>
              </a:rPr>
              <a:t>Discussion: Vision Impairment</a:t>
            </a:r>
            <a:endParaRPr lang="en-US" dirty="0">
              <a:solidFill>
                <a:schemeClr val="tx2">
                  <a:tint val="100000"/>
                  <a:shade val="90000"/>
                  <a:satMod val="250000"/>
                  <a:alpha val="100000"/>
                </a:schemeClr>
              </a:solidFill>
            </a:endParaRPr>
          </a:p>
        </p:txBody>
      </p:sp>
      <p:sp>
        <p:nvSpPr>
          <p:cNvPr id="93186" name="Content Placeholder 2"/>
          <p:cNvSpPr>
            <a:spLocks noGrp="1"/>
          </p:cNvSpPr>
          <p:nvPr>
            <p:ph idx="1"/>
          </p:nvPr>
        </p:nvSpPr>
        <p:spPr>
          <a:xfrm>
            <a:off x="457200" y="1219200"/>
            <a:ext cx="8382000" cy="5257800"/>
          </a:xfrm>
        </p:spPr>
        <p:txBody>
          <a:bodyPr/>
          <a:lstStyle/>
          <a:p>
            <a:pPr>
              <a:spcAft>
                <a:spcPts val="600"/>
              </a:spcAft>
            </a:pPr>
            <a:r>
              <a:rPr lang="en-US" sz="2400" b="1" smtClean="0"/>
              <a:t>Blindness  - </a:t>
            </a:r>
            <a:r>
              <a:rPr lang="en-US" sz="2400" i="1" smtClean="0"/>
              <a:t>Students who are blind will not be able to see a presenter, visual aids, printed materials, or demonstrations.  </a:t>
            </a:r>
          </a:p>
          <a:p>
            <a:pPr>
              <a:spcAft>
                <a:spcPts val="600"/>
              </a:spcAft>
            </a:pPr>
            <a:r>
              <a:rPr lang="en-US" sz="2400" smtClean="0"/>
              <a:t>Typical accommodations include: </a:t>
            </a:r>
          </a:p>
          <a:p>
            <a:pPr lvl="1">
              <a:spcAft>
                <a:spcPts val="600"/>
              </a:spcAft>
            </a:pPr>
            <a:r>
              <a:rPr lang="en-US" sz="2000" smtClean="0"/>
              <a:t>Audio-taped class sessions</a:t>
            </a:r>
          </a:p>
          <a:p>
            <a:pPr lvl="1">
              <a:spcAft>
                <a:spcPts val="600"/>
              </a:spcAft>
            </a:pPr>
            <a:r>
              <a:rPr lang="en-US" sz="2000" smtClean="0"/>
              <a:t>Brailler or computer for note taking</a:t>
            </a:r>
          </a:p>
          <a:p>
            <a:pPr lvl="1">
              <a:spcAft>
                <a:spcPts val="600"/>
              </a:spcAft>
            </a:pPr>
            <a:r>
              <a:rPr lang="en-US" sz="2000" smtClean="0"/>
              <a:t>Electronic course materials which can be converted to speech output</a:t>
            </a:r>
          </a:p>
          <a:p>
            <a:pPr lvl="1">
              <a:spcAft>
                <a:spcPts val="600"/>
              </a:spcAft>
            </a:pPr>
            <a:r>
              <a:rPr lang="en-US" sz="2000" smtClean="0"/>
              <a:t>Having students state their names prior to speaking during discussions</a:t>
            </a:r>
          </a:p>
          <a:p>
            <a:pPr lvl="1">
              <a:spcAft>
                <a:spcPts val="600"/>
              </a:spcAft>
            </a:pPr>
            <a:r>
              <a:rPr lang="en-US" sz="2000" smtClean="0"/>
              <a:t>Verbal descriptions of visual aids and demonstrations</a:t>
            </a:r>
          </a:p>
          <a:p>
            <a:pPr lvl="1">
              <a:spcAft>
                <a:spcPts val="600"/>
              </a:spcAft>
            </a:pPr>
            <a:r>
              <a:rPr lang="en-US" sz="2000" smtClean="0"/>
              <a:t>Handouts in Braille or on tape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Discussion: Vision Impairment-2</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830762"/>
          </a:xfrm>
          <a:ln>
            <a:solidFill>
              <a:schemeClr val="accent1"/>
            </a:solidFill>
          </a:ln>
        </p:spPr>
        <p:txBody>
          <a:bodyPr>
            <a:normAutofit fontScale="92500" lnSpcReduction="10000"/>
          </a:bodyPr>
          <a:lstStyle/>
          <a:p>
            <a:pPr fontAlgn="auto">
              <a:spcBef>
                <a:spcPts val="0"/>
              </a:spcBef>
              <a:spcAft>
                <a:spcPts val="600"/>
              </a:spcAft>
              <a:buFont typeface="Wingdings 2"/>
              <a:buChar char=""/>
              <a:defRPr/>
            </a:pPr>
            <a:r>
              <a:rPr lang="en-US" sz="3000" b="1" dirty="0" smtClean="0"/>
              <a:t>Low Vision - </a:t>
            </a:r>
            <a:r>
              <a:rPr lang="en-US" sz="3000" i="1" dirty="0" smtClean="0"/>
              <a:t>Students with low vision may have difficulty seeing visual aids, handouts, and demonstrations. </a:t>
            </a:r>
          </a:p>
          <a:p>
            <a:pPr fontAlgn="auto">
              <a:spcBef>
                <a:spcPts val="0"/>
              </a:spcBef>
              <a:spcAft>
                <a:spcPts val="600"/>
              </a:spcAft>
              <a:buFont typeface="Wingdings 2"/>
              <a:buChar char=""/>
              <a:defRPr/>
            </a:pPr>
            <a:r>
              <a:rPr lang="en-US" sz="3000" dirty="0" smtClean="0"/>
              <a:t>Typical accommodations include:</a:t>
            </a:r>
            <a:r>
              <a:rPr lang="en-US" sz="2600" dirty="0" smtClean="0"/>
              <a:t> </a:t>
            </a:r>
          </a:p>
          <a:p>
            <a:pPr marL="640080" lvl="1" fontAlgn="auto">
              <a:spcAft>
                <a:spcPts val="600"/>
              </a:spcAft>
              <a:defRPr/>
            </a:pPr>
            <a:r>
              <a:rPr lang="en-US" dirty="0" smtClean="0"/>
              <a:t>Note takers</a:t>
            </a:r>
          </a:p>
          <a:p>
            <a:pPr marL="640080" lvl="1" fontAlgn="auto">
              <a:spcAft>
                <a:spcPts val="600"/>
              </a:spcAft>
              <a:defRPr/>
            </a:pPr>
            <a:r>
              <a:rPr lang="en-US" dirty="0" smtClean="0"/>
              <a:t>Audio-taped class sessions</a:t>
            </a:r>
          </a:p>
          <a:p>
            <a:pPr marL="640080" lvl="1" fontAlgn="auto">
              <a:spcAft>
                <a:spcPts val="600"/>
              </a:spcAft>
              <a:defRPr/>
            </a:pPr>
            <a:r>
              <a:rPr lang="en-US" dirty="0" smtClean="0"/>
              <a:t>Electronic course materials which can be converted to speech output</a:t>
            </a:r>
          </a:p>
          <a:p>
            <a:pPr marL="640080" lvl="1" fontAlgn="auto">
              <a:spcAft>
                <a:spcPts val="600"/>
              </a:spcAft>
              <a:defRPr/>
            </a:pPr>
            <a:r>
              <a:rPr lang="en-US" dirty="0" smtClean="0"/>
              <a:t>Preferential seating</a:t>
            </a:r>
          </a:p>
          <a:p>
            <a:pPr marL="640080" lvl="1" fontAlgn="auto">
              <a:spcAft>
                <a:spcPts val="0"/>
              </a:spcAft>
              <a:defRPr/>
            </a:pPr>
            <a:r>
              <a:rPr lang="en-US" dirty="0" smtClean="0"/>
              <a:t>Large-print handouts and visual aids</a:t>
            </a:r>
            <a:endParaRPr lang="en-US" sz="1600" dirty="0" smtClean="0"/>
          </a:p>
          <a:p>
            <a:pPr marL="640080" lvl="1" fontAlgn="auto">
              <a:spcAft>
                <a:spcPts val="0"/>
              </a:spcAft>
              <a:defRPr/>
            </a:pPr>
            <a:endParaRPr lang="en-US" sz="1600" dirty="0" smtClean="0"/>
          </a:p>
          <a:p>
            <a:pPr fontAlgn="auto">
              <a:spcBef>
                <a:spcPts val="0"/>
              </a:spcBef>
              <a:spcAft>
                <a:spcPts val="0"/>
              </a:spcAft>
              <a:buFont typeface="Wingdings 2"/>
              <a:buNone/>
              <a:defRPr/>
            </a:pPr>
            <a:r>
              <a:rPr lang="en-US" sz="1600" dirty="0" smtClean="0"/>
              <a:t>From: http://www.washington.edu/doit/Faculty/Strategies/Academic/Groupwork/</a:t>
            </a:r>
          </a:p>
          <a:p>
            <a:pPr fontAlgn="auto">
              <a:spcBef>
                <a:spcPts val="0"/>
              </a:spcBef>
              <a:spcAft>
                <a:spcPts val="0"/>
              </a:spcAft>
              <a:buFont typeface="Wingdings 2"/>
              <a:buNone/>
              <a:defRPr/>
            </a:pPr>
            <a:endParaRPr lang="en-US" sz="1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Discussion: Hearing Impairment</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295400"/>
            <a:ext cx="8382000" cy="5334000"/>
          </a:xfrm>
        </p:spPr>
        <p:txBody>
          <a:bodyPr>
            <a:normAutofit fontScale="32500" lnSpcReduction="20000"/>
          </a:bodyPr>
          <a:lstStyle/>
          <a:p>
            <a:pPr fontAlgn="auto">
              <a:spcBef>
                <a:spcPts val="0"/>
              </a:spcBef>
              <a:spcAft>
                <a:spcPts val="600"/>
              </a:spcAft>
              <a:buFont typeface="Wingdings 2"/>
              <a:buChar char=""/>
              <a:defRPr/>
            </a:pPr>
            <a:r>
              <a:rPr lang="en-US" sz="7400" dirty="0" smtClean="0"/>
              <a:t>Verbal discussions are a challenge . </a:t>
            </a:r>
          </a:p>
          <a:p>
            <a:pPr fontAlgn="auto">
              <a:spcBef>
                <a:spcPts val="0"/>
              </a:spcBef>
              <a:spcAft>
                <a:spcPts val="600"/>
              </a:spcAft>
              <a:buFont typeface="Wingdings 2"/>
              <a:buChar char=""/>
              <a:defRPr/>
            </a:pPr>
            <a:r>
              <a:rPr lang="en-US" sz="7400" dirty="0" smtClean="0"/>
              <a:t>Students with residual hearing or who use hearing aids may require amplification. </a:t>
            </a:r>
          </a:p>
          <a:p>
            <a:pPr fontAlgn="auto">
              <a:spcBef>
                <a:spcPts val="0"/>
              </a:spcBef>
              <a:spcAft>
                <a:spcPts val="600"/>
              </a:spcAft>
              <a:buFont typeface="Wingdings 2"/>
              <a:buChar char=""/>
              <a:defRPr/>
            </a:pPr>
            <a:r>
              <a:rPr lang="en-US" sz="7400" dirty="0" smtClean="0"/>
              <a:t>Other students may need to lip read or use sign language interpreters. </a:t>
            </a:r>
          </a:p>
          <a:p>
            <a:pPr fontAlgn="auto">
              <a:spcBef>
                <a:spcPts val="0"/>
              </a:spcBef>
              <a:spcAft>
                <a:spcPts val="600"/>
              </a:spcAft>
              <a:buFont typeface="Wingdings 2"/>
              <a:buChar char=""/>
              <a:defRPr/>
            </a:pPr>
            <a:r>
              <a:rPr lang="en-US" sz="7400" dirty="0" smtClean="0"/>
              <a:t>Some students with hearing impairments may also have speech impairments. </a:t>
            </a:r>
          </a:p>
          <a:p>
            <a:pPr fontAlgn="auto">
              <a:spcBef>
                <a:spcPts val="0"/>
              </a:spcBef>
              <a:spcAft>
                <a:spcPts val="600"/>
              </a:spcAft>
              <a:buFont typeface="Wingdings 2"/>
              <a:buChar char=""/>
              <a:defRPr/>
            </a:pPr>
            <a:r>
              <a:rPr lang="en-US" sz="7400" dirty="0" smtClean="0"/>
              <a:t>Environmental conditions may impact  ability to hear or read lips effectively. For example,</a:t>
            </a:r>
          </a:p>
          <a:p>
            <a:pPr marL="640080" lvl="1" fontAlgn="auto">
              <a:spcAft>
                <a:spcPts val="600"/>
              </a:spcAft>
              <a:defRPr/>
            </a:pPr>
            <a:r>
              <a:rPr lang="en-US" sz="6600" i="1" dirty="0" smtClean="0"/>
              <a:t> </a:t>
            </a:r>
            <a:r>
              <a:rPr lang="en-US" sz="7400" i="1" dirty="0" smtClean="0"/>
              <a:t>Hearing aids may pick up extraneous background noise and interfere with the clarity of sound. </a:t>
            </a:r>
          </a:p>
          <a:p>
            <a:pPr marL="640080" lvl="1" fontAlgn="auto">
              <a:spcAft>
                <a:spcPts val="600"/>
              </a:spcAft>
              <a:defRPr/>
            </a:pPr>
            <a:r>
              <a:rPr lang="en-US" sz="7400" i="1" dirty="0" smtClean="0"/>
              <a:t>Poor lighting may make it more difficult to lip read. </a:t>
            </a:r>
          </a:p>
          <a:p>
            <a:pPr marL="640080" lvl="1" fontAlgn="auto">
              <a:spcAft>
                <a:spcPts val="600"/>
              </a:spcAft>
              <a:defRPr/>
            </a:pPr>
            <a:r>
              <a:rPr lang="en-US" sz="7400" i="1" dirty="0" smtClean="0"/>
              <a:t>Background lighting from a window can cast shadows on speaker's face.  </a:t>
            </a:r>
          </a:p>
          <a:p>
            <a:pPr marL="640080" lvl="1" fontAlgn="auto">
              <a:spcAft>
                <a:spcPts val="0"/>
              </a:spcAft>
              <a:defRPr/>
            </a:pPr>
            <a:endParaRPr lang="en-US" sz="7200" dirty="0" smtClean="0"/>
          </a:p>
          <a:p>
            <a:pPr marL="640080" lvl="1" fontAlgn="auto">
              <a:spcAft>
                <a:spcPts val="0"/>
              </a:spcAft>
              <a:defRPr/>
            </a:pPr>
            <a:endParaRPr lang="en-US" sz="5600" dirty="0" smtClean="0"/>
          </a:p>
          <a:p>
            <a:pPr marL="640080" lvl="1" fontAlgn="auto">
              <a:spcAft>
                <a:spcPts val="0"/>
              </a:spcAft>
              <a:defRPr/>
            </a:pPr>
            <a:endParaRPr lang="en-US" sz="5600" dirty="0" smtClean="0"/>
          </a:p>
          <a:p>
            <a:pPr marL="640080" lvl="1" fontAlgn="auto">
              <a:spcAft>
                <a:spcPts val="0"/>
              </a:spcAft>
              <a:defRPr/>
            </a:pPr>
            <a:endParaRPr lang="en-US" sz="5600" dirty="0" smtClean="0"/>
          </a:p>
          <a:p>
            <a:pPr marL="640080" lvl="1" fontAlgn="auto">
              <a:spcAft>
                <a:spcPts val="0"/>
              </a:spcAft>
              <a:defRPr/>
            </a:pPr>
            <a:endParaRPr lang="en-US" sz="5600" dirty="0" smtClean="0"/>
          </a:p>
          <a:p>
            <a:pPr fontAlgn="auto">
              <a:spcBef>
                <a:spcPts val="0"/>
              </a:spcBef>
              <a:spcAft>
                <a:spcPts val="0"/>
              </a:spcAft>
              <a:buFont typeface="Wingdings 2"/>
              <a:buNone/>
              <a:defRPr/>
            </a:pPr>
            <a:endParaRPr lang="en-US" sz="4300" dirty="0" smtClean="0"/>
          </a:p>
          <a:p>
            <a:pPr fontAlgn="auto">
              <a:spcBef>
                <a:spcPts val="0"/>
              </a:spcBef>
              <a:spcAft>
                <a:spcPts val="0"/>
              </a:spcAft>
              <a:buFont typeface="Wingdings 2"/>
              <a:buNone/>
              <a:defRPr/>
            </a:pPr>
            <a:endParaRPr lang="en-US" dirty="0" smtClean="0"/>
          </a:p>
          <a:p>
            <a:pPr fontAlgn="auto">
              <a:spcBef>
                <a:spcPts val="0"/>
              </a:spcBef>
              <a:spcAft>
                <a:spcPts val="0"/>
              </a:spcAft>
              <a:buFont typeface="Wingdings 2"/>
              <a:buNone/>
              <a:defRPr/>
            </a:pPr>
            <a:endParaRPr lang="en-US" dirty="0" smtClean="0"/>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Discussion: Hearing Impairment-2</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06962"/>
          </a:xfrm>
        </p:spPr>
        <p:txBody>
          <a:bodyPr>
            <a:normAutofit fontScale="25000" lnSpcReduction="20000"/>
          </a:bodyPr>
          <a:lstStyle/>
          <a:p>
            <a:pPr fontAlgn="auto">
              <a:spcBef>
                <a:spcPts val="0"/>
              </a:spcBef>
              <a:spcAft>
                <a:spcPts val="600"/>
              </a:spcAft>
              <a:buFont typeface="Wingdings 2"/>
              <a:buChar char=""/>
              <a:defRPr/>
            </a:pPr>
            <a:r>
              <a:rPr lang="en-US" sz="9600" dirty="0" smtClean="0"/>
              <a:t>Typical accommodations include: : </a:t>
            </a:r>
          </a:p>
          <a:p>
            <a:pPr marL="640080" lvl="1" fontAlgn="auto">
              <a:spcAft>
                <a:spcPts val="600"/>
              </a:spcAft>
              <a:defRPr/>
            </a:pPr>
            <a:r>
              <a:rPr lang="en-US" sz="9600" dirty="0" smtClean="0"/>
              <a:t>Sign language interpreters</a:t>
            </a:r>
          </a:p>
          <a:p>
            <a:pPr marL="640080" lvl="1" fontAlgn="auto">
              <a:spcAft>
                <a:spcPts val="600"/>
              </a:spcAft>
              <a:defRPr/>
            </a:pPr>
            <a:r>
              <a:rPr lang="en-US" sz="9600" dirty="0" smtClean="0"/>
              <a:t>Real-time captioning which allows immediate transcription of words to a computer screen</a:t>
            </a:r>
          </a:p>
          <a:p>
            <a:pPr marL="640080" lvl="1" fontAlgn="auto">
              <a:spcAft>
                <a:spcPts val="600"/>
              </a:spcAft>
              <a:defRPr/>
            </a:pPr>
            <a:r>
              <a:rPr lang="en-US" sz="9600" dirty="0" smtClean="0"/>
              <a:t>Assistive Listening Devices (ALDs) which combined with a student's personal hearing aid can augment and amplify sound in a group setting. Microphones for these devices can then be accessed by the instructor and students</a:t>
            </a:r>
          </a:p>
          <a:p>
            <a:pPr marL="640080" lvl="1" fontAlgn="auto">
              <a:spcAft>
                <a:spcPts val="600"/>
              </a:spcAft>
              <a:defRPr/>
            </a:pPr>
            <a:r>
              <a:rPr lang="en-US" sz="9600" dirty="0" smtClean="0"/>
              <a:t>Preferential seating during the discussion for optimal listening or lip reading</a:t>
            </a:r>
          </a:p>
          <a:p>
            <a:pPr marL="640080" lvl="1" fontAlgn="auto">
              <a:spcAft>
                <a:spcPts val="0"/>
              </a:spcAft>
              <a:defRPr/>
            </a:pPr>
            <a:r>
              <a:rPr lang="en-US" sz="9600" dirty="0" smtClean="0"/>
              <a:t>Options for electronic discussion</a:t>
            </a:r>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fontAlgn="auto">
              <a:spcAft>
                <a:spcPts val="0"/>
              </a:spcAft>
              <a:defRPr/>
            </a:pPr>
            <a:r>
              <a:rPr lang="en-US" dirty="0" smtClean="0">
                <a:solidFill>
                  <a:schemeClr val="tx2">
                    <a:tint val="100000"/>
                    <a:shade val="90000"/>
                    <a:satMod val="250000"/>
                    <a:alpha val="100000"/>
                  </a:schemeClr>
                </a:solidFill>
              </a:rPr>
              <a:t>Hearing Impairments-3</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754562"/>
          </a:xfrm>
        </p:spPr>
        <p:txBody>
          <a:bodyPr>
            <a:normAutofit fontScale="25000" lnSpcReduction="20000"/>
          </a:bodyPr>
          <a:lstStyle/>
          <a:p>
            <a:pPr fontAlgn="auto">
              <a:spcBef>
                <a:spcPts val="0"/>
              </a:spcBef>
              <a:spcAft>
                <a:spcPts val="600"/>
              </a:spcAft>
              <a:buFont typeface="Wingdings 2"/>
              <a:buChar char=""/>
              <a:defRPr/>
            </a:pPr>
            <a:r>
              <a:rPr lang="en-US" sz="9600" dirty="0" smtClean="0"/>
              <a:t>Communication strategies that can facilitate access to students with hearing impairments include: </a:t>
            </a:r>
          </a:p>
          <a:p>
            <a:pPr marL="640080" lvl="1" fontAlgn="auto">
              <a:spcAft>
                <a:spcPts val="600"/>
              </a:spcAft>
              <a:defRPr/>
            </a:pPr>
            <a:r>
              <a:rPr lang="en-US" sz="8000" dirty="0" smtClean="0"/>
              <a:t>When speaking, face the student directly and avoid obscuring lips or face with hands, books, etc.</a:t>
            </a:r>
          </a:p>
          <a:p>
            <a:pPr marL="640080" lvl="1" fontAlgn="auto">
              <a:spcAft>
                <a:spcPts val="600"/>
              </a:spcAft>
              <a:defRPr/>
            </a:pPr>
            <a:r>
              <a:rPr lang="en-US" sz="8000" dirty="0" smtClean="0"/>
              <a:t>Repeat discussion questions and statements made by other students</a:t>
            </a:r>
          </a:p>
          <a:p>
            <a:pPr marL="640080" lvl="1" fontAlgn="auto">
              <a:spcAft>
                <a:spcPts val="600"/>
              </a:spcAft>
              <a:defRPr/>
            </a:pPr>
            <a:r>
              <a:rPr lang="en-US" sz="8000" dirty="0" smtClean="0"/>
              <a:t>Write discussion key points, questions, and answers on the board or overhead</a:t>
            </a:r>
          </a:p>
          <a:p>
            <a:pPr marL="640080" lvl="1" fontAlgn="auto">
              <a:spcAft>
                <a:spcPts val="600"/>
              </a:spcAft>
              <a:defRPr/>
            </a:pPr>
            <a:r>
              <a:rPr lang="en-US" sz="8000" dirty="0" smtClean="0"/>
              <a:t>Speak clearly and at a normal rate</a:t>
            </a:r>
          </a:p>
          <a:p>
            <a:pPr marL="640080" lvl="1" fontAlgn="auto">
              <a:spcAft>
                <a:spcPts val="600"/>
              </a:spcAft>
              <a:defRPr/>
            </a:pPr>
            <a:r>
              <a:rPr lang="en-US" sz="8000" dirty="0" smtClean="0"/>
              <a:t>Only one person at time speaks</a:t>
            </a:r>
          </a:p>
          <a:p>
            <a:pPr marL="640080" lvl="1" fontAlgn="auto">
              <a:spcAft>
                <a:spcPts val="600"/>
              </a:spcAft>
              <a:defRPr/>
            </a:pPr>
            <a:r>
              <a:rPr lang="en-US" sz="8000" dirty="0" smtClean="0"/>
              <a:t>If the student uses an interpreter, speak directly to the student, not the interpreter</a:t>
            </a:r>
          </a:p>
          <a:p>
            <a:pPr marL="640080" lvl="1" fontAlgn="auto">
              <a:spcAft>
                <a:spcPts val="0"/>
              </a:spcAft>
              <a:defRPr/>
            </a:pPr>
            <a:r>
              <a:rPr lang="en-US" sz="8000" dirty="0" smtClean="0"/>
              <a:t>Clearly identify who is speaking or asking a question  </a:t>
            </a:r>
          </a:p>
          <a:p>
            <a:pPr marL="640080" lvl="1" fontAlgn="auto">
              <a:spcAft>
                <a:spcPts val="0"/>
              </a:spcAft>
              <a:buFontTx/>
              <a:buNone/>
              <a:defRPr/>
            </a:pPr>
            <a:endParaRPr lang="en-US" sz="5900" dirty="0" smtClean="0"/>
          </a:p>
          <a:p>
            <a:pPr marL="640080" lvl="1" fontAlgn="auto">
              <a:spcAft>
                <a:spcPts val="0"/>
              </a:spcAft>
              <a:buFontTx/>
              <a:buNone/>
              <a:defRPr/>
            </a:pPr>
            <a:endParaRPr lang="en-US" sz="2000" dirty="0" smtClean="0"/>
          </a:p>
          <a:p>
            <a:pPr marL="640080" lvl="1" fontAlgn="auto">
              <a:spcAft>
                <a:spcPts val="0"/>
              </a:spcAft>
              <a:buFontTx/>
              <a:buNone/>
              <a:defRPr/>
            </a:pPr>
            <a:endParaRPr lang="en-US" sz="2000" dirty="0" smtClean="0"/>
          </a:p>
          <a:p>
            <a:pPr marL="640080" lvl="1" fontAlgn="auto">
              <a:spcAft>
                <a:spcPts val="0"/>
              </a:spcAft>
              <a:buFontTx/>
              <a:buNone/>
              <a:defRPr/>
            </a:pPr>
            <a:endParaRPr lang="en-US" sz="4900" dirty="0" smtClean="0"/>
          </a:p>
          <a:p>
            <a:pPr marL="640080" lvl="1" fontAlgn="auto">
              <a:spcAft>
                <a:spcPts val="0"/>
              </a:spcAft>
              <a:buFontTx/>
              <a:buNone/>
              <a:defRPr/>
            </a:pPr>
            <a:endParaRPr lang="en-US" sz="4900" dirty="0" smtClean="0"/>
          </a:p>
          <a:p>
            <a:pPr marL="640080" lvl="1" fontAlgn="auto">
              <a:spcAft>
                <a:spcPts val="0"/>
              </a:spcAft>
              <a:buFontTx/>
              <a:buNone/>
              <a:defRPr/>
            </a:pPr>
            <a:endParaRPr lang="en-US" sz="4900" dirty="0" smtClean="0"/>
          </a:p>
          <a:p>
            <a:pPr marL="640080" lvl="1" fontAlgn="auto">
              <a:spcAft>
                <a:spcPts val="0"/>
              </a:spcAft>
              <a:buFontTx/>
              <a:buNone/>
              <a:defRPr/>
            </a:pPr>
            <a:endParaRPr lang="en-US" sz="4900" dirty="0" smtClean="0"/>
          </a:p>
          <a:p>
            <a:pPr marL="640080" lvl="1" fontAlgn="auto">
              <a:spcAft>
                <a:spcPts val="0"/>
              </a:spcAft>
              <a:buFontTx/>
              <a:buNone/>
              <a:defRPr/>
            </a:pPr>
            <a:endParaRPr lang="en-US" sz="4900" dirty="0" smtClean="0"/>
          </a:p>
          <a:p>
            <a:pPr marL="640080" lvl="1" fontAlgn="auto">
              <a:spcAft>
                <a:spcPts val="0"/>
              </a:spcAft>
              <a:buFontTx/>
              <a:buNone/>
              <a:defRPr/>
            </a:pPr>
            <a:r>
              <a:rPr lang="en-US" sz="4900" dirty="0" smtClean="0"/>
              <a:t>From: </a:t>
            </a:r>
            <a:r>
              <a:rPr lang="en-US" sz="4900" dirty="0" smtClean="0">
                <a:hlinkClick r:id="rId2"/>
              </a:rPr>
              <a:t>http://www.as.wvu.edu/~scidis/behavior.html</a:t>
            </a:r>
            <a:r>
              <a:rPr lang="en-US" sz="4900" dirty="0" smtClean="0"/>
              <a:t>  and http://www.washington.edu/doit/Faculty/Strategies/Academic/Groupwork/</a:t>
            </a:r>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fontAlgn="auto">
              <a:spcAft>
                <a:spcPts val="0"/>
              </a:spcAft>
              <a:defRPr/>
            </a:pPr>
            <a:r>
              <a:rPr lang="en-US" dirty="0" smtClean="0">
                <a:solidFill>
                  <a:schemeClr val="tx2">
                    <a:tint val="100000"/>
                    <a:shade val="90000"/>
                    <a:satMod val="250000"/>
                    <a:alpha val="100000"/>
                  </a:schemeClr>
                </a:solidFill>
              </a:rPr>
              <a:t>Discussion: Health Impairment</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fontAlgn="auto">
              <a:spcBef>
                <a:spcPts val="0"/>
              </a:spcBef>
              <a:spcAft>
                <a:spcPts val="600"/>
              </a:spcAft>
              <a:buFont typeface="Wingdings 2"/>
              <a:buChar char=""/>
              <a:defRPr/>
            </a:pPr>
            <a:r>
              <a:rPr lang="en-US" sz="4000" i="1" dirty="0" smtClean="0"/>
              <a:t>Students with various health conditions may have difficulty attending class regularly; they may fatigue easily and/or have difficulty taking notes due to physical problems. Medication side effects may impact endurance, memory, and attention</a:t>
            </a:r>
            <a:r>
              <a:rPr lang="en-US" sz="4000" dirty="0" smtClean="0"/>
              <a:t>. </a:t>
            </a:r>
          </a:p>
          <a:p>
            <a:pPr fontAlgn="auto">
              <a:spcBef>
                <a:spcPts val="0"/>
              </a:spcBef>
              <a:spcAft>
                <a:spcPts val="600"/>
              </a:spcAft>
              <a:buFont typeface="Wingdings 2"/>
              <a:buChar char=""/>
              <a:defRPr/>
            </a:pPr>
            <a:r>
              <a:rPr lang="en-US" sz="4000" dirty="0" smtClean="0"/>
              <a:t>Typical accommodations include</a:t>
            </a:r>
            <a:r>
              <a:rPr lang="en-US" sz="3600" dirty="0" smtClean="0"/>
              <a:t>: </a:t>
            </a:r>
          </a:p>
          <a:p>
            <a:pPr marL="640080" lvl="1" fontAlgn="auto">
              <a:spcAft>
                <a:spcPts val="600"/>
              </a:spcAft>
              <a:defRPr/>
            </a:pPr>
            <a:r>
              <a:rPr lang="en-US" sz="2900" dirty="0" smtClean="0"/>
              <a:t>Options for electronic discussion</a:t>
            </a:r>
          </a:p>
          <a:p>
            <a:pPr marL="640080" lvl="1" fontAlgn="auto">
              <a:spcAft>
                <a:spcPts val="600"/>
              </a:spcAft>
              <a:defRPr/>
            </a:pPr>
            <a:r>
              <a:rPr lang="en-US" sz="2900" dirty="0" smtClean="0"/>
              <a:t>Note takers</a:t>
            </a:r>
          </a:p>
          <a:p>
            <a:pPr marL="640080" lvl="1" fontAlgn="auto">
              <a:spcAft>
                <a:spcPts val="600"/>
              </a:spcAft>
              <a:defRPr/>
            </a:pPr>
            <a:r>
              <a:rPr lang="en-US" sz="2900" dirty="0" smtClean="0"/>
              <a:t>Audio-taped class sessions</a:t>
            </a:r>
          </a:p>
          <a:p>
            <a:pPr marL="640080" lvl="1" fontAlgn="auto">
              <a:spcAft>
                <a:spcPts val="600"/>
              </a:spcAft>
              <a:defRPr/>
            </a:pPr>
            <a:r>
              <a:rPr lang="en-US" sz="2900" dirty="0" smtClean="0"/>
              <a:t>Laptop computer for note taking</a:t>
            </a:r>
          </a:p>
          <a:p>
            <a:pPr marL="640080" lvl="1" fontAlgn="auto">
              <a:spcAft>
                <a:spcPts val="0"/>
              </a:spcAft>
              <a:defRPr/>
            </a:pPr>
            <a:r>
              <a:rPr lang="en-US" sz="2900" dirty="0" smtClean="0"/>
              <a:t>Flexible attendance requirements</a:t>
            </a:r>
            <a:endParaRPr lang="en-US" sz="1600" dirty="0" smtClean="0"/>
          </a:p>
          <a:p>
            <a:pPr fontAlgn="auto">
              <a:spcBef>
                <a:spcPts val="0"/>
              </a:spcBef>
              <a:spcAft>
                <a:spcPts val="0"/>
              </a:spcAft>
              <a:buFont typeface="Wingdings 2"/>
              <a:buNone/>
              <a:defRPr/>
            </a:pPr>
            <a:endParaRPr lang="en-US" sz="1600" dirty="0" smtClean="0"/>
          </a:p>
          <a:p>
            <a:pPr fontAlgn="auto">
              <a:spcBef>
                <a:spcPts val="0"/>
              </a:spcBef>
              <a:spcAft>
                <a:spcPts val="0"/>
              </a:spcAft>
              <a:buFont typeface="Wingdings 2"/>
              <a:buNone/>
              <a:defRPr/>
            </a:pPr>
            <a:endParaRPr lang="en-US" sz="1600" dirty="0" smtClean="0"/>
          </a:p>
          <a:p>
            <a:pPr fontAlgn="auto">
              <a:spcBef>
                <a:spcPts val="0"/>
              </a:spcBef>
              <a:spcAft>
                <a:spcPts val="0"/>
              </a:spcAft>
              <a:buFont typeface="Wingdings 2"/>
              <a:buNone/>
              <a:defRPr/>
            </a:pPr>
            <a:endParaRPr lang="en-US" sz="1600" dirty="0" smtClean="0"/>
          </a:p>
          <a:p>
            <a:pPr fontAlgn="auto">
              <a:spcBef>
                <a:spcPts val="0"/>
              </a:spcBef>
              <a:spcAft>
                <a:spcPts val="0"/>
              </a:spcAft>
              <a:buFont typeface="Wingdings 2"/>
              <a:buNone/>
              <a:defRPr/>
            </a:pPr>
            <a:endParaRPr lang="en-US" sz="1600" dirty="0" smtClean="0"/>
          </a:p>
          <a:p>
            <a:pPr fontAlgn="auto">
              <a:spcBef>
                <a:spcPts val="0"/>
              </a:spcBef>
              <a:spcAft>
                <a:spcPts val="0"/>
              </a:spcAft>
              <a:buFont typeface="Wingdings 2"/>
              <a:buNone/>
              <a:defRPr/>
            </a:pPr>
            <a:r>
              <a:rPr lang="en-US" sz="2300" dirty="0" smtClean="0"/>
              <a:t>From: http://www.washington.edu/doit/Faculty/Strategies/Academic/Groupwork</a:t>
            </a:r>
            <a:r>
              <a:rPr lang="en-US" sz="1600" dirty="0" smtClean="0"/>
              <a:t>/</a:t>
            </a:r>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0" y="457200"/>
            <a:ext cx="9144000" cy="701675"/>
          </a:xfrm>
        </p:spPr>
        <p:txBody>
          <a:bodyPr/>
          <a:lstStyle/>
          <a:p>
            <a:pPr marL="54864" indent="0" fontAlgn="auto">
              <a:spcAft>
                <a:spcPts val="0"/>
              </a:spcAft>
              <a:defRPr/>
            </a:pPr>
            <a:r>
              <a:rPr lang="en-US" sz="4000" dirty="0" smtClean="0">
                <a:solidFill>
                  <a:schemeClr val="tx2">
                    <a:tint val="100000"/>
                    <a:shade val="90000"/>
                    <a:satMod val="250000"/>
                    <a:alpha val="100000"/>
                  </a:schemeClr>
                </a:solidFill>
              </a:rPr>
              <a:t>Numbers </a:t>
            </a:r>
            <a:r>
              <a:rPr lang="en-US" sz="4000" dirty="0">
                <a:solidFill>
                  <a:schemeClr val="tx2">
                    <a:tint val="100000"/>
                    <a:shade val="90000"/>
                    <a:satMod val="250000"/>
                    <a:alpha val="100000"/>
                  </a:schemeClr>
                </a:solidFill>
              </a:rPr>
              <a:t>of Students with Disabilities</a:t>
            </a:r>
            <a:endParaRPr lang="en-US" dirty="0">
              <a:solidFill>
                <a:schemeClr val="tx2">
                  <a:tint val="100000"/>
                  <a:shade val="90000"/>
                  <a:satMod val="250000"/>
                  <a:alpha val="100000"/>
                </a:schemeClr>
              </a:solidFill>
            </a:endParaRPr>
          </a:p>
        </p:txBody>
      </p:sp>
      <p:sp>
        <p:nvSpPr>
          <p:cNvPr id="22530" name="Text Box 3"/>
          <p:cNvSpPr txBox="1">
            <a:spLocks noChangeArrowheads="1"/>
          </p:cNvSpPr>
          <p:nvPr/>
        </p:nvSpPr>
        <p:spPr bwMode="auto">
          <a:xfrm>
            <a:off x="1219200" y="1455738"/>
            <a:ext cx="6400800" cy="4710112"/>
          </a:xfrm>
          <a:prstGeom prst="rect">
            <a:avLst/>
          </a:prstGeom>
          <a:noFill/>
          <a:ln w="9525">
            <a:noFill/>
            <a:miter lim="800000"/>
            <a:headEnd/>
            <a:tailEnd/>
          </a:ln>
        </p:spPr>
        <p:txBody>
          <a:bodyPr>
            <a:spAutoFit/>
          </a:bodyPr>
          <a:lstStyle/>
          <a:p>
            <a:pPr>
              <a:spcBef>
                <a:spcPct val="50000"/>
              </a:spcBef>
            </a:pPr>
            <a:r>
              <a:rPr lang="en-US" sz="3000"/>
              <a:t>Full-Time Freshman</a:t>
            </a:r>
          </a:p>
          <a:p>
            <a:pPr>
              <a:spcBef>
                <a:spcPct val="50000"/>
              </a:spcBef>
            </a:pPr>
            <a:r>
              <a:rPr lang="en-US" sz="3000"/>
              <a:t>	1988				  7.0%</a:t>
            </a:r>
          </a:p>
          <a:p>
            <a:pPr>
              <a:spcBef>
                <a:spcPct val="50000"/>
              </a:spcBef>
            </a:pPr>
            <a:r>
              <a:rPr lang="en-US" sz="3000"/>
              <a:t>	1991				  8.8%</a:t>
            </a:r>
          </a:p>
          <a:p>
            <a:pPr>
              <a:spcBef>
                <a:spcPct val="50000"/>
              </a:spcBef>
            </a:pPr>
            <a:r>
              <a:rPr lang="en-US" sz="3000"/>
              <a:t>	1994				  9.2%</a:t>
            </a:r>
          </a:p>
          <a:p>
            <a:pPr>
              <a:spcBef>
                <a:spcPct val="50000"/>
              </a:spcBef>
            </a:pPr>
            <a:r>
              <a:rPr lang="en-US" sz="3000"/>
              <a:t>	1998				  9.4%</a:t>
            </a:r>
          </a:p>
          <a:p>
            <a:pPr>
              <a:spcBef>
                <a:spcPct val="50000"/>
              </a:spcBef>
            </a:pPr>
            <a:r>
              <a:rPr lang="en-US" sz="3000"/>
              <a:t>	2004				10.7%</a:t>
            </a:r>
          </a:p>
          <a:p>
            <a:pPr>
              <a:spcBef>
                <a:spcPct val="50000"/>
              </a:spcBef>
            </a:pPr>
            <a:r>
              <a:rPr lang="en-US" sz="3000"/>
              <a:t>	2008				10.4 %</a:t>
            </a:r>
          </a:p>
        </p:txBody>
      </p:sp>
      <p:sp>
        <p:nvSpPr>
          <p:cNvPr id="22531" name="TextBox 3"/>
          <p:cNvSpPr txBox="1">
            <a:spLocks noChangeArrowheads="1"/>
          </p:cNvSpPr>
          <p:nvPr/>
        </p:nvSpPr>
        <p:spPr bwMode="auto">
          <a:xfrm>
            <a:off x="4267200" y="6400800"/>
            <a:ext cx="4019550" cy="307975"/>
          </a:xfrm>
          <a:prstGeom prst="rect">
            <a:avLst/>
          </a:prstGeom>
          <a:noFill/>
          <a:ln w="9525">
            <a:noFill/>
            <a:miter lim="800000"/>
            <a:headEnd/>
            <a:tailEnd/>
          </a:ln>
        </p:spPr>
        <p:txBody>
          <a:bodyPr wrap="none">
            <a:spAutoFit/>
          </a:bodyPr>
          <a:lstStyle/>
          <a:p>
            <a:r>
              <a:rPr lang="en-US" sz="1400" i="1"/>
              <a:t>National Center for Educational Statistics, 2008</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Discussion: Mental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Health Disorder</a:t>
            </a:r>
            <a:endParaRPr lang="en-US" dirty="0">
              <a:solidFill>
                <a:schemeClr val="tx2">
                  <a:tint val="100000"/>
                  <a:shade val="90000"/>
                  <a:satMod val="250000"/>
                  <a:alpha val="100000"/>
                </a:schemeClr>
              </a:solidFill>
            </a:endParaRPr>
          </a:p>
        </p:txBody>
      </p:sp>
      <p:sp>
        <p:nvSpPr>
          <p:cNvPr id="99330" name="Content Placeholder 2"/>
          <p:cNvSpPr>
            <a:spLocks noGrp="1"/>
          </p:cNvSpPr>
          <p:nvPr>
            <p:ph idx="1"/>
          </p:nvPr>
        </p:nvSpPr>
        <p:spPr>
          <a:xfrm>
            <a:off x="685800" y="1371600"/>
            <a:ext cx="8458200" cy="4953000"/>
          </a:xfrm>
        </p:spPr>
        <p:txBody>
          <a:bodyPr/>
          <a:lstStyle/>
          <a:p>
            <a:pPr>
              <a:spcAft>
                <a:spcPts val="600"/>
              </a:spcAft>
            </a:pPr>
            <a:r>
              <a:rPr lang="en-US" sz="2400" i="1" smtClean="0"/>
              <a:t>Students with a  mental health disorder may experience considerable anxiety  and worry in contributing to classroom and group discussions. Medication side effects may impact endurance, memory, and attention</a:t>
            </a:r>
            <a:r>
              <a:rPr lang="en-US" sz="2400" smtClean="0"/>
              <a:t>.</a:t>
            </a:r>
            <a:r>
              <a:rPr lang="en-US" sz="2400" i="1" smtClean="0"/>
              <a:t> </a:t>
            </a:r>
          </a:p>
          <a:p>
            <a:pPr lvl="1">
              <a:spcAft>
                <a:spcPts val="600"/>
              </a:spcAft>
            </a:pPr>
            <a:r>
              <a:rPr lang="en-US" sz="1800" smtClean="0"/>
              <a:t>Help student feel as though he/ he has something worthwhile to contribute to the discussion. </a:t>
            </a:r>
          </a:p>
          <a:p>
            <a:pPr lvl="1">
              <a:spcAft>
                <a:spcPts val="600"/>
              </a:spcAft>
            </a:pPr>
            <a:r>
              <a:rPr lang="en-US" sz="1800" smtClean="0"/>
              <a:t>Call for responses and participation commensurate with the student's skills. </a:t>
            </a:r>
          </a:p>
          <a:p>
            <a:pPr lvl="1">
              <a:spcAft>
                <a:spcPts val="600"/>
              </a:spcAft>
            </a:pPr>
            <a:r>
              <a:rPr lang="en-US" sz="1800" smtClean="0"/>
              <a:t>As the student's comfort level rises and when a safe topic is available, encourage the student to contribute to the discussion or be a group spokesperson. </a:t>
            </a:r>
          </a:p>
          <a:p>
            <a:pPr lvl="1">
              <a:spcAft>
                <a:spcPts val="600"/>
              </a:spcAft>
            </a:pPr>
            <a:r>
              <a:rPr lang="en-US" sz="1800" smtClean="0"/>
              <a:t>With the student, devise a contingency plan in which inappropriate forms of response are replaced by appropriate ones. </a:t>
            </a:r>
          </a:p>
          <a:p>
            <a:pPr lvl="1"/>
            <a:r>
              <a:rPr lang="en-US" sz="1800" smtClean="0"/>
              <a:t>Gradually increase the challenges in the student's participation in group exercises while providing increased positive reinforceme</a:t>
            </a:r>
            <a:r>
              <a:rPr lang="en-US" sz="1600" smtClean="0"/>
              <a:t>nt. </a:t>
            </a:r>
          </a:p>
          <a:p>
            <a:pPr>
              <a:buFont typeface="Wingdings 2" pitchFamily="18" charset="2"/>
              <a:buNone/>
            </a:pPr>
            <a:endParaRPr lang="en-US" sz="2000" smtClean="0"/>
          </a:p>
          <a:p>
            <a:pPr>
              <a:buFont typeface="Wingdings 2" pitchFamily="18" charset="2"/>
              <a:buNone/>
            </a:pPr>
            <a:r>
              <a:rPr lang="en-US" sz="1400" smtClean="0"/>
              <a:t>From: http://www.as.wvu.edu/~scidis/behavior.html</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Instructional Technology: Introduction</a:t>
            </a:r>
            <a:endParaRPr lang="en-US" dirty="0">
              <a:solidFill>
                <a:schemeClr val="tx2">
                  <a:tint val="100000"/>
                  <a:shade val="90000"/>
                  <a:satMod val="250000"/>
                  <a:alpha val="100000"/>
                </a:schemeClr>
              </a:solidFill>
            </a:endParaRPr>
          </a:p>
        </p:txBody>
      </p:sp>
      <p:sp>
        <p:nvSpPr>
          <p:cNvPr id="100354" name="Content Placeholder 4"/>
          <p:cNvSpPr>
            <a:spLocks noGrp="1"/>
          </p:cNvSpPr>
          <p:nvPr>
            <p:ph idx="1"/>
          </p:nvPr>
        </p:nvSpPr>
        <p:spPr/>
        <p:txBody>
          <a:bodyPr/>
          <a:lstStyle/>
          <a:p>
            <a:pPr>
              <a:spcAft>
                <a:spcPts val="600"/>
              </a:spcAft>
            </a:pPr>
            <a:r>
              <a:rPr lang="en-US" smtClean="0"/>
              <a:t>Definition of Instructional Technology</a:t>
            </a:r>
          </a:p>
          <a:p>
            <a:pPr>
              <a:spcAft>
                <a:spcPts val="600"/>
              </a:spcAft>
            </a:pPr>
            <a:r>
              <a:rPr lang="en-US" smtClean="0"/>
              <a:t>Designers of Technology historically lacked consideration for persons with disabilities</a:t>
            </a:r>
          </a:p>
          <a:p>
            <a:pPr lvl="1">
              <a:spcAft>
                <a:spcPts val="600"/>
              </a:spcAft>
            </a:pPr>
            <a:r>
              <a:rPr lang="en-US" smtClean="0"/>
              <a:t>2001 study</a:t>
            </a:r>
          </a:p>
          <a:p>
            <a:pPr lvl="1">
              <a:spcAft>
                <a:spcPts val="600"/>
              </a:spcAft>
            </a:pPr>
            <a:r>
              <a:rPr lang="en-US" smtClean="0"/>
              <a:t>Kindle as one recent example</a:t>
            </a:r>
          </a:p>
          <a:p>
            <a:pPr>
              <a:spcAft>
                <a:spcPts val="600"/>
              </a:spcAft>
            </a:pPr>
            <a:r>
              <a:rPr lang="en-US" smtClean="0"/>
              <a:t>Pressure from multiple sources is slowly leading to change</a:t>
            </a:r>
          </a:p>
          <a:p>
            <a:pPr lvl="1"/>
            <a:r>
              <a:rPr lang="en-US" smtClean="0"/>
              <a:t>Again, Kindle as an example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algn="ctr" fontAlgn="auto">
              <a:spcAft>
                <a:spcPts val="0"/>
              </a:spcAft>
              <a:defRPr/>
            </a:pPr>
            <a:r>
              <a:rPr lang="en-US" dirty="0" smtClean="0">
                <a:solidFill>
                  <a:schemeClr val="tx2">
                    <a:tint val="100000"/>
                    <a:shade val="90000"/>
                    <a:satMod val="250000"/>
                    <a:alpha val="100000"/>
                  </a:schemeClr>
                </a:solidFill>
              </a:rPr>
              <a:t>Assistive Technology</a:t>
            </a:r>
            <a:endParaRPr lang="en-US" dirty="0">
              <a:solidFill>
                <a:schemeClr val="tx2">
                  <a:tint val="100000"/>
                  <a:shade val="90000"/>
                  <a:satMod val="250000"/>
                  <a:alpha val="100000"/>
                </a:schemeClr>
              </a:solidFill>
            </a:endParaRPr>
          </a:p>
        </p:txBody>
      </p:sp>
      <p:sp>
        <p:nvSpPr>
          <p:cNvPr id="102402" name="Content Placeholder 2"/>
          <p:cNvSpPr>
            <a:spLocks noGrp="1"/>
          </p:cNvSpPr>
          <p:nvPr>
            <p:ph idx="1"/>
          </p:nvPr>
        </p:nvSpPr>
        <p:spPr/>
        <p:txBody>
          <a:bodyPr/>
          <a:lstStyle/>
          <a:p>
            <a:pPr>
              <a:spcAft>
                <a:spcPts val="600"/>
              </a:spcAft>
            </a:pPr>
            <a:r>
              <a:rPr lang="en-US" sz="3600" smtClean="0"/>
              <a:t>Definition</a:t>
            </a:r>
          </a:p>
          <a:p>
            <a:pPr>
              <a:spcAft>
                <a:spcPts val="600"/>
              </a:spcAft>
            </a:pPr>
            <a:r>
              <a:rPr lang="en-US" sz="3600" smtClean="0"/>
              <a:t>Some Examples</a:t>
            </a:r>
            <a:r>
              <a:rPr lang="en-US" smtClean="0"/>
              <a:t>:</a:t>
            </a:r>
          </a:p>
          <a:p>
            <a:pPr lvl="1">
              <a:spcAft>
                <a:spcPts val="600"/>
              </a:spcAft>
            </a:pPr>
            <a:r>
              <a:rPr lang="en-US" sz="3200" smtClean="0"/>
              <a:t>Screen Readers</a:t>
            </a:r>
          </a:p>
          <a:p>
            <a:pPr lvl="1">
              <a:spcAft>
                <a:spcPts val="600"/>
              </a:spcAft>
            </a:pPr>
            <a:r>
              <a:rPr lang="en-US" sz="3200" smtClean="0"/>
              <a:t>Adapted Computers</a:t>
            </a:r>
          </a:p>
          <a:p>
            <a:pPr lvl="1">
              <a:spcAft>
                <a:spcPts val="600"/>
              </a:spcAft>
            </a:pPr>
            <a:r>
              <a:rPr lang="en-US" sz="3200" smtClean="0"/>
              <a:t>Speech to Text Programs</a:t>
            </a:r>
          </a:p>
          <a:p>
            <a:pPr lvl="1">
              <a:spcAft>
                <a:spcPts val="600"/>
              </a:spcAft>
            </a:pPr>
            <a:r>
              <a:rPr lang="en-US" sz="3200" smtClean="0"/>
              <a:t>TTY</a:t>
            </a:r>
          </a:p>
        </p:txBody>
      </p:sp>
      <p:pic>
        <p:nvPicPr>
          <p:cNvPr id="102403" name="Picture 5" descr="C:\Documents and Settings\mt01\Local Settings\Temporary Internet Files\Content.IE5\5D9FEQZM\MC900294148[1].wmf"/>
          <p:cNvPicPr>
            <a:picLocks noChangeAspect="1" noChangeArrowheads="1"/>
          </p:cNvPicPr>
          <p:nvPr/>
        </p:nvPicPr>
        <p:blipFill>
          <a:blip r:embed="rId3"/>
          <a:srcRect/>
          <a:stretch>
            <a:fillRect/>
          </a:stretch>
        </p:blipFill>
        <p:spPr bwMode="auto">
          <a:xfrm>
            <a:off x="6019800" y="2743200"/>
            <a:ext cx="20574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The Intersection of Instructional and Assistive Technologies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lnSpcReduction="10000"/>
          </a:bodyPr>
          <a:lstStyle/>
          <a:p>
            <a:pPr fontAlgn="auto">
              <a:spcBef>
                <a:spcPts val="0"/>
              </a:spcBef>
              <a:spcAft>
                <a:spcPts val="0"/>
              </a:spcAft>
              <a:buFont typeface="Wingdings 2"/>
              <a:buChar char=""/>
              <a:defRPr/>
            </a:pPr>
            <a:r>
              <a:rPr lang="en-US" dirty="0" smtClean="0"/>
              <a:t>Assistive Technologies have limits.</a:t>
            </a:r>
          </a:p>
          <a:p>
            <a:pPr fontAlgn="auto">
              <a:spcBef>
                <a:spcPts val="0"/>
              </a:spcBef>
              <a:spcAft>
                <a:spcPts val="0"/>
              </a:spcAft>
              <a:buFont typeface="Wingdings 2"/>
              <a:buChar char=""/>
              <a:defRPr/>
            </a:pPr>
            <a:endParaRPr lang="en-US" dirty="0"/>
          </a:p>
          <a:p>
            <a:pPr fontAlgn="auto">
              <a:spcBef>
                <a:spcPts val="0"/>
              </a:spcBef>
              <a:spcAft>
                <a:spcPts val="0"/>
              </a:spcAft>
              <a:buFont typeface="Wingdings 2"/>
              <a:buChar char=""/>
              <a:defRPr/>
            </a:pPr>
            <a:r>
              <a:rPr lang="en-US" dirty="0" smtClean="0"/>
              <a:t>Many Instructional Technologies are designed without consideration of these limits.</a:t>
            </a:r>
          </a:p>
          <a:p>
            <a:pPr fontAlgn="auto">
              <a:spcBef>
                <a:spcPts val="0"/>
              </a:spcBef>
              <a:spcAft>
                <a:spcPts val="0"/>
              </a:spcAft>
              <a:buFont typeface="Wingdings 2"/>
              <a:buChar char=""/>
              <a:defRPr/>
            </a:pPr>
            <a:endParaRPr lang="en-US" dirty="0"/>
          </a:p>
          <a:p>
            <a:pPr fontAlgn="auto">
              <a:spcBef>
                <a:spcPts val="0"/>
              </a:spcBef>
              <a:spcAft>
                <a:spcPts val="0"/>
              </a:spcAft>
              <a:buFont typeface="Wingdings 2"/>
              <a:buChar char=""/>
              <a:defRPr/>
            </a:pPr>
            <a:r>
              <a:rPr lang="en-US" dirty="0" smtClean="0"/>
              <a:t>This intersection is constantly changing!</a:t>
            </a:r>
          </a:p>
          <a:p>
            <a:pPr fontAlgn="auto">
              <a:spcBef>
                <a:spcPts val="0"/>
              </a:spcBef>
              <a:spcAft>
                <a:spcPts val="0"/>
              </a:spcAft>
              <a:buFont typeface="Wingdings 2"/>
              <a:buChar char=""/>
              <a:defRPr/>
            </a:pPr>
            <a:endParaRPr lang="en-US" dirty="0"/>
          </a:p>
          <a:p>
            <a:pPr fontAlgn="auto">
              <a:spcBef>
                <a:spcPts val="0"/>
              </a:spcBef>
              <a:spcAft>
                <a:spcPts val="0"/>
              </a:spcAft>
              <a:buFont typeface="Wingdings 2"/>
              <a:buChar char=""/>
              <a:defRPr/>
            </a:pPr>
            <a:r>
              <a:rPr lang="en-US" dirty="0" smtClean="0"/>
              <a:t>To create a UDL course, teachers must pay attention to this intersection.</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Some areas for Teachers to Consider</a:t>
            </a:r>
            <a:endParaRPr lang="en-US" dirty="0">
              <a:solidFill>
                <a:schemeClr val="tx2">
                  <a:tint val="100000"/>
                  <a:shade val="90000"/>
                  <a:satMod val="250000"/>
                  <a:alpha val="100000"/>
                </a:schemeClr>
              </a:solidFill>
            </a:endParaRPr>
          </a:p>
        </p:txBody>
      </p:sp>
      <p:sp>
        <p:nvSpPr>
          <p:cNvPr id="106498" name="Content Placeholder 2"/>
          <p:cNvSpPr>
            <a:spLocks noGrp="1"/>
          </p:cNvSpPr>
          <p:nvPr>
            <p:ph idx="1"/>
          </p:nvPr>
        </p:nvSpPr>
        <p:spPr/>
        <p:txBody>
          <a:bodyPr/>
          <a:lstStyle/>
          <a:p>
            <a:pPr>
              <a:spcAft>
                <a:spcPts val="600"/>
              </a:spcAft>
            </a:pPr>
            <a:r>
              <a:rPr lang="en-US" smtClean="0"/>
              <a:t>Course materials (lectures, handouts, guides, etc.)</a:t>
            </a:r>
          </a:p>
          <a:p>
            <a:pPr>
              <a:spcAft>
                <a:spcPts val="600"/>
              </a:spcAft>
            </a:pPr>
            <a:r>
              <a:rPr lang="en-US" smtClean="0"/>
              <a:t>Websites</a:t>
            </a:r>
          </a:p>
          <a:p>
            <a:pPr>
              <a:spcAft>
                <a:spcPts val="600"/>
              </a:spcAft>
            </a:pPr>
            <a:r>
              <a:rPr lang="en-US" smtClean="0"/>
              <a:t>Textbooks</a:t>
            </a:r>
          </a:p>
          <a:p>
            <a:pPr>
              <a:spcAft>
                <a:spcPts val="600"/>
              </a:spcAft>
            </a:pPr>
            <a:r>
              <a:rPr lang="en-US" smtClean="0"/>
              <a:t>Articles used in class</a:t>
            </a:r>
          </a:p>
          <a:p>
            <a:pPr>
              <a:spcAft>
                <a:spcPts val="600"/>
              </a:spcAft>
            </a:pPr>
            <a:r>
              <a:rPr lang="en-US" smtClean="0"/>
              <a:t>Pictures/ tables/ other types of visual representation</a:t>
            </a:r>
          </a:p>
        </p:txBody>
      </p:sp>
      <p:pic>
        <p:nvPicPr>
          <p:cNvPr id="106499" name="Picture 3" descr="C:\Documents and Settings\mt01\Local Settings\Temporary Internet Files\Content.IE5\IHD1ZLID\MC900237185[1].wmf"/>
          <p:cNvPicPr>
            <a:picLocks noChangeAspect="1" noChangeArrowheads="1"/>
          </p:cNvPicPr>
          <p:nvPr/>
        </p:nvPicPr>
        <p:blipFill>
          <a:blip r:embed="rId3"/>
          <a:srcRect/>
          <a:stretch>
            <a:fillRect/>
          </a:stretch>
        </p:blipFill>
        <p:spPr bwMode="auto">
          <a:xfrm>
            <a:off x="4953000" y="2362200"/>
            <a:ext cx="2187575" cy="1974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algn="ctr" fontAlgn="auto">
              <a:spcAft>
                <a:spcPts val="0"/>
              </a:spcAft>
              <a:defRPr/>
            </a:pPr>
            <a:r>
              <a:rPr lang="en-US" dirty="0" smtClean="0">
                <a:solidFill>
                  <a:schemeClr val="tx2">
                    <a:tint val="100000"/>
                    <a:shade val="90000"/>
                    <a:satMod val="250000"/>
                    <a:alpha val="100000"/>
                  </a:schemeClr>
                </a:solidFill>
              </a:rPr>
              <a:t>Online Courses</a:t>
            </a:r>
            <a:endParaRPr lang="en-US" dirty="0">
              <a:solidFill>
                <a:schemeClr val="tx2">
                  <a:tint val="100000"/>
                  <a:shade val="90000"/>
                  <a:satMod val="250000"/>
                  <a:alpha val="100000"/>
                </a:schemeClr>
              </a:solidFill>
            </a:endParaRPr>
          </a:p>
        </p:txBody>
      </p:sp>
      <p:sp>
        <p:nvSpPr>
          <p:cNvPr id="108546" name="Content Placeholder 2"/>
          <p:cNvSpPr>
            <a:spLocks noGrp="1"/>
          </p:cNvSpPr>
          <p:nvPr>
            <p:ph idx="1"/>
          </p:nvPr>
        </p:nvSpPr>
        <p:spPr>
          <a:xfrm>
            <a:off x="457200" y="1646238"/>
            <a:ext cx="8229600" cy="4906962"/>
          </a:xfrm>
        </p:spPr>
        <p:txBody>
          <a:bodyPr/>
          <a:lstStyle/>
          <a:p>
            <a:r>
              <a:rPr lang="en-US" smtClean="0"/>
              <a:t>Can offer an excellent medium for UDL</a:t>
            </a:r>
          </a:p>
          <a:p>
            <a:endParaRPr lang="en-US" smtClean="0"/>
          </a:p>
          <a:p>
            <a:pPr>
              <a:spcAft>
                <a:spcPts val="600"/>
              </a:spcAft>
            </a:pPr>
            <a:r>
              <a:rPr lang="en-US" smtClean="0"/>
              <a:t>Are only as universally designed as the designer’s perception of their students</a:t>
            </a:r>
          </a:p>
          <a:p>
            <a:pPr lvl="1">
              <a:spcAft>
                <a:spcPts val="600"/>
              </a:spcAft>
            </a:pPr>
            <a:r>
              <a:rPr lang="en-US" sz="3200" smtClean="0"/>
              <a:t>Remember: UDL goes </a:t>
            </a:r>
            <a:r>
              <a:rPr lang="en-US" sz="3200" i="1" smtClean="0"/>
              <a:t>beyond </a:t>
            </a:r>
            <a:r>
              <a:rPr lang="en-US" sz="3200" smtClean="0"/>
              <a:t>persons with disabilities</a:t>
            </a:r>
          </a:p>
          <a:p>
            <a:pPr lvl="1">
              <a:spcAft>
                <a:spcPts val="600"/>
              </a:spcAft>
            </a:pPr>
            <a:r>
              <a:rPr lang="en-US" sz="3200" smtClean="0"/>
              <a:t>Examples: Access/ knowledge of technologies, second language learners, schedules of students</a:t>
            </a:r>
          </a:p>
          <a:p>
            <a:pPr>
              <a:buFont typeface="Wingdings 2" pitchFamily="18" charset="2"/>
              <a:buNone/>
            </a:pPr>
            <a:endParaRPr lang="en-US" smtClean="0"/>
          </a:p>
          <a:p>
            <a:pPr lvl="1"/>
            <a:endParaRPr lang="en-US"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i="1" dirty="0" smtClean="0">
                <a:solidFill>
                  <a:schemeClr val="tx2">
                    <a:tint val="100000"/>
                    <a:shade val="90000"/>
                    <a:satMod val="250000"/>
                    <a:alpha val="100000"/>
                  </a:schemeClr>
                </a:solidFill>
              </a:rPr>
              <a:t>Most</a:t>
            </a:r>
            <a:r>
              <a:rPr lang="en-US" dirty="0" smtClean="0">
                <a:solidFill>
                  <a:schemeClr val="tx2">
                    <a:tint val="100000"/>
                    <a:shade val="90000"/>
                    <a:satMod val="250000"/>
                    <a:alpha val="100000"/>
                  </a:schemeClr>
                </a:solidFill>
              </a:rPr>
              <a:t> Instructional Technology </a:t>
            </a:r>
            <a:r>
              <a:rPr lang="en-US" i="1" dirty="0" smtClean="0">
                <a:solidFill>
                  <a:schemeClr val="tx2">
                    <a:tint val="100000"/>
                    <a:shade val="90000"/>
                    <a:satMod val="250000"/>
                    <a:alpha val="100000"/>
                  </a:schemeClr>
                </a:solidFill>
              </a:rPr>
              <a:t>can</a:t>
            </a:r>
            <a:r>
              <a:rPr lang="en-US" dirty="0" smtClean="0">
                <a:solidFill>
                  <a:schemeClr val="tx2">
                    <a:tint val="100000"/>
                    <a:shade val="90000"/>
                    <a:satMod val="250000"/>
                    <a:alpha val="100000"/>
                  </a:schemeClr>
                </a:solidFill>
              </a:rPr>
              <a:t> be Accessible</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lnSpcReduction="10000"/>
          </a:bodyPr>
          <a:lstStyle/>
          <a:p>
            <a:pPr fontAlgn="auto">
              <a:spcBef>
                <a:spcPts val="0"/>
              </a:spcBef>
              <a:spcAft>
                <a:spcPts val="600"/>
              </a:spcAft>
              <a:buFont typeface="Wingdings 2"/>
              <a:buChar char=""/>
              <a:defRPr/>
            </a:pPr>
            <a:r>
              <a:rPr lang="en-US" dirty="0" smtClean="0"/>
              <a:t>Sometimes, they won’t even require assistive technology!</a:t>
            </a:r>
          </a:p>
          <a:p>
            <a:pPr marL="640080" lvl="1" fontAlgn="auto">
              <a:spcAft>
                <a:spcPts val="600"/>
              </a:spcAft>
              <a:defRPr/>
            </a:pPr>
            <a:r>
              <a:rPr lang="en-US" dirty="0" smtClean="0"/>
              <a:t>Examples</a:t>
            </a:r>
          </a:p>
          <a:p>
            <a:pPr fontAlgn="auto">
              <a:spcBef>
                <a:spcPts val="0"/>
              </a:spcBef>
              <a:spcAft>
                <a:spcPts val="600"/>
              </a:spcAft>
              <a:buFont typeface="Wingdings 2"/>
              <a:buChar char=""/>
              <a:defRPr/>
            </a:pPr>
            <a:r>
              <a:rPr lang="en-US" dirty="0" smtClean="0"/>
              <a:t>However, they </a:t>
            </a:r>
            <a:r>
              <a:rPr lang="en-US" i="1" dirty="0" smtClean="0"/>
              <a:t>may</a:t>
            </a:r>
            <a:r>
              <a:rPr lang="en-US" dirty="0" smtClean="0"/>
              <a:t> require changes in how you use them!</a:t>
            </a:r>
            <a:endParaRPr lang="en-US" dirty="0"/>
          </a:p>
          <a:p>
            <a:pPr marL="640080" lvl="1" fontAlgn="auto">
              <a:spcAft>
                <a:spcPts val="600"/>
              </a:spcAft>
              <a:defRPr/>
            </a:pPr>
            <a:r>
              <a:rPr lang="en-US" dirty="0" smtClean="0"/>
              <a:t>Examples</a:t>
            </a:r>
          </a:p>
          <a:p>
            <a:pPr fontAlgn="auto">
              <a:spcBef>
                <a:spcPts val="0"/>
              </a:spcBef>
              <a:spcAft>
                <a:spcPts val="600"/>
              </a:spcAft>
              <a:buFont typeface="Wingdings 2"/>
              <a:buChar char=""/>
              <a:defRPr/>
            </a:pPr>
            <a:r>
              <a:rPr lang="en-US" dirty="0" smtClean="0"/>
              <a:t>Some resources are not accessible, even with the support of assistive technology.</a:t>
            </a:r>
          </a:p>
          <a:p>
            <a:pPr marL="640080" lvl="1" fontAlgn="auto">
              <a:spcAft>
                <a:spcPts val="0"/>
              </a:spcAft>
              <a:defRPr/>
            </a:pPr>
            <a:r>
              <a:rPr lang="en-US" dirty="0" smtClean="0"/>
              <a:t>Examples</a:t>
            </a:r>
          </a:p>
          <a:p>
            <a:pPr fontAlgn="auto">
              <a:spcBef>
                <a:spcPts val="0"/>
              </a:spcBef>
              <a:spcAft>
                <a:spcPts val="0"/>
              </a:spcAft>
              <a:buFont typeface="Wingdings 2"/>
              <a:buNone/>
              <a:defRPr/>
            </a:pPr>
            <a:endParaRPr lang="en-US" dirty="0" smtClean="0"/>
          </a:p>
          <a:p>
            <a:pPr marL="640080" lvl="1" fontAlgn="auto">
              <a:spcAft>
                <a:spcPts val="0"/>
              </a:spcAft>
              <a:defRPr/>
            </a:pP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Is this Instructional Technology  Accessible?</a:t>
            </a:r>
            <a:endParaRPr lang="en-US" dirty="0">
              <a:solidFill>
                <a:schemeClr val="tx2">
                  <a:tint val="100000"/>
                  <a:shade val="90000"/>
                  <a:satMod val="250000"/>
                  <a:alpha val="100000"/>
                </a:schemeClr>
              </a:solidFill>
            </a:endParaRPr>
          </a:p>
        </p:txBody>
      </p:sp>
      <p:sp>
        <p:nvSpPr>
          <p:cNvPr id="112642" name="Content Placeholder 2"/>
          <p:cNvSpPr>
            <a:spLocks noGrp="1"/>
          </p:cNvSpPr>
          <p:nvPr>
            <p:ph idx="1"/>
          </p:nvPr>
        </p:nvSpPr>
        <p:spPr>
          <a:xfrm>
            <a:off x="457200" y="1646238"/>
            <a:ext cx="8229600" cy="4830762"/>
          </a:xfrm>
        </p:spPr>
        <p:txBody>
          <a:bodyPr/>
          <a:lstStyle/>
          <a:p>
            <a:pPr>
              <a:spcAft>
                <a:spcPts val="600"/>
              </a:spcAft>
            </a:pPr>
            <a:r>
              <a:rPr lang="en-US" smtClean="0"/>
              <a:t>Voluntary Product Accessibility Template  (VPAT)</a:t>
            </a:r>
          </a:p>
          <a:p>
            <a:pPr>
              <a:spcAft>
                <a:spcPts val="600"/>
              </a:spcAft>
            </a:pPr>
            <a:r>
              <a:rPr lang="en-US" smtClean="0"/>
              <a:t>Web Accessibility Initiative/ Section 508 Guidelines for websites</a:t>
            </a:r>
          </a:p>
          <a:p>
            <a:pPr>
              <a:spcAft>
                <a:spcPts val="600"/>
              </a:spcAft>
            </a:pPr>
            <a:r>
              <a:rPr lang="en-US" smtClean="0"/>
              <a:t>University office that supports persons with disabilities</a:t>
            </a:r>
          </a:p>
          <a:p>
            <a:pPr>
              <a:spcAft>
                <a:spcPts val="600"/>
              </a:spcAft>
            </a:pPr>
            <a:r>
              <a:rPr lang="en-US" smtClean="0"/>
              <a:t>University Instructional Technology/ Distance Education office</a:t>
            </a:r>
          </a:p>
          <a:p>
            <a:r>
              <a:rPr lang="en-US" smtClean="0"/>
              <a:t>Other resources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dirty="0" smtClean="0">
                <a:solidFill>
                  <a:schemeClr val="tx2">
                    <a:tint val="100000"/>
                    <a:shade val="90000"/>
                    <a:satMod val="250000"/>
                    <a:alpha val="100000"/>
                  </a:schemeClr>
                </a:solidFill>
              </a:rPr>
              <a:t>General Guidelines for Accessible Course Materials</a:t>
            </a:r>
            <a:endParaRPr lang="en-US" dirty="0">
              <a:solidFill>
                <a:schemeClr val="tx2">
                  <a:tint val="100000"/>
                  <a:shade val="90000"/>
                  <a:satMod val="250000"/>
                  <a:alpha val="100000"/>
                </a:schemeClr>
              </a:solidFill>
            </a:endParaRPr>
          </a:p>
        </p:txBody>
      </p:sp>
      <p:sp>
        <p:nvSpPr>
          <p:cNvPr id="114690" name="Content Placeholder 2"/>
          <p:cNvSpPr>
            <a:spLocks noGrp="1"/>
          </p:cNvSpPr>
          <p:nvPr>
            <p:ph idx="1"/>
          </p:nvPr>
        </p:nvSpPr>
        <p:spPr/>
        <p:txBody>
          <a:bodyPr/>
          <a:lstStyle/>
          <a:p>
            <a:pPr>
              <a:spcAft>
                <a:spcPts val="1200"/>
              </a:spcAft>
            </a:pPr>
            <a:r>
              <a:rPr lang="en-US" smtClean="0"/>
              <a:t>More than one way of presenting the material.</a:t>
            </a:r>
          </a:p>
          <a:p>
            <a:pPr lvl="1"/>
            <a:r>
              <a:rPr lang="en-US" sz="3200" smtClean="0"/>
              <a:t>Visual materials</a:t>
            </a:r>
          </a:p>
          <a:p>
            <a:endParaRPr lang="en-US" smtClean="0"/>
          </a:p>
          <a:p>
            <a:pPr lvl="1"/>
            <a:r>
              <a:rPr lang="en-US" sz="3200" smtClean="0"/>
              <a:t>Audio materials</a:t>
            </a:r>
          </a:p>
          <a:p>
            <a:endParaRPr lang="en-US" smtClean="0"/>
          </a:p>
          <a:p>
            <a:pPr lvl="1"/>
            <a:r>
              <a:rPr lang="en-US" sz="3200" smtClean="0"/>
              <a:t>Electronic versus hard copies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How do I Create Accessible Course Materials?</a:t>
            </a:r>
            <a:endParaRPr lang="en-US" dirty="0">
              <a:solidFill>
                <a:schemeClr val="tx2">
                  <a:tint val="100000"/>
                  <a:shade val="90000"/>
                  <a:satMod val="250000"/>
                  <a:alpha val="100000"/>
                </a:schemeClr>
              </a:solidFill>
            </a:endParaRPr>
          </a:p>
        </p:txBody>
      </p:sp>
      <p:sp>
        <p:nvSpPr>
          <p:cNvPr id="116738" name="Content Placeholder 2"/>
          <p:cNvSpPr>
            <a:spLocks noGrp="1"/>
          </p:cNvSpPr>
          <p:nvPr>
            <p:ph idx="1"/>
          </p:nvPr>
        </p:nvSpPr>
        <p:spPr/>
        <p:txBody>
          <a:bodyPr/>
          <a:lstStyle/>
          <a:p>
            <a:r>
              <a:rPr lang="en-US" smtClean="0"/>
              <a:t>Use Support.</a:t>
            </a:r>
          </a:p>
          <a:p>
            <a:pPr lvl="1"/>
            <a:r>
              <a:rPr lang="en-US" smtClean="0"/>
              <a:t>Your University</a:t>
            </a:r>
          </a:p>
          <a:p>
            <a:pPr lvl="1"/>
            <a:r>
              <a:rPr lang="en-US" smtClean="0"/>
              <a:t>Other resources</a:t>
            </a:r>
          </a:p>
          <a:p>
            <a:pPr lvl="1"/>
            <a:endParaRPr lang="en-US" smtClean="0"/>
          </a:p>
          <a:p>
            <a:r>
              <a:rPr lang="en-US" smtClean="0"/>
              <a:t>Don’t panic!</a:t>
            </a:r>
          </a:p>
          <a:p>
            <a:endParaRPr lang="en-US" smtClean="0"/>
          </a:p>
          <a:p>
            <a:r>
              <a:rPr lang="en-US" smtClean="0"/>
              <a:t>Remember who this really assists…everyone!</a:t>
            </a:r>
          </a:p>
        </p:txBody>
      </p:sp>
      <p:pic>
        <p:nvPicPr>
          <p:cNvPr id="116739" name="Picture 2" descr="C:\Documents and Settings\mt01\Local Settings\Temporary Internet Files\Content.IE5\7EJDCOW9\MC900198093[1].wmf"/>
          <p:cNvPicPr>
            <a:picLocks noChangeAspect="1" noChangeArrowheads="1"/>
          </p:cNvPicPr>
          <p:nvPr/>
        </p:nvPicPr>
        <p:blipFill>
          <a:blip r:embed="rId3"/>
          <a:srcRect/>
          <a:stretch>
            <a:fillRect/>
          </a:stretch>
        </p:blipFill>
        <p:spPr bwMode="auto">
          <a:xfrm>
            <a:off x="6172200" y="2133600"/>
            <a:ext cx="1598613" cy="2916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228600" y="381000"/>
            <a:ext cx="8637588" cy="701675"/>
          </a:xfrm>
        </p:spPr>
        <p:txBody>
          <a:bodyPr/>
          <a:lstStyle/>
          <a:p>
            <a:pPr marL="54864" indent="0" fontAlgn="auto">
              <a:spcAft>
                <a:spcPts val="0"/>
              </a:spcAft>
              <a:defRPr/>
            </a:pPr>
            <a:r>
              <a:rPr lang="en-US" sz="4000" dirty="0">
                <a:solidFill>
                  <a:schemeClr val="tx2">
                    <a:tint val="100000"/>
                    <a:shade val="90000"/>
                    <a:satMod val="250000"/>
                    <a:alpha val="100000"/>
                  </a:schemeClr>
                </a:solidFill>
              </a:rPr>
              <a:t>Types of Disabilities - Nationwide</a:t>
            </a:r>
            <a:endParaRPr lang="en-US" dirty="0">
              <a:solidFill>
                <a:schemeClr val="tx2">
                  <a:tint val="100000"/>
                  <a:shade val="90000"/>
                  <a:satMod val="250000"/>
                  <a:alpha val="100000"/>
                </a:schemeClr>
              </a:solidFill>
            </a:endParaRPr>
          </a:p>
        </p:txBody>
      </p:sp>
      <p:sp>
        <p:nvSpPr>
          <p:cNvPr id="24578" name="Text Box 3"/>
          <p:cNvSpPr txBox="1">
            <a:spLocks noChangeArrowheads="1"/>
          </p:cNvSpPr>
          <p:nvPr/>
        </p:nvSpPr>
        <p:spPr bwMode="auto">
          <a:xfrm>
            <a:off x="1219200" y="1371600"/>
            <a:ext cx="6400800" cy="5354638"/>
          </a:xfrm>
          <a:prstGeom prst="rect">
            <a:avLst/>
          </a:prstGeom>
          <a:noFill/>
          <a:ln w="9525">
            <a:noFill/>
            <a:miter lim="800000"/>
            <a:headEnd/>
            <a:tailEnd/>
          </a:ln>
        </p:spPr>
        <p:txBody>
          <a:bodyPr>
            <a:spAutoFit/>
          </a:bodyPr>
          <a:lstStyle/>
          <a:p>
            <a:pPr>
              <a:spcBef>
                <a:spcPct val="50000"/>
              </a:spcBef>
            </a:pPr>
            <a:r>
              <a:rPr lang="en-US" sz="3000"/>
              <a:t>         Full-Time Freshman (2008)</a:t>
            </a:r>
          </a:p>
          <a:p>
            <a:pPr>
              <a:spcBef>
                <a:spcPct val="50000"/>
              </a:spcBef>
            </a:pPr>
            <a:r>
              <a:rPr lang="en-US" sz="2600"/>
              <a:t>	Mental illness	    	24.1%</a:t>
            </a:r>
          </a:p>
          <a:p>
            <a:pPr>
              <a:spcBef>
                <a:spcPct val="50000"/>
              </a:spcBef>
            </a:pPr>
            <a:r>
              <a:rPr lang="en-US" sz="2600"/>
              <a:t>	ADD/ADHD			19.2%</a:t>
            </a:r>
          </a:p>
          <a:p>
            <a:pPr>
              <a:spcBef>
                <a:spcPct val="50000"/>
              </a:spcBef>
            </a:pPr>
            <a:r>
              <a:rPr lang="en-US" sz="2600"/>
              <a:t>	Orthopedic			15.4%</a:t>
            </a:r>
          </a:p>
          <a:p>
            <a:pPr>
              <a:spcBef>
                <a:spcPct val="50000"/>
              </a:spcBef>
            </a:pPr>
            <a:r>
              <a:rPr lang="en-US" sz="2600"/>
              <a:t>	Specific learning		  8.8%</a:t>
            </a:r>
          </a:p>
          <a:p>
            <a:pPr>
              <a:spcBef>
                <a:spcPct val="50000"/>
              </a:spcBef>
            </a:pPr>
            <a:r>
              <a:rPr lang="en-US" sz="2600"/>
              <a:t>	Health			   5.8%</a:t>
            </a:r>
          </a:p>
          <a:p>
            <a:pPr>
              <a:spcBef>
                <a:spcPct val="50000"/>
              </a:spcBef>
            </a:pPr>
            <a:r>
              <a:rPr lang="en-US" sz="2600"/>
              <a:t>	Visual			   	   2.7%</a:t>
            </a:r>
          </a:p>
          <a:p>
            <a:pPr>
              <a:spcBef>
                <a:spcPct val="50000"/>
              </a:spcBef>
            </a:pPr>
            <a:r>
              <a:rPr lang="en-US" sz="2600"/>
              <a:t>	Speech			     .7%</a:t>
            </a:r>
          </a:p>
          <a:p>
            <a:pPr>
              <a:spcBef>
                <a:spcPct val="50000"/>
              </a:spcBef>
            </a:pPr>
            <a:r>
              <a:rPr lang="en-US" sz="2600"/>
              <a:t>	Other				17.3%</a:t>
            </a:r>
          </a:p>
        </p:txBody>
      </p:sp>
      <p:sp>
        <p:nvSpPr>
          <p:cNvPr id="4" name="TextBox 3"/>
          <p:cNvSpPr txBox="1"/>
          <p:nvPr/>
        </p:nvSpPr>
        <p:spPr>
          <a:xfrm>
            <a:off x="1981200" y="1981200"/>
            <a:ext cx="6553200" cy="1200329"/>
          </a:xfrm>
          <a:prstGeom prst="rect">
            <a:avLst/>
          </a:prstGeom>
          <a:noFill/>
          <a:ln cap="rnd" cmpd="tri">
            <a:solidFill>
              <a:srgbClr val="FF0000"/>
            </a:solidFill>
          </a:ln>
          <a:effectLst>
            <a:outerShdw blurRad="50800" dist="38100" dir="2700000" algn="tl" rotWithShape="0">
              <a:prstClr val="black">
                <a:alpha val="40000"/>
              </a:prstClr>
            </a:outerShdw>
          </a:effectLst>
          <a:scene3d>
            <a:camera prst="obliqueBottomLeft"/>
            <a:lightRig rig="threePt" dir="t"/>
          </a:scene3d>
        </p:spPr>
        <p:txBody>
          <a:bodyPr>
            <a:spAutoFit/>
          </a:bodyPr>
          <a:lstStyle/>
          <a:p>
            <a:pPr algn="r" fontAlgn="auto">
              <a:spcBef>
                <a:spcPts val="0"/>
              </a:spcBef>
              <a:spcAft>
                <a:spcPts val="0"/>
              </a:spcAft>
              <a:defRPr/>
            </a:pPr>
            <a:r>
              <a:rPr lang="en-US" dirty="0">
                <a:latin typeface="+mn-lt"/>
                <a:cs typeface="+mn-cs"/>
              </a:rPr>
              <a:t>Dramatic</a:t>
            </a:r>
          </a:p>
          <a:p>
            <a:pPr algn="r" fontAlgn="auto">
              <a:spcBef>
                <a:spcPts val="0"/>
              </a:spcBef>
              <a:spcAft>
                <a:spcPts val="0"/>
              </a:spcAft>
              <a:defRPr/>
            </a:pPr>
            <a:r>
              <a:rPr lang="en-US" dirty="0">
                <a:latin typeface="+mn-lt"/>
                <a:cs typeface="+mn-cs"/>
              </a:rPr>
              <a:t>Increase </a:t>
            </a: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fontAlgn="auto">
              <a:spcAft>
                <a:spcPts val="0"/>
              </a:spcAft>
              <a:defRPr/>
            </a:pP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Sharing Experiences</a:t>
            </a:r>
            <a:endParaRPr lang="en-US" dirty="0">
              <a:solidFill>
                <a:schemeClr val="tx2">
                  <a:tint val="100000"/>
                  <a:shade val="90000"/>
                  <a:satMod val="250000"/>
                  <a:alpha val="100000"/>
                </a:schemeClr>
              </a:solidFill>
            </a:endParaRPr>
          </a:p>
        </p:txBody>
      </p:sp>
      <p:pic>
        <p:nvPicPr>
          <p:cNvPr id="118786" name="Picture 2" descr="C:\Documents and Settings\mt01\Local Settings\Temporary Internet Files\Content.IE5\Y14VOTW3\MC900390792[1].wmf"/>
          <p:cNvPicPr>
            <a:picLocks noGrp="1" noChangeAspect="1" noChangeArrowheads="1"/>
          </p:cNvPicPr>
          <p:nvPr>
            <p:ph idx="1"/>
          </p:nvPr>
        </p:nvPicPr>
        <p:blipFill>
          <a:blip r:embed="rId3"/>
          <a:srcRect/>
          <a:stretch>
            <a:fillRect/>
          </a:stretch>
        </p:blipFill>
        <p:spPr>
          <a:xfrm>
            <a:off x="2971800" y="2362200"/>
            <a:ext cx="3124200" cy="2819400"/>
          </a:xfrm>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indent="0" fontAlgn="auto">
              <a:spcAft>
                <a:spcPts val="0"/>
              </a:spcAft>
              <a:defRPr/>
            </a:pPr>
            <a:r>
              <a:rPr lang="en-US" dirty="0" smtClean="0">
                <a:solidFill>
                  <a:schemeClr val="tx2">
                    <a:tint val="100000"/>
                    <a:shade val="90000"/>
                    <a:satMod val="250000"/>
                    <a:alpha val="100000"/>
                  </a:schemeClr>
                </a:solidFill>
              </a:rPr>
              <a:t>Summary and Implications </a:t>
            </a:r>
            <a:endParaRPr lang="en-US" dirty="0">
              <a:solidFill>
                <a:schemeClr val="tx2">
                  <a:tint val="100000"/>
                  <a:shade val="90000"/>
                  <a:satMod val="250000"/>
                  <a:alpha val="100000"/>
                </a:schemeClr>
              </a:solidFill>
            </a:endParaRPr>
          </a:p>
        </p:txBody>
      </p:sp>
      <p:sp>
        <p:nvSpPr>
          <p:cNvPr id="120834" name="Content Placeholder 2"/>
          <p:cNvSpPr>
            <a:spLocks noGrp="1"/>
          </p:cNvSpPr>
          <p:nvPr>
            <p:ph idx="1"/>
          </p:nvPr>
        </p:nvSpPr>
        <p:spPr>
          <a:xfrm>
            <a:off x="457200" y="1646238"/>
            <a:ext cx="8229600" cy="4983162"/>
          </a:xfrm>
        </p:spPr>
        <p:txBody>
          <a:bodyPr/>
          <a:lstStyle/>
          <a:p>
            <a:r>
              <a:rPr lang="en-US" smtClean="0"/>
              <a:t>Advanced planning will save time and effort in long run by eliminating need for last-minute accommodations</a:t>
            </a:r>
          </a:p>
          <a:p>
            <a:r>
              <a:rPr lang="en-US" smtClean="0"/>
              <a:t>Allow for multiple means of:</a:t>
            </a:r>
          </a:p>
          <a:p>
            <a:pPr lvl="1"/>
            <a:r>
              <a:rPr lang="en-US" smtClean="0"/>
              <a:t> representing information</a:t>
            </a:r>
          </a:p>
          <a:p>
            <a:pPr lvl="1"/>
            <a:r>
              <a:rPr lang="en-US" smtClean="0"/>
              <a:t>knowledge expression and </a:t>
            </a:r>
          </a:p>
          <a:p>
            <a:pPr lvl="1"/>
            <a:r>
              <a:rPr lang="en-US" smtClean="0"/>
              <a:t>student engagement.</a:t>
            </a:r>
          </a:p>
          <a:p>
            <a:r>
              <a:rPr lang="en-US" smtClean="0"/>
              <a:t>Universal instructional design benefits many groups of students, not just those with disabilities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304800" y="381000"/>
            <a:ext cx="8637587" cy="762000"/>
          </a:xfrm>
        </p:spPr>
        <p:txBody>
          <a:bodyPr>
            <a:normAutofit fontScale="90000"/>
          </a:bodyPr>
          <a:lstStyle/>
          <a:p>
            <a:pPr marL="54864" indent="0" algn="ctr" fontAlgn="auto">
              <a:spcAft>
                <a:spcPts val="0"/>
              </a:spcAft>
              <a:defRPr/>
            </a:pPr>
            <a:r>
              <a:rPr lang="en-US" dirty="0">
                <a:solidFill>
                  <a:schemeClr val="tx2">
                    <a:tint val="100000"/>
                    <a:shade val="90000"/>
                    <a:satMod val="250000"/>
                    <a:alpha val="100000"/>
                  </a:schemeClr>
                </a:solidFill>
              </a:rPr>
              <a:t>Reasonable Accommodations</a:t>
            </a:r>
          </a:p>
        </p:txBody>
      </p:sp>
      <p:sp>
        <p:nvSpPr>
          <p:cNvPr id="26626" name="Text Box 3"/>
          <p:cNvSpPr txBox="1">
            <a:spLocks noChangeArrowheads="1"/>
          </p:cNvSpPr>
          <p:nvPr/>
        </p:nvSpPr>
        <p:spPr bwMode="auto">
          <a:xfrm>
            <a:off x="685800" y="1219200"/>
            <a:ext cx="7848600" cy="5354638"/>
          </a:xfrm>
          <a:prstGeom prst="rect">
            <a:avLst/>
          </a:prstGeom>
          <a:noFill/>
          <a:ln w="9525">
            <a:noFill/>
            <a:miter lim="800000"/>
            <a:headEnd/>
            <a:tailEnd/>
          </a:ln>
        </p:spPr>
        <p:txBody>
          <a:bodyPr>
            <a:spAutoFit/>
          </a:bodyPr>
          <a:lstStyle/>
          <a:p>
            <a:pPr>
              <a:spcBef>
                <a:spcPct val="50000"/>
              </a:spcBef>
            </a:pPr>
            <a:r>
              <a:rPr lang="en-US" sz="3600"/>
              <a:t>A modification or adjustment to a course, program, service, job, facility, or activity that enables a qualified person with a disability to have an equal opportunity.</a:t>
            </a:r>
          </a:p>
          <a:p>
            <a:pPr>
              <a:spcBef>
                <a:spcPct val="50000"/>
              </a:spcBef>
            </a:pPr>
            <a:r>
              <a:rPr lang="en-US" sz="3600"/>
              <a:t>Institutions are obligated to make reasonable accommodations only to </a:t>
            </a:r>
            <a:r>
              <a:rPr lang="en-US" sz="3600" u="sng"/>
              <a:t>known limitations</a:t>
            </a:r>
            <a:r>
              <a:rPr lang="en-US" sz="3600"/>
              <a:t> of an </a:t>
            </a:r>
            <a:r>
              <a:rPr lang="en-US" sz="3600" u="sng"/>
              <a:t>otherwise qualified individual</a:t>
            </a:r>
            <a:r>
              <a:rPr lang="en-US" sz="360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53536"/>
            <a:ext cx="8229600" cy="1143000"/>
          </a:xfrm>
        </p:spPr>
        <p:txBody>
          <a:bodyPr/>
          <a:lstStyle/>
          <a:p>
            <a:pPr marL="54864" indent="0" algn="ctr" fontAlgn="auto">
              <a:spcAft>
                <a:spcPts val="0"/>
              </a:spcAft>
              <a:defRPr/>
            </a:pPr>
            <a:r>
              <a:rPr lang="en-US" altLang="en-US" dirty="0">
                <a:solidFill>
                  <a:schemeClr val="tx2">
                    <a:tint val="100000"/>
                    <a:shade val="90000"/>
                    <a:satMod val="250000"/>
                    <a:alpha val="100000"/>
                  </a:schemeClr>
                </a:solidFill>
              </a:rPr>
              <a:t>Mandated Services</a:t>
            </a:r>
          </a:p>
        </p:txBody>
      </p:sp>
      <p:sp>
        <p:nvSpPr>
          <p:cNvPr id="28675" name="Rectangle 3"/>
          <p:cNvSpPr>
            <a:spLocks noGrp="1" noChangeArrowheads="1"/>
          </p:cNvSpPr>
          <p:nvPr>
            <p:ph idx="1"/>
          </p:nvPr>
        </p:nvSpPr>
        <p:spPr>
          <a:xfrm>
            <a:off x="1219200" y="1676400"/>
            <a:ext cx="7505700" cy="4343400"/>
          </a:xfrm>
        </p:spPr>
        <p:txBody>
          <a:bodyPr>
            <a:normAutofit/>
          </a:bodyPr>
          <a:lstStyle/>
          <a:p>
            <a:pPr fontAlgn="auto">
              <a:lnSpc>
                <a:spcPct val="150000"/>
              </a:lnSpc>
              <a:spcBef>
                <a:spcPts val="0"/>
              </a:spcBef>
              <a:spcAft>
                <a:spcPts val="0"/>
              </a:spcAft>
              <a:buFont typeface="Wingdings 2"/>
              <a:buChar char=""/>
              <a:defRPr/>
            </a:pPr>
            <a:r>
              <a:rPr lang="en-US" altLang="en-US" sz="3600" dirty="0" smtClean="0"/>
              <a:t>  Books </a:t>
            </a:r>
            <a:r>
              <a:rPr lang="en-US" altLang="en-US" sz="3600" dirty="0"/>
              <a:t>on tape</a:t>
            </a:r>
          </a:p>
          <a:p>
            <a:pPr fontAlgn="auto">
              <a:lnSpc>
                <a:spcPct val="150000"/>
              </a:lnSpc>
              <a:spcBef>
                <a:spcPts val="0"/>
              </a:spcBef>
              <a:spcAft>
                <a:spcPts val="0"/>
              </a:spcAft>
              <a:buFont typeface="Wingdings 2"/>
              <a:buChar char=""/>
              <a:defRPr/>
            </a:pPr>
            <a:r>
              <a:rPr lang="en-US" altLang="en-US" sz="3600" dirty="0" smtClean="0"/>
              <a:t>  </a:t>
            </a:r>
            <a:r>
              <a:rPr lang="en-US" altLang="en-US" sz="3600" dirty="0" err="1" smtClean="0"/>
              <a:t>Notetakers</a:t>
            </a:r>
            <a:endParaRPr lang="en-US" altLang="en-US" sz="3600" dirty="0"/>
          </a:p>
          <a:p>
            <a:pPr fontAlgn="auto">
              <a:lnSpc>
                <a:spcPct val="150000"/>
              </a:lnSpc>
              <a:spcBef>
                <a:spcPts val="0"/>
              </a:spcBef>
              <a:spcAft>
                <a:spcPts val="0"/>
              </a:spcAft>
              <a:buFont typeface="Wingdings 2"/>
              <a:buChar char=""/>
              <a:defRPr/>
            </a:pPr>
            <a:r>
              <a:rPr lang="en-US" altLang="en-US" sz="3600" dirty="0" smtClean="0"/>
              <a:t>  Testing </a:t>
            </a:r>
            <a:r>
              <a:rPr lang="en-US" altLang="en-US" sz="3600" dirty="0"/>
              <a:t>accommodations</a:t>
            </a:r>
          </a:p>
          <a:p>
            <a:pPr marL="457200" indent="-457200" fontAlgn="auto">
              <a:lnSpc>
                <a:spcPct val="150000"/>
              </a:lnSpc>
              <a:spcBef>
                <a:spcPts val="0"/>
              </a:spcBef>
              <a:spcAft>
                <a:spcPts val="0"/>
              </a:spcAft>
              <a:buFont typeface="Wingdings 2"/>
              <a:buChar char=""/>
              <a:defRPr/>
            </a:pPr>
            <a:r>
              <a:rPr lang="en-US" altLang="en-US" sz="3600" dirty="0" smtClean="0"/>
              <a:t> Access </a:t>
            </a:r>
            <a:r>
              <a:rPr lang="en-US" altLang="en-US" sz="3600" dirty="0"/>
              <a:t>to learning opportunities </a:t>
            </a:r>
            <a:r>
              <a:rPr lang="en-US" altLang="en-US" sz="3600" dirty="0" smtClean="0"/>
              <a:t>      and </a:t>
            </a:r>
            <a:r>
              <a:rPr lang="en-US" altLang="en-US" sz="3600" dirty="0"/>
              <a:t>materials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4800" y="0"/>
            <a:ext cx="8596313" cy="1431925"/>
          </a:xfrm>
        </p:spPr>
        <p:txBody>
          <a:bodyPr>
            <a:normAutofit fontScale="90000"/>
          </a:bodyPr>
          <a:lstStyle/>
          <a:p>
            <a:pPr marL="54864" indent="0" algn="ctr" fontAlgn="auto">
              <a:spcAft>
                <a:spcPts val="0"/>
              </a:spcAft>
              <a:defRPr/>
            </a:pPr>
            <a:r>
              <a:rPr lang="en-US" altLang="en-US" dirty="0">
                <a:solidFill>
                  <a:schemeClr val="tx2">
                    <a:tint val="100000"/>
                    <a:shade val="90000"/>
                    <a:satMod val="250000"/>
                    <a:alpha val="100000"/>
                  </a:schemeClr>
                </a:solidFill>
              </a:rPr>
              <a:t>Non Mandated Services </a:t>
            </a:r>
            <a:br>
              <a:rPr lang="en-US" altLang="en-US" dirty="0">
                <a:solidFill>
                  <a:schemeClr val="tx2">
                    <a:tint val="100000"/>
                    <a:shade val="90000"/>
                    <a:satMod val="250000"/>
                    <a:alpha val="100000"/>
                  </a:schemeClr>
                </a:solidFill>
              </a:rPr>
            </a:br>
            <a:r>
              <a:rPr lang="en-US" altLang="en-US" dirty="0">
                <a:solidFill>
                  <a:schemeClr val="tx2">
                    <a:tint val="100000"/>
                    <a:shade val="90000"/>
                    <a:satMod val="250000"/>
                    <a:alpha val="100000"/>
                  </a:schemeClr>
                </a:solidFill>
              </a:rPr>
              <a:t>(Enhanced)</a:t>
            </a:r>
          </a:p>
        </p:txBody>
      </p:sp>
      <p:sp>
        <p:nvSpPr>
          <p:cNvPr id="29699" name="Rectangle 3"/>
          <p:cNvSpPr>
            <a:spLocks noGrp="1" noChangeArrowheads="1"/>
          </p:cNvSpPr>
          <p:nvPr>
            <p:ph idx="1"/>
          </p:nvPr>
        </p:nvSpPr>
        <p:spPr>
          <a:xfrm>
            <a:off x="685800" y="1752600"/>
            <a:ext cx="7772400" cy="4648200"/>
          </a:xfrm>
        </p:spPr>
        <p:txBody>
          <a:bodyPr>
            <a:normAutofit/>
          </a:bodyPr>
          <a:lstStyle/>
          <a:p>
            <a:pPr fontAlgn="auto">
              <a:lnSpc>
                <a:spcPct val="150000"/>
              </a:lnSpc>
              <a:spcBef>
                <a:spcPts val="0"/>
              </a:spcBef>
              <a:spcAft>
                <a:spcPts val="0"/>
              </a:spcAft>
              <a:buFont typeface="Wingdings 2"/>
              <a:buChar char=""/>
              <a:defRPr/>
            </a:pPr>
            <a:r>
              <a:rPr lang="en-US" altLang="en-US" dirty="0" smtClean="0"/>
              <a:t>  Tutoring</a:t>
            </a:r>
            <a:endParaRPr lang="en-US" altLang="en-US" dirty="0"/>
          </a:p>
          <a:p>
            <a:pPr fontAlgn="auto">
              <a:lnSpc>
                <a:spcPct val="150000"/>
              </a:lnSpc>
              <a:spcBef>
                <a:spcPts val="0"/>
              </a:spcBef>
              <a:spcAft>
                <a:spcPts val="0"/>
              </a:spcAft>
              <a:buFont typeface="Wingdings 2"/>
              <a:buChar char=""/>
              <a:defRPr/>
            </a:pPr>
            <a:r>
              <a:rPr lang="en-US" altLang="en-US" dirty="0" smtClean="0"/>
              <a:t>  Counseling</a:t>
            </a:r>
            <a:endParaRPr lang="en-US" altLang="en-US" dirty="0"/>
          </a:p>
          <a:p>
            <a:pPr fontAlgn="auto">
              <a:lnSpc>
                <a:spcPct val="150000"/>
              </a:lnSpc>
              <a:spcBef>
                <a:spcPts val="0"/>
              </a:spcBef>
              <a:spcAft>
                <a:spcPts val="0"/>
              </a:spcAft>
              <a:buFont typeface="Wingdings 2"/>
              <a:buChar char=""/>
              <a:defRPr/>
            </a:pPr>
            <a:r>
              <a:rPr lang="en-US" altLang="en-US" dirty="0" smtClean="0"/>
              <a:t>  Learning </a:t>
            </a:r>
            <a:r>
              <a:rPr lang="en-US" altLang="en-US" dirty="0"/>
              <a:t>Strategies Help</a:t>
            </a:r>
          </a:p>
          <a:p>
            <a:pPr fontAlgn="auto">
              <a:lnSpc>
                <a:spcPct val="150000"/>
              </a:lnSpc>
              <a:spcBef>
                <a:spcPts val="0"/>
              </a:spcBef>
              <a:spcAft>
                <a:spcPts val="0"/>
              </a:spcAft>
              <a:buFont typeface="Wingdings 2"/>
              <a:buChar char=""/>
              <a:defRPr/>
            </a:pPr>
            <a:r>
              <a:rPr lang="en-US" altLang="en-US" dirty="0" smtClean="0"/>
              <a:t>  Career </a:t>
            </a:r>
            <a:r>
              <a:rPr lang="en-US" altLang="en-US" dirty="0"/>
              <a:t>Counseling</a:t>
            </a:r>
          </a:p>
          <a:p>
            <a:pPr marL="457200" indent="-457200" fontAlgn="auto">
              <a:lnSpc>
                <a:spcPct val="150000"/>
              </a:lnSpc>
              <a:spcBef>
                <a:spcPts val="0"/>
              </a:spcBef>
              <a:spcAft>
                <a:spcPts val="0"/>
              </a:spcAft>
              <a:buFont typeface="Wingdings 2"/>
              <a:buChar char=""/>
              <a:defRPr/>
            </a:pPr>
            <a:r>
              <a:rPr lang="en-US" altLang="en-US" dirty="0" smtClean="0"/>
              <a:t> Access </a:t>
            </a:r>
            <a:r>
              <a:rPr lang="en-US" altLang="en-US" dirty="0"/>
              <a:t>to Professionals with LD Expertise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ustom 1">
      <a:dk1>
        <a:srgbClr val="FFFF00"/>
      </a:dk1>
      <a:lt1>
        <a:srgbClr val="FFFF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901</TotalTime>
  <Words>2440</Words>
  <Application>Microsoft Office PowerPoint</Application>
  <PresentationFormat>On-screen Show (4:3)</PresentationFormat>
  <Paragraphs>410</Paragraphs>
  <Slides>61</Slides>
  <Notes>45</Notes>
  <HiddenSlides>0</HiddenSlides>
  <MMClips>0</MMClips>
  <ScaleCrop>false</ScaleCrop>
  <HeadingPairs>
    <vt:vector size="6" baseType="variant">
      <vt:variant>
        <vt:lpstr>Fonts Used</vt:lpstr>
      </vt:variant>
      <vt:variant>
        <vt:i4>7</vt:i4>
      </vt:variant>
      <vt:variant>
        <vt:lpstr>Design Template</vt:lpstr>
      </vt:variant>
      <vt:variant>
        <vt:i4>9</vt:i4>
      </vt:variant>
      <vt:variant>
        <vt:lpstr>Slide Titles</vt:lpstr>
      </vt:variant>
      <vt:variant>
        <vt:i4>61</vt:i4>
      </vt:variant>
    </vt:vector>
  </HeadingPairs>
  <TitlesOfParts>
    <vt:vector size="77" baseType="lpstr">
      <vt:lpstr>Arial</vt:lpstr>
      <vt:lpstr>Wingdings 2</vt:lpstr>
      <vt:lpstr>Calibri</vt:lpstr>
      <vt:lpstr>Helvetica-Narrow</vt:lpstr>
      <vt:lpstr>Times</vt:lpstr>
      <vt:lpstr>Monaco</vt:lpstr>
      <vt:lpstr>Times New Roman</vt:lpstr>
      <vt:lpstr>Foundry</vt:lpstr>
      <vt:lpstr>Foundry</vt:lpstr>
      <vt:lpstr>Foundry</vt:lpstr>
      <vt:lpstr>Foundry</vt:lpstr>
      <vt:lpstr>Foundry</vt:lpstr>
      <vt:lpstr>Foundry</vt:lpstr>
      <vt:lpstr>Foundry</vt:lpstr>
      <vt:lpstr>Foundry</vt:lpstr>
      <vt:lpstr>Foundry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vector>
  </TitlesOfParts>
  <Company>The University of Memphis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 Towards an Inclusive Learning Environment</dc:title>
  <dc:creator>snlybrns</dc:creator>
  <cp:lastModifiedBy> </cp:lastModifiedBy>
  <cp:revision>64</cp:revision>
  <dcterms:created xsi:type="dcterms:W3CDTF">2010-09-10T13:54:12Z</dcterms:created>
  <dcterms:modified xsi:type="dcterms:W3CDTF">2010-10-27T17:11:30Z</dcterms:modified>
</cp:coreProperties>
</file>