
<file path=[Content_Types].xml><?xml version="1.0" encoding="utf-8"?>
<Types xmlns="http://schemas.openxmlformats.org/package/2006/content-types">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5" r:id="rId4"/>
    <p:sldId id="258" r:id="rId5"/>
    <p:sldId id="272" r:id="rId6"/>
    <p:sldId id="274" r:id="rId7"/>
    <p:sldId id="266" r:id="rId8"/>
    <p:sldId id="275" r:id="rId9"/>
    <p:sldId id="267" r:id="rId10"/>
    <p:sldId id="271" r:id="rId11"/>
    <p:sldId id="273" r:id="rId12"/>
    <p:sldId id="295" r:id="rId13"/>
    <p:sldId id="259" r:id="rId14"/>
    <p:sldId id="279" r:id="rId15"/>
    <p:sldId id="277" r:id="rId16"/>
    <p:sldId id="276" r:id="rId17"/>
    <p:sldId id="278" r:id="rId18"/>
    <p:sldId id="280" r:id="rId19"/>
    <p:sldId id="281" r:id="rId20"/>
    <p:sldId id="282" r:id="rId21"/>
    <p:sldId id="260" r:id="rId22"/>
    <p:sldId id="268" r:id="rId23"/>
    <p:sldId id="269" r:id="rId24"/>
    <p:sldId id="283" r:id="rId25"/>
    <p:sldId id="284" r:id="rId26"/>
    <p:sldId id="285" r:id="rId27"/>
    <p:sldId id="286" r:id="rId28"/>
    <p:sldId id="261" r:id="rId29"/>
    <p:sldId id="288" r:id="rId30"/>
    <p:sldId id="289" r:id="rId31"/>
    <p:sldId id="287" r:id="rId32"/>
    <p:sldId id="294" r:id="rId33"/>
    <p:sldId id="293" r:id="rId34"/>
    <p:sldId id="262" r:id="rId35"/>
    <p:sldId id="263" r:id="rId36"/>
    <p:sldId id="264" r:id="rId37"/>
    <p:sldId id="290" r:id="rId38"/>
    <p:sldId id="291" r:id="rId39"/>
    <p:sldId id="292" r:id="rId4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588" autoAdjust="0"/>
    <p:restoredTop sz="94671" autoAdjust="0"/>
  </p:normalViewPr>
  <p:slideViewPr>
    <p:cSldViewPr>
      <p:cViewPr>
        <p:scale>
          <a:sx n="81" d="100"/>
          <a:sy n="81" d="100"/>
        </p:scale>
        <p:origin x="-2394" y="-33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FC585511-5D78-4605-9196-AB08C47E8B5C}" type="datetimeFigureOut">
              <a:rPr lang="en-US" smtClean="0"/>
              <a:pPr/>
              <a:t>12/5/2014</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5280CEA6-A845-4AA2-8071-4C4C1738406E}" type="slidenum">
              <a:rPr lang="en-US" smtClean="0"/>
              <a:pPr/>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C585511-5D78-4605-9196-AB08C47E8B5C}" type="datetimeFigureOut">
              <a:rPr lang="en-US" smtClean="0"/>
              <a:pPr/>
              <a:t>12/5/2014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80CEA6-A845-4AA2-8071-4C4C1738406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C585511-5D78-4605-9196-AB08C47E8B5C}" type="datetimeFigureOut">
              <a:rPr lang="en-US" smtClean="0"/>
              <a:pPr/>
              <a:t>12/5/2014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80CEA6-A845-4AA2-8071-4C4C1738406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FC585511-5D78-4605-9196-AB08C47E8B5C}" type="datetimeFigureOut">
              <a:rPr lang="en-US" smtClean="0"/>
              <a:pPr/>
              <a:t>12/5/2014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80CEA6-A845-4AA2-8071-4C4C1738406E}" type="slidenum">
              <a:rPr lang="en-US" smtClean="0"/>
              <a:pPr/>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FC585511-5D78-4605-9196-AB08C47E8B5C}" type="datetimeFigureOut">
              <a:rPr lang="en-US" smtClean="0"/>
              <a:pPr/>
              <a:t>12/5/2014</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5280CEA6-A845-4AA2-8071-4C4C1738406E}"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FC585511-5D78-4605-9196-AB08C47E8B5C}" type="datetimeFigureOut">
              <a:rPr lang="en-US" smtClean="0"/>
              <a:pPr/>
              <a:t>12/5/2014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280CEA6-A845-4AA2-8071-4C4C1738406E}" type="slidenum">
              <a:rPr lang="en-US" smtClean="0"/>
              <a:pPr/>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FC585511-5D78-4605-9196-AB08C47E8B5C}" type="datetimeFigureOut">
              <a:rPr lang="en-US" smtClean="0"/>
              <a:pPr/>
              <a:t>12/5/2014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280CEA6-A845-4AA2-8071-4C4C1738406E}" type="slidenum">
              <a:rPr lang="en-US" smtClean="0"/>
              <a:pPr/>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FC585511-5D78-4605-9196-AB08C47E8B5C}" type="datetimeFigureOut">
              <a:rPr lang="en-US" smtClean="0"/>
              <a:pPr/>
              <a:t>12/5/2014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280CEA6-A845-4AA2-8071-4C4C1738406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C585511-5D78-4605-9196-AB08C47E8B5C}" type="datetimeFigureOut">
              <a:rPr lang="en-US" smtClean="0"/>
              <a:pPr/>
              <a:t>12/5/2014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280CEA6-A845-4AA2-8071-4C4C1738406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FC585511-5D78-4605-9196-AB08C47E8B5C}" type="datetimeFigureOut">
              <a:rPr lang="en-US" smtClean="0"/>
              <a:pPr/>
              <a:t>12/5/2014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280CEA6-A845-4AA2-8071-4C4C1738406E}" type="slidenum">
              <a:rPr lang="en-US" smtClean="0"/>
              <a:pPr/>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FC585511-5D78-4605-9196-AB08C47E8B5C}" type="datetimeFigureOut">
              <a:rPr lang="en-US" smtClean="0"/>
              <a:pPr/>
              <a:t>12/5/2014</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5280CEA6-A845-4AA2-8071-4C4C1738406E}" type="slidenum">
              <a:rPr lang="en-US" smtClean="0"/>
              <a:pPr/>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FC585511-5D78-4605-9196-AB08C47E8B5C}" type="datetimeFigureOut">
              <a:rPr lang="en-US" smtClean="0"/>
              <a:pPr/>
              <a:t>12/5/2014</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5280CEA6-A845-4AA2-8071-4C4C1738406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US" dirty="0" smtClean="0"/>
              <a:t>Susan Neely-Barnes, PhD, MSW</a:t>
            </a:r>
          </a:p>
          <a:p>
            <a:r>
              <a:rPr lang="en-US" dirty="0" smtClean="0"/>
              <a:t>Kristen Linton, PhD, MSW</a:t>
            </a:r>
          </a:p>
          <a:p>
            <a:r>
              <a:rPr lang="en-US" dirty="0" smtClean="0"/>
              <a:t>Carl </a:t>
            </a:r>
            <a:r>
              <a:rPr lang="en-US" dirty="0" err="1" smtClean="0"/>
              <a:t>Algood</a:t>
            </a:r>
            <a:r>
              <a:rPr lang="en-US" dirty="0" smtClean="0"/>
              <a:t>, PhD,  LICSW</a:t>
            </a:r>
            <a:endParaRPr lang="en-US" dirty="0"/>
          </a:p>
        </p:txBody>
      </p:sp>
      <p:sp>
        <p:nvSpPr>
          <p:cNvPr id="2" name="Title 1"/>
          <p:cNvSpPr>
            <a:spLocks noGrp="1"/>
          </p:cNvSpPr>
          <p:nvPr>
            <p:ph type="ctrTitle"/>
          </p:nvPr>
        </p:nvSpPr>
        <p:spPr/>
        <p:txBody>
          <a:bodyPr/>
          <a:lstStyle/>
          <a:p>
            <a:r>
              <a:rPr lang="en-US" dirty="0" smtClean="0"/>
              <a:t>Race, Class, &amp; Disability: Implications for Families</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English Language Learners &amp; Disparities</a:t>
            </a:r>
            <a:endParaRPr lang="en-US" dirty="0"/>
          </a:p>
        </p:txBody>
      </p:sp>
      <p:sp>
        <p:nvSpPr>
          <p:cNvPr id="3" name="Content Placeholder 2"/>
          <p:cNvSpPr>
            <a:spLocks noGrp="1"/>
          </p:cNvSpPr>
          <p:nvPr>
            <p:ph sz="quarter" idx="1"/>
          </p:nvPr>
        </p:nvSpPr>
        <p:spPr/>
        <p:txBody>
          <a:bodyPr/>
          <a:lstStyle/>
          <a:p>
            <a:r>
              <a:rPr lang="en-US" dirty="0"/>
              <a:t>Families who do not speak English have a particularly difficult time accessing information about special education processes (</a:t>
            </a:r>
            <a:r>
              <a:rPr lang="en-US" dirty="0" err="1"/>
              <a:t>Lasky</a:t>
            </a:r>
            <a:r>
              <a:rPr lang="en-US" dirty="0"/>
              <a:t> &amp; </a:t>
            </a:r>
            <a:r>
              <a:rPr lang="en-US" dirty="0" err="1"/>
              <a:t>Karge</a:t>
            </a:r>
            <a:r>
              <a:rPr lang="en-US" dirty="0"/>
              <a:t>, 2011).</a:t>
            </a:r>
          </a:p>
          <a:p>
            <a:r>
              <a:rPr lang="en-US" dirty="0" smtClean="0"/>
              <a:t>Students who are English language learners are over-represented in special education (Sullivan, 2011).</a:t>
            </a:r>
            <a:endParaRPr lang="en-US" dirty="0"/>
          </a:p>
        </p:txBody>
      </p:sp>
    </p:spTree>
    <p:extLst>
      <p:ext uri="{BB962C8B-B14F-4D97-AF65-F5344CB8AC3E}">
        <p14:creationId xmlns:p14="http://schemas.microsoft.com/office/powerpoint/2010/main" val="23269721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smtClean="0"/>
              <a:t>RtI</a:t>
            </a:r>
            <a:r>
              <a:rPr lang="en-US" dirty="0" smtClean="0"/>
              <a:t> &amp; the Future of Special Education</a:t>
            </a:r>
            <a:endParaRPr lang="en-US" dirty="0"/>
          </a:p>
        </p:txBody>
      </p:sp>
      <p:sp>
        <p:nvSpPr>
          <p:cNvPr id="3" name="Content Placeholder 2"/>
          <p:cNvSpPr>
            <a:spLocks noGrp="1"/>
          </p:cNvSpPr>
          <p:nvPr>
            <p:ph sz="quarter" idx="1"/>
          </p:nvPr>
        </p:nvSpPr>
        <p:spPr/>
        <p:txBody>
          <a:bodyPr/>
          <a:lstStyle/>
          <a:p>
            <a:r>
              <a:rPr lang="en-US" dirty="0" smtClean="0"/>
              <a:t>Response-to-Intervention (</a:t>
            </a:r>
            <a:r>
              <a:rPr lang="en-US" dirty="0" err="1" smtClean="0"/>
              <a:t>RtI</a:t>
            </a:r>
            <a:r>
              <a:rPr lang="en-US" dirty="0" smtClean="0"/>
              <a:t>) is being implemented across the nation.		</a:t>
            </a:r>
          </a:p>
          <a:p>
            <a:r>
              <a:rPr lang="en-US" dirty="0" smtClean="0"/>
              <a:t>What is </a:t>
            </a:r>
            <a:r>
              <a:rPr lang="en-US" dirty="0" err="1" smtClean="0"/>
              <a:t>RtI</a:t>
            </a:r>
            <a:r>
              <a:rPr lang="en-US" dirty="0" smtClean="0"/>
              <a:t>?</a:t>
            </a:r>
          </a:p>
          <a:p>
            <a:pPr lvl="1"/>
            <a:r>
              <a:rPr lang="en-US" dirty="0" smtClean="0"/>
              <a:t>Continuous assessment and monitoring of student progress.</a:t>
            </a:r>
          </a:p>
          <a:p>
            <a:pPr lvl="1"/>
            <a:r>
              <a:rPr lang="en-US" dirty="0" smtClean="0"/>
              <a:t>Placement into one of three tiers:</a:t>
            </a:r>
          </a:p>
          <a:p>
            <a:pPr lvl="2"/>
            <a:r>
              <a:rPr lang="en-US" dirty="0" smtClean="0"/>
              <a:t>Tier One: traditional services</a:t>
            </a:r>
          </a:p>
          <a:p>
            <a:pPr lvl="2"/>
            <a:r>
              <a:rPr lang="en-US" dirty="0" smtClean="0"/>
              <a:t>Tier Two: group intervention</a:t>
            </a:r>
          </a:p>
          <a:p>
            <a:pPr lvl="2"/>
            <a:r>
              <a:rPr lang="en-US" dirty="0" smtClean="0"/>
              <a:t>Tier Three: one-on-one/intensive intervention/referral to special education</a:t>
            </a:r>
          </a:p>
          <a:p>
            <a:r>
              <a:rPr lang="en-US" dirty="0" smtClean="0"/>
              <a:t>Important question: Will students of color and low income students have differential access to services under </a:t>
            </a:r>
            <a:r>
              <a:rPr lang="en-US" dirty="0" err="1" smtClean="0"/>
              <a:t>RtI</a:t>
            </a:r>
            <a:r>
              <a:rPr lang="en-US" dirty="0" smtClean="0"/>
              <a:t>?</a:t>
            </a:r>
            <a:endParaRPr lang="en-US" dirty="0"/>
          </a:p>
        </p:txBody>
      </p:sp>
    </p:spTree>
    <p:extLst>
      <p:ext uri="{BB962C8B-B14F-4D97-AF65-F5344CB8AC3E}">
        <p14:creationId xmlns:p14="http://schemas.microsoft.com/office/powerpoint/2010/main" val="10345356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Common Core &amp; Special Education</a:t>
            </a:r>
            <a:endParaRPr lang="en-US" dirty="0"/>
          </a:p>
        </p:txBody>
      </p:sp>
      <p:sp>
        <p:nvSpPr>
          <p:cNvPr id="3" name="Content Placeholder 2"/>
          <p:cNvSpPr>
            <a:spLocks noGrp="1"/>
          </p:cNvSpPr>
          <p:nvPr>
            <p:ph sz="quarter" idx="1"/>
          </p:nvPr>
        </p:nvSpPr>
        <p:spPr/>
        <p:txBody>
          <a:bodyPr/>
          <a:lstStyle/>
          <a:p>
            <a:r>
              <a:rPr lang="en-US" dirty="0" smtClean="0"/>
              <a:t>It has been well documented that students from the inner city and rural areas (</a:t>
            </a:r>
            <a:r>
              <a:rPr lang="en-US" dirty="0" err="1" smtClean="0"/>
              <a:t>Roscigno</a:t>
            </a:r>
            <a:r>
              <a:rPr lang="en-US" dirty="0" smtClean="0"/>
              <a:t>, </a:t>
            </a:r>
            <a:r>
              <a:rPr lang="en-US" dirty="0" err="1" smtClean="0"/>
              <a:t>Tomaskovic-Devey</a:t>
            </a:r>
            <a:r>
              <a:rPr lang="en-US" dirty="0" smtClean="0"/>
              <a:t>, Crowley, 2006) and students of color (Landon-Billings, 2006) experience achievement gaps.</a:t>
            </a:r>
          </a:p>
          <a:p>
            <a:r>
              <a:rPr lang="en-US" dirty="0" smtClean="0"/>
              <a:t>What impact will the new Common Core curriculum have on the achievement gap?</a:t>
            </a:r>
          </a:p>
          <a:p>
            <a:r>
              <a:rPr lang="en-US" dirty="0" smtClean="0"/>
              <a:t>What impact will the Common Core curriculum have on students with disabilities?</a:t>
            </a:r>
            <a:endParaRPr lang="en-US" dirty="0"/>
          </a:p>
        </p:txBody>
      </p:sp>
    </p:spTree>
    <p:extLst>
      <p:ext uri="{BB962C8B-B14F-4D97-AF65-F5344CB8AC3E}">
        <p14:creationId xmlns:p14="http://schemas.microsoft.com/office/powerpoint/2010/main" val="36708915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Health Disparities</a:t>
            </a:r>
            <a:endParaRPr lang="en-US" dirty="0"/>
          </a:p>
        </p:txBody>
      </p:sp>
      <p:sp>
        <p:nvSpPr>
          <p:cNvPr id="3" name="Text Placeholder 2"/>
          <p:cNvSpPr>
            <a:spLocks noGrp="1"/>
          </p:cNvSpPr>
          <p:nvPr>
            <p:ph type="body" idx="1"/>
          </p:nvPr>
        </p:nvSpPr>
        <p:spPr/>
        <p:txBody>
          <a:bodyPr/>
          <a:lstStyle/>
          <a:p>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Definition</a:t>
            </a:r>
            <a:endParaRPr lang="en-US" dirty="0"/>
          </a:p>
        </p:txBody>
      </p:sp>
      <p:sp>
        <p:nvSpPr>
          <p:cNvPr id="3" name="Text Placeholder 2"/>
          <p:cNvSpPr>
            <a:spLocks noGrp="1"/>
          </p:cNvSpPr>
          <p:nvPr>
            <p:ph type="body" idx="1"/>
          </p:nvPr>
        </p:nvSpPr>
        <p:spPr>
          <a:xfrm>
            <a:off x="722313" y="2547938"/>
            <a:ext cx="7772400" cy="3929062"/>
          </a:xfrm>
        </p:spPr>
        <p:txBody>
          <a:bodyPr>
            <a:normAutofit/>
          </a:bodyPr>
          <a:lstStyle/>
          <a:p>
            <a:r>
              <a:rPr lang="en-US" dirty="0" smtClean="0"/>
              <a:t>Health status disparities are variations in rates of disease occurrence and disabilities between socioeconomic and/or geographically defined population groups</a:t>
            </a:r>
          </a:p>
          <a:p>
            <a:r>
              <a:rPr lang="en-US" dirty="0" smtClean="0"/>
              <a:t>Healthcare </a:t>
            </a:r>
            <a:r>
              <a:rPr lang="en-US" dirty="0"/>
              <a:t>disparities refer to differences in access to or availability of facilities and services. </a:t>
            </a:r>
            <a:endParaRPr lang="en-US" dirty="0" smtClean="0"/>
          </a:p>
          <a:p>
            <a:r>
              <a:rPr lang="en-US" dirty="0" smtClean="0"/>
              <a:t>(NIH, 2014)</a:t>
            </a:r>
            <a:endParaRPr lang="en-US" dirty="0"/>
          </a:p>
        </p:txBody>
      </p:sp>
    </p:spTree>
    <p:extLst>
      <p:ext uri="{BB962C8B-B14F-4D97-AF65-F5344CB8AC3E}">
        <p14:creationId xmlns:p14="http://schemas.microsoft.com/office/powerpoint/2010/main" val="31440018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Life Expectancy</a:t>
            </a:r>
            <a:endParaRPr lang="en-US" dirty="0"/>
          </a:p>
        </p:txBody>
      </p:sp>
      <p:sp>
        <p:nvSpPr>
          <p:cNvPr id="3" name="Text Placeholder 2"/>
          <p:cNvSpPr>
            <a:spLocks noGrp="1"/>
          </p:cNvSpPr>
          <p:nvPr>
            <p:ph type="body" idx="1"/>
          </p:nvPr>
        </p:nvSpPr>
        <p:spPr>
          <a:xfrm>
            <a:off x="722313" y="2547938"/>
            <a:ext cx="7772400" cy="3776662"/>
          </a:xfrm>
        </p:spPr>
        <p:txBody>
          <a:bodyPr>
            <a:normAutofit fontScale="92500" lnSpcReduction="20000"/>
          </a:bodyPr>
          <a:lstStyle/>
          <a:p>
            <a:r>
              <a:rPr lang="en-US" dirty="0" smtClean="0"/>
              <a:t>People with Intellectual Disabilities (</a:t>
            </a:r>
            <a:r>
              <a:rPr lang="en-US" dirty="0" err="1" smtClean="0"/>
              <a:t>Patja</a:t>
            </a:r>
            <a:r>
              <a:rPr lang="en-US" dirty="0"/>
              <a:t>, 2000</a:t>
            </a:r>
            <a:r>
              <a:rPr lang="en-US" dirty="0" smtClean="0"/>
              <a:t>)</a:t>
            </a:r>
          </a:p>
          <a:p>
            <a:pPr marL="342900" indent="-342900">
              <a:buFont typeface="Arial" panose="020B0604020202020204" pitchFamily="34" charset="0"/>
              <a:buChar char="•"/>
            </a:pPr>
            <a:r>
              <a:rPr lang="en-US" dirty="0" smtClean="0"/>
              <a:t>People with severe and profound ID decreased life lost by 20% compared to general population</a:t>
            </a:r>
          </a:p>
          <a:p>
            <a:pPr marL="342900" indent="-342900">
              <a:buFont typeface="Arial" panose="020B0604020202020204" pitchFamily="34" charset="0"/>
              <a:buChar char="•"/>
            </a:pPr>
            <a:r>
              <a:rPr lang="en-US" dirty="0" smtClean="0"/>
              <a:t>Epilepsy, hearing impairments, and institutional care increased the relative risk of death for people with all levels of ID </a:t>
            </a:r>
          </a:p>
          <a:p>
            <a:r>
              <a:rPr lang="en-US" dirty="0" smtClean="0"/>
              <a:t>People with Autism</a:t>
            </a:r>
            <a:r>
              <a:rPr lang="en-US" dirty="0"/>
              <a:t>(</a:t>
            </a:r>
            <a:r>
              <a:rPr lang="en-US" dirty="0" err="1"/>
              <a:t>Mouridsen</a:t>
            </a:r>
            <a:r>
              <a:rPr lang="en-US" dirty="0"/>
              <a:t>, 2008</a:t>
            </a:r>
            <a:r>
              <a:rPr lang="en-US" dirty="0" smtClean="0"/>
              <a:t>)</a:t>
            </a:r>
          </a:p>
          <a:p>
            <a:pPr marL="342900" indent="-342900">
              <a:buFont typeface="Arial" panose="020B0604020202020204" pitchFamily="34" charset="0"/>
              <a:buChar char="•"/>
            </a:pPr>
            <a:r>
              <a:rPr lang="en-US" dirty="0" smtClean="0"/>
              <a:t>Relative risk of death is nearly 2x that of the general population </a:t>
            </a:r>
          </a:p>
          <a:p>
            <a:r>
              <a:rPr lang="en-US" dirty="0" smtClean="0"/>
              <a:t>People with Cerebral Palsy (Brooks, 2014)</a:t>
            </a:r>
          </a:p>
          <a:p>
            <a:pPr marL="342900" indent="-342900">
              <a:buFont typeface="Arial" panose="020B0604020202020204" pitchFamily="34" charset="0"/>
              <a:buChar char="•"/>
            </a:pPr>
            <a:r>
              <a:rPr lang="en-US" dirty="0" smtClean="0"/>
              <a:t>Median life expectancy 17.1 years (general population = 78.4)</a:t>
            </a:r>
          </a:p>
          <a:p>
            <a:pPr marL="342900" indent="-342900">
              <a:buFont typeface="Arial" panose="020B0604020202020204" pitchFamily="34" charset="0"/>
              <a:buChar char="•"/>
            </a:pPr>
            <a:r>
              <a:rPr lang="en-US" dirty="0" smtClean="0"/>
              <a:t>50% of 4-year olds with CP and limited motor function live until age 10</a:t>
            </a:r>
          </a:p>
          <a:p>
            <a:endParaRPr lang="en-US" dirty="0"/>
          </a:p>
        </p:txBody>
      </p:sp>
    </p:spTree>
    <p:extLst>
      <p:ext uri="{BB962C8B-B14F-4D97-AF65-F5344CB8AC3E}">
        <p14:creationId xmlns:p14="http://schemas.microsoft.com/office/powerpoint/2010/main" val="34265784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Obesity</a:t>
            </a:r>
            <a:endParaRPr lang="en-US" dirty="0"/>
          </a:p>
        </p:txBody>
      </p:sp>
      <p:sp>
        <p:nvSpPr>
          <p:cNvPr id="3" name="Text Placeholder 2"/>
          <p:cNvSpPr>
            <a:spLocks noGrp="1"/>
          </p:cNvSpPr>
          <p:nvPr>
            <p:ph type="body" idx="1"/>
          </p:nvPr>
        </p:nvSpPr>
        <p:spPr>
          <a:xfrm>
            <a:off x="722313" y="2547938"/>
            <a:ext cx="7772400" cy="4081462"/>
          </a:xfrm>
        </p:spPr>
        <p:txBody>
          <a:bodyPr>
            <a:normAutofit lnSpcReduction="10000"/>
          </a:bodyPr>
          <a:lstStyle/>
          <a:p>
            <a:r>
              <a:rPr lang="en-US" dirty="0" smtClean="0"/>
              <a:t>Adolescents with Down’s Syndrome (</a:t>
            </a:r>
            <a:r>
              <a:rPr lang="en-US" dirty="0" err="1" smtClean="0"/>
              <a:t>Rimmer</a:t>
            </a:r>
            <a:r>
              <a:rPr lang="en-US" dirty="0" smtClean="0"/>
              <a:t>, 2010)</a:t>
            </a:r>
          </a:p>
          <a:p>
            <a:pPr marL="342900" indent="-342900">
              <a:buFont typeface="Arial" panose="020B0604020202020204" pitchFamily="34" charset="0"/>
              <a:buChar char="•"/>
            </a:pPr>
            <a:r>
              <a:rPr lang="en-US" dirty="0" smtClean="0"/>
              <a:t>2-3x more likely to be obese than general population</a:t>
            </a:r>
          </a:p>
          <a:p>
            <a:r>
              <a:rPr lang="en-US" dirty="0" smtClean="0"/>
              <a:t>People with Intellectual Disability (Winter, 2012)</a:t>
            </a:r>
          </a:p>
          <a:p>
            <a:pPr marL="342900" indent="-342900">
              <a:buFont typeface="Arial" panose="020B0604020202020204" pitchFamily="34" charset="0"/>
              <a:buChar char="•"/>
            </a:pPr>
            <a:r>
              <a:rPr lang="en-US" dirty="0" smtClean="0"/>
              <a:t>Statistically significantly more likely to be obese (26%) than general population (10%)</a:t>
            </a:r>
          </a:p>
          <a:p>
            <a:pPr marL="342900" indent="-342900">
              <a:buFont typeface="Arial" panose="020B0604020202020204" pitchFamily="34" charset="0"/>
              <a:buChar char="•"/>
            </a:pPr>
            <a:r>
              <a:rPr lang="en-US" dirty="0"/>
              <a:t>Women, </a:t>
            </a:r>
            <a:r>
              <a:rPr lang="en-US" dirty="0" smtClean="0"/>
              <a:t>those </a:t>
            </a:r>
            <a:r>
              <a:rPr lang="en-US" dirty="0"/>
              <a:t>with Down syndrome, higher age, less severe ID, autism, people who </a:t>
            </a:r>
            <a:r>
              <a:rPr lang="en-US" dirty="0" smtClean="0"/>
              <a:t>could eat independently</a:t>
            </a:r>
            <a:r>
              <a:rPr lang="en-US" dirty="0"/>
              <a:t>, </a:t>
            </a:r>
            <a:r>
              <a:rPr lang="en-US" i="1" dirty="0" smtClean="0"/>
              <a:t>prepared </a:t>
            </a:r>
            <a:r>
              <a:rPr lang="en-US" i="1" dirty="0"/>
              <a:t>meals and </a:t>
            </a:r>
            <a:r>
              <a:rPr lang="en-US" i="1" dirty="0" smtClean="0"/>
              <a:t>bought </a:t>
            </a:r>
            <a:r>
              <a:rPr lang="en-US" i="1" dirty="0"/>
              <a:t>groceries independently</a:t>
            </a:r>
            <a:r>
              <a:rPr lang="en-US" dirty="0"/>
              <a:t>, people with physical inactivity and use of atypical antipsychotics </a:t>
            </a:r>
            <a:r>
              <a:rPr lang="en-US" dirty="0" smtClean="0"/>
              <a:t>(olanzapine</a:t>
            </a:r>
            <a:r>
              <a:rPr lang="en-US" dirty="0"/>
              <a:t>, </a:t>
            </a:r>
            <a:r>
              <a:rPr lang="en-US" dirty="0" err="1"/>
              <a:t>risperidone</a:t>
            </a:r>
            <a:r>
              <a:rPr lang="en-US" dirty="0"/>
              <a:t> and </a:t>
            </a:r>
            <a:r>
              <a:rPr lang="en-US" dirty="0" smtClean="0"/>
              <a:t>quetiapine) were </a:t>
            </a:r>
            <a:r>
              <a:rPr lang="en-US" dirty="0"/>
              <a:t>significantly more at risk of being overweight or </a:t>
            </a:r>
            <a:r>
              <a:rPr lang="en-US" dirty="0" smtClean="0"/>
              <a:t>obese</a:t>
            </a:r>
          </a:p>
          <a:p>
            <a:endParaRPr lang="en-US" dirty="0" smtClean="0"/>
          </a:p>
        </p:txBody>
      </p:sp>
    </p:spTree>
    <p:extLst>
      <p:ext uri="{BB962C8B-B14F-4D97-AF65-F5344CB8AC3E}">
        <p14:creationId xmlns:p14="http://schemas.microsoft.com/office/powerpoint/2010/main" val="375844758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Diabetes</a:t>
            </a:r>
            <a:endParaRPr lang="en-US" dirty="0"/>
          </a:p>
        </p:txBody>
      </p:sp>
      <p:sp>
        <p:nvSpPr>
          <p:cNvPr id="3" name="Text Placeholder 2"/>
          <p:cNvSpPr>
            <a:spLocks noGrp="1"/>
          </p:cNvSpPr>
          <p:nvPr>
            <p:ph type="body" idx="1"/>
          </p:nvPr>
        </p:nvSpPr>
        <p:spPr>
          <a:xfrm>
            <a:off x="722313" y="2547938"/>
            <a:ext cx="7772400" cy="3852862"/>
          </a:xfrm>
        </p:spPr>
        <p:txBody>
          <a:bodyPr>
            <a:normAutofit lnSpcReduction="10000"/>
          </a:bodyPr>
          <a:lstStyle/>
          <a:p>
            <a:r>
              <a:rPr lang="en-US" dirty="0" smtClean="0"/>
              <a:t>People with ID (</a:t>
            </a:r>
            <a:r>
              <a:rPr lang="en-US" i="1" dirty="0" smtClean="0"/>
              <a:t>n</a:t>
            </a:r>
            <a:r>
              <a:rPr lang="en-US" dirty="0" smtClean="0"/>
              <a:t> = 980; Winter, 2012)</a:t>
            </a:r>
          </a:p>
          <a:p>
            <a:pPr marL="342900" indent="-342900">
              <a:buFont typeface="Arial" panose="020B0604020202020204" pitchFamily="34" charset="0"/>
              <a:buChar char="•"/>
            </a:pPr>
            <a:r>
              <a:rPr lang="en-US" dirty="0" smtClean="0"/>
              <a:t>53% experienced hypertension </a:t>
            </a:r>
          </a:p>
          <a:p>
            <a:pPr marL="342900" indent="-342900">
              <a:buFont typeface="Arial" panose="020B0604020202020204" pitchFamily="34" charset="0"/>
              <a:buChar char="•"/>
            </a:pPr>
            <a:r>
              <a:rPr lang="en-US" dirty="0" smtClean="0"/>
              <a:t>Among those, 50% had never received a diagnosis prior to the study</a:t>
            </a:r>
          </a:p>
          <a:p>
            <a:r>
              <a:rPr lang="en-US" dirty="0" smtClean="0"/>
              <a:t>Management of Diabetes among People with ID (</a:t>
            </a:r>
            <a:r>
              <a:rPr lang="en-US" dirty="0" err="1" smtClean="0"/>
              <a:t>Cardol</a:t>
            </a:r>
            <a:r>
              <a:rPr lang="en-US" dirty="0" smtClean="0"/>
              <a:t>, 2012)</a:t>
            </a:r>
          </a:p>
          <a:p>
            <a:pPr marL="342900" indent="-342900">
              <a:buFont typeface="Arial" panose="020B0604020202020204" pitchFamily="34" charset="0"/>
              <a:buChar char="•"/>
            </a:pPr>
            <a:r>
              <a:rPr lang="en-US" dirty="0" smtClean="0"/>
              <a:t>Interviews with people with ID found that they had many unanswered questions, yet did not “dare ask questions” during their annual checkups</a:t>
            </a:r>
          </a:p>
          <a:p>
            <a:r>
              <a:rPr lang="en-US" dirty="0" smtClean="0"/>
              <a:t>Research among General Population shows Lack of Knowledge</a:t>
            </a:r>
          </a:p>
          <a:p>
            <a:pPr marL="342900" indent="-342900">
              <a:buFont typeface="Arial" panose="020B0604020202020204" pitchFamily="34" charset="0"/>
              <a:buChar char="•"/>
            </a:pPr>
            <a:r>
              <a:rPr lang="en-US" dirty="0" smtClean="0"/>
              <a:t>Stroke study in Hawaii (Linton, 2014)</a:t>
            </a:r>
          </a:p>
          <a:p>
            <a:pPr marL="342900" indent="-342900">
              <a:buFont typeface="Arial" panose="020B0604020202020204" pitchFamily="34" charset="0"/>
              <a:buChar char="•"/>
            </a:pPr>
            <a:endParaRPr lang="en-US" dirty="0"/>
          </a:p>
        </p:txBody>
      </p:sp>
    </p:spTree>
    <p:extLst>
      <p:ext uri="{BB962C8B-B14F-4D97-AF65-F5344CB8AC3E}">
        <p14:creationId xmlns:p14="http://schemas.microsoft.com/office/powerpoint/2010/main" val="323862594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Accessing Health Care</a:t>
            </a:r>
            <a:endParaRPr lang="en-US" dirty="0"/>
          </a:p>
        </p:txBody>
      </p:sp>
      <p:sp>
        <p:nvSpPr>
          <p:cNvPr id="3" name="Text Placeholder 2"/>
          <p:cNvSpPr>
            <a:spLocks noGrp="1"/>
          </p:cNvSpPr>
          <p:nvPr>
            <p:ph type="body" idx="1"/>
          </p:nvPr>
        </p:nvSpPr>
        <p:spPr>
          <a:xfrm>
            <a:off x="722313" y="2547938"/>
            <a:ext cx="7772400" cy="3929062"/>
          </a:xfrm>
        </p:spPr>
        <p:txBody>
          <a:bodyPr>
            <a:normAutofit fontScale="92500" lnSpcReduction="10000"/>
          </a:bodyPr>
          <a:lstStyle/>
          <a:p>
            <a:r>
              <a:rPr lang="en-US" dirty="0" smtClean="0"/>
              <a:t>People with physical disabilities (Horner-Jonson, 2014)</a:t>
            </a:r>
          </a:p>
          <a:p>
            <a:pPr marL="342900" indent="-342900">
              <a:buFont typeface="Arial" panose="020B0604020202020204" pitchFamily="34" charset="0"/>
              <a:buChar char="•"/>
            </a:pPr>
            <a:r>
              <a:rPr lang="en-US" dirty="0" smtClean="0"/>
              <a:t>More likely than people with cognitive disabilities to delay or forgo medical care</a:t>
            </a:r>
          </a:p>
          <a:p>
            <a:r>
              <a:rPr lang="en-US" dirty="0" smtClean="0"/>
              <a:t>Children with Autism (Parish, 2012)</a:t>
            </a:r>
          </a:p>
          <a:p>
            <a:pPr marL="342900" indent="-342900">
              <a:buFont typeface="Arial" panose="020B0604020202020204" pitchFamily="34" charset="0"/>
              <a:buChar char="•"/>
            </a:pPr>
            <a:r>
              <a:rPr lang="en-US" dirty="0" smtClean="0"/>
              <a:t>Among children </a:t>
            </a:r>
            <a:r>
              <a:rPr lang="en-US" dirty="0"/>
              <a:t>with autism and other developmental </a:t>
            </a:r>
            <a:r>
              <a:rPr lang="en-US" dirty="0" smtClean="0"/>
              <a:t>disabilities</a:t>
            </a:r>
            <a:r>
              <a:rPr lang="en-US" dirty="0"/>
              <a:t> (</a:t>
            </a:r>
            <a:r>
              <a:rPr lang="en-US" i="1" dirty="0"/>
              <a:t>N</a:t>
            </a:r>
            <a:r>
              <a:rPr lang="en-US" dirty="0"/>
              <a:t>  =  </a:t>
            </a:r>
            <a:r>
              <a:rPr lang="en-US" dirty="0" smtClean="0"/>
              <a:t>4,414) Latino children consistently had worse health care access, utilization, and quality than White children.</a:t>
            </a:r>
          </a:p>
          <a:p>
            <a:pPr marL="342900" indent="-342900">
              <a:buFont typeface="Arial" panose="020B0604020202020204" pitchFamily="34" charset="0"/>
              <a:buChar char="•"/>
            </a:pPr>
            <a:r>
              <a:rPr lang="en-US" dirty="0" smtClean="0"/>
              <a:t>Health care quality (provider </a:t>
            </a:r>
            <a:r>
              <a:rPr lang="en-US" dirty="0"/>
              <a:t>does not spend enough time with child, provider is not culturally sensitive, and provider does not make parent feel like a partner) were significant </a:t>
            </a:r>
            <a:r>
              <a:rPr lang="en-US" dirty="0" smtClean="0"/>
              <a:t>mediators</a:t>
            </a:r>
            <a:r>
              <a:rPr lang="en-US" dirty="0"/>
              <a:t> </a:t>
            </a:r>
            <a:r>
              <a:rPr lang="en-US" dirty="0" smtClean="0"/>
              <a:t>of the relationship between ethnicity and utilization.</a:t>
            </a:r>
            <a:endParaRPr lang="en-US" dirty="0"/>
          </a:p>
        </p:txBody>
      </p:sp>
    </p:spTree>
    <p:extLst>
      <p:ext uri="{BB962C8B-B14F-4D97-AF65-F5344CB8AC3E}">
        <p14:creationId xmlns:p14="http://schemas.microsoft.com/office/powerpoint/2010/main" val="22500390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Challenges to Accessing Health Care</a:t>
            </a:r>
            <a:endParaRPr lang="en-US" dirty="0"/>
          </a:p>
        </p:txBody>
      </p:sp>
      <p:sp>
        <p:nvSpPr>
          <p:cNvPr id="3" name="Text Placeholder 2"/>
          <p:cNvSpPr>
            <a:spLocks noGrp="1"/>
          </p:cNvSpPr>
          <p:nvPr>
            <p:ph type="body" idx="1"/>
          </p:nvPr>
        </p:nvSpPr>
        <p:spPr>
          <a:xfrm>
            <a:off x="722313" y="2547938"/>
            <a:ext cx="7772400" cy="3929062"/>
          </a:xfrm>
        </p:spPr>
        <p:txBody>
          <a:bodyPr>
            <a:normAutofit/>
          </a:bodyPr>
          <a:lstStyle/>
          <a:p>
            <a:r>
              <a:rPr lang="en-US" dirty="0" smtClean="0"/>
              <a:t>Physicians</a:t>
            </a:r>
          </a:p>
          <a:p>
            <a:pPr marL="342900" indent="-342900">
              <a:buFont typeface="Arial" panose="020B0604020202020204" pitchFamily="34" charset="0"/>
              <a:buChar char="•"/>
            </a:pPr>
            <a:r>
              <a:rPr lang="en-US" dirty="0" smtClean="0"/>
              <a:t>Physicians reported feeling a lack </a:t>
            </a:r>
            <a:r>
              <a:rPr lang="en-US" dirty="0"/>
              <a:t>of confidence, compounded by anxiety related to difficult behaviors and a lack of context or frame of reference for patients with intellectual </a:t>
            </a:r>
            <a:r>
              <a:rPr lang="en-US" dirty="0" smtClean="0"/>
              <a:t>disability (</a:t>
            </a:r>
            <a:r>
              <a:rPr lang="en-US" dirty="0" err="1" smtClean="0"/>
              <a:t>Wilkonson</a:t>
            </a:r>
            <a:r>
              <a:rPr lang="en-US" dirty="0" smtClean="0"/>
              <a:t>, 2012)</a:t>
            </a:r>
          </a:p>
          <a:p>
            <a:pPr marL="342900" indent="-342900">
              <a:buFont typeface="Arial" panose="020B0604020202020204" pitchFamily="34" charset="0"/>
              <a:buChar char="•"/>
            </a:pPr>
            <a:r>
              <a:rPr lang="en-US" dirty="0" smtClean="0"/>
              <a:t>Among physicians that reported providing services for people with ASD, 55% reported receiving no training on ASD; 54.7% of them reported that patients with ASD did not follow their medical recommendations (</a:t>
            </a:r>
            <a:r>
              <a:rPr lang="en-US" dirty="0" err="1" smtClean="0"/>
              <a:t>Bruder</a:t>
            </a:r>
            <a:r>
              <a:rPr lang="en-US" dirty="0" smtClean="0"/>
              <a:t>, 2012)</a:t>
            </a:r>
          </a:p>
        </p:txBody>
      </p:sp>
    </p:spTree>
    <p:extLst>
      <p:ext uri="{BB962C8B-B14F-4D97-AF65-F5344CB8AC3E}">
        <p14:creationId xmlns:p14="http://schemas.microsoft.com/office/powerpoint/2010/main" val="20012078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Race, Class, and Disability</a:t>
            </a:r>
            <a:endParaRPr lang="en-US" dirty="0"/>
          </a:p>
        </p:txBody>
      </p:sp>
      <p:sp>
        <p:nvSpPr>
          <p:cNvPr id="3" name="Content Placeholder 2"/>
          <p:cNvSpPr>
            <a:spLocks noGrp="1"/>
          </p:cNvSpPr>
          <p:nvPr>
            <p:ph sz="quarter" idx="1"/>
          </p:nvPr>
        </p:nvSpPr>
        <p:spPr/>
        <p:txBody>
          <a:bodyPr/>
          <a:lstStyle/>
          <a:p>
            <a:r>
              <a:rPr lang="en-US" dirty="0" smtClean="0"/>
              <a:t>Approximately 18.7% of the US population has a disability (</a:t>
            </a:r>
            <a:r>
              <a:rPr lang="en-US" dirty="0" err="1" smtClean="0"/>
              <a:t>Brault</a:t>
            </a:r>
            <a:r>
              <a:rPr lang="en-US" dirty="0" smtClean="0"/>
              <a:t>, 2012). </a:t>
            </a:r>
          </a:p>
          <a:p>
            <a:r>
              <a:rPr lang="en-US" dirty="0" smtClean="0"/>
              <a:t>Disability is experience disability across race and class.</a:t>
            </a:r>
          </a:p>
          <a:p>
            <a:r>
              <a:rPr lang="en-US" dirty="0" smtClean="0"/>
              <a:t>African Americans have a higher disability rate than other racial ethnic groups (20.7%) (</a:t>
            </a:r>
            <a:r>
              <a:rPr lang="en-US" dirty="0" err="1" smtClean="0"/>
              <a:t>Brault</a:t>
            </a:r>
            <a:r>
              <a:rPr lang="en-US" dirty="0" smtClean="0"/>
              <a:t>, 2012).</a:t>
            </a:r>
          </a:p>
          <a:p>
            <a:r>
              <a:rPr lang="en-US" dirty="0" smtClean="0"/>
              <a:t>People with disabilities are less likely to be employed and more likely to experience persistent poverty, particularly when their disability is classified as severe (</a:t>
            </a:r>
            <a:r>
              <a:rPr lang="en-US" dirty="0" err="1" smtClean="0"/>
              <a:t>Brault</a:t>
            </a:r>
            <a:r>
              <a:rPr lang="en-US" dirty="0" smtClean="0"/>
              <a:t>, 2012). </a:t>
            </a:r>
          </a:p>
        </p:txBody>
      </p:sp>
      <p:pic>
        <p:nvPicPr>
          <p:cNvPr id="2050" name="Picture 2" descr="C:\Users\snlybrns\AppData\Local\Microsoft\Windows\Temporary Internet Files\Content.IE5\HE6E1QRK\MC900197692[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943600" y="4953000"/>
            <a:ext cx="2521390" cy="165527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Role of Social Workers</a:t>
            </a:r>
            <a:endParaRPr lang="en-US" dirty="0"/>
          </a:p>
        </p:txBody>
      </p:sp>
      <p:sp>
        <p:nvSpPr>
          <p:cNvPr id="3" name="Text Placeholder 2"/>
          <p:cNvSpPr>
            <a:spLocks noGrp="1"/>
          </p:cNvSpPr>
          <p:nvPr>
            <p:ph type="body" idx="1"/>
          </p:nvPr>
        </p:nvSpPr>
        <p:spPr>
          <a:xfrm>
            <a:off x="722313" y="2547938"/>
            <a:ext cx="7772400" cy="3852862"/>
          </a:xfrm>
        </p:spPr>
        <p:txBody>
          <a:bodyPr>
            <a:normAutofit/>
          </a:bodyPr>
          <a:lstStyle/>
          <a:p>
            <a:pPr marL="342900" indent="-342900">
              <a:buFont typeface="Arial" panose="020B0604020202020204" pitchFamily="34" charset="0"/>
              <a:buChar char="•"/>
            </a:pPr>
            <a:r>
              <a:rPr lang="en-US" dirty="0"/>
              <a:t>Preventer- early identification of health issues is key</a:t>
            </a:r>
          </a:p>
          <a:p>
            <a:r>
              <a:rPr lang="en-US" dirty="0"/>
              <a:t>Annual health checks are statistically significantly associated with diagnosis of previously undetected health issues (Robertson, 2011)</a:t>
            </a:r>
          </a:p>
          <a:p>
            <a:endParaRPr lang="en-US" dirty="0" smtClean="0"/>
          </a:p>
          <a:p>
            <a:pPr marL="342900" indent="-342900">
              <a:buFont typeface="Arial" panose="020B0604020202020204" pitchFamily="34" charset="0"/>
              <a:buChar char="•"/>
            </a:pPr>
            <a:r>
              <a:rPr lang="en-US" dirty="0" smtClean="0"/>
              <a:t>Mediator- support communication between client and health care provider</a:t>
            </a:r>
          </a:p>
          <a:p>
            <a:pPr marL="342900" indent="-342900">
              <a:buFont typeface="Arial" panose="020B0604020202020204" pitchFamily="34" charset="0"/>
              <a:buChar char="•"/>
            </a:pPr>
            <a:r>
              <a:rPr lang="en-US" dirty="0" smtClean="0"/>
              <a:t>Educator- educate clients about health conditions and healthcare providers about needs of clients with disabilities</a:t>
            </a:r>
          </a:p>
          <a:p>
            <a:endParaRPr lang="en-US" dirty="0"/>
          </a:p>
        </p:txBody>
      </p:sp>
    </p:spTree>
    <p:extLst>
      <p:ext uri="{BB962C8B-B14F-4D97-AF65-F5344CB8AC3E}">
        <p14:creationId xmlns:p14="http://schemas.microsoft.com/office/powerpoint/2010/main" val="91981366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Implications for Families</a:t>
            </a:r>
            <a:endParaRPr lang="en-US" dirty="0"/>
          </a:p>
        </p:txBody>
      </p:sp>
      <p:sp>
        <p:nvSpPr>
          <p:cNvPr id="3" name="Text Placeholder 2"/>
          <p:cNvSpPr>
            <a:spLocks noGrp="1"/>
          </p:cNvSpPr>
          <p:nvPr>
            <p:ph type="body" idx="1"/>
          </p:nvPr>
        </p:nvSpPr>
        <p:spPr>
          <a:xfrm>
            <a:off x="685800" y="2743200"/>
            <a:ext cx="7848600" cy="4114800"/>
          </a:xfrm>
        </p:spPr>
        <p:txBody>
          <a:bodyPr>
            <a:normAutofit fontScale="25000" lnSpcReduction="20000"/>
          </a:bodyPr>
          <a:lstStyle/>
          <a:p>
            <a:pPr marL="342900" indent="-342900">
              <a:buFont typeface="Arial" panose="020B0604020202020204" pitchFamily="34" charset="0"/>
              <a:buChar char="•"/>
            </a:pPr>
            <a:r>
              <a:rPr lang="en-US" sz="9600" dirty="0" smtClean="0"/>
              <a:t> Raising </a:t>
            </a:r>
            <a:r>
              <a:rPr lang="en-US" sz="9600" dirty="0"/>
              <a:t>a child with a developmental disability </a:t>
            </a:r>
            <a:r>
              <a:rPr lang="en-US" sz="9600" dirty="0" smtClean="0"/>
              <a:t>significantly </a:t>
            </a:r>
            <a:r>
              <a:rPr lang="en-US" sz="9600" dirty="0"/>
              <a:t>impacts family functioning and hence the quality of life </a:t>
            </a:r>
            <a:r>
              <a:rPr lang="en-US" sz="9600" dirty="0" smtClean="0"/>
              <a:t>for </a:t>
            </a:r>
            <a:r>
              <a:rPr lang="en-US" sz="9600" dirty="0"/>
              <a:t>the family. (Davis &amp; </a:t>
            </a:r>
            <a:r>
              <a:rPr lang="en-US" sz="9600" dirty="0" err="1"/>
              <a:t>Gavidia</a:t>
            </a:r>
            <a:r>
              <a:rPr lang="en-US" sz="9600" dirty="0"/>
              <a:t>-Payne, </a:t>
            </a:r>
            <a:r>
              <a:rPr lang="en-US" sz="9600" dirty="0" smtClean="0"/>
              <a:t>2009 ; </a:t>
            </a:r>
            <a:r>
              <a:rPr lang="en-US" sz="9600" dirty="0"/>
              <a:t>Dunlap &amp; </a:t>
            </a:r>
            <a:r>
              <a:rPr lang="en-US" sz="9600" dirty="0" err="1"/>
              <a:t>Hollinsworth</a:t>
            </a:r>
            <a:r>
              <a:rPr lang="en-US" sz="9600" dirty="0"/>
              <a:t>, </a:t>
            </a:r>
            <a:r>
              <a:rPr lang="en-US" sz="9600" dirty="0" smtClean="0"/>
              <a:t>1977).</a:t>
            </a:r>
            <a:endParaRPr lang="en-US" sz="9600" dirty="0"/>
          </a:p>
          <a:p>
            <a:pPr marL="342900" indent="-342900">
              <a:buFont typeface="Arial" panose="020B0604020202020204" pitchFamily="34" charset="0"/>
              <a:buChar char="•"/>
            </a:pPr>
            <a:r>
              <a:rPr lang="en-US" sz="9600" dirty="0"/>
              <a:t>Minority populations face challenges of raising children with disabilities in all areas of their lives as they assume the stressors of care </a:t>
            </a:r>
            <a:r>
              <a:rPr lang="en-US" sz="9600" dirty="0" smtClean="0"/>
              <a:t>giving.</a:t>
            </a:r>
          </a:p>
          <a:p>
            <a:pPr marL="342900" indent="-342900">
              <a:buFont typeface="Arial" panose="020B0604020202020204" pitchFamily="34" charset="0"/>
              <a:buChar char="•"/>
            </a:pPr>
            <a:r>
              <a:rPr lang="en-US" sz="9600" dirty="0"/>
              <a:t> Lack of </a:t>
            </a:r>
            <a:r>
              <a:rPr lang="en-US" sz="9600" dirty="0" smtClean="0"/>
              <a:t>literature  on </a:t>
            </a:r>
            <a:r>
              <a:rPr lang="en-US" sz="9600" dirty="0"/>
              <a:t>minority families raising children with </a:t>
            </a:r>
            <a:r>
              <a:rPr lang="en-US" sz="9600" dirty="0" smtClean="0"/>
              <a:t>disabilities has compounded the problem.</a:t>
            </a:r>
          </a:p>
          <a:p>
            <a:pPr marL="342900" indent="-342900">
              <a:buFont typeface="Arial" panose="020B0604020202020204" pitchFamily="34" charset="0"/>
              <a:buChar char="•"/>
            </a:pPr>
            <a:r>
              <a:rPr lang="en-US" sz="9600" dirty="0"/>
              <a:t> Race in conjunction with disability results in satisfaction of life that is at a lower level( Smith &amp; Alston (2009). </a:t>
            </a:r>
          </a:p>
          <a:p>
            <a:pPr marL="342900" indent="-342900">
              <a:buFont typeface="Arial" panose="020B0604020202020204" pitchFamily="34" charset="0"/>
              <a:buChar char="•"/>
            </a:pPr>
            <a:endParaRPr lang="en-US" sz="9600" dirty="0" smtClean="0"/>
          </a:p>
          <a:p>
            <a:pPr marL="342900" indent="-342900">
              <a:buFont typeface="Arial" panose="020B0604020202020204" pitchFamily="34" charset="0"/>
              <a:buChar char="•"/>
            </a:pPr>
            <a:endParaRPr lang="en-US" sz="9600" dirty="0" smtClean="0"/>
          </a:p>
          <a:p>
            <a:pPr marL="342900" indent="-342900">
              <a:buFont typeface="Arial" panose="020B0604020202020204" pitchFamily="34" charset="0"/>
              <a:buChar char="•"/>
            </a:pPr>
            <a:endParaRPr lang="en-US" sz="9600" dirty="0"/>
          </a:p>
          <a:p>
            <a:pPr marL="342900" indent="-342900">
              <a:buFont typeface="Arial" panose="020B0604020202020204" pitchFamily="34" charset="0"/>
              <a:buChar char="•"/>
            </a:pPr>
            <a:endParaRPr lang="en-US" sz="9600" dirty="0"/>
          </a:p>
          <a:p>
            <a:pPr marL="342900" indent="-342900">
              <a:buFont typeface="Arial" panose="020B0604020202020204" pitchFamily="34" charset="0"/>
              <a:buChar char="•"/>
            </a:pPr>
            <a:endParaRPr lang="en-US" dirty="0" smtClean="0"/>
          </a:p>
          <a:p>
            <a:pPr marL="342900" indent="-342900">
              <a:buFont typeface="Arial" panose="020B0604020202020204" pitchFamily="34" charset="0"/>
              <a:buChar char="•"/>
            </a:pPr>
            <a:endParaRPr lang="en-US" dirty="0" smtClean="0"/>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endParaRPr lang="en-US" dirty="0" smtClean="0"/>
          </a:p>
          <a:p>
            <a:endParaRPr lang="en-US" dirty="0" smtClean="0"/>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457200"/>
            <a:ext cx="7961313" cy="1857375"/>
          </a:xfrm>
        </p:spPr>
        <p:txBody>
          <a:bodyPr>
            <a:noAutofit/>
          </a:bodyPr>
          <a:lstStyle/>
          <a:p>
            <a:r>
              <a:rPr lang="en-US" sz="2400" dirty="0" smtClean="0"/>
              <a:t>  </a:t>
            </a:r>
            <a:r>
              <a:rPr lang="en-US" dirty="0" smtClean="0"/>
              <a:t> Lack of Family Resources</a:t>
            </a:r>
            <a:endParaRPr lang="en-US" dirty="0"/>
          </a:p>
        </p:txBody>
      </p:sp>
      <p:sp>
        <p:nvSpPr>
          <p:cNvPr id="3" name="Text Placeholder 2"/>
          <p:cNvSpPr>
            <a:spLocks noGrp="1"/>
          </p:cNvSpPr>
          <p:nvPr>
            <p:ph type="body" idx="1"/>
          </p:nvPr>
        </p:nvSpPr>
        <p:spPr/>
        <p:txBody>
          <a:bodyPr>
            <a:noAutofit/>
          </a:bodyPr>
          <a:lstStyle/>
          <a:p>
            <a:pPr marL="342900" indent="-342900">
              <a:buFont typeface="Arial" panose="020B0604020202020204" pitchFamily="34" charset="0"/>
              <a:buChar char="•"/>
            </a:pPr>
            <a:r>
              <a:rPr lang="en-US" dirty="0" smtClean="0"/>
              <a:t> Minorities </a:t>
            </a:r>
            <a:r>
              <a:rPr lang="en-US" dirty="0"/>
              <a:t>with disabilities in the United States have fewer resources and less knowledge and understanding of available resources than </a:t>
            </a:r>
            <a:r>
              <a:rPr lang="en-US" dirty="0" smtClean="0"/>
              <a:t>others (Gupta, 2007).    </a:t>
            </a:r>
          </a:p>
          <a:p>
            <a:pPr marL="342900" indent="-342900">
              <a:buFont typeface="Arial" panose="020B0604020202020204" pitchFamily="34" charset="0"/>
              <a:buChar char="•"/>
            </a:pPr>
            <a:r>
              <a:rPr lang="en-US" dirty="0" smtClean="0"/>
              <a:t>While </a:t>
            </a:r>
            <a:r>
              <a:rPr lang="en-US" dirty="0"/>
              <a:t>factors such as health, learning opportunities and jobs are significant for a satisfied life, they are experienced at different levels for diverse members of society(Smith &amp; Alston (2009). </a:t>
            </a:r>
            <a:endParaRPr lang="en-US" dirty="0" smtClean="0"/>
          </a:p>
          <a:p>
            <a:pPr marL="342900" indent="-342900">
              <a:buFont typeface="Arial" panose="020B0604020202020204" pitchFamily="34" charset="0"/>
              <a:buChar char="•"/>
            </a:pPr>
            <a:r>
              <a:rPr lang="en-US" dirty="0" smtClean="0"/>
              <a:t>Families </a:t>
            </a:r>
            <a:r>
              <a:rPr lang="en-US" dirty="0"/>
              <a:t>of children who have increase personal care, medical and therapeutic service needs were found to have increased financial concerns, as well as problems with work and sleep (Neely-Barnes &amp; </a:t>
            </a:r>
            <a:r>
              <a:rPr lang="en-US" dirty="0" err="1"/>
              <a:t>Marcenko</a:t>
            </a:r>
            <a:r>
              <a:rPr lang="en-US" dirty="0"/>
              <a:t>, 2004). </a:t>
            </a:r>
            <a:endParaRPr lang="en-US" dirty="0" smtClean="0"/>
          </a:p>
          <a:p>
            <a:pPr marL="342900" indent="-342900">
              <a:buFont typeface="Arial" panose="020B0604020202020204" pitchFamily="34" charset="0"/>
              <a:buChar char="•"/>
            </a:pPr>
            <a:endParaRPr lang="en-US" dirty="0"/>
          </a:p>
        </p:txBody>
      </p:sp>
    </p:spTree>
    <p:extLst>
      <p:ext uri="{BB962C8B-B14F-4D97-AF65-F5344CB8AC3E}">
        <p14:creationId xmlns:p14="http://schemas.microsoft.com/office/powerpoint/2010/main" val="323597699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Impact of Class on Families</a:t>
            </a:r>
            <a:endParaRPr lang="en-US" dirty="0"/>
          </a:p>
        </p:txBody>
      </p:sp>
      <p:sp>
        <p:nvSpPr>
          <p:cNvPr id="3" name="Content Placeholder 2"/>
          <p:cNvSpPr>
            <a:spLocks noGrp="1"/>
          </p:cNvSpPr>
          <p:nvPr>
            <p:ph sz="quarter" idx="1"/>
          </p:nvPr>
        </p:nvSpPr>
        <p:spPr/>
        <p:txBody>
          <a:bodyPr>
            <a:normAutofit lnSpcReduction="10000"/>
          </a:bodyPr>
          <a:lstStyle/>
          <a:p>
            <a:r>
              <a:rPr lang="en-US" sz="2400" dirty="0"/>
              <a:t>When compared to families of children without disabilities, families of children with disabilities face additional financial burdens, such as increased therapy costs, specialized day care and adapting the home environment </a:t>
            </a:r>
            <a:r>
              <a:rPr lang="en-US" sz="2400" dirty="0" smtClean="0"/>
              <a:t>(Parish </a:t>
            </a:r>
            <a:r>
              <a:rPr lang="en-US" sz="2400" dirty="0"/>
              <a:t>&amp; Cloud, 2006). </a:t>
            </a:r>
          </a:p>
          <a:p>
            <a:r>
              <a:rPr lang="en-US" sz="2400" dirty="0"/>
              <a:t> Middle-class families with a child with an intellectual disability are more likely to use available services than are lower class and non-white </a:t>
            </a:r>
            <a:r>
              <a:rPr lang="en-US" sz="2400" dirty="0" smtClean="0"/>
              <a:t>families (</a:t>
            </a:r>
            <a:r>
              <a:rPr lang="en-US" sz="2400" dirty="0"/>
              <a:t>Daly, Jennings, Beckett and </a:t>
            </a:r>
            <a:r>
              <a:rPr lang="en-US" sz="2400" dirty="0" err="1"/>
              <a:t>Leashore</a:t>
            </a:r>
            <a:r>
              <a:rPr lang="en-US" sz="2400" dirty="0"/>
              <a:t>, 1995). </a:t>
            </a:r>
          </a:p>
          <a:p>
            <a:r>
              <a:rPr lang="en-US" sz="2400" dirty="0"/>
              <a:t> </a:t>
            </a:r>
            <a:r>
              <a:rPr lang="en-US" sz="2400" dirty="0" smtClean="0"/>
              <a:t>Parents </a:t>
            </a:r>
            <a:r>
              <a:rPr lang="en-US" sz="2400" dirty="0"/>
              <a:t>who chose to keep their children at home identified social class and social and psychological stressors as important determinants. Stressors  ranged from the severity and the nature of the disability to  limited financial </a:t>
            </a:r>
            <a:r>
              <a:rPr lang="en-US" sz="2400" dirty="0" smtClean="0"/>
              <a:t>resources </a:t>
            </a:r>
            <a:r>
              <a:rPr lang="en-US" sz="2400" dirty="0"/>
              <a:t>(Daly, Jennings, Beckett and </a:t>
            </a:r>
            <a:r>
              <a:rPr lang="en-US" sz="2400" dirty="0" err="1"/>
              <a:t>Leashore</a:t>
            </a:r>
            <a:r>
              <a:rPr lang="en-US" sz="2400" dirty="0"/>
              <a:t>, 1995</a:t>
            </a:r>
            <a:r>
              <a:rPr lang="en-US" sz="2400" dirty="0" smtClean="0"/>
              <a:t>).</a:t>
            </a:r>
            <a:endParaRPr lang="en-US" sz="2400" dirty="0"/>
          </a:p>
          <a:p>
            <a:endParaRPr lang="en-US" sz="2400" dirty="0"/>
          </a:p>
        </p:txBody>
      </p:sp>
    </p:spTree>
    <p:extLst>
      <p:ext uri="{BB962C8B-B14F-4D97-AF65-F5344CB8AC3E}">
        <p14:creationId xmlns:p14="http://schemas.microsoft.com/office/powerpoint/2010/main" val="297024260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r>
              <a:rPr lang="en-US" dirty="0"/>
              <a:t> Positive Family Adjustment</a:t>
            </a:r>
          </a:p>
        </p:txBody>
      </p:sp>
      <p:sp>
        <p:nvSpPr>
          <p:cNvPr id="3" name="Content Placeholder 2"/>
          <p:cNvSpPr>
            <a:spLocks noGrp="1"/>
          </p:cNvSpPr>
          <p:nvPr>
            <p:ph sz="quarter" idx="1"/>
          </p:nvPr>
        </p:nvSpPr>
        <p:spPr/>
        <p:txBody>
          <a:bodyPr>
            <a:normAutofit lnSpcReduction="10000"/>
          </a:bodyPr>
          <a:lstStyle/>
          <a:p>
            <a:endParaRPr lang="en-US" sz="2400" dirty="0" smtClean="0"/>
          </a:p>
          <a:p>
            <a:r>
              <a:rPr lang="en-US" sz="2400" dirty="0"/>
              <a:t>In their study of </a:t>
            </a:r>
            <a:r>
              <a:rPr lang="en-US" sz="2400" dirty="0" smtClean="0"/>
              <a:t>autism, Manning</a:t>
            </a:r>
            <a:r>
              <a:rPr lang="en-US" sz="2400" dirty="0"/>
              <a:t>, Wainwright,  &amp; Bennett </a:t>
            </a:r>
            <a:r>
              <a:rPr lang="en-US" sz="2400" dirty="0" smtClean="0"/>
              <a:t>(2011</a:t>
            </a:r>
            <a:r>
              <a:rPr lang="en-US" sz="2400" dirty="0"/>
              <a:t>) concluded that while families proclaimed large amount of stress was prevalent, their family functioning was with in normal limits.</a:t>
            </a:r>
          </a:p>
          <a:p>
            <a:endParaRPr lang="en-US" sz="2400" dirty="0"/>
          </a:p>
          <a:p>
            <a:r>
              <a:rPr lang="en-US" sz="2400" dirty="0"/>
              <a:t>Family adjustment to disability in childhood is linked to how strong the mothers coping is from a psychological perspective.</a:t>
            </a:r>
          </a:p>
          <a:p>
            <a:endParaRPr lang="en-US" sz="2400" dirty="0"/>
          </a:p>
          <a:p>
            <a:r>
              <a:rPr lang="en-US" sz="2400" dirty="0"/>
              <a:t>This means they have the capability to visualize outcomes that are positive related to the disability, including higher levels of emotions that are positive in areas such as activities of daily </a:t>
            </a:r>
            <a:r>
              <a:rPr lang="en-US" sz="2400" dirty="0" smtClean="0"/>
              <a:t>living (</a:t>
            </a:r>
            <a:r>
              <a:rPr lang="en-US" sz="2400" dirty="0" err="1" smtClean="0"/>
              <a:t>Trute</a:t>
            </a:r>
            <a:r>
              <a:rPr lang="en-US" sz="2400" dirty="0"/>
              <a:t>, </a:t>
            </a:r>
            <a:r>
              <a:rPr lang="en-US" sz="2400" dirty="0" err="1"/>
              <a:t>Benzies</a:t>
            </a:r>
            <a:r>
              <a:rPr lang="en-US" sz="2400" dirty="0"/>
              <a:t>, Worthington, </a:t>
            </a:r>
            <a:r>
              <a:rPr lang="en-US" sz="2400" dirty="0" err="1"/>
              <a:t>Reddon</a:t>
            </a:r>
            <a:r>
              <a:rPr lang="en-US" sz="2400" dirty="0"/>
              <a:t> &amp; Moore, 2010).</a:t>
            </a:r>
          </a:p>
          <a:p>
            <a:endParaRPr lang="en-US" sz="2400" dirty="0"/>
          </a:p>
        </p:txBody>
      </p:sp>
    </p:spTree>
    <p:extLst>
      <p:ext uri="{BB962C8B-B14F-4D97-AF65-F5344CB8AC3E}">
        <p14:creationId xmlns:p14="http://schemas.microsoft.com/office/powerpoint/2010/main" val="111886163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28600"/>
            <a:ext cx="9144000" cy="931984"/>
          </a:xfrm>
        </p:spPr>
        <p:txBody>
          <a:bodyPr/>
          <a:lstStyle/>
          <a:p>
            <a:r>
              <a:rPr lang="en-US" dirty="0" smtClean="0"/>
              <a:t>       Impact on African Americans</a:t>
            </a:r>
            <a:endParaRPr lang="en-US" dirty="0"/>
          </a:p>
        </p:txBody>
      </p:sp>
      <p:sp>
        <p:nvSpPr>
          <p:cNvPr id="3" name="Content Placeholder 2"/>
          <p:cNvSpPr>
            <a:spLocks noGrp="1"/>
          </p:cNvSpPr>
          <p:nvPr>
            <p:ph sz="quarter" idx="1"/>
          </p:nvPr>
        </p:nvSpPr>
        <p:spPr/>
        <p:txBody>
          <a:bodyPr>
            <a:normAutofit lnSpcReduction="10000"/>
          </a:bodyPr>
          <a:lstStyle/>
          <a:p>
            <a:r>
              <a:rPr lang="en-US" sz="2400" dirty="0" smtClean="0"/>
              <a:t> Studies </a:t>
            </a:r>
            <a:r>
              <a:rPr lang="en-US" sz="2400" dirty="0"/>
              <a:t>report that African American families show greater adjustment and coping capacities to stressors such as financial insecurity, availability of and access to necessary supports and services, and the severity and type of the disability (Darling &amp; Gallagher, </a:t>
            </a:r>
            <a:r>
              <a:rPr lang="en-US" sz="2400" dirty="0" smtClean="0"/>
              <a:t>2004 ;Dunlap </a:t>
            </a:r>
            <a:r>
              <a:rPr lang="en-US" sz="2400" dirty="0"/>
              <a:t>&amp; </a:t>
            </a:r>
            <a:r>
              <a:rPr lang="en-US" sz="2400" dirty="0" err="1"/>
              <a:t>Hollinsworth</a:t>
            </a:r>
            <a:r>
              <a:rPr lang="en-US" sz="2400" dirty="0"/>
              <a:t>, 1977</a:t>
            </a:r>
            <a:r>
              <a:rPr lang="en-US" sz="2400" dirty="0" smtClean="0"/>
              <a:t>)</a:t>
            </a:r>
          </a:p>
          <a:p>
            <a:r>
              <a:rPr lang="en-US" sz="2400" dirty="0" smtClean="0"/>
              <a:t>Other </a:t>
            </a:r>
            <a:r>
              <a:rPr lang="en-US" sz="2400" dirty="0"/>
              <a:t>studies concluded that African American families raising children with disabilities are struggling with the challenges they face in these situations (</a:t>
            </a:r>
            <a:r>
              <a:rPr lang="en-US" sz="2400" dirty="0" err="1"/>
              <a:t>Ebersole</a:t>
            </a:r>
            <a:r>
              <a:rPr lang="en-US" sz="2400" dirty="0"/>
              <a:t> &amp; </a:t>
            </a:r>
            <a:r>
              <a:rPr lang="en-US" sz="2400" dirty="0" err="1"/>
              <a:t>Kapp</a:t>
            </a:r>
            <a:r>
              <a:rPr lang="en-US" sz="2400" dirty="0"/>
              <a:t>, </a:t>
            </a:r>
            <a:r>
              <a:rPr lang="en-US" sz="2400" dirty="0" smtClean="0"/>
              <a:t>2007)</a:t>
            </a:r>
          </a:p>
          <a:p>
            <a:r>
              <a:rPr lang="en-US" sz="2400" dirty="0" smtClean="0"/>
              <a:t>Strong </a:t>
            </a:r>
            <a:r>
              <a:rPr lang="en-US" sz="2400" dirty="0"/>
              <a:t>kinship bonds, religious connections, and extended family network remain a current relevant source of social support for the African American family. (Taylor, Seaton &amp; </a:t>
            </a:r>
            <a:r>
              <a:rPr lang="en-US" sz="2400" dirty="0" smtClean="0"/>
              <a:t>Dominguez, 2008; Crewe &amp; Wilson, 2007; </a:t>
            </a:r>
            <a:r>
              <a:rPr lang="en-US" sz="2400" dirty="0" err="1" smtClean="0"/>
              <a:t>Gourdine</a:t>
            </a:r>
            <a:r>
              <a:rPr lang="en-US" sz="2400" dirty="0" smtClean="0"/>
              <a:t>, 2007) </a:t>
            </a:r>
            <a:endParaRPr lang="en-US" sz="2400" dirty="0"/>
          </a:p>
        </p:txBody>
      </p:sp>
    </p:spTree>
    <p:extLst>
      <p:ext uri="{BB962C8B-B14F-4D97-AF65-F5344CB8AC3E}">
        <p14:creationId xmlns:p14="http://schemas.microsoft.com/office/powerpoint/2010/main" val="208186107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 Impact of Family Structure</a:t>
            </a:r>
            <a:endParaRPr lang="en-US" dirty="0"/>
          </a:p>
        </p:txBody>
      </p:sp>
      <p:sp>
        <p:nvSpPr>
          <p:cNvPr id="3" name="Content Placeholder 2"/>
          <p:cNvSpPr>
            <a:spLocks noGrp="1"/>
          </p:cNvSpPr>
          <p:nvPr>
            <p:ph sz="quarter" idx="1"/>
          </p:nvPr>
        </p:nvSpPr>
        <p:spPr/>
        <p:txBody>
          <a:bodyPr>
            <a:normAutofit/>
          </a:bodyPr>
          <a:lstStyle/>
          <a:p>
            <a:r>
              <a:rPr lang="en-US" sz="2400" dirty="0" smtClean="0"/>
              <a:t> Positive relationships  were found in the </a:t>
            </a:r>
            <a:r>
              <a:rPr lang="en-US" sz="2400" dirty="0"/>
              <a:t>family structure where the person with a disability had non-disabled siblings (</a:t>
            </a:r>
            <a:r>
              <a:rPr lang="en-US" sz="2400" dirty="0" err="1"/>
              <a:t>Stoneman</a:t>
            </a:r>
            <a:r>
              <a:rPr lang="en-US" sz="2400" dirty="0"/>
              <a:t>, 2005; </a:t>
            </a:r>
            <a:r>
              <a:rPr lang="en-US" sz="2400" dirty="0" err="1" smtClean="0"/>
              <a:t>Dykens</a:t>
            </a:r>
            <a:r>
              <a:rPr lang="en-US" sz="2400" dirty="0"/>
              <a:t>, </a:t>
            </a:r>
            <a:r>
              <a:rPr lang="en-US" sz="2400" dirty="0" smtClean="0"/>
              <a:t>2005).</a:t>
            </a:r>
          </a:p>
          <a:p>
            <a:r>
              <a:rPr lang="en-US" sz="2400" dirty="0" smtClean="0"/>
              <a:t> Siblings </a:t>
            </a:r>
            <a:r>
              <a:rPr lang="en-US" sz="2400" dirty="0"/>
              <a:t>of persons with disabilities taught them, </a:t>
            </a:r>
            <a:r>
              <a:rPr lang="en-US" sz="2400" dirty="0" smtClean="0"/>
              <a:t> the </a:t>
            </a:r>
            <a:r>
              <a:rPr lang="en-US" sz="2400" dirty="0"/>
              <a:t>value of what </a:t>
            </a:r>
            <a:r>
              <a:rPr lang="en-US" sz="2400" dirty="0" smtClean="0"/>
              <a:t>is important </a:t>
            </a:r>
            <a:r>
              <a:rPr lang="en-US" sz="2400" dirty="0"/>
              <a:t>in life and exhibited a caring, protective attitude toward the sibling with the </a:t>
            </a:r>
            <a:r>
              <a:rPr lang="en-US" sz="2400" dirty="0" smtClean="0"/>
              <a:t>disability (</a:t>
            </a:r>
            <a:r>
              <a:rPr lang="en-US" sz="2400" dirty="0" err="1" smtClean="0"/>
              <a:t>Dykens</a:t>
            </a:r>
            <a:r>
              <a:rPr lang="en-US" sz="2400" dirty="0"/>
              <a:t>, </a:t>
            </a:r>
            <a:r>
              <a:rPr lang="en-US" sz="2400" dirty="0" smtClean="0"/>
              <a:t>2005).</a:t>
            </a:r>
          </a:p>
          <a:p>
            <a:endParaRPr lang="en-US" sz="2400" dirty="0" smtClean="0"/>
          </a:p>
          <a:p>
            <a:r>
              <a:rPr lang="en-US" sz="2400" dirty="0" smtClean="0"/>
              <a:t> </a:t>
            </a:r>
            <a:r>
              <a:rPr lang="en-US" sz="2400" dirty="0"/>
              <a:t>C</a:t>
            </a:r>
            <a:r>
              <a:rPr lang="en-US" sz="2400" dirty="0" smtClean="0"/>
              <a:t>hildren </a:t>
            </a:r>
            <a:r>
              <a:rPr lang="en-US" sz="2400" dirty="0"/>
              <a:t>with developmental disabilities stood a greater chance of not living in a household of a married couple than children without </a:t>
            </a:r>
            <a:r>
              <a:rPr lang="en-US" sz="2400" dirty="0" smtClean="0"/>
              <a:t>disabilities (Parish</a:t>
            </a:r>
            <a:r>
              <a:rPr lang="en-US" sz="2400" dirty="0"/>
              <a:t>, Rose, Grinstein-Weiss, Richman, </a:t>
            </a:r>
            <a:r>
              <a:rPr lang="en-US" sz="2400" dirty="0" smtClean="0"/>
              <a:t>&amp; Andrews, 2008</a:t>
            </a:r>
            <a:r>
              <a:rPr lang="en-US" sz="2400" dirty="0"/>
              <a:t>) </a:t>
            </a:r>
          </a:p>
        </p:txBody>
      </p:sp>
    </p:spTree>
    <p:extLst>
      <p:ext uri="{BB962C8B-B14F-4D97-AF65-F5344CB8AC3E}">
        <p14:creationId xmlns:p14="http://schemas.microsoft.com/office/powerpoint/2010/main" val="321007933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Impact of Family Structure</a:t>
            </a:r>
            <a:endParaRPr lang="en-US" dirty="0"/>
          </a:p>
        </p:txBody>
      </p:sp>
      <p:sp>
        <p:nvSpPr>
          <p:cNvPr id="3" name="Content Placeholder 2"/>
          <p:cNvSpPr>
            <a:spLocks noGrp="1"/>
          </p:cNvSpPr>
          <p:nvPr>
            <p:ph sz="quarter" idx="1"/>
          </p:nvPr>
        </p:nvSpPr>
        <p:spPr/>
        <p:txBody>
          <a:bodyPr/>
          <a:lstStyle/>
          <a:p>
            <a:r>
              <a:rPr lang="en-US" dirty="0"/>
              <a:t> </a:t>
            </a:r>
            <a:r>
              <a:rPr lang="en-US" dirty="0" smtClean="0"/>
              <a:t>The authors researched the adjustment </a:t>
            </a:r>
            <a:r>
              <a:rPr lang="en-US" dirty="0"/>
              <a:t>of families to raising a child with a disability where there were one or two parents and siblings in the household (</a:t>
            </a:r>
            <a:r>
              <a:rPr lang="en-US" dirty="0" err="1"/>
              <a:t>Trute</a:t>
            </a:r>
            <a:r>
              <a:rPr lang="en-US" dirty="0"/>
              <a:t>, </a:t>
            </a:r>
            <a:r>
              <a:rPr lang="en-US" dirty="0" err="1"/>
              <a:t>Hiebert</a:t>
            </a:r>
            <a:r>
              <a:rPr lang="en-US" dirty="0"/>
              <a:t>-Murphy &amp; </a:t>
            </a:r>
            <a:r>
              <a:rPr lang="en-US" dirty="0" err="1"/>
              <a:t>Levene</a:t>
            </a:r>
            <a:r>
              <a:rPr lang="en-US" dirty="0"/>
              <a:t>, 2007; Glidden, Billings &amp; </a:t>
            </a:r>
            <a:r>
              <a:rPr lang="en-US" dirty="0" err="1"/>
              <a:t>Jobe</a:t>
            </a:r>
            <a:r>
              <a:rPr lang="en-US" dirty="0"/>
              <a:t>, </a:t>
            </a:r>
            <a:r>
              <a:rPr lang="en-US" dirty="0" smtClean="0"/>
              <a:t>2006) </a:t>
            </a:r>
          </a:p>
          <a:p>
            <a:endParaRPr lang="en-US" dirty="0"/>
          </a:p>
          <a:p>
            <a:r>
              <a:rPr lang="en-US" dirty="0" smtClean="0"/>
              <a:t> The </a:t>
            </a:r>
            <a:r>
              <a:rPr lang="en-US" dirty="0"/>
              <a:t>research pointed to greater stress and depression with the mother as compared to the father. </a:t>
            </a:r>
            <a:endParaRPr lang="en-US" dirty="0" smtClean="0"/>
          </a:p>
          <a:p>
            <a:endParaRPr lang="en-US" dirty="0" smtClean="0"/>
          </a:p>
          <a:p>
            <a:r>
              <a:rPr lang="en-US" dirty="0" smtClean="0"/>
              <a:t> </a:t>
            </a:r>
            <a:r>
              <a:rPr lang="en-US" dirty="0"/>
              <a:t>This might be explained based on the fact that the mother is the primary caregiver role.</a:t>
            </a:r>
          </a:p>
        </p:txBody>
      </p:sp>
    </p:spTree>
    <p:extLst>
      <p:ext uri="{BB962C8B-B14F-4D97-AF65-F5344CB8AC3E}">
        <p14:creationId xmlns:p14="http://schemas.microsoft.com/office/powerpoint/2010/main" val="269965719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Role of Social Workers </a:t>
            </a:r>
          </a:p>
        </p:txBody>
      </p:sp>
      <p:sp>
        <p:nvSpPr>
          <p:cNvPr id="3" name="Content Placeholder 2"/>
          <p:cNvSpPr>
            <a:spLocks noGrp="1"/>
          </p:cNvSpPr>
          <p:nvPr>
            <p:ph sz="quarter" idx="1"/>
          </p:nvPr>
        </p:nvSpPr>
        <p:spPr/>
        <p:txBody>
          <a:bodyPr>
            <a:normAutofit lnSpcReduction="10000"/>
          </a:bodyPr>
          <a:lstStyle/>
          <a:p>
            <a:r>
              <a:rPr lang="en-US" dirty="0"/>
              <a:t>Social workers must be knowledgeable of the needs of children with disabilities and their families to fulfill their ethical obligations to provide culturally competent, family-centered services(Parish and Cloud, 2006)  </a:t>
            </a:r>
          </a:p>
          <a:p>
            <a:r>
              <a:rPr lang="en-US" dirty="0" smtClean="0"/>
              <a:t> </a:t>
            </a:r>
            <a:r>
              <a:rPr lang="en-US" dirty="0"/>
              <a:t>Social workers and other health care professionals can help improve the delivery of and access to family supports through effective outreach, education, service coordination and advocacy. </a:t>
            </a:r>
            <a:endParaRPr lang="en-US" dirty="0" smtClean="0"/>
          </a:p>
          <a:p>
            <a:r>
              <a:rPr lang="en-US" dirty="0" smtClean="0"/>
              <a:t>Social </a:t>
            </a:r>
            <a:r>
              <a:rPr lang="en-US" dirty="0"/>
              <a:t>workers must seize the limitless opportunities the field of disabilities offers as leaders, researchers, advocates and </a:t>
            </a:r>
            <a:r>
              <a:rPr lang="en-US" dirty="0" smtClean="0"/>
              <a:t>practitioners </a:t>
            </a:r>
            <a:r>
              <a:rPr lang="en-US" dirty="0"/>
              <a:t>(</a:t>
            </a:r>
            <a:r>
              <a:rPr lang="en-US" dirty="0" err="1" smtClean="0"/>
              <a:t>Gourdine</a:t>
            </a:r>
            <a:r>
              <a:rPr lang="en-US" dirty="0" smtClean="0"/>
              <a:t> </a:t>
            </a:r>
            <a:r>
              <a:rPr lang="en-US" dirty="0"/>
              <a:t>and </a:t>
            </a:r>
            <a:r>
              <a:rPr lang="en-US" dirty="0" smtClean="0"/>
              <a:t>Saunders, 2002</a:t>
            </a:r>
            <a:r>
              <a:rPr lang="en-US" dirty="0"/>
              <a:t>) </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Discussion</a:t>
            </a:r>
          </a:p>
        </p:txBody>
      </p:sp>
      <p:sp>
        <p:nvSpPr>
          <p:cNvPr id="3" name="Content Placeholder 2"/>
          <p:cNvSpPr>
            <a:spLocks noGrp="1"/>
          </p:cNvSpPr>
          <p:nvPr>
            <p:ph sz="quarter" idx="1"/>
          </p:nvPr>
        </p:nvSpPr>
        <p:spPr/>
        <p:txBody>
          <a:bodyPr/>
          <a:lstStyle/>
          <a:p>
            <a:pPr marL="0" indent="0">
              <a:buNone/>
            </a:pPr>
            <a:endParaRPr lang="en-US" dirty="0" smtClean="0"/>
          </a:p>
          <a:p>
            <a:r>
              <a:rPr lang="en-US" dirty="0" smtClean="0"/>
              <a:t>What </a:t>
            </a:r>
            <a:r>
              <a:rPr lang="en-US" dirty="0"/>
              <a:t>are some possible future directions for social work research around race, class, &amp; disability</a:t>
            </a:r>
            <a:r>
              <a:rPr lang="en-US" dirty="0" smtClean="0"/>
              <a:t>?</a:t>
            </a:r>
          </a:p>
          <a:p>
            <a:endParaRPr lang="en-US" dirty="0"/>
          </a:p>
          <a:p>
            <a:r>
              <a:rPr lang="en-US" dirty="0"/>
              <a:t>How can we do better with educating our students about these disparities?</a:t>
            </a:r>
          </a:p>
          <a:p>
            <a:endParaRPr lang="en-US" dirty="0"/>
          </a:p>
        </p:txBody>
      </p:sp>
    </p:spTree>
    <p:extLst>
      <p:ext uri="{BB962C8B-B14F-4D97-AF65-F5344CB8AC3E}">
        <p14:creationId xmlns:p14="http://schemas.microsoft.com/office/powerpoint/2010/main" val="18078432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Purpose of the Presentation</a:t>
            </a:r>
            <a:endParaRPr lang="en-US" dirty="0"/>
          </a:p>
        </p:txBody>
      </p:sp>
      <p:sp>
        <p:nvSpPr>
          <p:cNvPr id="3" name="Content Placeholder 2"/>
          <p:cNvSpPr>
            <a:spLocks noGrp="1"/>
          </p:cNvSpPr>
          <p:nvPr>
            <p:ph sz="quarter" idx="1"/>
          </p:nvPr>
        </p:nvSpPr>
        <p:spPr/>
        <p:txBody>
          <a:bodyPr/>
          <a:lstStyle/>
          <a:p>
            <a:r>
              <a:rPr lang="en-US" dirty="0" smtClean="0"/>
              <a:t>Review literature on educational disparities, health disparities, and family implications.</a:t>
            </a:r>
          </a:p>
          <a:p>
            <a:r>
              <a:rPr lang="en-US" dirty="0" smtClean="0"/>
              <a:t>Discuss gaps in current literature on the intersection of race, class, and disability.</a:t>
            </a:r>
          </a:p>
          <a:p>
            <a:r>
              <a:rPr lang="en-US" dirty="0" smtClean="0"/>
              <a:t>Discuss ways to infuse knowledge about this intersection in social work education.</a:t>
            </a:r>
          </a:p>
          <a:p>
            <a:r>
              <a:rPr lang="en-US" dirty="0" smtClean="0"/>
              <a:t>Explore new directions for social work research.</a:t>
            </a:r>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Discussion</a:t>
            </a:r>
          </a:p>
        </p:txBody>
      </p:sp>
      <p:sp>
        <p:nvSpPr>
          <p:cNvPr id="3" name="Content Placeholder 2"/>
          <p:cNvSpPr>
            <a:spLocks noGrp="1"/>
          </p:cNvSpPr>
          <p:nvPr>
            <p:ph sz="quarter" idx="1"/>
          </p:nvPr>
        </p:nvSpPr>
        <p:spPr/>
        <p:txBody>
          <a:bodyPr>
            <a:normAutofit lnSpcReduction="10000"/>
          </a:bodyPr>
          <a:lstStyle/>
          <a:p>
            <a:r>
              <a:rPr lang="en-US" dirty="0"/>
              <a:t>How can  as social workers enhance family functioning, coping capacities and overall quality of life of minority families and those on the lower socio- economic scale who are raising children with disabilities?</a:t>
            </a:r>
          </a:p>
          <a:p>
            <a:pPr marL="0" indent="0">
              <a:buNone/>
            </a:pPr>
            <a:endParaRPr lang="en-US" dirty="0"/>
          </a:p>
          <a:p>
            <a:r>
              <a:rPr lang="en-US" dirty="0" smtClean="0"/>
              <a:t>What  roles  can social workers </a:t>
            </a:r>
            <a:r>
              <a:rPr lang="en-US" dirty="0"/>
              <a:t> </a:t>
            </a:r>
            <a:r>
              <a:rPr lang="en-US" dirty="0" smtClean="0"/>
              <a:t>perform to insure that families continue to receive services under </a:t>
            </a:r>
            <a:r>
              <a:rPr lang="en-US" dirty="0"/>
              <a:t>federal legislation, such as Developmental Disabilities Bill of Rights Act 2000 (DD ACT), the Americans with Disability Act of 1990 (ADA), and the Individual Disabilities Education Act 2004 (IDEA</a:t>
            </a:r>
            <a:r>
              <a:rPr lang="en-US" dirty="0" smtClean="0"/>
              <a:t>)?</a:t>
            </a:r>
          </a:p>
          <a:p>
            <a:endParaRPr lang="en-US" dirty="0"/>
          </a:p>
          <a:p>
            <a:endParaRPr lang="en-US" dirty="0"/>
          </a:p>
          <a:p>
            <a:endParaRPr lang="en-US" dirty="0"/>
          </a:p>
        </p:txBody>
      </p:sp>
    </p:spTree>
    <p:extLst>
      <p:ext uri="{BB962C8B-B14F-4D97-AF65-F5344CB8AC3E}">
        <p14:creationId xmlns:p14="http://schemas.microsoft.com/office/powerpoint/2010/main" val="228002914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References</a:t>
            </a:r>
            <a:endParaRPr lang="en-US" dirty="0"/>
          </a:p>
        </p:txBody>
      </p:sp>
      <p:sp>
        <p:nvSpPr>
          <p:cNvPr id="3" name="Content Placeholder 2"/>
          <p:cNvSpPr>
            <a:spLocks noGrp="1"/>
          </p:cNvSpPr>
          <p:nvPr>
            <p:ph sz="quarter" idx="1"/>
          </p:nvPr>
        </p:nvSpPr>
        <p:spPr/>
        <p:txBody>
          <a:bodyPr>
            <a:noAutofit/>
          </a:bodyPr>
          <a:lstStyle/>
          <a:p>
            <a:r>
              <a:rPr lang="en-US" sz="2000" dirty="0"/>
              <a:t> Axelrod, D. A., </a:t>
            </a:r>
            <a:r>
              <a:rPr lang="en-US" sz="2000" dirty="0" err="1"/>
              <a:t>Millman</a:t>
            </a:r>
            <a:r>
              <a:rPr lang="en-US" sz="2000" dirty="0"/>
              <a:t>, D., &amp; </a:t>
            </a:r>
            <a:r>
              <a:rPr lang="en-US" sz="2000" dirty="0" err="1"/>
              <a:t>Abecassis</a:t>
            </a:r>
            <a:r>
              <a:rPr lang="en-US" sz="2000" dirty="0"/>
              <a:t>, M. M. (2010). US health care reform and transplantation, Part II: impact on the public sector and novel health care delivery systems. American Journal of Transplantation, 10(10), 2203-2207.</a:t>
            </a:r>
          </a:p>
          <a:p>
            <a:r>
              <a:rPr lang="en-US" sz="2000" dirty="0" err="1"/>
              <a:t>Brault</a:t>
            </a:r>
            <a:r>
              <a:rPr lang="en-US" sz="2000" dirty="0"/>
              <a:t>, M. W. (2012, July). Americans with disabilities: 2010.  United States Bureau of Census. Retrieved August 26, 2014 from: http://www.census.gov/prod/2012pubs/p70-131.pdf</a:t>
            </a:r>
          </a:p>
          <a:p>
            <a:r>
              <a:rPr lang="en-US" sz="2000" dirty="0"/>
              <a:t>Boone, R. S. &amp; King-Berry, A. (2007). African American students with disabilities: Beneficiaries of the legacy? The Journal of Negro Education, 76, 334-345.</a:t>
            </a:r>
          </a:p>
          <a:p>
            <a:r>
              <a:rPr lang="en-US" sz="2000" dirty="0"/>
              <a:t>Davis, K., &amp; </a:t>
            </a:r>
            <a:r>
              <a:rPr lang="en-US" sz="2000" dirty="0" err="1"/>
              <a:t>Gavida</a:t>
            </a:r>
            <a:r>
              <a:rPr lang="en-US" sz="2000" dirty="0"/>
              <a:t>-Payne, S. (2009). The impact of child, family, and professional support characteristic’s on the quality of life in families of young children with disabilities.  Journal of Intellectual &amp; Developmental Disability, 34(2), 153-162</a:t>
            </a:r>
            <a:r>
              <a:rPr lang="en-US" sz="2000" dirty="0" smtClean="0"/>
              <a:t>.</a:t>
            </a:r>
          </a:p>
        </p:txBody>
      </p:sp>
    </p:spTree>
    <p:extLst>
      <p:ext uri="{BB962C8B-B14F-4D97-AF65-F5344CB8AC3E}">
        <p14:creationId xmlns:p14="http://schemas.microsoft.com/office/powerpoint/2010/main" val="148569036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References</a:t>
            </a:r>
          </a:p>
        </p:txBody>
      </p:sp>
      <p:sp>
        <p:nvSpPr>
          <p:cNvPr id="3" name="Content Placeholder 2"/>
          <p:cNvSpPr>
            <a:spLocks noGrp="1"/>
          </p:cNvSpPr>
          <p:nvPr>
            <p:ph sz="quarter" idx="1"/>
          </p:nvPr>
        </p:nvSpPr>
        <p:spPr/>
        <p:txBody>
          <a:bodyPr>
            <a:normAutofit/>
          </a:bodyPr>
          <a:lstStyle/>
          <a:p>
            <a:r>
              <a:rPr lang="en-US" sz="2000" dirty="0"/>
              <a:t>Daly, A., Jennings, J., Beckett, J. O., &amp; </a:t>
            </a:r>
            <a:r>
              <a:rPr lang="en-US" sz="2000" dirty="0" err="1"/>
              <a:t>Leashore</a:t>
            </a:r>
            <a:r>
              <a:rPr lang="en-US" sz="2000" dirty="0"/>
              <a:t>, B. R. (1995). Effective coping strategies of African Americans. Social Work, 40(2), 240-248. </a:t>
            </a:r>
            <a:endParaRPr lang="en-US" sz="2000" dirty="0" smtClean="0"/>
          </a:p>
          <a:p>
            <a:r>
              <a:rPr lang="en-US" sz="2000" dirty="0" smtClean="0"/>
              <a:t>Darling</a:t>
            </a:r>
            <a:r>
              <a:rPr lang="en-US" sz="2000" dirty="0"/>
              <a:t>, S. M., &amp; Gallagher, P. (2004). Needs of and support for African Americans and European American caregivers of young children with special needs in urban and rural settings. Topics in Early Childhood Special Education, 24(2), 284-293</a:t>
            </a:r>
            <a:r>
              <a:rPr lang="en-US" sz="2000" dirty="0" smtClean="0"/>
              <a:t>.</a:t>
            </a:r>
          </a:p>
          <a:p>
            <a:r>
              <a:rPr lang="en-US" sz="2000" dirty="0"/>
              <a:t>Darling, S. M., &amp; Gallagher, P. (2004). Needs of and support for African Americans and European American caregivers of young children with special needs in urban and rural settings. Topics in Early Childhood Special Education, 24(2), 284-293.</a:t>
            </a:r>
          </a:p>
          <a:p>
            <a:r>
              <a:rPr lang="en-US" sz="2000" dirty="0"/>
              <a:t>Dunlap W. R., &amp; </a:t>
            </a:r>
            <a:r>
              <a:rPr lang="en-US" sz="2000" dirty="0" err="1"/>
              <a:t>Hollinsworth</a:t>
            </a:r>
            <a:r>
              <a:rPr lang="en-US" sz="2000" dirty="0"/>
              <a:t>, J. S. (1977). How does a handicapped child affect the family? Implications for practitioners. The Family Coordinator, 26(3), 286-293.</a:t>
            </a:r>
          </a:p>
          <a:p>
            <a:endParaRPr lang="en-US" sz="2000" dirty="0"/>
          </a:p>
          <a:p>
            <a:endParaRPr lang="en-US" sz="2000" dirty="0"/>
          </a:p>
          <a:p>
            <a:endParaRPr lang="en-US" sz="2000" dirty="0"/>
          </a:p>
        </p:txBody>
      </p:sp>
    </p:spTree>
    <p:extLst>
      <p:ext uri="{BB962C8B-B14F-4D97-AF65-F5344CB8AC3E}">
        <p14:creationId xmlns:p14="http://schemas.microsoft.com/office/powerpoint/2010/main" val="108711819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References</a:t>
            </a:r>
          </a:p>
        </p:txBody>
      </p:sp>
      <p:sp>
        <p:nvSpPr>
          <p:cNvPr id="3" name="Content Placeholder 2"/>
          <p:cNvSpPr>
            <a:spLocks noGrp="1"/>
          </p:cNvSpPr>
          <p:nvPr>
            <p:ph sz="quarter" idx="1"/>
          </p:nvPr>
        </p:nvSpPr>
        <p:spPr/>
        <p:txBody>
          <a:bodyPr>
            <a:normAutofit fontScale="92500" lnSpcReduction="10000"/>
          </a:bodyPr>
          <a:lstStyle/>
          <a:p>
            <a:r>
              <a:rPr lang="en-US" sz="2400" dirty="0" err="1" smtClean="0"/>
              <a:t>Dyken</a:t>
            </a:r>
            <a:r>
              <a:rPr lang="en-US" sz="2400" dirty="0"/>
              <a:t>, E. M. (2005). Happiness, well-being, and character strengths: Outcomes for families and siblings of persons with mental retardation. American Association on Mental Retardation, 43(5), 360-364.</a:t>
            </a:r>
          </a:p>
          <a:p>
            <a:r>
              <a:rPr lang="en-US" sz="2400" dirty="0"/>
              <a:t>Dyson, L. L. (1996). The experience of families of children with learning disabilities: Parental stress, family functioning, and sibling self-concept. Journal of Learning Disabilities. 3(29), 280-286.</a:t>
            </a:r>
          </a:p>
          <a:p>
            <a:r>
              <a:rPr lang="en-US" sz="2400" dirty="0" err="1"/>
              <a:t>Ebersole</a:t>
            </a:r>
            <a:r>
              <a:rPr lang="en-US" sz="2400" dirty="0"/>
              <a:t>, J. L., &amp; </a:t>
            </a:r>
            <a:r>
              <a:rPr lang="en-US" sz="2400" dirty="0" err="1"/>
              <a:t>Kapp</a:t>
            </a:r>
            <a:r>
              <a:rPr lang="en-US" sz="2400" dirty="0"/>
              <a:t>, S. A. (2007). Stemming the tide of overrepresentation: Ensuring accurate certification of African American students in programs for the mentally retarded. School Social Work Journal, 31(2), 1-16.</a:t>
            </a:r>
          </a:p>
          <a:p>
            <a:r>
              <a:rPr lang="en-US" sz="2400" dirty="0" smtClean="0"/>
              <a:t>Fitzgerald</a:t>
            </a:r>
            <a:r>
              <a:rPr lang="en-US" sz="2400" dirty="0"/>
              <a:t>, J. L. (2006). Parents’ rights in special education: The readability of procedural safeguards. Exceptional Children, 72, 497-510</a:t>
            </a:r>
            <a:r>
              <a:rPr lang="en-US" dirty="0"/>
              <a:t>.</a:t>
            </a:r>
          </a:p>
        </p:txBody>
      </p:sp>
    </p:spTree>
    <p:extLst>
      <p:ext uri="{BB962C8B-B14F-4D97-AF65-F5344CB8AC3E}">
        <p14:creationId xmlns:p14="http://schemas.microsoft.com/office/powerpoint/2010/main" val="113493810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References</a:t>
            </a:r>
            <a:endParaRPr lang="en-US" dirty="0"/>
          </a:p>
        </p:txBody>
      </p:sp>
      <p:sp>
        <p:nvSpPr>
          <p:cNvPr id="3" name="Content Placeholder 2"/>
          <p:cNvSpPr>
            <a:spLocks noGrp="1"/>
          </p:cNvSpPr>
          <p:nvPr>
            <p:ph sz="quarter" idx="1"/>
          </p:nvPr>
        </p:nvSpPr>
        <p:spPr/>
        <p:txBody>
          <a:bodyPr>
            <a:normAutofit/>
          </a:bodyPr>
          <a:lstStyle/>
          <a:p>
            <a:r>
              <a:rPr lang="en-US" sz="2000" dirty="0" err="1" smtClean="0"/>
              <a:t>Gourdine</a:t>
            </a:r>
            <a:r>
              <a:rPr lang="en-US" sz="2000" dirty="0"/>
              <a:t>, R. M. (2007). Child only kinship care cases: The unintended consequences of TANF policies for families who have health problems and disabilities. Journal of Health &amp; Social Policy, 22(3/4), 44-64.</a:t>
            </a:r>
          </a:p>
          <a:p>
            <a:r>
              <a:rPr lang="en-US" sz="2000" dirty="0" err="1"/>
              <a:t>Gourdine</a:t>
            </a:r>
            <a:r>
              <a:rPr lang="en-US" sz="2000" dirty="0"/>
              <a:t>, R. M., &amp; Sanders, T. (2002). Missed opportunities and unlimited possibilities: Teaching disability content in schools of social work. In S. D. Miller, (Ed.). Disability and the Black Community. Albany, NY: The Haworth </a:t>
            </a:r>
            <a:r>
              <a:rPr lang="en-US" sz="2000" dirty="0" smtClean="0"/>
              <a:t>Press</a:t>
            </a:r>
          </a:p>
          <a:p>
            <a:r>
              <a:rPr lang="en-US" sz="2000" dirty="0"/>
              <a:t>Gupta, V. B. (2007). Comparison of parenting stress in different developmental disabilities. Journal of Developmental and Physical Disabilities, 19(4), 417-425, doi:10.1007/s10882-007-9060</a:t>
            </a:r>
            <a:r>
              <a:rPr lang="en-US" sz="2000" dirty="0" smtClean="0"/>
              <a:t>.</a:t>
            </a:r>
          </a:p>
          <a:p>
            <a:r>
              <a:rPr lang="en-US" sz="2000" dirty="0" err="1"/>
              <a:t>Heykyung</a:t>
            </a:r>
            <a:r>
              <a:rPr lang="en-US" sz="2000" dirty="0"/>
              <a:t>, O., &amp; Lee, E. (2009). Caregiver Burden and Social Support among Mothers Raising Children with Developmental Disabilities in South Korea.  International Journal of Disability, Development &amp; Education, 56(2), 149-167</a:t>
            </a:r>
            <a:r>
              <a:rPr lang="en-US" sz="2000" dirty="0" smtClean="0"/>
              <a:t>.</a:t>
            </a:r>
            <a:endParaRPr lang="en-US" sz="2000" dirty="0"/>
          </a:p>
          <a:p>
            <a:endParaRPr lang="en-US" sz="2000" dirty="0" smtClean="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References</a:t>
            </a:r>
            <a:endParaRPr lang="en-US" dirty="0"/>
          </a:p>
        </p:txBody>
      </p:sp>
      <p:sp>
        <p:nvSpPr>
          <p:cNvPr id="3" name="Content Placeholder 2"/>
          <p:cNvSpPr>
            <a:spLocks noGrp="1"/>
          </p:cNvSpPr>
          <p:nvPr>
            <p:ph sz="quarter" idx="1"/>
          </p:nvPr>
        </p:nvSpPr>
        <p:spPr/>
        <p:txBody>
          <a:bodyPr>
            <a:normAutofit/>
          </a:bodyPr>
          <a:lstStyle/>
          <a:p>
            <a:r>
              <a:rPr lang="en-US" sz="2000" dirty="0" err="1" smtClean="0"/>
              <a:t>Hibel</a:t>
            </a:r>
            <a:r>
              <a:rPr lang="en-US" sz="2000" dirty="0"/>
              <a:t>, J., </a:t>
            </a:r>
            <a:r>
              <a:rPr lang="en-US" sz="2000" dirty="0" err="1"/>
              <a:t>Farkas</a:t>
            </a:r>
            <a:r>
              <a:rPr lang="en-US" sz="2000" dirty="0"/>
              <a:t>, G., &amp; Morgan, P. L. (2010). Who is placed into special education? Sociology of Education, 83, 312-332.</a:t>
            </a:r>
          </a:p>
          <a:p>
            <a:r>
              <a:rPr lang="en-US" sz="2000" dirty="0" err="1"/>
              <a:t>Ing</a:t>
            </a:r>
            <a:r>
              <a:rPr lang="en-US" sz="2000" dirty="0"/>
              <a:t>, M., Vento, M., Nakagawa, K., &amp; Linton, K. F. (unpublished). Stroke knowledge, education, and transportation challenges among survivors of Intracerebral Hemorrhage stroke and their caregivers. </a:t>
            </a:r>
          </a:p>
          <a:p>
            <a:r>
              <a:rPr lang="en-US" sz="2000" dirty="0"/>
              <a:t>Jung, A. W. (2011, Spring). Individualized Education Programs (IEPs) and barriers for parents from culturally and linguistically diverse backgrounds. Multicultural Education, 21-25.</a:t>
            </a:r>
          </a:p>
          <a:p>
            <a:r>
              <a:rPr lang="en-US" sz="2000" dirty="0" err="1"/>
              <a:t>Kalyanpur</a:t>
            </a:r>
            <a:r>
              <a:rPr lang="en-US" sz="2000" dirty="0"/>
              <a:t>, M., Harry, B., &amp; </a:t>
            </a:r>
            <a:r>
              <a:rPr lang="en-US" sz="2000" dirty="0" err="1"/>
              <a:t>Skrtic</a:t>
            </a:r>
            <a:r>
              <a:rPr lang="en-US" sz="2000" dirty="0"/>
              <a:t>, T. (2000). Equity and advocacy expectations of culturally diverse families’ participation. International Journal of Disability, Development, and Education, 47, 119-136</a:t>
            </a:r>
            <a:r>
              <a:rPr lang="en-US" sz="2000" dirty="0" smtClean="0"/>
              <a:t>.</a:t>
            </a:r>
          </a:p>
          <a:p>
            <a:r>
              <a:rPr lang="en-US" sz="2000" dirty="0" smtClean="0"/>
              <a:t>Ladson-Billings, G. (2006). From the achievement gap to the education debt: Understanding achievement in U.S. schools. </a:t>
            </a:r>
            <a:r>
              <a:rPr lang="en-US" sz="2000" i="1" dirty="0" smtClean="0"/>
              <a:t>Educational Researcher, 35</a:t>
            </a:r>
            <a:r>
              <a:rPr lang="en-US" sz="2000" dirty="0" smtClean="0"/>
              <a:t>, 3-12.</a:t>
            </a:r>
            <a:endParaRPr lang="en-US" sz="2000" dirty="0"/>
          </a:p>
          <a:p>
            <a:endParaRPr lang="en-US" sz="2000" dirty="0" smtClean="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References</a:t>
            </a:r>
            <a:endParaRPr lang="en-US" dirty="0"/>
          </a:p>
        </p:txBody>
      </p:sp>
      <p:sp>
        <p:nvSpPr>
          <p:cNvPr id="3" name="Content Placeholder 2"/>
          <p:cNvSpPr>
            <a:spLocks noGrp="1"/>
          </p:cNvSpPr>
          <p:nvPr>
            <p:ph sz="quarter" idx="1"/>
          </p:nvPr>
        </p:nvSpPr>
        <p:spPr/>
        <p:txBody>
          <a:bodyPr>
            <a:normAutofit/>
          </a:bodyPr>
          <a:lstStyle/>
          <a:p>
            <a:pPr marL="0" indent="0">
              <a:buNone/>
            </a:pPr>
            <a:endParaRPr lang="en-US" sz="2000" dirty="0"/>
          </a:p>
          <a:p>
            <a:r>
              <a:rPr lang="en-US" sz="2000" dirty="0"/>
              <a:t>Manning, M. M., Wainwright, L., &amp; Bennett, J. (2011). The Double ABCX Model of Adaptation in Racially Diverse Families with a School-Age Child with Autism. Journal Of Autism &amp; Developmental Disorders, 41(3), 320-331.  </a:t>
            </a:r>
          </a:p>
          <a:p>
            <a:r>
              <a:rPr lang="en-US" sz="2000" dirty="0"/>
              <a:t>Morgan, P. L., </a:t>
            </a:r>
            <a:r>
              <a:rPr lang="en-US" sz="2000" dirty="0" err="1"/>
              <a:t>Garkas</a:t>
            </a:r>
            <a:r>
              <a:rPr lang="en-US" sz="2000" dirty="0"/>
              <a:t>, G., </a:t>
            </a:r>
            <a:r>
              <a:rPr lang="en-US" sz="2000" dirty="0" err="1"/>
              <a:t>Hillemeier</a:t>
            </a:r>
            <a:r>
              <a:rPr lang="en-US" sz="2000" dirty="0"/>
              <a:t>, M. M., &amp; </a:t>
            </a:r>
            <a:r>
              <a:rPr lang="en-US" sz="2000" dirty="0" err="1"/>
              <a:t>Maczuga</a:t>
            </a:r>
            <a:r>
              <a:rPr lang="en-US" sz="2000" dirty="0"/>
              <a:t>, S. (2012). Are minority children disproportionally represented in early intervention and early childhood special education? Educational Research, 41, 339-351.</a:t>
            </a:r>
          </a:p>
          <a:p>
            <a:r>
              <a:rPr lang="en-US" sz="2000" dirty="0" err="1"/>
              <a:t>Morrier</a:t>
            </a:r>
            <a:r>
              <a:rPr lang="en-US" sz="2000" dirty="0"/>
              <a:t>, M. J. &amp; Gallagher, P. A. (2012). Racial disparities in preschool special education eligibility for five Southern states. The Journal of Special Education, 46, 152-169.</a:t>
            </a:r>
          </a:p>
          <a:p>
            <a:r>
              <a:rPr lang="en-US" sz="2000" dirty="0"/>
              <a:t>Parish, S., Rose, R., </a:t>
            </a:r>
            <a:r>
              <a:rPr lang="en-US" sz="2000" dirty="0" err="1"/>
              <a:t>Grinatein</a:t>
            </a:r>
            <a:r>
              <a:rPr lang="en-US" sz="2000" dirty="0"/>
              <a:t>-Weiss, M., Richman, E., &amp; Andrews, M. (2008). Material hardship in US families raising children with disabilities. Exceptional Children, 75(1), 71-92. Retrieved from Academic Search Premier database.</a:t>
            </a:r>
          </a:p>
          <a:p>
            <a:endParaRPr lang="en-US" sz="2000"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References</a:t>
            </a:r>
          </a:p>
        </p:txBody>
      </p:sp>
      <p:sp>
        <p:nvSpPr>
          <p:cNvPr id="3" name="Content Placeholder 2"/>
          <p:cNvSpPr>
            <a:spLocks noGrp="1"/>
          </p:cNvSpPr>
          <p:nvPr>
            <p:ph sz="quarter" idx="1"/>
          </p:nvPr>
        </p:nvSpPr>
        <p:spPr>
          <a:xfrm>
            <a:off x="685800" y="1219200"/>
            <a:ext cx="7772400" cy="4572000"/>
          </a:xfrm>
        </p:spPr>
        <p:txBody>
          <a:bodyPr>
            <a:noAutofit/>
          </a:bodyPr>
          <a:lstStyle/>
          <a:p>
            <a:pPr marL="0" indent="0">
              <a:buNone/>
            </a:pPr>
            <a:endParaRPr lang="en-US" sz="2000" dirty="0"/>
          </a:p>
          <a:p>
            <a:r>
              <a:rPr lang="en-US" sz="2000" dirty="0" err="1"/>
              <a:t>Reichard</a:t>
            </a:r>
            <a:r>
              <a:rPr lang="en-US" sz="2000" dirty="0"/>
              <a:t>, A., </a:t>
            </a:r>
            <a:r>
              <a:rPr lang="en-US" sz="2000" dirty="0" err="1"/>
              <a:t>Stolzle</a:t>
            </a:r>
            <a:r>
              <a:rPr lang="en-US" sz="2000" dirty="0"/>
              <a:t>, H., &amp; Fox, M. H. (2011). Health disparities among adults with physical disabilities or cognitive limitations compared to individuals with no disabilities in the United States. Disability and Health Journal, 4(2), 59-67.</a:t>
            </a:r>
          </a:p>
          <a:p>
            <a:r>
              <a:rPr lang="en-US" sz="2000" dirty="0" err="1" smtClean="0"/>
              <a:t>Roscigno</a:t>
            </a:r>
            <a:r>
              <a:rPr lang="en-US" sz="2000" dirty="0" smtClean="0"/>
              <a:t>, V. J., </a:t>
            </a:r>
            <a:r>
              <a:rPr lang="en-US" sz="2000" dirty="0" err="1" smtClean="0"/>
              <a:t>Tomaskovic-Devey</a:t>
            </a:r>
            <a:r>
              <a:rPr lang="en-US" sz="2000" dirty="0" smtClean="0"/>
              <a:t>, D., &amp; Crowley, M. (2006). Education and the inequalities of place. </a:t>
            </a:r>
            <a:r>
              <a:rPr lang="en-US" sz="2000" i="1" dirty="0" smtClean="0"/>
              <a:t>Social Forces, 84</a:t>
            </a:r>
            <a:r>
              <a:rPr lang="en-US" sz="2000" dirty="0" smtClean="0"/>
              <a:t>, 2121-2145.</a:t>
            </a:r>
          </a:p>
          <a:p>
            <a:r>
              <a:rPr lang="en-US" sz="2000" dirty="0" smtClean="0"/>
              <a:t>Smith</a:t>
            </a:r>
            <a:r>
              <a:rPr lang="en-US" sz="2000" dirty="0"/>
              <a:t>, D. L., &amp; Alston, R. J. (2009). The Relationship of Race and Disability to Life Satisfaction in the United States. Journal of Rehabilitation, 75(1), 3-9.  </a:t>
            </a:r>
          </a:p>
          <a:p>
            <a:r>
              <a:rPr lang="en-US" sz="2000" dirty="0" err="1"/>
              <a:t>Stoneman</a:t>
            </a:r>
            <a:r>
              <a:rPr lang="en-US" sz="2000" dirty="0"/>
              <a:t>, Z. (2005). Siblings of children with disabilities: Research themes. Mental Retardation, 5, 339-350.</a:t>
            </a:r>
          </a:p>
          <a:p>
            <a:r>
              <a:rPr lang="en-US" sz="2000" dirty="0"/>
              <a:t>Sullivan, A. L. (2011). Disproportionality in special education identification and placement of English language learners. Exceptional Children, 77, 317-334.</a:t>
            </a:r>
          </a:p>
          <a:p>
            <a:endParaRPr lang="en-US" sz="2400" dirty="0"/>
          </a:p>
        </p:txBody>
      </p:sp>
    </p:spTree>
    <p:extLst>
      <p:ext uri="{BB962C8B-B14F-4D97-AF65-F5344CB8AC3E}">
        <p14:creationId xmlns:p14="http://schemas.microsoft.com/office/powerpoint/2010/main" val="165643054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References</a:t>
            </a:r>
          </a:p>
        </p:txBody>
      </p:sp>
      <p:sp>
        <p:nvSpPr>
          <p:cNvPr id="3" name="Content Placeholder 2"/>
          <p:cNvSpPr>
            <a:spLocks noGrp="1"/>
          </p:cNvSpPr>
          <p:nvPr>
            <p:ph sz="quarter" idx="1"/>
          </p:nvPr>
        </p:nvSpPr>
        <p:spPr/>
        <p:txBody>
          <a:bodyPr>
            <a:normAutofit/>
          </a:bodyPr>
          <a:lstStyle/>
          <a:p>
            <a:r>
              <a:rPr lang="en-US" sz="2000" dirty="0"/>
              <a:t>Taylor, R., Seaton, E., &amp; Dominguez, A. (2008). Kinship support, family relations, and psychological adjustment among low-income African American mothers and adolescents. Journal of Research on Adolescence, 18(1), 1-22. </a:t>
            </a:r>
          </a:p>
          <a:p>
            <a:r>
              <a:rPr lang="en-US" sz="2000" dirty="0" err="1"/>
              <a:t>Trute</a:t>
            </a:r>
            <a:r>
              <a:rPr lang="en-US" sz="2000" dirty="0"/>
              <a:t>, T.  </a:t>
            </a:r>
            <a:r>
              <a:rPr lang="en-US" sz="2000" dirty="0" err="1"/>
              <a:t>Benzies</a:t>
            </a:r>
            <a:r>
              <a:rPr lang="en-US" sz="2000" dirty="0"/>
              <a:t>, K. M. , Worthington,  C., </a:t>
            </a:r>
            <a:r>
              <a:rPr lang="en-US" sz="2000" dirty="0" err="1"/>
              <a:t>Reddon</a:t>
            </a:r>
            <a:r>
              <a:rPr lang="en-US" sz="2000" dirty="0"/>
              <a:t> J.R., &amp; Moore, M. (2010). Accentuate the positive to mitigate the negative: Mother psychological coping resources and family adjustment in childhood disability.  Journal of Intellectual &amp; Developmental Disability, 35(1), 36-43.</a:t>
            </a:r>
          </a:p>
          <a:p>
            <a:r>
              <a:rPr lang="en-US" sz="2000" dirty="0" err="1"/>
              <a:t>Trute</a:t>
            </a:r>
            <a:r>
              <a:rPr lang="en-US" sz="2000" dirty="0"/>
              <a:t>, B., </a:t>
            </a:r>
            <a:r>
              <a:rPr lang="en-US" sz="2000" dirty="0" err="1"/>
              <a:t>Hiebert</a:t>
            </a:r>
            <a:r>
              <a:rPr lang="en-US" sz="2000" dirty="0"/>
              <a:t>-Murphy, D., &amp; Levine, K. (2007). Parental appraisal of the family impact of childhood developmental disability: Times of sadness and times of joy. Journal of Intellectual &amp; Developmental Disability, 32(1), 1-9. Retrieved May 5, 2009, doi:10.1080/13668250601146753.</a:t>
            </a:r>
          </a:p>
          <a:p>
            <a:endParaRPr lang="en-US" sz="2000" dirty="0"/>
          </a:p>
        </p:txBody>
      </p:sp>
    </p:spTree>
    <p:extLst>
      <p:ext uri="{BB962C8B-B14F-4D97-AF65-F5344CB8AC3E}">
        <p14:creationId xmlns:p14="http://schemas.microsoft.com/office/powerpoint/2010/main" val="195746218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References</a:t>
            </a:r>
          </a:p>
        </p:txBody>
      </p:sp>
      <p:sp>
        <p:nvSpPr>
          <p:cNvPr id="3" name="Content Placeholder 2"/>
          <p:cNvSpPr>
            <a:spLocks noGrp="1"/>
          </p:cNvSpPr>
          <p:nvPr>
            <p:ph sz="quarter" idx="1"/>
          </p:nvPr>
        </p:nvSpPr>
        <p:spPr/>
        <p:txBody>
          <a:bodyPr>
            <a:normAutofit/>
          </a:bodyPr>
          <a:lstStyle/>
          <a:p>
            <a:r>
              <a:rPr lang="en-US" sz="2000" dirty="0"/>
              <a:t>Taylor, R., Seaton, E., &amp; Dominguez, A. (2008). Kinship support, family relations, and psychological adjustment among low-income African American mothers and adolescents. Journal of Research on Adolescence, 18(1), 1-22. </a:t>
            </a:r>
          </a:p>
          <a:p>
            <a:r>
              <a:rPr lang="en-US" sz="2000" dirty="0" err="1"/>
              <a:t>Trute</a:t>
            </a:r>
            <a:r>
              <a:rPr lang="en-US" sz="2000" dirty="0"/>
              <a:t>, T.  </a:t>
            </a:r>
            <a:r>
              <a:rPr lang="en-US" sz="2000" dirty="0" err="1"/>
              <a:t>Benzies</a:t>
            </a:r>
            <a:r>
              <a:rPr lang="en-US" sz="2000" dirty="0"/>
              <a:t>, K. M. , Worthington,  C., </a:t>
            </a:r>
            <a:r>
              <a:rPr lang="en-US" sz="2000" dirty="0" err="1"/>
              <a:t>Reddon</a:t>
            </a:r>
            <a:r>
              <a:rPr lang="en-US" sz="2000" dirty="0"/>
              <a:t> J.R., &amp; Moore, M. (2010). Accentuate the positive to mitigate the negative: Mother psychological coping resources and family adjustment in childhood disability.  Journal of Intellectual &amp; Developmental Disability, 35(1), 36-43.</a:t>
            </a:r>
          </a:p>
          <a:p>
            <a:r>
              <a:rPr lang="en-US" sz="2000" dirty="0" err="1"/>
              <a:t>Trute</a:t>
            </a:r>
            <a:r>
              <a:rPr lang="en-US" sz="2000" dirty="0"/>
              <a:t>, B., </a:t>
            </a:r>
            <a:r>
              <a:rPr lang="en-US" sz="2000" dirty="0" err="1"/>
              <a:t>Hiebert</a:t>
            </a:r>
            <a:r>
              <a:rPr lang="en-US" sz="2000" dirty="0"/>
              <a:t>-Murphy, D., &amp; Levine, K. (2007). Parental appraisal of the family impact of childhood developmental disability: Times of sadness and times of joy. Journal of Intellectual &amp; Developmental Disability, 32(1), 1-9. Retrieved May 5, 2009, doi:10.1080/13668250601146753.</a:t>
            </a:r>
          </a:p>
          <a:p>
            <a:endParaRPr lang="en-US" dirty="0"/>
          </a:p>
        </p:txBody>
      </p:sp>
    </p:spTree>
    <p:extLst>
      <p:ext uri="{BB962C8B-B14F-4D97-AF65-F5344CB8AC3E}">
        <p14:creationId xmlns:p14="http://schemas.microsoft.com/office/powerpoint/2010/main" val="19386543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Educational Disparities</a:t>
            </a:r>
            <a:endParaRPr lang="en-US" dirty="0"/>
          </a:p>
        </p:txBody>
      </p:sp>
      <p:sp>
        <p:nvSpPr>
          <p:cNvPr id="3" name="Text Placeholder 2"/>
          <p:cNvSpPr>
            <a:spLocks noGrp="1"/>
          </p:cNvSpPr>
          <p:nvPr>
            <p:ph type="body" idx="1"/>
          </p:nvPr>
        </p:nvSpPr>
        <p:spPr/>
        <p:txBody>
          <a:bodyPr/>
          <a:lstStyle/>
          <a:p>
            <a:endParaRPr lang="en-US"/>
          </a:p>
        </p:txBody>
      </p:sp>
      <p:pic>
        <p:nvPicPr>
          <p:cNvPr id="1026" name="Picture 2" descr="C:\Program Files\Microsoft Office\MEDIA\CAGCAT10\j0301252.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629400" y="4419600"/>
            <a:ext cx="1829714" cy="1565453"/>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Diagnostic Disparities</a:t>
            </a:r>
            <a:endParaRPr lang="en-US" dirty="0"/>
          </a:p>
        </p:txBody>
      </p:sp>
      <p:sp>
        <p:nvSpPr>
          <p:cNvPr id="3" name="Content Placeholder 2"/>
          <p:cNvSpPr>
            <a:spLocks noGrp="1"/>
          </p:cNvSpPr>
          <p:nvPr>
            <p:ph sz="quarter" idx="1"/>
          </p:nvPr>
        </p:nvSpPr>
        <p:spPr/>
        <p:txBody>
          <a:bodyPr>
            <a:normAutofit/>
          </a:bodyPr>
          <a:lstStyle/>
          <a:p>
            <a:r>
              <a:rPr lang="en-US" dirty="0" smtClean="0"/>
              <a:t>Over representation of African American/American Indian children in special education has been well-documented in prior literature…</a:t>
            </a:r>
          </a:p>
          <a:p>
            <a:pPr lvl="1"/>
            <a:r>
              <a:rPr lang="en-US" dirty="0" smtClean="0"/>
              <a:t>However, some studies have found opposite results (</a:t>
            </a:r>
            <a:r>
              <a:rPr lang="en-US" dirty="0" err="1" smtClean="0"/>
              <a:t>Hibel</a:t>
            </a:r>
            <a:r>
              <a:rPr lang="en-US" dirty="0" smtClean="0"/>
              <a:t>, </a:t>
            </a:r>
            <a:r>
              <a:rPr lang="en-US" dirty="0" err="1" smtClean="0"/>
              <a:t>Farkas</a:t>
            </a:r>
            <a:r>
              <a:rPr lang="en-US" dirty="0" smtClean="0"/>
              <a:t>, &amp; Morgan, 2010; </a:t>
            </a:r>
            <a:r>
              <a:rPr lang="en-US" dirty="0"/>
              <a:t>Morgan, </a:t>
            </a:r>
            <a:r>
              <a:rPr lang="en-US" dirty="0" err="1"/>
              <a:t>Farkas</a:t>
            </a:r>
            <a:r>
              <a:rPr lang="en-US" dirty="0"/>
              <a:t>, </a:t>
            </a:r>
            <a:r>
              <a:rPr lang="en-US" dirty="0" err="1"/>
              <a:t>Hillemeier</a:t>
            </a:r>
            <a:r>
              <a:rPr lang="en-US" dirty="0"/>
              <a:t>, &amp; </a:t>
            </a:r>
            <a:r>
              <a:rPr lang="en-US" dirty="0" err="1"/>
              <a:t>Maczuga</a:t>
            </a:r>
            <a:r>
              <a:rPr lang="en-US" dirty="0"/>
              <a:t>, 2014</a:t>
            </a:r>
            <a:r>
              <a:rPr lang="en-US" dirty="0" smtClean="0"/>
              <a:t>).</a:t>
            </a:r>
          </a:p>
          <a:p>
            <a:r>
              <a:rPr lang="en-US" dirty="0" smtClean="0"/>
              <a:t>Attending a school with high levels of achievement increases likelihood of special education identification (</a:t>
            </a:r>
            <a:r>
              <a:rPr lang="en-US" dirty="0" err="1" smtClean="0"/>
              <a:t>Hibel</a:t>
            </a:r>
            <a:r>
              <a:rPr lang="en-US" dirty="0" smtClean="0"/>
              <a:t>, </a:t>
            </a:r>
            <a:r>
              <a:rPr lang="en-US" dirty="0" err="1" smtClean="0"/>
              <a:t>Farkas</a:t>
            </a:r>
            <a:r>
              <a:rPr lang="en-US" dirty="0" smtClean="0"/>
              <a:t>, &amp; Morgan).</a:t>
            </a:r>
          </a:p>
          <a:p>
            <a:endParaRPr lang="en-US" dirty="0" smtClean="0"/>
          </a:p>
          <a:p>
            <a:endParaRPr lang="en-US" dirty="0" smtClean="0"/>
          </a:p>
        </p:txBody>
      </p:sp>
    </p:spTree>
    <p:extLst>
      <p:ext uri="{BB962C8B-B14F-4D97-AF65-F5344CB8AC3E}">
        <p14:creationId xmlns:p14="http://schemas.microsoft.com/office/powerpoint/2010/main" val="15294479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Intersection of Diagnosis &amp; Race</a:t>
            </a:r>
            <a:endParaRPr lang="en-US" dirty="0"/>
          </a:p>
        </p:txBody>
      </p:sp>
      <p:sp>
        <p:nvSpPr>
          <p:cNvPr id="3" name="Content Placeholder 2"/>
          <p:cNvSpPr>
            <a:spLocks noGrp="1"/>
          </p:cNvSpPr>
          <p:nvPr>
            <p:ph sz="quarter" idx="1"/>
          </p:nvPr>
        </p:nvSpPr>
        <p:spPr/>
        <p:txBody>
          <a:bodyPr/>
          <a:lstStyle/>
          <a:p>
            <a:r>
              <a:rPr lang="en-US" dirty="0" smtClean="0"/>
              <a:t>Compared to white children:</a:t>
            </a:r>
            <a:endParaRPr lang="en-US" dirty="0"/>
          </a:p>
          <a:p>
            <a:pPr lvl="1"/>
            <a:r>
              <a:rPr lang="en-US" dirty="0"/>
              <a:t>Intellectual disability (mental retardation) more likely to be diagnosed in African American and American Indian children.</a:t>
            </a:r>
          </a:p>
          <a:p>
            <a:pPr lvl="1"/>
            <a:r>
              <a:rPr lang="en-US" dirty="0"/>
              <a:t>American Indian children more likely to be diagnosed with TBI or multiple disabilities.</a:t>
            </a:r>
          </a:p>
          <a:p>
            <a:pPr lvl="1"/>
            <a:r>
              <a:rPr lang="en-US" dirty="0"/>
              <a:t>Latino, Native American, and Asian/PI children less likely to be diagnosed with autism or other health impairment.</a:t>
            </a:r>
          </a:p>
          <a:p>
            <a:pPr marL="320040" lvl="1" indent="0">
              <a:buNone/>
            </a:pPr>
            <a:r>
              <a:rPr lang="en-US" dirty="0"/>
              <a:t>(Sullivan &amp; </a:t>
            </a:r>
            <a:r>
              <a:rPr lang="en-US" dirty="0" err="1"/>
              <a:t>Artiles</a:t>
            </a:r>
            <a:r>
              <a:rPr lang="en-US" dirty="0"/>
              <a:t>, 2011</a:t>
            </a:r>
            <a:r>
              <a:rPr lang="en-US" dirty="0" smtClean="0"/>
              <a:t>).</a:t>
            </a:r>
            <a:endParaRPr lang="en-US" dirty="0"/>
          </a:p>
        </p:txBody>
      </p:sp>
    </p:spTree>
    <p:extLst>
      <p:ext uri="{BB962C8B-B14F-4D97-AF65-F5344CB8AC3E}">
        <p14:creationId xmlns:p14="http://schemas.microsoft.com/office/powerpoint/2010/main" val="17972527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Educational Disparities</a:t>
            </a:r>
            <a:endParaRPr lang="en-US" dirty="0"/>
          </a:p>
        </p:txBody>
      </p:sp>
      <p:sp>
        <p:nvSpPr>
          <p:cNvPr id="3" name="Content Placeholder 2"/>
          <p:cNvSpPr>
            <a:spLocks noGrp="1"/>
          </p:cNvSpPr>
          <p:nvPr>
            <p:ph sz="quarter" idx="1"/>
          </p:nvPr>
        </p:nvSpPr>
        <p:spPr/>
        <p:txBody>
          <a:bodyPr/>
          <a:lstStyle/>
          <a:p>
            <a:r>
              <a:rPr lang="en-US" dirty="0" smtClean="0"/>
              <a:t>Graduation rates for African-American students with disabilities are substantially lower than rates for white or Asian/Pacific Islander students (Boone &amp; King-Berry, 2007).</a:t>
            </a:r>
          </a:p>
          <a:p>
            <a:r>
              <a:rPr lang="en-US" dirty="0" smtClean="0"/>
              <a:t>African-American students are more likely to be tracked into segregated special education schools and classrooms (Boone &amp; King-Berry, 2007).</a:t>
            </a:r>
          </a:p>
        </p:txBody>
      </p:sp>
      <p:pic>
        <p:nvPicPr>
          <p:cNvPr id="2051" name="Picture 3" descr="C:\Users\snlybrns\AppData\Local\Microsoft\Windows\Temporary Internet Files\Content.IE5\M429P0S9\MP900314164[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495800" y="3886200"/>
            <a:ext cx="3657600" cy="22433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241335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Early Intervention Disparities</a:t>
            </a:r>
            <a:endParaRPr lang="en-US" dirty="0"/>
          </a:p>
        </p:txBody>
      </p:sp>
      <p:sp>
        <p:nvSpPr>
          <p:cNvPr id="3" name="Content Placeholder 2"/>
          <p:cNvSpPr>
            <a:spLocks noGrp="1"/>
          </p:cNvSpPr>
          <p:nvPr>
            <p:ph sz="quarter" idx="1"/>
          </p:nvPr>
        </p:nvSpPr>
        <p:spPr/>
        <p:txBody>
          <a:bodyPr/>
          <a:lstStyle/>
          <a:p>
            <a:r>
              <a:rPr lang="en-US" dirty="0"/>
              <a:t>D</a:t>
            </a:r>
            <a:r>
              <a:rPr lang="en-US" dirty="0" smtClean="0"/>
              <a:t>isproportional </a:t>
            </a:r>
            <a:r>
              <a:rPr lang="en-US" dirty="0"/>
              <a:t>representation not found in early intervention services (Morgan, </a:t>
            </a:r>
            <a:r>
              <a:rPr lang="en-US" dirty="0" err="1"/>
              <a:t>Farkas</a:t>
            </a:r>
            <a:r>
              <a:rPr lang="en-US" dirty="0"/>
              <a:t>, </a:t>
            </a:r>
            <a:r>
              <a:rPr lang="en-US" dirty="0" err="1"/>
              <a:t>Hillemeier</a:t>
            </a:r>
            <a:r>
              <a:rPr lang="en-US" dirty="0"/>
              <a:t>, &amp; </a:t>
            </a:r>
            <a:r>
              <a:rPr lang="en-US" dirty="0" err="1"/>
              <a:t>Maczuga</a:t>
            </a:r>
            <a:r>
              <a:rPr lang="en-US" dirty="0"/>
              <a:t>, 2014; </a:t>
            </a:r>
            <a:r>
              <a:rPr lang="en-US" dirty="0" err="1"/>
              <a:t>Morrier</a:t>
            </a:r>
            <a:r>
              <a:rPr lang="en-US" dirty="0"/>
              <a:t> &amp; Gallagher, 2012).</a:t>
            </a:r>
          </a:p>
          <a:p>
            <a:endParaRPr lang="en-US" dirty="0"/>
          </a:p>
        </p:txBody>
      </p:sp>
      <p:pic>
        <p:nvPicPr>
          <p:cNvPr id="1026" name="Picture 2" descr="C:\Users\snlybrns\AppData\Local\Microsoft\Windows\Temporary Internet Files\Content.IE5\M429P0S9\MP900387291[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953000" y="3200400"/>
            <a:ext cx="3657600" cy="26090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190597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Information Disparities</a:t>
            </a:r>
            <a:endParaRPr lang="en-US" dirty="0"/>
          </a:p>
        </p:txBody>
      </p:sp>
      <p:sp>
        <p:nvSpPr>
          <p:cNvPr id="3" name="Content Placeholder 2"/>
          <p:cNvSpPr>
            <a:spLocks noGrp="1"/>
          </p:cNvSpPr>
          <p:nvPr>
            <p:ph sz="quarter" idx="1"/>
          </p:nvPr>
        </p:nvSpPr>
        <p:spPr/>
        <p:txBody>
          <a:bodyPr/>
          <a:lstStyle/>
          <a:p>
            <a:r>
              <a:rPr lang="en-US" dirty="0" smtClean="0"/>
              <a:t>Families from culturally diverse backgrounds struggle more with accessing the IEP process (Jung, 2011; </a:t>
            </a:r>
            <a:r>
              <a:rPr lang="en-US" dirty="0" err="1" smtClean="0"/>
              <a:t>Kalyanpur</a:t>
            </a:r>
            <a:r>
              <a:rPr lang="en-US" dirty="0" smtClean="0"/>
              <a:t>, Harry, &amp; </a:t>
            </a:r>
            <a:r>
              <a:rPr lang="en-US" dirty="0" err="1" smtClean="0"/>
              <a:t>Skrtic</a:t>
            </a:r>
            <a:r>
              <a:rPr lang="en-US" dirty="0" smtClean="0"/>
              <a:t>, 2000). </a:t>
            </a:r>
          </a:p>
          <a:p>
            <a:r>
              <a:rPr lang="en-US" dirty="0" smtClean="0"/>
              <a:t>Most parent materials written by school districts are written at very high reading levels (Fitzgerald &amp; Watkins, 2006).</a:t>
            </a:r>
          </a:p>
        </p:txBody>
      </p:sp>
      <p:pic>
        <p:nvPicPr>
          <p:cNvPr id="4099" name="Picture 3" descr="C:\Users\snlybrns\AppData\Local\Microsoft\Windows\Temporary Internet Files\Content.IE5\J9PN8LD6\MC900110849[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096000" y="3886200"/>
            <a:ext cx="2086977" cy="20712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2735802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845</TotalTime>
  <Words>3524</Words>
  <Application>Microsoft Office PowerPoint</Application>
  <PresentationFormat>On-screen Show (4:3)</PresentationFormat>
  <Paragraphs>199</Paragraphs>
  <Slides>39</Slides>
  <Notes>0</Notes>
  <HiddenSlides>0</HiddenSlides>
  <MMClips>0</MMClips>
  <ScaleCrop>false</ScaleCrop>
  <HeadingPairs>
    <vt:vector size="4" baseType="variant">
      <vt:variant>
        <vt:lpstr>Theme</vt:lpstr>
      </vt:variant>
      <vt:variant>
        <vt:i4>1</vt:i4>
      </vt:variant>
      <vt:variant>
        <vt:lpstr>Slide Titles</vt:lpstr>
      </vt:variant>
      <vt:variant>
        <vt:i4>39</vt:i4>
      </vt:variant>
    </vt:vector>
  </HeadingPairs>
  <TitlesOfParts>
    <vt:vector size="40" baseType="lpstr">
      <vt:lpstr>Equity</vt:lpstr>
      <vt:lpstr>Race, Class, &amp; Disability: Implications for Families</vt:lpstr>
      <vt:lpstr>Race, Class, and Disability</vt:lpstr>
      <vt:lpstr>Purpose of the Presentation</vt:lpstr>
      <vt:lpstr>Educational Disparities</vt:lpstr>
      <vt:lpstr>Diagnostic Disparities</vt:lpstr>
      <vt:lpstr>Intersection of Diagnosis &amp; Race</vt:lpstr>
      <vt:lpstr>Educational Disparities</vt:lpstr>
      <vt:lpstr>Early Intervention Disparities</vt:lpstr>
      <vt:lpstr>Information Disparities</vt:lpstr>
      <vt:lpstr>English Language Learners &amp; Disparities</vt:lpstr>
      <vt:lpstr>RtI &amp; the Future of Special Education</vt:lpstr>
      <vt:lpstr>Common Core &amp; Special Education</vt:lpstr>
      <vt:lpstr>Health Disparities</vt:lpstr>
      <vt:lpstr>Definition</vt:lpstr>
      <vt:lpstr>Life Expectancy</vt:lpstr>
      <vt:lpstr>Obesity</vt:lpstr>
      <vt:lpstr>Diabetes</vt:lpstr>
      <vt:lpstr>Accessing Health Care</vt:lpstr>
      <vt:lpstr>Challenges to Accessing Health Care</vt:lpstr>
      <vt:lpstr>Role of Social Workers</vt:lpstr>
      <vt:lpstr>Implications for Families</vt:lpstr>
      <vt:lpstr>   Lack of Family Resources</vt:lpstr>
      <vt:lpstr>  Impact of Class on Families</vt:lpstr>
      <vt:lpstr>    Positive Family Adjustment</vt:lpstr>
      <vt:lpstr>       Impact on African Americans</vt:lpstr>
      <vt:lpstr> Impact of Family Structure</vt:lpstr>
      <vt:lpstr>     Impact of Family Structure</vt:lpstr>
      <vt:lpstr>Role of Social Workers </vt:lpstr>
      <vt:lpstr>Discussion</vt:lpstr>
      <vt:lpstr>Discussion</vt:lpstr>
      <vt:lpstr>                 References</vt:lpstr>
      <vt:lpstr>References</vt:lpstr>
      <vt:lpstr>References</vt:lpstr>
      <vt:lpstr>References</vt:lpstr>
      <vt:lpstr>References</vt:lpstr>
      <vt:lpstr>References</vt:lpstr>
      <vt:lpstr>References</vt:lpstr>
      <vt:lpstr>References</vt:lpstr>
      <vt:lpstr>References</vt:lpstr>
    </vt:vector>
  </TitlesOfParts>
  <Company>The University of Memphis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Race, Class, &amp; Disability: Implications for Families</dc:title>
  <dc:creator>Dr. Susan Barnes</dc:creator>
  <cp:lastModifiedBy>Erin Bascug</cp:lastModifiedBy>
  <cp:revision>79</cp:revision>
  <dcterms:created xsi:type="dcterms:W3CDTF">2014-08-26T15:31:32Z</dcterms:created>
  <dcterms:modified xsi:type="dcterms:W3CDTF">2014-12-05T20:28:50Z</dcterms:modified>
</cp:coreProperties>
</file>