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6" r:id="rId3"/>
    <p:sldMasterId id="2147483758" r:id="rId4"/>
    <p:sldMasterId id="2147483806" r:id="rId5"/>
  </p:sldMasterIdLst>
  <p:notesMasterIdLst>
    <p:notesMasterId r:id="rId54"/>
  </p:notesMasterIdLst>
  <p:sldIdLst>
    <p:sldId id="264" r:id="rId6"/>
    <p:sldId id="265" r:id="rId7"/>
    <p:sldId id="263" r:id="rId8"/>
    <p:sldId id="256" r:id="rId9"/>
    <p:sldId id="258" r:id="rId10"/>
    <p:sldId id="259" r:id="rId11"/>
    <p:sldId id="260" r:id="rId12"/>
    <p:sldId id="261" r:id="rId13"/>
    <p:sldId id="257" r:id="rId14"/>
    <p:sldId id="300" r:id="rId15"/>
    <p:sldId id="301" r:id="rId16"/>
    <p:sldId id="302" r:id="rId17"/>
    <p:sldId id="303" r:id="rId18"/>
    <p:sldId id="304" r:id="rId19"/>
    <p:sldId id="291" r:id="rId20"/>
    <p:sldId id="292" r:id="rId21"/>
    <p:sldId id="293" r:id="rId22"/>
    <p:sldId id="294" r:id="rId23"/>
    <p:sldId id="295" r:id="rId24"/>
    <p:sldId id="296" r:id="rId25"/>
    <p:sldId id="297" r:id="rId26"/>
    <p:sldId id="298" r:id="rId27"/>
    <p:sldId id="267" r:id="rId28"/>
    <p:sldId id="268" r:id="rId29"/>
    <p:sldId id="269" r:id="rId30"/>
    <p:sldId id="270" r:id="rId31"/>
    <p:sldId id="271" r:id="rId32"/>
    <p:sldId id="272" r:id="rId33"/>
    <p:sldId id="273" r:id="rId34"/>
    <p:sldId id="274" r:id="rId35"/>
    <p:sldId id="275" r:id="rId36"/>
    <p:sldId id="276" r:id="rId37"/>
    <p:sldId id="277" r:id="rId38"/>
    <p:sldId id="278" r:id="rId39"/>
    <p:sldId id="279" r:id="rId40"/>
    <p:sldId id="280" r:id="rId41"/>
    <p:sldId id="281" r:id="rId42"/>
    <p:sldId id="282" r:id="rId43"/>
    <p:sldId id="283" r:id="rId44"/>
    <p:sldId id="284" r:id="rId45"/>
    <p:sldId id="285" r:id="rId46"/>
    <p:sldId id="286" r:id="rId47"/>
    <p:sldId id="289" r:id="rId48"/>
    <p:sldId id="287" r:id="rId49"/>
    <p:sldId id="305" r:id="rId50"/>
    <p:sldId id="307" r:id="rId51"/>
    <p:sldId id="306" r:id="rId52"/>
    <p:sldId id="288"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D657669-0A44-4FA5-988B-355D580B2210}">
          <p14:sldIdLst>
            <p14:sldId id="264"/>
            <p14:sldId id="265"/>
            <p14:sldId id="263"/>
          </p14:sldIdLst>
        </p14:section>
        <p14:section name="Untitled Section" id="{F4118842-67EC-470F-AEC1-5818A9C8508F}">
          <p14:sldIdLst>
            <p14:sldId id="256"/>
            <p14:sldId id="258"/>
            <p14:sldId id="259"/>
            <p14:sldId id="260"/>
            <p14:sldId id="261"/>
            <p14:sldId id="257"/>
          </p14:sldIdLst>
        </p14:section>
        <p14:section name="Untitled Section" id="{96318ECE-6C57-4401-B199-3937C238DAD8}">
          <p14:sldIdLst>
            <p14:sldId id="300"/>
            <p14:sldId id="301"/>
            <p14:sldId id="302"/>
            <p14:sldId id="303"/>
            <p14:sldId id="304"/>
          </p14:sldIdLst>
        </p14:section>
        <p14:section name="Untitled Section" id="{63C770B6-524A-4967-9715-3D604BCC3939}">
          <p14:sldIdLst>
            <p14:sldId id="291"/>
            <p14:sldId id="292"/>
            <p14:sldId id="293"/>
            <p14:sldId id="294"/>
            <p14:sldId id="295"/>
            <p14:sldId id="296"/>
            <p14:sldId id="297"/>
            <p14:sldId id="298"/>
          </p14:sldIdLst>
        </p14:section>
        <p14:section name="Untitled Section" id="{13CA6CB6-87F3-4D22-AF0A-28572EAB2CEA}">
          <p14:sldIdLst>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9"/>
          </p14:sldIdLst>
        </p14:section>
        <p14:section name="Untitled Section" id="{D212C15A-2759-4D40-B509-9D7E5C1657A4}">
          <p14:sldIdLst>
            <p14:sldId id="287"/>
            <p14:sldId id="305"/>
            <p14:sldId id="307"/>
            <p14:sldId id="306"/>
            <p14:sldId id="28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190" autoAdjust="0"/>
  </p:normalViewPr>
  <p:slideViewPr>
    <p:cSldViewPr>
      <p:cViewPr>
        <p:scale>
          <a:sx n="68" d="100"/>
          <a:sy n="68" d="100"/>
        </p:scale>
        <p:origin x="-203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9A618F-2ED5-4165-9D93-5EBCACE3524E}" type="datetimeFigureOut">
              <a:rPr lang="en-GB" smtClean="0"/>
              <a:pPr/>
              <a:t>05/12/2014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9C8CF6-CC97-4BDC-816B-42083BCD7616}" type="slidenum">
              <a:rPr lang="en-GB" smtClean="0"/>
              <a:pPr/>
              <a:t>‹#›</a:t>
            </a:fld>
            <a:endParaRPr lang="en-GB"/>
          </a:p>
        </p:txBody>
      </p:sp>
    </p:spTree>
    <p:extLst>
      <p:ext uri="{BB962C8B-B14F-4D97-AF65-F5344CB8AC3E}">
        <p14:creationId xmlns:p14="http://schemas.microsoft.com/office/powerpoint/2010/main" val="299851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AF540D-D212-4CA0-8087-496E8B5A25BC}"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960449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C4EFD6-8405-4276-A5C9-6B0F637F71C3}" type="slidenum">
              <a:rPr lang="en-US" smtClean="0"/>
              <a:pPr/>
              <a:t>16</a:t>
            </a:fld>
            <a:endParaRPr lang="en-US"/>
          </a:p>
        </p:txBody>
      </p:sp>
    </p:spTree>
    <p:extLst>
      <p:ext uri="{BB962C8B-B14F-4D97-AF65-F5344CB8AC3E}">
        <p14:creationId xmlns:p14="http://schemas.microsoft.com/office/powerpoint/2010/main" val="3742582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We will pass out a list of potential films/ television shows that you could show clips from (both mainstream [less recommended] and documentary/ independent films. This may be the most visceral way to introduce the topic. </a:t>
            </a:r>
          </a:p>
          <a:p>
            <a:endParaRPr lang="en-US" dirty="0"/>
          </a:p>
          <a:p>
            <a:r>
              <a:rPr lang="en-US" dirty="0" smtClean="0"/>
              <a:t>Introducing a case study: This could be used in combination with a film clip. </a:t>
            </a:r>
          </a:p>
          <a:p>
            <a:endParaRPr lang="en-US" dirty="0"/>
          </a:p>
          <a:p>
            <a:r>
              <a:rPr lang="en-US" dirty="0" smtClean="0"/>
              <a:t>Assigning an article: There is a journal entitled </a:t>
            </a:r>
            <a:r>
              <a:rPr lang="en-US" i="1" dirty="0" smtClean="0"/>
              <a:t>Disability and Sexuality</a:t>
            </a:r>
            <a:r>
              <a:rPr lang="en-US" dirty="0" smtClean="0"/>
              <a:t> that would offer many excellent articles covering a wide variety of topics. Perhaps students could explore and pick an article focusing on a population they are working with in their internship. There are also book chapters that might be good to assign. Unfortunately, the only SW text specifically on the topic was published in 1996.  </a:t>
            </a:r>
            <a:endParaRPr lang="en-US" dirty="0"/>
          </a:p>
        </p:txBody>
      </p:sp>
      <p:sp>
        <p:nvSpPr>
          <p:cNvPr id="4" name="Slide Number Placeholder 3"/>
          <p:cNvSpPr>
            <a:spLocks noGrp="1"/>
          </p:cNvSpPr>
          <p:nvPr>
            <p:ph type="sldNum" sz="quarter" idx="10"/>
          </p:nvPr>
        </p:nvSpPr>
        <p:spPr/>
        <p:txBody>
          <a:bodyPr/>
          <a:lstStyle/>
          <a:p>
            <a:fld id="{F0C4EFD6-8405-4276-A5C9-6B0F637F71C3}" type="slidenum">
              <a:rPr lang="en-US" smtClean="0"/>
              <a:pPr/>
              <a:t>17</a:t>
            </a:fld>
            <a:endParaRPr lang="en-US"/>
          </a:p>
        </p:txBody>
      </p:sp>
    </p:spTree>
    <p:extLst>
      <p:ext uri="{BB962C8B-B14F-4D97-AF65-F5344CB8AC3E}">
        <p14:creationId xmlns:p14="http://schemas.microsoft.com/office/powerpoint/2010/main" val="3826998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As we have discussed in this presentation, society’s misconceptions about persons with disabilities and sexuality  have serious policy and practice implications. Whether it be not having the right to legally marry, or not be allowed to have privacy with a partner, or not to be given the supports needed to engage in sexual activities, persons with disabilities face frequent roadblocks  in the area of sexuality.</a:t>
            </a:r>
          </a:p>
          <a:p>
            <a:endParaRPr lang="en-US" dirty="0"/>
          </a:p>
          <a:p>
            <a:r>
              <a:rPr lang="en-US" dirty="0" smtClean="0"/>
              <a:t>The instructor/ field liaison may need to start the discussion by talking about common misconceptions held about persons with disabilities and sexuality, which might include:</a:t>
            </a:r>
          </a:p>
          <a:p>
            <a:endParaRPr lang="en-US" dirty="0"/>
          </a:p>
          <a:p>
            <a:r>
              <a:rPr lang="en-US" dirty="0" smtClean="0"/>
              <a:t>The PWD doesn’t know what he/she is doing, so could only be exploited in a sexual relationship</a:t>
            </a:r>
          </a:p>
          <a:p>
            <a:r>
              <a:rPr lang="en-US" dirty="0" smtClean="0"/>
              <a:t>The PWD doesn’t have sexual desires/ needs</a:t>
            </a:r>
          </a:p>
          <a:p>
            <a:r>
              <a:rPr lang="en-US" dirty="0" smtClean="0"/>
              <a:t>A PWD should only have relationships with other PWD</a:t>
            </a:r>
          </a:p>
          <a:p>
            <a:r>
              <a:rPr lang="en-US" dirty="0" smtClean="0"/>
              <a:t>PWD having children is immoral. </a:t>
            </a:r>
          </a:p>
          <a:p>
            <a:endParaRPr lang="en-US" dirty="0" smtClean="0"/>
          </a:p>
          <a:p>
            <a:r>
              <a:rPr lang="en-US" dirty="0" smtClean="0"/>
              <a:t>Students may not recognize having those thoughts/ feelings, or may feel uncomfortable discussing them. </a:t>
            </a:r>
          </a:p>
          <a:p>
            <a:endParaRPr lang="en-US" dirty="0"/>
          </a:p>
          <a:p>
            <a:r>
              <a:rPr lang="en-US" dirty="0" smtClean="0"/>
              <a:t>Talk about the ways these misconceptions end up affecting SW policies and practices. Students may be able to discuss examples from previous workplaces, or their internships.  You might take examples from this presentation as well.</a:t>
            </a:r>
            <a:endParaRPr lang="en-US" dirty="0"/>
          </a:p>
        </p:txBody>
      </p:sp>
      <p:sp>
        <p:nvSpPr>
          <p:cNvPr id="4" name="Slide Number Placeholder 3"/>
          <p:cNvSpPr>
            <a:spLocks noGrp="1"/>
          </p:cNvSpPr>
          <p:nvPr>
            <p:ph type="sldNum" sz="quarter" idx="10"/>
          </p:nvPr>
        </p:nvSpPr>
        <p:spPr/>
        <p:txBody>
          <a:bodyPr/>
          <a:lstStyle/>
          <a:p>
            <a:fld id="{F0C4EFD6-8405-4276-A5C9-6B0F637F71C3}" type="slidenum">
              <a:rPr lang="en-US" smtClean="0"/>
              <a:pPr/>
              <a:t>18</a:t>
            </a:fld>
            <a:endParaRPr lang="en-US"/>
          </a:p>
        </p:txBody>
      </p:sp>
    </p:spTree>
    <p:extLst>
      <p:ext uri="{BB962C8B-B14F-4D97-AF65-F5344CB8AC3E}">
        <p14:creationId xmlns:p14="http://schemas.microsoft.com/office/powerpoint/2010/main" val="2528725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Articles focusing on the roles social workers play in the area of disability and sexuality focus on three key areas:</a:t>
            </a:r>
          </a:p>
          <a:p>
            <a:endParaRPr lang="en-US" dirty="0"/>
          </a:p>
          <a:p>
            <a:endParaRPr lang="en-US" dirty="0" smtClean="0"/>
          </a:p>
          <a:p>
            <a:r>
              <a:rPr lang="en-US" dirty="0" smtClean="0"/>
              <a:t>Counselor</a:t>
            </a:r>
          </a:p>
          <a:p>
            <a:endParaRPr lang="en-US" dirty="0"/>
          </a:p>
          <a:p>
            <a:endParaRPr lang="en-US" dirty="0" smtClean="0"/>
          </a:p>
          <a:p>
            <a:r>
              <a:rPr lang="en-US" dirty="0" smtClean="0"/>
              <a:t>Advocate</a:t>
            </a:r>
          </a:p>
          <a:p>
            <a:endParaRPr lang="en-US" dirty="0"/>
          </a:p>
          <a:p>
            <a:endParaRPr lang="en-US" dirty="0" smtClean="0"/>
          </a:p>
          <a:p>
            <a:r>
              <a:rPr lang="en-US" dirty="0" smtClean="0"/>
              <a:t>Educator</a:t>
            </a:r>
          </a:p>
          <a:p>
            <a:endParaRPr lang="en-US" dirty="0"/>
          </a:p>
          <a:p>
            <a:endParaRPr lang="en-US" dirty="0" smtClean="0"/>
          </a:p>
          <a:p>
            <a:r>
              <a:rPr lang="en-US" dirty="0" smtClean="0"/>
              <a:t>You might also link the roles back to the information from this presentation focused on the Core Values of social work. </a:t>
            </a:r>
            <a:endParaRPr lang="en-US" dirty="0"/>
          </a:p>
        </p:txBody>
      </p:sp>
      <p:sp>
        <p:nvSpPr>
          <p:cNvPr id="4" name="Slide Number Placeholder 3"/>
          <p:cNvSpPr>
            <a:spLocks noGrp="1"/>
          </p:cNvSpPr>
          <p:nvPr>
            <p:ph type="sldNum" sz="quarter" idx="10"/>
          </p:nvPr>
        </p:nvSpPr>
        <p:spPr/>
        <p:txBody>
          <a:bodyPr/>
          <a:lstStyle/>
          <a:p>
            <a:fld id="{F0C4EFD6-8405-4276-A5C9-6B0F637F71C3}" type="slidenum">
              <a:rPr lang="en-US" smtClean="0"/>
              <a:pPr/>
              <a:t>19</a:t>
            </a:fld>
            <a:endParaRPr lang="en-US"/>
          </a:p>
        </p:txBody>
      </p:sp>
    </p:spTree>
    <p:extLst>
      <p:ext uri="{BB962C8B-B14F-4D97-AF65-F5344CB8AC3E}">
        <p14:creationId xmlns:p14="http://schemas.microsoft.com/office/powerpoint/2010/main" val="4114963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92500" lnSpcReduction="20000"/>
          </a:bodyPr>
          <a:lstStyle/>
          <a:p>
            <a:r>
              <a:rPr lang="en-US" dirty="0" smtClean="0"/>
              <a:t>Although the Ex-PLISSIT model could be used to teach practice guidelines towards sexuality generally, this model was designed with a focus on persons with disabilities and sexuality. It helps practitioners realize we can all provide some sexuality related services, even if we are not experts on the topic. </a:t>
            </a:r>
          </a:p>
          <a:p>
            <a:endParaRPr lang="en-US" dirty="0"/>
          </a:p>
          <a:p>
            <a:r>
              <a:rPr lang="en-US" dirty="0" smtClean="0"/>
              <a:t>Ex: Explicit. This means that we will  verbally giving the individual Permission to talk about sexuality oriented issues.  So this may be making a statement when discussing relationships that you are also open to discussing sexuality, or letting the individual know that the topic of sexuality is something you are willing to engage in. Without the explicit permission, the individual will likely be quite hesitant. </a:t>
            </a:r>
          </a:p>
          <a:p>
            <a:endParaRPr lang="en-US" dirty="0" smtClean="0"/>
          </a:p>
          <a:p>
            <a:r>
              <a:rPr lang="en-US" dirty="0"/>
              <a:t>Even if the student does not have the skill set or comfort level to have extensive discussions about sexuality, they can and should provide explicit permission for persons with disabilities to discuss issues about sexuality, including entering and maintaining intimate relationships, discussing the impact of a disabling society on the expression of sexuality, practicing safer sex, barriers (policy, societal, physical, emotional, pharmacological) to sexual expression, and promoting healthy sexual expression </a:t>
            </a:r>
            <a:endParaRPr lang="en-US" dirty="0" smtClean="0"/>
          </a:p>
          <a:p>
            <a:endParaRPr lang="en-US" dirty="0"/>
          </a:p>
          <a:p>
            <a:r>
              <a:rPr lang="en-US" dirty="0" smtClean="0"/>
              <a:t>Limited Information: For many social workers, this will be the extent of what we can offer on this topic (which is still far more than is often offered!)  This may be handouts, basic information , referrals to other agencies or services, limited discussion.</a:t>
            </a:r>
          </a:p>
          <a:p>
            <a:endParaRPr lang="en-US" dirty="0"/>
          </a:p>
          <a:p>
            <a:r>
              <a:rPr lang="en-US" dirty="0" smtClean="0"/>
              <a:t>Specific Suggestions: Extended discussion of sexuality related concerns. Students may not be prepared to have this type of engagement on the topic in an internship setting. As a social worker becomes more knowledgeable about particular disabilities and issues that might present, he or she will gain skills to share in this area. </a:t>
            </a:r>
          </a:p>
          <a:p>
            <a:endParaRPr lang="en-US" dirty="0"/>
          </a:p>
          <a:p>
            <a:r>
              <a:rPr lang="en-US" dirty="0" smtClean="0"/>
              <a:t>Intensive Therapy: This might involve a thorough medical assessment, extended counseling by a sex therapist, or occupational therapy assessments. Social Workers can and do these practices, but it takes specific training and expertise.</a:t>
            </a:r>
          </a:p>
          <a:p>
            <a:endParaRPr lang="en-US" dirty="0"/>
          </a:p>
        </p:txBody>
      </p:sp>
      <p:sp>
        <p:nvSpPr>
          <p:cNvPr id="4" name="Slide Number Placeholder 3"/>
          <p:cNvSpPr>
            <a:spLocks noGrp="1"/>
          </p:cNvSpPr>
          <p:nvPr>
            <p:ph type="sldNum" sz="quarter" idx="10"/>
          </p:nvPr>
        </p:nvSpPr>
        <p:spPr/>
        <p:txBody>
          <a:bodyPr/>
          <a:lstStyle/>
          <a:p>
            <a:fld id="{F0C4EFD6-8405-4276-A5C9-6B0F637F71C3}" type="slidenum">
              <a:rPr lang="en-US" smtClean="0"/>
              <a:pPr/>
              <a:t>20</a:t>
            </a:fld>
            <a:endParaRPr lang="en-US"/>
          </a:p>
        </p:txBody>
      </p:sp>
    </p:spTree>
    <p:extLst>
      <p:ext uri="{BB962C8B-B14F-4D97-AF65-F5344CB8AC3E}">
        <p14:creationId xmlns:p14="http://schemas.microsoft.com/office/powerpoint/2010/main" val="674126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C4EFD6-8405-4276-A5C9-6B0F637F71C3}" type="slidenum">
              <a:rPr lang="en-US" smtClean="0"/>
              <a:pPr/>
              <a:t>21</a:t>
            </a:fld>
            <a:endParaRPr lang="en-US"/>
          </a:p>
        </p:txBody>
      </p:sp>
    </p:spTree>
    <p:extLst>
      <p:ext uri="{BB962C8B-B14F-4D97-AF65-F5344CB8AC3E}">
        <p14:creationId xmlns:p14="http://schemas.microsoft.com/office/powerpoint/2010/main" val="1624491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u="none" strike="noStrike" kern="1200" dirty="0" smtClean="0">
                <a:solidFill>
                  <a:schemeClr val="tx1"/>
                </a:solidFill>
                <a:latin typeface="+mn-lt"/>
                <a:ea typeface="+mn-ea"/>
                <a:cs typeface="+mn-cs"/>
              </a:rPr>
              <a:t>Paul </a:t>
            </a:r>
            <a:r>
              <a:rPr lang="en-US" sz="1200" u="none" strike="noStrike" kern="1200" dirty="0" err="1" smtClean="0">
                <a:solidFill>
                  <a:schemeClr val="tx1"/>
                </a:solidFill>
                <a:latin typeface="+mn-lt"/>
                <a:ea typeface="+mn-ea"/>
                <a:cs typeface="+mn-cs"/>
              </a:rPr>
              <a:t>Farziano</a:t>
            </a:r>
            <a:r>
              <a:rPr lang="en-US" sz="1200" u="none" strike="noStrike" kern="1200" dirty="0" smtClean="0">
                <a:solidFill>
                  <a:schemeClr val="tx1"/>
                </a:solidFill>
                <a:latin typeface="+mn-lt"/>
                <a:ea typeface="+mn-ea"/>
                <a:cs typeface="+mn-cs"/>
              </a:rPr>
              <a:t>, left, and </a:t>
            </a:r>
            <a:r>
              <a:rPr lang="en-US" sz="1200" u="none" strike="noStrike" kern="1200" dirty="0" err="1" smtClean="0">
                <a:solidFill>
                  <a:schemeClr val="tx1"/>
                </a:solidFill>
                <a:latin typeface="+mn-lt"/>
                <a:ea typeface="+mn-ea"/>
                <a:cs typeface="+mn-cs"/>
              </a:rPr>
              <a:t>Hava</a:t>
            </a:r>
            <a:r>
              <a:rPr lang="en-US" sz="1200" u="none" strike="noStrike" kern="1200" dirty="0" smtClean="0">
                <a:solidFill>
                  <a:schemeClr val="tx1"/>
                </a:solidFill>
                <a:latin typeface="+mn-lt"/>
                <a:ea typeface="+mn-ea"/>
                <a:cs typeface="+mn-cs"/>
              </a:rPr>
              <a:t> Samuels seated together on their wedding day at East Wind in Wading River, NY. Samuels and </a:t>
            </a:r>
            <a:r>
              <a:rPr lang="en-US" sz="1200" u="none" strike="noStrike" kern="1200" dirty="0" err="1" smtClean="0">
                <a:solidFill>
                  <a:schemeClr val="tx1"/>
                </a:solidFill>
                <a:latin typeface="+mn-lt"/>
                <a:ea typeface="+mn-ea"/>
                <a:cs typeface="+mn-cs"/>
              </a:rPr>
              <a:t>Forziano</a:t>
            </a:r>
            <a:r>
              <a:rPr lang="en-US" sz="1200" u="none" strike="noStrike" kern="1200" dirty="0" smtClean="0">
                <a:solidFill>
                  <a:schemeClr val="tx1"/>
                </a:solidFill>
                <a:latin typeface="+mn-lt"/>
                <a:ea typeface="+mn-ea"/>
                <a:cs typeface="+mn-cs"/>
              </a:rPr>
              <a:t>, who are mentally disabled, say the group homes where they live are blocking their request to live together as husband and wife. They are suing for the right to do so. This</a:t>
            </a:r>
            <a:r>
              <a:rPr lang="en-US" sz="1200" u="none" strike="noStrike" kern="1200" baseline="0" dirty="0" smtClean="0">
                <a:solidFill>
                  <a:schemeClr val="tx1"/>
                </a:solidFill>
                <a:latin typeface="+mn-lt"/>
                <a:ea typeface="+mn-ea"/>
                <a:cs typeface="+mn-cs"/>
              </a:rPr>
              <a:t> occurred in early May 2013. I got married the same month that Paul and </a:t>
            </a:r>
            <a:r>
              <a:rPr lang="en-US" sz="1200" u="none" strike="noStrike" kern="1200" baseline="0" dirty="0" err="1" smtClean="0">
                <a:solidFill>
                  <a:schemeClr val="tx1"/>
                </a:solidFill>
                <a:latin typeface="+mn-lt"/>
                <a:ea typeface="+mn-ea"/>
                <a:cs typeface="+mn-cs"/>
              </a:rPr>
              <a:t>Hava</a:t>
            </a:r>
            <a:r>
              <a:rPr lang="en-US" sz="1200" u="none" strike="noStrike" kern="1200" baseline="0" dirty="0" smtClean="0">
                <a:solidFill>
                  <a:schemeClr val="tx1"/>
                </a:solidFill>
                <a:latin typeface="+mn-lt"/>
                <a:ea typeface="+mn-ea"/>
                <a:cs typeface="+mn-cs"/>
              </a:rPr>
              <a:t> got married. I could only imagine being restricted the right to live with my husband. However, the reality of no or little support for dating and sexual health of children and adults with disabilities is reflected in policies.</a:t>
            </a:r>
          </a:p>
        </p:txBody>
      </p:sp>
      <p:sp>
        <p:nvSpPr>
          <p:cNvPr id="4" name="Slide Number Placeholder 3"/>
          <p:cNvSpPr>
            <a:spLocks noGrp="1"/>
          </p:cNvSpPr>
          <p:nvPr>
            <p:ph type="sldNum" sz="quarter" idx="10"/>
          </p:nvPr>
        </p:nvSpPr>
        <p:spPr/>
        <p:txBody>
          <a:bodyPr/>
          <a:lstStyle/>
          <a:p>
            <a:fld id="{D49C8CF6-CC97-4BDC-816B-42083BCD7616}" type="slidenum">
              <a:rPr lang="en-GB" smtClean="0"/>
              <a:pPr/>
              <a:t>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mn-lt"/>
                <a:ea typeface="+mn-ea"/>
                <a:cs typeface="+mn-cs"/>
              </a:rPr>
              <a:t>Research has indicated that adolescents with disabilities are just as likely if not more likely to engage in dating and sexual activity than other teens. </a:t>
            </a:r>
            <a:r>
              <a:rPr lang="en-GB" sz="1200" kern="1200" baseline="0" dirty="0" smtClean="0">
                <a:solidFill>
                  <a:schemeClr val="tx1"/>
                </a:solidFill>
                <a:latin typeface="+mn-lt"/>
                <a:ea typeface="+mn-ea"/>
                <a:cs typeface="+mn-cs"/>
              </a:rPr>
              <a:t>Doyle, (2008) found that they were 36% more likely to contract STIs.</a:t>
            </a:r>
            <a:r>
              <a:rPr lang="en-US" sz="1200" kern="1200" baseline="0" dirty="0" smtClean="0">
                <a:solidFill>
                  <a:schemeClr val="tx1"/>
                </a:solidFill>
                <a:latin typeface="+mn-lt"/>
                <a:ea typeface="+mn-ea"/>
                <a:cs typeface="+mn-cs"/>
              </a:rPr>
              <a:t> Research has also found that they are 15% more likely than other teens to become pregnant and parent (</a:t>
            </a:r>
            <a:r>
              <a:rPr lang="en-US" sz="1200" kern="1200" baseline="0" dirty="0" err="1" smtClean="0">
                <a:solidFill>
                  <a:schemeClr val="tx1"/>
                </a:solidFill>
                <a:latin typeface="+mn-lt"/>
                <a:ea typeface="+mn-ea"/>
                <a:cs typeface="+mn-cs"/>
              </a:rPr>
              <a:t>Shandra</a:t>
            </a:r>
            <a:r>
              <a:rPr lang="en-US" sz="1200" kern="1200" baseline="0" dirty="0" smtClean="0">
                <a:solidFill>
                  <a:schemeClr val="tx1"/>
                </a:solidFill>
                <a:latin typeface="+mn-lt"/>
                <a:ea typeface="+mn-ea"/>
                <a:cs typeface="+mn-cs"/>
              </a:rPr>
              <a:t>, 2012). Sexual health information that is appropriate to adolescents’ lived socio-emotional contexts is lacking since 38 states have abstinence-only policies (Stanger-Hall &amp; Hall, 2011) and adolescents with disabilities are often excluded from sexual health curricula in schools or do not </a:t>
            </a:r>
            <a:r>
              <a:rPr lang="en-GB" sz="1200" kern="1200" baseline="0" dirty="0" smtClean="0">
                <a:solidFill>
                  <a:schemeClr val="tx1"/>
                </a:solidFill>
                <a:latin typeface="+mn-lt"/>
                <a:ea typeface="+mn-ea"/>
                <a:cs typeface="+mn-cs"/>
              </a:rPr>
              <a:t>understand it because the curricula is not adapted to meet their needs (</a:t>
            </a:r>
            <a:r>
              <a:rPr lang="en-GB" sz="1200" kern="1200" baseline="0" dirty="0" err="1" smtClean="0">
                <a:solidFill>
                  <a:schemeClr val="tx1"/>
                </a:solidFill>
                <a:latin typeface="+mn-lt"/>
                <a:ea typeface="+mn-ea"/>
                <a:cs typeface="+mn-cs"/>
              </a:rPr>
              <a:t>Swango</a:t>
            </a:r>
            <a:r>
              <a:rPr lang="en-GB" sz="1200" kern="1200" baseline="0" dirty="0" smtClean="0">
                <a:solidFill>
                  <a:schemeClr val="tx1"/>
                </a:solidFill>
                <a:latin typeface="+mn-lt"/>
                <a:ea typeface="+mn-ea"/>
                <a:cs typeface="+mn-cs"/>
              </a:rPr>
              <a:t>-Wilson, 2011).  However, we also know that the Individuals with Disabilities Education Act mandates that public school curricula be adapted to meet needs of children with disabilities. Therefore, there is a disconnect from the policy and practice. A colleague of mine, Heidi Adams, and I have recently conducted a study of school social workers and their perception of the dating and sexual health needs of adolescents with disabilities. Much of the responsibility of dating and sexual health education was placed on the school social workers. Many of them advocated for a change in the abstinence only policies and an adapted curricula for adolescents with disabilities (Adams &amp; Bean, Health and Social Work &amp; Children and Schools).</a:t>
            </a:r>
          </a:p>
          <a:p>
            <a:r>
              <a:rPr lang="en-US" sz="1200" kern="1200" baseline="0" dirty="0" smtClean="0">
                <a:solidFill>
                  <a:schemeClr val="tx1"/>
                </a:solidFill>
                <a:latin typeface="+mn-lt"/>
                <a:ea typeface="+mn-ea"/>
                <a:cs typeface="+mn-cs"/>
              </a:rPr>
              <a:t>Adults with disabilities do not face very different scenarios. As we can see from Paul and </a:t>
            </a:r>
            <a:r>
              <a:rPr lang="en-US" sz="1200" kern="1200" baseline="0" dirty="0" err="1" smtClean="0">
                <a:solidFill>
                  <a:schemeClr val="tx1"/>
                </a:solidFill>
                <a:latin typeface="+mn-lt"/>
                <a:ea typeface="+mn-ea"/>
                <a:cs typeface="+mn-cs"/>
              </a:rPr>
              <a:t>Hava’s</a:t>
            </a:r>
            <a:r>
              <a:rPr lang="en-US" sz="1200" kern="1200" baseline="0" dirty="0" smtClean="0">
                <a:solidFill>
                  <a:schemeClr val="tx1"/>
                </a:solidFill>
                <a:latin typeface="+mn-lt"/>
                <a:ea typeface="+mn-ea"/>
                <a:cs typeface="+mn-cs"/>
              </a:rPr>
              <a:t> situation, to this day, group homes restrict the ability for adults with disabilities to develop and maintain healthy intimate and sexual relationships. As a previous case manager at a regional center for people with developmental disabilities, I do not remember any question about dating and sexuality on the Individual Support Plan, which was used for case workers to support clients to live independently. For many of us, living independently includes developing intimate relationships with others.</a:t>
            </a:r>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However, community programs have been developed to address needs of people with disabilities, such as Planned Parenthood’s developmental disabilities and sexual health curriculum. This is only geared towards adults.</a:t>
            </a:r>
            <a:endParaRPr lang="en-GB" dirty="0" smtClean="0"/>
          </a:p>
          <a:p>
            <a:endParaRPr lang="en-GB" dirty="0"/>
          </a:p>
        </p:txBody>
      </p:sp>
      <p:sp>
        <p:nvSpPr>
          <p:cNvPr id="4" name="Slide Number Placeholder 3"/>
          <p:cNvSpPr>
            <a:spLocks noGrp="1"/>
          </p:cNvSpPr>
          <p:nvPr>
            <p:ph type="sldNum" sz="quarter" idx="10"/>
          </p:nvPr>
        </p:nvSpPr>
        <p:spPr/>
        <p:txBody>
          <a:bodyPr/>
          <a:lstStyle/>
          <a:p>
            <a:fld id="{D49C8CF6-CC97-4BDC-816B-42083BCD7616}" type="slidenum">
              <a:rPr lang="en-GB" smtClean="0"/>
              <a:pPr/>
              <a:t>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Sometimes we work for agencies that do not have any policies</a:t>
            </a:r>
            <a:r>
              <a:rPr lang="en-US" baseline="0" dirty="0" smtClean="0"/>
              <a:t> regarding dating and sexuality of adolescents or adults with disabilities. This provides us with a blank slate. While we should rely on our NASW Code of Ethics in this case. As we know, there are often ethical dilemmas. In these cases, we must prioritize ethics, but sometimes we rely on our personal values.</a:t>
            </a:r>
            <a:endParaRPr lang="en-GB" dirty="0"/>
          </a:p>
        </p:txBody>
      </p:sp>
      <p:sp>
        <p:nvSpPr>
          <p:cNvPr id="4" name="Slide Number Placeholder 3"/>
          <p:cNvSpPr>
            <a:spLocks noGrp="1"/>
          </p:cNvSpPr>
          <p:nvPr>
            <p:ph type="sldNum" sz="quarter" idx="10"/>
          </p:nvPr>
        </p:nvSpPr>
        <p:spPr/>
        <p:txBody>
          <a:bodyPr/>
          <a:lstStyle/>
          <a:p>
            <a:fld id="{D49C8CF6-CC97-4BDC-816B-42083BCD7616}" type="slidenum">
              <a:rPr lang="en-GB" smtClean="0"/>
              <a:pPr/>
              <a:t>6</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When social workers rely</a:t>
            </a:r>
            <a:r>
              <a:rPr lang="en-US" baseline="0" dirty="0" smtClean="0"/>
              <a:t> on values, they tend to rely on two extreme, dichotomous values. One- a conservative or religious belief that adolescents and/or adults with disabilities should not be engaging in sexual experiences. This belief also may include an assumption that some people with disabilities cannot cognitively understand dating and sexual relationships.  An example of this is provided in a publication by Adams and </a:t>
            </a:r>
            <a:r>
              <a:rPr lang="en-US" baseline="0" dirty="0" err="1" smtClean="0"/>
              <a:t>Cimino</a:t>
            </a:r>
            <a:r>
              <a:rPr lang="en-US" baseline="0" dirty="0" smtClean="0"/>
              <a:t> (2012) which provides a case example of a supervisor of a case worker for a client with developmental disabilities who did not want the client to live with her boyfriend, because it violated the supervisor’s personal values against co-habitation. The second value is that all people deserve dating and sexual relationships. This is reflected in an example provided by a school social worker who reported that a mother hired a prostitute for her teenage son to experience sex. I also remember that social worker at a regional center I used to work for in Clark County would take clients to a prostitution house in Nevada. It was controversial, but there was not explicit policy that limited her from doing so.</a:t>
            </a:r>
            <a:endParaRPr lang="en-GB" dirty="0"/>
          </a:p>
        </p:txBody>
      </p:sp>
      <p:sp>
        <p:nvSpPr>
          <p:cNvPr id="4" name="Slide Number Placeholder 3"/>
          <p:cNvSpPr>
            <a:spLocks noGrp="1"/>
          </p:cNvSpPr>
          <p:nvPr>
            <p:ph type="sldNum" sz="quarter" idx="10"/>
          </p:nvPr>
        </p:nvSpPr>
        <p:spPr/>
        <p:txBody>
          <a:bodyPr/>
          <a:lstStyle/>
          <a:p>
            <a:fld id="{D49C8CF6-CC97-4BDC-816B-42083BCD7616}" type="slidenum">
              <a:rPr lang="en-GB" smtClean="0"/>
              <a:pPr/>
              <a:t>7</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We</a:t>
            </a:r>
            <a:r>
              <a:rPr lang="en-US" baseline="0" dirty="0" smtClean="0"/>
              <a:t> need to develop policies on a national, local, and agency level to address dating and sexual health and adolescents and adults with disabilities that reflect the NASW Code of Ethics of self-determination and anti-discrimination and not our personal values.</a:t>
            </a:r>
          </a:p>
          <a:p>
            <a:r>
              <a:rPr lang="en-US" b="1" dirty="0" smtClean="0"/>
              <a:t>1.02 </a:t>
            </a:r>
            <a:r>
              <a:rPr lang="en-US" b="1" dirty="0" err="1" smtClean="0"/>
              <a:t>Self­Determination</a:t>
            </a:r>
            <a:r>
              <a:rPr lang="en-US" b="1" dirty="0" smtClean="0"/>
              <a:t> </a:t>
            </a:r>
          </a:p>
          <a:p>
            <a:r>
              <a:rPr lang="en-US" dirty="0" smtClean="0"/>
              <a:t>Social workers respect and promote the right of clients to </a:t>
            </a:r>
            <a:r>
              <a:rPr lang="en-US" dirty="0" err="1" smtClean="0"/>
              <a:t>self­determination</a:t>
            </a:r>
            <a:r>
              <a:rPr lang="en-US" dirty="0" smtClean="0"/>
              <a:t> and assist clients in their efforts to identify and clarify their goals. Social workers may limit clients’ right to </a:t>
            </a:r>
            <a:r>
              <a:rPr lang="en-US" dirty="0" err="1" smtClean="0"/>
              <a:t>self­determination</a:t>
            </a:r>
            <a:r>
              <a:rPr lang="en-US" dirty="0" smtClean="0"/>
              <a:t> when, in the social workers’ professional judgment, clients’ actions or potential actions pose a serious, foreseeable, and imminent risk to themselves or others. </a:t>
            </a:r>
            <a:endParaRPr lang="en-US" b="1" dirty="0" smtClean="0"/>
          </a:p>
          <a:p>
            <a:r>
              <a:rPr lang="en-US" b="1" dirty="0" smtClean="0"/>
              <a:t>4.02 Discrimination</a:t>
            </a:r>
          </a:p>
          <a:p>
            <a:r>
              <a:rPr lang="en-US" dirty="0" smtClean="0"/>
              <a:t>Social workers should not practice, condone, facilitate, or collaborate with any form of discrimination on the basis of race, ethnicity, national </a:t>
            </a:r>
            <a:br>
              <a:rPr lang="en-US" dirty="0" smtClean="0"/>
            </a:br>
            <a:r>
              <a:rPr lang="en-US" dirty="0" smtClean="0"/>
              <a:t>origin, color, sex, sexual orientation, gender identity or expression, age, marital status, political belief, religion, immigration status, or mental or physical disability.</a:t>
            </a:r>
          </a:p>
          <a:p>
            <a:endParaRPr lang="en-GB" dirty="0"/>
          </a:p>
        </p:txBody>
      </p:sp>
      <p:sp>
        <p:nvSpPr>
          <p:cNvPr id="4" name="Slide Number Placeholder 3"/>
          <p:cNvSpPr>
            <a:spLocks noGrp="1"/>
          </p:cNvSpPr>
          <p:nvPr>
            <p:ph type="sldNum" sz="quarter" idx="10"/>
          </p:nvPr>
        </p:nvSpPr>
        <p:spPr/>
        <p:txBody>
          <a:bodyPr/>
          <a:lstStyle/>
          <a:p>
            <a:fld id="{D49C8CF6-CC97-4BDC-816B-42083BCD7616}" type="slidenum">
              <a:rPr lang="en-GB" smtClean="0"/>
              <a:pPr/>
              <a:t>8</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9C8CF6-CC97-4BDC-816B-42083BCD7616}" type="slidenum">
              <a:rPr lang="en-GB" smtClean="0"/>
              <a:pPr/>
              <a:t>9</a:t>
            </a:fld>
            <a:endParaRPr lang="en-GB"/>
          </a:p>
        </p:txBody>
      </p:sp>
    </p:spTree>
    <p:extLst>
      <p:ext uri="{BB962C8B-B14F-4D97-AF65-F5344CB8AC3E}">
        <p14:creationId xmlns:p14="http://schemas.microsoft.com/office/powerpoint/2010/main" val="444077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AF540D-D212-4CA0-8087-496E8B5A25BC}"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723188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C4EFD6-8405-4276-A5C9-6B0F637F71C3}" type="slidenum">
              <a:rPr lang="en-US" smtClean="0"/>
              <a:pPr/>
              <a:t>15</a:t>
            </a:fld>
            <a:endParaRPr lang="en-US"/>
          </a:p>
        </p:txBody>
      </p:sp>
    </p:spTree>
    <p:extLst>
      <p:ext uri="{BB962C8B-B14F-4D97-AF65-F5344CB8AC3E}">
        <p14:creationId xmlns:p14="http://schemas.microsoft.com/office/powerpoint/2010/main" val="2855384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2CE5545-A638-400C-B10F-9CC488E32667}" type="datetimeFigureOut">
              <a:rPr lang="en-GB" smtClean="0"/>
              <a:pPr/>
              <a:t>05/12/2014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2DCECD-9703-4E80-A5AF-D86717BB1FB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2CE5545-A638-400C-B10F-9CC488E32667}" type="datetimeFigureOut">
              <a:rPr lang="en-GB" smtClean="0"/>
              <a:pPr/>
              <a:t>05/12/2014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2DCECD-9703-4E80-A5AF-D86717BB1FB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2CE5545-A638-400C-B10F-9CC488E32667}" type="datetimeFigureOut">
              <a:rPr lang="en-GB" smtClean="0"/>
              <a:pPr/>
              <a:t>05/12/2014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2DCECD-9703-4E80-A5AF-D86717BB1FB4}"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5607" name="Picture 7" descr="titleslideimage"/>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25602" name="Rectangle 2"/>
          <p:cNvSpPr>
            <a:spLocks noGrp="1" noChangeArrowheads="1"/>
          </p:cNvSpPr>
          <p:nvPr>
            <p:ph type="ctrTitle"/>
          </p:nvPr>
        </p:nvSpPr>
        <p:spPr>
          <a:xfrm>
            <a:off x="685800" y="2819400"/>
            <a:ext cx="7772400" cy="2057400"/>
          </a:xfrm>
        </p:spPr>
        <p:txBody>
          <a:bodyPr/>
          <a:lstStyle>
            <a:lvl1pPr algn="ctr">
              <a:defRPr sz="4800"/>
            </a:lvl1pPr>
          </a:lstStyle>
          <a:p>
            <a:r>
              <a:rPr lang="en-US" smtClean="0"/>
              <a:t>Click to edit Master title style</a:t>
            </a:r>
            <a:endParaRPr lang="en-US"/>
          </a:p>
        </p:txBody>
      </p:sp>
      <p:sp>
        <p:nvSpPr>
          <p:cNvPr id="25603" name="Rectangle 3"/>
          <p:cNvSpPr>
            <a:spLocks noGrp="1" noChangeArrowheads="1"/>
          </p:cNvSpPr>
          <p:nvPr>
            <p:ph type="subTitle" idx="1"/>
          </p:nvPr>
        </p:nvSpPr>
        <p:spPr>
          <a:xfrm>
            <a:off x="1219200" y="381000"/>
            <a:ext cx="6400800" cy="914400"/>
          </a:xfrm>
        </p:spPr>
        <p:txBody>
          <a:bodyPr/>
          <a:lstStyle>
            <a:lvl1pPr marL="0" indent="0" algn="ctr">
              <a:buFontTx/>
              <a:buNone/>
              <a:defRPr sz="2400"/>
            </a:lvl1pPr>
          </a:lstStyle>
          <a:p>
            <a:r>
              <a:rPr lang="en-US" smtClean="0"/>
              <a:t>Click to edit Master subtitle style</a:t>
            </a:r>
            <a:endParaRPr lang="en-US"/>
          </a:p>
        </p:txBody>
      </p:sp>
    </p:spTree>
    <p:extLst>
      <p:ext uri="{BB962C8B-B14F-4D97-AF65-F5344CB8AC3E}">
        <p14:creationId xmlns:p14="http://schemas.microsoft.com/office/powerpoint/2010/main" val="3349558826"/>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dissolve">
                                      <p:cBhvr>
                                        <p:cTn id="7" dur="500"/>
                                        <p:tgtEl>
                                          <p:spTgt spid="2560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5603">
                                            <p:txEl>
                                              <p:pRg st="0" end="0"/>
                                            </p:txEl>
                                          </p:spTgt>
                                        </p:tgtEl>
                                        <p:attrNameLst>
                                          <p:attrName>style.visibility</p:attrName>
                                        </p:attrNameLst>
                                      </p:cBhvr>
                                      <p:to>
                                        <p:strVal val="visible"/>
                                      </p:to>
                                    </p:set>
                                    <p:animEffect transition="in" filter="dissolve">
                                      <p:cBhvr>
                                        <p:cTn id="11" dur="500"/>
                                        <p:tgtEl>
                                          <p:spTgt spid="256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P spid="25603" grpId="0" build="p" autoUpdateAnimBg="0" advAuto="0">
        <p:tmplLst>
          <p:tmpl lvl="1">
            <p:tnLst>
              <p:par>
                <p:cTn presetID="9" presetClass="entr" presetSubtype="0" fill="hold" nodeType="afterEffect">
                  <p:stCondLst>
                    <p:cond delay="0"/>
                  </p:stCondLst>
                  <p:childTnLst>
                    <p:set>
                      <p:cBhvr>
                        <p:cTn dur="1" fill="hold">
                          <p:stCondLst>
                            <p:cond delay="0"/>
                          </p:stCondLst>
                        </p:cTn>
                        <p:tgtEl>
                          <p:spTgt spid="25603"/>
                        </p:tgtEl>
                        <p:attrNameLst>
                          <p:attrName>style.visibility</p:attrName>
                        </p:attrNameLst>
                      </p:cBhvr>
                      <p:to>
                        <p:strVal val="visible"/>
                      </p:to>
                    </p:set>
                    <p:animEffect transition="in" filter="dissolve">
                      <p:cBhvr>
                        <p:cTn dur="500"/>
                        <p:tgtEl>
                          <p:spTgt spid="25603"/>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54BC4EB-E939-4826-98CB-AFE1803B839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93320179"/>
      </p:ext>
    </p:extLst>
  </p:cSld>
  <p:clrMapOvr>
    <a:masterClrMapping/>
  </p:clrMapOvr>
  <p:transition spd="med">
    <p:wipe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2B2DF8C-0CDF-4B19-B4FE-1E275B0749C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9721903"/>
      </p:ext>
    </p:extLst>
  </p:cSld>
  <p:clrMapOvr>
    <a:masterClrMapping/>
  </p:clrMapOvr>
  <p:transition spd="med">
    <p:wipe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CBD887D-6CCC-4310-8E68-B0C2B1BB2D7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27202009"/>
      </p:ext>
    </p:extLst>
  </p:cSld>
  <p:clrMapOvr>
    <a:masterClrMapping/>
  </p:clrMapOvr>
  <p:transition spd="med">
    <p:wipe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DBA4129-B209-4F8D-8A9F-785F25E137C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26662917"/>
      </p:ext>
    </p:extLst>
  </p:cSld>
  <p:clrMapOvr>
    <a:masterClrMapping/>
  </p:clrMapOvr>
  <p:transition spd="med">
    <p:wipe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683CA53-6A31-4F3D-B132-C3435E80E28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39892969"/>
      </p:ext>
    </p:extLst>
  </p:cSld>
  <p:clrMapOvr>
    <a:masterClrMapping/>
  </p:clrMapOvr>
  <p:transition spd="med">
    <p:wipe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B949AAD-3641-4D81-87BC-F0FD115902E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44455125"/>
      </p:ext>
    </p:extLst>
  </p:cSld>
  <p:clrMapOvr>
    <a:masterClrMapping/>
  </p:clrMapOvr>
  <p:transition spd="med">
    <p:wipe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A066F9-E910-449E-B205-66CC394672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90505599"/>
      </p:ext>
    </p:extLst>
  </p:cSld>
  <p:clrMapOvr>
    <a:masterClrMapping/>
  </p:clrMapOvr>
  <p:transition spd="med">
    <p:wipe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2CE5545-A638-400C-B10F-9CC488E32667}" type="datetimeFigureOut">
              <a:rPr lang="en-GB" smtClean="0"/>
              <a:pPr/>
              <a:t>05/12/2014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2DCECD-9703-4E80-A5AF-D86717BB1FB4}"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6BA0E9E-4A21-4638-954B-FD648C4DE1F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13098732"/>
      </p:ext>
    </p:extLst>
  </p:cSld>
  <p:clrMapOvr>
    <a:masterClrMapping/>
  </p:clrMapOvr>
  <p:transition spd="med">
    <p:wipe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AB42CFA-A647-4059-889C-9D6E6FAA07E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48042701"/>
      </p:ext>
    </p:extLst>
  </p:cSld>
  <p:clrMapOvr>
    <a:masterClrMapping/>
  </p:clrMapOvr>
  <p:transition spd="med">
    <p:wipe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5A4EFA7-FE40-4E78-BC57-6AAF9E4660C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63271824"/>
      </p:ext>
    </p:extLst>
  </p:cSld>
  <p:clrMapOvr>
    <a:masterClrMapping/>
  </p:clrMapOvr>
  <p:transition spd="med">
    <p:wipe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781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6576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FF24800-01FF-463A-B08C-DE1DF72A7F2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73427766"/>
      </p:ext>
    </p:extLst>
  </p:cSld>
  <p:clrMapOvr>
    <a:masterClrMapping/>
  </p:clrMapOvr>
  <p:transition spd="med">
    <p:wipe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781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219200"/>
            <a:ext cx="4038600" cy="472440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49A964E-B92E-4A06-95FD-E404B9CD7C5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8038167"/>
      </p:ext>
    </p:extLst>
  </p:cSld>
  <p:clrMapOvr>
    <a:masterClrMapping/>
  </p:clrMapOvr>
  <p:transition spd="med">
    <p:wipe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02CE5545-A638-400C-B10F-9CC488E32667}" type="datetimeFigureOut">
              <a:rPr lang="en-GB" smtClean="0"/>
              <a:pPr/>
              <a:t>05/12/2014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2DCECD-9703-4E80-A5AF-D86717BB1FB4}" type="slidenum">
              <a:rPr lang="en-GB" smtClean="0"/>
              <a:pPr/>
              <a:t>‹#›</a:t>
            </a:fld>
            <a:endParaRPr lang="en-GB"/>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1"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9"/>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CE5545-A638-400C-B10F-9CC488E32667}" type="datetimeFigureOut">
              <a:rPr lang="en-GB" smtClean="0"/>
              <a:pPr/>
              <a:t>05/12/2014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2DCECD-9703-4E80-A5AF-D86717BB1FB4}" type="slidenum">
              <a:rPr lang="en-GB" smtClean="0"/>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3"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8"/>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02CE5545-A638-400C-B10F-9CC488E32667}" type="datetimeFigureOut">
              <a:rPr lang="en-GB" smtClean="0"/>
              <a:pPr/>
              <a:t>05/12/2014</a:t>
            </a:fld>
            <a:endParaRPr lang="en-GB"/>
          </a:p>
        </p:txBody>
      </p:sp>
      <p:sp>
        <p:nvSpPr>
          <p:cNvPr id="91" name="Footer Placeholder 90"/>
          <p:cNvSpPr>
            <a:spLocks noGrp="1"/>
          </p:cNvSpPr>
          <p:nvPr>
            <p:ph type="ftr" sz="quarter" idx="11"/>
          </p:nvPr>
        </p:nvSpPr>
        <p:spPr/>
        <p:txBody>
          <a:bodyPr/>
          <a:lstStyle/>
          <a:p>
            <a:endParaRPr lang="en-GB"/>
          </a:p>
        </p:txBody>
      </p:sp>
      <p:sp>
        <p:nvSpPr>
          <p:cNvPr id="92" name="Slide Number Placeholder 91"/>
          <p:cNvSpPr>
            <a:spLocks noGrp="1"/>
          </p:cNvSpPr>
          <p:nvPr>
            <p:ph type="sldNum" sz="quarter" idx="12"/>
          </p:nvPr>
        </p:nvSpPr>
        <p:spPr/>
        <p:txBody>
          <a:bodyPr/>
          <a:lstStyle/>
          <a:p>
            <a:fld id="{DE2DCECD-9703-4E80-A5AF-D86717BB1FB4}"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CE5545-A638-400C-B10F-9CC488E32667}" type="datetimeFigureOut">
              <a:rPr lang="en-GB" smtClean="0"/>
              <a:pPr/>
              <a:t>05/12/2014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2DCECD-9703-4E80-A5AF-D86717BB1FB4}" type="slidenum">
              <a:rPr lang="en-GB" smtClean="0"/>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CE5545-A638-400C-B10F-9CC488E32667}" type="datetimeFigureOut">
              <a:rPr lang="en-GB" smtClean="0"/>
              <a:pPr/>
              <a:t>05/12/2014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E2DCECD-9703-4E80-A5AF-D86717BB1FB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CE5545-A638-400C-B10F-9CC488E32667}" type="datetimeFigureOut">
              <a:rPr lang="en-GB" smtClean="0"/>
              <a:pPr/>
              <a:t>05/12/2014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2DCECD-9703-4E80-A5AF-D86717BB1FB4}" type="slidenum">
              <a:rPr lang="en-GB" smtClean="0"/>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CE5545-A638-400C-B10F-9CC488E32667}" type="datetimeFigureOut">
              <a:rPr lang="en-GB" smtClean="0"/>
              <a:pPr/>
              <a:t>05/12/2014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E2DCECD-9703-4E80-A5AF-D86717BB1FB4}" type="slidenum">
              <a:rPr lang="en-GB" smtClean="0"/>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CE5545-A638-400C-B10F-9CC488E32667}" type="datetimeFigureOut">
              <a:rPr lang="en-GB" smtClean="0"/>
              <a:pPr/>
              <a:t>05/12/2014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E2DCECD-9703-4E80-A5AF-D86717BB1FB4}" type="slidenum">
              <a:rPr lang="en-GB" smtClean="0"/>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4"/>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2CE5545-A638-400C-B10F-9CC488E32667}" type="datetimeFigureOut">
              <a:rPr lang="en-GB" smtClean="0"/>
              <a:pPr/>
              <a:t>05/12/2014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2DCECD-9703-4E80-A5AF-D86717BB1FB4}" type="slidenum">
              <a:rPr lang="en-GB" smtClean="0"/>
              <a:pPr/>
              <a:t>‹#›</a:t>
            </a:fld>
            <a:endParaRPr lang="en-GB"/>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41"/>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02CE5545-A638-400C-B10F-9CC488E32667}" type="datetimeFigureOut">
              <a:rPr lang="en-GB" smtClean="0"/>
              <a:pPr/>
              <a:t>05/12/2014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2DCECD-9703-4E80-A5AF-D86717BB1FB4}" type="slidenum">
              <a:rPr lang="en-GB" smtClean="0"/>
              <a:pPr/>
              <a:t>‹#›</a:t>
            </a:fld>
            <a:endParaRPr lang="en-GB"/>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41"/>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CE5545-A638-400C-B10F-9CC488E32667}" type="datetimeFigureOut">
              <a:rPr lang="en-GB" smtClean="0"/>
              <a:pPr/>
              <a:t>05/12/2014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2DCECD-9703-4E80-A5AF-D86717BB1FB4}" type="slidenum">
              <a:rPr lang="en-GB" smtClean="0"/>
              <a:pPr/>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CE5545-A638-400C-B10F-9CC488E32667}" type="datetimeFigureOut">
              <a:rPr lang="en-GB" smtClean="0"/>
              <a:pPr/>
              <a:t>05/12/2014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2DCECD-9703-4E80-A5AF-D86717BB1FB4}" type="slidenum">
              <a:rPr lang="en-GB" smtClean="0"/>
              <a:pPr/>
              <a:t>‹#›</a:t>
            </a:fld>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CD5E509B-CBF4-4555-8647-F8CA056F186E}" type="datetimeFigureOut">
              <a:rPr lang="en-US" smtClean="0">
                <a:solidFill>
                  <a:prstClr val="black">
                    <a:tint val="75000"/>
                  </a:prstClr>
                </a:solidFill>
              </a:rPr>
              <a:pPr/>
              <a:t>12/5/2014</a:t>
            </a:fld>
            <a:endParaRPr lang="en-US">
              <a:solidFill>
                <a:prstClr val="black">
                  <a:tint val="75000"/>
                </a:prstClr>
              </a:solidFill>
            </a:endParaRPr>
          </a:p>
        </p:txBody>
      </p:sp>
      <p:sp>
        <p:nvSpPr>
          <p:cNvPr id="16" name="Slide Number Placeholder 15"/>
          <p:cNvSpPr>
            <a:spLocks noGrp="1"/>
          </p:cNvSpPr>
          <p:nvPr>
            <p:ph type="sldNum" sz="quarter" idx="11"/>
          </p:nvPr>
        </p:nvSpPr>
        <p:spPr/>
        <p:txBody>
          <a:bodyPr/>
          <a:lstStyle/>
          <a:p>
            <a:fld id="{9AF72B4C-463F-4971-A24E-0055A7249812}" type="slidenum">
              <a:rPr lang="en-US" smtClean="0">
                <a:solidFill>
                  <a:prstClr val="black">
                    <a:tint val="75000"/>
                  </a:prstClr>
                </a:solidFill>
              </a:rPr>
              <a:pPr/>
              <a:t>‹#›</a:t>
            </a:fld>
            <a:endParaRPr lang="en-US">
              <a:solidFill>
                <a:prstClr val="black">
                  <a:tint val="75000"/>
                </a:prstClr>
              </a:solidFill>
            </a:endParaRPr>
          </a:p>
        </p:txBody>
      </p:sp>
      <p:sp>
        <p:nvSpPr>
          <p:cNvPr id="17" name="Footer Placeholder 16"/>
          <p:cNvSpPr>
            <a:spLocks noGrp="1"/>
          </p:cNvSpPr>
          <p:nvPr>
            <p:ph type="ftr" sz="quarter" idx="12"/>
          </p:nvPr>
        </p:nvSpPr>
        <p:spPr/>
        <p:txBody>
          <a:bodyPr/>
          <a:lstStyle/>
          <a:p>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CD5E509B-CBF4-4555-8647-F8CA056F186E}" type="datetimeFigureOut">
              <a:rPr lang="en-US" smtClean="0">
                <a:solidFill>
                  <a:prstClr val="black">
                    <a:tint val="75000"/>
                  </a:prstClr>
                </a:solidFill>
              </a:rPr>
              <a:pPr/>
              <a:t>12/5/2014</a:t>
            </a:fld>
            <a:endParaRPr lang="en-US">
              <a:solidFill>
                <a:prstClr val="black">
                  <a:tint val="75000"/>
                </a:prstClr>
              </a:solidFill>
            </a:endParaRPr>
          </a:p>
        </p:txBody>
      </p:sp>
      <p:sp>
        <p:nvSpPr>
          <p:cNvPr id="15" name="Slide Number Placeholder 14"/>
          <p:cNvSpPr>
            <a:spLocks noGrp="1"/>
          </p:cNvSpPr>
          <p:nvPr>
            <p:ph type="sldNum" sz="quarter" idx="15"/>
          </p:nvPr>
        </p:nvSpPr>
        <p:spPr/>
        <p:txBody>
          <a:bodyPr/>
          <a:lstStyle>
            <a:lvl1pPr algn="ctr">
              <a:defRPr/>
            </a:lvl1pPr>
          </a:lstStyle>
          <a:p>
            <a:fld id="{9AF72B4C-463F-4971-A24E-0055A7249812}" type="slidenum">
              <a:rPr lang="en-US" smtClean="0">
                <a:solidFill>
                  <a:prstClr val="black">
                    <a:tint val="75000"/>
                  </a:prstClr>
                </a:solidFill>
              </a:rPr>
              <a:pPr/>
              <a:t>‹#›</a:t>
            </a:fld>
            <a:endParaRPr lang="en-US">
              <a:solidFill>
                <a:prstClr val="black">
                  <a:tint val="75000"/>
                </a:prstClr>
              </a:solidFill>
            </a:endParaRPr>
          </a:p>
        </p:txBody>
      </p:sp>
      <p:sp>
        <p:nvSpPr>
          <p:cNvPr id="16" name="Footer Placeholder 15"/>
          <p:cNvSpPr>
            <a:spLocks noGrp="1"/>
          </p:cNvSpPr>
          <p:nvPr>
            <p:ph type="ftr" sz="quarter" idx="16"/>
          </p:nvPr>
        </p:nvSpPr>
        <p:spPr/>
        <p:txBody>
          <a:bodyPr/>
          <a:lstStyle/>
          <a:p>
            <a:endParaRPr lang="en-US">
              <a:solidFill>
                <a:prstClr val="black">
                  <a:tint val="75000"/>
                </a:prstClr>
              </a:solidFill>
            </a:endParaRPr>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D5E509B-CBF4-4555-8647-F8CA056F186E}" type="datetimeFigureOut">
              <a:rPr lang="en-US" smtClean="0">
                <a:solidFill>
                  <a:prstClr val="black">
                    <a:tint val="75000"/>
                  </a:prstClr>
                </a:solidFill>
              </a:rPr>
              <a:pPr/>
              <a:t>12/5/2014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F72B4C-463F-4971-A24E-0055A7249812}"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D5E509B-CBF4-4555-8647-F8CA056F186E}" type="datetimeFigureOut">
              <a:rPr lang="en-US" smtClean="0">
                <a:solidFill>
                  <a:prstClr val="black">
                    <a:tint val="75000"/>
                  </a:prstClr>
                </a:solidFill>
              </a:rPr>
              <a:pPr/>
              <a:t>12/5/2014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F72B4C-463F-4971-A24E-0055A7249812}"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2CE5545-A638-400C-B10F-9CC488E32667}" type="datetimeFigureOut">
              <a:rPr lang="en-GB" smtClean="0"/>
              <a:pPr/>
              <a:t>05/12/2014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2DCECD-9703-4E80-A5AF-D86717BB1FB4}" type="slidenum">
              <a:rPr lang="en-GB" smtClean="0"/>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AF72B4C-463F-4971-A24E-0055A7249812}" type="slidenum">
              <a:rPr lang="en-US" smtClean="0">
                <a:solidFill>
                  <a:prstClr val="black">
                    <a:tint val="75000"/>
                  </a:prstClr>
                </a:solidFill>
              </a:rPr>
              <a:pPr/>
              <a:t>‹#›</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7" name="Date Placeholder 6"/>
          <p:cNvSpPr>
            <a:spLocks noGrp="1"/>
          </p:cNvSpPr>
          <p:nvPr>
            <p:ph type="dt" sz="half" idx="10"/>
          </p:nvPr>
        </p:nvSpPr>
        <p:spPr/>
        <p:txBody>
          <a:bodyPr/>
          <a:lstStyle/>
          <a:p>
            <a:fld id="{CD5E509B-CBF4-4555-8647-F8CA056F186E}" type="datetimeFigureOut">
              <a:rPr lang="en-US" smtClean="0">
                <a:solidFill>
                  <a:prstClr val="black">
                    <a:tint val="75000"/>
                  </a:prstClr>
                </a:solidFill>
              </a:rPr>
              <a:pPr/>
              <a:t>12/5/2014</a:t>
            </a:fld>
            <a:endParaRPr lang="en-US">
              <a:solidFill>
                <a:prstClr val="black">
                  <a:tint val="75000"/>
                </a:prstClr>
              </a:solidFill>
            </a:endParaRPr>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D5E509B-CBF4-4555-8647-F8CA056F186E}" type="datetimeFigureOut">
              <a:rPr lang="en-US" smtClean="0">
                <a:solidFill>
                  <a:prstClr val="black">
                    <a:tint val="75000"/>
                  </a:prstClr>
                </a:solidFill>
              </a:rPr>
              <a:pPr/>
              <a:t>12/5/2014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F72B4C-463F-4971-A24E-0055A7249812}"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5E509B-CBF4-4555-8647-F8CA056F186E}" type="datetimeFigureOut">
              <a:rPr lang="en-US" smtClean="0">
                <a:solidFill>
                  <a:prstClr val="black">
                    <a:tint val="75000"/>
                  </a:prstClr>
                </a:solidFill>
              </a:rPr>
              <a:pPr/>
              <a:t>12/5/2014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F72B4C-463F-4971-A24E-0055A724981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CD5E509B-CBF4-4555-8647-F8CA056F186E}" type="datetimeFigureOut">
              <a:rPr lang="en-US" smtClean="0">
                <a:solidFill>
                  <a:prstClr val="black">
                    <a:tint val="75000"/>
                  </a:prstClr>
                </a:solidFill>
              </a:rPr>
              <a:pPr/>
              <a:t>12/5/2014</a:t>
            </a:fld>
            <a:endParaRPr lang="en-US">
              <a:solidFill>
                <a:prstClr val="black">
                  <a:tint val="75000"/>
                </a:prstClr>
              </a:solidFill>
            </a:endParaRPr>
          </a:p>
        </p:txBody>
      </p:sp>
      <p:sp>
        <p:nvSpPr>
          <p:cNvPr id="9" name="Slide Number Placeholder 8"/>
          <p:cNvSpPr>
            <a:spLocks noGrp="1"/>
          </p:cNvSpPr>
          <p:nvPr>
            <p:ph type="sldNum" sz="quarter" idx="15"/>
          </p:nvPr>
        </p:nvSpPr>
        <p:spPr/>
        <p:txBody>
          <a:bodyPr/>
          <a:lstStyle/>
          <a:p>
            <a:fld id="{9AF72B4C-463F-4971-A24E-0055A7249812}" type="slidenum">
              <a:rPr lang="en-US" smtClean="0">
                <a:solidFill>
                  <a:prstClr val="black">
                    <a:tint val="75000"/>
                  </a:prstClr>
                </a:solidFill>
              </a:rPr>
              <a:pPr/>
              <a:t>‹#›</a:t>
            </a:fld>
            <a:endParaRPr lang="en-US">
              <a:solidFill>
                <a:prstClr val="black">
                  <a:tint val="75000"/>
                </a:prstClr>
              </a:solidFill>
            </a:endParaRPr>
          </a:p>
        </p:txBody>
      </p:sp>
      <p:sp>
        <p:nvSpPr>
          <p:cNvPr id="10" name="Footer Placeholder 9"/>
          <p:cNvSpPr>
            <a:spLocks noGrp="1"/>
          </p:cNvSpPr>
          <p:nvPr>
            <p:ph type="ftr" sz="quarter" idx="16"/>
          </p:nvPr>
        </p:nvSpPr>
        <p:spPr/>
        <p:txBody>
          <a:bodyPr/>
          <a:lstStyle/>
          <a:p>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CD5E509B-CBF4-4555-8647-F8CA056F186E}" type="datetimeFigureOut">
              <a:rPr lang="en-US" smtClean="0">
                <a:solidFill>
                  <a:prstClr val="black">
                    <a:tint val="75000"/>
                  </a:prstClr>
                </a:solidFill>
              </a:rPr>
              <a:pPr/>
              <a:t>12/5/2014</a:t>
            </a:fld>
            <a:endParaRPr lang="en-US">
              <a:solidFill>
                <a:prstClr val="black">
                  <a:tint val="75000"/>
                </a:prstClr>
              </a:solidFill>
            </a:endParaRPr>
          </a:p>
        </p:txBody>
      </p:sp>
      <p:sp>
        <p:nvSpPr>
          <p:cNvPr id="9" name="Slide Number Placeholder 8"/>
          <p:cNvSpPr>
            <a:spLocks noGrp="1"/>
          </p:cNvSpPr>
          <p:nvPr>
            <p:ph type="sldNum" sz="quarter" idx="11"/>
          </p:nvPr>
        </p:nvSpPr>
        <p:spPr/>
        <p:txBody>
          <a:bodyPr/>
          <a:lstStyle/>
          <a:p>
            <a:fld id="{9AF72B4C-463F-4971-A24E-0055A7249812}" type="slidenum">
              <a:rPr lang="en-US" smtClean="0">
                <a:solidFill>
                  <a:prstClr val="black">
                    <a:tint val="75000"/>
                  </a:prstClr>
                </a:solidFill>
              </a:rPr>
              <a:pPr/>
              <a:t>‹#›</a:t>
            </a:fld>
            <a:endParaRPr lang="en-US">
              <a:solidFill>
                <a:prstClr val="black">
                  <a:tint val="75000"/>
                </a:prstClr>
              </a:solidFill>
            </a:endParaRPr>
          </a:p>
        </p:txBody>
      </p:sp>
      <p:sp>
        <p:nvSpPr>
          <p:cNvPr id="10" name="Footer Placeholder 9"/>
          <p:cNvSpPr>
            <a:spLocks noGrp="1"/>
          </p:cNvSpPr>
          <p:nvPr>
            <p:ph type="ftr" sz="quarter" idx="12"/>
          </p:nvPr>
        </p:nvSpPr>
        <p:spPr/>
        <p:txBody>
          <a:bodyPr/>
          <a:lstStyle/>
          <a:p>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5E509B-CBF4-4555-8647-F8CA056F186E}" type="datetimeFigureOut">
              <a:rPr lang="en-US" smtClean="0">
                <a:solidFill>
                  <a:prstClr val="black">
                    <a:tint val="75000"/>
                  </a:prstClr>
                </a:solidFill>
              </a:rPr>
              <a:pPr/>
              <a:t>12/5/2014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F72B4C-463F-4971-A24E-0055A724981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5E509B-CBF4-4555-8647-F8CA056F186E}" type="datetimeFigureOut">
              <a:rPr lang="en-US" smtClean="0">
                <a:solidFill>
                  <a:prstClr val="black">
                    <a:tint val="75000"/>
                  </a:prstClr>
                </a:solidFill>
              </a:rPr>
              <a:pPr/>
              <a:t>12/5/2014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F72B4C-463F-4971-A24E-0055A724981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CD5E509B-CBF4-4555-8647-F8CA056F186E}" type="datetimeFigureOut">
              <a:rPr lang="en-US" smtClean="0">
                <a:solidFill>
                  <a:prstClr val="black">
                    <a:tint val="75000"/>
                  </a:prstClr>
                </a:solidFill>
              </a:rPr>
              <a:pPr/>
              <a:t>12/5/2014</a:t>
            </a:fld>
            <a:endParaRPr lang="en-US">
              <a:solidFill>
                <a:prstClr val="black">
                  <a:tint val="75000"/>
                </a:prstClr>
              </a:solidFill>
            </a:endParaRPr>
          </a:p>
        </p:txBody>
      </p:sp>
      <p:sp>
        <p:nvSpPr>
          <p:cNvPr id="16" name="Slide Number Placeholder 15"/>
          <p:cNvSpPr>
            <a:spLocks noGrp="1"/>
          </p:cNvSpPr>
          <p:nvPr>
            <p:ph type="sldNum" sz="quarter" idx="11"/>
          </p:nvPr>
        </p:nvSpPr>
        <p:spPr/>
        <p:txBody>
          <a:bodyPr/>
          <a:lstStyle/>
          <a:p>
            <a:fld id="{9AF72B4C-463F-4971-A24E-0055A7249812}" type="slidenum">
              <a:rPr lang="en-US" smtClean="0">
                <a:solidFill>
                  <a:prstClr val="black">
                    <a:tint val="75000"/>
                  </a:prstClr>
                </a:solidFill>
              </a:rPr>
              <a:pPr/>
              <a:t>‹#›</a:t>
            </a:fld>
            <a:endParaRPr lang="en-US">
              <a:solidFill>
                <a:prstClr val="black">
                  <a:tint val="75000"/>
                </a:prstClr>
              </a:solidFill>
            </a:endParaRPr>
          </a:p>
        </p:txBody>
      </p:sp>
      <p:sp>
        <p:nvSpPr>
          <p:cNvPr id="17" name="Footer Placeholder 16"/>
          <p:cNvSpPr>
            <a:spLocks noGrp="1"/>
          </p:cNvSpPr>
          <p:nvPr>
            <p:ph type="ftr" sz="quarter" idx="12"/>
          </p:nvPr>
        </p:nvSpPr>
        <p:spPr/>
        <p:txBody>
          <a:bodyPr/>
          <a:lstStyle/>
          <a:p>
            <a:endParaRPr lang="en-US">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CD5E509B-CBF4-4555-8647-F8CA056F186E}" type="datetimeFigureOut">
              <a:rPr lang="en-US" smtClean="0">
                <a:solidFill>
                  <a:prstClr val="black">
                    <a:tint val="75000"/>
                  </a:prstClr>
                </a:solidFill>
              </a:rPr>
              <a:pPr/>
              <a:t>12/5/2014</a:t>
            </a:fld>
            <a:endParaRPr lang="en-US">
              <a:solidFill>
                <a:prstClr val="black">
                  <a:tint val="75000"/>
                </a:prstClr>
              </a:solidFill>
            </a:endParaRPr>
          </a:p>
        </p:txBody>
      </p:sp>
      <p:sp>
        <p:nvSpPr>
          <p:cNvPr id="15" name="Slide Number Placeholder 14"/>
          <p:cNvSpPr>
            <a:spLocks noGrp="1"/>
          </p:cNvSpPr>
          <p:nvPr>
            <p:ph type="sldNum" sz="quarter" idx="15"/>
          </p:nvPr>
        </p:nvSpPr>
        <p:spPr/>
        <p:txBody>
          <a:bodyPr/>
          <a:lstStyle>
            <a:lvl1pPr algn="ctr">
              <a:defRPr/>
            </a:lvl1pPr>
          </a:lstStyle>
          <a:p>
            <a:fld id="{9AF72B4C-463F-4971-A24E-0055A7249812}" type="slidenum">
              <a:rPr lang="en-US" smtClean="0">
                <a:solidFill>
                  <a:prstClr val="black">
                    <a:tint val="75000"/>
                  </a:prstClr>
                </a:solidFill>
              </a:rPr>
              <a:pPr/>
              <a:t>‹#›</a:t>
            </a:fld>
            <a:endParaRPr lang="en-US">
              <a:solidFill>
                <a:prstClr val="black">
                  <a:tint val="75000"/>
                </a:prstClr>
              </a:solidFill>
            </a:endParaRPr>
          </a:p>
        </p:txBody>
      </p:sp>
      <p:sp>
        <p:nvSpPr>
          <p:cNvPr id="16" name="Footer Placeholder 15"/>
          <p:cNvSpPr>
            <a:spLocks noGrp="1"/>
          </p:cNvSpPr>
          <p:nvPr>
            <p:ph type="ftr" sz="quarter" idx="16"/>
          </p:nvPr>
        </p:nvSpPr>
        <p:spPr/>
        <p:txBody>
          <a:bodyPr/>
          <a:lstStyle/>
          <a:p>
            <a:endParaRPr lang="en-US">
              <a:solidFill>
                <a:prstClr val="black">
                  <a:tint val="75000"/>
                </a:prstClr>
              </a:solidFill>
            </a:endParaRPr>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D5E509B-CBF4-4555-8647-F8CA056F186E}" type="datetimeFigureOut">
              <a:rPr lang="en-US" smtClean="0">
                <a:solidFill>
                  <a:prstClr val="black">
                    <a:tint val="75000"/>
                  </a:prstClr>
                </a:solidFill>
              </a:rPr>
              <a:pPr/>
              <a:t>12/5/2014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F72B4C-463F-4971-A24E-0055A7249812}"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2CE5545-A638-400C-B10F-9CC488E32667}" type="datetimeFigureOut">
              <a:rPr lang="en-GB" smtClean="0"/>
              <a:pPr/>
              <a:t>05/12/2014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E2DCECD-9703-4E80-A5AF-D86717BB1FB4}" type="slidenum">
              <a:rPr lang="en-GB" smtClean="0"/>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D5E509B-CBF4-4555-8647-F8CA056F186E}" type="datetimeFigureOut">
              <a:rPr lang="en-US" smtClean="0">
                <a:solidFill>
                  <a:prstClr val="black">
                    <a:tint val="75000"/>
                  </a:prstClr>
                </a:solidFill>
              </a:rPr>
              <a:pPr/>
              <a:t>12/5/2014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F72B4C-463F-4971-A24E-0055A7249812}"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AF72B4C-463F-4971-A24E-0055A7249812}" type="slidenum">
              <a:rPr lang="en-US" smtClean="0">
                <a:solidFill>
                  <a:prstClr val="black">
                    <a:tint val="75000"/>
                  </a:prstClr>
                </a:solidFill>
              </a:rPr>
              <a:pPr/>
              <a:t>‹#›</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7" name="Date Placeholder 6"/>
          <p:cNvSpPr>
            <a:spLocks noGrp="1"/>
          </p:cNvSpPr>
          <p:nvPr>
            <p:ph type="dt" sz="half" idx="10"/>
          </p:nvPr>
        </p:nvSpPr>
        <p:spPr/>
        <p:txBody>
          <a:bodyPr/>
          <a:lstStyle/>
          <a:p>
            <a:fld id="{CD5E509B-CBF4-4555-8647-F8CA056F186E}" type="datetimeFigureOut">
              <a:rPr lang="en-US" smtClean="0">
                <a:solidFill>
                  <a:prstClr val="black">
                    <a:tint val="75000"/>
                  </a:prstClr>
                </a:solidFill>
              </a:rPr>
              <a:pPr/>
              <a:t>12/5/2014</a:t>
            </a:fld>
            <a:endParaRPr lang="en-US">
              <a:solidFill>
                <a:prstClr val="black">
                  <a:tint val="75000"/>
                </a:prstClr>
              </a:solidFill>
            </a:endParaRPr>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D5E509B-CBF4-4555-8647-F8CA056F186E}" type="datetimeFigureOut">
              <a:rPr lang="en-US" smtClean="0">
                <a:solidFill>
                  <a:prstClr val="black">
                    <a:tint val="75000"/>
                  </a:prstClr>
                </a:solidFill>
              </a:rPr>
              <a:pPr/>
              <a:t>12/5/2014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F72B4C-463F-4971-A24E-0055A7249812}"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5E509B-CBF4-4555-8647-F8CA056F186E}" type="datetimeFigureOut">
              <a:rPr lang="en-US" smtClean="0">
                <a:solidFill>
                  <a:prstClr val="black">
                    <a:tint val="75000"/>
                  </a:prstClr>
                </a:solidFill>
              </a:rPr>
              <a:pPr/>
              <a:t>12/5/2014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F72B4C-463F-4971-A24E-0055A724981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CD5E509B-CBF4-4555-8647-F8CA056F186E}" type="datetimeFigureOut">
              <a:rPr lang="en-US" smtClean="0">
                <a:solidFill>
                  <a:prstClr val="black">
                    <a:tint val="75000"/>
                  </a:prstClr>
                </a:solidFill>
              </a:rPr>
              <a:pPr/>
              <a:t>12/5/2014</a:t>
            </a:fld>
            <a:endParaRPr lang="en-US">
              <a:solidFill>
                <a:prstClr val="black">
                  <a:tint val="75000"/>
                </a:prstClr>
              </a:solidFill>
            </a:endParaRPr>
          </a:p>
        </p:txBody>
      </p:sp>
      <p:sp>
        <p:nvSpPr>
          <p:cNvPr id="9" name="Slide Number Placeholder 8"/>
          <p:cNvSpPr>
            <a:spLocks noGrp="1"/>
          </p:cNvSpPr>
          <p:nvPr>
            <p:ph type="sldNum" sz="quarter" idx="15"/>
          </p:nvPr>
        </p:nvSpPr>
        <p:spPr/>
        <p:txBody>
          <a:bodyPr/>
          <a:lstStyle/>
          <a:p>
            <a:fld id="{9AF72B4C-463F-4971-A24E-0055A7249812}" type="slidenum">
              <a:rPr lang="en-US" smtClean="0">
                <a:solidFill>
                  <a:prstClr val="black">
                    <a:tint val="75000"/>
                  </a:prstClr>
                </a:solidFill>
              </a:rPr>
              <a:pPr/>
              <a:t>‹#›</a:t>
            </a:fld>
            <a:endParaRPr lang="en-US">
              <a:solidFill>
                <a:prstClr val="black">
                  <a:tint val="75000"/>
                </a:prstClr>
              </a:solidFill>
            </a:endParaRPr>
          </a:p>
        </p:txBody>
      </p:sp>
      <p:sp>
        <p:nvSpPr>
          <p:cNvPr id="10" name="Footer Placeholder 9"/>
          <p:cNvSpPr>
            <a:spLocks noGrp="1"/>
          </p:cNvSpPr>
          <p:nvPr>
            <p:ph type="ftr" sz="quarter" idx="16"/>
          </p:nvPr>
        </p:nvSpPr>
        <p:spPr/>
        <p:txBody>
          <a:bodyPr/>
          <a:lstStyle/>
          <a:p>
            <a:endParaRPr 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CD5E509B-CBF4-4555-8647-F8CA056F186E}" type="datetimeFigureOut">
              <a:rPr lang="en-US" smtClean="0">
                <a:solidFill>
                  <a:prstClr val="black">
                    <a:tint val="75000"/>
                  </a:prstClr>
                </a:solidFill>
              </a:rPr>
              <a:pPr/>
              <a:t>12/5/2014</a:t>
            </a:fld>
            <a:endParaRPr lang="en-US">
              <a:solidFill>
                <a:prstClr val="black">
                  <a:tint val="75000"/>
                </a:prstClr>
              </a:solidFill>
            </a:endParaRPr>
          </a:p>
        </p:txBody>
      </p:sp>
      <p:sp>
        <p:nvSpPr>
          <p:cNvPr id="9" name="Slide Number Placeholder 8"/>
          <p:cNvSpPr>
            <a:spLocks noGrp="1"/>
          </p:cNvSpPr>
          <p:nvPr>
            <p:ph type="sldNum" sz="quarter" idx="11"/>
          </p:nvPr>
        </p:nvSpPr>
        <p:spPr/>
        <p:txBody>
          <a:bodyPr/>
          <a:lstStyle/>
          <a:p>
            <a:fld id="{9AF72B4C-463F-4971-A24E-0055A7249812}" type="slidenum">
              <a:rPr lang="en-US" smtClean="0">
                <a:solidFill>
                  <a:prstClr val="black">
                    <a:tint val="75000"/>
                  </a:prstClr>
                </a:solidFill>
              </a:rPr>
              <a:pPr/>
              <a:t>‹#›</a:t>
            </a:fld>
            <a:endParaRPr lang="en-US">
              <a:solidFill>
                <a:prstClr val="black">
                  <a:tint val="75000"/>
                </a:prstClr>
              </a:solidFill>
            </a:endParaRPr>
          </a:p>
        </p:txBody>
      </p:sp>
      <p:sp>
        <p:nvSpPr>
          <p:cNvPr id="10" name="Footer Placeholder 9"/>
          <p:cNvSpPr>
            <a:spLocks noGrp="1"/>
          </p:cNvSpPr>
          <p:nvPr>
            <p:ph type="ftr" sz="quarter" idx="12"/>
          </p:nvPr>
        </p:nvSpPr>
        <p:spPr/>
        <p:txBody>
          <a:bodyPr/>
          <a:lstStyle/>
          <a:p>
            <a:endParaRPr 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5E509B-CBF4-4555-8647-F8CA056F186E}" type="datetimeFigureOut">
              <a:rPr lang="en-US" smtClean="0">
                <a:solidFill>
                  <a:prstClr val="black">
                    <a:tint val="75000"/>
                  </a:prstClr>
                </a:solidFill>
              </a:rPr>
              <a:pPr/>
              <a:t>12/5/2014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F72B4C-463F-4971-A24E-0055A724981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5E509B-CBF4-4555-8647-F8CA056F186E}" type="datetimeFigureOut">
              <a:rPr lang="en-US" smtClean="0">
                <a:solidFill>
                  <a:prstClr val="black">
                    <a:tint val="75000"/>
                  </a:prstClr>
                </a:solidFill>
              </a:rPr>
              <a:pPr/>
              <a:t>12/5/2014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F72B4C-463F-4971-A24E-0055A724981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2CE5545-A638-400C-B10F-9CC488E32667}" type="datetimeFigureOut">
              <a:rPr lang="en-GB" smtClean="0"/>
              <a:pPr/>
              <a:t>05/12/2014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E2DCECD-9703-4E80-A5AF-D86717BB1FB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CE5545-A638-400C-B10F-9CC488E32667}" type="datetimeFigureOut">
              <a:rPr lang="en-GB" smtClean="0"/>
              <a:pPr/>
              <a:t>05/12/2014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E2DCECD-9703-4E80-A5AF-D86717BB1FB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CE5545-A638-400C-B10F-9CC488E32667}" type="datetimeFigureOut">
              <a:rPr lang="en-GB" smtClean="0"/>
              <a:pPr/>
              <a:t>05/12/2014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2DCECD-9703-4E80-A5AF-D86717BB1FB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CE5545-A638-400C-B10F-9CC488E32667}" type="datetimeFigureOut">
              <a:rPr lang="en-GB" smtClean="0"/>
              <a:pPr/>
              <a:t>05/12/2014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2DCECD-9703-4E80-A5AF-D86717BB1FB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CE5545-A638-400C-B10F-9CC488E32667}" type="datetimeFigureOut">
              <a:rPr lang="en-GB" smtClean="0"/>
              <a:pPr/>
              <a:t>05/12/2014</a:t>
            </a:fld>
            <a:endParaRPr lang="en-GB"/>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2DCECD-9703-4E80-A5AF-D86717BB1FB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4583" name="Picture 7" descr="2ndslideimage"/>
          <p:cNvPicPr>
            <a:picLocks noChangeAspect="1" noChangeArrowheads="1"/>
          </p:cNvPicPr>
          <p:nvPr/>
        </p:nvPicPr>
        <p:blipFill>
          <a:blip r:embed="rId15" cstate="print"/>
          <a:srcRect/>
          <a:stretch>
            <a:fillRect/>
          </a:stretch>
        </p:blipFill>
        <p:spPr bwMode="auto">
          <a:xfrm>
            <a:off x="0" y="0"/>
            <a:ext cx="9144000" cy="6858000"/>
          </a:xfrm>
          <a:prstGeom prst="rect">
            <a:avLst/>
          </a:prstGeom>
          <a:noFill/>
        </p:spPr>
      </p:pic>
      <p:sp>
        <p:nvSpPr>
          <p:cNvPr id="24578" name="Rectangle 2"/>
          <p:cNvSpPr>
            <a:spLocks noGrp="1" noChangeArrowheads="1"/>
          </p:cNvSpPr>
          <p:nvPr>
            <p:ph type="title"/>
          </p:nvPr>
        </p:nvSpPr>
        <p:spPr bwMode="auto">
          <a:xfrm>
            <a:off x="457200" y="76200"/>
            <a:ext cx="6781800" cy="1066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4579" name="Rectangle 3"/>
          <p:cNvSpPr>
            <a:spLocks noGrp="1" noChangeArrowheads="1"/>
          </p:cNvSpPr>
          <p:nvPr>
            <p:ph type="body" idx="1"/>
          </p:nvPr>
        </p:nvSpPr>
        <p:spPr bwMode="auto">
          <a:xfrm>
            <a:off x="457200" y="1219200"/>
            <a:ext cx="82296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400">
                <a:latin typeface="Times New Roman" pitchFamily="18" charset="0"/>
              </a:defRPr>
            </a:lvl1pPr>
          </a:lstStyle>
          <a:p>
            <a:pPr fontAlgn="base">
              <a:spcBef>
                <a:spcPct val="0"/>
              </a:spcBef>
              <a:spcAft>
                <a:spcPct val="0"/>
              </a:spcAft>
            </a:pPr>
            <a:endParaRPr lang="en-US">
              <a:solidFill>
                <a:srgbClr val="000000"/>
              </a:solidFill>
            </a:endParaRPr>
          </a:p>
        </p:txBody>
      </p:sp>
      <p:sp>
        <p:nvSpPr>
          <p:cNvPr id="245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1" sz="1400">
                <a:latin typeface="Times New Roman" pitchFamily="18" charset="0"/>
              </a:defRPr>
            </a:lvl1pPr>
          </a:lstStyle>
          <a:p>
            <a:pPr fontAlgn="base">
              <a:spcBef>
                <a:spcPct val="0"/>
              </a:spcBef>
              <a:spcAft>
                <a:spcPct val="0"/>
              </a:spcAft>
            </a:pPr>
            <a:endParaRPr lang="en-US">
              <a:solidFill>
                <a:srgbClr val="000000"/>
              </a:solidFill>
            </a:endParaRPr>
          </a:p>
        </p:txBody>
      </p:sp>
      <p:sp>
        <p:nvSpPr>
          <p:cNvPr id="245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400">
                <a:latin typeface="Times New Roman" pitchFamily="18" charset="0"/>
              </a:defRPr>
            </a:lvl1pPr>
          </a:lstStyle>
          <a:p>
            <a:pPr fontAlgn="base">
              <a:spcBef>
                <a:spcPct val="0"/>
              </a:spcBef>
              <a:spcAft>
                <a:spcPct val="0"/>
              </a:spcAft>
            </a:pPr>
            <a:fld id="{B9CE63C7-17F5-40AD-9655-FB4B942B4052}"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3117514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spd="med">
    <p:wipe dir="u"/>
  </p:transition>
  <p:timing>
    <p:tnLst>
      <p:par>
        <p:cTn id="1" dur="indefinite" restart="never" nodeType="tmRoot"/>
      </p:par>
    </p:tnLst>
  </p:timing>
  <p:txStyles>
    <p:titleStyle>
      <a:lvl1pPr algn="l" rtl="0" eaLnBrk="1" fontAlgn="base" hangingPunct="1">
        <a:spcBef>
          <a:spcPct val="0"/>
        </a:spcBef>
        <a:spcAft>
          <a:spcPct val="0"/>
        </a:spcAft>
        <a:defRPr sz="3600">
          <a:solidFill>
            <a:srgbClr val="000000"/>
          </a:solidFill>
          <a:latin typeface="+mj-lt"/>
          <a:ea typeface="+mj-ea"/>
          <a:cs typeface="+mj-cs"/>
        </a:defRPr>
      </a:lvl1pPr>
      <a:lvl2pPr algn="l" rtl="0" eaLnBrk="1" fontAlgn="base" hangingPunct="1">
        <a:spcBef>
          <a:spcPct val="0"/>
        </a:spcBef>
        <a:spcAft>
          <a:spcPct val="0"/>
        </a:spcAft>
        <a:defRPr sz="3600">
          <a:solidFill>
            <a:srgbClr val="000000"/>
          </a:solidFill>
          <a:latin typeface="Gill Sans MT" pitchFamily="34" charset="0"/>
        </a:defRPr>
      </a:lvl2pPr>
      <a:lvl3pPr algn="l" rtl="0" eaLnBrk="1" fontAlgn="base" hangingPunct="1">
        <a:spcBef>
          <a:spcPct val="0"/>
        </a:spcBef>
        <a:spcAft>
          <a:spcPct val="0"/>
        </a:spcAft>
        <a:defRPr sz="3600">
          <a:solidFill>
            <a:srgbClr val="000000"/>
          </a:solidFill>
          <a:latin typeface="Gill Sans MT" pitchFamily="34" charset="0"/>
        </a:defRPr>
      </a:lvl3pPr>
      <a:lvl4pPr algn="l" rtl="0" eaLnBrk="1" fontAlgn="base" hangingPunct="1">
        <a:spcBef>
          <a:spcPct val="0"/>
        </a:spcBef>
        <a:spcAft>
          <a:spcPct val="0"/>
        </a:spcAft>
        <a:defRPr sz="3600">
          <a:solidFill>
            <a:srgbClr val="000000"/>
          </a:solidFill>
          <a:latin typeface="Gill Sans MT" pitchFamily="34" charset="0"/>
        </a:defRPr>
      </a:lvl4pPr>
      <a:lvl5pPr algn="l" rtl="0" eaLnBrk="1" fontAlgn="base" hangingPunct="1">
        <a:spcBef>
          <a:spcPct val="0"/>
        </a:spcBef>
        <a:spcAft>
          <a:spcPct val="0"/>
        </a:spcAft>
        <a:defRPr sz="3600">
          <a:solidFill>
            <a:srgbClr val="000000"/>
          </a:solidFill>
          <a:latin typeface="Gill Sans MT" pitchFamily="34" charset="0"/>
        </a:defRPr>
      </a:lvl5pPr>
      <a:lvl6pPr marL="457200" algn="l" rtl="0" eaLnBrk="1" fontAlgn="base" hangingPunct="1">
        <a:spcBef>
          <a:spcPct val="0"/>
        </a:spcBef>
        <a:spcAft>
          <a:spcPct val="0"/>
        </a:spcAft>
        <a:defRPr sz="3600">
          <a:solidFill>
            <a:srgbClr val="000000"/>
          </a:solidFill>
          <a:latin typeface="Gill Sans MT" pitchFamily="34" charset="0"/>
        </a:defRPr>
      </a:lvl6pPr>
      <a:lvl7pPr marL="914400" algn="l" rtl="0" eaLnBrk="1" fontAlgn="base" hangingPunct="1">
        <a:spcBef>
          <a:spcPct val="0"/>
        </a:spcBef>
        <a:spcAft>
          <a:spcPct val="0"/>
        </a:spcAft>
        <a:defRPr sz="3600">
          <a:solidFill>
            <a:srgbClr val="000000"/>
          </a:solidFill>
          <a:latin typeface="Gill Sans MT" pitchFamily="34" charset="0"/>
        </a:defRPr>
      </a:lvl7pPr>
      <a:lvl8pPr marL="1371600" algn="l" rtl="0" eaLnBrk="1" fontAlgn="base" hangingPunct="1">
        <a:spcBef>
          <a:spcPct val="0"/>
        </a:spcBef>
        <a:spcAft>
          <a:spcPct val="0"/>
        </a:spcAft>
        <a:defRPr sz="3600">
          <a:solidFill>
            <a:srgbClr val="000000"/>
          </a:solidFill>
          <a:latin typeface="Gill Sans MT" pitchFamily="34" charset="0"/>
        </a:defRPr>
      </a:lvl8pPr>
      <a:lvl9pPr marL="1828800" algn="l" rtl="0" eaLnBrk="1" fontAlgn="base" hangingPunct="1">
        <a:spcBef>
          <a:spcPct val="0"/>
        </a:spcBef>
        <a:spcAft>
          <a:spcPct val="0"/>
        </a:spcAft>
        <a:defRPr sz="3600">
          <a:solidFill>
            <a:srgbClr val="000000"/>
          </a:solidFill>
          <a:latin typeface="Gill Sans MT" pitchFamily="34" charset="0"/>
        </a:defRPr>
      </a:lvl9pPr>
    </p:titleStyle>
    <p:bodyStyle>
      <a:lvl1pPr marL="342900" indent="-342900" algn="l" rtl="0" eaLnBrk="1" fontAlgn="base" hangingPunct="1">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600">
          <a:solidFill>
            <a:srgbClr val="000000"/>
          </a:solidFill>
          <a:latin typeface="+mn-lt"/>
        </a:defRPr>
      </a:lvl2pPr>
      <a:lvl3pPr marL="1143000" indent="-228600" algn="l" rtl="0" eaLnBrk="1" fontAlgn="base" hangingPunct="1">
        <a:spcBef>
          <a:spcPct val="20000"/>
        </a:spcBef>
        <a:spcAft>
          <a:spcPct val="0"/>
        </a:spcAft>
        <a:buClr>
          <a:schemeClr val="tx1"/>
        </a:buClr>
        <a:buChar char="•"/>
        <a:defRPr sz="2400">
          <a:solidFill>
            <a:srgbClr val="000000"/>
          </a:solidFill>
          <a:latin typeface="+mn-lt"/>
        </a:defRPr>
      </a:lvl3pPr>
      <a:lvl4pPr marL="1600200" indent="-228600" algn="l" rtl="0" eaLnBrk="1" fontAlgn="base" hangingPunct="1">
        <a:spcBef>
          <a:spcPct val="20000"/>
        </a:spcBef>
        <a:spcAft>
          <a:spcPct val="0"/>
        </a:spcAft>
        <a:buClr>
          <a:schemeClr val="tx1"/>
        </a:buClr>
        <a:buChar char="•"/>
        <a:defRPr sz="2000">
          <a:solidFill>
            <a:srgbClr val="000000"/>
          </a:solidFill>
          <a:latin typeface="+mn-lt"/>
        </a:defRPr>
      </a:lvl4pPr>
      <a:lvl5pPr marL="2057400" indent="-228600" algn="l" rtl="0" eaLnBrk="1" fontAlgn="base" hangingPunct="1">
        <a:spcBef>
          <a:spcPct val="20000"/>
        </a:spcBef>
        <a:spcAft>
          <a:spcPct val="0"/>
        </a:spcAft>
        <a:buClr>
          <a:schemeClr val="tx1"/>
        </a:buClr>
        <a:buChar char="•"/>
        <a:defRPr sz="2000">
          <a:solidFill>
            <a:srgbClr val="000000"/>
          </a:solidFill>
          <a:latin typeface="+mn-lt"/>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12"/>
            <a:ext cx="2133600" cy="365125"/>
          </a:xfrm>
          <a:prstGeom prst="rect">
            <a:avLst/>
          </a:prstGeom>
        </p:spPr>
        <p:txBody>
          <a:bodyPr vert="horz" lIns="91440" tIns="45720" rIns="91440" bIns="45720" rtlCol="0" anchor="ctr"/>
          <a:lstStyle>
            <a:lvl1pPr algn="l">
              <a:defRPr sz="1200">
                <a:solidFill>
                  <a:schemeClr val="tx2"/>
                </a:solidFill>
              </a:defRPr>
            </a:lvl1pPr>
          </a:lstStyle>
          <a:p>
            <a:fld id="{02CE5545-A638-400C-B10F-9CC488E32667}" type="datetimeFigureOut">
              <a:rPr lang="en-GB" smtClean="0"/>
              <a:pPr/>
              <a:t>05/12/2014</a:t>
            </a:fld>
            <a:endParaRPr lang="en-GB"/>
          </a:p>
        </p:txBody>
      </p:sp>
      <p:sp>
        <p:nvSpPr>
          <p:cNvPr id="5" name="Footer Placeholder 4"/>
          <p:cNvSpPr>
            <a:spLocks noGrp="1"/>
          </p:cNvSpPr>
          <p:nvPr>
            <p:ph type="ftr" sz="quarter" idx="3"/>
          </p:nvPr>
        </p:nvSpPr>
        <p:spPr>
          <a:xfrm>
            <a:off x="2831125" y="6312412"/>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GB"/>
          </a:p>
        </p:txBody>
      </p:sp>
      <p:sp>
        <p:nvSpPr>
          <p:cNvPr id="6" name="Slide Number Placeholder 5"/>
          <p:cNvSpPr>
            <a:spLocks noGrp="1"/>
          </p:cNvSpPr>
          <p:nvPr>
            <p:ph type="sldNum" sz="quarter" idx="4"/>
          </p:nvPr>
        </p:nvSpPr>
        <p:spPr>
          <a:xfrm>
            <a:off x="6553200" y="6312412"/>
            <a:ext cx="2133600" cy="365125"/>
          </a:xfrm>
          <a:prstGeom prst="rect">
            <a:avLst/>
          </a:prstGeom>
        </p:spPr>
        <p:txBody>
          <a:bodyPr vert="horz" lIns="91440" tIns="45720" rIns="91440" bIns="45720" rtlCol="0" anchor="ctr"/>
          <a:lstStyle>
            <a:lvl1pPr algn="r">
              <a:defRPr sz="1200">
                <a:solidFill>
                  <a:schemeClr val="tx2"/>
                </a:solidFill>
              </a:defRPr>
            </a:lvl1pPr>
          </a:lstStyle>
          <a:p>
            <a:fld id="{DE2DCECD-9703-4E80-A5AF-D86717BB1FB4}"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2CE5545-A638-400C-B10F-9CC488E32667}" type="datetimeFigureOut">
              <a:rPr lang="en-GB" smtClean="0"/>
              <a:pPr/>
              <a:t>05/12/2014</a:t>
            </a:fld>
            <a:endParaRPr lang="en-GB"/>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GB"/>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E2DCECD-9703-4E80-A5AF-D86717BB1FB4}" type="slidenum">
              <a:rPr lang="en-GB" smtClean="0"/>
              <a:pPr/>
              <a:t>‹#›</a:t>
            </a:fld>
            <a:endParaRPr lang="en-GB"/>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2CE5545-A638-400C-B10F-9CC488E32667}" type="datetimeFigureOut">
              <a:rPr lang="en-GB" smtClean="0"/>
              <a:pPr/>
              <a:t>05/12/2014</a:t>
            </a:fld>
            <a:endParaRPr lang="en-GB"/>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GB"/>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E2DCECD-9703-4E80-A5AF-D86717BB1FB4}" type="slidenum">
              <a:rPr lang="en-GB" smtClean="0"/>
              <a:pPr/>
              <a:t>‹#›</a:t>
            </a:fld>
            <a:endParaRPr lang="en-GB"/>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4214648"/>
            <a:ext cx="6858000" cy="2443728"/>
          </a:xfrm>
        </p:spPr>
        <p:txBody>
          <a:bodyPr>
            <a:normAutofit lnSpcReduction="10000"/>
          </a:bodyPr>
          <a:lstStyle/>
          <a:p>
            <a:r>
              <a:rPr lang="en-US" sz="2000" dirty="0" smtClean="0">
                <a:latin typeface="Lucida Fax" panose="02060602050505020204" pitchFamily="18" charset="0"/>
              </a:rPr>
              <a:t>Presented by the Councilors of the </a:t>
            </a:r>
          </a:p>
          <a:p>
            <a:r>
              <a:rPr lang="en-US" sz="2000" dirty="0" smtClean="0">
                <a:latin typeface="Lucida Fax" panose="02060602050505020204" pitchFamily="18" charset="0"/>
              </a:rPr>
              <a:t>Council on Disability and Persons with Disabilities:</a:t>
            </a:r>
          </a:p>
          <a:p>
            <a:r>
              <a:rPr lang="en-US" sz="2000" dirty="0" smtClean="0">
                <a:latin typeface="Lucida Fax" panose="02060602050505020204" pitchFamily="18" charset="0"/>
              </a:rPr>
              <a:t>Joseph A. </a:t>
            </a:r>
            <a:r>
              <a:rPr lang="en-US" sz="2000" dirty="0" err="1" smtClean="0">
                <a:latin typeface="Lucida Fax" panose="02060602050505020204" pitchFamily="18" charset="0"/>
              </a:rPr>
              <a:t>LoGiudice</a:t>
            </a:r>
            <a:r>
              <a:rPr lang="en-US" sz="2000" dirty="0" smtClean="0">
                <a:latin typeface="Lucida Fax" panose="02060602050505020204" pitchFamily="18" charset="0"/>
              </a:rPr>
              <a:t>, L.M.S.W.</a:t>
            </a:r>
          </a:p>
          <a:p>
            <a:r>
              <a:rPr lang="en-US" sz="2000" dirty="0" smtClean="0">
                <a:latin typeface="Lucida Fax" panose="02060602050505020204" pitchFamily="18" charset="0"/>
              </a:rPr>
              <a:t>Kristen F. Linton, MSW, Ph.D.</a:t>
            </a:r>
          </a:p>
          <a:p>
            <a:r>
              <a:rPr lang="en-US" sz="2000" dirty="0" smtClean="0">
                <a:latin typeface="Lucida Fax" panose="02060602050505020204" pitchFamily="18" charset="0"/>
              </a:rPr>
              <a:t>Carolyn A. McAllister, MSW, Ph.D.</a:t>
            </a:r>
          </a:p>
          <a:p>
            <a:r>
              <a:rPr lang="en-US" sz="2000" dirty="0" smtClean="0">
                <a:latin typeface="Lucida Fax" panose="02060602050505020204" pitchFamily="18" charset="0"/>
              </a:rPr>
              <a:t>Carl L. Algood, LICSW, Ph.D.</a:t>
            </a:r>
          </a:p>
          <a:p>
            <a:endParaRPr lang="en-US" dirty="0" smtClean="0"/>
          </a:p>
          <a:p>
            <a:endParaRPr lang="en-US" dirty="0"/>
          </a:p>
        </p:txBody>
      </p:sp>
      <p:sp>
        <p:nvSpPr>
          <p:cNvPr id="2" name="Title 1"/>
          <p:cNvSpPr>
            <a:spLocks noGrp="1"/>
          </p:cNvSpPr>
          <p:nvPr>
            <p:ph type="ctrTitle"/>
          </p:nvPr>
        </p:nvSpPr>
        <p:spPr>
          <a:xfrm>
            <a:off x="1143000" y="1122371"/>
            <a:ext cx="6858000" cy="2306630"/>
          </a:xfrm>
        </p:spPr>
        <p:txBody>
          <a:bodyPr>
            <a:normAutofit fontScale="90000"/>
          </a:bodyPr>
          <a:lstStyle/>
          <a:p>
            <a:pPr>
              <a:spcBef>
                <a:spcPct val="20000"/>
              </a:spcBef>
              <a:spcAft>
                <a:spcPts val="0"/>
              </a:spcAft>
            </a:pPr>
            <a:r>
              <a:rPr lang="en-US" sz="4000" b="1" dirty="0" smtClean="0">
                <a:latin typeface="Lucida Fax" panose="02060602050505020204" pitchFamily="18" charset="0"/>
              </a:rPr>
              <a:t>Disability and Sexuality:</a:t>
            </a:r>
            <a:br>
              <a:rPr lang="en-US" sz="4000" b="1" dirty="0" smtClean="0">
                <a:latin typeface="Lucida Fax" panose="02060602050505020204" pitchFamily="18" charset="0"/>
              </a:rPr>
            </a:br>
            <a:r>
              <a:rPr lang="en-US" sz="4000" b="1" dirty="0" smtClean="0">
                <a:latin typeface="Lucida Fax" panose="02060602050505020204" pitchFamily="18" charset="0"/>
              </a:rPr>
              <a:t>What Social Workers </a:t>
            </a:r>
            <a:br>
              <a:rPr lang="en-US" sz="4000" b="1" dirty="0" smtClean="0">
                <a:latin typeface="Lucida Fax" panose="02060602050505020204" pitchFamily="18" charset="0"/>
              </a:rPr>
            </a:br>
            <a:r>
              <a:rPr lang="en-US" sz="4000" b="1" dirty="0" smtClean="0">
                <a:latin typeface="Lucida Fax" panose="02060602050505020204" pitchFamily="18" charset="0"/>
              </a:rPr>
              <a:t>Should Know</a:t>
            </a:r>
            <a:br>
              <a:rPr lang="en-US" sz="4000" b="1" dirty="0" smtClean="0">
                <a:latin typeface="Lucida Fax" panose="02060602050505020204" pitchFamily="18" charset="0"/>
              </a:rPr>
            </a:br>
            <a:r>
              <a:rPr lang="en-US" altLang="en-US" sz="3100" b="1" dirty="0">
                <a:latin typeface="Lucida Fax" pitchFamily="18" charset="0"/>
              </a:rPr>
              <a:t>Council on Social Work Education</a:t>
            </a:r>
            <a:r>
              <a:rPr lang="en-US" sz="3100" b="1" dirty="0" smtClean="0">
                <a:latin typeface="Lucida Fax" panose="02060602050505020204" pitchFamily="18" charset="0"/>
              </a:rPr>
              <a:t/>
            </a:r>
            <a:br>
              <a:rPr lang="en-US" sz="3100" b="1" dirty="0" smtClean="0">
                <a:latin typeface="Lucida Fax" panose="02060602050505020204" pitchFamily="18" charset="0"/>
              </a:rPr>
            </a:br>
            <a:r>
              <a:rPr lang="en-US" altLang="en-US" sz="3100" b="1" dirty="0" smtClean="0">
                <a:latin typeface="Lucida Fax" pitchFamily="18" charset="0"/>
              </a:rPr>
              <a:t>Annual </a:t>
            </a:r>
            <a:r>
              <a:rPr lang="en-US" altLang="en-US" sz="3100" b="1" dirty="0">
                <a:latin typeface="Lucida Fax" pitchFamily="18" charset="0"/>
              </a:rPr>
              <a:t>Program </a:t>
            </a:r>
            <a:r>
              <a:rPr lang="en-US" altLang="en-US" sz="3100" b="1" dirty="0" smtClean="0">
                <a:latin typeface="Lucida Fax" pitchFamily="18" charset="0"/>
              </a:rPr>
              <a:t>Meeting</a:t>
            </a:r>
            <a:r>
              <a:rPr lang="en-US" altLang="en-US" sz="3100" b="1" dirty="0">
                <a:latin typeface="Lucida Fax" pitchFamily="18" charset="0"/>
              </a:rPr>
              <a:t/>
            </a:r>
            <a:br>
              <a:rPr lang="en-US" altLang="en-US" sz="3100" b="1" dirty="0">
                <a:latin typeface="Lucida Fax" pitchFamily="18" charset="0"/>
              </a:rPr>
            </a:br>
            <a:r>
              <a:rPr lang="en-US" altLang="en-US" sz="3100" b="1" dirty="0">
                <a:latin typeface="Lucida Fax" pitchFamily="18" charset="0"/>
              </a:rPr>
              <a:t>November 3,  2013</a:t>
            </a:r>
            <a:endParaRPr lang="en-US" sz="3100" b="1" dirty="0">
              <a:latin typeface="Lucida Fax" panose="02060602050505020204" pitchFamily="18" charset="0"/>
            </a:endParaRPr>
          </a:p>
        </p:txBody>
      </p:sp>
    </p:spTree>
    <p:extLst>
      <p:ext uri="{BB962C8B-B14F-4D97-AF65-F5344CB8AC3E}">
        <p14:creationId xmlns:p14="http://schemas.microsoft.com/office/powerpoint/2010/main" val="2072189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143000" y="4114800"/>
            <a:ext cx="6858000" cy="1143000"/>
          </a:xfrm>
        </p:spPr>
        <p:txBody>
          <a:bodyPr/>
          <a:lstStyle/>
          <a:p>
            <a:r>
              <a:rPr lang="en-US" dirty="0">
                <a:latin typeface="Lucida Fax" panose="02060602050505020204" pitchFamily="18" charset="0"/>
              </a:rPr>
              <a:t>Joseph A. </a:t>
            </a:r>
            <a:r>
              <a:rPr lang="en-US" dirty="0" err="1">
                <a:latin typeface="Lucida Fax" panose="02060602050505020204" pitchFamily="18" charset="0"/>
              </a:rPr>
              <a:t>LoGiudice</a:t>
            </a:r>
            <a:r>
              <a:rPr lang="en-US" dirty="0">
                <a:latin typeface="Lucida Fax" panose="02060602050505020204" pitchFamily="18" charset="0"/>
              </a:rPr>
              <a:t>, L.M.S.W.</a:t>
            </a:r>
          </a:p>
          <a:p>
            <a:endParaRPr lang="en-US" dirty="0"/>
          </a:p>
        </p:txBody>
      </p:sp>
      <p:sp>
        <p:nvSpPr>
          <p:cNvPr id="4" name="Title 3"/>
          <p:cNvSpPr>
            <a:spLocks noGrp="1"/>
          </p:cNvSpPr>
          <p:nvPr>
            <p:ph type="ctrTitle"/>
          </p:nvPr>
        </p:nvSpPr>
        <p:spPr/>
        <p:txBody>
          <a:bodyPr>
            <a:noAutofit/>
          </a:bodyPr>
          <a:lstStyle/>
          <a:p>
            <a:r>
              <a:rPr lang="en-US" sz="4000" dirty="0">
                <a:latin typeface="Lucida Fax" panose="02060602050505020204" pitchFamily="18" charset="0"/>
              </a:rPr>
              <a:t>Historical Framework of Disability and Sexuality and Its Relationship to Social </a:t>
            </a:r>
            <a:r>
              <a:rPr lang="en-US" sz="4000" dirty="0" smtClean="0">
                <a:latin typeface="Lucida Fax" panose="02060602050505020204" pitchFamily="18" charset="0"/>
              </a:rPr>
              <a:t>Work</a:t>
            </a:r>
            <a:endParaRPr lang="en-US" sz="4000" dirty="0"/>
          </a:p>
        </p:txBody>
      </p:sp>
    </p:spTree>
    <p:extLst>
      <p:ext uri="{BB962C8B-B14F-4D97-AF65-F5344CB8AC3E}">
        <p14:creationId xmlns:p14="http://schemas.microsoft.com/office/powerpoint/2010/main" val="3228678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457200" y="2057400"/>
            <a:ext cx="8229600" cy="4038600"/>
          </a:xfrm>
        </p:spPr>
        <p:txBody>
          <a:bodyPr>
            <a:normAutofit/>
          </a:bodyPr>
          <a:lstStyle/>
          <a:p>
            <a:pPr marL="342900" indent="-342900" algn="l">
              <a:buFont typeface="Arial" panose="020B0604020202020204" pitchFamily="34" charset="0"/>
              <a:buChar char="•"/>
            </a:pPr>
            <a:r>
              <a:rPr lang="en-US" sz="3000" dirty="0" smtClean="0">
                <a:latin typeface="Lucida Fax" panose="02060602050505020204" pitchFamily="18" charset="0"/>
              </a:rPr>
              <a:t>Constructions and Interpretations of Disability and Sexuality</a:t>
            </a:r>
          </a:p>
          <a:p>
            <a:pPr marL="342900" indent="-342900" algn="l">
              <a:buFont typeface="Arial" panose="020B0604020202020204" pitchFamily="34" charset="0"/>
              <a:buChar char="•"/>
            </a:pPr>
            <a:r>
              <a:rPr lang="en-US" sz="3000" dirty="0" smtClean="0">
                <a:latin typeface="Lucida Fax" panose="02060602050505020204" pitchFamily="18" charset="0"/>
              </a:rPr>
              <a:t>Working Definitions of Disability and Sexuality According to Social Work</a:t>
            </a:r>
          </a:p>
          <a:p>
            <a:pPr marL="342900" indent="-342900" algn="l">
              <a:buFont typeface="Arial" panose="020B0604020202020204" pitchFamily="34" charset="0"/>
              <a:buChar char="•"/>
            </a:pPr>
            <a:r>
              <a:rPr lang="en-US" sz="3000" dirty="0" smtClean="0">
                <a:latin typeface="Lucida Fax" panose="02060602050505020204" pitchFamily="18" charset="0"/>
              </a:rPr>
              <a:t>The Relevance of Discussing the Concepts of Disability and Sexuality Among Social Workers</a:t>
            </a:r>
          </a:p>
          <a:p>
            <a:pPr algn="l"/>
            <a:endParaRPr lang="en-US" dirty="0"/>
          </a:p>
        </p:txBody>
      </p:sp>
      <p:sp>
        <p:nvSpPr>
          <p:cNvPr id="2" name="Title 1"/>
          <p:cNvSpPr>
            <a:spLocks noGrp="1"/>
          </p:cNvSpPr>
          <p:nvPr>
            <p:ph type="title"/>
          </p:nvPr>
        </p:nvSpPr>
        <p:spPr>
          <a:xfrm>
            <a:off x="457200" y="152400"/>
            <a:ext cx="8229600" cy="1752600"/>
          </a:xfrm>
        </p:spPr>
        <p:txBody>
          <a:bodyPr>
            <a:noAutofit/>
          </a:bodyPr>
          <a:lstStyle/>
          <a:p>
            <a:r>
              <a:rPr lang="en-US" sz="3200" b="1" dirty="0" smtClean="0">
                <a:latin typeface="Lucida Fax" panose="02060602050505020204" pitchFamily="18" charset="0"/>
              </a:rPr>
              <a:t>Historical Framework of Disability and Sexuality and </a:t>
            </a:r>
            <a:br>
              <a:rPr lang="en-US" sz="3200" b="1" dirty="0" smtClean="0">
                <a:latin typeface="Lucida Fax" panose="02060602050505020204" pitchFamily="18" charset="0"/>
              </a:rPr>
            </a:br>
            <a:r>
              <a:rPr lang="en-US" sz="3200" b="1" dirty="0" smtClean="0">
                <a:latin typeface="Lucida Fax" panose="02060602050505020204" pitchFamily="18" charset="0"/>
              </a:rPr>
              <a:t>Its Relationship to Social Work</a:t>
            </a:r>
            <a:endParaRPr lang="en-US" sz="3200" b="1" dirty="0"/>
          </a:p>
        </p:txBody>
      </p:sp>
    </p:spTree>
    <p:extLst>
      <p:ext uri="{BB962C8B-B14F-4D97-AF65-F5344CB8AC3E}">
        <p14:creationId xmlns:p14="http://schemas.microsoft.com/office/powerpoint/2010/main" val="669266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457200" y="2057400"/>
            <a:ext cx="8229600" cy="4038600"/>
          </a:xfrm>
        </p:spPr>
        <p:txBody>
          <a:bodyPr>
            <a:normAutofit fontScale="92500" lnSpcReduction="10000"/>
          </a:bodyPr>
          <a:lstStyle/>
          <a:p>
            <a:pPr algn="l"/>
            <a:r>
              <a:rPr lang="en-US" sz="2800" dirty="0" smtClean="0">
                <a:latin typeface="Lucida Fax" panose="02060602050505020204" pitchFamily="18" charset="0"/>
              </a:rPr>
              <a:t>A Review of the Conceptions of Disability and Sexuality </a:t>
            </a:r>
            <a:r>
              <a:rPr lang="en-US" sz="2800" dirty="0">
                <a:latin typeface="Lucida Fax" panose="02060602050505020204" pitchFamily="18" charset="0"/>
              </a:rPr>
              <a:t>f</a:t>
            </a:r>
            <a:r>
              <a:rPr lang="en-US" sz="2800" dirty="0" smtClean="0">
                <a:latin typeface="Lucida Fax" panose="02060602050505020204" pitchFamily="18" charset="0"/>
              </a:rPr>
              <a:t>rom the Late 19</a:t>
            </a:r>
            <a:r>
              <a:rPr lang="en-US" sz="2800" baseline="30000" dirty="0" smtClean="0">
                <a:latin typeface="Lucida Fax" panose="02060602050505020204" pitchFamily="18" charset="0"/>
              </a:rPr>
              <a:t>th</a:t>
            </a:r>
            <a:r>
              <a:rPr lang="en-US" sz="2800" dirty="0" smtClean="0">
                <a:latin typeface="Lucida Fax" panose="02060602050505020204" pitchFamily="18" charset="0"/>
              </a:rPr>
              <a:t> Century to the Present and Its Implications for the Disabled Community:</a:t>
            </a:r>
          </a:p>
          <a:p>
            <a:pPr marL="457200" indent="-457200" algn="l">
              <a:buFont typeface="Arial" panose="020B0604020202020204" pitchFamily="34" charset="0"/>
              <a:buChar char="•"/>
            </a:pPr>
            <a:r>
              <a:rPr lang="en-US" sz="2800" dirty="0" smtClean="0">
                <a:latin typeface="Lucida Fax" panose="02060602050505020204" pitchFamily="18" charset="0"/>
              </a:rPr>
              <a:t>Late 19</a:t>
            </a:r>
            <a:r>
              <a:rPr lang="en-US" sz="2800" baseline="30000" dirty="0" smtClean="0">
                <a:latin typeface="Lucida Fax" panose="02060602050505020204" pitchFamily="18" charset="0"/>
              </a:rPr>
              <a:t>th</a:t>
            </a:r>
            <a:r>
              <a:rPr lang="en-US" sz="2800" dirty="0" smtClean="0">
                <a:latin typeface="Lucida Fax" panose="02060602050505020204" pitchFamily="18" charset="0"/>
              </a:rPr>
              <a:t> Century to Early 20</a:t>
            </a:r>
            <a:r>
              <a:rPr lang="en-US" sz="2800" baseline="30000" dirty="0" smtClean="0">
                <a:latin typeface="Lucida Fax" panose="02060602050505020204" pitchFamily="18" charset="0"/>
              </a:rPr>
              <a:t>th</a:t>
            </a:r>
            <a:r>
              <a:rPr lang="en-US" sz="2800" dirty="0" smtClean="0">
                <a:latin typeface="Lucida Fax" panose="02060602050505020204" pitchFamily="18" charset="0"/>
              </a:rPr>
              <a:t> Century: Industrialization &amp; Eugenics</a:t>
            </a:r>
          </a:p>
          <a:p>
            <a:pPr marL="457200" indent="-457200" algn="l">
              <a:buFont typeface="Arial" panose="020B0604020202020204" pitchFamily="34" charset="0"/>
              <a:buChar char="•"/>
            </a:pPr>
            <a:r>
              <a:rPr lang="en-US" sz="2800" dirty="0" smtClean="0">
                <a:latin typeface="Lucida Fax" panose="02060602050505020204" pitchFamily="18" charset="0"/>
              </a:rPr>
              <a:t>1920s-1930s: “Roaring 20s” &amp; Depression Era &amp; Labor Movement</a:t>
            </a:r>
          </a:p>
          <a:p>
            <a:pPr marL="457200" indent="-457200" algn="l">
              <a:buFont typeface="Arial" panose="020B0604020202020204" pitchFamily="34" charset="0"/>
              <a:buChar char="•"/>
            </a:pPr>
            <a:r>
              <a:rPr lang="en-US" sz="2800" dirty="0" smtClean="0">
                <a:latin typeface="Lucida Fax" panose="02060602050505020204" pitchFamily="18" charset="0"/>
              </a:rPr>
              <a:t>1930s-1940s: The Times of FDR, WWII, Kinsey Studies</a:t>
            </a:r>
          </a:p>
          <a:p>
            <a:pPr algn="l"/>
            <a:endParaRPr lang="en-US" dirty="0"/>
          </a:p>
        </p:txBody>
      </p:sp>
      <p:sp>
        <p:nvSpPr>
          <p:cNvPr id="2" name="Title 1"/>
          <p:cNvSpPr>
            <a:spLocks noGrp="1"/>
          </p:cNvSpPr>
          <p:nvPr>
            <p:ph type="title"/>
          </p:nvPr>
        </p:nvSpPr>
        <p:spPr>
          <a:xfrm>
            <a:off x="457200" y="152400"/>
            <a:ext cx="8229600" cy="1676400"/>
          </a:xfrm>
        </p:spPr>
        <p:txBody>
          <a:bodyPr>
            <a:noAutofit/>
          </a:bodyPr>
          <a:lstStyle/>
          <a:p>
            <a:r>
              <a:rPr lang="en-US" sz="3200" b="1" dirty="0" smtClean="0">
                <a:latin typeface="Lucida Fax" panose="02060602050505020204" pitchFamily="18" charset="0"/>
              </a:rPr>
              <a:t>Historical Framework of </a:t>
            </a:r>
            <a:br>
              <a:rPr lang="en-US" sz="3200" b="1" dirty="0" smtClean="0">
                <a:latin typeface="Lucida Fax" panose="02060602050505020204" pitchFamily="18" charset="0"/>
              </a:rPr>
            </a:br>
            <a:r>
              <a:rPr lang="en-US" sz="3200" b="1" dirty="0" smtClean="0">
                <a:latin typeface="Lucida Fax" panose="02060602050505020204" pitchFamily="18" charset="0"/>
              </a:rPr>
              <a:t>Disability and Sexuality and Its Relationship to Social Work (cont’d</a:t>
            </a:r>
            <a:r>
              <a:rPr lang="en-US" sz="3200" dirty="0" smtClean="0">
                <a:latin typeface="Lucida Fax" panose="02060602050505020204" pitchFamily="18" charset="0"/>
              </a:rPr>
              <a:t>)</a:t>
            </a:r>
            <a:endParaRPr lang="en-US" sz="3200" dirty="0"/>
          </a:p>
        </p:txBody>
      </p:sp>
    </p:spTree>
    <p:extLst>
      <p:ext uri="{BB962C8B-B14F-4D97-AF65-F5344CB8AC3E}">
        <p14:creationId xmlns:p14="http://schemas.microsoft.com/office/powerpoint/2010/main" val="29889507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133600"/>
            <a:ext cx="7886700" cy="4267200"/>
          </a:xfrm>
        </p:spPr>
        <p:txBody>
          <a:bodyPr>
            <a:noAutofit/>
          </a:bodyPr>
          <a:lstStyle/>
          <a:p>
            <a:r>
              <a:rPr lang="en-US" dirty="0" smtClean="0">
                <a:latin typeface="Lucida Fax" panose="02060602050505020204" pitchFamily="18" charset="0"/>
              </a:rPr>
              <a:t>1940s-1950s: Return to Conservatism &amp; McCarthyism</a:t>
            </a:r>
          </a:p>
          <a:p>
            <a:r>
              <a:rPr lang="en-US" dirty="0" smtClean="0">
                <a:latin typeface="Lucida Fax" panose="02060602050505020204" pitchFamily="18" charset="0"/>
              </a:rPr>
              <a:t>1950s-1960s: Baby Boom &amp; Lyndon Johnson’s Great Society</a:t>
            </a:r>
          </a:p>
          <a:p>
            <a:r>
              <a:rPr lang="en-US" dirty="0" smtClean="0">
                <a:latin typeface="Lucida Fax" panose="02060602050505020204" pitchFamily="18" charset="0"/>
              </a:rPr>
              <a:t>1960s-1970s: Civil Rights Era, Sexual Revolution &amp; New Social Movements</a:t>
            </a:r>
          </a:p>
          <a:p>
            <a:r>
              <a:rPr lang="en-US" dirty="0" smtClean="0">
                <a:latin typeface="Lucida Fax" panose="02060602050505020204" pitchFamily="18" charset="0"/>
              </a:rPr>
              <a:t>1970s-1980s: From New Social Movements to Reaganomics</a:t>
            </a:r>
          </a:p>
          <a:p>
            <a:r>
              <a:rPr lang="en-US" dirty="0" smtClean="0">
                <a:latin typeface="Lucida Fax" panose="02060602050505020204" pitchFamily="18" charset="0"/>
              </a:rPr>
              <a:t>1980s-present: Disability Studies &amp; Sexuality Studies</a:t>
            </a:r>
          </a:p>
          <a:p>
            <a:endParaRPr lang="en-US" dirty="0">
              <a:latin typeface="Lucida Fax" panose="02060602050505020204" pitchFamily="18" charset="0"/>
            </a:endParaRPr>
          </a:p>
        </p:txBody>
      </p:sp>
      <p:sp>
        <p:nvSpPr>
          <p:cNvPr id="2" name="Title 1"/>
          <p:cNvSpPr>
            <a:spLocks noGrp="1"/>
          </p:cNvSpPr>
          <p:nvPr>
            <p:ph type="title"/>
          </p:nvPr>
        </p:nvSpPr>
        <p:spPr>
          <a:xfrm>
            <a:off x="628650" y="365129"/>
            <a:ext cx="7886700" cy="1692271"/>
          </a:xfrm>
        </p:spPr>
        <p:txBody>
          <a:bodyPr>
            <a:normAutofit/>
          </a:bodyPr>
          <a:lstStyle/>
          <a:p>
            <a:r>
              <a:rPr lang="en-US" sz="3200" b="1" dirty="0" smtClean="0">
                <a:latin typeface="Lucida Fax" panose="02060602050505020204" pitchFamily="18" charset="0"/>
              </a:rPr>
              <a:t>Historical Framework of </a:t>
            </a:r>
            <a:br>
              <a:rPr lang="en-US" sz="3200" b="1" dirty="0" smtClean="0">
                <a:latin typeface="Lucida Fax" panose="02060602050505020204" pitchFamily="18" charset="0"/>
              </a:rPr>
            </a:br>
            <a:r>
              <a:rPr lang="en-US" sz="3200" b="1" dirty="0" smtClean="0">
                <a:latin typeface="Lucida Fax" panose="02060602050505020204" pitchFamily="18" charset="0"/>
              </a:rPr>
              <a:t>Disability and Sexuality and Its Relationship to Social Work (cont’d)</a:t>
            </a:r>
            <a:endParaRPr lang="en-US" sz="3200" b="1" dirty="0"/>
          </a:p>
        </p:txBody>
      </p:sp>
    </p:spTree>
    <p:extLst>
      <p:ext uri="{BB962C8B-B14F-4D97-AF65-F5344CB8AC3E}">
        <p14:creationId xmlns:p14="http://schemas.microsoft.com/office/powerpoint/2010/main" val="12855767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457200" y="2133600"/>
            <a:ext cx="8229600" cy="4191000"/>
          </a:xfrm>
        </p:spPr>
        <p:txBody>
          <a:bodyPr>
            <a:noAutofit/>
          </a:bodyPr>
          <a:lstStyle/>
          <a:p>
            <a:pPr algn="l"/>
            <a:r>
              <a:rPr lang="en-US" sz="2000" dirty="0" smtClean="0">
                <a:latin typeface="Lucida Fax" panose="02060602050505020204" pitchFamily="18" charset="0"/>
              </a:rPr>
              <a:t>Social Work’s Essential Role in Imparting the Core Competencies &amp; Code of Ethics by Teaching about Disability and Sexuality:</a:t>
            </a:r>
          </a:p>
          <a:p>
            <a:pPr marL="342900" indent="-342900" algn="l">
              <a:buFont typeface="Arial" panose="020B0604020202020204" pitchFamily="34" charset="0"/>
              <a:buChar char="•"/>
            </a:pPr>
            <a:r>
              <a:rPr lang="en-US" sz="2000" dirty="0" smtClean="0">
                <a:latin typeface="Lucida Fax" panose="02060602050505020204" pitchFamily="18" charset="0"/>
              </a:rPr>
              <a:t>CSWE Core Competencies: 1. Apply social work ethical principles to guide professional practice; 2. Engage diversity and difference in practice; 3. Advance human rights and social and economic justice; 4. Engage in policy practice to advance social and economic well-being and to deliver effective social work services.</a:t>
            </a:r>
          </a:p>
          <a:p>
            <a:pPr marL="342900" indent="-342900" algn="l">
              <a:buFont typeface="Arial" panose="020B0604020202020204" pitchFamily="34" charset="0"/>
              <a:buChar char="•"/>
            </a:pPr>
            <a:r>
              <a:rPr lang="en-US" sz="2000" dirty="0" smtClean="0">
                <a:latin typeface="Lucida Fax" panose="02060602050505020204" pitchFamily="18" charset="0"/>
              </a:rPr>
              <a:t>Code of Ethics: 1. Cultural competence &amp; social </a:t>
            </a:r>
            <a:r>
              <a:rPr lang="en-US" sz="2000" dirty="0">
                <a:latin typeface="Lucida Fax" panose="02060602050505020204" pitchFamily="18" charset="0"/>
              </a:rPr>
              <a:t>d</a:t>
            </a:r>
            <a:r>
              <a:rPr lang="en-US" sz="2000" dirty="0" smtClean="0">
                <a:latin typeface="Lucida Fax" panose="02060602050505020204" pitchFamily="18" charset="0"/>
              </a:rPr>
              <a:t>iversity; 2. Social and political </a:t>
            </a:r>
            <a:r>
              <a:rPr lang="en-US" sz="2000" dirty="0">
                <a:latin typeface="Lucida Fax" panose="02060602050505020204" pitchFamily="18" charset="0"/>
              </a:rPr>
              <a:t>a</a:t>
            </a:r>
            <a:r>
              <a:rPr lang="en-US" sz="2000" dirty="0" smtClean="0">
                <a:latin typeface="Lucida Fax" panose="02060602050505020204" pitchFamily="18" charset="0"/>
              </a:rPr>
              <a:t>ction; 3. Discrimination; 4. Social justice; 5. Dignity and worth of the person; 6. Self-Determination; 7. Respect; 8. Social welfare.</a:t>
            </a:r>
          </a:p>
        </p:txBody>
      </p:sp>
      <p:sp>
        <p:nvSpPr>
          <p:cNvPr id="2" name="Title 1"/>
          <p:cNvSpPr>
            <a:spLocks noGrp="1"/>
          </p:cNvSpPr>
          <p:nvPr>
            <p:ph type="title"/>
          </p:nvPr>
        </p:nvSpPr>
        <p:spPr>
          <a:xfrm>
            <a:off x="457200" y="152400"/>
            <a:ext cx="8229600" cy="1905000"/>
          </a:xfrm>
        </p:spPr>
        <p:txBody>
          <a:bodyPr>
            <a:noAutofit/>
          </a:bodyPr>
          <a:lstStyle/>
          <a:p>
            <a:pPr algn="l"/>
            <a:r>
              <a:rPr lang="en-US" sz="3200" b="1" dirty="0" smtClean="0">
                <a:latin typeface="Lucida Fax" panose="02060602050505020204" pitchFamily="18" charset="0"/>
              </a:rPr>
              <a:t>Historical Framework of </a:t>
            </a:r>
            <a:br>
              <a:rPr lang="en-US" sz="3200" b="1" dirty="0" smtClean="0">
                <a:latin typeface="Lucida Fax" panose="02060602050505020204" pitchFamily="18" charset="0"/>
              </a:rPr>
            </a:br>
            <a:r>
              <a:rPr lang="en-US" sz="3200" b="1" dirty="0" smtClean="0">
                <a:latin typeface="Lucida Fax" panose="02060602050505020204" pitchFamily="18" charset="0"/>
              </a:rPr>
              <a:t>Disability and Sexuality and Its Relationship to Social Work (cont’d)</a:t>
            </a:r>
            <a:endParaRPr lang="en-US" sz="3200" dirty="0"/>
          </a:p>
        </p:txBody>
      </p:sp>
    </p:spTree>
    <p:extLst>
      <p:ext uri="{BB962C8B-B14F-4D97-AF65-F5344CB8AC3E}">
        <p14:creationId xmlns:p14="http://schemas.microsoft.com/office/powerpoint/2010/main" val="1320200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Sexuality and Disability</a:t>
            </a:r>
            <a:endParaRPr lang="en-US" dirty="0"/>
          </a:p>
        </p:txBody>
      </p:sp>
      <p:sp>
        <p:nvSpPr>
          <p:cNvPr id="3" name="Subtitle 2"/>
          <p:cNvSpPr>
            <a:spLocks noGrp="1"/>
          </p:cNvSpPr>
          <p:nvPr>
            <p:ph type="subTitle" idx="1"/>
          </p:nvPr>
        </p:nvSpPr>
        <p:spPr/>
        <p:txBody>
          <a:bodyPr>
            <a:normAutofit lnSpcReduction="10000"/>
          </a:bodyPr>
          <a:lstStyle/>
          <a:p>
            <a:r>
              <a:rPr lang="en-US" dirty="0" smtClean="0"/>
              <a:t>Preparing Students for Field Placement</a:t>
            </a:r>
          </a:p>
          <a:p>
            <a:r>
              <a:rPr lang="en-US" dirty="0" smtClean="0"/>
              <a:t>Carolyn McAllister, MSW, Ph.D.</a:t>
            </a:r>
            <a:endParaRPr lang="en-US" dirty="0"/>
          </a:p>
        </p:txBody>
      </p:sp>
    </p:spTree>
    <p:extLst>
      <p:ext uri="{BB962C8B-B14F-4D97-AF65-F5344CB8AC3E}">
        <p14:creationId xmlns:p14="http://schemas.microsoft.com/office/powerpoint/2010/main" val="3266288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this an important topic to introduce to SW students?</a:t>
            </a:r>
            <a:endParaRPr lang="en-US" dirty="0"/>
          </a:p>
        </p:txBody>
      </p:sp>
      <p:sp>
        <p:nvSpPr>
          <p:cNvPr id="3" name="Content Placeholder 2"/>
          <p:cNvSpPr>
            <a:spLocks noGrp="1"/>
          </p:cNvSpPr>
          <p:nvPr>
            <p:ph idx="1"/>
          </p:nvPr>
        </p:nvSpPr>
        <p:spPr/>
        <p:txBody>
          <a:bodyPr>
            <a:normAutofit/>
          </a:bodyPr>
          <a:lstStyle/>
          <a:p>
            <a:r>
              <a:rPr lang="en-US" dirty="0" smtClean="0"/>
              <a:t>All internships will include clientele with disabilities</a:t>
            </a:r>
          </a:p>
          <a:p>
            <a:r>
              <a:rPr lang="en-US" dirty="0" smtClean="0"/>
              <a:t>Many internships specifically work with persons with disabilities</a:t>
            </a:r>
            <a:endParaRPr lang="en-US" dirty="0"/>
          </a:p>
          <a:p>
            <a:r>
              <a:rPr lang="en-US" dirty="0" smtClean="0"/>
              <a:t>Social Work students generally do not feel prepared to discuss any issues around sexuality!</a:t>
            </a:r>
          </a:p>
          <a:p>
            <a:r>
              <a:rPr lang="en-US" dirty="0" smtClean="0"/>
              <a:t>Students likely carry many misconceptions regarding disability and sexuality</a:t>
            </a:r>
            <a:endParaRPr lang="en-US" dirty="0"/>
          </a:p>
        </p:txBody>
      </p:sp>
    </p:spTree>
    <p:extLst>
      <p:ext uri="{BB962C8B-B14F-4D97-AF65-F5344CB8AC3E}">
        <p14:creationId xmlns:p14="http://schemas.microsoft.com/office/powerpoint/2010/main" val="22642572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the Topic to Students</a:t>
            </a:r>
            <a:endParaRPr lang="en-US" dirty="0"/>
          </a:p>
        </p:txBody>
      </p:sp>
      <p:sp>
        <p:nvSpPr>
          <p:cNvPr id="3" name="Content Placeholder 2"/>
          <p:cNvSpPr>
            <a:spLocks noGrp="1"/>
          </p:cNvSpPr>
          <p:nvPr>
            <p:ph idx="1"/>
          </p:nvPr>
        </p:nvSpPr>
        <p:spPr/>
        <p:txBody>
          <a:bodyPr/>
          <a:lstStyle/>
          <a:p>
            <a:r>
              <a:rPr lang="en-US" dirty="0" smtClean="0"/>
              <a:t>Showing a Film </a:t>
            </a:r>
            <a:r>
              <a:rPr lang="en-US" dirty="0"/>
              <a:t>C</a:t>
            </a:r>
            <a:r>
              <a:rPr lang="en-US" dirty="0" smtClean="0"/>
              <a:t>lip</a:t>
            </a:r>
          </a:p>
          <a:p>
            <a:endParaRPr lang="en-US" dirty="0"/>
          </a:p>
          <a:p>
            <a:r>
              <a:rPr lang="en-US" dirty="0" smtClean="0"/>
              <a:t>Introducing a Case Study</a:t>
            </a:r>
          </a:p>
          <a:p>
            <a:endParaRPr lang="en-US" dirty="0"/>
          </a:p>
          <a:p>
            <a:r>
              <a:rPr lang="en-US" dirty="0" smtClean="0"/>
              <a:t>Assigning an Article/ Book Chapter</a:t>
            </a:r>
            <a:endParaRPr lang="en-US" dirty="0"/>
          </a:p>
        </p:txBody>
      </p:sp>
    </p:spTree>
    <p:extLst>
      <p:ext uri="{BB962C8B-B14F-4D97-AF65-F5344CB8AC3E}">
        <p14:creationId xmlns:p14="http://schemas.microsoft.com/office/powerpoint/2010/main" val="17922152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Helping Students Identify Misconceptions</a:t>
            </a:r>
            <a:endParaRPr lang="en-US" dirty="0"/>
          </a:p>
        </p:txBody>
      </p:sp>
      <p:sp>
        <p:nvSpPr>
          <p:cNvPr id="3" name="Content Placeholder 2"/>
          <p:cNvSpPr>
            <a:spLocks noGrp="1"/>
          </p:cNvSpPr>
          <p:nvPr>
            <p:ph idx="1"/>
          </p:nvPr>
        </p:nvSpPr>
        <p:spPr/>
        <p:txBody>
          <a:bodyPr/>
          <a:lstStyle/>
          <a:p>
            <a:r>
              <a:rPr lang="en-US" dirty="0" smtClean="0"/>
              <a:t>Bringing up common misconceptions</a:t>
            </a:r>
          </a:p>
          <a:p>
            <a:endParaRPr lang="en-US" dirty="0"/>
          </a:p>
          <a:p>
            <a:r>
              <a:rPr lang="en-US" dirty="0" smtClean="0"/>
              <a:t>Allowing students to identify their own misconceptions/ stereotypes</a:t>
            </a:r>
          </a:p>
          <a:p>
            <a:endParaRPr lang="en-US" dirty="0"/>
          </a:p>
          <a:p>
            <a:r>
              <a:rPr lang="en-US" dirty="0" smtClean="0"/>
              <a:t>Talk about the ways these misconceptions and stereotypes impact policy and practice with persons with disabilities</a:t>
            </a:r>
          </a:p>
        </p:txBody>
      </p:sp>
    </p:spTree>
    <p:extLst>
      <p:ext uri="{BB962C8B-B14F-4D97-AF65-F5344CB8AC3E}">
        <p14:creationId xmlns:p14="http://schemas.microsoft.com/office/powerpoint/2010/main" val="34607431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of Social Work Roles</a:t>
            </a:r>
            <a:endParaRPr lang="en-US" dirty="0"/>
          </a:p>
        </p:txBody>
      </p:sp>
      <p:sp>
        <p:nvSpPr>
          <p:cNvPr id="3" name="Content Placeholder 2"/>
          <p:cNvSpPr>
            <a:spLocks noGrp="1"/>
          </p:cNvSpPr>
          <p:nvPr>
            <p:ph idx="1"/>
          </p:nvPr>
        </p:nvSpPr>
        <p:spPr/>
        <p:txBody>
          <a:bodyPr>
            <a:normAutofit/>
          </a:bodyPr>
          <a:lstStyle/>
          <a:p>
            <a:r>
              <a:rPr lang="en-US" sz="4000" dirty="0" smtClean="0"/>
              <a:t>Counselor</a:t>
            </a:r>
          </a:p>
          <a:p>
            <a:r>
              <a:rPr lang="en-US" sz="4000" dirty="0" smtClean="0"/>
              <a:t>Advocate</a:t>
            </a:r>
          </a:p>
          <a:p>
            <a:r>
              <a:rPr lang="en-US" sz="4000" dirty="0" smtClean="0"/>
              <a:t>Educator</a:t>
            </a:r>
          </a:p>
          <a:p>
            <a:endParaRPr lang="en-US" sz="4000" dirty="0" smtClean="0"/>
          </a:p>
          <a:p>
            <a:endParaRPr lang="en-US" sz="4000" dirty="0"/>
          </a:p>
          <a:p>
            <a:r>
              <a:rPr lang="en-US" sz="4000" dirty="0" smtClean="0"/>
              <a:t>Link back to the NASW Code of Ethics</a:t>
            </a:r>
            <a:endParaRPr lang="en-US" sz="4000" dirty="0"/>
          </a:p>
        </p:txBody>
      </p:sp>
    </p:spTree>
    <p:extLst>
      <p:ext uri="{BB962C8B-B14F-4D97-AF65-F5344CB8AC3E}">
        <p14:creationId xmlns:p14="http://schemas.microsoft.com/office/powerpoint/2010/main" val="526638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p:txBody>
          <a:bodyPr>
            <a:normAutofit lnSpcReduction="10000"/>
          </a:bodyPr>
          <a:lstStyle/>
          <a:p>
            <a:pPr marL="457200" indent="-457200" algn="l">
              <a:buAutoNum type="arabicPeriod"/>
            </a:pPr>
            <a:r>
              <a:rPr lang="en-US" dirty="0" smtClean="0">
                <a:latin typeface="Lucida Fax" panose="02060602050505020204" pitchFamily="18" charset="0"/>
              </a:rPr>
              <a:t>Overview of the Presentation</a:t>
            </a:r>
          </a:p>
          <a:p>
            <a:pPr marL="457200" indent="-457200" algn="l">
              <a:buAutoNum type="arabicPeriod"/>
            </a:pPr>
            <a:r>
              <a:rPr lang="en-US" dirty="0" smtClean="0">
                <a:latin typeface="Lucida Fax" panose="02060602050505020204" pitchFamily="18" charset="0"/>
              </a:rPr>
              <a:t>Policies, Missing Policies, and Values</a:t>
            </a:r>
          </a:p>
          <a:p>
            <a:pPr marL="457200" indent="-457200" algn="l">
              <a:buAutoNum type="arabicPeriod"/>
            </a:pPr>
            <a:r>
              <a:rPr lang="en-US" dirty="0" smtClean="0">
                <a:latin typeface="Lucida Fax" panose="02060602050505020204" pitchFamily="18" charset="0"/>
              </a:rPr>
              <a:t>Historical Framework of Disability and Sexuality and Its Relationship to Social Work</a:t>
            </a:r>
          </a:p>
          <a:p>
            <a:pPr marL="457200" indent="-457200" algn="l">
              <a:buAutoNum type="arabicPeriod"/>
            </a:pPr>
            <a:r>
              <a:rPr lang="en-US" dirty="0" smtClean="0">
                <a:latin typeface="Lucida Fax" panose="02060602050505020204" pitchFamily="18" charset="0"/>
              </a:rPr>
              <a:t>Preparing Social Work Students to Address Disability and Sexuality in the Field</a:t>
            </a:r>
          </a:p>
          <a:p>
            <a:pPr marL="457200" indent="-457200" algn="l">
              <a:buAutoNum type="arabicPeriod"/>
            </a:pPr>
            <a:r>
              <a:rPr lang="en-US" dirty="0" err="1" smtClean="0">
                <a:latin typeface="Lucida Fax" panose="02060602050505020204" pitchFamily="18" charset="0"/>
              </a:rPr>
              <a:t>Intersectionality</a:t>
            </a:r>
            <a:r>
              <a:rPr lang="en-US" dirty="0" smtClean="0">
                <a:latin typeface="Lucida Fax" panose="02060602050505020204" pitchFamily="18" charset="0"/>
              </a:rPr>
              <a:t> of Disability and Sexuality with Culture, Ethnicity/Race, and Gender</a:t>
            </a:r>
          </a:p>
          <a:p>
            <a:pPr marL="457200" indent="-457200" algn="l">
              <a:buAutoNum type="arabicPeriod"/>
            </a:pPr>
            <a:r>
              <a:rPr lang="en-US" dirty="0" smtClean="0">
                <a:latin typeface="Lucida Fax" panose="02060602050505020204" pitchFamily="18" charset="0"/>
              </a:rPr>
              <a:t>Questions &amp; Answers</a:t>
            </a:r>
          </a:p>
          <a:p>
            <a:pPr marL="457200" indent="-457200" algn="l">
              <a:buAutoNum type="arabicPeriod"/>
            </a:pPr>
            <a:r>
              <a:rPr lang="en-US" dirty="0" smtClean="0">
                <a:latin typeface="Lucida Fax" panose="02060602050505020204" pitchFamily="18" charset="0"/>
              </a:rPr>
              <a:t>Submission to a Special Theme Issue for the </a:t>
            </a:r>
            <a:r>
              <a:rPr lang="en-US" i="1" dirty="0" smtClean="0">
                <a:latin typeface="Lucida Fax" panose="02060602050505020204" pitchFamily="18" charset="0"/>
              </a:rPr>
              <a:t>Journal of Sexuality and Disability</a:t>
            </a:r>
          </a:p>
          <a:p>
            <a:pPr marL="457200" indent="-457200">
              <a:buAutoNum type="arabicPeriod"/>
            </a:pPr>
            <a:endParaRPr lang="en-US" dirty="0" smtClean="0"/>
          </a:p>
          <a:p>
            <a:pPr marL="457200" indent="-457200">
              <a:buAutoNum type="arabicPeriod"/>
            </a:pPr>
            <a:endParaRPr lang="en-US" dirty="0" smtClean="0"/>
          </a:p>
          <a:p>
            <a:pPr marL="457200" indent="-457200">
              <a:buAutoNum type="arabicPeriod"/>
            </a:pPr>
            <a:endParaRPr lang="en-US" dirty="0"/>
          </a:p>
        </p:txBody>
      </p:sp>
      <p:sp>
        <p:nvSpPr>
          <p:cNvPr id="2" name="Title 1"/>
          <p:cNvSpPr>
            <a:spLocks noGrp="1"/>
          </p:cNvSpPr>
          <p:nvPr>
            <p:ph type="title"/>
          </p:nvPr>
        </p:nvSpPr>
        <p:spPr/>
        <p:txBody>
          <a:bodyPr>
            <a:normAutofit/>
          </a:bodyPr>
          <a:lstStyle/>
          <a:p>
            <a:r>
              <a:rPr lang="en-US" b="1" dirty="0" smtClean="0">
                <a:latin typeface="Lucida Fax" panose="02060602050505020204" pitchFamily="18" charset="0"/>
                <a:cs typeface="Times New Roman" panose="02020603050405020304" pitchFamily="18" charset="0"/>
              </a:rPr>
              <a:t>Agenda</a:t>
            </a:r>
            <a:endParaRPr lang="en-US" b="1" dirty="0">
              <a:latin typeface="Lucida Fax" panose="02060602050505020204" pitchFamily="18" charset="0"/>
              <a:cs typeface="Times New Roman" panose="02020603050405020304" pitchFamily="18" charset="0"/>
            </a:endParaRPr>
          </a:p>
        </p:txBody>
      </p:sp>
    </p:spTree>
    <p:extLst>
      <p:ext uri="{BB962C8B-B14F-4D97-AF65-F5344CB8AC3E}">
        <p14:creationId xmlns:p14="http://schemas.microsoft.com/office/powerpoint/2010/main" val="34452455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the Ex-PLISSIT Model</a:t>
            </a:r>
            <a:endParaRPr lang="en-US" dirty="0"/>
          </a:p>
        </p:txBody>
      </p:sp>
      <p:sp>
        <p:nvSpPr>
          <p:cNvPr id="3" name="Content Placeholder 2"/>
          <p:cNvSpPr>
            <a:spLocks noGrp="1"/>
          </p:cNvSpPr>
          <p:nvPr>
            <p:ph idx="1"/>
          </p:nvPr>
        </p:nvSpPr>
        <p:spPr/>
        <p:txBody>
          <a:bodyPr>
            <a:noAutofit/>
          </a:bodyPr>
          <a:lstStyle/>
          <a:p>
            <a:pPr marL="0" indent="0">
              <a:lnSpc>
                <a:spcPct val="150000"/>
              </a:lnSpc>
              <a:buNone/>
            </a:pPr>
            <a:r>
              <a:rPr lang="en-US" sz="3600" dirty="0" smtClean="0"/>
              <a:t>Ex: Explicitly giving</a:t>
            </a:r>
          </a:p>
          <a:p>
            <a:pPr marL="0" indent="0">
              <a:lnSpc>
                <a:spcPct val="150000"/>
              </a:lnSpc>
              <a:buNone/>
            </a:pPr>
            <a:r>
              <a:rPr lang="en-US" sz="3600" dirty="0" smtClean="0"/>
              <a:t>P: Permission</a:t>
            </a:r>
            <a:endParaRPr lang="en-US" sz="3600" dirty="0"/>
          </a:p>
          <a:p>
            <a:pPr marL="0" indent="0">
              <a:lnSpc>
                <a:spcPct val="150000"/>
              </a:lnSpc>
              <a:buNone/>
            </a:pPr>
            <a:r>
              <a:rPr lang="en-US" sz="3600" dirty="0" smtClean="0"/>
              <a:t>LI: Limited Information</a:t>
            </a:r>
            <a:endParaRPr lang="en-US" sz="3600" dirty="0"/>
          </a:p>
          <a:p>
            <a:pPr marL="0" indent="0">
              <a:lnSpc>
                <a:spcPct val="150000"/>
              </a:lnSpc>
              <a:buNone/>
            </a:pPr>
            <a:r>
              <a:rPr lang="en-US" sz="3600" dirty="0" smtClean="0"/>
              <a:t>SS: Specific Suggestions</a:t>
            </a:r>
            <a:endParaRPr lang="en-US" sz="3600" dirty="0"/>
          </a:p>
          <a:p>
            <a:pPr marL="0" indent="0">
              <a:lnSpc>
                <a:spcPct val="150000"/>
              </a:lnSpc>
              <a:buNone/>
            </a:pPr>
            <a:r>
              <a:rPr lang="en-US" sz="3600" dirty="0" smtClean="0"/>
              <a:t>IT: Intensive Therapy</a:t>
            </a:r>
            <a:endParaRPr lang="en-US" sz="3600" dirty="0"/>
          </a:p>
        </p:txBody>
      </p:sp>
    </p:spTree>
    <p:extLst>
      <p:ext uri="{BB962C8B-B14F-4D97-AF65-F5344CB8AC3E}">
        <p14:creationId xmlns:p14="http://schemas.microsoft.com/office/powerpoint/2010/main" val="15023249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ways to prepare </a:t>
            </a:r>
            <a:endParaRPr lang="en-US" dirty="0"/>
          </a:p>
        </p:txBody>
      </p:sp>
      <p:sp>
        <p:nvSpPr>
          <p:cNvPr id="3" name="Content Placeholder 2"/>
          <p:cNvSpPr>
            <a:spLocks noGrp="1"/>
          </p:cNvSpPr>
          <p:nvPr>
            <p:ph idx="1"/>
          </p:nvPr>
        </p:nvSpPr>
        <p:spPr/>
        <p:txBody>
          <a:bodyPr>
            <a:normAutofit/>
          </a:bodyPr>
          <a:lstStyle/>
          <a:p>
            <a:r>
              <a:rPr lang="en-US" dirty="0" smtClean="0"/>
              <a:t>Learning about resources in your area:</a:t>
            </a:r>
          </a:p>
          <a:p>
            <a:pPr lvl="1"/>
            <a:r>
              <a:rPr lang="en-US" dirty="0" smtClean="0"/>
              <a:t>Sex Education Programs</a:t>
            </a:r>
          </a:p>
          <a:p>
            <a:pPr lvl="1"/>
            <a:r>
              <a:rPr lang="en-US" dirty="0" smtClean="0"/>
              <a:t>Sex Therapists</a:t>
            </a:r>
          </a:p>
          <a:p>
            <a:pPr lvl="1"/>
            <a:r>
              <a:rPr lang="en-US" dirty="0" smtClean="0"/>
              <a:t>LGBT Resource Centers</a:t>
            </a:r>
          </a:p>
          <a:p>
            <a:pPr lvl="1"/>
            <a:r>
              <a:rPr lang="en-US" dirty="0" smtClean="0"/>
              <a:t>Occupational Therapists</a:t>
            </a:r>
          </a:p>
          <a:p>
            <a:pPr lvl="1"/>
            <a:r>
              <a:rPr lang="en-US" dirty="0" smtClean="0"/>
              <a:t>Other resources</a:t>
            </a:r>
          </a:p>
          <a:p>
            <a:r>
              <a:rPr lang="en-US" dirty="0" smtClean="0"/>
              <a:t>Thinking about Intersections of disability, sexuality and other identities</a:t>
            </a:r>
          </a:p>
          <a:p>
            <a:r>
              <a:rPr lang="en-US" dirty="0" smtClean="0"/>
              <a:t>Be prepared to look for signs of sexual abuse</a:t>
            </a:r>
          </a:p>
          <a:p>
            <a:pPr lvl="1"/>
            <a:r>
              <a:rPr lang="en-US" dirty="0" smtClean="0"/>
              <a:t>Persons with Disabilities have higher risk of sexual abuse</a:t>
            </a:r>
            <a:endParaRPr lang="en-US" dirty="0"/>
          </a:p>
        </p:txBody>
      </p:sp>
    </p:spTree>
    <p:extLst>
      <p:ext uri="{BB962C8B-B14F-4D97-AF65-F5344CB8AC3E}">
        <p14:creationId xmlns:p14="http://schemas.microsoft.com/office/powerpoint/2010/main" val="22015920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25000" lnSpcReduction="20000"/>
          </a:bodyPr>
          <a:lstStyle/>
          <a:p>
            <a:r>
              <a:rPr lang="en-US" sz="5600" dirty="0"/>
              <a:t>Brashear, D.B. (1978</a:t>
            </a:r>
            <a:r>
              <a:rPr lang="en-US" sz="5600" dirty="0" smtClean="0"/>
              <a:t>). </a:t>
            </a:r>
            <a:r>
              <a:rPr lang="en-US" sz="5600" dirty="0"/>
              <a:t>Integrating human sexuality into rehabilitation practice. </a:t>
            </a:r>
            <a:r>
              <a:rPr lang="en-US" sz="5600" i="1" dirty="0"/>
              <a:t>Sexuality and disability, 1</a:t>
            </a:r>
            <a:r>
              <a:rPr lang="en-US" sz="5600" dirty="0"/>
              <a:t>(3), 190-199.</a:t>
            </a:r>
          </a:p>
          <a:p>
            <a:r>
              <a:rPr lang="en-US" sz="5600" dirty="0"/>
              <a:t>Goldsmith, L. (1979). Sexuality and the physically disabled: The social work role. </a:t>
            </a:r>
            <a:r>
              <a:rPr lang="en-US" sz="5600" i="1" dirty="0"/>
              <a:t>Sexuality and Disability, 2</a:t>
            </a:r>
            <a:r>
              <a:rPr lang="en-US" sz="5600" dirty="0"/>
              <a:t>(1), 33-37.</a:t>
            </a:r>
          </a:p>
          <a:p>
            <a:r>
              <a:rPr lang="en-US" sz="5600" dirty="0" err="1"/>
              <a:t>Jarman</a:t>
            </a:r>
            <a:r>
              <a:rPr lang="en-US" sz="5600" dirty="0"/>
              <a:t>, M. (2012). Dismembering the lynch mob: Intersecting narratives of disability, race, and sexual menace. In R. </a:t>
            </a:r>
            <a:r>
              <a:rPr lang="en-US" sz="5600" dirty="0" err="1"/>
              <a:t>McRuer</a:t>
            </a:r>
            <a:r>
              <a:rPr lang="en-US" sz="5600" dirty="0"/>
              <a:t> and A. </a:t>
            </a:r>
            <a:r>
              <a:rPr lang="en-US" sz="5600" dirty="0" err="1"/>
              <a:t>Mollow</a:t>
            </a:r>
            <a:r>
              <a:rPr lang="en-US" sz="5600" dirty="0"/>
              <a:t> (Eds.). </a:t>
            </a:r>
            <a:r>
              <a:rPr lang="en-US" sz="5600" i="1" dirty="0"/>
              <a:t>Sex and disability.</a:t>
            </a:r>
            <a:r>
              <a:rPr lang="en-US" sz="5600" dirty="0"/>
              <a:t> Durham, NC: Duke University Press.</a:t>
            </a:r>
          </a:p>
          <a:p>
            <a:r>
              <a:rPr lang="en-US" sz="5600" dirty="0" err="1"/>
              <a:t>McAllan</a:t>
            </a:r>
            <a:r>
              <a:rPr lang="en-US" sz="5600" dirty="0"/>
              <a:t>, L.C. &amp; </a:t>
            </a:r>
            <a:r>
              <a:rPr lang="en-US" sz="5600" dirty="0" err="1"/>
              <a:t>Ditillo</a:t>
            </a:r>
            <a:r>
              <a:rPr lang="en-US" sz="5600" dirty="0"/>
              <a:t>, D. (1999). Addressing the needs of lesbian and gay clients with disabilities. In R.P. </a:t>
            </a:r>
            <a:r>
              <a:rPr lang="en-US" sz="5600" dirty="0" err="1"/>
              <a:t>Marinelli</a:t>
            </a:r>
            <a:r>
              <a:rPr lang="en-US" sz="5600" dirty="0"/>
              <a:t> &amp; A.E. Dell </a:t>
            </a:r>
            <a:r>
              <a:rPr lang="en-US" sz="5600" dirty="0" err="1"/>
              <a:t>Orto</a:t>
            </a:r>
            <a:r>
              <a:rPr lang="en-US" sz="5600" dirty="0"/>
              <a:t> (Eds.) </a:t>
            </a:r>
            <a:r>
              <a:rPr lang="en-US" sz="5600" i="1" dirty="0"/>
              <a:t>The psychological &amp; social impact of disability</a:t>
            </a:r>
            <a:r>
              <a:rPr lang="en-US" sz="5600" dirty="0"/>
              <a:t> (4</a:t>
            </a:r>
            <a:r>
              <a:rPr lang="en-US" sz="5600" baseline="30000" dirty="0"/>
              <a:t>th</a:t>
            </a:r>
            <a:r>
              <a:rPr lang="en-US" sz="5600" dirty="0"/>
              <a:t> Ed.). New York: Springer Publishing Company.</a:t>
            </a:r>
          </a:p>
          <a:p>
            <a:r>
              <a:rPr lang="en-US" sz="5600" dirty="0" err="1"/>
              <a:t>Mollow</a:t>
            </a:r>
            <a:r>
              <a:rPr lang="en-US" sz="5600" dirty="0"/>
              <a:t>, A. (2012). Is sex disability? Queer theory and the disability drive. In R. </a:t>
            </a:r>
            <a:r>
              <a:rPr lang="en-US" sz="5600" dirty="0" err="1"/>
              <a:t>McRuer</a:t>
            </a:r>
            <a:r>
              <a:rPr lang="en-US" sz="5600" dirty="0"/>
              <a:t> and A. </a:t>
            </a:r>
            <a:r>
              <a:rPr lang="en-US" sz="5600" dirty="0" err="1"/>
              <a:t>Mollow</a:t>
            </a:r>
            <a:r>
              <a:rPr lang="en-US" sz="5600" dirty="0"/>
              <a:t> (Eds.). </a:t>
            </a:r>
            <a:r>
              <a:rPr lang="en-US" sz="5600" i="1" dirty="0"/>
              <a:t>Sex and disability.</a:t>
            </a:r>
            <a:r>
              <a:rPr lang="en-US" sz="5600" dirty="0"/>
              <a:t> Durham, NC: Duke University Press.</a:t>
            </a:r>
          </a:p>
          <a:p>
            <a:r>
              <a:rPr lang="en-US" sz="5600" dirty="0" err="1"/>
              <a:t>Mollow</a:t>
            </a:r>
            <a:r>
              <a:rPr lang="en-US" sz="5600" dirty="0"/>
              <a:t>, A. &amp; </a:t>
            </a:r>
            <a:r>
              <a:rPr lang="en-US" sz="5600" dirty="0" err="1"/>
              <a:t>McRuer</a:t>
            </a:r>
            <a:r>
              <a:rPr lang="en-US" sz="5600" dirty="0"/>
              <a:t>, R. (2012).  Introduction. In R. </a:t>
            </a:r>
            <a:r>
              <a:rPr lang="en-US" sz="5600" dirty="0" err="1"/>
              <a:t>McRuer</a:t>
            </a:r>
            <a:r>
              <a:rPr lang="en-US" sz="5600" dirty="0"/>
              <a:t> and A. </a:t>
            </a:r>
            <a:r>
              <a:rPr lang="en-US" sz="5600" dirty="0" err="1"/>
              <a:t>Mollow</a:t>
            </a:r>
            <a:r>
              <a:rPr lang="en-US" sz="5600" dirty="0"/>
              <a:t> (Eds.). </a:t>
            </a:r>
            <a:r>
              <a:rPr lang="en-US" sz="5600" i="1" dirty="0"/>
              <a:t>Sex and disability.</a:t>
            </a:r>
            <a:r>
              <a:rPr lang="en-US" sz="5600" dirty="0"/>
              <a:t> Durham, NC: Duke University Press</a:t>
            </a:r>
            <a:r>
              <a:rPr lang="en-US" sz="5600" dirty="0" smtClean="0"/>
              <a:t>.</a:t>
            </a:r>
            <a:endParaRPr lang="en-US" sz="5600" dirty="0"/>
          </a:p>
          <a:p>
            <a:r>
              <a:rPr lang="en-US" sz="5600" dirty="0" err="1"/>
              <a:t>Rembis</a:t>
            </a:r>
            <a:r>
              <a:rPr lang="en-US" sz="5600" dirty="0"/>
              <a:t>, M.A. (2010). Beyond the binary: Rethinking the social model of disabled sexuality. </a:t>
            </a:r>
            <a:r>
              <a:rPr lang="en-US" sz="5600" i="1" dirty="0"/>
              <a:t>Sexuality and Disability, 28</a:t>
            </a:r>
            <a:r>
              <a:rPr lang="en-US" sz="5600" dirty="0"/>
              <a:t>, 51-60.</a:t>
            </a:r>
          </a:p>
          <a:p>
            <a:r>
              <a:rPr lang="en-US" sz="5600" dirty="0" err="1"/>
              <a:t>Shakespere</a:t>
            </a:r>
            <a:r>
              <a:rPr lang="en-US" sz="5600" dirty="0"/>
              <a:t>, T. (2000). Disabled sexuality: Toward rights and recognition. </a:t>
            </a:r>
            <a:r>
              <a:rPr lang="en-US" sz="5600" i="1" dirty="0"/>
              <a:t>Sexuality and Disability, 18</a:t>
            </a:r>
            <a:r>
              <a:rPr lang="en-US" sz="5600" dirty="0"/>
              <a:t>(2), 159-166.</a:t>
            </a:r>
          </a:p>
          <a:p>
            <a:r>
              <a:rPr lang="en-US" sz="5600" dirty="0"/>
              <a:t>Taylor, B. &amp; Davis, S. (2007). The Extended PLISSIT model for addressing the sexual wellbeing of individuals with an acquired disability or chronic illness. </a:t>
            </a:r>
            <a:r>
              <a:rPr lang="en-US" sz="5600" i="1" dirty="0"/>
              <a:t>Sexuality and Disability, 25</a:t>
            </a:r>
            <a:r>
              <a:rPr lang="en-US" sz="5600" dirty="0"/>
              <a:t>, 135-139.</a:t>
            </a:r>
          </a:p>
          <a:p>
            <a:r>
              <a:rPr lang="en-US" sz="5600" dirty="0" err="1"/>
              <a:t>Vash</a:t>
            </a:r>
            <a:r>
              <a:rPr lang="en-US" sz="5600" dirty="0"/>
              <a:t>, C.L. &amp; Crewe, N.M. (2004). </a:t>
            </a:r>
            <a:r>
              <a:rPr lang="en-US" sz="5600" i="1" dirty="0"/>
              <a:t>Psychology of disability</a:t>
            </a:r>
            <a:r>
              <a:rPr lang="en-US" sz="5600" dirty="0"/>
              <a:t> (2</a:t>
            </a:r>
            <a:r>
              <a:rPr lang="en-US" sz="5600" baseline="30000" dirty="0"/>
              <a:t>nd</a:t>
            </a:r>
            <a:r>
              <a:rPr lang="en-US" sz="5600" dirty="0"/>
              <a:t> Ed.). New York: Springer Publishing Company, Inc. </a:t>
            </a:r>
          </a:p>
          <a:p>
            <a:r>
              <a:rPr lang="en-US" sz="5600" dirty="0"/>
              <a:t>Watson-Armstrong, L.A., O’Rourke, B., &amp; </a:t>
            </a:r>
            <a:r>
              <a:rPr lang="en-US" sz="5600" dirty="0" err="1"/>
              <a:t>Schatzlein</a:t>
            </a:r>
            <a:r>
              <a:rPr lang="en-US" sz="5600" dirty="0"/>
              <a:t>, J. (1999). Sexual abuse and persons with disabilities: A call for awareness. In R.P. </a:t>
            </a:r>
            <a:r>
              <a:rPr lang="en-US" sz="5600" dirty="0" err="1"/>
              <a:t>Marinelli</a:t>
            </a:r>
            <a:r>
              <a:rPr lang="en-US" sz="5600" dirty="0"/>
              <a:t> &amp; A.E. Dell </a:t>
            </a:r>
            <a:r>
              <a:rPr lang="en-US" sz="5600" dirty="0" err="1"/>
              <a:t>Orto</a:t>
            </a:r>
            <a:r>
              <a:rPr lang="en-US" sz="5600" dirty="0"/>
              <a:t> (Eds.) </a:t>
            </a:r>
            <a:r>
              <a:rPr lang="en-US" sz="5600" i="1" dirty="0"/>
              <a:t>The psychological &amp; social impact of disability</a:t>
            </a:r>
            <a:r>
              <a:rPr lang="en-US" sz="5600" dirty="0"/>
              <a:t> (4</a:t>
            </a:r>
            <a:r>
              <a:rPr lang="en-US" sz="5600" baseline="30000" dirty="0"/>
              <a:t>th</a:t>
            </a:r>
            <a:r>
              <a:rPr lang="en-US" sz="5600" dirty="0"/>
              <a:t> Ed.). New York: Springer Publishing Company.</a:t>
            </a:r>
          </a:p>
          <a:p>
            <a:endParaRPr lang="en-US" dirty="0"/>
          </a:p>
        </p:txBody>
      </p:sp>
    </p:spTree>
    <p:extLst>
      <p:ext uri="{BB962C8B-B14F-4D97-AF65-F5344CB8AC3E}">
        <p14:creationId xmlns:p14="http://schemas.microsoft.com/office/powerpoint/2010/main" val="24484799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
          <p:cNvSpPr txBox="1">
            <a:spLocks/>
          </p:cNvSpPr>
          <p:nvPr/>
        </p:nvSpPr>
        <p:spPr bwMode="auto">
          <a:xfrm>
            <a:off x="1295400" y="2667000"/>
            <a:ext cx="6553200" cy="1295400"/>
          </a:xfrm>
          <a:prstGeom prst="rect">
            <a:avLst/>
          </a:prstGeom>
          <a:noFill/>
          <a:ln w="9525">
            <a:noFill/>
            <a:miter lim="800000"/>
            <a:headEnd/>
            <a:tailEnd/>
          </a:ln>
        </p:spPr>
        <p:txBody>
          <a:bodyPr/>
          <a:lstStyle/>
          <a:p>
            <a:pPr algn="ctr" fontAlgn="base">
              <a:lnSpc>
                <a:spcPct val="90000"/>
              </a:lnSpc>
              <a:spcBef>
                <a:spcPct val="20000"/>
              </a:spcBef>
              <a:spcAft>
                <a:spcPts val="1200"/>
              </a:spcAft>
              <a:buClr>
                <a:srgbClr val="CC9900"/>
              </a:buClr>
              <a:buSzPct val="85000"/>
              <a:buFont typeface="Wingdings 2" pitchFamily="18" charset="2"/>
              <a:buNone/>
            </a:pPr>
            <a:r>
              <a:rPr lang="en-US" altLang="en-US" sz="2600" b="1" dirty="0">
                <a:solidFill>
                  <a:srgbClr val="000000"/>
                </a:solidFill>
              </a:rPr>
              <a:t>CARL L. ALGOOD, Ph. D., </a:t>
            </a:r>
            <a:r>
              <a:rPr lang="en-US" altLang="en-US" sz="2600" b="1" dirty="0" smtClean="0">
                <a:solidFill>
                  <a:srgbClr val="000000"/>
                </a:solidFill>
              </a:rPr>
              <a:t>LICSW</a:t>
            </a:r>
            <a:endParaRPr lang="en-US" altLang="en-US" sz="2600" b="1" dirty="0">
              <a:solidFill>
                <a:srgbClr val="000000"/>
              </a:solidFill>
            </a:endParaRPr>
          </a:p>
        </p:txBody>
      </p:sp>
      <p:sp>
        <p:nvSpPr>
          <p:cNvPr id="4" name="TextBox 3"/>
          <p:cNvSpPr txBox="1"/>
          <p:nvPr/>
        </p:nvSpPr>
        <p:spPr>
          <a:xfrm>
            <a:off x="228600" y="4191004"/>
            <a:ext cx="8686800" cy="1031051"/>
          </a:xfrm>
          <a:prstGeom prst="rect">
            <a:avLst/>
          </a:prstGeom>
          <a:solidFill>
            <a:schemeClr val="accent2">
              <a:lumMod val="50000"/>
            </a:schemeClr>
          </a:solidFill>
          <a:ln>
            <a:noFill/>
          </a:ln>
          <a:effectLst/>
          <a:scene3d>
            <a:camera prst="orthographicFront">
              <a:rot lat="0" lon="0" rev="0"/>
            </a:camera>
            <a:lightRig rig="chilly" dir="t">
              <a:rot lat="0" lon="0" rev="18480000"/>
            </a:lightRig>
          </a:scene3d>
          <a:sp3d prstMaterial="clear">
            <a:bevelT h="63500"/>
          </a:sp3d>
        </p:spPr>
        <p:txBody>
          <a:bodyPr>
            <a:spAutoFit/>
          </a:bodyPr>
          <a:lstStyle/>
          <a:p>
            <a:pPr>
              <a:defRPr/>
            </a:pPr>
            <a:r>
              <a:rPr lang="en-US" sz="2100" i="1" dirty="0" smtClean="0">
                <a:solidFill>
                  <a:srgbClr val="000000"/>
                </a:solidFill>
                <a:latin typeface="Otama.ep"/>
              </a:rPr>
              <a:t>“How </a:t>
            </a:r>
            <a:r>
              <a:rPr lang="en-US" sz="2100" i="1" dirty="0">
                <a:solidFill>
                  <a:srgbClr val="000000"/>
                </a:solidFill>
                <a:latin typeface="Otama.ep"/>
              </a:rPr>
              <a:t>a society treats its disabled is the true measure of a </a:t>
            </a:r>
            <a:r>
              <a:rPr lang="en-US" sz="2100" i="1" dirty="0" smtClean="0">
                <a:solidFill>
                  <a:srgbClr val="000000"/>
                </a:solidFill>
                <a:latin typeface="Otama.ep"/>
              </a:rPr>
              <a:t>civilization”  </a:t>
            </a:r>
            <a:endParaRPr lang="en-US" sz="2100" i="1" dirty="0">
              <a:solidFill>
                <a:srgbClr val="000000"/>
              </a:solidFill>
              <a:latin typeface="Otama.ep"/>
            </a:endParaRPr>
          </a:p>
          <a:p>
            <a:pPr algn="r">
              <a:defRPr/>
            </a:pPr>
            <a:r>
              <a:rPr lang="en-US" i="1" dirty="0">
                <a:solidFill>
                  <a:srgbClr val="000000"/>
                </a:solidFill>
                <a:latin typeface="Otama.ep"/>
              </a:rPr>
              <a:t>                                                                                                                </a:t>
            </a:r>
            <a:r>
              <a:rPr lang="en-US" sz="2000" i="1" dirty="0" smtClean="0">
                <a:solidFill>
                  <a:srgbClr val="000000"/>
                </a:solidFill>
                <a:latin typeface="Otama.ep"/>
              </a:rPr>
              <a:t>~Chen </a:t>
            </a:r>
            <a:r>
              <a:rPr lang="en-US" sz="2000" i="1" dirty="0" err="1">
                <a:solidFill>
                  <a:srgbClr val="000000"/>
                </a:solidFill>
                <a:latin typeface="Otama.ep"/>
              </a:rPr>
              <a:t>Guangcheng</a:t>
            </a:r>
            <a:endParaRPr lang="en-US" sz="2000" i="1" dirty="0">
              <a:solidFill>
                <a:srgbClr val="000000"/>
              </a:solidFill>
              <a:latin typeface="Otama.ep"/>
            </a:endParaRPr>
          </a:p>
        </p:txBody>
      </p:sp>
      <p:sp>
        <p:nvSpPr>
          <p:cNvPr id="7" name="Title 6"/>
          <p:cNvSpPr>
            <a:spLocks noGrp="1"/>
          </p:cNvSpPr>
          <p:nvPr>
            <p:ph type="ctrTitle"/>
          </p:nvPr>
        </p:nvSpPr>
        <p:spPr>
          <a:xfrm>
            <a:off x="76200" y="-381000"/>
            <a:ext cx="8915400" cy="2057400"/>
          </a:xfrm>
        </p:spPr>
        <p:txBody>
          <a:bodyPr/>
          <a:lstStyle/>
          <a:p>
            <a:r>
              <a:rPr lang="en-US" altLang="en-US" dirty="0" smtClean="0">
                <a:latin typeface="Otama.ep" pitchFamily="50" charset="0"/>
                <a:ea typeface="Champagne &amp; Limousines" pitchFamily="34" charset="0"/>
              </a:rPr>
              <a:t>The Intersection of Sexuality, Disability &amp; Culture</a:t>
            </a:r>
            <a:endParaRPr lang="en-US" dirty="0"/>
          </a:p>
        </p:txBody>
      </p:sp>
    </p:spTree>
    <p:extLst>
      <p:ext uri="{BB962C8B-B14F-4D97-AF65-F5344CB8AC3E}">
        <p14:creationId xmlns:p14="http://schemas.microsoft.com/office/powerpoint/2010/main" val="3870622469"/>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6781800" cy="1066800"/>
          </a:xfrm>
        </p:spPr>
        <p:txBody>
          <a:bodyPr/>
          <a:lstStyle/>
          <a:p>
            <a:r>
              <a:rPr lang="en-US" sz="4000" dirty="0" smtClean="0"/>
              <a:t>Overview of Presentation </a:t>
            </a:r>
            <a:endParaRPr lang="en-US" sz="4000" dirty="0"/>
          </a:p>
        </p:txBody>
      </p:sp>
      <p:sp>
        <p:nvSpPr>
          <p:cNvPr id="7" name="Content Placeholder 2"/>
          <p:cNvSpPr>
            <a:spLocks noGrp="1"/>
          </p:cNvSpPr>
          <p:nvPr>
            <p:ph sz="quarter" idx="1"/>
          </p:nvPr>
        </p:nvSpPr>
        <p:spPr>
          <a:xfrm>
            <a:off x="3200400" y="1371600"/>
            <a:ext cx="5638800" cy="5181600"/>
          </a:xfrm>
        </p:spPr>
        <p:txBody>
          <a:bodyPr/>
          <a:lstStyle/>
          <a:p>
            <a:pPr eaLnBrk="1" hangingPunct="1">
              <a:buFont typeface="Wingdings" pitchFamily="2" charset="2"/>
              <a:buChar char="§"/>
            </a:pPr>
            <a:r>
              <a:rPr lang="en-US" altLang="en-US" b="1" dirty="0" smtClean="0"/>
              <a:t>Introduction</a:t>
            </a:r>
          </a:p>
          <a:p>
            <a:pPr eaLnBrk="1" hangingPunct="1">
              <a:buFont typeface="Wingdings" pitchFamily="2" charset="2"/>
              <a:buChar char="§"/>
            </a:pPr>
            <a:r>
              <a:rPr lang="en-US" altLang="en-US" b="1" dirty="0" smtClean="0"/>
              <a:t>Background </a:t>
            </a:r>
          </a:p>
          <a:p>
            <a:pPr eaLnBrk="1" hangingPunct="1">
              <a:buFont typeface="Wingdings" pitchFamily="2" charset="2"/>
              <a:buChar char="§"/>
            </a:pPr>
            <a:r>
              <a:rPr lang="en-US" altLang="en-US" b="1" dirty="0" smtClean="0"/>
              <a:t>Inter-</a:t>
            </a:r>
            <a:r>
              <a:rPr lang="en-US" altLang="en-US" b="1" dirty="0" err="1" smtClean="0"/>
              <a:t>Sectionality</a:t>
            </a:r>
            <a:endParaRPr lang="en-US" altLang="en-US" b="1" dirty="0" smtClean="0"/>
          </a:p>
          <a:p>
            <a:pPr eaLnBrk="1" hangingPunct="1">
              <a:buFont typeface="Wingdings" pitchFamily="2" charset="2"/>
              <a:buChar char="§"/>
            </a:pPr>
            <a:r>
              <a:rPr lang="en-US" altLang="en-US" b="1" dirty="0" smtClean="0"/>
              <a:t>Implications </a:t>
            </a:r>
          </a:p>
          <a:p>
            <a:pPr lvl="1">
              <a:buFont typeface="Arial" pitchFamily="34" charset="0"/>
              <a:buChar char="•"/>
            </a:pPr>
            <a:r>
              <a:rPr lang="en-US" altLang="en-US" sz="2800" b="1" dirty="0" smtClean="0"/>
              <a:t>Cultural</a:t>
            </a:r>
          </a:p>
          <a:p>
            <a:pPr lvl="1">
              <a:buFont typeface="Arial" pitchFamily="34" charset="0"/>
              <a:buChar char="•"/>
            </a:pPr>
            <a:r>
              <a:rPr lang="en-US" altLang="en-US" sz="2800" b="1" dirty="0" smtClean="0"/>
              <a:t>Gender</a:t>
            </a:r>
            <a:endParaRPr lang="en-US" altLang="en-US" sz="2800" b="1" dirty="0"/>
          </a:p>
          <a:p>
            <a:pPr lvl="1">
              <a:buFont typeface="Arial" pitchFamily="34" charset="0"/>
              <a:buChar char="•"/>
            </a:pPr>
            <a:r>
              <a:rPr lang="en-US" altLang="en-US" sz="2800" b="1" dirty="0" smtClean="0"/>
              <a:t>Race &amp;Ethnicity</a:t>
            </a:r>
          </a:p>
          <a:p>
            <a:pPr lvl="1">
              <a:buFont typeface="Arial" pitchFamily="34" charset="0"/>
              <a:buChar char="•"/>
            </a:pPr>
            <a:r>
              <a:rPr lang="en-US" altLang="en-US" sz="2800" b="1" dirty="0" smtClean="0"/>
              <a:t>Policy, Practice, &amp; Research </a:t>
            </a:r>
          </a:p>
          <a:p>
            <a:pPr eaLnBrk="1" hangingPunct="1">
              <a:buFont typeface="Wingdings" pitchFamily="2" charset="2"/>
              <a:buChar char="§"/>
            </a:pPr>
            <a:r>
              <a:rPr lang="en-US" altLang="en-US" b="1" dirty="0" smtClean="0"/>
              <a:t>Conclusion</a:t>
            </a:r>
          </a:p>
        </p:txBody>
      </p:sp>
      <p:pic>
        <p:nvPicPr>
          <p:cNvPr id="8" name="Picture 6" descr="Loving Somebody Extraordinary"/>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304800" y="1371600"/>
            <a:ext cx="2667000" cy="51149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40996065"/>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additive="base">
                                        <p:cTn id="12"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 calcmode="lin" valueType="num">
                                      <p:cBhvr additive="base">
                                        <p:cTn id="22"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 calcmode="lin" valueType="num">
                                      <p:cBhvr additive="base">
                                        <p:cTn id="26"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7">
                                            <p:txEl>
                                              <p:pRg st="5" end="5"/>
                                            </p:txEl>
                                          </p:spTgt>
                                        </p:tgtEl>
                                        <p:attrNameLst>
                                          <p:attrName>style.visibility</p:attrName>
                                        </p:attrNameLst>
                                      </p:cBhvr>
                                      <p:to>
                                        <p:strVal val="visible"/>
                                      </p:to>
                                    </p:set>
                                    <p:anim calcmode="lin" valueType="num">
                                      <p:cBhvr additive="base">
                                        <p:cTn id="30"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5" end="5"/>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7">
                                            <p:txEl>
                                              <p:pRg st="6" end="6"/>
                                            </p:txEl>
                                          </p:spTgt>
                                        </p:tgtEl>
                                        <p:attrNameLst>
                                          <p:attrName>style.visibility</p:attrName>
                                        </p:attrNameLst>
                                      </p:cBhvr>
                                      <p:to>
                                        <p:strVal val="visible"/>
                                      </p:to>
                                    </p:set>
                                    <p:anim calcmode="lin" valueType="num">
                                      <p:cBhvr additive="base">
                                        <p:cTn id="34"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7">
                                            <p:txEl>
                                              <p:pRg st="7" end="7"/>
                                            </p:txEl>
                                          </p:spTgt>
                                        </p:tgtEl>
                                        <p:attrNameLst>
                                          <p:attrName>style.visibility</p:attrName>
                                        </p:attrNameLst>
                                      </p:cBhvr>
                                      <p:to>
                                        <p:strVal val="visible"/>
                                      </p:to>
                                    </p:set>
                                    <p:anim calcmode="lin" valueType="num">
                                      <p:cBhvr additive="base">
                                        <p:cTn id="38"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par>
                          <p:cTn id="40" fill="hold">
                            <p:stCondLst>
                              <p:cond delay="2000"/>
                            </p:stCondLst>
                            <p:childTnLst>
                              <p:par>
                                <p:cTn id="41" presetID="2" presetClass="entr" presetSubtype="4" fill="hold" grpId="0" nodeType="afterEffect">
                                  <p:stCondLst>
                                    <p:cond delay="0"/>
                                  </p:stCondLst>
                                  <p:childTnLst>
                                    <p:set>
                                      <p:cBhvr>
                                        <p:cTn id="42" dur="1" fill="hold">
                                          <p:stCondLst>
                                            <p:cond delay="0"/>
                                          </p:stCondLst>
                                        </p:cTn>
                                        <p:tgtEl>
                                          <p:spTgt spid="7">
                                            <p:txEl>
                                              <p:pRg st="8" end="8"/>
                                            </p:txEl>
                                          </p:spTgt>
                                        </p:tgtEl>
                                        <p:attrNameLst>
                                          <p:attrName>style.visibility</p:attrName>
                                        </p:attrNameLst>
                                      </p:cBhvr>
                                      <p:to>
                                        <p:strVal val="visible"/>
                                      </p:to>
                                    </p:set>
                                    <p:anim calcmode="lin" valueType="num">
                                      <p:cBhvr additive="base">
                                        <p:cTn id="43"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descr="http://4.bp.blogspot.com/_R-AhPgfJIeo/S89zGP4S0MI/AAAAAAAAJn0/fr4cXyZbBT8/s1600/monica+and+david.jpg"/>
          <p:cNvPicPr>
            <a:picLocks noChangeAspect="1" noChangeArrowheads="1"/>
          </p:cNvPicPr>
          <p:nvPr/>
        </p:nvPicPr>
        <p:blipFill>
          <a:blip r:embed="rId2" cstate="print"/>
          <a:srcRect t="12415"/>
          <a:stretch>
            <a:fillRect/>
          </a:stretch>
        </p:blipFill>
        <p:spPr bwMode="auto">
          <a:xfrm>
            <a:off x="5715000" y="4876800"/>
            <a:ext cx="3276600" cy="1843850"/>
          </a:xfrm>
          <a:prstGeom prst="rect">
            <a:avLst/>
          </a:prstGeom>
          <a:ln>
            <a:noFill/>
          </a:ln>
          <a:effectLst>
            <a:outerShdw blurRad="292100" dist="139700" dir="2700000" algn="tl" rotWithShape="0">
              <a:srgbClr val="333333">
                <a:alpha val="65000"/>
              </a:srgbClr>
            </a:outerShdw>
          </a:effectLst>
        </p:spPr>
      </p:pic>
      <p:sp>
        <p:nvSpPr>
          <p:cNvPr id="13314" name="Rectangle 2"/>
          <p:cNvSpPr>
            <a:spLocks noGrp="1" noChangeArrowheads="1"/>
          </p:cNvSpPr>
          <p:nvPr>
            <p:ph type="title"/>
          </p:nvPr>
        </p:nvSpPr>
        <p:spPr>
          <a:xfrm>
            <a:off x="0" y="0"/>
            <a:ext cx="6781800" cy="1066800"/>
          </a:xfrm>
        </p:spPr>
        <p:txBody>
          <a:bodyPr/>
          <a:lstStyle/>
          <a:p>
            <a:r>
              <a:rPr lang="en-US" sz="4000" dirty="0" smtClean="0"/>
              <a:t>Introduction </a:t>
            </a:r>
            <a:endParaRPr lang="en-US" sz="4000" dirty="0"/>
          </a:p>
        </p:txBody>
      </p:sp>
      <p:sp>
        <p:nvSpPr>
          <p:cNvPr id="13315" name="Rectangle 3"/>
          <p:cNvSpPr>
            <a:spLocks noGrp="1" noChangeArrowheads="1"/>
          </p:cNvSpPr>
          <p:nvPr>
            <p:ph type="body" idx="1"/>
          </p:nvPr>
        </p:nvSpPr>
        <p:spPr>
          <a:xfrm>
            <a:off x="76200" y="1219200"/>
            <a:ext cx="8915400" cy="4343400"/>
          </a:xfrm>
        </p:spPr>
        <p:txBody>
          <a:bodyPr/>
          <a:lstStyle/>
          <a:p>
            <a:pPr>
              <a:buClrTx/>
              <a:buFont typeface="Wingdings" pitchFamily="2" charset="2"/>
              <a:buChar char="§"/>
            </a:pPr>
            <a:r>
              <a:rPr lang="en-US" altLang="en-US" sz="3000" dirty="0" smtClean="0">
                <a:solidFill>
                  <a:schemeClr val="tx1"/>
                </a:solidFill>
                <a:cs typeface="Times New Roman" pitchFamily="18" charset="0"/>
              </a:rPr>
              <a:t>S</a:t>
            </a:r>
            <a:r>
              <a:rPr lang="en-US" altLang="en-US" sz="3000" dirty="0" smtClean="0">
                <a:solidFill>
                  <a:schemeClr val="tx1"/>
                </a:solidFill>
                <a:ea typeface="Calibri" pitchFamily="34" charset="0"/>
                <a:cs typeface="Times New Roman" pitchFamily="18" charset="0"/>
              </a:rPr>
              <a:t>exuality and disability does not garner wide spread discussions in society.</a:t>
            </a:r>
          </a:p>
          <a:p>
            <a:pPr>
              <a:buClrTx/>
              <a:buFont typeface="Wingdings" pitchFamily="2" charset="2"/>
              <a:buChar char="§"/>
            </a:pPr>
            <a:endParaRPr lang="en-US" altLang="en-US" sz="1000" dirty="0" smtClean="0">
              <a:solidFill>
                <a:schemeClr val="tx1"/>
              </a:solidFill>
              <a:cs typeface="Times New Roman" pitchFamily="18" charset="0"/>
            </a:endParaRPr>
          </a:p>
          <a:p>
            <a:pPr>
              <a:buClrTx/>
              <a:buFont typeface="Wingdings" pitchFamily="2" charset="2"/>
              <a:buChar char="§"/>
            </a:pPr>
            <a:r>
              <a:rPr lang="en-US" altLang="en-US" dirty="0" smtClean="0">
                <a:solidFill>
                  <a:schemeClr val="tx1"/>
                </a:solidFill>
                <a:cs typeface="Times New Roman" pitchFamily="18" charset="0"/>
              </a:rPr>
              <a:t> </a:t>
            </a:r>
            <a:r>
              <a:rPr lang="en-US" altLang="en-US" sz="3000" dirty="0" smtClean="0">
                <a:solidFill>
                  <a:schemeClr val="tx1"/>
                </a:solidFill>
                <a:cs typeface="Times New Roman" pitchFamily="18" charset="0"/>
              </a:rPr>
              <a:t>T</a:t>
            </a:r>
            <a:r>
              <a:rPr lang="en-US" altLang="en-US" sz="3000" dirty="0" smtClean="0">
                <a:solidFill>
                  <a:schemeClr val="tx1"/>
                </a:solidFill>
                <a:cs typeface="Calibri" pitchFamily="34" charset="0"/>
              </a:rPr>
              <a:t>he literature lacks information on the combined areas of sexuality, disability &amp; culture.</a:t>
            </a:r>
          </a:p>
          <a:p>
            <a:pPr>
              <a:buClrTx/>
              <a:buFont typeface="Wingdings" pitchFamily="2" charset="2"/>
              <a:buChar char="§"/>
            </a:pPr>
            <a:endParaRPr lang="en-US" altLang="en-US" sz="1000" dirty="0" smtClean="0">
              <a:solidFill>
                <a:schemeClr val="tx1"/>
              </a:solidFill>
              <a:cs typeface="Calibri" pitchFamily="34" charset="0"/>
            </a:endParaRPr>
          </a:p>
          <a:p>
            <a:pPr>
              <a:buClrTx/>
              <a:buFont typeface="Wingdings" pitchFamily="2" charset="2"/>
              <a:buChar char="§"/>
            </a:pPr>
            <a:r>
              <a:rPr lang="en-US" altLang="en-US" sz="3000" dirty="0">
                <a:ea typeface="Calibri" pitchFamily="34" charset="0"/>
                <a:cs typeface="Times New Roman" pitchFamily="18" charset="0"/>
              </a:rPr>
              <a:t>The limited research points to the challenges that persons with disabilities face when confronted with issues of </a:t>
            </a:r>
            <a:r>
              <a:rPr lang="en-US" altLang="en-US" sz="3000" dirty="0" smtClean="0">
                <a:ea typeface="Calibri" pitchFamily="34" charset="0"/>
                <a:cs typeface="Times New Roman" pitchFamily="18" charset="0"/>
              </a:rPr>
              <a:t>sexuality, culture, race &amp; gender. </a:t>
            </a:r>
            <a:endParaRPr lang="en-US" altLang="en-US" sz="3000" dirty="0">
              <a:ea typeface="Calibri" pitchFamily="34" charset="0"/>
              <a:cs typeface="Times New Roman" pitchFamily="18" charset="0"/>
            </a:endParaRPr>
          </a:p>
          <a:p>
            <a:pPr>
              <a:buClrTx/>
              <a:buFont typeface="Wingdings" pitchFamily="2" charset="2"/>
              <a:buChar char="§"/>
            </a:pPr>
            <a:endParaRPr lang="en-US" altLang="en-US" dirty="0" smtClean="0">
              <a:solidFill>
                <a:schemeClr val="tx1"/>
              </a:solidFill>
              <a:cs typeface="Times New Roman" pitchFamily="18" charset="0"/>
            </a:endParaRPr>
          </a:p>
        </p:txBody>
      </p:sp>
    </p:spTree>
    <p:extLst>
      <p:ext uri="{BB962C8B-B14F-4D97-AF65-F5344CB8AC3E}">
        <p14:creationId xmlns:p14="http://schemas.microsoft.com/office/powerpoint/2010/main" val="123974094"/>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500"/>
                                        <p:tgtEl>
                                          <p:spTgt spid="13315">
                                            <p:txEl>
                                              <p:pRg st="0" end="0"/>
                                            </p:txEl>
                                          </p:spTgt>
                                        </p:tgtEl>
                                      </p:cBhvr>
                                    </p:animEffect>
                                    <p:anim calcmode="lin" valueType="num">
                                      <p:cBhvr>
                                        <p:cTn id="8"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331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animEffect transition="in" filter="fade">
                                      <p:cBhvr>
                                        <p:cTn id="13" dur="500"/>
                                        <p:tgtEl>
                                          <p:spTgt spid="13315">
                                            <p:txEl>
                                              <p:pRg st="2" end="2"/>
                                            </p:txEl>
                                          </p:spTgt>
                                        </p:tgtEl>
                                      </p:cBhvr>
                                    </p:animEffect>
                                    <p:anim calcmode="lin" valueType="num">
                                      <p:cBhvr>
                                        <p:cTn id="14"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13315">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13315">
                                            <p:txEl>
                                              <p:pRg st="4" end="4"/>
                                            </p:txEl>
                                          </p:spTgt>
                                        </p:tgtEl>
                                        <p:attrNameLst>
                                          <p:attrName>style.visibility</p:attrName>
                                        </p:attrNameLst>
                                      </p:cBhvr>
                                      <p:to>
                                        <p:strVal val="visible"/>
                                      </p:to>
                                    </p:set>
                                    <p:animEffect transition="in" filter="fade">
                                      <p:cBhvr>
                                        <p:cTn id="19" dur="500"/>
                                        <p:tgtEl>
                                          <p:spTgt spid="13315">
                                            <p:txEl>
                                              <p:pRg st="4" end="4"/>
                                            </p:txEl>
                                          </p:spTgt>
                                        </p:tgtEl>
                                      </p:cBhvr>
                                    </p:animEffect>
                                    <p:anim calcmode="lin" valueType="num">
                                      <p:cBhvr>
                                        <p:cTn id="20"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p:cTn id="21" dur="500" fill="hold"/>
                                        <p:tgtEl>
                                          <p:spTgt spid="1331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a:xfrm>
            <a:off x="0" y="0"/>
            <a:ext cx="6781800" cy="1066800"/>
          </a:xfrm>
        </p:spPr>
        <p:txBody>
          <a:bodyPr/>
          <a:lstStyle/>
          <a:p>
            <a:r>
              <a:rPr lang="en-US" sz="4000" dirty="0" smtClean="0"/>
              <a:t>Introduction </a:t>
            </a:r>
            <a:endParaRPr lang="en-US" sz="4000" dirty="0"/>
          </a:p>
        </p:txBody>
      </p:sp>
      <p:pic>
        <p:nvPicPr>
          <p:cNvPr id="27735" name="Picture 87" descr="http://www.kostanay.gov.kz/uploads/images/news_eng/big/289.jpg"/>
          <p:cNvPicPr>
            <a:picLocks noChangeAspect="1" noChangeArrowheads="1"/>
          </p:cNvPicPr>
          <p:nvPr/>
        </p:nvPicPr>
        <p:blipFill>
          <a:blip r:embed="rId2" cstate="print"/>
          <a:srcRect l="7407" t="12883" r="7407"/>
          <a:stretch>
            <a:fillRect/>
          </a:stretch>
        </p:blipFill>
        <p:spPr bwMode="auto">
          <a:xfrm>
            <a:off x="107639" y="1371600"/>
            <a:ext cx="4235763" cy="3048000"/>
          </a:xfrm>
          <a:prstGeom prst="rect">
            <a:avLst/>
          </a:prstGeom>
          <a:ln>
            <a:noFill/>
          </a:ln>
          <a:effectLst>
            <a:outerShdw blurRad="292100" dist="139700" dir="2700000" algn="tl" rotWithShape="0">
              <a:srgbClr val="333333">
                <a:alpha val="65000"/>
              </a:srgbClr>
            </a:outerShdw>
          </a:effectLst>
        </p:spPr>
      </p:pic>
      <p:sp>
        <p:nvSpPr>
          <p:cNvPr id="38" name="Content Placeholder 2"/>
          <p:cNvSpPr>
            <a:spLocks noGrp="1"/>
          </p:cNvSpPr>
          <p:nvPr>
            <p:ph sz="half" idx="4294967295"/>
          </p:nvPr>
        </p:nvSpPr>
        <p:spPr>
          <a:xfrm>
            <a:off x="4419600" y="1371600"/>
            <a:ext cx="4648200" cy="2286000"/>
          </a:xfrm>
        </p:spPr>
        <p:txBody>
          <a:bodyPr/>
          <a:lstStyle/>
          <a:p>
            <a:pPr eaLnBrk="1" hangingPunct="1">
              <a:buFont typeface="Wingdings" pitchFamily="2" charset="2"/>
              <a:buChar char="§"/>
            </a:pPr>
            <a:r>
              <a:rPr lang="en-US" altLang="en-US" sz="3000" dirty="0" smtClean="0"/>
              <a:t>A</a:t>
            </a:r>
            <a:r>
              <a:rPr lang="en-US" altLang="en-US" sz="3000" dirty="0" smtClean="0">
                <a:cs typeface="Calibri" pitchFamily="34" charset="0"/>
              </a:rPr>
              <a:t> need exists for more studies that explore how disability and culture impact women and sexuality.</a:t>
            </a:r>
          </a:p>
        </p:txBody>
      </p:sp>
      <p:sp>
        <p:nvSpPr>
          <p:cNvPr id="40" name="Content Placeholder 2"/>
          <p:cNvSpPr>
            <a:spLocks noGrp="1"/>
          </p:cNvSpPr>
          <p:nvPr>
            <p:ph sz="half" idx="4294967295"/>
          </p:nvPr>
        </p:nvSpPr>
        <p:spPr>
          <a:xfrm>
            <a:off x="0" y="4724400"/>
            <a:ext cx="8991600" cy="2133600"/>
          </a:xfrm>
        </p:spPr>
        <p:txBody>
          <a:bodyPr/>
          <a:lstStyle/>
          <a:p>
            <a:pPr eaLnBrk="1" hangingPunct="1">
              <a:buFont typeface="Wingdings" pitchFamily="2" charset="2"/>
              <a:buChar char="§"/>
            </a:pPr>
            <a:r>
              <a:rPr lang="en-US" altLang="en-US" sz="3000" dirty="0" smtClean="0">
                <a:cs typeface="Calibri" pitchFamily="34" charset="0"/>
              </a:rPr>
              <a:t>A study of ethno-minority women and disability found that the combined impact of culture and disability restricted their capabilities carry out their desires as sexual beings. </a:t>
            </a:r>
            <a:r>
              <a:rPr lang="en-US" altLang="en-US" sz="2000" b="1" i="1" dirty="0" smtClean="0">
                <a:cs typeface="Calibri" pitchFamily="34" charset="0"/>
              </a:rPr>
              <a:t>(Yoshida, Li, &amp; Odette, 1999)</a:t>
            </a:r>
          </a:p>
          <a:p>
            <a:pPr eaLnBrk="1" hangingPunct="1">
              <a:buFont typeface="Wingdings" pitchFamily="2" charset="2"/>
              <a:buChar char="§"/>
            </a:pPr>
            <a:endParaRPr lang="en-US" altLang="en-US" sz="2000" b="1" i="1" dirty="0" smtClean="0"/>
          </a:p>
        </p:txBody>
      </p:sp>
    </p:spTree>
    <p:extLst>
      <p:ext uri="{BB962C8B-B14F-4D97-AF65-F5344CB8AC3E}">
        <p14:creationId xmlns:p14="http://schemas.microsoft.com/office/powerpoint/2010/main" val="2741027137"/>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Effect transition="in" filter="wipe(left)">
                                      <p:cBhvr>
                                        <p:cTn id="7" dur="500"/>
                                        <p:tgtEl>
                                          <p:spTgt spid="38">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xEl>
                                              <p:pRg st="0" end="0"/>
                                            </p:txEl>
                                          </p:spTgt>
                                        </p:tgtEl>
                                        <p:attrNameLst>
                                          <p:attrName>style.visibility</p:attrName>
                                        </p:attrNameLst>
                                      </p:cBhvr>
                                      <p:to>
                                        <p:strVal val="visible"/>
                                      </p:to>
                                    </p:set>
                                    <p:animEffect transition="in" filter="wipe(left)">
                                      <p:cBhvr>
                                        <p:cTn id="11" dur="50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40"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a:xfrm>
            <a:off x="0" y="0"/>
            <a:ext cx="6781800" cy="1066800"/>
          </a:xfrm>
        </p:spPr>
        <p:txBody>
          <a:bodyPr/>
          <a:lstStyle/>
          <a:p>
            <a:r>
              <a:rPr lang="en-US" sz="4000" dirty="0" smtClean="0"/>
              <a:t>Introduction </a:t>
            </a:r>
            <a:endParaRPr lang="en-US" sz="4000" dirty="0"/>
          </a:p>
        </p:txBody>
      </p:sp>
      <p:sp>
        <p:nvSpPr>
          <p:cNvPr id="5" name="Rectangle 3"/>
          <p:cNvSpPr>
            <a:spLocks noGrp="1" noChangeArrowheads="1"/>
          </p:cNvSpPr>
          <p:nvPr>
            <p:ph type="body" idx="1"/>
          </p:nvPr>
        </p:nvSpPr>
        <p:spPr>
          <a:xfrm>
            <a:off x="0" y="1219200"/>
            <a:ext cx="8915400" cy="5181600"/>
          </a:xfrm>
        </p:spPr>
        <p:txBody>
          <a:bodyPr/>
          <a:lstStyle/>
          <a:p>
            <a:pPr marL="273050" indent="-273050">
              <a:buClrTx/>
              <a:buFont typeface="Wingdings" pitchFamily="2" charset="2"/>
              <a:buChar char="§"/>
              <a:defRPr/>
            </a:pPr>
            <a:r>
              <a:rPr lang="en-US" altLang="en-US" sz="3000" dirty="0">
                <a:solidFill>
                  <a:schemeClr val="tx1"/>
                </a:solidFill>
                <a:ea typeface="Calibri" pitchFamily="34" charset="0"/>
                <a:cs typeface="Times New Roman" pitchFamily="18" charset="0"/>
              </a:rPr>
              <a:t>Ethnic studies has a history of considering race along with gender, class, sexuality, immigrant and colonial subject status, &amp; </a:t>
            </a:r>
            <a:r>
              <a:rPr lang="en-US" altLang="en-US" sz="3000" dirty="0" smtClean="0">
                <a:solidFill>
                  <a:schemeClr val="tx1"/>
                </a:solidFill>
                <a:ea typeface="Calibri" pitchFamily="34" charset="0"/>
                <a:cs typeface="Times New Roman" pitchFamily="18" charset="0"/>
              </a:rPr>
              <a:t>their </a:t>
            </a:r>
            <a:r>
              <a:rPr lang="en-US" altLang="en-US" sz="3000" dirty="0" smtClean="0">
                <a:ea typeface="Calibri" pitchFamily="34" charset="0"/>
                <a:cs typeface="Times New Roman" pitchFamily="18" charset="0"/>
              </a:rPr>
              <a:t>inter-</a:t>
            </a:r>
            <a:r>
              <a:rPr lang="en-US" altLang="en-US" sz="3000" dirty="0" err="1" smtClean="0">
                <a:ea typeface="Calibri" pitchFamily="34" charset="0"/>
                <a:cs typeface="Times New Roman" pitchFamily="18" charset="0"/>
              </a:rPr>
              <a:t>sectionality</a:t>
            </a:r>
            <a:r>
              <a:rPr lang="en-US" altLang="en-US" sz="3000" dirty="0" smtClean="0">
                <a:ea typeface="Calibri" pitchFamily="34" charset="0"/>
                <a:cs typeface="Times New Roman" pitchFamily="18" charset="0"/>
              </a:rPr>
              <a:t> </a:t>
            </a:r>
            <a:r>
              <a:rPr lang="en-US" altLang="en-US" sz="3000" dirty="0" smtClean="0">
                <a:solidFill>
                  <a:schemeClr val="tx1"/>
                </a:solidFill>
                <a:ea typeface="Calibri" pitchFamily="34" charset="0"/>
                <a:cs typeface="Times New Roman" pitchFamily="18" charset="0"/>
              </a:rPr>
              <a:t> </a:t>
            </a:r>
            <a:r>
              <a:rPr lang="en-US" altLang="en-US" sz="2000" b="1" i="1" dirty="0" smtClean="0"/>
              <a:t>(</a:t>
            </a:r>
            <a:r>
              <a:rPr lang="en-US" altLang="en-US" sz="2000" b="1" i="1" dirty="0"/>
              <a:t>James &amp; Wu, </a:t>
            </a:r>
            <a:r>
              <a:rPr lang="en-US" altLang="en-US" sz="2000" b="1" i="1" dirty="0" smtClean="0"/>
              <a:t>2006).</a:t>
            </a:r>
          </a:p>
          <a:p>
            <a:pPr marL="273050" indent="-273050">
              <a:buClrTx/>
              <a:buFont typeface="Wingdings" pitchFamily="2" charset="2"/>
              <a:buChar char="§"/>
              <a:defRPr/>
            </a:pPr>
            <a:endParaRPr lang="en-US" altLang="en-US" sz="1000" dirty="0">
              <a:solidFill>
                <a:schemeClr val="tx1"/>
              </a:solidFill>
              <a:ea typeface="Calibri" pitchFamily="34" charset="0"/>
            </a:endParaRPr>
          </a:p>
          <a:p>
            <a:pPr marL="273050" indent="-273050">
              <a:buClrTx/>
              <a:buFont typeface="Wingdings" pitchFamily="2" charset="2"/>
              <a:buChar char="§"/>
              <a:defRPr/>
            </a:pPr>
            <a:r>
              <a:rPr lang="en-US" altLang="en-US" sz="3000" dirty="0" smtClean="0">
                <a:solidFill>
                  <a:schemeClr val="tx1"/>
                </a:solidFill>
                <a:ea typeface="Calibri" pitchFamily="34" charset="0"/>
                <a:cs typeface="Times New Roman" pitchFamily="18" charset="0"/>
              </a:rPr>
              <a:t>Yet</a:t>
            </a:r>
            <a:r>
              <a:rPr lang="en-US" altLang="en-US" sz="3000" dirty="0">
                <a:solidFill>
                  <a:schemeClr val="tx1"/>
                </a:solidFill>
                <a:ea typeface="Calibri" pitchFamily="34" charset="0"/>
                <a:cs typeface="Times New Roman" pitchFamily="18" charset="0"/>
              </a:rPr>
              <a:t>, there is very little work that addresses the ways in which the categories of race/ethnicity and disability are used to constitute one </a:t>
            </a:r>
            <a:r>
              <a:rPr lang="en-US" altLang="en-US" sz="3000" dirty="0" smtClean="0">
                <a:solidFill>
                  <a:schemeClr val="tx1"/>
                </a:solidFill>
                <a:ea typeface="Calibri" pitchFamily="34" charset="0"/>
                <a:cs typeface="Times New Roman" pitchFamily="18" charset="0"/>
              </a:rPr>
              <a:t>another(</a:t>
            </a:r>
            <a:r>
              <a:rPr lang="en-US" altLang="en-US" sz="2000" b="1" i="1" dirty="0" smtClean="0"/>
              <a:t>James </a:t>
            </a:r>
            <a:r>
              <a:rPr lang="en-US" altLang="en-US" sz="2000" b="1" i="1" dirty="0"/>
              <a:t>&amp; Wu, 2006</a:t>
            </a:r>
            <a:r>
              <a:rPr lang="en-US" altLang="en-US" sz="3000" dirty="0" smtClean="0">
                <a:solidFill>
                  <a:schemeClr val="tx1"/>
                </a:solidFill>
                <a:ea typeface="Calibri" pitchFamily="34" charset="0"/>
                <a:cs typeface="Times New Roman" pitchFamily="18" charset="0"/>
              </a:rPr>
              <a:t> ).</a:t>
            </a:r>
            <a:endParaRPr lang="en-US" altLang="en-US" sz="3000" dirty="0">
              <a:solidFill>
                <a:schemeClr val="tx1"/>
              </a:solidFill>
              <a:ea typeface="Calibri" pitchFamily="34" charset="0"/>
              <a:cs typeface="Times New Roman" pitchFamily="18" charset="0"/>
            </a:endParaRPr>
          </a:p>
        </p:txBody>
      </p:sp>
    </p:spTree>
    <p:extLst>
      <p:ext uri="{BB962C8B-B14F-4D97-AF65-F5344CB8AC3E}">
        <p14:creationId xmlns:p14="http://schemas.microsoft.com/office/powerpoint/2010/main" val="2021917545"/>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5">
                                            <p:txEl>
                                              <p:pRg st="0" end="0"/>
                                            </p:txEl>
                                          </p:spTgt>
                                        </p:tgtEl>
                                      </p:cBhvr>
                                    </p:animEffect>
                                  </p:childTnLst>
                                </p:cTn>
                              </p:par>
                            </p:childTnLst>
                          </p:cTn>
                        </p:par>
                        <p:par>
                          <p:cTn id="12" fill="hold">
                            <p:stCondLst>
                              <p:cond delay="1000"/>
                            </p:stCondLst>
                            <p:childTnLst>
                              <p:par>
                                <p:cTn id="13" presetID="54" presetClass="entr" presetSubtype="0" accel="10000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p:cTn id="15" dur="1000" fill="hold"/>
                                        <p:tgtEl>
                                          <p:spTgt spid="5">
                                            <p:txEl>
                                              <p:pRg st="2" end="2"/>
                                            </p:txEl>
                                          </p:spTgt>
                                        </p:tgtEl>
                                        <p:attrNameLst>
                                          <p:attrName>ppt_w</p:attrName>
                                        </p:attrNameLst>
                                      </p:cBhvr>
                                      <p:tavLst>
                                        <p:tav tm="0">
                                          <p:val>
                                            <p:strVal val="#ppt_w*0.05"/>
                                          </p:val>
                                        </p:tav>
                                        <p:tav tm="100000">
                                          <p:val>
                                            <p:strVal val="#ppt_w"/>
                                          </p:val>
                                        </p:tav>
                                      </p:tavLst>
                                    </p:anim>
                                    <p:anim calcmode="lin" valueType="num">
                                      <p:cBhvr>
                                        <p:cTn id="16" dur="1000" fill="hold"/>
                                        <p:tgtEl>
                                          <p:spTgt spid="5">
                                            <p:txEl>
                                              <p:pRg st="2" end="2"/>
                                            </p:txEl>
                                          </p:spTgt>
                                        </p:tgtEl>
                                        <p:attrNameLst>
                                          <p:attrName>ppt_h</p:attrName>
                                        </p:attrNameLst>
                                      </p:cBhvr>
                                      <p:tavLst>
                                        <p:tav tm="0">
                                          <p:val>
                                            <p:strVal val="#ppt_h"/>
                                          </p:val>
                                        </p:tav>
                                        <p:tav tm="100000">
                                          <p:val>
                                            <p:strVal val="#ppt_h"/>
                                          </p:val>
                                        </p:tav>
                                      </p:tavLst>
                                    </p:anim>
                                    <p:anim calcmode="lin" valueType="num">
                                      <p:cBhvr>
                                        <p:cTn id="17"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5">
                                            <p:txEl>
                                              <p:pRg st="2" end="2"/>
                                            </p:txEl>
                                          </p:spTgt>
                                        </p:tgtEl>
                                        <p:attrNameLst>
                                          <p:attrName>ppt_y</p:attrName>
                                        </p:attrNameLst>
                                      </p:cBhvr>
                                      <p:tavLst>
                                        <p:tav tm="0">
                                          <p:val>
                                            <p:strVal val="#ppt_y"/>
                                          </p:val>
                                        </p:tav>
                                        <p:tav tm="100000">
                                          <p:val>
                                            <p:strVal val="#ppt_y"/>
                                          </p:val>
                                        </p:tav>
                                      </p:tavLst>
                                    </p:anim>
                                    <p:animEffect transition="in" filter="fade">
                                      <p:cBhvr>
                                        <p:cTn id="19"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a:xfrm>
            <a:off x="0" y="0"/>
            <a:ext cx="6781800" cy="1066800"/>
          </a:xfrm>
        </p:spPr>
        <p:txBody>
          <a:bodyPr/>
          <a:lstStyle/>
          <a:p>
            <a:r>
              <a:rPr lang="en-US" sz="4000" dirty="0" smtClean="0"/>
              <a:t>Inter-</a:t>
            </a:r>
            <a:r>
              <a:rPr lang="en-US" sz="4000" dirty="0" err="1" smtClean="0"/>
              <a:t>Sectionality</a:t>
            </a:r>
            <a:r>
              <a:rPr lang="en-US" sz="4000" dirty="0" smtClean="0"/>
              <a:t> </a:t>
            </a:r>
            <a:endParaRPr lang="en-US" sz="4000" dirty="0"/>
          </a:p>
        </p:txBody>
      </p:sp>
      <p:sp>
        <p:nvSpPr>
          <p:cNvPr id="11" name="Text Placeholder 10"/>
          <p:cNvSpPr>
            <a:spLocks noGrp="1"/>
          </p:cNvSpPr>
          <p:nvPr>
            <p:ph type="body" sz="half" idx="1"/>
          </p:nvPr>
        </p:nvSpPr>
        <p:spPr>
          <a:xfrm>
            <a:off x="0" y="1219200"/>
            <a:ext cx="8991600" cy="2133600"/>
          </a:xfrm>
        </p:spPr>
        <p:txBody>
          <a:bodyPr/>
          <a:lstStyle/>
          <a:p>
            <a:pPr>
              <a:buFont typeface="Wingdings" pitchFamily="2" charset="2"/>
              <a:buChar char="§"/>
            </a:pPr>
            <a:r>
              <a:rPr lang="en-US" sz="3000" dirty="0" smtClean="0"/>
              <a:t>Rooted in feminist and critical race theories</a:t>
            </a:r>
          </a:p>
          <a:p>
            <a:pPr lvl="1">
              <a:buFont typeface="Arial" pitchFamily="34" charset="0"/>
              <a:buChar char="•"/>
            </a:pPr>
            <a:r>
              <a:rPr lang="en-US" sz="2800" dirty="0" smtClean="0"/>
              <a:t>Social groups have multiple categories of identity, differences &amp; disadvantages</a:t>
            </a:r>
            <a:r>
              <a:rPr lang="en-US" dirty="0" smtClean="0"/>
              <a:t>. </a:t>
            </a:r>
            <a:r>
              <a:rPr lang="en-US" sz="2000" b="1" i="1" dirty="0" smtClean="0"/>
              <a:t>(Cole, 2009)</a:t>
            </a:r>
          </a:p>
        </p:txBody>
      </p:sp>
      <p:sp>
        <p:nvSpPr>
          <p:cNvPr id="13" name="Text Placeholder 10"/>
          <p:cNvSpPr txBox="1">
            <a:spLocks/>
          </p:cNvSpPr>
          <p:nvPr/>
        </p:nvSpPr>
        <p:spPr bwMode="auto">
          <a:xfrm>
            <a:off x="2819400" y="2971800"/>
            <a:ext cx="5943600" cy="3429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buClr>
                <a:srgbClr val="000000"/>
              </a:buClr>
              <a:buFont typeface="Wingdings" pitchFamily="2" charset="2"/>
              <a:buChar char="§"/>
              <a:defRPr/>
            </a:pPr>
            <a:r>
              <a:rPr lang="en-US" sz="3000" kern="0" dirty="0" smtClean="0">
                <a:solidFill>
                  <a:srgbClr val="000000"/>
                </a:solidFill>
              </a:rPr>
              <a:t>The issues of race, class, gender &amp; sexuality are best understood by appreciating the simultaneous interplay of each of these dimensions at any one point in time.                                   </a:t>
            </a:r>
            <a:r>
              <a:rPr lang="en-US" sz="2000" b="1" kern="0" dirty="0" smtClean="0">
                <a:solidFill>
                  <a:srgbClr val="000000"/>
                </a:solidFill>
              </a:rPr>
              <a:t>(Shiver, 2011)</a:t>
            </a:r>
            <a:endParaRPr lang="en-US" sz="2000" b="1" kern="0" dirty="0">
              <a:solidFill>
                <a:srgbClr val="000000"/>
              </a:solidFill>
            </a:endParaRPr>
          </a:p>
        </p:txBody>
      </p:sp>
      <p:pic>
        <p:nvPicPr>
          <p:cNvPr id="36868" name="Picture 4" descr="http://1.bp.blogspot.com/-GEKPGUsRBTo/UMZlCpAPTuI/AAAAAAAAD6g/dhEv97rRzsM/s1600/tumblr_mekndlIxtN1r09qs1o1_500.png"/>
          <p:cNvPicPr>
            <a:picLocks noChangeAspect="1" noChangeArrowheads="1"/>
          </p:cNvPicPr>
          <p:nvPr/>
        </p:nvPicPr>
        <p:blipFill>
          <a:blip r:embed="rId2" cstate="print"/>
          <a:srcRect/>
          <a:stretch>
            <a:fillRect/>
          </a:stretch>
        </p:blipFill>
        <p:spPr bwMode="auto">
          <a:xfrm>
            <a:off x="76200" y="3155903"/>
            <a:ext cx="2743200" cy="35497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38819397"/>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11">
                                            <p:txEl>
                                              <p:pRg st="0" end="0"/>
                                            </p:txEl>
                                          </p:spTgt>
                                        </p:tgtEl>
                                        <p:attrNameLst>
                                          <p:attrName>ppt_x</p:attrName>
                                        </p:attrNameLst>
                                      </p:cBhvr>
                                    </p:anim>
                                    <p:anim from="0" to="-1.0" calcmode="lin" valueType="num">
                                      <p:cBhvr>
                                        <p:cTn id="8" dur="200" decel="50000" autoRev="1" fill="hold">
                                          <p:stCondLst>
                                            <p:cond delay="600"/>
                                          </p:stCondLst>
                                        </p:cTn>
                                        <p:tgtEl>
                                          <p:spTgt spid="11">
                                            <p:txEl>
                                              <p:pRg st="0" end="0"/>
                                            </p:txEl>
                                          </p:spTgt>
                                        </p:tgtEl>
                                        <p:attrNameLst>
                                          <p:attrName>xshear</p:attrName>
                                        </p:attrNameLst>
                                      </p:cBhvr>
                                    </p:anim>
                                    <p:animScale>
                                      <p:cBhvr>
                                        <p:cTn id="9" dur="200" decel="100000" autoRev="1" fill="hold">
                                          <p:stCondLst>
                                            <p:cond delay="600"/>
                                          </p:stCondLst>
                                        </p:cTn>
                                        <p:tgtEl>
                                          <p:spTgt spid="11">
                                            <p:txEl>
                                              <p:pRg st="0" end="0"/>
                                            </p:txEl>
                                          </p:spTgt>
                                        </p:tgtEl>
                                      </p:cBhvr>
                                      <p:from x="100000" y="100000"/>
                                      <p:to x="80000" y="100000"/>
                                    </p:animScale>
                                    <p:anim by="(#ppt_h/3+#ppt_w*0.1)" calcmode="lin" valueType="num">
                                      <p:cBhvr additive="sum">
                                        <p:cTn id="10" dur="200" decel="100000" autoRev="1" fill="hold">
                                          <p:stCondLst>
                                            <p:cond delay="600"/>
                                          </p:stCondLst>
                                        </p:cTn>
                                        <p:tgtEl>
                                          <p:spTgt spid="11">
                                            <p:txEl>
                                              <p:pRg st="0" end="0"/>
                                            </p:txEl>
                                          </p:spTgt>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from="(-#ppt_w/2)" to="(#ppt_x)" calcmode="lin" valueType="num">
                                      <p:cBhvr>
                                        <p:cTn id="13" dur="600" fill="hold">
                                          <p:stCondLst>
                                            <p:cond delay="0"/>
                                          </p:stCondLst>
                                        </p:cTn>
                                        <p:tgtEl>
                                          <p:spTgt spid="11">
                                            <p:txEl>
                                              <p:pRg st="1" end="1"/>
                                            </p:txEl>
                                          </p:spTgt>
                                        </p:tgtEl>
                                        <p:attrNameLst>
                                          <p:attrName>ppt_x</p:attrName>
                                        </p:attrNameLst>
                                      </p:cBhvr>
                                    </p:anim>
                                    <p:anim from="0" to="-1.0" calcmode="lin" valueType="num">
                                      <p:cBhvr>
                                        <p:cTn id="14" dur="200" decel="50000" autoRev="1" fill="hold">
                                          <p:stCondLst>
                                            <p:cond delay="600"/>
                                          </p:stCondLst>
                                        </p:cTn>
                                        <p:tgtEl>
                                          <p:spTgt spid="11">
                                            <p:txEl>
                                              <p:pRg st="1" end="1"/>
                                            </p:txEl>
                                          </p:spTgt>
                                        </p:tgtEl>
                                        <p:attrNameLst>
                                          <p:attrName>xshear</p:attrName>
                                        </p:attrNameLst>
                                      </p:cBhvr>
                                    </p:anim>
                                    <p:animScale>
                                      <p:cBhvr>
                                        <p:cTn id="15" dur="200" decel="100000" autoRev="1" fill="hold">
                                          <p:stCondLst>
                                            <p:cond delay="600"/>
                                          </p:stCondLst>
                                        </p:cTn>
                                        <p:tgtEl>
                                          <p:spTgt spid="11">
                                            <p:txEl>
                                              <p:pRg st="1" end="1"/>
                                            </p:txEl>
                                          </p:spTgt>
                                        </p:tgtEl>
                                      </p:cBhvr>
                                      <p:from x="100000" y="100000"/>
                                      <p:to x="80000" y="100000"/>
                                    </p:animScale>
                                    <p:anim by="(#ppt_h/3+#ppt_w*0.1)" calcmode="lin" valueType="num">
                                      <p:cBhvr additive="sum">
                                        <p:cTn id="16" dur="200" decel="100000" autoRev="1" fill="hold">
                                          <p:stCondLst>
                                            <p:cond delay="600"/>
                                          </p:stCondLst>
                                        </p:cTn>
                                        <p:tgtEl>
                                          <p:spTgt spid="11">
                                            <p:txEl>
                                              <p:pRg st="1" end="1"/>
                                            </p:txEl>
                                          </p:spTgt>
                                        </p:tgtEl>
                                        <p:attrNameLst>
                                          <p:attrName>ppt_x</p:attrName>
                                        </p:attrNameLst>
                                      </p:cBhvr>
                                    </p:anim>
                                  </p:childTnLst>
                                </p:cTn>
                              </p:par>
                            </p:childTnLst>
                          </p:cTn>
                        </p:par>
                        <p:par>
                          <p:cTn id="17" fill="hold">
                            <p:stCondLst>
                              <p:cond delay="1000"/>
                            </p:stCondLst>
                            <p:childTnLst>
                              <p:par>
                                <p:cTn id="18" presetID="34"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from="(-#ppt_w/2)" to="(#ppt_x)" calcmode="lin" valueType="num">
                                      <p:cBhvr>
                                        <p:cTn id="20" dur="600" fill="hold">
                                          <p:stCondLst>
                                            <p:cond delay="0"/>
                                          </p:stCondLst>
                                        </p:cTn>
                                        <p:tgtEl>
                                          <p:spTgt spid="13"/>
                                        </p:tgtEl>
                                        <p:attrNameLst>
                                          <p:attrName>ppt_x</p:attrName>
                                        </p:attrNameLst>
                                      </p:cBhvr>
                                    </p:anim>
                                    <p:anim from="0" to="-1.0" calcmode="lin" valueType="num">
                                      <p:cBhvr>
                                        <p:cTn id="21" dur="200" decel="50000" autoRev="1" fill="hold">
                                          <p:stCondLst>
                                            <p:cond delay="600"/>
                                          </p:stCondLst>
                                        </p:cTn>
                                        <p:tgtEl>
                                          <p:spTgt spid="13"/>
                                        </p:tgtEl>
                                        <p:attrNameLst>
                                          <p:attrName>xshear</p:attrName>
                                        </p:attrNameLst>
                                      </p:cBhvr>
                                    </p:anim>
                                    <p:animScale>
                                      <p:cBhvr>
                                        <p:cTn id="22" dur="200" decel="100000" autoRev="1" fill="hold">
                                          <p:stCondLst>
                                            <p:cond delay="600"/>
                                          </p:stCondLst>
                                        </p:cTn>
                                        <p:tgtEl>
                                          <p:spTgt spid="13"/>
                                        </p:tgtEl>
                                      </p:cBhvr>
                                      <p:from x="100000" y="100000"/>
                                      <p:to x="80000" y="100000"/>
                                    </p:animScale>
                                    <p:anim by="(#ppt_h/3+#ppt_w*0.1)" calcmode="lin" valueType="num">
                                      <p:cBhvr additive="sum">
                                        <p:cTn id="23" dur="200" decel="100000" autoRev="1" fill="hold">
                                          <p:stCondLst>
                                            <p:cond delay="600"/>
                                          </p:stCondLst>
                                        </p:cTn>
                                        <p:tgtEl>
                                          <p:spTgt spid="1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52400"/>
            <a:ext cx="6781800" cy="1066800"/>
          </a:xfrm>
        </p:spPr>
        <p:txBody>
          <a:bodyPr/>
          <a:lstStyle/>
          <a:p>
            <a:r>
              <a:rPr lang="en-US" sz="4000" dirty="0" smtClean="0"/>
              <a:t>Implications: </a:t>
            </a:r>
            <a:br>
              <a:rPr lang="en-US" sz="4000" dirty="0" smtClean="0"/>
            </a:br>
            <a:r>
              <a:rPr lang="en-US" sz="4000" dirty="0" smtClean="0"/>
              <a:t>Cultural </a:t>
            </a:r>
            <a:endParaRPr lang="en-US" sz="4000" dirty="0"/>
          </a:p>
        </p:txBody>
      </p:sp>
      <p:sp>
        <p:nvSpPr>
          <p:cNvPr id="11267" name="Rectangle 3"/>
          <p:cNvSpPr>
            <a:spLocks noGrp="1" noChangeArrowheads="1"/>
          </p:cNvSpPr>
          <p:nvPr>
            <p:ph type="body" idx="1"/>
          </p:nvPr>
        </p:nvSpPr>
        <p:spPr>
          <a:xfrm>
            <a:off x="76200" y="1219200"/>
            <a:ext cx="8915400" cy="5181600"/>
          </a:xfrm>
        </p:spPr>
        <p:txBody>
          <a:bodyPr/>
          <a:lstStyle/>
          <a:p>
            <a:pPr marL="273050" indent="-273050">
              <a:buClrTx/>
              <a:buFont typeface="Wingdings" pitchFamily="2" charset="2"/>
              <a:buChar char="§"/>
              <a:defRPr/>
            </a:pPr>
            <a:r>
              <a:rPr lang="en-US" altLang="en-US" sz="3000" dirty="0">
                <a:solidFill>
                  <a:schemeClr val="tx1"/>
                </a:solidFill>
                <a:ea typeface="Calibri" pitchFamily="34" charset="0"/>
              </a:rPr>
              <a:t>An </a:t>
            </a:r>
            <a:r>
              <a:rPr lang="en-US" altLang="en-US" sz="3000" dirty="0" smtClean="0">
                <a:solidFill>
                  <a:schemeClr val="tx1"/>
                </a:solidFill>
                <a:ea typeface="Calibri" pitchFamily="34" charset="0"/>
              </a:rPr>
              <a:t>individual’s cultural </a:t>
            </a:r>
            <a:r>
              <a:rPr lang="en-US" altLang="en-US" sz="3000" dirty="0">
                <a:solidFill>
                  <a:schemeClr val="tx1"/>
                </a:solidFill>
                <a:ea typeface="Calibri" pitchFamily="34" charset="0"/>
              </a:rPr>
              <a:t>beliefs, </a:t>
            </a:r>
            <a:r>
              <a:rPr lang="en-US" altLang="en-US" sz="3000" dirty="0" smtClean="0">
                <a:solidFill>
                  <a:schemeClr val="tx1"/>
                </a:solidFill>
                <a:ea typeface="Calibri" pitchFamily="34" charset="0"/>
              </a:rPr>
              <a:t>impacts </a:t>
            </a:r>
            <a:r>
              <a:rPr lang="en-US" altLang="en-US" sz="3000" dirty="0">
                <a:solidFill>
                  <a:schemeClr val="tx1"/>
                </a:solidFill>
                <a:ea typeface="Calibri" pitchFamily="34" charset="0"/>
              </a:rPr>
              <a:t>the manner the person regards their role in society and also plays a part in the way their sexuality is </a:t>
            </a:r>
            <a:r>
              <a:rPr lang="en-US" altLang="en-US" sz="3000" dirty="0" smtClean="0">
                <a:solidFill>
                  <a:schemeClr val="tx1"/>
                </a:solidFill>
                <a:ea typeface="Calibri" pitchFamily="34" charset="0"/>
              </a:rPr>
              <a:t>shaped</a:t>
            </a:r>
            <a:r>
              <a:rPr lang="en-US" altLang="en-US" sz="2000" b="1" dirty="0" smtClean="0">
                <a:solidFill>
                  <a:schemeClr val="tx1"/>
                </a:solidFill>
                <a:ea typeface="Calibri" pitchFamily="34" charset="0"/>
              </a:rPr>
              <a:t>(</a:t>
            </a:r>
            <a:r>
              <a:rPr lang="en-US" altLang="en-US" sz="2000" b="1" dirty="0" err="1" smtClean="0">
                <a:solidFill>
                  <a:schemeClr val="tx1"/>
                </a:solidFill>
                <a:ea typeface="Calibri" pitchFamily="34" charset="0"/>
              </a:rPr>
              <a:t>Brodwin</a:t>
            </a:r>
            <a:r>
              <a:rPr lang="en-US" altLang="en-US" sz="2000" b="1" dirty="0" smtClean="0">
                <a:solidFill>
                  <a:schemeClr val="tx1"/>
                </a:solidFill>
                <a:ea typeface="Calibri" pitchFamily="34" charset="0"/>
              </a:rPr>
              <a:t> </a:t>
            </a:r>
            <a:r>
              <a:rPr lang="en-US" altLang="en-US" sz="2000" b="1" dirty="0">
                <a:solidFill>
                  <a:schemeClr val="tx1"/>
                </a:solidFill>
                <a:ea typeface="Calibri" pitchFamily="34" charset="0"/>
              </a:rPr>
              <a:t>&amp; Frederick, 2010</a:t>
            </a:r>
            <a:r>
              <a:rPr lang="en-US" altLang="en-US" sz="2000" b="1" dirty="0" smtClean="0">
                <a:solidFill>
                  <a:schemeClr val="tx1"/>
                </a:solidFill>
                <a:ea typeface="Calibri" pitchFamily="34" charset="0"/>
              </a:rPr>
              <a:t>)</a:t>
            </a:r>
            <a:endParaRPr lang="en-US" altLang="en-US" sz="2000" b="1" dirty="0">
              <a:solidFill>
                <a:schemeClr val="tx1"/>
              </a:solidFill>
              <a:ea typeface="Calibri" pitchFamily="34" charset="0"/>
            </a:endParaRPr>
          </a:p>
          <a:p>
            <a:pPr>
              <a:spcBef>
                <a:spcPct val="0"/>
              </a:spcBef>
              <a:buClrTx/>
              <a:buFont typeface="Wingdings" pitchFamily="2" charset="2"/>
              <a:buChar char="§"/>
              <a:defRPr/>
            </a:pPr>
            <a:endParaRPr lang="en-US" altLang="en-US" sz="1000" dirty="0">
              <a:solidFill>
                <a:schemeClr val="tx1"/>
              </a:solidFill>
              <a:ea typeface="Calibri" pitchFamily="34" charset="0"/>
            </a:endParaRPr>
          </a:p>
          <a:p>
            <a:pPr marL="273050" indent="-273050">
              <a:buClrTx/>
              <a:buFont typeface="Wingdings" pitchFamily="2" charset="2"/>
              <a:buChar char="§"/>
              <a:defRPr/>
            </a:pPr>
            <a:r>
              <a:rPr lang="en-US" altLang="en-US" sz="3000" dirty="0">
                <a:solidFill>
                  <a:schemeClr val="tx1"/>
                </a:solidFill>
              </a:rPr>
              <a:t> </a:t>
            </a:r>
            <a:r>
              <a:rPr lang="en-US" altLang="en-US" sz="3000" dirty="0" smtClean="0">
                <a:solidFill>
                  <a:schemeClr val="tx1"/>
                </a:solidFill>
              </a:rPr>
              <a:t>Negative b</a:t>
            </a:r>
            <a:r>
              <a:rPr lang="en-US" altLang="en-US" sz="3000" dirty="0" smtClean="0">
                <a:solidFill>
                  <a:schemeClr val="tx1"/>
                </a:solidFill>
                <a:ea typeface="Calibri" pitchFamily="34" charset="0"/>
              </a:rPr>
              <a:t>eliefs of </a:t>
            </a:r>
            <a:r>
              <a:rPr lang="en-US" altLang="en-US" sz="3000" dirty="0">
                <a:solidFill>
                  <a:schemeClr val="tx1"/>
                </a:solidFill>
                <a:ea typeface="Calibri" pitchFamily="34" charset="0"/>
              </a:rPr>
              <a:t>persons with </a:t>
            </a:r>
            <a:r>
              <a:rPr lang="en-US" altLang="en-US" sz="3000" dirty="0" smtClean="0">
                <a:solidFill>
                  <a:schemeClr val="tx1"/>
                </a:solidFill>
                <a:ea typeface="Calibri" pitchFamily="34" charset="0"/>
              </a:rPr>
              <a:t>disabilities include not competent, more </a:t>
            </a:r>
            <a:r>
              <a:rPr lang="en-US" altLang="en-US" sz="3000" dirty="0">
                <a:solidFill>
                  <a:schemeClr val="tx1"/>
                </a:solidFill>
                <a:ea typeface="Calibri" pitchFamily="34" charset="0"/>
              </a:rPr>
              <a:t>pathological than </a:t>
            </a:r>
            <a:r>
              <a:rPr lang="en-US" altLang="en-US" sz="3000" dirty="0" smtClean="0">
                <a:solidFill>
                  <a:schemeClr val="tx1"/>
                </a:solidFill>
                <a:ea typeface="Calibri" pitchFamily="34" charset="0"/>
              </a:rPr>
              <a:t>normal. These characterizations used to exclude them in activities </a:t>
            </a:r>
            <a:r>
              <a:rPr lang="en-US" altLang="en-US" sz="3000" dirty="0">
                <a:solidFill>
                  <a:schemeClr val="tx1"/>
                </a:solidFill>
                <a:ea typeface="Calibri" pitchFamily="34" charset="0"/>
              </a:rPr>
              <a:t>in the community </a:t>
            </a:r>
            <a:r>
              <a:rPr lang="en-US" altLang="en-US" sz="3000" dirty="0" smtClean="0">
                <a:solidFill>
                  <a:schemeClr val="tx1"/>
                </a:solidFill>
                <a:ea typeface="Calibri" pitchFamily="34" charset="0"/>
              </a:rPr>
              <a:t> like </a:t>
            </a:r>
            <a:r>
              <a:rPr lang="en-US" altLang="en-US" sz="3000" dirty="0">
                <a:solidFill>
                  <a:schemeClr val="tx1"/>
                </a:solidFill>
                <a:ea typeface="Calibri" pitchFamily="34" charset="0"/>
              </a:rPr>
              <a:t>jobs, </a:t>
            </a:r>
            <a:r>
              <a:rPr lang="en-US" altLang="en-US" sz="3000" dirty="0" smtClean="0">
                <a:solidFill>
                  <a:schemeClr val="tx1"/>
                </a:solidFill>
                <a:ea typeface="Calibri" pitchFamily="34" charset="0"/>
              </a:rPr>
              <a:t>residential, educational  &amp; recreational areas </a:t>
            </a:r>
            <a:r>
              <a:rPr lang="en-US" altLang="en-US" sz="2000" b="1" i="1" dirty="0">
                <a:solidFill>
                  <a:schemeClr val="tx1"/>
                </a:solidFill>
                <a:ea typeface="Calibri" pitchFamily="34" charset="0"/>
              </a:rPr>
              <a:t>(McDonald, Keys &amp; </a:t>
            </a:r>
            <a:r>
              <a:rPr lang="en-US" altLang="en-US" sz="2000" b="1" i="1" dirty="0" smtClean="0">
                <a:solidFill>
                  <a:schemeClr val="tx1"/>
                </a:solidFill>
                <a:ea typeface="Calibri" pitchFamily="34" charset="0"/>
              </a:rPr>
              <a:t> </a:t>
            </a:r>
            <a:r>
              <a:rPr lang="en-US" altLang="en-US" sz="2000" b="1" i="1" dirty="0" err="1" smtClean="0">
                <a:solidFill>
                  <a:schemeClr val="tx1"/>
                </a:solidFill>
                <a:ea typeface="Calibri" pitchFamily="34" charset="0"/>
              </a:rPr>
              <a:t>Balcazar</a:t>
            </a:r>
            <a:r>
              <a:rPr lang="en-US" altLang="en-US" sz="2000" b="1" i="1" dirty="0">
                <a:solidFill>
                  <a:schemeClr val="tx1"/>
                </a:solidFill>
                <a:ea typeface="Calibri" pitchFamily="34" charset="0"/>
              </a:rPr>
              <a:t>, 2007)  </a:t>
            </a:r>
          </a:p>
        </p:txBody>
      </p:sp>
    </p:spTree>
    <p:extLst>
      <p:ext uri="{BB962C8B-B14F-4D97-AF65-F5344CB8AC3E}">
        <p14:creationId xmlns:p14="http://schemas.microsoft.com/office/powerpoint/2010/main" val="565330228"/>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7" presetClass="entr" presetSubtype="4" fill="hold" grpId="0" nodeType="after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 calcmode="lin" valueType="num">
                                      <p:cBhvr additive="base">
                                        <p:cTn id="12"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p:txBody>
          <a:bodyPr>
            <a:normAutofit fontScale="92500" lnSpcReduction="10000"/>
          </a:bodyPr>
          <a:lstStyle/>
          <a:p>
            <a:pPr algn="l"/>
            <a:r>
              <a:rPr lang="en-US" sz="3200" dirty="0" smtClean="0">
                <a:latin typeface="Lucida Fax" panose="02060602050505020204" pitchFamily="18" charset="0"/>
              </a:rPr>
              <a:t>The purpose of this presentation is to explain the history, policies, practices, and pedagogy of sexuality and disability in the context of the social work profession.  </a:t>
            </a:r>
          </a:p>
          <a:p>
            <a:pPr algn="l"/>
            <a:r>
              <a:rPr lang="en-US" sz="3200" dirty="0" smtClean="0">
                <a:latin typeface="Lucida Fax" panose="02060602050505020204" pitchFamily="18" charset="0"/>
              </a:rPr>
              <a:t>Each section of this presentation invokes the need for the profession to recognize the importance of sexuality for those individuals who a part of the Disabled Community</a:t>
            </a:r>
            <a:r>
              <a:rPr lang="en-US" dirty="0" smtClean="0">
                <a:latin typeface="Lucida Fax" panose="02060602050505020204" pitchFamily="18" charset="0"/>
              </a:rPr>
              <a:t>.  </a:t>
            </a:r>
            <a:endParaRPr lang="en-US" dirty="0">
              <a:latin typeface="Lucida Fax" panose="02060602050505020204" pitchFamily="18" charset="0"/>
            </a:endParaRPr>
          </a:p>
        </p:txBody>
      </p:sp>
      <p:sp>
        <p:nvSpPr>
          <p:cNvPr id="2" name="Title 1"/>
          <p:cNvSpPr>
            <a:spLocks noGrp="1"/>
          </p:cNvSpPr>
          <p:nvPr>
            <p:ph type="title"/>
          </p:nvPr>
        </p:nvSpPr>
        <p:spPr/>
        <p:txBody>
          <a:bodyPr>
            <a:normAutofit/>
          </a:bodyPr>
          <a:lstStyle/>
          <a:p>
            <a:r>
              <a:rPr lang="en-US" sz="4000" b="1" dirty="0" smtClean="0">
                <a:latin typeface="Lucida Fax" panose="02060602050505020204" pitchFamily="18" charset="0"/>
              </a:rPr>
              <a:t>Overview of the Presentation</a:t>
            </a:r>
            <a:endParaRPr lang="en-US" sz="4000" dirty="0"/>
          </a:p>
        </p:txBody>
      </p:sp>
    </p:spTree>
    <p:extLst>
      <p:ext uri="{BB962C8B-B14F-4D97-AF65-F5344CB8AC3E}">
        <p14:creationId xmlns:p14="http://schemas.microsoft.com/office/powerpoint/2010/main" val="28160757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52400"/>
            <a:ext cx="6781800" cy="1066800"/>
          </a:xfrm>
        </p:spPr>
        <p:txBody>
          <a:bodyPr/>
          <a:lstStyle/>
          <a:p>
            <a:r>
              <a:rPr lang="en-US" sz="4000" dirty="0" smtClean="0"/>
              <a:t>Implications: </a:t>
            </a:r>
            <a:br>
              <a:rPr lang="en-US" sz="4000" dirty="0" smtClean="0"/>
            </a:br>
            <a:r>
              <a:rPr lang="en-US" sz="4000" dirty="0" smtClean="0"/>
              <a:t>Cultural </a:t>
            </a:r>
            <a:endParaRPr lang="en-US" sz="4000" dirty="0"/>
          </a:p>
        </p:txBody>
      </p:sp>
      <p:sp>
        <p:nvSpPr>
          <p:cNvPr id="11267" name="Rectangle 3"/>
          <p:cNvSpPr>
            <a:spLocks noGrp="1" noChangeArrowheads="1"/>
          </p:cNvSpPr>
          <p:nvPr>
            <p:ph type="body" idx="1"/>
          </p:nvPr>
        </p:nvSpPr>
        <p:spPr>
          <a:xfrm>
            <a:off x="76200" y="1219200"/>
            <a:ext cx="8915400" cy="3352800"/>
          </a:xfrm>
        </p:spPr>
        <p:txBody>
          <a:bodyPr/>
          <a:lstStyle/>
          <a:p>
            <a:pPr>
              <a:buFont typeface="Wingdings" pitchFamily="2" charset="2"/>
              <a:buChar char="§"/>
              <a:defRPr/>
            </a:pPr>
            <a:r>
              <a:rPr lang="en-US" altLang="en-US" sz="2400" dirty="0" smtClean="0">
                <a:ea typeface="Calibri" pitchFamily="34" charset="0"/>
                <a:cs typeface="Times New Roman" pitchFamily="18" charset="0"/>
              </a:rPr>
              <a:t>For persons with disabilities, means of transport are not sometimes obtainable, economic resources don’t always meet their needs, physical barriers are hard to maneuver, and  most importantly, behaviors of relatives, acquaintances, professionals , peers, close friends, have been roadblocks to them enjoying and living out their personal sexuality</a:t>
            </a:r>
            <a:r>
              <a:rPr lang="en-US" altLang="en-US" dirty="0" smtClean="0">
                <a:ea typeface="Calibri" pitchFamily="34" charset="0"/>
                <a:cs typeface="Times New Roman" pitchFamily="18" charset="0"/>
              </a:rPr>
              <a:t>.                                                             </a:t>
            </a:r>
            <a:r>
              <a:rPr lang="en-US" altLang="en-US" sz="2400" b="1" dirty="0" smtClean="0">
                <a:ea typeface="Calibri" pitchFamily="34" charset="0"/>
                <a:cs typeface="Times New Roman" pitchFamily="18" charset="0"/>
              </a:rPr>
              <a:t>(</a:t>
            </a:r>
            <a:r>
              <a:rPr lang="en-US" altLang="en-US" sz="2400" b="1" dirty="0" err="1" smtClean="0">
                <a:ea typeface="Calibri" pitchFamily="34" charset="0"/>
                <a:cs typeface="Times New Roman" pitchFamily="18" charset="0"/>
              </a:rPr>
              <a:t>Rembis</a:t>
            </a:r>
            <a:r>
              <a:rPr lang="en-US" altLang="en-US" sz="2400" b="1" dirty="0" smtClean="0">
                <a:ea typeface="Calibri" pitchFamily="34" charset="0"/>
                <a:cs typeface="Times New Roman" pitchFamily="18" charset="0"/>
              </a:rPr>
              <a:t>, 2000)</a:t>
            </a:r>
          </a:p>
          <a:p>
            <a:pPr>
              <a:buFont typeface="Wingdings" pitchFamily="2" charset="2"/>
              <a:buChar char="§"/>
              <a:defRPr/>
            </a:pPr>
            <a:endParaRPr lang="en-US" altLang="en-US" sz="1000" dirty="0">
              <a:ea typeface="Calibri" pitchFamily="34" charset="0"/>
              <a:cs typeface="Times New Roman" pitchFamily="18" charset="0"/>
            </a:endParaRPr>
          </a:p>
        </p:txBody>
      </p:sp>
      <p:pic>
        <p:nvPicPr>
          <p:cNvPr id="45058" name="Picture 2" descr="http://esg6rzdhdg9i115s.zippykid.netdna-cdn.com/wp-content/uploads/2010/10/1.jpg"/>
          <p:cNvPicPr>
            <a:picLocks noChangeAspect="1" noChangeArrowheads="1"/>
          </p:cNvPicPr>
          <p:nvPr/>
        </p:nvPicPr>
        <p:blipFill>
          <a:blip r:embed="rId2" cstate="print"/>
          <a:srcRect/>
          <a:stretch>
            <a:fillRect/>
          </a:stretch>
        </p:blipFill>
        <p:spPr bwMode="auto">
          <a:xfrm>
            <a:off x="5086350" y="4114804"/>
            <a:ext cx="3905250" cy="26289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50207332"/>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ox(in)">
                                      <p:cBhvr>
                                        <p:cTn id="7" dur="500"/>
                                        <p:tgtEl>
                                          <p:spTgt spid="11267">
                                            <p:txEl>
                                              <p:pRg st="0" end="0"/>
                                            </p:txEl>
                                          </p:spTgt>
                                        </p:tgtEl>
                                      </p:cBhvr>
                                    </p:animEffect>
                                  </p:childTnLst>
                                </p:cTn>
                              </p:par>
                              <p:par>
                                <p:cTn id="8" presetID="4" presetClass="entr" presetSubtype="32" fill="hold" nodeType="withEffect">
                                  <p:stCondLst>
                                    <p:cond delay="0"/>
                                  </p:stCondLst>
                                  <p:childTnLst>
                                    <p:set>
                                      <p:cBhvr>
                                        <p:cTn id="9" dur="1" fill="hold">
                                          <p:stCondLst>
                                            <p:cond delay="0"/>
                                          </p:stCondLst>
                                        </p:cTn>
                                        <p:tgtEl>
                                          <p:spTgt spid="45058"/>
                                        </p:tgtEl>
                                        <p:attrNameLst>
                                          <p:attrName>style.visibility</p:attrName>
                                        </p:attrNameLst>
                                      </p:cBhvr>
                                      <p:to>
                                        <p:strVal val="visible"/>
                                      </p:to>
                                    </p:set>
                                    <p:animEffect transition="in" filter="box(out)">
                                      <p:cBhvr>
                                        <p:cTn id="10" dur="500"/>
                                        <p:tgtEl>
                                          <p:spTgt spid="4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52400"/>
            <a:ext cx="6781800" cy="1066800"/>
          </a:xfrm>
        </p:spPr>
        <p:txBody>
          <a:bodyPr/>
          <a:lstStyle/>
          <a:p>
            <a:r>
              <a:rPr lang="en-US" sz="4000" dirty="0" smtClean="0"/>
              <a:t>Implications: </a:t>
            </a:r>
            <a:br>
              <a:rPr lang="en-US" sz="4000" dirty="0" smtClean="0"/>
            </a:br>
            <a:r>
              <a:rPr lang="en-US" sz="4000" dirty="0" smtClean="0"/>
              <a:t>Cultural </a:t>
            </a:r>
            <a:endParaRPr lang="en-US" sz="4000" dirty="0"/>
          </a:p>
        </p:txBody>
      </p:sp>
      <p:sp>
        <p:nvSpPr>
          <p:cNvPr id="11267" name="Rectangle 3"/>
          <p:cNvSpPr>
            <a:spLocks noGrp="1" noChangeArrowheads="1"/>
          </p:cNvSpPr>
          <p:nvPr>
            <p:ph type="body" idx="1"/>
          </p:nvPr>
        </p:nvSpPr>
        <p:spPr>
          <a:xfrm>
            <a:off x="0" y="1219200"/>
            <a:ext cx="8991600" cy="4724400"/>
          </a:xfrm>
        </p:spPr>
        <p:txBody>
          <a:bodyPr/>
          <a:lstStyle/>
          <a:p>
            <a:pPr lvl="0">
              <a:buClr>
                <a:srgbClr val="000000"/>
              </a:buClr>
              <a:buFont typeface="Wingdings" pitchFamily="2" charset="2"/>
              <a:buChar char="§"/>
            </a:pPr>
            <a:r>
              <a:rPr lang="en-US" altLang="en-US" sz="3000" dirty="0" smtClean="0"/>
              <a:t>B</a:t>
            </a:r>
            <a:r>
              <a:rPr lang="en-US" sz="3000" dirty="0" smtClean="0"/>
              <a:t>eliefs from a cultural focus impacts the manner individuals regard their role in society and also plays a part in the way their sexuality is shaped as  </a:t>
            </a:r>
            <a:r>
              <a:rPr lang="en-US" altLang="en-US" sz="2000" b="1" i="1" dirty="0" smtClean="0"/>
              <a:t>(</a:t>
            </a:r>
            <a:r>
              <a:rPr lang="en-US" altLang="en-US" sz="2000" b="1" dirty="0" err="1"/>
              <a:t>Rembis</a:t>
            </a:r>
            <a:r>
              <a:rPr lang="en-US" altLang="en-US" sz="2000" b="1" dirty="0"/>
              <a:t>, 2000)</a:t>
            </a:r>
          </a:p>
          <a:p>
            <a:pPr>
              <a:buFont typeface="Wingdings" pitchFamily="2" charset="2"/>
              <a:buChar char="§"/>
            </a:pPr>
            <a:endParaRPr lang="en-US" sz="1000" dirty="0" smtClean="0"/>
          </a:p>
          <a:p>
            <a:pPr>
              <a:buFont typeface="Wingdings" pitchFamily="2" charset="2"/>
              <a:buChar char="§"/>
            </a:pPr>
            <a:r>
              <a:rPr lang="en-US" sz="3000" dirty="0" smtClean="0"/>
              <a:t>Sexual enculturation establishes values and rules for the nature of sex and beauty.                                          </a:t>
            </a:r>
            <a:r>
              <a:rPr lang="en-US" altLang="en-US" sz="2000" b="1" dirty="0" smtClean="0"/>
              <a:t>(</a:t>
            </a:r>
            <a:r>
              <a:rPr lang="en-US" altLang="en-US" sz="2000" b="1" dirty="0" err="1" smtClean="0"/>
              <a:t>Rembis</a:t>
            </a:r>
            <a:r>
              <a:rPr lang="en-US" altLang="en-US" sz="2000" b="1" dirty="0" smtClean="0"/>
              <a:t>, 2000)</a:t>
            </a:r>
          </a:p>
          <a:p>
            <a:pPr>
              <a:buFont typeface="Wingdings" pitchFamily="2" charset="2"/>
              <a:buChar char="§"/>
            </a:pPr>
            <a:endParaRPr lang="en-US" altLang="en-US" sz="3000" dirty="0"/>
          </a:p>
        </p:txBody>
      </p:sp>
    </p:spTree>
    <p:extLst>
      <p:ext uri="{BB962C8B-B14F-4D97-AF65-F5344CB8AC3E}">
        <p14:creationId xmlns:p14="http://schemas.microsoft.com/office/powerpoint/2010/main" val="1758488092"/>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randombar(horizontal)">
                                      <p:cBhvr>
                                        <p:cTn id="7" dur="500"/>
                                        <p:tgtEl>
                                          <p:spTgt spid="11267">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267">
                                            <p:txEl>
                                              <p:pRg st="2" end="2"/>
                                            </p:txEl>
                                          </p:spTgt>
                                        </p:tgtEl>
                                        <p:attrNameLst>
                                          <p:attrName>style.visibility</p:attrName>
                                        </p:attrNameLst>
                                      </p:cBhvr>
                                      <p:to>
                                        <p:strVal val="visible"/>
                                      </p:to>
                                    </p:set>
                                    <p:animEffect transition="in" filter="randombar(horizontal)">
                                      <p:cBhvr>
                                        <p:cTn id="10" dur="5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52400"/>
            <a:ext cx="6781800" cy="1066800"/>
          </a:xfrm>
        </p:spPr>
        <p:txBody>
          <a:bodyPr/>
          <a:lstStyle/>
          <a:p>
            <a:r>
              <a:rPr lang="en-US" sz="4000" dirty="0" smtClean="0"/>
              <a:t>Implications: </a:t>
            </a:r>
            <a:br>
              <a:rPr lang="en-US" sz="4000" dirty="0" smtClean="0"/>
            </a:br>
            <a:r>
              <a:rPr lang="en-US" sz="4000" dirty="0" smtClean="0"/>
              <a:t>Cultural </a:t>
            </a:r>
            <a:endParaRPr lang="en-US" sz="4000" dirty="0"/>
          </a:p>
        </p:txBody>
      </p:sp>
      <p:sp>
        <p:nvSpPr>
          <p:cNvPr id="11267" name="Rectangle 3"/>
          <p:cNvSpPr>
            <a:spLocks noGrp="1" noChangeArrowheads="1"/>
          </p:cNvSpPr>
          <p:nvPr>
            <p:ph type="body" idx="1"/>
          </p:nvPr>
        </p:nvSpPr>
        <p:spPr>
          <a:xfrm>
            <a:off x="0" y="1219200"/>
            <a:ext cx="8991600" cy="4724400"/>
          </a:xfrm>
        </p:spPr>
        <p:txBody>
          <a:bodyPr/>
          <a:lstStyle/>
          <a:p>
            <a:pPr>
              <a:buFont typeface="Wingdings" pitchFamily="2" charset="2"/>
              <a:buChar char="§"/>
            </a:pPr>
            <a:r>
              <a:rPr lang="en-US" altLang="en-US" sz="3000" dirty="0" smtClean="0"/>
              <a:t>King </a:t>
            </a:r>
            <a:r>
              <a:rPr lang="en-US" altLang="en-US" sz="2000" i="1" dirty="0" smtClean="0"/>
              <a:t>(</a:t>
            </a:r>
            <a:r>
              <a:rPr lang="en-US" altLang="en-US" sz="2000" dirty="0" smtClean="0"/>
              <a:t>1998) </a:t>
            </a:r>
            <a:r>
              <a:rPr lang="en-US" altLang="en-US" sz="3000" dirty="0" smtClean="0"/>
              <a:t>noted  African Americans with disabilities are subject to discrimination and stigmatization as people of color and as people with disabilities. </a:t>
            </a:r>
          </a:p>
          <a:p>
            <a:pPr>
              <a:buFont typeface="Wingdings" pitchFamily="2" charset="2"/>
              <a:buChar char="§"/>
            </a:pPr>
            <a:endParaRPr lang="en-US" altLang="en-US" sz="1000" dirty="0" smtClean="0"/>
          </a:p>
          <a:p>
            <a:pPr>
              <a:buFont typeface="Wingdings" pitchFamily="2" charset="2"/>
              <a:buChar char="§"/>
            </a:pPr>
            <a:r>
              <a:rPr lang="en-US" altLang="en-US" sz="3000" dirty="0" smtClean="0"/>
              <a:t>Putnam’s </a:t>
            </a:r>
            <a:r>
              <a:rPr lang="en-US" altLang="en-US" sz="2000" dirty="0" smtClean="0"/>
              <a:t>(2005)</a:t>
            </a:r>
            <a:r>
              <a:rPr lang="en-US" altLang="en-US" sz="3000" dirty="0" smtClean="0"/>
              <a:t> viewed people with a disability adjusting to discriminatory behaviors by others based on disability status as akin to females or African Americans adjusting to sexism or racism.</a:t>
            </a:r>
          </a:p>
          <a:p>
            <a:pPr>
              <a:buFont typeface="Wingdings" pitchFamily="2" charset="2"/>
              <a:buChar char="§"/>
            </a:pPr>
            <a:endParaRPr lang="en-US" altLang="en-US" sz="3000" dirty="0"/>
          </a:p>
        </p:txBody>
      </p:sp>
    </p:spTree>
    <p:extLst>
      <p:ext uri="{BB962C8B-B14F-4D97-AF65-F5344CB8AC3E}">
        <p14:creationId xmlns:p14="http://schemas.microsoft.com/office/powerpoint/2010/main" val="234606665"/>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wedge">
                                      <p:cBhvr>
                                        <p:cTn id="7" dur="1000"/>
                                        <p:tgtEl>
                                          <p:spTgt spid="11267">
                                            <p:txEl>
                                              <p:pRg st="0" end="0"/>
                                            </p:txEl>
                                          </p:spTgt>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1267">
                                            <p:txEl>
                                              <p:pRg st="2" end="2"/>
                                            </p:txEl>
                                          </p:spTgt>
                                        </p:tgtEl>
                                        <p:attrNameLst>
                                          <p:attrName>style.visibility</p:attrName>
                                        </p:attrNameLst>
                                      </p:cBhvr>
                                      <p:to>
                                        <p:strVal val="visible"/>
                                      </p:to>
                                    </p:set>
                                    <p:animEffect transition="in" filter="wedge">
                                      <p:cBhvr>
                                        <p:cTn id="10" dur="10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152400"/>
            <a:ext cx="6781800" cy="1066800"/>
          </a:xfrm>
        </p:spPr>
        <p:txBody>
          <a:bodyPr/>
          <a:lstStyle/>
          <a:p>
            <a:r>
              <a:rPr lang="en-US" sz="4000" dirty="0" smtClean="0"/>
              <a:t>Implications: </a:t>
            </a:r>
            <a:br>
              <a:rPr lang="en-US" sz="4000" dirty="0" smtClean="0"/>
            </a:br>
            <a:r>
              <a:rPr lang="en-US" sz="4000" dirty="0" smtClean="0"/>
              <a:t>Gender</a:t>
            </a:r>
            <a:endParaRPr lang="en-US" sz="4000" dirty="0"/>
          </a:p>
        </p:txBody>
      </p:sp>
      <p:sp>
        <p:nvSpPr>
          <p:cNvPr id="4099" name="Rectangle 3"/>
          <p:cNvSpPr>
            <a:spLocks noGrp="1" noChangeArrowheads="1"/>
          </p:cNvSpPr>
          <p:nvPr>
            <p:ph type="body" idx="1"/>
          </p:nvPr>
        </p:nvSpPr>
        <p:spPr>
          <a:xfrm>
            <a:off x="0" y="1295400"/>
            <a:ext cx="5257800" cy="3200400"/>
          </a:xfrm>
        </p:spPr>
        <p:txBody>
          <a:bodyPr/>
          <a:lstStyle/>
          <a:p>
            <a:pPr>
              <a:buFont typeface="Wingdings" pitchFamily="2" charset="2"/>
              <a:buChar char="§"/>
            </a:pPr>
            <a:r>
              <a:rPr lang="en-US" altLang="en-US" sz="2400" dirty="0" smtClean="0"/>
              <a:t>For men and women, the emotions related to being a woman and a man is devalued when faced with the challenges of a disability and the individual is left feeling less  than a whole person.                                      </a:t>
            </a:r>
            <a:r>
              <a:rPr lang="en-US" altLang="en-US" sz="2400" b="1" dirty="0" smtClean="0"/>
              <a:t>(</a:t>
            </a:r>
            <a:r>
              <a:rPr lang="en-US" altLang="en-US" sz="2400" b="1" dirty="0" err="1" smtClean="0"/>
              <a:t>Brodwin</a:t>
            </a:r>
            <a:r>
              <a:rPr lang="en-US" altLang="en-US" sz="2400" b="1" dirty="0" smtClean="0"/>
              <a:t> &amp; Frederick, 2010</a:t>
            </a:r>
            <a:r>
              <a:rPr lang="en-US" altLang="en-US" sz="2000" b="1" dirty="0" smtClean="0"/>
              <a:t>)</a:t>
            </a:r>
          </a:p>
        </p:txBody>
      </p:sp>
      <p:sp>
        <p:nvSpPr>
          <p:cNvPr id="8" name="Rectangle 3"/>
          <p:cNvSpPr txBox="1">
            <a:spLocks noChangeArrowheads="1"/>
          </p:cNvSpPr>
          <p:nvPr/>
        </p:nvSpPr>
        <p:spPr bwMode="auto">
          <a:xfrm>
            <a:off x="0" y="4495800"/>
            <a:ext cx="8991600" cy="2514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buClr>
                <a:srgbClr val="000000"/>
              </a:buClr>
              <a:buFont typeface="Wingdings" pitchFamily="2" charset="2"/>
              <a:buChar char="§"/>
              <a:defRPr/>
            </a:pPr>
            <a:r>
              <a:rPr lang="en-US" altLang="en-US" sz="2800" kern="0" dirty="0" smtClean="0">
                <a:solidFill>
                  <a:srgbClr val="000000"/>
                </a:solidFill>
              </a:rPr>
              <a:t> Negative views by society of not having looks that are appealing, being of little worth, labeled as a burden and lacking in the ability to carry out their position as a women can bring on low self-esteem and thoughts of hopelessness (</a:t>
            </a:r>
            <a:r>
              <a:rPr lang="en-US" altLang="en-US" sz="2000" b="1" i="1" kern="0" dirty="0" err="1" smtClean="0">
                <a:solidFill>
                  <a:srgbClr val="000000"/>
                </a:solidFill>
              </a:rPr>
              <a:t>Brodwin</a:t>
            </a:r>
            <a:r>
              <a:rPr lang="en-US" altLang="en-US" sz="2000" b="1" i="1" kern="0" dirty="0" smtClean="0">
                <a:solidFill>
                  <a:srgbClr val="000000"/>
                </a:solidFill>
              </a:rPr>
              <a:t>&amp; Frederick, 2010)</a:t>
            </a:r>
          </a:p>
        </p:txBody>
      </p:sp>
      <p:pic>
        <p:nvPicPr>
          <p:cNvPr id="7170" name="Picture 2" descr="http://disability-ecafe.net/sites/default/files/media/gallery/486515_572034899483097_919132897_n.jpg"/>
          <p:cNvPicPr>
            <a:picLocks noChangeAspect="1" noChangeArrowheads="1"/>
          </p:cNvPicPr>
          <p:nvPr/>
        </p:nvPicPr>
        <p:blipFill>
          <a:blip r:embed="rId2" cstate="print"/>
          <a:srcRect/>
          <a:stretch>
            <a:fillRect/>
          </a:stretch>
        </p:blipFill>
        <p:spPr bwMode="auto">
          <a:xfrm>
            <a:off x="4953000" y="1295400"/>
            <a:ext cx="4038600" cy="27765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63437567"/>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152400"/>
            <a:ext cx="6781800" cy="1066800"/>
          </a:xfrm>
        </p:spPr>
        <p:txBody>
          <a:bodyPr/>
          <a:lstStyle/>
          <a:p>
            <a:r>
              <a:rPr lang="en-US" sz="4000" dirty="0" smtClean="0"/>
              <a:t>Implications: </a:t>
            </a:r>
            <a:br>
              <a:rPr lang="en-US" sz="4000" dirty="0" smtClean="0"/>
            </a:br>
            <a:r>
              <a:rPr lang="en-US" sz="4000" dirty="0" smtClean="0"/>
              <a:t>Gender</a:t>
            </a:r>
            <a:endParaRPr lang="en-US" sz="4000" dirty="0"/>
          </a:p>
        </p:txBody>
      </p:sp>
      <p:sp>
        <p:nvSpPr>
          <p:cNvPr id="14" name="Content Placeholder 13"/>
          <p:cNvSpPr>
            <a:spLocks noGrp="1"/>
          </p:cNvSpPr>
          <p:nvPr>
            <p:ph idx="1"/>
          </p:nvPr>
        </p:nvSpPr>
        <p:spPr>
          <a:xfrm>
            <a:off x="0" y="1143000"/>
            <a:ext cx="8991600" cy="5638800"/>
          </a:xfrm>
        </p:spPr>
        <p:txBody>
          <a:bodyPr/>
          <a:lstStyle/>
          <a:p>
            <a:pPr>
              <a:buFont typeface="Wingdings" pitchFamily="2" charset="2"/>
              <a:buChar char="§"/>
            </a:pPr>
            <a:r>
              <a:rPr lang="en-US" altLang="en-US" sz="2900" dirty="0" smtClean="0"/>
              <a:t>Having access to information about sex and sexuality has been identified as an important issue for young women with disabilities. </a:t>
            </a:r>
          </a:p>
          <a:p>
            <a:pPr>
              <a:buFont typeface="Wingdings" pitchFamily="2" charset="2"/>
              <a:buChar char="§"/>
            </a:pPr>
            <a:endParaRPr lang="en-US" altLang="en-US" sz="1000" dirty="0" smtClean="0"/>
          </a:p>
          <a:p>
            <a:pPr>
              <a:buFont typeface="Wingdings" pitchFamily="2" charset="2"/>
              <a:buChar char="§"/>
            </a:pPr>
            <a:r>
              <a:rPr lang="en-US" altLang="en-US" sz="2900" dirty="0" smtClean="0"/>
              <a:t> Young girls and women with disabilities are often denied the opportunities to learn about their sexuality.  Barriers to information are often compounded by negative assumptions of individuals with being overly promiscuous.                    </a:t>
            </a:r>
            <a:r>
              <a:rPr lang="en-US" altLang="en-US" sz="2000" b="1" dirty="0" smtClean="0"/>
              <a:t>(</a:t>
            </a:r>
            <a:r>
              <a:rPr lang="en-US" altLang="en-US" sz="2000" b="1" dirty="0" err="1" smtClean="0"/>
              <a:t>Rembis</a:t>
            </a:r>
            <a:r>
              <a:rPr lang="en-US" altLang="en-US" sz="2000" b="1" dirty="0" smtClean="0"/>
              <a:t>, 2010)</a:t>
            </a:r>
            <a:endParaRPr lang="en-US" altLang="en-US" sz="2000" dirty="0" smtClean="0"/>
          </a:p>
          <a:p>
            <a:pPr>
              <a:buFont typeface="Wingdings" pitchFamily="2" charset="2"/>
              <a:buChar char="§"/>
            </a:pPr>
            <a:endParaRPr lang="en-US" altLang="en-US" sz="1000" dirty="0" smtClean="0"/>
          </a:p>
          <a:p>
            <a:pPr lvl="0">
              <a:buClr>
                <a:srgbClr val="000000"/>
              </a:buClr>
              <a:buFont typeface="Wingdings" pitchFamily="2" charset="2"/>
              <a:buChar char="§"/>
            </a:pPr>
            <a:r>
              <a:rPr lang="en-US" sz="2900" dirty="0" smtClean="0"/>
              <a:t>Unlike non-disabled women, cultural expectations for women with disabilities </a:t>
            </a:r>
            <a:r>
              <a:rPr lang="en-US" sz="2900" dirty="0"/>
              <a:t>,</a:t>
            </a:r>
            <a:r>
              <a:rPr lang="en-US" sz="2900" dirty="0" smtClean="0"/>
              <a:t> exclude sexuality, work  &amp; motherhood.( </a:t>
            </a:r>
            <a:r>
              <a:rPr lang="en-US" altLang="en-US" sz="2000" b="1" i="1" dirty="0"/>
              <a:t>McDonald, Keys &amp; </a:t>
            </a:r>
            <a:r>
              <a:rPr lang="en-US" altLang="en-US" sz="2000" b="1" i="1" dirty="0" err="1"/>
              <a:t>Balcazar</a:t>
            </a:r>
            <a:r>
              <a:rPr lang="en-US" altLang="en-US" sz="2000" b="1" i="1" dirty="0"/>
              <a:t>, 2007)  </a:t>
            </a:r>
            <a:r>
              <a:rPr lang="en-US" sz="2900" dirty="0" smtClean="0"/>
              <a:t>                                                             </a:t>
            </a:r>
            <a:endParaRPr lang="en-US" sz="2900" dirty="0"/>
          </a:p>
        </p:txBody>
      </p:sp>
    </p:spTree>
    <p:extLst>
      <p:ext uri="{BB962C8B-B14F-4D97-AF65-F5344CB8AC3E}">
        <p14:creationId xmlns:p14="http://schemas.microsoft.com/office/powerpoint/2010/main" val="3603847184"/>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animEffect transition="in" filter="fade">
                                      <p:cBhvr>
                                        <p:cTn id="11" dur="1000"/>
                                        <p:tgtEl>
                                          <p:spTgt spid="14">
                                            <p:txEl>
                                              <p:pRg st="2" end="2"/>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animEffect transition="in" filter="fade">
                                      <p:cBhvr>
                                        <p:cTn id="15" dur="10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a:xfrm>
            <a:off x="0" y="152400"/>
            <a:ext cx="7467600" cy="1066800"/>
          </a:xfrm>
        </p:spPr>
        <p:txBody>
          <a:bodyPr/>
          <a:lstStyle/>
          <a:p>
            <a:r>
              <a:rPr lang="en-US" sz="4000" dirty="0" smtClean="0"/>
              <a:t>Implications: </a:t>
            </a:r>
            <a:br>
              <a:rPr lang="en-US" sz="4000" dirty="0" smtClean="0"/>
            </a:br>
            <a:r>
              <a:rPr lang="en-US" sz="4000" dirty="0" smtClean="0"/>
              <a:t>Race &amp; Ethnicity</a:t>
            </a:r>
            <a:endParaRPr lang="en-US" sz="4000" dirty="0"/>
          </a:p>
        </p:txBody>
      </p:sp>
      <p:pic>
        <p:nvPicPr>
          <p:cNvPr id="5122" name="Picture 2" descr="http://www.redorbit.com/media/uploads/2013/03/women_minorities_f.jpg"/>
          <p:cNvPicPr>
            <a:picLocks noChangeAspect="1" noChangeArrowheads="1"/>
          </p:cNvPicPr>
          <p:nvPr/>
        </p:nvPicPr>
        <p:blipFill>
          <a:blip r:embed="rId2" cstate="print"/>
          <a:srcRect/>
          <a:stretch>
            <a:fillRect/>
          </a:stretch>
        </p:blipFill>
        <p:spPr bwMode="auto">
          <a:xfrm>
            <a:off x="152403" y="3657604"/>
            <a:ext cx="4520711" cy="3048001"/>
          </a:xfrm>
          <a:prstGeom prst="rect">
            <a:avLst/>
          </a:prstGeom>
          <a:ln>
            <a:noFill/>
          </a:ln>
          <a:effectLst>
            <a:outerShdw blurRad="292100" dist="139700" dir="2700000" algn="tl" rotWithShape="0">
              <a:srgbClr val="333333">
                <a:alpha val="65000"/>
              </a:srgbClr>
            </a:outerShdw>
          </a:effectLst>
        </p:spPr>
      </p:pic>
      <p:sp>
        <p:nvSpPr>
          <p:cNvPr id="16392" name="Rectangle 8"/>
          <p:cNvSpPr>
            <a:spLocks noGrp="1" noChangeArrowheads="1"/>
          </p:cNvSpPr>
          <p:nvPr>
            <p:ph type="body" sz="half" idx="1"/>
          </p:nvPr>
        </p:nvSpPr>
        <p:spPr>
          <a:xfrm>
            <a:off x="4114800" y="1295400"/>
            <a:ext cx="4876800" cy="2895600"/>
          </a:xfrm>
        </p:spPr>
        <p:style>
          <a:lnRef idx="0">
            <a:schemeClr val="accent5"/>
          </a:lnRef>
          <a:fillRef idx="3">
            <a:schemeClr val="accent5"/>
          </a:fillRef>
          <a:effectRef idx="3">
            <a:schemeClr val="accent5"/>
          </a:effectRef>
          <a:fontRef idx="minor">
            <a:schemeClr val="lt1"/>
          </a:fontRef>
        </p:style>
        <p:txBody>
          <a:bodyPr/>
          <a:lstStyle/>
          <a:p>
            <a:pPr>
              <a:buFont typeface="Wingdings" pitchFamily="2" charset="2"/>
              <a:buChar char="§"/>
            </a:pPr>
            <a:r>
              <a:rPr lang="en-US" altLang="en-US" sz="2400" dirty="0" smtClean="0">
                <a:solidFill>
                  <a:schemeClr val="tx1"/>
                </a:solidFill>
              </a:rPr>
              <a:t>The plight of African American women with disabilities is further compounded because they endure other stigmas as a part of a minority group.          </a:t>
            </a:r>
            <a:r>
              <a:rPr lang="en-US" altLang="en-US" sz="2400" b="1" dirty="0" smtClean="0">
                <a:solidFill>
                  <a:schemeClr val="tx1"/>
                </a:solidFill>
              </a:rPr>
              <a:t>(Alston &amp; </a:t>
            </a:r>
            <a:r>
              <a:rPr lang="en-US" altLang="en-US" sz="2400" b="1" dirty="0" err="1" smtClean="0">
                <a:solidFill>
                  <a:schemeClr val="tx1"/>
                </a:solidFill>
              </a:rPr>
              <a:t>McCowen</a:t>
            </a:r>
            <a:r>
              <a:rPr lang="en-US" altLang="en-US" sz="2400" b="1" dirty="0" smtClean="0">
                <a:solidFill>
                  <a:schemeClr val="tx1"/>
                </a:solidFill>
              </a:rPr>
              <a:t>, 1994)</a:t>
            </a:r>
            <a:r>
              <a:rPr lang="en-US" altLang="en-US" sz="2400" dirty="0" smtClean="0">
                <a:solidFill>
                  <a:schemeClr val="tx1"/>
                </a:solidFill>
              </a:rPr>
              <a:t> </a:t>
            </a:r>
          </a:p>
          <a:p>
            <a:pPr>
              <a:buNone/>
            </a:pPr>
            <a:endParaRPr lang="en-US" altLang="en-US" dirty="0" smtClean="0">
              <a:solidFill>
                <a:schemeClr val="tx1"/>
              </a:solidFill>
            </a:endParaRPr>
          </a:p>
        </p:txBody>
      </p:sp>
    </p:spTree>
    <p:extLst>
      <p:ext uri="{BB962C8B-B14F-4D97-AF65-F5344CB8AC3E}">
        <p14:creationId xmlns:p14="http://schemas.microsoft.com/office/powerpoint/2010/main" val="3838308159"/>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strVal val="#ppt_w+.3"/>
                                          </p:val>
                                        </p:tav>
                                        <p:tav tm="100000">
                                          <p:val>
                                            <p:strVal val="#ppt_w"/>
                                          </p:val>
                                        </p:tav>
                                      </p:tavLst>
                                    </p:anim>
                                    <p:anim calcmode="lin" valueType="num">
                                      <p:cBhvr>
                                        <p:cTn id="8" dur="1000" fill="hold"/>
                                        <p:tgtEl>
                                          <p:spTgt spid="5122"/>
                                        </p:tgtEl>
                                        <p:attrNameLst>
                                          <p:attrName>ppt_h</p:attrName>
                                        </p:attrNameLst>
                                      </p:cBhvr>
                                      <p:tavLst>
                                        <p:tav tm="0">
                                          <p:val>
                                            <p:strVal val="#ppt_h"/>
                                          </p:val>
                                        </p:tav>
                                        <p:tav tm="100000">
                                          <p:val>
                                            <p:strVal val="#ppt_h"/>
                                          </p:val>
                                        </p:tav>
                                      </p:tavLst>
                                    </p:anim>
                                    <p:animEffect transition="in" filter="fade">
                                      <p:cBhvr>
                                        <p:cTn id="9" dur="1000"/>
                                        <p:tgtEl>
                                          <p:spTgt spid="5122"/>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6392">
                                            <p:bg/>
                                          </p:spTgt>
                                        </p:tgtEl>
                                        <p:attrNameLst>
                                          <p:attrName>style.visibility</p:attrName>
                                        </p:attrNameLst>
                                      </p:cBhvr>
                                      <p:to>
                                        <p:strVal val="visible"/>
                                      </p:to>
                                    </p:set>
                                    <p:anim calcmode="lin" valueType="num">
                                      <p:cBhvr>
                                        <p:cTn id="12" dur="1000" fill="hold"/>
                                        <p:tgtEl>
                                          <p:spTgt spid="16392">
                                            <p:bg/>
                                          </p:spTgt>
                                        </p:tgtEl>
                                        <p:attrNameLst>
                                          <p:attrName>ppt_w</p:attrName>
                                        </p:attrNameLst>
                                      </p:cBhvr>
                                      <p:tavLst>
                                        <p:tav tm="0">
                                          <p:val>
                                            <p:strVal val="#ppt_w+.3"/>
                                          </p:val>
                                        </p:tav>
                                        <p:tav tm="100000">
                                          <p:val>
                                            <p:strVal val="#ppt_w"/>
                                          </p:val>
                                        </p:tav>
                                      </p:tavLst>
                                    </p:anim>
                                    <p:anim calcmode="lin" valueType="num">
                                      <p:cBhvr>
                                        <p:cTn id="13" dur="1000" fill="hold"/>
                                        <p:tgtEl>
                                          <p:spTgt spid="16392">
                                            <p:bg/>
                                          </p:spTgt>
                                        </p:tgtEl>
                                        <p:attrNameLst>
                                          <p:attrName>ppt_h</p:attrName>
                                        </p:attrNameLst>
                                      </p:cBhvr>
                                      <p:tavLst>
                                        <p:tav tm="0">
                                          <p:val>
                                            <p:strVal val="#ppt_h"/>
                                          </p:val>
                                        </p:tav>
                                        <p:tav tm="100000">
                                          <p:val>
                                            <p:strVal val="#ppt_h"/>
                                          </p:val>
                                        </p:tav>
                                      </p:tavLst>
                                    </p:anim>
                                    <p:animEffect transition="in" filter="fade">
                                      <p:cBhvr>
                                        <p:cTn id="14" dur="1000"/>
                                        <p:tgtEl>
                                          <p:spTgt spid="16392">
                                            <p:bg/>
                                          </p:spTgt>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6392">
                                            <p:txEl>
                                              <p:pRg st="0" end="0"/>
                                            </p:txEl>
                                          </p:spTgt>
                                        </p:tgtEl>
                                        <p:attrNameLst>
                                          <p:attrName>style.visibility</p:attrName>
                                        </p:attrNameLst>
                                      </p:cBhvr>
                                      <p:to>
                                        <p:strVal val="visible"/>
                                      </p:to>
                                    </p:set>
                                    <p:anim calcmode="lin" valueType="num">
                                      <p:cBhvr>
                                        <p:cTn id="17" dur="1000" fill="hold"/>
                                        <p:tgtEl>
                                          <p:spTgt spid="16392">
                                            <p:txEl>
                                              <p:pRg st="0" end="0"/>
                                            </p:txEl>
                                          </p:spTgt>
                                        </p:tgtEl>
                                        <p:attrNameLst>
                                          <p:attrName>ppt_w</p:attrName>
                                        </p:attrNameLst>
                                      </p:cBhvr>
                                      <p:tavLst>
                                        <p:tav tm="0">
                                          <p:val>
                                            <p:strVal val="#ppt_w+.3"/>
                                          </p:val>
                                        </p:tav>
                                        <p:tav tm="100000">
                                          <p:val>
                                            <p:strVal val="#ppt_w"/>
                                          </p:val>
                                        </p:tav>
                                      </p:tavLst>
                                    </p:anim>
                                    <p:anim calcmode="lin" valueType="num">
                                      <p:cBhvr>
                                        <p:cTn id="18" dur="1000" fill="hold"/>
                                        <p:tgtEl>
                                          <p:spTgt spid="16392">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163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152400"/>
            <a:ext cx="6781800" cy="1066800"/>
          </a:xfrm>
        </p:spPr>
        <p:txBody>
          <a:bodyPr/>
          <a:lstStyle/>
          <a:p>
            <a:r>
              <a:rPr lang="en-US" sz="4000" dirty="0" smtClean="0"/>
              <a:t>Implications: </a:t>
            </a:r>
            <a:br>
              <a:rPr lang="en-US" sz="4000" dirty="0" smtClean="0"/>
            </a:br>
            <a:r>
              <a:rPr lang="en-US" sz="4000" dirty="0" smtClean="0"/>
              <a:t>Race &amp; Ethnicity</a:t>
            </a:r>
            <a:endParaRPr lang="en-US" sz="4000" dirty="0"/>
          </a:p>
        </p:txBody>
      </p:sp>
      <p:sp>
        <p:nvSpPr>
          <p:cNvPr id="5" name="Content Placeholder 2"/>
          <p:cNvSpPr>
            <a:spLocks noGrp="1"/>
          </p:cNvSpPr>
          <p:nvPr>
            <p:ph sz="quarter" idx="1"/>
          </p:nvPr>
        </p:nvSpPr>
        <p:spPr>
          <a:xfrm>
            <a:off x="0" y="1219200"/>
            <a:ext cx="8915400" cy="4724400"/>
          </a:xfrm>
        </p:spPr>
        <p:txBody>
          <a:bodyPr/>
          <a:lstStyle/>
          <a:p>
            <a:pPr>
              <a:buFont typeface="Wingdings" pitchFamily="2" charset="2"/>
              <a:buChar char="§"/>
            </a:pPr>
            <a:r>
              <a:rPr lang="en-US" altLang="en-US" dirty="0" smtClean="0"/>
              <a:t>Females and African Americans adjusting to sexism or racism , as viewed from the minority group model of disability is likened to persons with disabilities adjusting to discriminatory behaviors based on disability status.                                                 </a:t>
            </a:r>
            <a:r>
              <a:rPr lang="en-US" altLang="en-US" b="1" dirty="0" smtClean="0"/>
              <a:t>(Alston&amp; </a:t>
            </a:r>
            <a:r>
              <a:rPr lang="en-US" altLang="en-US" b="1" dirty="0" err="1" smtClean="0"/>
              <a:t>McCowen</a:t>
            </a:r>
            <a:r>
              <a:rPr lang="en-US" altLang="en-US" b="1" dirty="0" smtClean="0"/>
              <a:t>, 1994)</a:t>
            </a:r>
          </a:p>
          <a:p>
            <a:pPr>
              <a:buFont typeface="Wingdings" pitchFamily="2" charset="2"/>
              <a:buChar char="§"/>
            </a:pPr>
            <a:endParaRPr lang="en-US" altLang="en-US" dirty="0" smtClean="0"/>
          </a:p>
          <a:p>
            <a:pPr>
              <a:buFont typeface="Wingdings" pitchFamily="2" charset="2"/>
              <a:buChar char="§"/>
            </a:pPr>
            <a:r>
              <a:rPr lang="en-US" altLang="en-US" dirty="0" smtClean="0"/>
              <a:t>The African American women are not encouraged to bear children and may  view this as not being able to take care of personal needs and expectations from the African American culture as it relates to motherhood</a:t>
            </a:r>
            <a:r>
              <a:rPr lang="en-US" altLang="en-US" b="1" dirty="0" smtClean="0"/>
              <a:t>(Alston &amp; McCowen,1994)</a:t>
            </a:r>
          </a:p>
          <a:p>
            <a:pPr>
              <a:buFont typeface="Wingdings" pitchFamily="2" charset="2"/>
              <a:buChar char="§"/>
            </a:pPr>
            <a:endParaRPr lang="en-US" altLang="en-US" dirty="0" smtClean="0"/>
          </a:p>
        </p:txBody>
      </p:sp>
    </p:spTree>
    <p:extLst>
      <p:ext uri="{BB962C8B-B14F-4D97-AF65-F5344CB8AC3E}">
        <p14:creationId xmlns:p14="http://schemas.microsoft.com/office/powerpoint/2010/main" val="2039453277"/>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p:cTn id="12"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a:spLocks noGrp="1" noChangeArrowheads="1"/>
          </p:cNvSpPr>
          <p:nvPr>
            <p:ph sz="quarter" idx="1"/>
          </p:nvPr>
        </p:nvSpPr>
        <p:spPr>
          <a:xfrm>
            <a:off x="0" y="1219200"/>
            <a:ext cx="8991600" cy="4343400"/>
          </a:xfrm>
        </p:spPr>
        <p:txBody>
          <a:bodyPr/>
          <a:lstStyle/>
          <a:p>
            <a:pPr>
              <a:buFont typeface="Wingdings" pitchFamily="2" charset="2"/>
              <a:buChar char="§"/>
            </a:pPr>
            <a:r>
              <a:rPr lang="en-US" altLang="en-US" sz="3000" dirty="0" smtClean="0"/>
              <a:t>Racial minority LGBTQ students have the challenge of integrating at least two central identities that can be highly charged in our society - race and sexuality.</a:t>
            </a:r>
            <a:r>
              <a:rPr lang="en-US" altLang="en-US" dirty="0" smtClean="0"/>
              <a:t>                                              </a:t>
            </a:r>
            <a:r>
              <a:rPr lang="en-US" altLang="en-US" sz="2000" b="1" dirty="0" smtClean="0"/>
              <a:t>(Harley, </a:t>
            </a:r>
            <a:r>
              <a:rPr lang="en-US" altLang="en-US" sz="2000" b="1" dirty="0" err="1" smtClean="0"/>
              <a:t>Nowalk</a:t>
            </a:r>
            <a:r>
              <a:rPr lang="en-US" altLang="en-US" sz="2000" b="1" dirty="0" smtClean="0"/>
              <a:t> &amp; Gassaway, 2002)</a:t>
            </a:r>
          </a:p>
          <a:p>
            <a:pPr>
              <a:buFont typeface="Wingdings" pitchFamily="2" charset="2"/>
              <a:buChar char="§"/>
            </a:pPr>
            <a:endParaRPr lang="en-US" altLang="en-US" sz="1000" dirty="0" smtClean="0"/>
          </a:p>
          <a:p>
            <a:pPr>
              <a:buFont typeface="Wingdings" pitchFamily="2" charset="2"/>
              <a:buChar char="§"/>
            </a:pPr>
            <a:r>
              <a:rPr lang="en-US" altLang="en-US" sz="2400" dirty="0" smtClean="0"/>
              <a:t> Although the literature is negligent in inclusion of biracial or multiracial LGBTQ students, it can be assumed that these students are subjected to  same issues </a:t>
            </a:r>
          </a:p>
          <a:p>
            <a:pPr marL="0" indent="0">
              <a:buNone/>
            </a:pPr>
            <a:r>
              <a:rPr lang="en-US" altLang="en-US" sz="2400" dirty="0" smtClean="0"/>
              <a:t>    of  discrimination as other racial  </a:t>
            </a:r>
          </a:p>
          <a:p>
            <a:pPr marL="0" lvl="0" indent="0">
              <a:buClr>
                <a:srgbClr val="000000"/>
              </a:buClr>
              <a:buNone/>
            </a:pPr>
            <a:r>
              <a:rPr lang="en-US" altLang="en-US" sz="2400" dirty="0" smtClean="0"/>
              <a:t>    minorities</a:t>
            </a:r>
            <a:r>
              <a:rPr lang="en-US" altLang="en-US" sz="2000" b="1" dirty="0" smtClean="0"/>
              <a:t>(Harley(</a:t>
            </a:r>
            <a:r>
              <a:rPr lang="en-US" altLang="en-US" sz="2000" b="1" dirty="0" err="1" smtClean="0"/>
              <a:t>Nowalk</a:t>
            </a:r>
            <a:r>
              <a:rPr lang="en-US" altLang="en-US" sz="2000" b="1" dirty="0" smtClean="0"/>
              <a:t> </a:t>
            </a:r>
            <a:r>
              <a:rPr lang="en-US" altLang="en-US" sz="2000" b="1" dirty="0"/>
              <a:t>&amp; Gassaway, 2002)</a:t>
            </a:r>
            <a:endParaRPr lang="en-US" altLang="en-US" sz="2000" dirty="0"/>
          </a:p>
          <a:p>
            <a:pPr>
              <a:buFont typeface="Wingdings" pitchFamily="2" charset="2"/>
              <a:buChar char="§"/>
            </a:pPr>
            <a:endParaRPr lang="en-US" altLang="en-US" sz="2400" dirty="0"/>
          </a:p>
        </p:txBody>
      </p:sp>
      <p:sp>
        <p:nvSpPr>
          <p:cNvPr id="12290" name="Rectangle 2"/>
          <p:cNvSpPr>
            <a:spLocks noGrp="1" noChangeArrowheads="1"/>
          </p:cNvSpPr>
          <p:nvPr>
            <p:ph type="title"/>
          </p:nvPr>
        </p:nvSpPr>
        <p:spPr>
          <a:xfrm>
            <a:off x="0" y="152400"/>
            <a:ext cx="7620000" cy="1066800"/>
          </a:xfrm>
        </p:spPr>
        <p:txBody>
          <a:bodyPr/>
          <a:lstStyle/>
          <a:p>
            <a:r>
              <a:rPr lang="en-US" sz="4000" dirty="0" smtClean="0"/>
              <a:t>Implications: </a:t>
            </a:r>
            <a:br>
              <a:rPr lang="en-US" sz="4000" dirty="0" smtClean="0"/>
            </a:br>
            <a:r>
              <a:rPr lang="en-US" sz="4000" dirty="0" smtClean="0"/>
              <a:t>Race &amp; Ethnicity</a:t>
            </a:r>
            <a:endParaRPr lang="en-US" sz="4000" dirty="0"/>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2" y="4173539"/>
            <a:ext cx="3749675" cy="295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7513453"/>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6">
                                            <p:txEl>
                                              <p:pRg st="2" end="2"/>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6">
                                            <p:txEl>
                                              <p:pRg st="3" end="3"/>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1000"/>
                                        <p:tgtEl>
                                          <p:spTgt spid="6">
                                            <p:txEl>
                                              <p:pRg st="4" end="4"/>
                                            </p:txEl>
                                          </p:spTgt>
                                        </p:tgtEl>
                                      </p:cBhvr>
                                    </p:animEffect>
                                    <p:anim calcmode="lin" valueType="num">
                                      <p:cBhvr>
                                        <p:cTn id="3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6">
                                            <p:txEl>
                                              <p:pRg st="4" end="4"/>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152400"/>
            <a:ext cx="6781800" cy="1066800"/>
          </a:xfrm>
        </p:spPr>
        <p:txBody>
          <a:bodyPr/>
          <a:lstStyle/>
          <a:p>
            <a:r>
              <a:rPr lang="en-US" sz="4000" dirty="0" smtClean="0"/>
              <a:t>Implications: </a:t>
            </a:r>
            <a:br>
              <a:rPr lang="en-US" sz="4000" dirty="0" smtClean="0"/>
            </a:br>
            <a:r>
              <a:rPr lang="en-US" sz="4000" dirty="0" smtClean="0"/>
              <a:t>Policy, Practice &amp; Research</a:t>
            </a:r>
            <a:endParaRPr lang="en-US" sz="4000" dirty="0"/>
          </a:p>
        </p:txBody>
      </p:sp>
      <p:sp>
        <p:nvSpPr>
          <p:cNvPr id="13" name="Content Placeholder 12"/>
          <p:cNvSpPr>
            <a:spLocks noGrp="1"/>
          </p:cNvSpPr>
          <p:nvPr>
            <p:ph idx="1"/>
          </p:nvPr>
        </p:nvSpPr>
        <p:spPr>
          <a:xfrm>
            <a:off x="0" y="1219200"/>
            <a:ext cx="9144000" cy="4724400"/>
          </a:xfrm>
        </p:spPr>
        <p:txBody>
          <a:bodyPr/>
          <a:lstStyle/>
          <a:p>
            <a:pPr indent="-273050">
              <a:spcBef>
                <a:spcPct val="0"/>
              </a:spcBef>
              <a:spcAft>
                <a:spcPts val="1000"/>
              </a:spcAft>
              <a:buClrTx/>
              <a:buFont typeface="Wingdings" pitchFamily="2" charset="2"/>
              <a:buChar char="§"/>
              <a:defRPr/>
            </a:pPr>
            <a:r>
              <a:rPr lang="en-US" altLang="en-US" dirty="0" smtClean="0">
                <a:ea typeface="Calibri" pitchFamily="34" charset="0"/>
                <a:cs typeface="Times New Roman" pitchFamily="18" charset="0"/>
              </a:rPr>
              <a:t>Social work practitioners </a:t>
            </a:r>
            <a:r>
              <a:rPr lang="en-US" altLang="en-US" dirty="0" smtClean="0">
                <a:solidFill>
                  <a:prstClr val="black"/>
                </a:solidFill>
                <a:ea typeface="Calibri" pitchFamily="34" charset="0"/>
                <a:cs typeface="Times New Roman" pitchFamily="18" charset="0"/>
              </a:rPr>
              <a:t>of racial minority LGBTQ students </a:t>
            </a:r>
            <a:r>
              <a:rPr lang="en-US" altLang="en-US" dirty="0" smtClean="0">
                <a:ea typeface="Calibri" pitchFamily="34" charset="0"/>
                <a:cs typeface="Times New Roman" pitchFamily="18" charset="0"/>
              </a:rPr>
              <a:t>must be sensitive to multi stigma that ethnic minorities face of having a disability, being a person of color &amp; gender when addressing issues of sexuality. </a:t>
            </a:r>
            <a:r>
              <a:rPr lang="en-US" altLang="en-US" b="1" dirty="0" smtClean="0"/>
              <a:t>(</a:t>
            </a:r>
            <a:r>
              <a:rPr lang="en-US" altLang="en-US" b="1" dirty="0"/>
              <a:t>Harley, </a:t>
            </a:r>
            <a:r>
              <a:rPr lang="en-US" altLang="en-US" b="1" dirty="0" err="1"/>
              <a:t>Nowalk</a:t>
            </a:r>
            <a:r>
              <a:rPr lang="en-US" altLang="en-US" b="1" dirty="0"/>
              <a:t> &amp; Gassaway, 2002)</a:t>
            </a:r>
          </a:p>
          <a:p>
            <a:pPr indent="-273050">
              <a:spcBef>
                <a:spcPct val="0"/>
              </a:spcBef>
              <a:spcAft>
                <a:spcPts val="1000"/>
              </a:spcAft>
              <a:buClrTx/>
              <a:buFont typeface="Wingdings" pitchFamily="2" charset="2"/>
              <a:buChar char="§"/>
              <a:defRPr/>
            </a:pPr>
            <a:endParaRPr lang="en-US" altLang="en-US" dirty="0" smtClean="0">
              <a:ea typeface="Calibri" pitchFamily="34" charset="0"/>
              <a:cs typeface="Times New Roman" pitchFamily="18" charset="0"/>
            </a:endParaRPr>
          </a:p>
          <a:p>
            <a:pPr indent="-273050">
              <a:spcBef>
                <a:spcPct val="0"/>
              </a:spcBef>
              <a:spcAft>
                <a:spcPts val="1000"/>
              </a:spcAft>
              <a:buClrTx/>
              <a:buFont typeface="Wingdings" pitchFamily="2" charset="2"/>
              <a:buChar char="§"/>
              <a:defRPr/>
            </a:pPr>
            <a:r>
              <a:rPr lang="en-US" altLang="en-US" dirty="0" smtClean="0">
                <a:ea typeface="Calibri" pitchFamily="34" charset="0"/>
                <a:cs typeface="Times New Roman" pitchFamily="18" charset="0"/>
              </a:rPr>
              <a:t>Policies should be implemented in this regard and more research  is needed that focuses on the inter-</a:t>
            </a:r>
            <a:r>
              <a:rPr lang="en-US" altLang="en-US" dirty="0" err="1" smtClean="0">
                <a:ea typeface="Calibri" pitchFamily="34" charset="0"/>
                <a:cs typeface="Times New Roman" pitchFamily="18" charset="0"/>
              </a:rPr>
              <a:t>sectionality</a:t>
            </a:r>
            <a:r>
              <a:rPr lang="en-US" altLang="en-US" dirty="0" smtClean="0">
                <a:ea typeface="Calibri" pitchFamily="34" charset="0"/>
                <a:cs typeface="Times New Roman" pitchFamily="18" charset="0"/>
              </a:rPr>
              <a:t> of sexuality, disability, race, culture &amp; gender </a:t>
            </a:r>
            <a:r>
              <a:rPr lang="en-US" altLang="en-US" b="1" dirty="0" smtClean="0">
                <a:ea typeface="Calibri" pitchFamily="34" charset="0"/>
                <a:cs typeface="Times New Roman" pitchFamily="18" charset="0"/>
              </a:rPr>
              <a:t>(</a:t>
            </a:r>
            <a:r>
              <a:rPr lang="en-US" altLang="en-US" b="1" dirty="0" err="1" smtClean="0">
                <a:ea typeface="Calibri" pitchFamily="34" charset="0"/>
                <a:cs typeface="Times New Roman" pitchFamily="18" charset="0"/>
              </a:rPr>
              <a:t>Rembis</a:t>
            </a:r>
            <a:r>
              <a:rPr lang="en-US" altLang="en-US" b="1" dirty="0" smtClean="0">
                <a:ea typeface="Calibri" pitchFamily="34" charset="0"/>
                <a:cs typeface="Times New Roman" pitchFamily="18" charset="0"/>
              </a:rPr>
              <a:t>, 2010)  </a:t>
            </a:r>
          </a:p>
          <a:p>
            <a:pPr>
              <a:buClrTx/>
              <a:buFont typeface="Wingdings" pitchFamily="2" charset="2"/>
              <a:buChar char="§"/>
            </a:pPr>
            <a:endParaRPr lang="en-US" dirty="0"/>
          </a:p>
        </p:txBody>
      </p:sp>
    </p:spTree>
    <p:extLst>
      <p:ext uri="{BB962C8B-B14F-4D97-AF65-F5344CB8AC3E}">
        <p14:creationId xmlns:p14="http://schemas.microsoft.com/office/powerpoint/2010/main" val="1657733990"/>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800" decel="100000"/>
                                        <p:tgtEl>
                                          <p:spTgt spid="13">
                                            <p:txEl>
                                              <p:pRg st="0" end="0"/>
                                            </p:txEl>
                                          </p:spTgt>
                                        </p:tgtEl>
                                      </p:cBhvr>
                                    </p:animEffect>
                                    <p:anim calcmode="lin" valueType="num">
                                      <p:cBhvr>
                                        <p:cTn id="8" dur="800" decel="100000" fill="hold"/>
                                        <p:tgtEl>
                                          <p:spTgt spid="1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
                                            <p:txEl>
                                              <p:pRg st="0" end="0"/>
                                            </p:txEl>
                                          </p:spTgt>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Effect transition="in" filter="fade">
                                      <p:cBhvr>
                                        <p:cTn id="15" dur="800" decel="100000"/>
                                        <p:tgtEl>
                                          <p:spTgt spid="13">
                                            <p:txEl>
                                              <p:pRg st="2" end="2"/>
                                            </p:txEl>
                                          </p:spTgt>
                                        </p:tgtEl>
                                      </p:cBhvr>
                                    </p:animEffect>
                                    <p:anim calcmode="lin" valueType="num">
                                      <p:cBhvr>
                                        <p:cTn id="16" dur="800" decel="100000" fill="hold"/>
                                        <p:tgtEl>
                                          <p:spTgt spid="13">
                                            <p:txEl>
                                              <p:pRg st="2" end="2"/>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13">
                                            <p:txEl>
                                              <p:pRg st="2" end="2"/>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13">
                                            <p:txEl>
                                              <p:pRg st="2" end="2"/>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3">
                                            <p:txEl>
                                              <p:pRg st="2" end="2"/>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3">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http://www.clker.com/cliparts/w/D/R/U/F/O/equality-symbol-md.png"/>
          <p:cNvPicPr>
            <a:picLocks noChangeAspect="1" noChangeArrowheads="1"/>
          </p:cNvPicPr>
          <p:nvPr/>
        </p:nvPicPr>
        <p:blipFill>
          <a:blip r:embed="rId2" cstate="print"/>
          <a:srcRect/>
          <a:stretch>
            <a:fillRect/>
          </a:stretch>
        </p:blipFill>
        <p:spPr bwMode="auto">
          <a:xfrm>
            <a:off x="227565" y="2790253"/>
            <a:ext cx="3582437" cy="3534351"/>
          </a:xfrm>
          <a:prstGeom prst="rect">
            <a:avLst/>
          </a:prstGeom>
          <a:noFill/>
        </p:spPr>
      </p:pic>
      <p:sp>
        <p:nvSpPr>
          <p:cNvPr id="7171" name="Rectangle 3"/>
          <p:cNvSpPr>
            <a:spLocks noGrp="1" noChangeArrowheads="1"/>
          </p:cNvSpPr>
          <p:nvPr>
            <p:ph type="body" idx="1"/>
          </p:nvPr>
        </p:nvSpPr>
        <p:spPr>
          <a:xfrm>
            <a:off x="3810000" y="1219200"/>
            <a:ext cx="5334000" cy="5486400"/>
          </a:xfrm>
        </p:spPr>
        <p:txBody>
          <a:bodyPr/>
          <a:lstStyle/>
          <a:p>
            <a:pPr indent="-273050">
              <a:spcBef>
                <a:spcPct val="0"/>
              </a:spcBef>
              <a:spcAft>
                <a:spcPts val="1000"/>
              </a:spcAft>
              <a:buClrTx/>
              <a:buFont typeface="Wingdings" pitchFamily="2" charset="2"/>
              <a:buChar char="§"/>
              <a:defRPr/>
            </a:pPr>
            <a:r>
              <a:rPr lang="en-US" altLang="en-US" sz="3000" dirty="0" smtClean="0">
                <a:ea typeface="Calibri" pitchFamily="34" charset="0"/>
                <a:cs typeface="Times New Roman" pitchFamily="18" charset="0"/>
              </a:rPr>
              <a:t>If disabled people are going to have power, they must have access in its very broadest sense: physical and social access, access to their own bodies, and access into the consciousness of those individuals currently considered nondisabled            </a:t>
            </a:r>
            <a:r>
              <a:rPr lang="en-US" altLang="en-US" sz="2000" b="1" dirty="0" smtClean="0">
                <a:ea typeface="Calibri" pitchFamily="34" charset="0"/>
                <a:cs typeface="Times New Roman" pitchFamily="18" charset="0"/>
              </a:rPr>
              <a:t>(</a:t>
            </a:r>
            <a:r>
              <a:rPr lang="en-US" altLang="en-US" sz="2000" b="1" dirty="0" err="1" smtClean="0">
                <a:ea typeface="Calibri" pitchFamily="34" charset="0"/>
                <a:cs typeface="Times New Roman" pitchFamily="18" charset="0"/>
              </a:rPr>
              <a:t>Esmail</a:t>
            </a:r>
            <a:r>
              <a:rPr lang="en-US" altLang="en-US" sz="2000" b="1" dirty="0" smtClean="0">
                <a:ea typeface="Calibri" pitchFamily="34" charset="0"/>
                <a:cs typeface="Times New Roman" pitchFamily="18" charset="0"/>
              </a:rPr>
              <a:t>, </a:t>
            </a:r>
            <a:r>
              <a:rPr lang="en-US" altLang="en-US" sz="2000" b="1" dirty="0" err="1" smtClean="0">
                <a:ea typeface="Calibri" pitchFamily="34" charset="0"/>
                <a:cs typeface="Times New Roman" pitchFamily="18" charset="0"/>
              </a:rPr>
              <a:t>Darry</a:t>
            </a:r>
            <a:r>
              <a:rPr lang="en-US" altLang="en-US" sz="2000" b="1" dirty="0" smtClean="0">
                <a:ea typeface="Calibri" pitchFamily="34" charset="0"/>
                <a:cs typeface="Times New Roman" pitchFamily="18" charset="0"/>
              </a:rPr>
              <a:t>, Walter &amp; </a:t>
            </a:r>
            <a:r>
              <a:rPr lang="en-US" altLang="en-US" sz="2000" b="1" dirty="0" err="1" smtClean="0">
                <a:ea typeface="Calibri" pitchFamily="34" charset="0"/>
                <a:cs typeface="Times New Roman" pitchFamily="18" charset="0"/>
              </a:rPr>
              <a:t>Knupp</a:t>
            </a:r>
            <a:r>
              <a:rPr lang="en-US" altLang="en-US" sz="2000" b="1" dirty="0" smtClean="0">
                <a:ea typeface="Calibri" pitchFamily="34" charset="0"/>
                <a:cs typeface="Times New Roman" pitchFamily="18" charset="0"/>
              </a:rPr>
              <a:t>, 2010)</a:t>
            </a:r>
          </a:p>
        </p:txBody>
      </p:sp>
      <p:sp>
        <p:nvSpPr>
          <p:cNvPr id="6" name="Rectangle 2"/>
          <p:cNvSpPr>
            <a:spLocks noGrp="1" noChangeArrowheads="1"/>
          </p:cNvSpPr>
          <p:nvPr>
            <p:ph type="title"/>
          </p:nvPr>
        </p:nvSpPr>
        <p:spPr>
          <a:xfrm>
            <a:off x="0" y="152400"/>
            <a:ext cx="6781800" cy="1066800"/>
          </a:xfrm>
        </p:spPr>
        <p:txBody>
          <a:bodyPr/>
          <a:lstStyle/>
          <a:p>
            <a:r>
              <a:rPr lang="en-US" sz="4000" dirty="0" smtClean="0"/>
              <a:t>Implications: </a:t>
            </a:r>
            <a:br>
              <a:rPr lang="en-US" sz="4000" dirty="0" smtClean="0"/>
            </a:br>
            <a:r>
              <a:rPr lang="en-US" sz="4000" dirty="0" smtClean="0"/>
              <a:t>Policy, Practice &amp; Research</a:t>
            </a:r>
            <a:endParaRPr lang="en-US" sz="4000" dirty="0"/>
          </a:p>
        </p:txBody>
      </p:sp>
      <p:pic>
        <p:nvPicPr>
          <p:cNvPr id="3078" name="Picture 6" descr="http://media.syracuse.com/news/photo/red-equal-signs-marriage-equalityjpg-0fababd8b362bf7c.jpg"/>
          <p:cNvPicPr>
            <a:picLocks noChangeAspect="1" noChangeArrowheads="1"/>
          </p:cNvPicPr>
          <p:nvPr/>
        </p:nvPicPr>
        <p:blipFill>
          <a:blip r:embed="rId3" cstate="print"/>
          <a:srcRect/>
          <a:stretch>
            <a:fillRect/>
          </a:stretch>
        </p:blipFill>
        <p:spPr bwMode="auto">
          <a:xfrm>
            <a:off x="1447800" y="4038600"/>
            <a:ext cx="1219200" cy="1219200"/>
          </a:xfrm>
          <a:prstGeom prst="rect">
            <a:avLst/>
          </a:prstGeom>
          <a:noFill/>
        </p:spPr>
      </p:pic>
    </p:spTree>
    <p:extLst>
      <p:ext uri="{BB962C8B-B14F-4D97-AF65-F5344CB8AC3E}">
        <p14:creationId xmlns:p14="http://schemas.microsoft.com/office/powerpoint/2010/main" val="712503201"/>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080"/>
                                        </p:tgtEl>
                                        <p:attrNameLst>
                                          <p:attrName>style.visibility</p:attrName>
                                        </p:attrNameLst>
                                      </p:cBhvr>
                                      <p:to>
                                        <p:strVal val="visible"/>
                                      </p:to>
                                    </p:set>
                                    <p:anim calcmode="lin" valueType="num">
                                      <p:cBhvr>
                                        <p:cTn id="7" dur="1000" fill="hold"/>
                                        <p:tgtEl>
                                          <p:spTgt spid="3080"/>
                                        </p:tgtEl>
                                        <p:attrNameLst>
                                          <p:attrName>ppt_w</p:attrName>
                                        </p:attrNameLst>
                                      </p:cBhvr>
                                      <p:tavLst>
                                        <p:tav tm="0">
                                          <p:val>
                                            <p:fltVal val="0"/>
                                          </p:val>
                                        </p:tav>
                                        <p:tav tm="100000">
                                          <p:val>
                                            <p:strVal val="#ppt_w"/>
                                          </p:val>
                                        </p:tav>
                                      </p:tavLst>
                                    </p:anim>
                                    <p:anim calcmode="lin" valueType="num">
                                      <p:cBhvr>
                                        <p:cTn id="8" dur="1000" fill="hold"/>
                                        <p:tgtEl>
                                          <p:spTgt spid="3080"/>
                                        </p:tgtEl>
                                        <p:attrNameLst>
                                          <p:attrName>ppt_h</p:attrName>
                                        </p:attrNameLst>
                                      </p:cBhvr>
                                      <p:tavLst>
                                        <p:tav tm="0">
                                          <p:val>
                                            <p:fltVal val="0"/>
                                          </p:val>
                                        </p:tav>
                                        <p:tav tm="100000">
                                          <p:val>
                                            <p:strVal val="#ppt_h"/>
                                          </p:val>
                                        </p:tav>
                                      </p:tavLst>
                                    </p:anim>
                                    <p:anim calcmode="lin" valueType="num">
                                      <p:cBhvr>
                                        <p:cTn id="9" dur="1000" fill="hold"/>
                                        <p:tgtEl>
                                          <p:spTgt spid="3080"/>
                                        </p:tgtEl>
                                        <p:attrNameLst>
                                          <p:attrName>style.rotation</p:attrName>
                                        </p:attrNameLst>
                                      </p:cBhvr>
                                      <p:tavLst>
                                        <p:tav tm="0">
                                          <p:val>
                                            <p:fltVal val="360"/>
                                          </p:val>
                                        </p:tav>
                                        <p:tav tm="100000">
                                          <p:val>
                                            <p:fltVal val="0"/>
                                          </p:val>
                                        </p:tav>
                                      </p:tavLst>
                                    </p:anim>
                                    <p:animEffect transition="in" filter="fade">
                                      <p:cBhvr>
                                        <p:cTn id="10" dur="1000"/>
                                        <p:tgtEl>
                                          <p:spTgt spid="3080"/>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p:cTn id="13" dur="1000" fill="hold"/>
                                        <p:tgtEl>
                                          <p:spTgt spid="3078"/>
                                        </p:tgtEl>
                                        <p:attrNameLst>
                                          <p:attrName>ppt_w</p:attrName>
                                        </p:attrNameLst>
                                      </p:cBhvr>
                                      <p:tavLst>
                                        <p:tav tm="0">
                                          <p:val>
                                            <p:fltVal val="0"/>
                                          </p:val>
                                        </p:tav>
                                        <p:tav tm="100000">
                                          <p:val>
                                            <p:strVal val="#ppt_w"/>
                                          </p:val>
                                        </p:tav>
                                      </p:tavLst>
                                    </p:anim>
                                    <p:anim calcmode="lin" valueType="num">
                                      <p:cBhvr>
                                        <p:cTn id="14" dur="1000" fill="hold"/>
                                        <p:tgtEl>
                                          <p:spTgt spid="3078"/>
                                        </p:tgtEl>
                                        <p:attrNameLst>
                                          <p:attrName>ppt_h</p:attrName>
                                        </p:attrNameLst>
                                      </p:cBhvr>
                                      <p:tavLst>
                                        <p:tav tm="0">
                                          <p:val>
                                            <p:fltVal val="0"/>
                                          </p:val>
                                        </p:tav>
                                        <p:tav tm="100000">
                                          <p:val>
                                            <p:strVal val="#ppt_h"/>
                                          </p:val>
                                        </p:tav>
                                      </p:tavLst>
                                    </p:anim>
                                    <p:anim calcmode="lin" valueType="num">
                                      <p:cBhvr>
                                        <p:cTn id="15" dur="1000" fill="hold"/>
                                        <p:tgtEl>
                                          <p:spTgt spid="3078"/>
                                        </p:tgtEl>
                                        <p:attrNameLst>
                                          <p:attrName>style.rotation</p:attrName>
                                        </p:attrNameLst>
                                      </p:cBhvr>
                                      <p:tavLst>
                                        <p:tav tm="0">
                                          <p:val>
                                            <p:fltVal val="360"/>
                                          </p:val>
                                        </p:tav>
                                        <p:tav tm="100000">
                                          <p:val>
                                            <p:fltVal val="0"/>
                                          </p:val>
                                        </p:tav>
                                      </p:tavLst>
                                    </p:anim>
                                    <p:animEffect transition="in" filter="fade">
                                      <p:cBhvr>
                                        <p:cTn id="16" dur="1000"/>
                                        <p:tgtEl>
                                          <p:spTgt spid="307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171">
                                            <p:txEl>
                                              <p:pRg st="0" end="0"/>
                                            </p:txEl>
                                          </p:spTgt>
                                        </p:tgtEl>
                                        <p:attrNameLst>
                                          <p:attrName>style.visibility</p:attrName>
                                        </p:attrNameLst>
                                      </p:cBhvr>
                                      <p:to>
                                        <p:strVal val="visible"/>
                                      </p:to>
                                    </p:set>
                                    <p:animEffect transition="in" filter="randombar(horizontal)">
                                      <p:cBhvr>
                                        <p:cTn id="19" dur="1000"/>
                                        <p:tgtEl>
                                          <p:spTgt spid="71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4343406"/>
            <a:ext cx="2743200" cy="1698625"/>
          </a:xfrm>
        </p:spPr>
        <p:txBody>
          <a:bodyPr>
            <a:noAutofit/>
          </a:bodyPr>
          <a:lstStyle/>
          <a:p>
            <a:r>
              <a:rPr lang="en-US" dirty="0" smtClean="0">
                <a:solidFill>
                  <a:schemeClr val="bg1"/>
                </a:solidFill>
                <a:latin typeface="Aharoni" pitchFamily="2" charset="-79"/>
                <a:cs typeface="Aharoni" pitchFamily="2" charset="-79"/>
              </a:rPr>
              <a:t>Policies, </a:t>
            </a:r>
            <a:r>
              <a:rPr lang="en-US" dirty="0" smtClean="0">
                <a:solidFill>
                  <a:schemeClr val="bg1"/>
                </a:solidFill>
                <a:latin typeface="Lucida Console" pitchFamily="49" charset="0"/>
              </a:rPr>
              <a:t/>
            </a:r>
            <a:br>
              <a:rPr lang="en-US" dirty="0" smtClean="0">
                <a:solidFill>
                  <a:schemeClr val="bg1"/>
                </a:solidFill>
                <a:latin typeface="Lucida Console" pitchFamily="49" charset="0"/>
              </a:rPr>
            </a:br>
            <a:r>
              <a:rPr lang="en-US" dirty="0" smtClean="0">
                <a:solidFill>
                  <a:schemeClr val="bg1"/>
                </a:solidFill>
                <a:latin typeface="Bradley Hand ITC" pitchFamily="66" charset="0"/>
              </a:rPr>
              <a:t>Missing</a:t>
            </a:r>
            <a:r>
              <a:rPr lang="en-US" dirty="0" smtClean="0">
                <a:solidFill>
                  <a:schemeClr val="bg1"/>
                </a:solidFill>
                <a:latin typeface="Lucida Console" pitchFamily="49" charset="0"/>
              </a:rPr>
              <a:t> </a:t>
            </a:r>
            <a:r>
              <a:rPr lang="en-US" dirty="0" smtClean="0">
                <a:solidFill>
                  <a:schemeClr val="bg1"/>
                </a:solidFill>
                <a:latin typeface="Bradley Hand ITC" pitchFamily="66" charset="0"/>
              </a:rPr>
              <a:t>Policies, </a:t>
            </a:r>
            <a:r>
              <a:rPr lang="en-US" dirty="0" smtClean="0">
                <a:solidFill>
                  <a:schemeClr val="bg1"/>
                </a:solidFill>
                <a:latin typeface="Lucida Console" pitchFamily="49" charset="0"/>
              </a:rPr>
              <a:t/>
            </a:r>
            <a:br>
              <a:rPr lang="en-US" dirty="0" smtClean="0">
                <a:solidFill>
                  <a:schemeClr val="bg1"/>
                </a:solidFill>
                <a:latin typeface="Lucida Console" pitchFamily="49" charset="0"/>
              </a:rPr>
            </a:br>
            <a:r>
              <a:rPr lang="en-US" dirty="0" smtClean="0">
                <a:solidFill>
                  <a:schemeClr val="bg1"/>
                </a:solidFill>
                <a:latin typeface="Aharoni" pitchFamily="2" charset="-79"/>
                <a:cs typeface="Aharoni" pitchFamily="2" charset="-79"/>
              </a:rPr>
              <a:t>&amp; Values</a:t>
            </a:r>
            <a:endParaRPr lang="en-GB" dirty="0">
              <a:solidFill>
                <a:schemeClr val="bg1"/>
              </a:solidFill>
              <a:latin typeface="Aharoni" pitchFamily="2" charset="-79"/>
              <a:cs typeface="Aharoni" pitchFamily="2" charset="-79"/>
            </a:endParaRPr>
          </a:p>
        </p:txBody>
      </p:sp>
      <p:sp>
        <p:nvSpPr>
          <p:cNvPr id="4" name="TextBox 3"/>
          <p:cNvSpPr txBox="1"/>
          <p:nvPr/>
        </p:nvSpPr>
        <p:spPr>
          <a:xfrm>
            <a:off x="3200403" y="4876800"/>
            <a:ext cx="3351685" cy="1631216"/>
          </a:xfrm>
          <a:prstGeom prst="rect">
            <a:avLst/>
          </a:prstGeom>
          <a:noFill/>
        </p:spPr>
        <p:txBody>
          <a:bodyPr wrap="square" rtlCol="0">
            <a:spAutoFit/>
          </a:bodyPr>
          <a:lstStyle/>
          <a:p>
            <a:r>
              <a:rPr lang="en-US" sz="3600" dirty="0" smtClean="0">
                <a:solidFill>
                  <a:schemeClr val="bg1"/>
                </a:solidFill>
                <a:latin typeface="Aharoni" panose="02010803020104030203" pitchFamily="2" charset="-79"/>
                <a:cs typeface="Aharoni" panose="02010803020104030203" pitchFamily="2" charset="-79"/>
              </a:rPr>
              <a:t>Kristen Linton, MSW, </a:t>
            </a:r>
            <a:r>
              <a:rPr lang="en-US" sz="3600" dirty="0" err="1" smtClean="0">
                <a:solidFill>
                  <a:schemeClr val="bg1"/>
                </a:solidFill>
                <a:latin typeface="Aharoni" panose="02010803020104030203" pitchFamily="2" charset="-79"/>
                <a:cs typeface="Aharoni" panose="02010803020104030203" pitchFamily="2" charset="-79"/>
              </a:rPr>
              <a:t>Ph.D</a:t>
            </a:r>
            <a:endParaRPr lang="en-US" sz="3600" dirty="0" smtClean="0">
              <a:solidFill>
                <a:schemeClr val="bg1"/>
              </a:solidFill>
              <a:latin typeface="Aharoni" panose="02010803020104030203" pitchFamily="2" charset="-79"/>
              <a:cs typeface="Aharoni" panose="02010803020104030203" pitchFamily="2" charset="-79"/>
            </a:endParaRPr>
          </a:p>
          <a:p>
            <a:endParaRPr lang="en-US" sz="2800" dirty="0">
              <a:solidFill>
                <a:schemeClr val="bg1"/>
              </a:solidFill>
              <a:latin typeface="Aharoni" panose="02010803020104030203" pitchFamily="2" charset="-79"/>
              <a:cs typeface="Aharoni" panose="02010803020104030203" pitchFamily="2" charset="-79"/>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152400"/>
            <a:ext cx="6781800" cy="1066800"/>
          </a:xfrm>
        </p:spPr>
        <p:txBody>
          <a:bodyPr/>
          <a:lstStyle/>
          <a:p>
            <a:r>
              <a:rPr lang="en-US" sz="4000" dirty="0" smtClean="0"/>
              <a:t>Implications: </a:t>
            </a:r>
            <a:br>
              <a:rPr lang="en-US" sz="4000" dirty="0" smtClean="0"/>
            </a:br>
            <a:r>
              <a:rPr lang="en-US" sz="4000" dirty="0" smtClean="0"/>
              <a:t>Policy, Practice &amp; Research</a:t>
            </a:r>
            <a:endParaRPr lang="en-US" sz="4000" dirty="0"/>
          </a:p>
        </p:txBody>
      </p:sp>
      <p:sp>
        <p:nvSpPr>
          <p:cNvPr id="7" name="Text Box 6"/>
          <p:cNvSpPr txBox="1">
            <a:spLocks noGrp="1" noChangeArrowheads="1"/>
          </p:cNvSpPr>
          <p:nvPr>
            <p:ph idx="1"/>
          </p:nvPr>
        </p:nvSpPr>
        <p:spPr>
          <a:xfrm>
            <a:off x="0" y="1219200"/>
            <a:ext cx="4572000" cy="3429000"/>
          </a:xfrm>
        </p:spPr>
        <p:txBody>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9BBB59"/>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064A2"/>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4BACC6"/>
              </a:buClr>
              <a:buChar char="•"/>
              <a:defRPr sz="2000">
                <a:solidFill>
                  <a:schemeClr val="tx1"/>
                </a:solidFill>
                <a:latin typeface="Georgia" pitchFamily="18" charset="0"/>
              </a:defRPr>
            </a:lvl5pPr>
            <a:lvl6pPr marL="2514600" indent="-228600" eaLnBrk="0" fontAlgn="base" hangingPunct="0">
              <a:spcBef>
                <a:spcPct val="20000"/>
              </a:spcBef>
              <a:spcAft>
                <a:spcPct val="0"/>
              </a:spcAft>
              <a:buClr>
                <a:srgbClr val="4BACC6"/>
              </a:buClr>
              <a:buChar char="•"/>
              <a:defRPr sz="2000">
                <a:solidFill>
                  <a:schemeClr val="tx1"/>
                </a:solidFill>
                <a:latin typeface="Georgia" pitchFamily="18" charset="0"/>
              </a:defRPr>
            </a:lvl6pPr>
            <a:lvl7pPr marL="2971800" indent="-228600" eaLnBrk="0" fontAlgn="base" hangingPunct="0">
              <a:spcBef>
                <a:spcPct val="20000"/>
              </a:spcBef>
              <a:spcAft>
                <a:spcPct val="0"/>
              </a:spcAft>
              <a:buClr>
                <a:srgbClr val="4BACC6"/>
              </a:buClr>
              <a:buChar char="•"/>
              <a:defRPr sz="2000">
                <a:solidFill>
                  <a:schemeClr val="tx1"/>
                </a:solidFill>
                <a:latin typeface="Georgia" pitchFamily="18" charset="0"/>
              </a:defRPr>
            </a:lvl7pPr>
            <a:lvl8pPr marL="3429000" indent="-228600" eaLnBrk="0" fontAlgn="base" hangingPunct="0">
              <a:spcBef>
                <a:spcPct val="20000"/>
              </a:spcBef>
              <a:spcAft>
                <a:spcPct val="0"/>
              </a:spcAft>
              <a:buClr>
                <a:srgbClr val="4BACC6"/>
              </a:buClr>
              <a:buChar char="•"/>
              <a:defRPr sz="2000">
                <a:solidFill>
                  <a:schemeClr val="tx1"/>
                </a:solidFill>
                <a:latin typeface="Georgia" pitchFamily="18" charset="0"/>
              </a:defRPr>
            </a:lvl8pPr>
            <a:lvl9pPr marL="3886200" indent="-228600" eaLnBrk="0" fontAlgn="base" hangingPunct="0">
              <a:spcBef>
                <a:spcPct val="20000"/>
              </a:spcBef>
              <a:spcAft>
                <a:spcPct val="0"/>
              </a:spcAft>
              <a:buClr>
                <a:srgbClr val="4BACC6"/>
              </a:buClr>
              <a:buChar char="•"/>
              <a:defRPr sz="2000">
                <a:solidFill>
                  <a:schemeClr val="tx1"/>
                </a:solidFill>
                <a:latin typeface="Georgia" pitchFamily="18" charset="0"/>
              </a:defRPr>
            </a:lvl9pPr>
          </a:lstStyle>
          <a:p>
            <a:pPr>
              <a:buClrTx/>
              <a:buSzPct val="100000"/>
              <a:buFont typeface="Wingdings" pitchFamily="2" charset="2"/>
              <a:buChar char="§"/>
            </a:pPr>
            <a:r>
              <a:rPr lang="en-US" altLang="en-US" sz="2400" dirty="0" smtClean="0">
                <a:latin typeface="+mn-lt"/>
              </a:rPr>
              <a:t>Whereas many people are raised in families in which sex is not openly discussed, those entering health professions such as nursing, social work, counseling, and other rehabilitation-related fields are taught to address the total person, including sexuality </a:t>
            </a:r>
            <a:r>
              <a:rPr lang="en-US" altLang="en-US" sz="2000" b="1" dirty="0" smtClean="0">
                <a:latin typeface="+mn-lt"/>
              </a:rPr>
              <a:t>(</a:t>
            </a:r>
            <a:r>
              <a:rPr lang="en-US" altLang="en-US" sz="2000" b="1" dirty="0" err="1" smtClean="0">
                <a:latin typeface="+mn-lt"/>
              </a:rPr>
              <a:t>Brodwin</a:t>
            </a:r>
            <a:r>
              <a:rPr lang="en-US" altLang="en-US" sz="2000" b="1" dirty="0" smtClean="0">
                <a:latin typeface="+mn-lt"/>
              </a:rPr>
              <a:t> &amp; Frederick, 2010)</a:t>
            </a:r>
          </a:p>
        </p:txBody>
      </p:sp>
      <p:sp>
        <p:nvSpPr>
          <p:cNvPr id="14" name="Text Box 6"/>
          <p:cNvSpPr txBox="1">
            <a:spLocks noChangeArrowheads="1"/>
          </p:cNvSpPr>
          <p:nvPr/>
        </p:nvSpPr>
        <p:spPr bwMode="auto">
          <a:xfrm>
            <a:off x="4495800" y="1219200"/>
            <a:ext cx="4572000" cy="3429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9BBB59"/>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064A2"/>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4BACC6"/>
              </a:buClr>
              <a:buChar char="•"/>
              <a:defRPr sz="2000">
                <a:solidFill>
                  <a:schemeClr val="tx1"/>
                </a:solidFill>
                <a:latin typeface="Georgia" pitchFamily="18" charset="0"/>
              </a:defRPr>
            </a:lvl5pPr>
            <a:lvl6pPr marL="2514600" indent="-228600" eaLnBrk="0" fontAlgn="base" hangingPunct="0">
              <a:spcBef>
                <a:spcPct val="20000"/>
              </a:spcBef>
              <a:spcAft>
                <a:spcPct val="0"/>
              </a:spcAft>
              <a:buClr>
                <a:srgbClr val="4BACC6"/>
              </a:buClr>
              <a:buChar char="•"/>
              <a:defRPr sz="2000">
                <a:solidFill>
                  <a:schemeClr val="tx1"/>
                </a:solidFill>
                <a:latin typeface="Georgia" pitchFamily="18" charset="0"/>
              </a:defRPr>
            </a:lvl6pPr>
            <a:lvl7pPr marL="2971800" indent="-228600" eaLnBrk="0" fontAlgn="base" hangingPunct="0">
              <a:spcBef>
                <a:spcPct val="20000"/>
              </a:spcBef>
              <a:spcAft>
                <a:spcPct val="0"/>
              </a:spcAft>
              <a:buClr>
                <a:srgbClr val="4BACC6"/>
              </a:buClr>
              <a:buChar char="•"/>
              <a:defRPr sz="2000">
                <a:solidFill>
                  <a:schemeClr val="tx1"/>
                </a:solidFill>
                <a:latin typeface="Georgia" pitchFamily="18" charset="0"/>
              </a:defRPr>
            </a:lvl7pPr>
            <a:lvl8pPr marL="3429000" indent="-228600" eaLnBrk="0" fontAlgn="base" hangingPunct="0">
              <a:spcBef>
                <a:spcPct val="20000"/>
              </a:spcBef>
              <a:spcAft>
                <a:spcPct val="0"/>
              </a:spcAft>
              <a:buClr>
                <a:srgbClr val="4BACC6"/>
              </a:buClr>
              <a:buChar char="•"/>
              <a:defRPr sz="2000">
                <a:solidFill>
                  <a:schemeClr val="tx1"/>
                </a:solidFill>
                <a:latin typeface="Georgia" pitchFamily="18" charset="0"/>
              </a:defRPr>
            </a:lvl8pPr>
            <a:lvl9pPr marL="3886200" indent="-228600" eaLnBrk="0" fontAlgn="base" hangingPunct="0">
              <a:spcBef>
                <a:spcPct val="20000"/>
              </a:spcBef>
              <a:spcAft>
                <a:spcPct val="0"/>
              </a:spcAft>
              <a:buClr>
                <a:srgbClr val="4BACC6"/>
              </a:buClr>
              <a:buChar char="•"/>
              <a:defRPr sz="2000">
                <a:solidFill>
                  <a:schemeClr val="tx1"/>
                </a:solidFill>
                <a:latin typeface="Georgia" pitchFamily="18" charset="0"/>
              </a:defRPr>
            </a:lvl9pPr>
          </a:lstStyle>
          <a:p>
            <a:pPr marL="342900" indent="-342900" fontAlgn="base">
              <a:spcAft>
                <a:spcPct val="0"/>
              </a:spcAft>
              <a:buClrTx/>
              <a:buSzPct val="100000"/>
              <a:buFont typeface="Wingdings" pitchFamily="2" charset="2"/>
              <a:buChar char="§"/>
            </a:pPr>
            <a:r>
              <a:rPr lang="en-US" altLang="en-US" sz="2400" dirty="0" smtClean="0">
                <a:solidFill>
                  <a:srgbClr val="000000"/>
                </a:solidFill>
                <a:latin typeface="Champagne &amp; Limousines"/>
                <a:ea typeface="Calibri" pitchFamily="34" charset="0"/>
                <a:cs typeface="Times New Roman" pitchFamily="18" charset="0"/>
              </a:rPr>
              <a:t>Perceiving persons living with disabilities as non-sexual creates barriers for both rehabilitation professionals who may be influenced by these views and for persons with disabilities in terms of gaining access  to information and acceptance as sexual </a:t>
            </a:r>
            <a:r>
              <a:rPr lang="en-US" altLang="en-US" sz="2600" dirty="0" smtClean="0">
                <a:solidFill>
                  <a:srgbClr val="000000"/>
                </a:solidFill>
                <a:latin typeface="Champagne &amp; Limousines"/>
                <a:ea typeface="Calibri" pitchFamily="34" charset="0"/>
                <a:cs typeface="Times New Roman" pitchFamily="18" charset="0"/>
              </a:rPr>
              <a:t>beings.                       </a:t>
            </a:r>
            <a:r>
              <a:rPr lang="en-US" altLang="en-US" sz="2000" b="1" dirty="0" smtClean="0">
                <a:solidFill>
                  <a:srgbClr val="000000"/>
                </a:solidFill>
                <a:latin typeface="Champagne &amp; Limousines"/>
                <a:ea typeface="Calibri" pitchFamily="34" charset="0"/>
                <a:cs typeface="Times New Roman" pitchFamily="18" charset="0"/>
              </a:rPr>
              <a:t>(</a:t>
            </a:r>
            <a:r>
              <a:rPr lang="en-US" altLang="en-US" sz="2000" b="1" dirty="0" err="1" smtClean="0">
                <a:solidFill>
                  <a:srgbClr val="000000"/>
                </a:solidFill>
                <a:latin typeface="Champagne &amp; Limousines"/>
                <a:ea typeface="Calibri" pitchFamily="34" charset="0"/>
                <a:cs typeface="Times New Roman" pitchFamily="18" charset="0"/>
              </a:rPr>
              <a:t>Brodwin</a:t>
            </a:r>
            <a:r>
              <a:rPr lang="en-US" altLang="en-US" sz="2000" b="1" dirty="0" smtClean="0">
                <a:solidFill>
                  <a:srgbClr val="000000"/>
                </a:solidFill>
                <a:latin typeface="Champagne &amp; Limousines"/>
                <a:ea typeface="Calibri" pitchFamily="34" charset="0"/>
                <a:cs typeface="Times New Roman" pitchFamily="18" charset="0"/>
              </a:rPr>
              <a:t> &amp; Frederick (2010)</a:t>
            </a:r>
            <a:endParaRPr lang="en-US" altLang="en-US" sz="2000" b="1" kern="0" dirty="0" smtClean="0">
              <a:solidFill>
                <a:srgbClr val="000000"/>
              </a:solidFill>
              <a:latin typeface="Champagne &amp; Limousines"/>
            </a:endParaRPr>
          </a:p>
        </p:txBody>
      </p:sp>
      <p:sp>
        <p:nvSpPr>
          <p:cNvPr id="15" name="TextBox 14"/>
          <p:cNvSpPr txBox="1"/>
          <p:nvPr/>
        </p:nvSpPr>
        <p:spPr>
          <a:xfrm>
            <a:off x="304800" y="5412940"/>
            <a:ext cx="8610600" cy="1015663"/>
          </a:xfrm>
          <a:prstGeom prst="rect">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fontAlgn="base">
              <a:spcBef>
                <a:spcPct val="0"/>
              </a:spcBef>
              <a:spcAft>
                <a:spcPct val="0"/>
              </a:spcAft>
            </a:pPr>
            <a:r>
              <a:rPr lang="en-US" altLang="en-US" sz="2000" dirty="0" smtClean="0">
                <a:solidFill>
                  <a:srgbClr val="000000"/>
                </a:solidFill>
                <a:effectLst>
                  <a:outerShdw blurRad="38100" dist="38100" dir="2700000" algn="tl">
                    <a:srgbClr val="000000">
                      <a:alpha val="43137"/>
                    </a:srgbClr>
                  </a:outerShdw>
                </a:effectLst>
                <a:ea typeface="Calibri" pitchFamily="34" charset="0"/>
                <a:cs typeface="Times New Roman" pitchFamily="18" charset="0"/>
              </a:rPr>
              <a:t>If society accepts that sexual expression is a natural and essential part of human existence, then perceptions that deny sexuality for persons with disabilities refute a basic right of expression.</a:t>
            </a:r>
            <a:endParaRPr lang="en-US" sz="2000"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92036970"/>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lide(fromBottom)">
                                      <p:cBhvr>
                                        <p:cTn id="7" dur="500"/>
                                        <p:tgtEl>
                                          <p:spTgt spid="15"/>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anim calcmode="lin" valueType="num">
                                      <p:cBhvr>
                                        <p:cTn id="1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4" grpId="0"/>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6781800" cy="1066800"/>
          </a:xfrm>
        </p:spPr>
        <p:txBody>
          <a:bodyPr/>
          <a:lstStyle/>
          <a:p>
            <a:r>
              <a:rPr lang="en-US" sz="4000" dirty="0" smtClean="0"/>
              <a:t>Conclusions</a:t>
            </a:r>
            <a:endParaRPr lang="en-US" sz="4000" dirty="0"/>
          </a:p>
        </p:txBody>
      </p:sp>
      <p:sp>
        <p:nvSpPr>
          <p:cNvPr id="8195" name="Rectangle 3"/>
          <p:cNvSpPr>
            <a:spLocks noGrp="1" noChangeArrowheads="1"/>
          </p:cNvSpPr>
          <p:nvPr>
            <p:ph type="body" idx="1"/>
          </p:nvPr>
        </p:nvSpPr>
        <p:spPr>
          <a:xfrm>
            <a:off x="0" y="1219200"/>
            <a:ext cx="7391400" cy="5486400"/>
          </a:xfrm>
        </p:spPr>
        <p:txBody>
          <a:bodyPr/>
          <a:lstStyle/>
          <a:p>
            <a:pPr>
              <a:buFont typeface="Wingdings" pitchFamily="2" charset="2"/>
              <a:buChar char="§"/>
            </a:pPr>
            <a:r>
              <a:rPr lang="en-US" altLang="en-US" dirty="0" smtClean="0"/>
              <a:t>The new trend for viewing sexuality has emerged where sexuality is being recognized as not only engaging in a physical act but also as achievement of an emotional closeness</a:t>
            </a:r>
            <a:r>
              <a:rPr lang="en-US" altLang="en-US" sz="2000" b="1" i="1" dirty="0" smtClean="0"/>
              <a:t>(</a:t>
            </a:r>
            <a:r>
              <a:rPr lang="en-US" altLang="en-US" sz="2000" b="1" dirty="0" smtClean="0"/>
              <a:t>James &amp; Wu, 2006)</a:t>
            </a:r>
          </a:p>
          <a:p>
            <a:pPr>
              <a:buFont typeface="Wingdings" pitchFamily="2" charset="2"/>
              <a:buChar char="§"/>
            </a:pPr>
            <a:endParaRPr lang="en-US" altLang="en-US" sz="1000" dirty="0" smtClean="0"/>
          </a:p>
          <a:p>
            <a:pPr lvl="0">
              <a:buClr>
                <a:srgbClr val="000000"/>
              </a:buClr>
              <a:buFont typeface="Wingdings" pitchFamily="2" charset="2"/>
              <a:buChar char="§"/>
            </a:pPr>
            <a:r>
              <a:rPr lang="en-US" altLang="en-US" dirty="0" smtClean="0"/>
              <a:t>This perception has led to liberation of ideas regarding sex and sexuality and therefore requires the continued advocacy for persons with disabilities, as well as the promotion that sexuality is a natural and very important aspect of their health, well-being &amp; overall satisfaction</a:t>
            </a:r>
            <a:r>
              <a:rPr lang="en-US" altLang="en-US" sz="2000" b="1" i="1" dirty="0"/>
              <a:t>(J</a:t>
            </a:r>
            <a:r>
              <a:rPr lang="en-US" altLang="en-US" sz="2000" b="1" dirty="0"/>
              <a:t>ames &amp; Wu, 2006)</a:t>
            </a:r>
            <a:endParaRPr lang="en-US" altLang="en-US" sz="2000" dirty="0"/>
          </a:p>
          <a:p>
            <a:pPr>
              <a:buFont typeface="Wingdings" pitchFamily="2" charset="2"/>
              <a:buChar char="§"/>
            </a:pPr>
            <a:r>
              <a:rPr lang="en-US" altLang="en-US" dirty="0" smtClean="0"/>
              <a:t>.                                         </a:t>
            </a:r>
            <a:endParaRPr lang="en-US" dirty="0"/>
          </a:p>
        </p:txBody>
      </p:sp>
      <p:pic>
        <p:nvPicPr>
          <p:cNvPr id="6" name="Picture 4" descr="C:\Users\Claudia\AppData\Local\Microsoft\Windows\Temporary Internet Files\Content.IE5\J8O1KP0Q\MC900078711[1].wmf"/>
          <p:cNvPicPr>
            <a:picLocks noChangeAspect="1" noChangeArrowheads="1"/>
          </p:cNvPicPr>
          <p:nvPr/>
        </p:nvPicPr>
        <p:blipFill>
          <a:blip r:embed="rId2" cstate="print"/>
          <a:srcRect/>
          <a:stretch>
            <a:fillRect/>
          </a:stretch>
        </p:blipFill>
        <p:spPr bwMode="auto">
          <a:xfrm>
            <a:off x="7086600" y="1219200"/>
            <a:ext cx="1981200" cy="5334000"/>
          </a:xfrm>
          <a:prstGeom prst="rect">
            <a:avLst/>
          </a:prstGeom>
          <a:noFill/>
        </p:spPr>
      </p:pic>
    </p:spTree>
    <p:extLst>
      <p:ext uri="{BB962C8B-B14F-4D97-AF65-F5344CB8AC3E}">
        <p14:creationId xmlns:p14="http://schemas.microsoft.com/office/powerpoint/2010/main" val="2125717257"/>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fmla="#ppt_w*sin(2.5*pi*$)">
                                          <p:val>
                                            <p:fltVal val="0"/>
                                          </p:val>
                                        </p:tav>
                                        <p:tav tm="100000">
                                          <p:val>
                                            <p:fltVal val="1"/>
                                          </p:val>
                                        </p:tav>
                                      </p:tavLst>
                                    </p:anim>
                                    <p:anim calcmode="lin" valueType="num">
                                      <p:cBhvr>
                                        <p:cTn id="8" dur="20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2000"/>
                            </p:stCondLst>
                            <p:childTnLst>
                              <p:par>
                                <p:cTn id="10" presetID="34" presetClass="entr" presetSubtype="0" fill="hold" grpId="0" nodeType="after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 from="(-#ppt_w/2)" to="(#ppt_x)" calcmode="lin" valueType="num">
                                      <p:cBhvr>
                                        <p:cTn id="12" dur="600" fill="hold">
                                          <p:stCondLst>
                                            <p:cond delay="0"/>
                                          </p:stCondLst>
                                        </p:cTn>
                                        <p:tgtEl>
                                          <p:spTgt spid="8195">
                                            <p:txEl>
                                              <p:pRg st="0" end="0"/>
                                            </p:txEl>
                                          </p:spTgt>
                                        </p:tgtEl>
                                        <p:attrNameLst>
                                          <p:attrName>ppt_x</p:attrName>
                                        </p:attrNameLst>
                                      </p:cBhvr>
                                    </p:anim>
                                    <p:anim from="0" to="-1.0" calcmode="lin" valueType="num">
                                      <p:cBhvr>
                                        <p:cTn id="13" dur="200" decel="50000" autoRev="1" fill="hold">
                                          <p:stCondLst>
                                            <p:cond delay="600"/>
                                          </p:stCondLst>
                                        </p:cTn>
                                        <p:tgtEl>
                                          <p:spTgt spid="8195">
                                            <p:txEl>
                                              <p:pRg st="0" end="0"/>
                                            </p:txEl>
                                          </p:spTgt>
                                        </p:tgtEl>
                                        <p:attrNameLst>
                                          <p:attrName>xshear</p:attrName>
                                        </p:attrNameLst>
                                      </p:cBhvr>
                                    </p:anim>
                                    <p:animScale>
                                      <p:cBhvr>
                                        <p:cTn id="14" dur="200" decel="100000" autoRev="1" fill="hold">
                                          <p:stCondLst>
                                            <p:cond delay="600"/>
                                          </p:stCondLst>
                                        </p:cTn>
                                        <p:tgtEl>
                                          <p:spTgt spid="8195">
                                            <p:txEl>
                                              <p:pRg st="0" end="0"/>
                                            </p:txEl>
                                          </p:spTgt>
                                        </p:tgtEl>
                                      </p:cBhvr>
                                      <p:from x="100000" y="100000"/>
                                      <p:to x="80000" y="100000"/>
                                    </p:animScale>
                                    <p:anim by="(#ppt_h/3+#ppt_w*0.1)" calcmode="lin" valueType="num">
                                      <p:cBhvr additive="sum">
                                        <p:cTn id="15" dur="200" decel="100000" autoRev="1" fill="hold">
                                          <p:stCondLst>
                                            <p:cond delay="600"/>
                                          </p:stCondLst>
                                        </p:cTn>
                                        <p:tgtEl>
                                          <p:spTgt spid="8195">
                                            <p:txEl>
                                              <p:pRg st="0" end="0"/>
                                            </p:txEl>
                                          </p:spTgt>
                                        </p:tgtEl>
                                        <p:attrNameLst>
                                          <p:attrName>ppt_x</p:attrName>
                                        </p:attrNameLst>
                                      </p:cBhvr>
                                    </p:anim>
                                  </p:childTnLst>
                                </p:cTn>
                              </p:par>
                            </p:childTnLst>
                          </p:cTn>
                        </p:par>
                        <p:par>
                          <p:cTn id="16" fill="hold">
                            <p:stCondLst>
                              <p:cond delay="3000"/>
                            </p:stCondLst>
                            <p:childTnLst>
                              <p:par>
                                <p:cTn id="17" presetID="34" presetClass="entr" presetSubtype="0" fill="hold" grpId="0" nodeType="after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from="(-#ppt_w/2)" to="(#ppt_x)" calcmode="lin" valueType="num">
                                      <p:cBhvr>
                                        <p:cTn id="19" dur="600" fill="hold">
                                          <p:stCondLst>
                                            <p:cond delay="0"/>
                                          </p:stCondLst>
                                        </p:cTn>
                                        <p:tgtEl>
                                          <p:spTgt spid="8195">
                                            <p:txEl>
                                              <p:pRg st="2" end="2"/>
                                            </p:txEl>
                                          </p:spTgt>
                                        </p:tgtEl>
                                        <p:attrNameLst>
                                          <p:attrName>ppt_x</p:attrName>
                                        </p:attrNameLst>
                                      </p:cBhvr>
                                    </p:anim>
                                    <p:anim from="0" to="-1.0" calcmode="lin" valueType="num">
                                      <p:cBhvr>
                                        <p:cTn id="20" dur="200" decel="50000" autoRev="1" fill="hold">
                                          <p:stCondLst>
                                            <p:cond delay="600"/>
                                          </p:stCondLst>
                                        </p:cTn>
                                        <p:tgtEl>
                                          <p:spTgt spid="8195">
                                            <p:txEl>
                                              <p:pRg st="2" end="2"/>
                                            </p:txEl>
                                          </p:spTgt>
                                        </p:tgtEl>
                                        <p:attrNameLst>
                                          <p:attrName>xshear</p:attrName>
                                        </p:attrNameLst>
                                      </p:cBhvr>
                                    </p:anim>
                                    <p:animScale>
                                      <p:cBhvr>
                                        <p:cTn id="21" dur="200" decel="100000" autoRev="1" fill="hold">
                                          <p:stCondLst>
                                            <p:cond delay="600"/>
                                          </p:stCondLst>
                                        </p:cTn>
                                        <p:tgtEl>
                                          <p:spTgt spid="8195">
                                            <p:txEl>
                                              <p:pRg st="2" end="2"/>
                                            </p:txEl>
                                          </p:spTgt>
                                        </p:tgtEl>
                                      </p:cBhvr>
                                      <p:from x="100000" y="100000"/>
                                      <p:to x="80000" y="100000"/>
                                    </p:animScale>
                                    <p:anim by="(#ppt_h/3+#ppt_w*0.1)" calcmode="lin" valueType="num">
                                      <p:cBhvr additive="sum">
                                        <p:cTn id="22" dur="200" decel="100000" autoRev="1" fill="hold">
                                          <p:stCondLst>
                                            <p:cond delay="600"/>
                                          </p:stCondLst>
                                        </p:cTn>
                                        <p:tgtEl>
                                          <p:spTgt spid="8195">
                                            <p:txEl>
                                              <p:pRg st="2" end="2"/>
                                            </p:txEl>
                                          </p:spTgt>
                                        </p:tgtEl>
                                        <p:attrNameLst>
                                          <p:attrName>ppt_x</p:attrName>
                                        </p:attrNameLst>
                                      </p:cBhvr>
                                    </p:anim>
                                  </p:childTnLst>
                                </p:cTn>
                              </p:par>
                            </p:childTnLst>
                          </p:cTn>
                        </p:par>
                        <p:par>
                          <p:cTn id="23" fill="hold">
                            <p:stCondLst>
                              <p:cond delay="4000"/>
                            </p:stCondLst>
                            <p:childTnLst>
                              <p:par>
                                <p:cTn id="24" presetID="34" presetClass="entr" presetSubtype="0" fill="hold" grpId="0" nodeType="afterEffect">
                                  <p:stCondLst>
                                    <p:cond delay="0"/>
                                  </p:stCondLst>
                                  <p:childTnLst>
                                    <p:set>
                                      <p:cBhvr>
                                        <p:cTn id="25" dur="1" fill="hold">
                                          <p:stCondLst>
                                            <p:cond delay="0"/>
                                          </p:stCondLst>
                                        </p:cTn>
                                        <p:tgtEl>
                                          <p:spTgt spid="8195">
                                            <p:txEl>
                                              <p:pRg st="3" end="3"/>
                                            </p:txEl>
                                          </p:spTgt>
                                        </p:tgtEl>
                                        <p:attrNameLst>
                                          <p:attrName>style.visibility</p:attrName>
                                        </p:attrNameLst>
                                      </p:cBhvr>
                                      <p:to>
                                        <p:strVal val="visible"/>
                                      </p:to>
                                    </p:set>
                                    <p:anim from="(-#ppt_w/2)" to="(#ppt_x)" calcmode="lin" valueType="num">
                                      <p:cBhvr>
                                        <p:cTn id="26" dur="600" fill="hold">
                                          <p:stCondLst>
                                            <p:cond delay="0"/>
                                          </p:stCondLst>
                                        </p:cTn>
                                        <p:tgtEl>
                                          <p:spTgt spid="8195">
                                            <p:txEl>
                                              <p:pRg st="3" end="3"/>
                                            </p:txEl>
                                          </p:spTgt>
                                        </p:tgtEl>
                                        <p:attrNameLst>
                                          <p:attrName>ppt_x</p:attrName>
                                        </p:attrNameLst>
                                      </p:cBhvr>
                                    </p:anim>
                                    <p:anim from="0" to="-1.0" calcmode="lin" valueType="num">
                                      <p:cBhvr>
                                        <p:cTn id="27" dur="200" decel="50000" autoRev="1" fill="hold">
                                          <p:stCondLst>
                                            <p:cond delay="600"/>
                                          </p:stCondLst>
                                        </p:cTn>
                                        <p:tgtEl>
                                          <p:spTgt spid="8195">
                                            <p:txEl>
                                              <p:pRg st="3" end="3"/>
                                            </p:txEl>
                                          </p:spTgt>
                                        </p:tgtEl>
                                        <p:attrNameLst>
                                          <p:attrName>xshear</p:attrName>
                                        </p:attrNameLst>
                                      </p:cBhvr>
                                    </p:anim>
                                    <p:animScale>
                                      <p:cBhvr>
                                        <p:cTn id="28" dur="200" decel="100000" autoRev="1" fill="hold">
                                          <p:stCondLst>
                                            <p:cond delay="600"/>
                                          </p:stCondLst>
                                        </p:cTn>
                                        <p:tgtEl>
                                          <p:spTgt spid="8195">
                                            <p:txEl>
                                              <p:pRg st="3" end="3"/>
                                            </p:txEl>
                                          </p:spTgt>
                                        </p:tgtEl>
                                      </p:cBhvr>
                                      <p:from x="100000" y="100000"/>
                                      <p:to x="80000" y="100000"/>
                                    </p:animScale>
                                    <p:anim by="(#ppt_h/3+#ppt_w*0.1)" calcmode="lin" valueType="num">
                                      <p:cBhvr additive="sum">
                                        <p:cTn id="29" dur="200" decel="100000" autoRev="1" fill="hold">
                                          <p:stCondLst>
                                            <p:cond delay="600"/>
                                          </p:stCondLst>
                                        </p:cTn>
                                        <p:tgtEl>
                                          <p:spTgt spid="8195">
                                            <p:txEl>
                                              <p:pRg st="3" end="3"/>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6781800" cy="1066800"/>
          </a:xfrm>
        </p:spPr>
        <p:txBody>
          <a:bodyPr/>
          <a:lstStyle/>
          <a:p>
            <a:r>
              <a:rPr lang="en-US" sz="4000" dirty="0" smtClean="0"/>
              <a:t>Conclusions</a:t>
            </a:r>
            <a:endParaRPr lang="en-US" sz="4000" dirty="0"/>
          </a:p>
        </p:txBody>
      </p:sp>
      <p:sp>
        <p:nvSpPr>
          <p:cNvPr id="8195" name="Rectangle 3"/>
          <p:cNvSpPr>
            <a:spLocks noGrp="1" noChangeArrowheads="1"/>
          </p:cNvSpPr>
          <p:nvPr>
            <p:ph type="body" idx="1"/>
          </p:nvPr>
        </p:nvSpPr>
        <p:spPr>
          <a:xfrm>
            <a:off x="1905000" y="1143000"/>
            <a:ext cx="7086600" cy="5715000"/>
          </a:xfrm>
        </p:spPr>
        <p:txBody>
          <a:bodyPr/>
          <a:lstStyle/>
          <a:p>
            <a:pPr>
              <a:buFont typeface="Wingdings" pitchFamily="2" charset="2"/>
              <a:buChar char="§"/>
            </a:pPr>
            <a:r>
              <a:rPr lang="en-US" altLang="en-US" dirty="0" smtClean="0"/>
              <a:t>A more holistic definition of sexuality is required.</a:t>
            </a:r>
          </a:p>
          <a:p>
            <a:pPr marL="914400" lvl="1" indent="-457200">
              <a:buFont typeface="Arial" pitchFamily="34" charset="0"/>
              <a:buChar char="•"/>
            </a:pPr>
            <a:r>
              <a:rPr lang="en-US" altLang="en-US" sz="2200" dirty="0" smtClean="0"/>
              <a:t>The film Sex-Ability exemplified efforts to educate and entertain &amp; had a mainly positive reception from the focus groups. </a:t>
            </a:r>
          </a:p>
          <a:p>
            <a:pPr marL="914400" lvl="1" indent="-457200">
              <a:buFont typeface="Arial" pitchFamily="34" charset="0"/>
              <a:buChar char="•"/>
            </a:pPr>
            <a:r>
              <a:rPr lang="en-US" altLang="en-US" sz="2200" dirty="0" smtClean="0"/>
              <a:t>Some participants saw the film as reinforcing the stereotype that sex among those with disabilities is inherently different.</a:t>
            </a:r>
            <a:r>
              <a:rPr lang="en-US" altLang="en-US" sz="2400" dirty="0" smtClean="0"/>
              <a:t>                                                  </a:t>
            </a:r>
            <a:r>
              <a:rPr lang="en-US" altLang="en-US" sz="2000" b="1" dirty="0" smtClean="0"/>
              <a:t>(James &amp; Wu, 2006)</a:t>
            </a:r>
          </a:p>
          <a:p>
            <a:pPr>
              <a:buFont typeface="Wingdings" pitchFamily="2" charset="2"/>
              <a:buChar char="§"/>
            </a:pPr>
            <a:endParaRPr lang="en-US" altLang="en-US" sz="1000" dirty="0" smtClean="0"/>
          </a:p>
          <a:p>
            <a:pPr>
              <a:buFont typeface="Wingdings" pitchFamily="2" charset="2"/>
              <a:buChar char="§"/>
            </a:pPr>
            <a:r>
              <a:rPr lang="en-US" altLang="en-US" sz="2400" dirty="0" smtClean="0"/>
              <a:t>Finally, as societal attitudes and perceptions are driven by education and knowledge, if there is no exposure to sexuality and disability, it follows suit that society would have a narrow understanding of sexuality</a:t>
            </a:r>
            <a:r>
              <a:rPr lang="en-US" altLang="en-US" sz="2400" b="1" dirty="0" smtClean="0"/>
              <a:t>(James </a:t>
            </a:r>
            <a:r>
              <a:rPr lang="en-US" altLang="en-US" sz="2400" b="1" dirty="0"/>
              <a:t>&amp; Wu, </a:t>
            </a:r>
            <a:r>
              <a:rPr lang="en-US" altLang="en-US" sz="2400" b="1" dirty="0" smtClean="0"/>
              <a:t>2006)</a:t>
            </a:r>
            <a:endParaRPr lang="en-US" dirty="0"/>
          </a:p>
        </p:txBody>
      </p:sp>
      <p:pic>
        <p:nvPicPr>
          <p:cNvPr id="33795" name="Picture 3" descr="C:\Users\Claudia\AppData\Local\Microsoft\Windows\Temporary Internet Files\Content.IE5\WTYIYG0P\MC900078622[1].wmf"/>
          <p:cNvPicPr>
            <a:picLocks noChangeAspect="1" noChangeArrowheads="1"/>
          </p:cNvPicPr>
          <p:nvPr/>
        </p:nvPicPr>
        <p:blipFill>
          <a:blip r:embed="rId2" cstate="print"/>
          <a:srcRect/>
          <a:stretch>
            <a:fillRect/>
          </a:stretch>
        </p:blipFill>
        <p:spPr bwMode="auto">
          <a:xfrm>
            <a:off x="76200" y="1295400"/>
            <a:ext cx="1958686" cy="5029200"/>
          </a:xfrm>
          <a:prstGeom prst="rect">
            <a:avLst/>
          </a:prstGeom>
          <a:noFill/>
        </p:spPr>
      </p:pic>
    </p:spTree>
    <p:extLst>
      <p:ext uri="{BB962C8B-B14F-4D97-AF65-F5344CB8AC3E}">
        <p14:creationId xmlns:p14="http://schemas.microsoft.com/office/powerpoint/2010/main" val="3743984181"/>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33795"/>
                                        </p:tgtEl>
                                        <p:attrNameLst>
                                          <p:attrName>style.visibility</p:attrName>
                                        </p:attrNameLst>
                                      </p:cBhvr>
                                      <p:to>
                                        <p:strVal val="visible"/>
                                      </p:to>
                                    </p:set>
                                    <p:anim calcmode="lin" valueType="num">
                                      <p:cBhvr>
                                        <p:cTn id="7" dur="2000" fill="hold"/>
                                        <p:tgtEl>
                                          <p:spTgt spid="33795"/>
                                        </p:tgtEl>
                                        <p:attrNameLst>
                                          <p:attrName>ppt_w</p:attrName>
                                        </p:attrNameLst>
                                      </p:cBhvr>
                                      <p:tavLst>
                                        <p:tav tm="0" fmla="#ppt_w*sin(2.5*pi*$)">
                                          <p:val>
                                            <p:fltVal val="0"/>
                                          </p:val>
                                        </p:tav>
                                        <p:tav tm="100000">
                                          <p:val>
                                            <p:fltVal val="1"/>
                                          </p:val>
                                        </p:tav>
                                      </p:tavLst>
                                    </p:anim>
                                    <p:anim calcmode="lin" valueType="num">
                                      <p:cBhvr>
                                        <p:cTn id="8" dur="2000" fill="hold"/>
                                        <p:tgtEl>
                                          <p:spTgt spid="33795"/>
                                        </p:tgtEl>
                                        <p:attrNameLst>
                                          <p:attrName>ppt_h</p:attrName>
                                        </p:attrNameLst>
                                      </p:cBhvr>
                                      <p:tavLst>
                                        <p:tav tm="0">
                                          <p:val>
                                            <p:strVal val="#ppt_h"/>
                                          </p:val>
                                        </p:tav>
                                        <p:tav tm="100000">
                                          <p:val>
                                            <p:strVal val="#ppt_h"/>
                                          </p:val>
                                        </p:tav>
                                      </p:tavLst>
                                    </p:anim>
                                  </p:childTnLst>
                                </p:cTn>
                              </p:par>
                            </p:childTnLst>
                          </p:cTn>
                        </p:par>
                        <p:par>
                          <p:cTn id="9" fill="hold">
                            <p:stCondLst>
                              <p:cond delay="2000"/>
                            </p:stCondLst>
                            <p:childTnLst>
                              <p:par>
                                <p:cTn id="10" presetID="34" presetClass="entr" presetSubtype="0" fill="hold" grpId="0" nodeType="after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 from="(-#ppt_w/2)" to="(#ppt_x)" calcmode="lin" valueType="num">
                                      <p:cBhvr>
                                        <p:cTn id="12" dur="600" fill="hold">
                                          <p:stCondLst>
                                            <p:cond delay="0"/>
                                          </p:stCondLst>
                                        </p:cTn>
                                        <p:tgtEl>
                                          <p:spTgt spid="8195">
                                            <p:txEl>
                                              <p:pRg st="0" end="0"/>
                                            </p:txEl>
                                          </p:spTgt>
                                        </p:tgtEl>
                                        <p:attrNameLst>
                                          <p:attrName>ppt_x</p:attrName>
                                        </p:attrNameLst>
                                      </p:cBhvr>
                                    </p:anim>
                                    <p:anim from="0" to="-1.0" calcmode="lin" valueType="num">
                                      <p:cBhvr>
                                        <p:cTn id="13" dur="200" decel="50000" autoRev="1" fill="hold">
                                          <p:stCondLst>
                                            <p:cond delay="600"/>
                                          </p:stCondLst>
                                        </p:cTn>
                                        <p:tgtEl>
                                          <p:spTgt spid="8195">
                                            <p:txEl>
                                              <p:pRg st="0" end="0"/>
                                            </p:txEl>
                                          </p:spTgt>
                                        </p:tgtEl>
                                        <p:attrNameLst>
                                          <p:attrName>xshear</p:attrName>
                                        </p:attrNameLst>
                                      </p:cBhvr>
                                    </p:anim>
                                    <p:animScale>
                                      <p:cBhvr>
                                        <p:cTn id="14" dur="200" decel="100000" autoRev="1" fill="hold">
                                          <p:stCondLst>
                                            <p:cond delay="600"/>
                                          </p:stCondLst>
                                        </p:cTn>
                                        <p:tgtEl>
                                          <p:spTgt spid="8195">
                                            <p:txEl>
                                              <p:pRg st="0" end="0"/>
                                            </p:txEl>
                                          </p:spTgt>
                                        </p:tgtEl>
                                      </p:cBhvr>
                                      <p:from x="100000" y="100000"/>
                                      <p:to x="80000" y="100000"/>
                                    </p:animScale>
                                    <p:anim by="(#ppt_h/3+#ppt_w*0.1)" calcmode="lin" valueType="num">
                                      <p:cBhvr additive="sum">
                                        <p:cTn id="15" dur="200" decel="100000" autoRev="1" fill="hold">
                                          <p:stCondLst>
                                            <p:cond delay="600"/>
                                          </p:stCondLst>
                                        </p:cTn>
                                        <p:tgtEl>
                                          <p:spTgt spid="8195">
                                            <p:txEl>
                                              <p:pRg st="0" end="0"/>
                                            </p:txEl>
                                          </p:spTgt>
                                        </p:tgtEl>
                                        <p:attrNameLst>
                                          <p:attrName>ppt_x</p:attrName>
                                        </p:attrNameLst>
                                      </p:cBhvr>
                                    </p:anim>
                                  </p:childTnLst>
                                </p:cTn>
                              </p:par>
                            </p:childTnLst>
                          </p:cTn>
                        </p:par>
                        <p:par>
                          <p:cTn id="16" fill="hold">
                            <p:stCondLst>
                              <p:cond delay="3000"/>
                            </p:stCondLst>
                            <p:childTnLst>
                              <p:par>
                                <p:cTn id="17" presetID="34" presetClass="entr" presetSubtype="0" fill="hold" grpId="0" nodeType="afterEffect">
                                  <p:stCondLst>
                                    <p:cond delay="0"/>
                                  </p:stCondLst>
                                  <p:childTnLst>
                                    <p:set>
                                      <p:cBhvr>
                                        <p:cTn id="18" dur="1" fill="hold">
                                          <p:stCondLst>
                                            <p:cond delay="0"/>
                                          </p:stCondLst>
                                        </p:cTn>
                                        <p:tgtEl>
                                          <p:spTgt spid="8195">
                                            <p:txEl>
                                              <p:pRg st="1" end="1"/>
                                            </p:txEl>
                                          </p:spTgt>
                                        </p:tgtEl>
                                        <p:attrNameLst>
                                          <p:attrName>style.visibility</p:attrName>
                                        </p:attrNameLst>
                                      </p:cBhvr>
                                      <p:to>
                                        <p:strVal val="visible"/>
                                      </p:to>
                                    </p:set>
                                    <p:anim from="(-#ppt_w/2)" to="(#ppt_x)" calcmode="lin" valueType="num">
                                      <p:cBhvr>
                                        <p:cTn id="19" dur="600" fill="hold">
                                          <p:stCondLst>
                                            <p:cond delay="0"/>
                                          </p:stCondLst>
                                        </p:cTn>
                                        <p:tgtEl>
                                          <p:spTgt spid="8195">
                                            <p:txEl>
                                              <p:pRg st="1" end="1"/>
                                            </p:txEl>
                                          </p:spTgt>
                                        </p:tgtEl>
                                        <p:attrNameLst>
                                          <p:attrName>ppt_x</p:attrName>
                                        </p:attrNameLst>
                                      </p:cBhvr>
                                    </p:anim>
                                    <p:anim from="0" to="-1.0" calcmode="lin" valueType="num">
                                      <p:cBhvr>
                                        <p:cTn id="20" dur="200" decel="50000" autoRev="1" fill="hold">
                                          <p:stCondLst>
                                            <p:cond delay="600"/>
                                          </p:stCondLst>
                                        </p:cTn>
                                        <p:tgtEl>
                                          <p:spTgt spid="8195">
                                            <p:txEl>
                                              <p:pRg st="1" end="1"/>
                                            </p:txEl>
                                          </p:spTgt>
                                        </p:tgtEl>
                                        <p:attrNameLst>
                                          <p:attrName>xshear</p:attrName>
                                        </p:attrNameLst>
                                      </p:cBhvr>
                                    </p:anim>
                                    <p:animScale>
                                      <p:cBhvr>
                                        <p:cTn id="21" dur="200" decel="100000" autoRev="1" fill="hold">
                                          <p:stCondLst>
                                            <p:cond delay="600"/>
                                          </p:stCondLst>
                                        </p:cTn>
                                        <p:tgtEl>
                                          <p:spTgt spid="8195">
                                            <p:txEl>
                                              <p:pRg st="1" end="1"/>
                                            </p:txEl>
                                          </p:spTgt>
                                        </p:tgtEl>
                                      </p:cBhvr>
                                      <p:from x="100000" y="100000"/>
                                      <p:to x="80000" y="100000"/>
                                    </p:animScale>
                                    <p:anim by="(#ppt_h/3+#ppt_w*0.1)" calcmode="lin" valueType="num">
                                      <p:cBhvr additive="sum">
                                        <p:cTn id="22" dur="200" decel="100000" autoRev="1" fill="hold">
                                          <p:stCondLst>
                                            <p:cond delay="600"/>
                                          </p:stCondLst>
                                        </p:cTn>
                                        <p:tgtEl>
                                          <p:spTgt spid="8195">
                                            <p:txEl>
                                              <p:pRg st="1" end="1"/>
                                            </p:txEl>
                                          </p:spTgt>
                                        </p:tgtEl>
                                        <p:attrNameLst>
                                          <p:attrName>ppt_x</p:attrName>
                                        </p:attrNameLst>
                                      </p:cBhvr>
                                    </p:anim>
                                  </p:childTnLst>
                                </p:cTn>
                              </p:par>
                            </p:childTnLst>
                          </p:cTn>
                        </p:par>
                        <p:par>
                          <p:cTn id="23" fill="hold">
                            <p:stCondLst>
                              <p:cond delay="4000"/>
                            </p:stCondLst>
                            <p:childTnLst>
                              <p:par>
                                <p:cTn id="24" presetID="34" presetClass="entr" presetSubtype="0" fill="hold" grpId="0" nodeType="afterEffect">
                                  <p:stCondLst>
                                    <p:cond delay="0"/>
                                  </p:stCondLst>
                                  <p:childTnLst>
                                    <p:set>
                                      <p:cBhvr>
                                        <p:cTn id="25" dur="1" fill="hold">
                                          <p:stCondLst>
                                            <p:cond delay="0"/>
                                          </p:stCondLst>
                                        </p:cTn>
                                        <p:tgtEl>
                                          <p:spTgt spid="8195">
                                            <p:txEl>
                                              <p:pRg st="2" end="2"/>
                                            </p:txEl>
                                          </p:spTgt>
                                        </p:tgtEl>
                                        <p:attrNameLst>
                                          <p:attrName>style.visibility</p:attrName>
                                        </p:attrNameLst>
                                      </p:cBhvr>
                                      <p:to>
                                        <p:strVal val="visible"/>
                                      </p:to>
                                    </p:set>
                                    <p:anim from="(-#ppt_w/2)" to="(#ppt_x)" calcmode="lin" valueType="num">
                                      <p:cBhvr>
                                        <p:cTn id="26" dur="600" fill="hold">
                                          <p:stCondLst>
                                            <p:cond delay="0"/>
                                          </p:stCondLst>
                                        </p:cTn>
                                        <p:tgtEl>
                                          <p:spTgt spid="8195">
                                            <p:txEl>
                                              <p:pRg st="2" end="2"/>
                                            </p:txEl>
                                          </p:spTgt>
                                        </p:tgtEl>
                                        <p:attrNameLst>
                                          <p:attrName>ppt_x</p:attrName>
                                        </p:attrNameLst>
                                      </p:cBhvr>
                                    </p:anim>
                                    <p:anim from="0" to="-1.0" calcmode="lin" valueType="num">
                                      <p:cBhvr>
                                        <p:cTn id="27" dur="200" decel="50000" autoRev="1" fill="hold">
                                          <p:stCondLst>
                                            <p:cond delay="600"/>
                                          </p:stCondLst>
                                        </p:cTn>
                                        <p:tgtEl>
                                          <p:spTgt spid="8195">
                                            <p:txEl>
                                              <p:pRg st="2" end="2"/>
                                            </p:txEl>
                                          </p:spTgt>
                                        </p:tgtEl>
                                        <p:attrNameLst>
                                          <p:attrName>xshear</p:attrName>
                                        </p:attrNameLst>
                                      </p:cBhvr>
                                    </p:anim>
                                    <p:animScale>
                                      <p:cBhvr>
                                        <p:cTn id="28" dur="200" decel="100000" autoRev="1" fill="hold">
                                          <p:stCondLst>
                                            <p:cond delay="600"/>
                                          </p:stCondLst>
                                        </p:cTn>
                                        <p:tgtEl>
                                          <p:spTgt spid="8195">
                                            <p:txEl>
                                              <p:pRg st="2" end="2"/>
                                            </p:txEl>
                                          </p:spTgt>
                                        </p:tgtEl>
                                      </p:cBhvr>
                                      <p:from x="100000" y="100000"/>
                                      <p:to x="80000" y="100000"/>
                                    </p:animScale>
                                    <p:anim by="(#ppt_h/3+#ppt_w*0.1)" calcmode="lin" valueType="num">
                                      <p:cBhvr additive="sum">
                                        <p:cTn id="29" dur="200" decel="100000" autoRev="1" fill="hold">
                                          <p:stCondLst>
                                            <p:cond delay="600"/>
                                          </p:stCondLst>
                                        </p:cTn>
                                        <p:tgtEl>
                                          <p:spTgt spid="8195">
                                            <p:txEl>
                                              <p:pRg st="2" end="2"/>
                                            </p:txEl>
                                          </p:spTgt>
                                        </p:tgtEl>
                                        <p:attrNameLst>
                                          <p:attrName>ppt_x</p:attrName>
                                        </p:attrNameLst>
                                      </p:cBhvr>
                                    </p:anim>
                                  </p:childTnLst>
                                </p:cTn>
                              </p:par>
                            </p:childTnLst>
                          </p:cTn>
                        </p:par>
                        <p:par>
                          <p:cTn id="30" fill="hold">
                            <p:stCondLst>
                              <p:cond delay="5000"/>
                            </p:stCondLst>
                            <p:childTnLst>
                              <p:par>
                                <p:cTn id="31" presetID="34" presetClass="entr" presetSubtype="0" fill="hold" grpId="0" nodeType="afterEffect">
                                  <p:stCondLst>
                                    <p:cond delay="0"/>
                                  </p:stCondLst>
                                  <p:childTnLst>
                                    <p:set>
                                      <p:cBhvr>
                                        <p:cTn id="32" dur="1" fill="hold">
                                          <p:stCondLst>
                                            <p:cond delay="0"/>
                                          </p:stCondLst>
                                        </p:cTn>
                                        <p:tgtEl>
                                          <p:spTgt spid="8195">
                                            <p:txEl>
                                              <p:pRg st="4" end="4"/>
                                            </p:txEl>
                                          </p:spTgt>
                                        </p:tgtEl>
                                        <p:attrNameLst>
                                          <p:attrName>style.visibility</p:attrName>
                                        </p:attrNameLst>
                                      </p:cBhvr>
                                      <p:to>
                                        <p:strVal val="visible"/>
                                      </p:to>
                                    </p:set>
                                    <p:anim from="(-#ppt_w/2)" to="(#ppt_x)" calcmode="lin" valueType="num">
                                      <p:cBhvr>
                                        <p:cTn id="33" dur="600" fill="hold">
                                          <p:stCondLst>
                                            <p:cond delay="0"/>
                                          </p:stCondLst>
                                        </p:cTn>
                                        <p:tgtEl>
                                          <p:spTgt spid="8195">
                                            <p:txEl>
                                              <p:pRg st="4" end="4"/>
                                            </p:txEl>
                                          </p:spTgt>
                                        </p:tgtEl>
                                        <p:attrNameLst>
                                          <p:attrName>ppt_x</p:attrName>
                                        </p:attrNameLst>
                                      </p:cBhvr>
                                    </p:anim>
                                    <p:anim from="0" to="-1.0" calcmode="lin" valueType="num">
                                      <p:cBhvr>
                                        <p:cTn id="34" dur="200" decel="50000" autoRev="1" fill="hold">
                                          <p:stCondLst>
                                            <p:cond delay="600"/>
                                          </p:stCondLst>
                                        </p:cTn>
                                        <p:tgtEl>
                                          <p:spTgt spid="8195">
                                            <p:txEl>
                                              <p:pRg st="4" end="4"/>
                                            </p:txEl>
                                          </p:spTgt>
                                        </p:tgtEl>
                                        <p:attrNameLst>
                                          <p:attrName>xshear</p:attrName>
                                        </p:attrNameLst>
                                      </p:cBhvr>
                                    </p:anim>
                                    <p:animScale>
                                      <p:cBhvr>
                                        <p:cTn id="35" dur="200" decel="100000" autoRev="1" fill="hold">
                                          <p:stCondLst>
                                            <p:cond delay="600"/>
                                          </p:stCondLst>
                                        </p:cTn>
                                        <p:tgtEl>
                                          <p:spTgt spid="8195">
                                            <p:txEl>
                                              <p:pRg st="4" end="4"/>
                                            </p:txEl>
                                          </p:spTgt>
                                        </p:tgtEl>
                                      </p:cBhvr>
                                      <p:from x="100000" y="100000"/>
                                      <p:to x="80000" y="100000"/>
                                    </p:animScale>
                                    <p:anim by="(#ppt_h/3+#ppt_w*0.1)" calcmode="lin" valueType="num">
                                      <p:cBhvr additive="sum">
                                        <p:cTn id="36" dur="200" decel="100000" autoRev="1" fill="hold">
                                          <p:stCondLst>
                                            <p:cond delay="600"/>
                                          </p:stCondLst>
                                        </p:cTn>
                                        <p:tgtEl>
                                          <p:spTgt spid="8195">
                                            <p:txEl>
                                              <p:pRg st="4" end="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4639"/>
            <a:ext cx="8686800" cy="7228133"/>
          </a:xfrm>
          <a:prstGeom prst="rect">
            <a:avLst/>
          </a:prstGeom>
        </p:spPr>
        <p:txBody>
          <a:bodyPr wrap="square">
            <a:spAutoFit/>
          </a:bodyPr>
          <a:lstStyle/>
          <a:p>
            <a:pPr algn="ctr" fontAlgn="base">
              <a:lnSpc>
                <a:spcPct val="115000"/>
              </a:lnSpc>
              <a:spcAft>
                <a:spcPts val="1000"/>
              </a:spcAft>
            </a:pPr>
            <a:endParaRPr lang="en-US" dirty="0" smtClean="0">
              <a:solidFill>
                <a:srgbClr val="000000"/>
              </a:solidFill>
              <a:latin typeface="Times New Roman"/>
              <a:ea typeface="Calibri"/>
              <a:cs typeface="Times New Roman"/>
            </a:endParaRPr>
          </a:p>
          <a:p>
            <a:pPr algn="ctr" fontAlgn="base">
              <a:lnSpc>
                <a:spcPct val="115000"/>
              </a:lnSpc>
              <a:spcAft>
                <a:spcPts val="1000"/>
              </a:spcAft>
            </a:pPr>
            <a:r>
              <a:rPr lang="en-US" dirty="0" smtClean="0">
                <a:solidFill>
                  <a:srgbClr val="000000"/>
                </a:solidFill>
                <a:latin typeface="Times New Roman"/>
                <a:ea typeface="Calibri"/>
                <a:cs typeface="Times New Roman"/>
              </a:rPr>
              <a:t>References</a:t>
            </a:r>
          </a:p>
          <a:p>
            <a:pPr marL="457200" indent="-457200" fontAlgn="base">
              <a:lnSpc>
                <a:spcPct val="115000"/>
              </a:lnSpc>
              <a:spcAft>
                <a:spcPts val="1000"/>
              </a:spcAft>
            </a:pPr>
            <a:endParaRPr lang="en-US" sz="1400" dirty="0" smtClean="0">
              <a:solidFill>
                <a:srgbClr val="000000"/>
              </a:solidFill>
              <a:latin typeface="Times New Roman"/>
              <a:ea typeface="Calibri"/>
              <a:cs typeface="Times New Roman"/>
            </a:endParaRPr>
          </a:p>
          <a:p>
            <a:pPr marL="457200" indent="-457200" fontAlgn="base">
              <a:lnSpc>
                <a:spcPct val="115000"/>
              </a:lnSpc>
              <a:spcAft>
                <a:spcPts val="1000"/>
              </a:spcAft>
            </a:pPr>
            <a:r>
              <a:rPr lang="en-US" dirty="0" smtClean="0">
                <a:solidFill>
                  <a:srgbClr val="000000"/>
                </a:solidFill>
                <a:latin typeface="Times New Roman"/>
                <a:ea typeface="Calibri"/>
                <a:cs typeface="Times New Roman"/>
              </a:rPr>
              <a:t>Alston</a:t>
            </a:r>
            <a:r>
              <a:rPr lang="en-US" dirty="0">
                <a:solidFill>
                  <a:srgbClr val="000000"/>
                </a:solidFill>
                <a:latin typeface="Times New Roman"/>
                <a:ea typeface="Calibri"/>
                <a:cs typeface="Times New Roman"/>
              </a:rPr>
              <a:t>, R. J., &amp; </a:t>
            </a:r>
            <a:r>
              <a:rPr lang="en-US" dirty="0" err="1">
                <a:solidFill>
                  <a:srgbClr val="000000"/>
                </a:solidFill>
                <a:latin typeface="Times New Roman"/>
                <a:ea typeface="Calibri"/>
                <a:cs typeface="Times New Roman"/>
              </a:rPr>
              <a:t>McCowan</a:t>
            </a:r>
            <a:r>
              <a:rPr lang="en-US" dirty="0">
                <a:solidFill>
                  <a:srgbClr val="000000"/>
                </a:solidFill>
                <a:latin typeface="Times New Roman"/>
                <a:ea typeface="Calibri"/>
                <a:cs typeface="Times New Roman"/>
              </a:rPr>
              <a:t>, C. J. (1994). African American women with disabilities: Rehabilitation issues.</a:t>
            </a:r>
            <a:endParaRPr lang="en-US" dirty="0">
              <a:solidFill>
                <a:srgbClr val="000000"/>
              </a:solidFill>
              <a:latin typeface="Calibri"/>
              <a:ea typeface="Calibri"/>
              <a:cs typeface="Times New Roman"/>
            </a:endParaRPr>
          </a:p>
          <a:p>
            <a:pPr marL="457200" indent="-457200" fontAlgn="base">
              <a:lnSpc>
                <a:spcPct val="115000"/>
              </a:lnSpc>
              <a:spcAft>
                <a:spcPts val="1000"/>
              </a:spcAft>
            </a:pPr>
            <a:r>
              <a:rPr lang="en-US" dirty="0" err="1">
                <a:solidFill>
                  <a:srgbClr val="000000"/>
                </a:solidFill>
                <a:latin typeface="Times New Roman"/>
                <a:ea typeface="Calibri"/>
                <a:cs typeface="Times New Roman"/>
              </a:rPr>
              <a:t>Brodwin</a:t>
            </a:r>
            <a:r>
              <a:rPr lang="en-US" dirty="0">
                <a:solidFill>
                  <a:srgbClr val="000000"/>
                </a:solidFill>
                <a:latin typeface="Times New Roman"/>
                <a:ea typeface="Calibri"/>
                <a:cs typeface="Times New Roman"/>
              </a:rPr>
              <a:t>, M. G., &amp; Frederick, P. (2010).Sexuality and Societal Beliefs Regarding Persons Living with Disabilities.</a:t>
            </a:r>
            <a:r>
              <a:rPr lang="en-US" i="1" dirty="0">
                <a:solidFill>
                  <a:srgbClr val="000000"/>
                </a:solidFill>
                <a:latin typeface="Times New Roman"/>
                <a:ea typeface="Calibri"/>
                <a:cs typeface="Times New Roman"/>
              </a:rPr>
              <a:t> Journal of Rehabilitation</a:t>
            </a:r>
            <a:r>
              <a:rPr lang="en-US" dirty="0">
                <a:solidFill>
                  <a:srgbClr val="000000"/>
                </a:solidFill>
                <a:latin typeface="Times New Roman"/>
                <a:ea typeface="Calibri"/>
                <a:cs typeface="Times New Roman"/>
              </a:rPr>
              <a:t>, </a:t>
            </a:r>
            <a:r>
              <a:rPr lang="en-US" i="1" dirty="0">
                <a:solidFill>
                  <a:srgbClr val="000000"/>
                </a:solidFill>
                <a:latin typeface="Times New Roman"/>
                <a:ea typeface="Calibri"/>
                <a:cs typeface="Times New Roman"/>
              </a:rPr>
              <a:t>76</a:t>
            </a:r>
            <a:r>
              <a:rPr lang="en-US" dirty="0">
                <a:solidFill>
                  <a:srgbClr val="000000"/>
                </a:solidFill>
                <a:latin typeface="Times New Roman"/>
                <a:ea typeface="Calibri"/>
                <a:cs typeface="Times New Roman"/>
              </a:rPr>
              <a:t>(4), 37-41.</a:t>
            </a:r>
            <a:endParaRPr lang="en-US" dirty="0">
              <a:solidFill>
                <a:srgbClr val="000000"/>
              </a:solidFill>
              <a:latin typeface="Calibri"/>
              <a:ea typeface="Calibri"/>
              <a:cs typeface="Times New Roman"/>
            </a:endParaRPr>
          </a:p>
          <a:p>
            <a:pPr marL="457200" indent="-457200" fontAlgn="base">
              <a:lnSpc>
                <a:spcPct val="115000"/>
              </a:lnSpc>
              <a:spcAft>
                <a:spcPts val="1000"/>
              </a:spcAft>
            </a:pP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Esmail</a:t>
            </a:r>
            <a:r>
              <a:rPr lang="en-US" dirty="0">
                <a:solidFill>
                  <a:srgbClr val="000000"/>
                </a:solidFill>
                <a:latin typeface="Times New Roman"/>
                <a:ea typeface="Calibri"/>
                <a:cs typeface="Times New Roman"/>
              </a:rPr>
              <a:t>, S., </a:t>
            </a:r>
            <a:r>
              <a:rPr lang="en-US" dirty="0" err="1">
                <a:solidFill>
                  <a:srgbClr val="000000"/>
                </a:solidFill>
                <a:latin typeface="Times New Roman"/>
                <a:ea typeface="Calibri"/>
                <a:cs typeface="Times New Roman"/>
              </a:rPr>
              <a:t>Darry</a:t>
            </a:r>
            <a:r>
              <a:rPr lang="en-US" dirty="0">
                <a:solidFill>
                  <a:srgbClr val="000000"/>
                </a:solidFill>
                <a:latin typeface="Times New Roman"/>
                <a:ea typeface="Calibri"/>
                <a:cs typeface="Times New Roman"/>
              </a:rPr>
              <a:t>, K., Walter, A., &amp;</a:t>
            </a:r>
            <a:r>
              <a:rPr lang="en-US" dirty="0" err="1">
                <a:solidFill>
                  <a:srgbClr val="000000"/>
                </a:solidFill>
                <a:latin typeface="Times New Roman"/>
                <a:ea typeface="Calibri"/>
                <a:cs typeface="Times New Roman"/>
              </a:rPr>
              <a:t>Knupp</a:t>
            </a:r>
            <a:r>
              <a:rPr lang="en-US" dirty="0">
                <a:solidFill>
                  <a:srgbClr val="000000"/>
                </a:solidFill>
                <a:latin typeface="Times New Roman"/>
                <a:ea typeface="Calibri"/>
                <a:cs typeface="Times New Roman"/>
              </a:rPr>
              <a:t>, H. (2010).Attitudes and perceptions towards disability and sexuality.</a:t>
            </a:r>
            <a:r>
              <a:rPr lang="en-US" i="1" dirty="0">
                <a:solidFill>
                  <a:srgbClr val="000000"/>
                </a:solidFill>
                <a:latin typeface="Times New Roman"/>
                <a:ea typeface="Calibri"/>
                <a:cs typeface="Times New Roman"/>
              </a:rPr>
              <a:t> Disability &amp; Rehabilitation</a:t>
            </a:r>
            <a:r>
              <a:rPr lang="en-US" dirty="0">
                <a:solidFill>
                  <a:srgbClr val="000000"/>
                </a:solidFill>
                <a:latin typeface="Times New Roman"/>
                <a:ea typeface="Calibri"/>
                <a:cs typeface="Times New Roman"/>
              </a:rPr>
              <a:t>, </a:t>
            </a:r>
            <a:r>
              <a:rPr lang="en-US" i="1" dirty="0">
                <a:solidFill>
                  <a:srgbClr val="000000"/>
                </a:solidFill>
                <a:latin typeface="Times New Roman"/>
                <a:ea typeface="Calibri"/>
                <a:cs typeface="Times New Roman"/>
              </a:rPr>
              <a:t>32</a:t>
            </a:r>
            <a:r>
              <a:rPr lang="en-US" dirty="0">
                <a:solidFill>
                  <a:srgbClr val="000000"/>
                </a:solidFill>
                <a:latin typeface="Times New Roman"/>
                <a:ea typeface="Calibri"/>
                <a:cs typeface="Times New Roman"/>
              </a:rPr>
              <a:t>(14), 1148-1155. doi:10.3109/09638280903419277</a:t>
            </a:r>
            <a:endParaRPr lang="en-US" dirty="0">
              <a:solidFill>
                <a:srgbClr val="000000"/>
              </a:solidFill>
              <a:latin typeface="Calibri"/>
              <a:ea typeface="Calibri"/>
              <a:cs typeface="Times New Roman"/>
            </a:endParaRPr>
          </a:p>
          <a:p>
            <a:pPr marL="457200" indent="-457200" fontAlgn="base">
              <a:lnSpc>
                <a:spcPct val="115000"/>
              </a:lnSpc>
              <a:spcAft>
                <a:spcPts val="1000"/>
              </a:spcAft>
            </a:pPr>
            <a:r>
              <a:rPr lang="en-US" dirty="0">
                <a:solidFill>
                  <a:srgbClr val="000000"/>
                </a:solidFill>
                <a:latin typeface="Times New Roman"/>
                <a:ea typeface="Calibri"/>
                <a:cs typeface="Times New Roman"/>
              </a:rPr>
              <a:t>Greenwell, A., &amp; Hough, S. (2008). Culture and Disability in Sexuality Studies: A Methodological and Content Review of Literature. </a:t>
            </a:r>
            <a:r>
              <a:rPr lang="en-US" i="1" dirty="0">
                <a:solidFill>
                  <a:srgbClr val="000000"/>
                </a:solidFill>
                <a:latin typeface="Times New Roman"/>
                <a:ea typeface="Calibri"/>
                <a:cs typeface="Times New Roman"/>
              </a:rPr>
              <a:t>Sexuality &amp; Disability</a:t>
            </a:r>
            <a:r>
              <a:rPr lang="en-US" dirty="0">
                <a:solidFill>
                  <a:srgbClr val="000000"/>
                </a:solidFill>
                <a:latin typeface="Times New Roman"/>
                <a:ea typeface="Calibri"/>
                <a:cs typeface="Times New Roman"/>
              </a:rPr>
              <a:t>, </a:t>
            </a:r>
            <a:r>
              <a:rPr lang="en-US" i="1" dirty="0">
                <a:solidFill>
                  <a:srgbClr val="000000"/>
                </a:solidFill>
                <a:latin typeface="Times New Roman"/>
                <a:ea typeface="Calibri"/>
                <a:cs typeface="Times New Roman"/>
              </a:rPr>
              <a:t>26</a:t>
            </a:r>
            <a:r>
              <a:rPr lang="en-US" dirty="0">
                <a:solidFill>
                  <a:srgbClr val="000000"/>
                </a:solidFill>
                <a:latin typeface="Times New Roman"/>
                <a:ea typeface="Calibri"/>
                <a:cs typeface="Times New Roman"/>
              </a:rPr>
              <a:t>(4), 189-196. </a:t>
            </a:r>
            <a:r>
              <a:rPr lang="en-US" dirty="0" err="1">
                <a:solidFill>
                  <a:srgbClr val="000000"/>
                </a:solidFill>
                <a:latin typeface="Times New Roman"/>
                <a:ea typeface="Calibri"/>
                <a:cs typeface="Times New Roman"/>
              </a:rPr>
              <a:t>doi</a:t>
            </a:r>
            <a:r>
              <a:rPr lang="en-US" dirty="0">
                <a:solidFill>
                  <a:srgbClr val="000000"/>
                </a:solidFill>
                <a:latin typeface="Times New Roman"/>
                <a:ea typeface="Calibri"/>
                <a:cs typeface="Times New Roman"/>
              </a:rPr>
              <a:t>: 10.1007/s11195-008-9094-8</a:t>
            </a:r>
            <a:endParaRPr lang="en-US" dirty="0">
              <a:solidFill>
                <a:srgbClr val="000000"/>
              </a:solidFill>
              <a:latin typeface="Calibri"/>
              <a:ea typeface="Calibri"/>
              <a:cs typeface="Times New Roman"/>
            </a:endParaRPr>
          </a:p>
          <a:p>
            <a:pPr marL="457200" indent="-457200" fontAlgn="base">
              <a:lnSpc>
                <a:spcPct val="115000"/>
              </a:lnSpc>
              <a:spcAft>
                <a:spcPts val="1000"/>
              </a:spcAft>
            </a:pPr>
            <a:r>
              <a:rPr lang="en-US" dirty="0">
                <a:solidFill>
                  <a:srgbClr val="000000"/>
                </a:solidFill>
                <a:latin typeface="Times New Roman"/>
                <a:ea typeface="Calibri"/>
                <a:cs typeface="Times New Roman"/>
              </a:rPr>
              <a:t>James, J. C., &amp; Wu, C. (2006). Race, Ethnicity, Disability, and Literature: Intersections and Interventions. </a:t>
            </a:r>
            <a:r>
              <a:rPr lang="en-US" i="1" dirty="0" err="1">
                <a:solidFill>
                  <a:srgbClr val="000000"/>
                </a:solidFill>
                <a:latin typeface="Times New Roman"/>
                <a:ea typeface="Calibri"/>
                <a:cs typeface="Times New Roman"/>
              </a:rPr>
              <a:t>Melus</a:t>
            </a:r>
            <a:r>
              <a:rPr lang="en-US" dirty="0">
                <a:solidFill>
                  <a:srgbClr val="000000"/>
                </a:solidFill>
                <a:latin typeface="Times New Roman"/>
                <a:ea typeface="Calibri"/>
                <a:cs typeface="Times New Roman"/>
              </a:rPr>
              <a:t>, </a:t>
            </a:r>
            <a:r>
              <a:rPr lang="en-US" i="1" dirty="0">
                <a:solidFill>
                  <a:srgbClr val="000000"/>
                </a:solidFill>
                <a:latin typeface="Times New Roman"/>
                <a:ea typeface="Calibri"/>
                <a:cs typeface="Times New Roman"/>
              </a:rPr>
              <a:t>31</a:t>
            </a:r>
            <a:r>
              <a:rPr lang="en-US" dirty="0">
                <a:solidFill>
                  <a:srgbClr val="000000"/>
                </a:solidFill>
                <a:latin typeface="Times New Roman"/>
                <a:ea typeface="Calibri"/>
                <a:cs typeface="Times New Roman"/>
              </a:rPr>
              <a:t>(3), 3-13.</a:t>
            </a:r>
            <a:endParaRPr lang="en-US" dirty="0">
              <a:solidFill>
                <a:srgbClr val="000000"/>
              </a:solidFill>
              <a:latin typeface="Calibri"/>
              <a:ea typeface="Calibri"/>
              <a:cs typeface="Times New Roman"/>
            </a:endParaRPr>
          </a:p>
          <a:p>
            <a:pPr marL="457200" indent="-457200" fontAlgn="base">
              <a:lnSpc>
                <a:spcPct val="115000"/>
              </a:lnSpc>
              <a:spcAft>
                <a:spcPts val="1000"/>
              </a:spcAft>
            </a:pPr>
            <a:r>
              <a:rPr lang="en-US" dirty="0">
                <a:solidFill>
                  <a:srgbClr val="000000"/>
                </a:solidFill>
                <a:latin typeface="Times New Roman"/>
                <a:ea typeface="Calibri"/>
                <a:cs typeface="Times New Roman"/>
              </a:rPr>
              <a:t>Yoshida, K. K., Li, A. A., &amp; Odette, F. F. (1999). Cross-Cultural Views of Disability and </a:t>
            </a:r>
            <a:r>
              <a:rPr lang="en-US" dirty="0" smtClean="0">
                <a:solidFill>
                  <a:srgbClr val="000000"/>
                </a:solidFill>
                <a:latin typeface="Times New Roman"/>
                <a:ea typeface="Calibri"/>
                <a:cs typeface="Times New Roman"/>
              </a:rPr>
              <a:t>Sexuality: Experiences </a:t>
            </a:r>
            <a:r>
              <a:rPr lang="en-US" dirty="0">
                <a:solidFill>
                  <a:srgbClr val="000000"/>
                </a:solidFill>
                <a:latin typeface="Times New Roman"/>
                <a:ea typeface="Calibri"/>
                <a:cs typeface="Times New Roman"/>
              </a:rPr>
              <a:t>of a Group of Ethno-Racial Women with Physical Disabilities. </a:t>
            </a:r>
            <a:r>
              <a:rPr lang="en-US" i="1" dirty="0">
                <a:solidFill>
                  <a:srgbClr val="000000"/>
                </a:solidFill>
                <a:latin typeface="Times New Roman"/>
                <a:ea typeface="Calibri"/>
                <a:cs typeface="Times New Roman"/>
              </a:rPr>
              <a:t>Sexuality &amp; Disability</a:t>
            </a:r>
            <a:r>
              <a:rPr lang="en-US" dirty="0">
                <a:solidFill>
                  <a:srgbClr val="000000"/>
                </a:solidFill>
                <a:latin typeface="Times New Roman"/>
                <a:ea typeface="Calibri"/>
                <a:cs typeface="Times New Roman"/>
              </a:rPr>
              <a:t>, </a:t>
            </a:r>
            <a:r>
              <a:rPr lang="en-US" i="1" dirty="0">
                <a:solidFill>
                  <a:srgbClr val="000000"/>
                </a:solidFill>
                <a:latin typeface="Times New Roman"/>
                <a:ea typeface="Calibri"/>
                <a:cs typeface="Times New Roman"/>
              </a:rPr>
              <a:t>17</a:t>
            </a:r>
            <a:r>
              <a:rPr lang="en-US" dirty="0">
                <a:solidFill>
                  <a:srgbClr val="000000"/>
                </a:solidFill>
                <a:latin typeface="Times New Roman"/>
                <a:ea typeface="Calibri"/>
                <a:cs typeface="Times New Roman"/>
              </a:rPr>
              <a:t>(4), </a:t>
            </a:r>
            <a:r>
              <a:rPr lang="en-US" dirty="0" smtClean="0">
                <a:solidFill>
                  <a:srgbClr val="000000"/>
                </a:solidFill>
                <a:latin typeface="Times New Roman"/>
                <a:ea typeface="Calibri"/>
                <a:cs typeface="Times New Roman"/>
              </a:rPr>
              <a:t>  321</a:t>
            </a:r>
            <a:r>
              <a:rPr lang="en-US" dirty="0">
                <a:solidFill>
                  <a:srgbClr val="000000"/>
                </a:solidFill>
                <a:latin typeface="Times New Roman"/>
                <a:ea typeface="Calibri"/>
                <a:cs typeface="Times New Roman"/>
              </a:rPr>
              <a:t>. </a:t>
            </a:r>
            <a:endParaRPr lang="en-US" dirty="0">
              <a:solidFill>
                <a:srgbClr val="000000"/>
              </a:solidFill>
              <a:latin typeface="Calibri"/>
              <a:ea typeface="Calibri"/>
              <a:cs typeface="Times New Roman"/>
            </a:endParaRPr>
          </a:p>
          <a:p>
            <a:pPr marL="457200" indent="-457200" fontAlgn="base">
              <a:lnSpc>
                <a:spcPct val="115000"/>
              </a:lnSpc>
              <a:spcAft>
                <a:spcPts val="1000"/>
              </a:spcAft>
            </a:pPr>
            <a:r>
              <a:rPr lang="en-US" dirty="0">
                <a:solidFill>
                  <a:srgbClr val="000000"/>
                </a:solidFill>
                <a:latin typeface="Times New Roman"/>
                <a:ea typeface="Calibri"/>
                <a:cs typeface="Times New Roman"/>
              </a:rPr>
              <a:t> </a:t>
            </a:r>
            <a:endParaRPr lang="en-US" dirty="0">
              <a:solidFill>
                <a:srgbClr val="000000"/>
              </a:solidFill>
              <a:latin typeface="Arial" charset="0"/>
            </a:endParaRPr>
          </a:p>
        </p:txBody>
      </p:sp>
    </p:spTree>
    <p:extLst>
      <p:ext uri="{BB962C8B-B14F-4D97-AF65-F5344CB8AC3E}">
        <p14:creationId xmlns:p14="http://schemas.microsoft.com/office/powerpoint/2010/main" val="4011965283"/>
      </p:ext>
    </p:extLst>
  </p:cSld>
  <p:clrMapOvr>
    <a:masterClrMapping/>
  </p:clrMapOvr>
  <p:transition spd="med">
    <p:wipe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6781800" cy="1066800"/>
          </a:xfrm>
        </p:spPr>
        <p:txBody>
          <a:bodyPr/>
          <a:lstStyle/>
          <a:p>
            <a:r>
              <a:rPr lang="en-US" sz="4000" dirty="0" smtClean="0"/>
              <a:t>Questions &amp; Discussion</a:t>
            </a:r>
            <a:endParaRPr lang="en-US" sz="4000" dirty="0"/>
          </a:p>
        </p:txBody>
      </p:sp>
      <p:sp>
        <p:nvSpPr>
          <p:cNvPr id="5" name="TextBox 4"/>
          <p:cNvSpPr txBox="1"/>
          <p:nvPr/>
        </p:nvSpPr>
        <p:spPr>
          <a:xfrm>
            <a:off x="228600" y="5613739"/>
            <a:ext cx="8686800" cy="1046440"/>
          </a:xfrm>
          <a:prstGeom prst="rect">
            <a:avLst/>
          </a:prstGeom>
          <a:solidFill>
            <a:schemeClr val="accent2">
              <a:lumMod val="50000"/>
            </a:schemeClr>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defRPr/>
            </a:pPr>
            <a:r>
              <a:rPr lang="en-US" sz="2100" i="1" dirty="0" smtClean="0">
                <a:solidFill>
                  <a:srgbClr val="000000"/>
                </a:solidFill>
                <a:latin typeface="Otama.ep"/>
              </a:rPr>
              <a:t>“</a:t>
            </a:r>
            <a:r>
              <a:rPr lang="en-US" sz="2100" i="1" dirty="0">
                <a:solidFill>
                  <a:srgbClr val="000000"/>
                </a:solidFill>
                <a:latin typeface="Otama.ep"/>
              </a:rPr>
              <a:t>Not </a:t>
            </a:r>
            <a:r>
              <a:rPr lang="en-US" sz="2100" i="1" dirty="0" smtClean="0">
                <a:solidFill>
                  <a:srgbClr val="000000"/>
                </a:solidFill>
                <a:latin typeface="Otama.ep"/>
              </a:rPr>
              <a:t>everything that </a:t>
            </a:r>
            <a:r>
              <a:rPr lang="en-US" sz="2100" i="1" dirty="0">
                <a:solidFill>
                  <a:srgbClr val="000000"/>
                </a:solidFill>
                <a:latin typeface="Otama.ep"/>
              </a:rPr>
              <a:t>is faced can be </a:t>
            </a:r>
            <a:r>
              <a:rPr lang="en-US" sz="2100" i="1" dirty="0" smtClean="0">
                <a:solidFill>
                  <a:srgbClr val="000000"/>
                </a:solidFill>
                <a:latin typeface="Otama.ep"/>
              </a:rPr>
              <a:t>changed, but </a:t>
            </a:r>
            <a:r>
              <a:rPr lang="en-US" sz="2100" i="1" dirty="0">
                <a:solidFill>
                  <a:srgbClr val="000000"/>
                </a:solidFill>
                <a:latin typeface="Otama.ep"/>
              </a:rPr>
              <a:t>nothing can be changed until it is </a:t>
            </a:r>
            <a:r>
              <a:rPr lang="en-US" sz="2100" i="1" dirty="0" smtClean="0">
                <a:solidFill>
                  <a:srgbClr val="000000"/>
                </a:solidFill>
                <a:latin typeface="Otama.ep"/>
              </a:rPr>
              <a:t>faced“          </a:t>
            </a:r>
          </a:p>
          <a:p>
            <a:pPr algn="r">
              <a:defRPr/>
            </a:pPr>
            <a:r>
              <a:rPr lang="en-US" sz="2000" i="1" dirty="0" smtClean="0">
                <a:solidFill>
                  <a:srgbClr val="000000"/>
                </a:solidFill>
                <a:latin typeface="Otama.ep"/>
              </a:rPr>
              <a:t>~James </a:t>
            </a:r>
            <a:r>
              <a:rPr lang="en-US" sz="2000" i="1" dirty="0">
                <a:solidFill>
                  <a:srgbClr val="000000"/>
                </a:solidFill>
                <a:latin typeface="Otama.ep"/>
              </a:rPr>
              <a:t>Baldwin         </a:t>
            </a:r>
          </a:p>
        </p:txBody>
      </p:sp>
      <p:sp>
        <p:nvSpPr>
          <p:cNvPr id="6" name="Oval Callout 5"/>
          <p:cNvSpPr/>
          <p:nvPr/>
        </p:nvSpPr>
        <p:spPr>
          <a:xfrm>
            <a:off x="2286000" y="1524000"/>
            <a:ext cx="4457700" cy="3429000"/>
          </a:xfrm>
          <a:prstGeom prst="wedgeEllipseCallout">
            <a:avLst>
              <a:gd name="adj1" fmla="val -42514"/>
              <a:gd name="adj2" fmla="val 50986"/>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solidFill>
                <a:srgbClr val="FFFFFF"/>
              </a:solidFill>
            </a:endParaRPr>
          </a:p>
        </p:txBody>
      </p:sp>
      <p:pic>
        <p:nvPicPr>
          <p:cNvPr id="7" name="Picture 2" descr="C:\Users\Claudia\AppData\Local\Microsoft\Windows\Temporary Internet Files\Content.IE5\BIFEVUJ2\MC900384040[1].wmf"/>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3178628" y="1720249"/>
            <a:ext cx="2612571" cy="3036770"/>
          </a:xfrm>
          <a:prstGeom prst="rect">
            <a:avLst/>
          </a:prstGeom>
          <a:noFill/>
        </p:spPr>
      </p:pic>
    </p:spTree>
    <p:extLst>
      <p:ext uri="{BB962C8B-B14F-4D97-AF65-F5344CB8AC3E}">
        <p14:creationId xmlns:p14="http://schemas.microsoft.com/office/powerpoint/2010/main" val="4177735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5"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0" fill="hold"/>
                                        <p:tgtEl>
                                          <p:spTgt spid="7"/>
                                        </p:tgtEl>
                                        <p:attrNameLst>
                                          <p:attrName>ppt_w</p:attrName>
                                        </p:attrNameLst>
                                      </p:cBhvr>
                                      <p:tavLst>
                                        <p:tav tm="0">
                                          <p:val>
                                            <p:strVal val="#ppt_w"/>
                                          </p:val>
                                        </p:tav>
                                        <p:tav tm="100000">
                                          <p:val>
                                            <p:strVal val="#ppt_w"/>
                                          </p:val>
                                        </p:tav>
                                      </p:tavLst>
                                    </p:anim>
                                    <p:anim calcmode="lin" valueType="num">
                                      <p:cBhvr>
                                        <p:cTn id="8" dur="5000" fill="hold"/>
                                        <p:tgtEl>
                                          <p:spTgt spid="7"/>
                                        </p:tgtEl>
                                        <p:attrNameLst>
                                          <p:attrName>ppt_h</p:attrName>
                                        </p:attrNameLst>
                                      </p:cBhvr>
                                      <p:tavLst>
                                        <p:tav tm="0" fmla="#ppt_h*sin(2.5*pi*$)">
                                          <p:val>
                                            <p:fltVal val="0"/>
                                          </p:val>
                                        </p:tav>
                                        <p:tav tm="100000">
                                          <p:val>
                                            <p:fltVal val="1"/>
                                          </p:val>
                                        </p:tav>
                                      </p:tavLst>
                                    </p:anim>
                                  </p:childTnLst>
                                </p:cTn>
                              </p:par>
                              <p:par>
                                <p:cTn id="9" presetID="19" presetClass="entr" presetSubtype="5"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0" fill="hold"/>
                                        <p:tgtEl>
                                          <p:spTgt spid="6"/>
                                        </p:tgtEl>
                                        <p:attrNameLst>
                                          <p:attrName>ppt_w</p:attrName>
                                        </p:attrNameLst>
                                      </p:cBhvr>
                                      <p:tavLst>
                                        <p:tav tm="0">
                                          <p:val>
                                            <p:strVal val="#ppt_w"/>
                                          </p:val>
                                        </p:tav>
                                        <p:tav tm="100000">
                                          <p:val>
                                            <p:strVal val="#ppt_w"/>
                                          </p:val>
                                        </p:tav>
                                      </p:tavLst>
                                    </p:anim>
                                    <p:anim calcmode="lin" valueType="num">
                                      <p:cBhvr>
                                        <p:cTn id="12" dur="5000" fill="hold"/>
                                        <p:tgtEl>
                                          <p:spTgt spid="6"/>
                                        </p:tgtEl>
                                        <p:attrNameLst>
                                          <p:attrName>ppt_h</p:attrName>
                                        </p:attrNameLst>
                                      </p:cBhvr>
                                      <p:tavLst>
                                        <p:tav tm="0" fmla="#ppt_h*sin(2.5*pi*$)">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smtClean="0"/>
              <a:t>Special Theme Issue: </a:t>
            </a:r>
            <a:r>
              <a:rPr lang="en-US" dirty="0"/>
              <a:t>The Intersection of Sexuality and Disability: Implications for the Social Work </a:t>
            </a:r>
            <a:r>
              <a:rPr lang="en-US" dirty="0" smtClean="0"/>
              <a:t>Profession</a:t>
            </a:r>
          </a:p>
          <a:p>
            <a:r>
              <a:rPr lang="en-US" dirty="0"/>
              <a:t>Guest Editors: Joseph </a:t>
            </a:r>
            <a:r>
              <a:rPr lang="en-US" dirty="0" err="1"/>
              <a:t>LoGiudice</a:t>
            </a:r>
            <a:r>
              <a:rPr lang="en-US" dirty="0"/>
              <a:t>, LMSW and Kristen F. Linton, MSW, Ph.D</a:t>
            </a:r>
            <a:r>
              <a:rPr lang="en-US" dirty="0" smtClean="0"/>
              <a:t>.</a:t>
            </a:r>
          </a:p>
          <a:p>
            <a:r>
              <a:rPr lang="en-US" dirty="0"/>
              <a:t>Suggested </a:t>
            </a:r>
            <a:r>
              <a:rPr lang="en-US" dirty="0" smtClean="0"/>
              <a:t>topics include:</a:t>
            </a:r>
          </a:p>
          <a:p>
            <a:pPr lvl="1"/>
            <a:r>
              <a:rPr lang="en-US" dirty="0" smtClean="0"/>
              <a:t>Social </a:t>
            </a:r>
            <a:r>
              <a:rPr lang="en-US" dirty="0"/>
              <a:t>work policies and values: Do they conflict with sexuality </a:t>
            </a:r>
            <a:r>
              <a:rPr lang="en-US" dirty="0" smtClean="0"/>
              <a:t>and disability?</a:t>
            </a:r>
          </a:p>
          <a:p>
            <a:pPr lvl="1"/>
            <a:r>
              <a:rPr lang="en-US" dirty="0" smtClean="0"/>
              <a:t>Preparing </a:t>
            </a:r>
            <a:r>
              <a:rPr lang="en-US" dirty="0"/>
              <a:t>social work students to address sexuality and disability </a:t>
            </a:r>
            <a:r>
              <a:rPr lang="en-US" dirty="0" smtClean="0"/>
              <a:t>in the field</a:t>
            </a:r>
          </a:p>
          <a:p>
            <a:pPr lvl="1"/>
            <a:r>
              <a:rPr lang="en-US" dirty="0" smtClean="0"/>
              <a:t>Intersections </a:t>
            </a:r>
            <a:r>
              <a:rPr lang="en-US" dirty="0"/>
              <a:t>of disability, sexuality, culture, race, ethnicity, </a:t>
            </a:r>
            <a:r>
              <a:rPr lang="en-US" dirty="0" smtClean="0"/>
              <a:t>and gender</a:t>
            </a:r>
            <a:endParaRPr lang="en-US" dirty="0"/>
          </a:p>
          <a:p>
            <a:pPr lvl="1"/>
            <a:r>
              <a:rPr lang="en-US" dirty="0" smtClean="0"/>
              <a:t>LGBTQ </a:t>
            </a:r>
            <a:r>
              <a:rPr lang="en-US" dirty="0"/>
              <a:t>and </a:t>
            </a:r>
            <a:r>
              <a:rPr lang="en-US" dirty="0" smtClean="0"/>
              <a:t>disabled</a:t>
            </a:r>
          </a:p>
          <a:p>
            <a:pPr lvl="1"/>
            <a:r>
              <a:rPr lang="en-US" dirty="0" smtClean="0"/>
              <a:t>Social </a:t>
            </a:r>
            <a:r>
              <a:rPr lang="en-US" dirty="0"/>
              <a:t>justice in </a:t>
            </a:r>
            <a:r>
              <a:rPr lang="en-US" dirty="0" smtClean="0"/>
              <a:t>practice</a:t>
            </a:r>
          </a:p>
          <a:p>
            <a:pPr lvl="1"/>
            <a:r>
              <a:rPr lang="en-US" dirty="0" smtClean="0"/>
              <a:t>Maintaining </a:t>
            </a:r>
            <a:r>
              <a:rPr lang="en-US" dirty="0"/>
              <a:t>social work’s ethical obligations in an era of “</a:t>
            </a:r>
            <a:r>
              <a:rPr lang="en-US" dirty="0" smtClean="0"/>
              <a:t>doing more </a:t>
            </a:r>
            <a:r>
              <a:rPr lang="en-US" dirty="0"/>
              <a:t>with even less”</a:t>
            </a:r>
          </a:p>
          <a:p>
            <a:endParaRPr lang="en-US" dirty="0"/>
          </a:p>
          <a:p>
            <a:endParaRPr lang="en-US" dirty="0"/>
          </a:p>
        </p:txBody>
      </p:sp>
      <p:sp>
        <p:nvSpPr>
          <p:cNvPr id="2" name="Title 1"/>
          <p:cNvSpPr>
            <a:spLocks noGrp="1"/>
          </p:cNvSpPr>
          <p:nvPr>
            <p:ph type="title"/>
          </p:nvPr>
        </p:nvSpPr>
        <p:spPr>
          <a:xfrm>
            <a:off x="457200" y="76200"/>
            <a:ext cx="8153400" cy="1066800"/>
          </a:xfrm>
        </p:spPr>
        <p:txBody>
          <a:bodyPr/>
          <a:lstStyle/>
          <a:p>
            <a:r>
              <a:rPr lang="en-US" dirty="0" smtClean="0"/>
              <a:t>Journal of Disability and Sexuality</a:t>
            </a:r>
            <a:endParaRPr lang="en-US" dirty="0"/>
          </a:p>
        </p:txBody>
      </p:sp>
    </p:spTree>
    <p:extLst>
      <p:ext uri="{BB962C8B-B14F-4D97-AF65-F5344CB8AC3E}">
        <p14:creationId xmlns:p14="http://schemas.microsoft.com/office/powerpoint/2010/main" val="2065904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Contact Information</a:t>
            </a:r>
            <a:endParaRPr lang="en-US" dirty="0"/>
          </a:p>
        </p:txBody>
      </p:sp>
      <p:sp>
        <p:nvSpPr>
          <p:cNvPr id="2" name="Content Placeholder 1"/>
          <p:cNvSpPr>
            <a:spLocks noGrp="1"/>
          </p:cNvSpPr>
          <p:nvPr>
            <p:ph sz="half" idx="1"/>
          </p:nvPr>
        </p:nvSpPr>
        <p:spPr/>
        <p:txBody>
          <a:bodyPr/>
          <a:lstStyle/>
          <a:p>
            <a:pPr marL="0" indent="0">
              <a:buNone/>
            </a:pPr>
            <a:r>
              <a:rPr lang="en-US" dirty="0"/>
              <a:t>Joseph </a:t>
            </a:r>
            <a:r>
              <a:rPr lang="en-US" dirty="0" err="1"/>
              <a:t>LoGiudice</a:t>
            </a:r>
            <a:r>
              <a:rPr lang="en-US" dirty="0"/>
              <a:t>, L.M.S.W.</a:t>
            </a:r>
          </a:p>
          <a:p>
            <a:pPr marL="0" indent="0">
              <a:buNone/>
            </a:pPr>
            <a:r>
              <a:rPr lang="en-US" dirty="0" smtClean="0"/>
              <a:t>JLoGiuDice@gc.cuny.edu</a:t>
            </a:r>
          </a:p>
          <a:p>
            <a:pPr marL="0" indent="0">
              <a:buNone/>
            </a:pPr>
            <a:endParaRPr lang="en-US" dirty="0" smtClean="0"/>
          </a:p>
          <a:p>
            <a:pPr marL="0" indent="0">
              <a:buNone/>
            </a:pPr>
            <a:endParaRPr lang="en-US" dirty="0"/>
          </a:p>
          <a:p>
            <a:pPr marL="0" indent="0">
              <a:buNone/>
            </a:pPr>
            <a:r>
              <a:rPr lang="en-US" dirty="0" smtClean="0"/>
              <a:t>Kristen Linton, MSW, Ph.D.</a:t>
            </a:r>
          </a:p>
          <a:p>
            <a:pPr marL="0" indent="0">
              <a:buNone/>
            </a:pPr>
            <a:r>
              <a:rPr lang="en-US" dirty="0" smtClean="0"/>
              <a:t>Kfbean@hawaii.edu </a:t>
            </a:r>
          </a:p>
          <a:p>
            <a:pPr marL="0" indent="0">
              <a:buNone/>
            </a:pPr>
            <a:endParaRPr lang="en-US" dirty="0"/>
          </a:p>
          <a:p>
            <a:pPr marL="0" indent="0">
              <a:buNone/>
            </a:pPr>
            <a:endParaRPr lang="en-US" dirty="0" smtClean="0"/>
          </a:p>
          <a:p>
            <a:pPr marL="0" indent="0">
              <a:buNone/>
            </a:pPr>
            <a:endParaRPr lang="en-US" dirty="0"/>
          </a:p>
          <a:p>
            <a:endParaRPr lang="en-US" dirty="0"/>
          </a:p>
        </p:txBody>
      </p:sp>
      <p:sp>
        <p:nvSpPr>
          <p:cNvPr id="4" name="Content Placeholder 3"/>
          <p:cNvSpPr>
            <a:spLocks noGrp="1"/>
          </p:cNvSpPr>
          <p:nvPr>
            <p:ph sz="half" idx="2"/>
          </p:nvPr>
        </p:nvSpPr>
        <p:spPr/>
        <p:txBody>
          <a:bodyPr/>
          <a:lstStyle/>
          <a:p>
            <a:pPr marL="0" indent="0">
              <a:buNone/>
            </a:pPr>
            <a:r>
              <a:rPr lang="en-US" dirty="0" smtClean="0"/>
              <a:t>Carolyn McAllister, MSW, Ph.D.</a:t>
            </a:r>
          </a:p>
          <a:p>
            <a:pPr marL="0" indent="0">
              <a:buNone/>
            </a:pPr>
            <a:r>
              <a:rPr lang="en-US" dirty="0" smtClean="0"/>
              <a:t>cmcallis@csusb.edu</a:t>
            </a:r>
          </a:p>
          <a:p>
            <a:pPr marL="0" indent="0">
              <a:buNone/>
            </a:pPr>
            <a:endParaRPr lang="en-US" dirty="0" smtClean="0"/>
          </a:p>
          <a:p>
            <a:pPr marL="0" indent="0">
              <a:buNone/>
            </a:pPr>
            <a:endParaRPr lang="en-US" dirty="0"/>
          </a:p>
          <a:p>
            <a:pPr marL="0" indent="0">
              <a:buNone/>
            </a:pPr>
            <a:r>
              <a:rPr lang="en-US" dirty="0" smtClean="0"/>
              <a:t>Carl L. Algood, LICSW, Ph.D.</a:t>
            </a:r>
          </a:p>
          <a:p>
            <a:pPr marL="0" indent="0">
              <a:buNone/>
            </a:pPr>
            <a:r>
              <a:rPr lang="en-US" dirty="0" smtClean="0"/>
              <a:t>algoodcl@gmail.com</a:t>
            </a:r>
            <a:endParaRPr lang="en-US" dirty="0"/>
          </a:p>
        </p:txBody>
      </p:sp>
    </p:spTree>
    <p:extLst>
      <p:ext uri="{BB962C8B-B14F-4D97-AF65-F5344CB8AC3E}">
        <p14:creationId xmlns:p14="http://schemas.microsoft.com/office/powerpoint/2010/main" val="31394404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Abstract Submission: 800 words due January 1, 2014</a:t>
            </a:r>
          </a:p>
          <a:p>
            <a:pPr lvl="1"/>
            <a:r>
              <a:rPr lang="en-US" dirty="0" smtClean="0"/>
              <a:t>Emailed to Kristen Linton at kfbean@hawaii.edu</a:t>
            </a:r>
          </a:p>
          <a:p>
            <a:pPr lvl="1"/>
            <a:r>
              <a:rPr lang="en-US" dirty="0" smtClean="0"/>
              <a:t>“Sexuality and Disability Special Issue” in subject line</a:t>
            </a:r>
          </a:p>
          <a:p>
            <a:r>
              <a:rPr lang="en-US" dirty="0" smtClean="0"/>
              <a:t>Authors notified April 30, 2014 if should submit full manuscript</a:t>
            </a:r>
          </a:p>
          <a:p>
            <a:r>
              <a:rPr lang="en-US" dirty="0" smtClean="0"/>
              <a:t>Full manuscript submission: July 1, 2014</a:t>
            </a:r>
          </a:p>
          <a:p>
            <a:endParaRPr lang="en-US" dirty="0" smtClean="0"/>
          </a:p>
          <a:p>
            <a:r>
              <a:rPr lang="en-US" dirty="0"/>
              <a:t>Please see handout for additional information</a:t>
            </a:r>
          </a:p>
          <a:p>
            <a:endParaRPr lang="en-US" dirty="0"/>
          </a:p>
          <a:p>
            <a:r>
              <a:rPr lang="en-US" dirty="0" smtClean="0"/>
              <a:t>Contact Guest editors (Joseph </a:t>
            </a:r>
            <a:r>
              <a:rPr lang="en-US" dirty="0" err="1" smtClean="0"/>
              <a:t>LoGiudice</a:t>
            </a:r>
            <a:r>
              <a:rPr lang="en-US" dirty="0" smtClean="0"/>
              <a:t> and Kristen Linton) for questions</a:t>
            </a:r>
          </a:p>
          <a:p>
            <a:endParaRPr lang="en-US" dirty="0"/>
          </a:p>
        </p:txBody>
      </p:sp>
      <p:sp>
        <p:nvSpPr>
          <p:cNvPr id="3" name="Title 2"/>
          <p:cNvSpPr>
            <a:spLocks noGrp="1"/>
          </p:cNvSpPr>
          <p:nvPr>
            <p:ph type="title"/>
          </p:nvPr>
        </p:nvSpPr>
        <p:spPr/>
        <p:txBody>
          <a:bodyPr/>
          <a:lstStyle/>
          <a:p>
            <a:r>
              <a:rPr lang="en-US" dirty="0" smtClean="0"/>
              <a:t>Submission Deadlines</a:t>
            </a:r>
            <a:endParaRPr lang="en-US" dirty="0"/>
          </a:p>
        </p:txBody>
      </p:sp>
    </p:spTree>
    <p:extLst>
      <p:ext uri="{BB962C8B-B14F-4D97-AF65-F5344CB8AC3E}">
        <p14:creationId xmlns:p14="http://schemas.microsoft.com/office/powerpoint/2010/main" val="41808090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066800"/>
          </a:xfrm>
        </p:spPr>
        <p:txBody>
          <a:bodyPr/>
          <a:lstStyle/>
          <a:p>
            <a:r>
              <a:rPr lang="en-US" sz="6000" dirty="0" smtClean="0"/>
              <a:t>The End</a:t>
            </a:r>
            <a:endParaRPr lang="en-US" sz="6000" dirty="0"/>
          </a:p>
        </p:txBody>
      </p:sp>
      <p:sp>
        <p:nvSpPr>
          <p:cNvPr id="4" name="Title 1"/>
          <p:cNvSpPr txBox="1">
            <a:spLocks/>
          </p:cNvSpPr>
          <p:nvPr/>
        </p:nvSpPr>
        <p:spPr bwMode="auto">
          <a:xfrm>
            <a:off x="685800" y="3886200"/>
            <a:ext cx="7772400" cy="1066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algn="ctr" fontAlgn="base">
              <a:spcBef>
                <a:spcPct val="0"/>
              </a:spcBef>
              <a:spcAft>
                <a:spcPct val="0"/>
              </a:spcAft>
              <a:defRPr/>
            </a:pPr>
            <a:r>
              <a:rPr lang="en-US" sz="6000" kern="0" dirty="0" smtClean="0">
                <a:solidFill>
                  <a:srgbClr val="000000"/>
                </a:solidFill>
                <a:latin typeface="Otama.ep"/>
              </a:rPr>
              <a:t>Thank You!!!</a:t>
            </a:r>
            <a:endParaRPr lang="en-US" sz="6000" kern="0" dirty="0">
              <a:solidFill>
                <a:srgbClr val="000000"/>
              </a:solidFill>
              <a:latin typeface="Otama.ep"/>
            </a:endParaRPr>
          </a:p>
        </p:txBody>
      </p:sp>
      <p:pic>
        <p:nvPicPr>
          <p:cNvPr id="5" name="Picture 4" descr="C:\Users\Claudia\AppData\Local\Microsoft\Windows\Temporary Internet Files\Content.IE5\RM599TA1\MCj00786240000[1].wmf"/>
          <p:cNvPicPr>
            <a:picLocks noChangeAspect="1" noChangeArrowheads="1"/>
          </p:cNvPicPr>
          <p:nvPr/>
        </p:nvPicPr>
        <p:blipFill>
          <a:blip r:embed="rId2" cstate="print"/>
          <a:srcRect/>
          <a:stretch>
            <a:fillRect/>
          </a:stretch>
        </p:blipFill>
        <p:spPr bwMode="auto">
          <a:xfrm>
            <a:off x="3060062" y="1130009"/>
            <a:ext cx="3023881" cy="2832395"/>
          </a:xfrm>
          <a:prstGeom prst="rect">
            <a:avLst/>
          </a:prstGeom>
          <a:noFill/>
          <a:effectLst>
            <a:glow rad="228600">
              <a:schemeClr val="tx2">
                <a:alpha val="40000"/>
              </a:schemeClr>
            </a:glow>
          </a:effectLst>
        </p:spPr>
      </p:pic>
    </p:spTree>
    <p:extLst>
      <p:ext uri="{BB962C8B-B14F-4D97-AF65-F5344CB8AC3E}">
        <p14:creationId xmlns:p14="http://schemas.microsoft.com/office/powerpoint/2010/main" val="1453042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1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lide(fromBottom)">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0" b="-10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514600" y="3810006"/>
            <a:ext cx="2743200" cy="16986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Aharoni" pitchFamily="2" charset="-79"/>
                <a:ea typeface="+mj-ea"/>
                <a:cs typeface="Aharoni" pitchFamily="2" charset="-79"/>
              </a:rPr>
              <a:t>Policies </a:t>
            </a:r>
            <a:endParaRPr kumimoji="0" lang="en-GB" sz="4400" b="0" i="0" u="none" strike="noStrike" kern="1200" cap="none" spc="0" normalizeH="0" baseline="0" noProof="0" dirty="0">
              <a:ln>
                <a:noFill/>
              </a:ln>
              <a:solidFill>
                <a:schemeClr val="bg1"/>
              </a:solidFill>
              <a:effectLst/>
              <a:uLnTx/>
              <a:uFillTx/>
              <a:latin typeface="Aharoni" pitchFamily="2" charset="-79"/>
              <a:ea typeface="+mj-ea"/>
              <a:cs typeface="Aharoni" pitchFamily="2" charset="-79"/>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5486400" y="914401"/>
            <a:ext cx="2743200" cy="16986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Bradley Hand ITC" pitchFamily="66" charset="0"/>
                <a:ea typeface="+mj-ea"/>
                <a:cs typeface="+mj-cs"/>
              </a:rPr>
              <a:t>Missing</a:t>
            </a:r>
            <a:r>
              <a:rPr kumimoji="0" lang="en-US" sz="4400" b="0" i="0" u="none" strike="noStrike" kern="1200" cap="none" spc="0" normalizeH="0" baseline="0" noProof="0" dirty="0" smtClean="0">
                <a:ln>
                  <a:noFill/>
                </a:ln>
                <a:solidFill>
                  <a:schemeClr val="bg1"/>
                </a:solidFill>
                <a:effectLst/>
                <a:uLnTx/>
                <a:uFillTx/>
                <a:latin typeface="Lucida Console" pitchFamily="49" charset="0"/>
                <a:ea typeface="+mj-ea"/>
                <a:cs typeface="+mj-cs"/>
              </a:rPr>
              <a:t> </a:t>
            </a:r>
            <a:r>
              <a:rPr kumimoji="0" lang="en-US" sz="4400" b="0" i="0" u="none" strike="noStrike" kern="1200" cap="none" spc="0" normalizeH="0" baseline="0" noProof="0" dirty="0" smtClean="0">
                <a:ln>
                  <a:noFill/>
                </a:ln>
                <a:solidFill>
                  <a:schemeClr val="bg1"/>
                </a:solidFill>
                <a:effectLst/>
                <a:uLnTx/>
                <a:uFillTx/>
                <a:latin typeface="Bradley Hand ITC" pitchFamily="66" charset="0"/>
                <a:ea typeface="+mj-ea"/>
                <a:cs typeface="+mj-cs"/>
              </a:rPr>
              <a:t>Policies</a:t>
            </a:r>
            <a:endParaRPr kumimoji="0" lang="en-GB" sz="4400" b="0" i="0" u="none" strike="noStrike" kern="1200" cap="none" spc="0" normalizeH="0" baseline="0" noProof="0" dirty="0">
              <a:ln>
                <a:noFill/>
              </a:ln>
              <a:solidFill>
                <a:schemeClr val="bg1"/>
              </a:solidFill>
              <a:effectLst/>
              <a:uLnTx/>
              <a:uFillTx/>
              <a:latin typeface="Aharoni" pitchFamily="2" charset="-79"/>
              <a:ea typeface="+mj-ea"/>
              <a:cs typeface="Aharoni" pitchFamily="2" charset="-79"/>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rostitute-in-Stockholm-008.jpg"/>
          <p:cNvPicPr>
            <a:picLocks noChangeAspect="1"/>
          </p:cNvPicPr>
          <p:nvPr/>
        </p:nvPicPr>
        <p:blipFill>
          <a:blip r:embed="rId3" cstate="print"/>
          <a:stretch>
            <a:fillRect/>
          </a:stretch>
        </p:blipFill>
        <p:spPr>
          <a:xfrm>
            <a:off x="4648200" y="3505200"/>
            <a:ext cx="4495800" cy="3352800"/>
          </a:xfrm>
          <a:prstGeom prst="rect">
            <a:avLst/>
          </a:prstGeom>
        </p:spPr>
      </p:pic>
      <p:pic>
        <p:nvPicPr>
          <p:cNvPr id="5" name="Picture 4" descr="religion.jpg"/>
          <p:cNvPicPr>
            <a:picLocks noChangeAspect="1"/>
          </p:cNvPicPr>
          <p:nvPr/>
        </p:nvPicPr>
        <p:blipFill>
          <a:blip r:embed="rId4" cstate="print"/>
          <a:stretch>
            <a:fillRect/>
          </a:stretch>
        </p:blipFill>
        <p:spPr>
          <a:xfrm>
            <a:off x="-1" y="5"/>
            <a:ext cx="4648201" cy="3505199"/>
          </a:xfrm>
          <a:prstGeom prst="rect">
            <a:avLst/>
          </a:prstGeom>
        </p:spPr>
      </p:pic>
      <p:sp>
        <p:nvSpPr>
          <p:cNvPr id="6" name="Title 1"/>
          <p:cNvSpPr txBox="1">
            <a:spLocks/>
          </p:cNvSpPr>
          <p:nvPr/>
        </p:nvSpPr>
        <p:spPr>
          <a:xfrm>
            <a:off x="914400" y="4343406"/>
            <a:ext cx="2743200" cy="16986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effectLst/>
                <a:uLnTx/>
                <a:uFillTx/>
                <a:latin typeface="Aharoni" pitchFamily="2" charset="-79"/>
                <a:ea typeface="+mj-ea"/>
                <a:cs typeface="Aharoni" pitchFamily="2" charset="-79"/>
              </a:rPr>
              <a:t>Values</a:t>
            </a:r>
            <a:endParaRPr kumimoji="0" lang="en-GB" sz="4400" b="0" i="0" u="none" strike="noStrike" kern="1200" cap="none" spc="0" normalizeH="0" baseline="0" noProof="0" dirty="0">
              <a:ln>
                <a:noFill/>
              </a:ln>
              <a:effectLst/>
              <a:uLnTx/>
              <a:uFillTx/>
              <a:latin typeface="Aharoni" pitchFamily="2" charset="-79"/>
              <a:ea typeface="+mj-ea"/>
              <a:cs typeface="Aharoni" pitchFamily="2" charset="-79"/>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5000" r="-15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itchFamily="2" charset="-79"/>
                <a:cs typeface="Aharoni" pitchFamily="2" charset="-79"/>
              </a:rPr>
              <a:t>References</a:t>
            </a:r>
            <a:endParaRPr lang="en-GB" dirty="0"/>
          </a:p>
        </p:txBody>
      </p:sp>
      <p:sp>
        <p:nvSpPr>
          <p:cNvPr id="3" name="Content Placeholder 2"/>
          <p:cNvSpPr>
            <a:spLocks noGrp="1"/>
          </p:cNvSpPr>
          <p:nvPr>
            <p:ph idx="1"/>
          </p:nvPr>
        </p:nvSpPr>
        <p:spPr/>
        <p:txBody>
          <a:bodyPr>
            <a:noAutofit/>
          </a:bodyPr>
          <a:lstStyle/>
          <a:p>
            <a:r>
              <a:rPr lang="en-US" sz="1600" dirty="0" smtClean="0"/>
              <a:t>Adams, H. &amp; Bean, K. F. (In press). School social workers' needs in supporting adolescents with disabilities towards dating and sexual health: A qualitative study. </a:t>
            </a:r>
            <a:r>
              <a:rPr lang="en-US" sz="1600" i="1" dirty="0" smtClean="0"/>
              <a:t>Children and Schools</a:t>
            </a:r>
            <a:r>
              <a:rPr lang="en-US" sz="1600" dirty="0" smtClean="0"/>
              <a:t>.</a:t>
            </a:r>
          </a:p>
          <a:p>
            <a:r>
              <a:rPr lang="en-US" sz="1600" dirty="0" smtClean="0"/>
              <a:t>Bean, K. F. &amp; Adams, H. (In press). Pregnancy and parenting experiences and needs of adolescents with disabilities according to school social workers. </a:t>
            </a:r>
            <a:r>
              <a:rPr lang="en-US" sz="1600" i="1" dirty="0" smtClean="0"/>
              <a:t>Health &amp; Social Work.</a:t>
            </a:r>
            <a:r>
              <a:rPr lang="en-US" sz="1600" dirty="0" smtClean="0"/>
              <a:t> </a:t>
            </a:r>
            <a:endParaRPr lang="en-GB" sz="1600" dirty="0" smtClean="0"/>
          </a:p>
          <a:p>
            <a:r>
              <a:rPr lang="en-US" sz="1600" dirty="0" err="1" smtClean="0"/>
              <a:t>Cimino</a:t>
            </a:r>
            <a:r>
              <a:rPr lang="en-US" sz="1600" dirty="0" smtClean="0"/>
              <a:t>, A. N., Adams, H. L., &amp; </a:t>
            </a:r>
            <a:r>
              <a:rPr lang="en-US" sz="1600" dirty="0" err="1" smtClean="0"/>
              <a:t>Roke</a:t>
            </a:r>
            <a:r>
              <a:rPr lang="en-US" sz="1600" dirty="0" smtClean="0"/>
              <a:t>, J. (in press). Supervisors behaving badly: Witnessing</a:t>
            </a:r>
          </a:p>
          <a:p>
            <a:r>
              <a:rPr lang="en-US" sz="1600" dirty="0" smtClean="0"/>
              <a:t>ethical dilemmas and what to do about it. </a:t>
            </a:r>
            <a:r>
              <a:rPr lang="en-US" sz="1600" i="1" dirty="0" smtClean="0"/>
              <a:t>Journal of Social Work Ethics and Values.</a:t>
            </a:r>
            <a:endParaRPr lang="en-US" sz="1600" dirty="0" smtClean="0"/>
          </a:p>
          <a:p>
            <a:r>
              <a:rPr lang="en-US" sz="1600" dirty="0" smtClean="0"/>
              <a:t>Doyle, J. (2008). Improving sexual health information for young people with learning disabilities. </a:t>
            </a:r>
            <a:r>
              <a:rPr lang="en-US" sz="1600" i="1" dirty="0" smtClean="0"/>
              <a:t>Journal of Pediatric Nursing, 20, 26-28.</a:t>
            </a:r>
            <a:endParaRPr lang="en-US" sz="1600" dirty="0" smtClean="0"/>
          </a:p>
          <a:p>
            <a:r>
              <a:rPr lang="en-US" sz="1600" dirty="0" err="1" smtClean="0"/>
              <a:t>Shandra</a:t>
            </a:r>
            <a:r>
              <a:rPr lang="en-US" sz="1600" dirty="0" smtClean="0"/>
              <a:t>, C. L., &amp; </a:t>
            </a:r>
            <a:r>
              <a:rPr lang="en-US" sz="1600" dirty="0" err="1" smtClean="0"/>
              <a:t>Chowdhury</a:t>
            </a:r>
            <a:r>
              <a:rPr lang="en-US" sz="1600" dirty="0" smtClean="0"/>
              <a:t>, A. R. (2012). The first sexual experience among adolescent girls with and without disabilities. </a:t>
            </a:r>
            <a:r>
              <a:rPr lang="en-US" sz="1600" i="1" dirty="0" smtClean="0"/>
              <a:t>Journal of Youth and Adolescence, 41(4), 515-532.</a:t>
            </a:r>
            <a:endParaRPr lang="en-US" sz="1600" dirty="0" smtClean="0"/>
          </a:p>
          <a:p>
            <a:r>
              <a:rPr lang="en-US" sz="1600" dirty="0" smtClean="0"/>
              <a:t>Stanger-Hall, K. F. &amp; Hall, D. W. (2011). Abstinence-only education and teen pregnancy rates: Why we need comprehensive sex education in the U.S. </a:t>
            </a:r>
            <a:r>
              <a:rPr lang="en-US" sz="1600" i="1" dirty="0" err="1" smtClean="0"/>
              <a:t>PLoS</a:t>
            </a:r>
            <a:r>
              <a:rPr lang="en-US" sz="1600" i="1" dirty="0" smtClean="0"/>
              <a:t> ONE, 6(10), e24658.</a:t>
            </a:r>
          </a:p>
          <a:p>
            <a:r>
              <a:rPr lang="en-US" sz="1600" dirty="0" err="1" smtClean="0"/>
              <a:t>Swango</a:t>
            </a:r>
            <a:r>
              <a:rPr lang="en-US" sz="1600" dirty="0" smtClean="0"/>
              <a:t>-Wilson, A. (2011). Meaningful sex education programs for individuals with intellectual/developmental disabilities. </a:t>
            </a:r>
            <a:r>
              <a:rPr lang="en-US" sz="1600" i="1" dirty="0" smtClean="0"/>
              <a:t>Sexuality and Disability, 29(2), 113-118.</a:t>
            </a:r>
            <a:endParaRPr lang="en-US" sz="1600" dirty="0" smtClean="0"/>
          </a:p>
          <a:p>
            <a:r>
              <a:rPr lang="en-US" sz="1600" dirty="0" smtClean="0"/>
              <a:t>The associated press. (2013). Lawsuit challenges rule that bars mentally disabled married couples from sharing group home bedroom. May 7, 2013.</a:t>
            </a:r>
          </a:p>
        </p:txBody>
      </p:sp>
    </p:spTree>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D3641"/>
      </a:dk2>
      <a:lt2>
        <a:srgbClr val="F4ED5B"/>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ck History Month presentation">
  <a:themeElements>
    <a:clrScheme name="Presentation on product or service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fontScheme name="Custom 1">
      <a:majorFont>
        <a:latin typeface="Otama.ep"/>
        <a:ea typeface=""/>
        <a:cs typeface=""/>
      </a:majorFont>
      <a:minorFont>
        <a:latin typeface="Champagne &amp; Limousin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 on product or service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Presentation on product or service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Presentation on product or service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Presentation on product or service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Presentation on product or service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Presentation on product or service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4.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5.xml><?xml version="1.0" encoding="utf-8"?>
<a:theme xmlns:a="http://schemas.openxmlformats.org/drawingml/2006/main" name="1_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TotalTime>
  <Words>4839</Words>
  <Application>Microsoft Office PowerPoint</Application>
  <PresentationFormat>On-screen Show (4:3)</PresentationFormat>
  <Paragraphs>314</Paragraphs>
  <Slides>48</Slides>
  <Notes>15</Notes>
  <HiddenSlides>0</HiddenSlides>
  <MMClips>0</MMClips>
  <ScaleCrop>false</ScaleCrop>
  <HeadingPairs>
    <vt:vector size="4" baseType="variant">
      <vt:variant>
        <vt:lpstr>Theme</vt:lpstr>
      </vt:variant>
      <vt:variant>
        <vt:i4>5</vt:i4>
      </vt:variant>
      <vt:variant>
        <vt:lpstr>Slide Titles</vt:lpstr>
      </vt:variant>
      <vt:variant>
        <vt:i4>48</vt:i4>
      </vt:variant>
    </vt:vector>
  </HeadingPairs>
  <TitlesOfParts>
    <vt:vector size="53" baseType="lpstr">
      <vt:lpstr>Office Theme</vt:lpstr>
      <vt:lpstr>Black History Month presentation</vt:lpstr>
      <vt:lpstr>Thatch</vt:lpstr>
      <vt:lpstr>Paper</vt:lpstr>
      <vt:lpstr>1_Paper</vt:lpstr>
      <vt:lpstr>Disability and Sexuality: What Social Workers  Should Know Council on Social Work Education Annual Program Meeting November 3,  2013</vt:lpstr>
      <vt:lpstr>Agenda</vt:lpstr>
      <vt:lpstr>Overview of the Presentation</vt:lpstr>
      <vt:lpstr>Policies,  Missing Policies,  &amp; Values</vt:lpstr>
      <vt:lpstr>PowerPoint Presentation</vt:lpstr>
      <vt:lpstr>PowerPoint Presentation</vt:lpstr>
      <vt:lpstr>PowerPoint Presentation</vt:lpstr>
      <vt:lpstr>PowerPoint Presentation</vt:lpstr>
      <vt:lpstr>References</vt:lpstr>
      <vt:lpstr>Historical Framework of Disability and Sexuality and Its Relationship to Social Work</vt:lpstr>
      <vt:lpstr>Historical Framework of Disability and Sexuality and  Its Relationship to Social Work</vt:lpstr>
      <vt:lpstr>Historical Framework of  Disability and Sexuality and Its Relationship to Social Work (cont’d)</vt:lpstr>
      <vt:lpstr>Historical Framework of  Disability and Sexuality and Its Relationship to Social Work (cont’d)</vt:lpstr>
      <vt:lpstr>Historical Framework of  Disability and Sexuality and Its Relationship to Social Work (cont’d)</vt:lpstr>
      <vt:lpstr>Sexuality and Disability</vt:lpstr>
      <vt:lpstr>Why is this an important topic to introduce to SW students?</vt:lpstr>
      <vt:lpstr>Introducing the Topic to Students</vt:lpstr>
      <vt:lpstr>Helping Students Identify Misconceptions</vt:lpstr>
      <vt:lpstr>Discussion of Social Work Roles</vt:lpstr>
      <vt:lpstr>Introducing the Ex-PLISSIT Model</vt:lpstr>
      <vt:lpstr>Other ways to prepare </vt:lpstr>
      <vt:lpstr>References</vt:lpstr>
      <vt:lpstr>The Intersection of Sexuality, Disability &amp; Culture</vt:lpstr>
      <vt:lpstr>Overview of Presentation </vt:lpstr>
      <vt:lpstr>Introduction </vt:lpstr>
      <vt:lpstr>Introduction </vt:lpstr>
      <vt:lpstr>Introduction </vt:lpstr>
      <vt:lpstr>Inter-Sectionality </vt:lpstr>
      <vt:lpstr>Implications:  Cultural </vt:lpstr>
      <vt:lpstr>Implications:  Cultural </vt:lpstr>
      <vt:lpstr>Implications:  Cultural </vt:lpstr>
      <vt:lpstr>Implications:  Cultural </vt:lpstr>
      <vt:lpstr>Implications:  Gender</vt:lpstr>
      <vt:lpstr>Implications:  Gender</vt:lpstr>
      <vt:lpstr>Implications:  Race &amp; Ethnicity</vt:lpstr>
      <vt:lpstr>Implications:  Race &amp; Ethnicity</vt:lpstr>
      <vt:lpstr>Implications:  Race &amp; Ethnicity</vt:lpstr>
      <vt:lpstr>Implications:  Policy, Practice &amp; Research</vt:lpstr>
      <vt:lpstr>Implications:  Policy, Practice &amp; Research</vt:lpstr>
      <vt:lpstr>Implications:  Policy, Practice &amp; Research</vt:lpstr>
      <vt:lpstr>Conclusions</vt:lpstr>
      <vt:lpstr>Conclusions</vt:lpstr>
      <vt:lpstr>PowerPoint Presentation</vt:lpstr>
      <vt:lpstr>Questions &amp; Discussion</vt:lpstr>
      <vt:lpstr>Journal of Disability and Sexuality</vt:lpstr>
      <vt:lpstr>Contact Information</vt:lpstr>
      <vt:lpstr>Submission Deadlines</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Policies, missing policies, and values</dc:title>
  <dc:creator>owner</dc:creator>
  <cp:lastModifiedBy>Erin Bascug</cp:lastModifiedBy>
  <cp:revision>39</cp:revision>
  <dcterms:created xsi:type="dcterms:W3CDTF">2013-09-26T03:06:57Z</dcterms:created>
  <dcterms:modified xsi:type="dcterms:W3CDTF">2014-12-05T20:22:53Z</dcterms:modified>
</cp:coreProperties>
</file>