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34" r:id="rId3"/>
    <p:sldId id="275" r:id="rId4"/>
    <p:sldId id="284" r:id="rId5"/>
    <p:sldId id="288" r:id="rId6"/>
    <p:sldId id="296" r:id="rId7"/>
    <p:sldId id="295" r:id="rId8"/>
    <p:sldId id="343" r:id="rId9"/>
    <p:sldId id="364" r:id="rId10"/>
    <p:sldId id="355" r:id="rId11"/>
    <p:sldId id="356" r:id="rId12"/>
    <p:sldId id="363" r:id="rId13"/>
    <p:sldId id="358" r:id="rId14"/>
    <p:sldId id="297" r:id="rId15"/>
    <p:sldId id="359" r:id="rId16"/>
    <p:sldId id="348" r:id="rId17"/>
    <p:sldId id="360" r:id="rId18"/>
    <p:sldId id="361" r:id="rId19"/>
    <p:sldId id="332" r:id="rId20"/>
    <p:sldId id="350" r:id="rId21"/>
    <p:sldId id="362" r:id="rId22"/>
    <p:sldId id="352" r:id="rId2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00000"/>
    <a:srgbClr val="FFCC00"/>
    <a:srgbClr val="FFBE00"/>
    <a:srgbClr val="FDBE4D"/>
    <a:srgbClr val="FDC259"/>
    <a:srgbClr val="FCC860"/>
    <a:srgbClr val="FFB547"/>
    <a:srgbClr val="FFFF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3" autoAdjust="0"/>
    <p:restoredTop sz="77473" autoAdjust="0"/>
  </p:normalViewPr>
  <p:slideViewPr>
    <p:cSldViewPr>
      <p:cViewPr varScale="1">
        <p:scale>
          <a:sx n="58" d="100"/>
          <a:sy n="58" d="100"/>
        </p:scale>
        <p:origin x="1301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07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lleen\Documents\Copy%20of%20Total%20MOQI%20Advance%20Dicuss%20and%20Numbers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olleen\Documents\Copy%20of%20Total%20MOQI%20Advance%20Dicuss%20and%20Numbe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>
                <a:solidFill>
                  <a:schemeClr val="tx1"/>
                </a:solidFill>
              </a:rPr>
              <a:t>Total Advance Directive</a:t>
            </a:r>
            <a:r>
              <a:rPr lang="en-US" sz="1500" baseline="0">
                <a:solidFill>
                  <a:schemeClr val="tx1"/>
                </a:solidFill>
              </a:rPr>
              <a:t> Discussions - by Month - Sep 2013 to April 2014</a:t>
            </a:r>
            <a:endParaRPr lang="en-US" sz="1500">
              <a:solidFill>
                <a:schemeClr val="tx1"/>
              </a:solidFill>
            </a:endParaRP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39814829663617"/>
          <c:y val="0.13066262348274427"/>
          <c:w val="0.85809024943589118"/>
          <c:h val="0.70229800567273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MOQI AD Discuss'!$A$2</c:f>
              <c:strCache>
                <c:ptCount val="1"/>
                <c:pt idx="0">
                  <c:v>Total Advance Directive Discuss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MOQI AD Discuss'!$B$1:$I$1</c:f>
              <c:strCache>
                <c:ptCount val="8"/>
                <c:pt idx="0">
                  <c:v>Sep 2013</c:v>
                </c:pt>
                <c:pt idx="1">
                  <c:v>Oct 2013</c:v>
                </c:pt>
                <c:pt idx="2">
                  <c:v>Nov 2013</c:v>
                </c:pt>
                <c:pt idx="3">
                  <c:v>Dec 2013</c:v>
                </c:pt>
                <c:pt idx="4">
                  <c:v>Jan 2014</c:v>
                </c:pt>
                <c:pt idx="5">
                  <c:v>Feb 2014</c:v>
                </c:pt>
                <c:pt idx="6">
                  <c:v>Mar 2014</c:v>
                </c:pt>
                <c:pt idx="7">
                  <c:v>Apr 2014</c:v>
                </c:pt>
              </c:strCache>
            </c:strRef>
          </c:cat>
          <c:val>
            <c:numRef>
              <c:f>'Total MOQI AD Discuss'!$B$2:$I$2</c:f>
              <c:numCache>
                <c:formatCode>General</c:formatCode>
                <c:ptCount val="8"/>
                <c:pt idx="0">
                  <c:v>53</c:v>
                </c:pt>
                <c:pt idx="1">
                  <c:v>93</c:v>
                </c:pt>
                <c:pt idx="2">
                  <c:v>129</c:v>
                </c:pt>
                <c:pt idx="3">
                  <c:v>88</c:v>
                </c:pt>
                <c:pt idx="4">
                  <c:v>112</c:v>
                </c:pt>
                <c:pt idx="5">
                  <c:v>98</c:v>
                </c:pt>
                <c:pt idx="6">
                  <c:v>188</c:v>
                </c:pt>
                <c:pt idx="7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3131712"/>
        <c:axId val="253132104"/>
      </c:barChart>
      <c:catAx>
        <c:axId val="253131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32104"/>
        <c:crosses val="autoZero"/>
        <c:auto val="1"/>
        <c:lblAlgn val="ctr"/>
        <c:lblOffset val="100"/>
        <c:noMultiLvlLbl val="0"/>
      </c:catAx>
      <c:valAx>
        <c:axId val="25313210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31712"/>
        <c:crosses val="autoZero"/>
        <c:crossBetween val="between"/>
        <c:majorUnit val="10"/>
        <c:minorUnit val="5"/>
      </c:valAx>
      <c:dTable>
        <c:showHorzBorder val="1"/>
        <c:showVertBorder val="1"/>
        <c:showOutline val="1"/>
        <c:showKeys val="0"/>
        <c:txPr>
          <a:bodyPr/>
          <a:lstStyle/>
          <a:p>
            <a:pPr algn="ctr" rtl="0">
              <a:defRPr lang="en-US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>
                <a:solidFill>
                  <a:schemeClr val="tx1"/>
                </a:solidFill>
              </a:rPr>
              <a:t>Total Advance Directive</a:t>
            </a:r>
            <a:r>
              <a:rPr lang="en-US" sz="1500" baseline="0">
                <a:solidFill>
                  <a:schemeClr val="tx1"/>
                </a:solidFill>
              </a:rPr>
              <a:t> Document - by Month - Sep 2013 to April 2014</a:t>
            </a:r>
            <a:endParaRPr lang="en-US" sz="1500">
              <a:solidFill>
                <a:schemeClr val="tx1"/>
              </a:solidFill>
            </a:endParaRP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39814829663613"/>
          <c:y val="0.13066262348274427"/>
          <c:w val="0.85809024943589096"/>
          <c:h val="0.70229800567273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 MOQI AD Discuss'!$A$8</c:f>
              <c:strCache>
                <c:ptCount val="1"/>
                <c:pt idx="0">
                  <c:v>Total AD Docum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MOQI AD Discuss'!$B$7:$I$7</c:f>
              <c:strCache>
                <c:ptCount val="8"/>
                <c:pt idx="0">
                  <c:v>Sep 2013</c:v>
                </c:pt>
                <c:pt idx="1">
                  <c:v>Oct 2013</c:v>
                </c:pt>
                <c:pt idx="2">
                  <c:v>Nov 2013</c:v>
                </c:pt>
                <c:pt idx="3">
                  <c:v>Dec 2013</c:v>
                </c:pt>
                <c:pt idx="4">
                  <c:v>Jan 2014</c:v>
                </c:pt>
                <c:pt idx="5">
                  <c:v>Feb 2014</c:v>
                </c:pt>
                <c:pt idx="6">
                  <c:v>Mar 2014</c:v>
                </c:pt>
                <c:pt idx="7">
                  <c:v>Apr 2014</c:v>
                </c:pt>
              </c:strCache>
            </c:strRef>
          </c:cat>
          <c:val>
            <c:numRef>
              <c:f>'Total MOQI AD Discuss'!$B$8:$I$8</c:f>
              <c:numCache>
                <c:formatCode>General</c:formatCode>
                <c:ptCount val="8"/>
                <c:pt idx="0">
                  <c:v>56</c:v>
                </c:pt>
                <c:pt idx="1">
                  <c:v>116</c:v>
                </c:pt>
                <c:pt idx="2">
                  <c:v>74</c:v>
                </c:pt>
                <c:pt idx="3">
                  <c:v>74</c:v>
                </c:pt>
                <c:pt idx="4">
                  <c:v>99</c:v>
                </c:pt>
                <c:pt idx="5">
                  <c:v>89</c:v>
                </c:pt>
                <c:pt idx="6">
                  <c:v>133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97431504"/>
        <c:axId val="297435424"/>
      </c:barChart>
      <c:catAx>
        <c:axId val="297431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35424"/>
        <c:crosses val="autoZero"/>
        <c:auto val="1"/>
        <c:lblAlgn val="ctr"/>
        <c:lblOffset val="100"/>
        <c:noMultiLvlLbl val="0"/>
      </c:catAx>
      <c:valAx>
        <c:axId val="297435424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31504"/>
        <c:crosses val="autoZero"/>
        <c:crossBetween val="between"/>
        <c:majorUnit val="10"/>
        <c:minorUnit val="5"/>
      </c:valAx>
      <c:dTable>
        <c:showHorzBorder val="1"/>
        <c:showVertBorder val="1"/>
        <c:showOutline val="1"/>
        <c:showKeys val="0"/>
        <c:txPr>
          <a:bodyPr/>
          <a:lstStyle/>
          <a:p>
            <a:pPr algn="ctr" rtl="0">
              <a:defRPr lang="en-US" sz="10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0.92027</cdr:x>
      <cdr:y>0.02751</cdr:y>
    </cdr:from>
    <cdr:to>
      <cdr:x>0.97636</cdr:x>
      <cdr:y>0.11489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607745" y="161925"/>
          <a:ext cx="524688" cy="51435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  <cdr:relSizeAnchor xmlns:cdr="http://schemas.openxmlformats.org/drawingml/2006/chartDrawing">
    <cdr:from>
      <cdr:x>0.9002</cdr:x>
      <cdr:y>0.95712</cdr:y>
    </cdr:from>
    <cdr:to>
      <cdr:x>0.98757</cdr:x>
      <cdr:y>0.99029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420100" y="5634038"/>
          <a:ext cx="817186" cy="19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1100" dirty="0"/>
        </a:p>
      </cdr:txBody>
    </cdr:sp>
  </cdr:relSizeAnchor>
  <cdr:relSizeAnchor xmlns:cdr="http://schemas.openxmlformats.org/drawingml/2006/chartDrawing">
    <cdr:from>
      <cdr:x>0.01429</cdr:x>
      <cdr:y>0.93334</cdr:y>
    </cdr:from>
    <cdr:to>
      <cdr:x>0.19481</cdr:x>
      <cdr:y>0.96536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133691" y="5494066"/>
          <a:ext cx="1688438" cy="188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0.33832</cdr:x>
      <cdr:y>0.01515</cdr:y>
    </cdr:from>
    <cdr:to>
      <cdr:x>0.69348</cdr:x>
      <cdr:y>0.06634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4508" y="89180"/>
          <a:ext cx="3322007" cy="301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600" b="1" i="0" u="none" strike="noStrike" kern="1200" baseline="0">
            <a:solidFill>
              <a:schemeClr val="tx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en-US" sz="1600" b="1" i="0" u="none" strike="noStrike" kern="1200" baseline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0.92027</cdr:x>
      <cdr:y>0.02751</cdr:y>
    </cdr:from>
    <cdr:to>
      <cdr:x>0.97636</cdr:x>
      <cdr:y>0.11489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607745" y="161925"/>
          <a:ext cx="524688" cy="51435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  <cdr:relSizeAnchor xmlns:cdr="http://schemas.openxmlformats.org/drawingml/2006/chartDrawing">
    <cdr:from>
      <cdr:x>0.85981</cdr:x>
      <cdr:y>0.95161</cdr:y>
    </cdr:from>
    <cdr:to>
      <cdr:x>0.96587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10400" y="4495800"/>
          <a:ext cx="86476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dirty="0"/>
            <a:t>5/13/2014</a:t>
          </a:r>
        </a:p>
      </cdr:txBody>
    </cdr:sp>
  </cdr:relSizeAnchor>
  <cdr:relSizeAnchor xmlns:cdr="http://schemas.openxmlformats.org/drawingml/2006/chartDrawing">
    <cdr:from>
      <cdr:x>0.01429</cdr:x>
      <cdr:y>0.95793</cdr:y>
    </cdr:from>
    <cdr:to>
      <cdr:x>0.30841</cdr:x>
      <cdr:y>0.98387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16512" y="4525645"/>
          <a:ext cx="2398088" cy="122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</a:t>
          </a:r>
          <a:r>
            <a:rPr lang="en-US" sz="1100" baseline="0" dirty="0"/>
            <a:t>  </a:t>
          </a:r>
          <a:r>
            <a:rPr lang="en-US" sz="1100" baseline="0" dirty="0" smtClean="0"/>
            <a:t>M</a:t>
          </a:r>
          <a:r>
            <a:rPr lang="en-US" sz="1100" dirty="0" smtClean="0"/>
            <a:t>OQI Database</a:t>
          </a:r>
          <a:r>
            <a:rPr lang="en-US" sz="1100" baseline="0" dirty="0" smtClean="0"/>
            <a:t> 2013- 2014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0.33832</cdr:x>
      <cdr:y>0.01515</cdr:y>
    </cdr:from>
    <cdr:to>
      <cdr:x>0.69348</cdr:x>
      <cdr:y>0.06634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4508" y="89180"/>
          <a:ext cx="3322007" cy="301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600" b="1" i="0" u="none" strike="noStrike" kern="1200" baseline="0">
            <a:solidFill>
              <a:schemeClr val="tx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en-US" sz="1600" b="1" i="0" u="none" strike="noStrike" kern="1200" baseline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7AF2ADA-BC26-4F36-8FD0-A7EC4A5D531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16B5183-6D43-43BC-A4F1-72EC7EF62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80A9-33D8-4BA8-897E-671F3AB7E08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F34A-5926-4CF6-967E-8AAB2D2A7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"/>
          <p:cNvSpPr>
            <a:spLocks/>
          </p:cNvSpPr>
          <p:nvPr userDrawn="1"/>
        </p:nvSpPr>
        <p:spPr bwMode="ltGray">
          <a:xfrm>
            <a:off x="0" y="2464832"/>
            <a:ext cx="9144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B600"/>
              </a:gs>
              <a:gs pos="30000">
                <a:srgbClr val="000000"/>
              </a:gs>
              <a:gs pos="70000">
                <a:srgbClr val="FFB6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7" y="6248400"/>
            <a:ext cx="1524817" cy="457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160020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16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  <a:effectLst>
            <a:outerShdw blurRad="50800" dist="38100" dir="2700000" algn="tl" rotWithShape="0">
              <a:schemeClr val="tx1">
                <a:lumMod val="50000"/>
                <a:alpha val="40000"/>
              </a:schemeClr>
            </a:outerShdw>
          </a:effectLst>
        </p:spPr>
        <p:txBody>
          <a:bodyPr anchor="b"/>
          <a:lstStyle>
            <a:lvl1pPr>
              <a:defRPr i="1" cap="small" baseline="0">
                <a:solidFill>
                  <a:srgbClr val="000000"/>
                </a:solidFill>
                <a:effectLst>
                  <a:outerShdw blurRad="38100" dist="38100" dir="2700000" algn="tl">
                    <a:srgbClr val="FFB6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143000"/>
            <a:ext cx="9134856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Freeform 22"/>
          <p:cNvSpPr>
            <a:spLocks/>
          </p:cNvSpPr>
          <p:nvPr userDrawn="1"/>
        </p:nvSpPr>
        <p:spPr bwMode="ltGray">
          <a:xfrm rot="16200000" flipH="1">
            <a:off x="-2628900" y="3390900"/>
            <a:ext cx="6858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B600"/>
              </a:gs>
              <a:gs pos="30000">
                <a:srgbClr val="000000"/>
              </a:gs>
              <a:gs pos="70000">
                <a:srgbClr val="FFB6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8486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reeform 21"/>
          <p:cNvSpPr>
            <a:spLocks/>
          </p:cNvSpPr>
          <p:nvPr/>
        </p:nvSpPr>
        <p:spPr bwMode="ltGray">
          <a:xfrm>
            <a:off x="0" y="1219200"/>
            <a:ext cx="9144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B600"/>
              </a:gs>
              <a:gs pos="30000">
                <a:srgbClr val="000000"/>
              </a:gs>
              <a:gs pos="70000">
                <a:srgbClr val="FFB6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7" y="6248400"/>
            <a:ext cx="1524817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14400" y="6298105"/>
            <a:ext cx="5105400" cy="34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cap="small" spc="150" baseline="0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Missouri Quality Initiative for Nursing Homes (MOQI)</a:t>
            </a:r>
            <a:endParaRPr lang="en-US" sz="15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ltGray">
          <a:xfrm rot="16200000" flipH="1">
            <a:off x="-2628900" y="3390900"/>
            <a:ext cx="6858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B600"/>
              </a:gs>
              <a:gs pos="30000">
                <a:srgbClr val="000000"/>
              </a:gs>
              <a:gs pos="70000">
                <a:srgbClr val="FFB6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 cap="small" spc="600" baseline="0">
          <a:solidFill>
            <a:schemeClr val="tx2">
              <a:lumMod val="10000"/>
            </a:schemeClr>
          </a:solidFill>
          <a:effectLst>
            <a:outerShdw blurRad="38100" dist="38100" dir="2700000" algn="tl">
              <a:srgbClr val="FFB6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rgbClr val="FFCC00"/>
          </a:solidFill>
          <a:effectLst>
            <a:outerShdw blurRad="38100" dist="38100" dir="2700000" algn="tl">
              <a:srgbClr val="FFFFFF"/>
            </a:outerShdw>
          </a:effectLst>
          <a:latin typeface="Cambria" pitchFamily="18" charset="0"/>
        </a:defRPr>
      </a:lvl9pPr>
    </p:titleStyle>
    <p:bodyStyle>
      <a:lvl1pPr marL="396875" indent="-396875" algn="l" rtl="0" eaLnBrk="1" fontAlgn="base" hangingPunct="1">
        <a:spcBef>
          <a:spcPct val="20000"/>
        </a:spcBef>
        <a:spcAft>
          <a:spcPct val="0"/>
        </a:spcAft>
        <a:buClr>
          <a:srgbClr val="FFB600"/>
        </a:buClr>
        <a:buSzPct val="70000"/>
        <a:buFont typeface="Wingdings" pitchFamily="2" charset="2"/>
        <a:buChar char="n"/>
        <a:defRPr sz="3200">
          <a:solidFill>
            <a:schemeClr val="tx2">
              <a:lumMod val="10000"/>
            </a:schemeClr>
          </a:solidFill>
          <a:latin typeface="+mn-lt"/>
          <a:ea typeface="+mn-ea"/>
          <a:cs typeface="+mn-cs"/>
        </a:defRPr>
      </a:lvl1pPr>
      <a:lvl2pPr marL="796925" indent="-285750" algn="l" rtl="0" eaLnBrk="1" fontAlgn="base" hangingPunct="1">
        <a:spcBef>
          <a:spcPct val="20000"/>
        </a:spcBef>
        <a:spcAft>
          <a:spcPct val="0"/>
        </a:spcAft>
        <a:buClr>
          <a:srgbClr val="FFB600"/>
        </a:buClr>
        <a:buSzPct val="70000"/>
        <a:buChar char="–"/>
        <a:defRPr sz="2800">
          <a:solidFill>
            <a:schemeClr val="tx2">
              <a:lumMod val="10000"/>
            </a:schemeClr>
          </a:solidFill>
          <a:latin typeface="+mn-lt"/>
        </a:defRPr>
      </a:lvl2pPr>
      <a:lvl3pPr marL="1265238" indent="-350838" algn="l" rtl="0" eaLnBrk="1" fontAlgn="base" hangingPunct="1">
        <a:spcBef>
          <a:spcPct val="20000"/>
        </a:spcBef>
        <a:spcAft>
          <a:spcPct val="0"/>
        </a:spcAft>
        <a:buClr>
          <a:srgbClr val="FFB600"/>
        </a:buClr>
        <a:buSzPct val="70000"/>
        <a:buFont typeface="Wingdings" pitchFamily="2" charset="2"/>
        <a:buChar char="n"/>
        <a:defRPr sz="2400">
          <a:solidFill>
            <a:schemeClr val="tx2">
              <a:lumMod val="10000"/>
            </a:schemeClr>
          </a:solidFill>
          <a:latin typeface="+mn-lt"/>
        </a:defRPr>
      </a:lvl3pPr>
      <a:lvl4pPr marL="1608138" indent="-228600" algn="l" rtl="0" eaLnBrk="1" fontAlgn="base" hangingPunct="1">
        <a:spcBef>
          <a:spcPct val="20000"/>
        </a:spcBef>
        <a:spcAft>
          <a:spcPct val="0"/>
        </a:spcAft>
        <a:buClr>
          <a:srgbClr val="FFB600"/>
        </a:buClr>
        <a:buSzPct val="70000"/>
        <a:buChar char="–"/>
        <a:defRPr sz="2000">
          <a:solidFill>
            <a:schemeClr val="tx2">
              <a:lumMod val="10000"/>
            </a:schemeClr>
          </a:solidFill>
          <a:latin typeface="+mn-lt"/>
        </a:defRPr>
      </a:lvl4pPr>
      <a:lvl5pPr marL="2117725" indent="-288925" algn="l" rtl="0" eaLnBrk="1" fontAlgn="base" hangingPunct="1">
        <a:spcBef>
          <a:spcPct val="20000"/>
        </a:spcBef>
        <a:spcAft>
          <a:spcPct val="0"/>
        </a:spcAft>
        <a:buClr>
          <a:srgbClr val="FFB600"/>
        </a:buClr>
        <a:buSzPct val="70000"/>
        <a:buFont typeface="Wingdings" pitchFamily="2" charset="2"/>
        <a:buChar char="n"/>
        <a:defRPr sz="2000">
          <a:solidFill>
            <a:schemeClr val="tx2">
              <a:lumMod val="10000"/>
            </a:schemeClr>
          </a:solidFill>
          <a:latin typeface="+mn-lt"/>
        </a:defRPr>
      </a:lvl5pPr>
      <a:lvl6pPr marL="2574925" indent="-288925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032125" indent="-288925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89325" indent="-288925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946525" indent="-288925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2446" b="145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686800" cy="2895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400" i="0" spc="650" normalizeH="1" dirty="0" smtClean="0"/>
              <a:t/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/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/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>Missouri Quality Initiative for</a:t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>Nursing Homes</a:t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/>
            </a:r>
            <a:br>
              <a:rPr lang="en-US" sz="4400" i="0" spc="650" normalizeH="1" dirty="0" smtClean="0"/>
            </a:br>
            <a:r>
              <a:rPr lang="en-US" sz="4400" i="0" spc="650" normalizeH="1" dirty="0" smtClean="0"/>
              <a:t/>
            </a:r>
            <a:br>
              <a:rPr lang="en-US" sz="4400" i="0" spc="650" normalizeH="1" dirty="0" smtClean="0"/>
            </a:br>
            <a:r>
              <a:rPr lang="en-US" sz="1200" i="0" spc="650" normalizeH="1" dirty="0" smtClean="0"/>
              <a:t>presented by</a:t>
            </a:r>
            <a:br>
              <a:rPr lang="en-US" sz="1200" i="0" spc="650" normalizeH="1" dirty="0" smtClean="0"/>
            </a:br>
            <a:r>
              <a:rPr lang="en-US" sz="1200" i="0" spc="650" normalizeH="1" dirty="0" smtClean="0"/>
              <a:t> Colleen Galambos PhD</a:t>
            </a:r>
            <a:br>
              <a:rPr lang="en-US" sz="1200" i="0" spc="650" normalizeH="1" dirty="0" smtClean="0"/>
            </a:br>
            <a:r>
              <a:rPr lang="en-US" sz="1200" i="0" spc="650" normalizeH="1" dirty="0" smtClean="0"/>
              <a:t>Care Transitions Lead</a:t>
            </a:r>
            <a:br>
              <a:rPr lang="en-US" sz="1200" i="0" spc="650" normalizeH="1" dirty="0" smtClean="0"/>
            </a:br>
            <a:r>
              <a:rPr lang="en-US" sz="1200" i="0" spc="650" normalizeH="1" dirty="0" smtClean="0"/>
              <a:t>Marilyn Rantz PHD </a:t>
            </a:r>
            <a:br>
              <a:rPr lang="en-US" sz="1200" i="0" spc="650" normalizeH="1" dirty="0" smtClean="0"/>
            </a:br>
            <a:r>
              <a:rPr lang="en-US" sz="1200" i="0" spc="650" normalizeH="1" dirty="0" smtClean="0"/>
              <a:t> Principal Investigator</a:t>
            </a:r>
            <a:endParaRPr lang="en-US" sz="4400" i="0" spc="650" normalizeH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7797"/>
            <a:ext cx="1104900" cy="205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lleen\AppData\Local\Microsoft\Windows\Temporary Internet Files\Content.IE5\GEKIGPSL\Hosp Numbers Sep13-Apr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63796"/>
            <a:ext cx="8305800" cy="486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lleen\AppData\Local\Microsoft\Windows\Temporary Internet Files\Content.IE5\C52AD1GC\ED Numbers Sep13-Apr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830580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lleen\AppData\Local\Microsoft\Windows\Temporary Internet Files\Content.IE5\JDEK89MR\CoC for CG 06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348148"/>
            <a:ext cx="7772399" cy="482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lleen\AppData\Local\Microsoft\Windows\Temporary Internet Files\Content.IE5\92EPAAKQ\CoC Numbers Sep13-Apr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2" y="1295401"/>
            <a:ext cx="8144128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09600"/>
            <a:ext cx="708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 i="1" cap="small" spc="600" baseline="0">
                <a:solidFill>
                  <a:srgbClr val="000000"/>
                </a:solidFill>
                <a:effectLst>
                  <a:outerShdw blurRad="38100" dist="38100" dir="2700000" algn="tl">
                    <a:srgbClr val="FFB6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9pPr>
          </a:lstStyle>
          <a:p>
            <a:r>
              <a:rPr lang="en-US" sz="4800" i="0" kern="0" dirty="0" smtClean="0"/>
              <a:t>Health Information Technology</a:t>
            </a:r>
            <a:endParaRPr lang="en-US" i="0" kern="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19200" y="2895600"/>
            <a:ext cx="7391400" cy="2209800"/>
          </a:xfrm>
        </p:spPr>
        <p:txBody>
          <a:bodyPr/>
          <a:lstStyle/>
          <a:p>
            <a:r>
              <a:rPr lang="en-US" sz="3600" cap="small" dirty="0" smtClean="0"/>
              <a:t>CareMail</a:t>
            </a:r>
          </a:p>
          <a:p>
            <a:r>
              <a:rPr lang="en-US" sz="3600" cap="small" dirty="0" smtClean="0"/>
              <a:t>Preliminary </a:t>
            </a:r>
            <a:r>
              <a:rPr lang="en-US" sz="3600" cap="small" dirty="0"/>
              <a:t>Workflow </a:t>
            </a:r>
            <a:r>
              <a:rPr lang="en-US" sz="3600" cap="small" dirty="0" smtClean="0"/>
              <a:t>Analysis</a:t>
            </a:r>
          </a:p>
          <a:p>
            <a:r>
              <a:rPr lang="en-US" sz="3600" cap="small" dirty="0" smtClean="0"/>
              <a:t>Technology </a:t>
            </a:r>
            <a:r>
              <a:rPr lang="en-US" sz="3600" cap="small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355516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Mail Use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82988" cy="574674"/>
          </a:xfrm>
        </p:spPr>
        <p:txBody>
          <a:bodyPr/>
          <a:lstStyle/>
          <a:p>
            <a:r>
              <a:rPr lang="en-US" dirty="0" smtClean="0"/>
              <a:t>Messages Sent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</p:nvPr>
        </p:nvGraphicFramePr>
        <p:xfrm>
          <a:off x="990600" y="2209801"/>
          <a:ext cx="3581400" cy="364235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91494"/>
                <a:gridCol w="1789906"/>
              </a:tblGrid>
              <a:tr h="653757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 or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Messages</a:t>
                      </a:r>
                      <a:endParaRPr lang="en-US" dirty="0"/>
                    </a:p>
                  </a:txBody>
                  <a:tcPr/>
                </a:tc>
              </a:tr>
              <a:tr h="653757">
                <a:tc>
                  <a:txBody>
                    <a:bodyPr/>
                    <a:lstStyle/>
                    <a:p>
                      <a:r>
                        <a:rPr lang="en-US" dirty="0" smtClean="0"/>
                        <a:t>APRN/Medical Director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933938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Work/Social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653757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800600" y="1676400"/>
            <a:ext cx="4038600" cy="498474"/>
          </a:xfrm>
        </p:spPr>
        <p:txBody>
          <a:bodyPr/>
          <a:lstStyle/>
          <a:p>
            <a:r>
              <a:rPr lang="en-US" dirty="0" smtClean="0"/>
              <a:t>Messages Received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</p:nvPr>
        </p:nvGraphicFramePr>
        <p:xfrm>
          <a:off x="4800600" y="2209800"/>
          <a:ext cx="4041776" cy="32054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82056"/>
                <a:gridCol w="2059720"/>
              </a:tblGrid>
              <a:tr h="641096">
                <a:tc>
                  <a:txBody>
                    <a:bodyPr/>
                    <a:lstStyle/>
                    <a:p>
                      <a:r>
                        <a:rPr lang="en-US" dirty="0" smtClean="0"/>
                        <a:t>Discipline or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Messages</a:t>
                      </a:r>
                      <a:endParaRPr lang="en-US" dirty="0"/>
                    </a:p>
                  </a:txBody>
                  <a:tcPr/>
                </a:tc>
              </a:tr>
              <a:tr h="641096">
                <a:tc>
                  <a:txBody>
                    <a:bodyPr/>
                    <a:lstStyle/>
                    <a:p>
                      <a:r>
                        <a:rPr lang="en-US" dirty="0" smtClean="0"/>
                        <a:t>APRN/Medical Director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915851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Work/Social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64109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6634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i="0" cap="small" dirty="0" smtClean="0"/>
              <a:t>Care Transitions</a:t>
            </a:r>
            <a:br>
              <a:rPr lang="en-US" sz="4600" i="0" cap="small" dirty="0" smtClean="0"/>
            </a:br>
            <a:r>
              <a:rPr lang="en-US" sz="4600" i="0" cap="small" dirty="0" smtClean="0"/>
              <a:t>Advance  Directives</a:t>
            </a:r>
            <a:endParaRPr lang="en-US" sz="4600" i="0" cap="sm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Improved Communication in Transitions</a:t>
            </a:r>
          </a:p>
          <a:p>
            <a:r>
              <a:rPr lang="en-US" sz="2800" dirty="0" smtClean="0"/>
              <a:t>Support Quality Improvement Processes Between SNF’s and Hospitals </a:t>
            </a:r>
          </a:p>
          <a:p>
            <a:r>
              <a:rPr lang="en-US" sz="2800" dirty="0" smtClean="0"/>
              <a:t> Education about Advance Directives and Advance Care Planning</a:t>
            </a:r>
          </a:p>
          <a:p>
            <a:r>
              <a:rPr lang="en-US" sz="2800" dirty="0" smtClean="0"/>
              <a:t>Provide Opportunities for Enactment of Advance Directives</a:t>
            </a:r>
          </a:p>
          <a:p>
            <a:r>
              <a:rPr lang="en-US" sz="2800" dirty="0" smtClean="0"/>
              <a:t>Improve psychosocial support and care </a:t>
            </a:r>
            <a:r>
              <a:rPr lang="en-US" sz="2800" smtClean="0"/>
              <a:t>in facilities 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0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38200" y="1447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838200" y="12954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143000" y="838200"/>
            <a:ext cx="7696200" cy="1431925"/>
          </a:xfrm>
        </p:spPr>
        <p:txBody>
          <a:bodyPr anchor="ctr"/>
          <a:lstStyle/>
          <a:p>
            <a:r>
              <a:rPr lang="en-US" sz="4000" i="0" dirty="0" smtClean="0"/>
              <a:t>APRN Intervention </a:t>
            </a:r>
            <a:r>
              <a:rPr lang="en-US" sz="4000" i="0" baseline="30000" dirty="0" smtClean="0"/>
              <a:t>in</a:t>
            </a:r>
            <a:r>
              <a:rPr lang="en-US" sz="4000" i="0" dirty="0" smtClean="0"/>
              <a:t> Skilled Nursing Facilities</a:t>
            </a:r>
            <a:endParaRPr lang="en-US" sz="40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9678" r="8696" b="10753"/>
          <a:stretch/>
        </p:blipFill>
        <p:spPr>
          <a:xfrm>
            <a:off x="1600200" y="3124200"/>
            <a:ext cx="2895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41 -0.11667 L -0.07708 0.09074 C -0.03854 0.13773 0.01893 0.16389 0.07882 0.16389 C 0.14757 0.16389 0.20226 0.13773 0.2408 0.09074 L 0.425 -0.1166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MOQI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400800" cy="4505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Preliminary </a:t>
            </a:r>
            <a:r>
              <a:rPr lang="en-US" sz="2000" b="0" dirty="0" smtClean="0"/>
              <a:t>ECCP Aggregate Metrics for Total Initiative</a:t>
            </a:r>
            <a:r>
              <a:rPr lang="en-US" sz="2000" dirty="0" smtClean="0"/>
              <a:t> </a:t>
            </a:r>
            <a:r>
              <a:rPr lang="en-US" sz="2000" b="0" dirty="0" smtClean="0"/>
              <a:t>Updated April 2014</a:t>
            </a:r>
            <a:r>
              <a:rPr lang="en-US" sz="2000" dirty="0" smtClean="0"/>
              <a:t> </a:t>
            </a:r>
            <a:r>
              <a:rPr lang="en-US" sz="2000" b="0" dirty="0" smtClean="0"/>
              <a:t>Calendar Quarter 1- Outcomes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524000"/>
          <a:ext cx="7848600" cy="4688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Missouri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 Admission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rate to 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rate for 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of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of condition/ Hospitalization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27.45%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of condition/structured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70.62%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 Reviews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55.05%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# Residents AD Discussions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note that the data contained in this presentation are preliminary findings only.  The Nursing Facility Initiative has an independent contractor that will be performing the official evaluation.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US" sz="4000" b="1" dirty="0" smtClean="0"/>
              <a:t>QUESTIONS ??</a:t>
            </a:r>
            <a:endParaRPr lang="en-US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028700" y="5181600"/>
            <a:ext cx="7086600" cy="669925"/>
          </a:xfrm>
        </p:spPr>
        <p:txBody>
          <a:bodyPr anchor="ctr" anchorCtr="0"/>
          <a:lstStyle/>
          <a:p>
            <a:r>
              <a:rPr lang="en-US" i="0" dirty="0" smtClean="0"/>
              <a:t>MOQI Team </a:t>
            </a:r>
            <a:endParaRPr lang="en-US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9" y="457200"/>
            <a:ext cx="678896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51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219200" y="659110"/>
            <a:ext cx="7086600" cy="1431925"/>
          </a:xfrm>
        </p:spPr>
        <p:txBody>
          <a:bodyPr anchor="ctr"/>
          <a:lstStyle/>
          <a:p>
            <a:pPr algn="ctr"/>
            <a:r>
              <a:rPr lang="en-US" sz="5000" i="0" dirty="0" smtClean="0"/>
              <a:t>Theoretical Model:</a:t>
            </a:r>
            <a:br>
              <a:rPr lang="en-US" sz="5000" i="0" dirty="0" smtClean="0"/>
            </a:br>
            <a:r>
              <a:rPr lang="en-US" sz="5000" i="0" dirty="0" smtClean="0"/>
              <a:t>Complexity Science</a:t>
            </a:r>
            <a:endParaRPr lang="en-US" sz="5000" i="0" dirty="0"/>
          </a:p>
        </p:txBody>
      </p:sp>
      <p:sp>
        <p:nvSpPr>
          <p:cNvPr id="9" name="Rectangle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dirty="0" smtClean="0"/>
              <a:t>Relationships</a:t>
            </a:r>
          </a:p>
          <a:p>
            <a:pPr marL="0" indent="0" algn="ctr">
              <a:buNone/>
            </a:pPr>
            <a:r>
              <a:rPr lang="en-US" dirty="0" smtClean="0"/>
              <a:t>Communication</a:t>
            </a:r>
          </a:p>
          <a:p>
            <a:pPr marL="0" indent="0" algn="ctr">
              <a:buNone/>
            </a:pPr>
            <a:r>
              <a:rPr lang="en-US" dirty="0" smtClean="0"/>
              <a:t>Cognitive diversity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Cognitive diversity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"/>
          <a:stretch/>
        </p:blipFill>
        <p:spPr>
          <a:xfrm rot="470218">
            <a:off x="725956" y="2672318"/>
            <a:ext cx="7010400" cy="3304511"/>
          </a:xfrm>
          <a:prstGeom prst="rect">
            <a:avLst/>
          </a:prstGeom>
          <a:effectLst>
            <a:outerShdw blurRad="88900" dist="749300" dir="4800000" sx="110000" sy="110000" kx="-800400" algn="bl" rotWithShape="0">
              <a:schemeClr val="accent4">
                <a:lumMod val="50000"/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24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524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5200" cap="small" spc="600" dirty="0" smtClean="0"/>
              <a:t>Key Variables</a:t>
            </a:r>
            <a:endParaRPr lang="en-US" sz="5200" cap="small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Relationships </a:t>
            </a:r>
            <a:r>
              <a:rPr lang="en-US" sz="2400" dirty="0" smtClean="0"/>
              <a:t>- Personal relationships are essential in organizations for positive outcomes. Intact relationships lead to better information exchanges needed for decision-making.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Communication </a:t>
            </a:r>
            <a:r>
              <a:rPr lang="en-US" sz="2400" dirty="0" smtClean="0"/>
              <a:t>- Communication is a social act of collaboration. Being able to say what you mean without fear of retribution is communication openness.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/>
              <a:t>Cognitive Diversity </a:t>
            </a:r>
            <a:r>
              <a:rPr lang="en-US" sz="2400" dirty="0" smtClean="0"/>
              <a:t>- Using organizational connections and relationships to exchange information in decision making. Influences decision outcomes and resident outcomes.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32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1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b="1" cap="small" spc="600" baseline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B6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defRPr>
            </a:lvl9pPr>
          </a:lstStyle>
          <a:p>
            <a:r>
              <a:rPr lang="en-US" sz="3600" kern="0" dirty="0" smtClean="0"/>
              <a:t>MOQI Intervention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1061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8600" y="1447800"/>
            <a:ext cx="487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Resident enrollment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99733"/>
            <a:ext cx="2181968" cy="1447800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954826" y="1905000"/>
            <a:ext cx="36368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6875" indent="-396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6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265238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3pPr>
            <a:lvl4pPr marL="1608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1177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5pPr>
            <a:lvl6pPr marL="25749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0321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893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9465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Hospitalizations</a:t>
            </a:r>
            <a:endParaRPr lang="en-US" kern="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4982633" y="3856566"/>
            <a:ext cx="40990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6875" indent="-396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69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265238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3pPr>
            <a:lvl4pPr marL="1608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1177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600"/>
              </a:buClr>
              <a:buSzPct val="7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5pPr>
            <a:lvl6pPr marL="25749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0321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893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9465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kern="0" dirty="0" smtClean="0"/>
              <a:t>Monthly management</a:t>
            </a:r>
            <a:endParaRPr lang="en-US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"/>
          <a:stretch/>
        </p:blipFill>
        <p:spPr>
          <a:xfrm rot="20858615">
            <a:off x="963680" y="2923773"/>
            <a:ext cx="3844486" cy="2670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3776">
            <a:off x="5791200" y="4542366"/>
            <a:ext cx="1835149" cy="17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Preliminary </a:t>
            </a:r>
            <a:r>
              <a:rPr lang="en-US" sz="2000" b="0" dirty="0" smtClean="0"/>
              <a:t>ECCP Aggregate Metrics for Total Initiative</a:t>
            </a:r>
            <a:r>
              <a:rPr lang="en-US" sz="2000" dirty="0" smtClean="0"/>
              <a:t> </a:t>
            </a:r>
            <a:r>
              <a:rPr lang="en-US" sz="2000" b="0" dirty="0" smtClean="0"/>
              <a:t>Updated April 2014</a:t>
            </a:r>
            <a:r>
              <a:rPr lang="en-US" sz="2000" dirty="0" smtClean="0"/>
              <a:t> </a:t>
            </a:r>
            <a:r>
              <a:rPr lang="en-US" sz="2000" b="0" smtClean="0"/>
              <a:t>Calendar Quarter1-Demographics</a:t>
            </a:r>
            <a:endParaRPr lang="en-US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066800" y="2362200"/>
          <a:ext cx="7848600" cy="2595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Initiative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-Missouri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Eligibles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Medicare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Medicaid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Dually eligible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Hospice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lleen\AppData\Local\Microsoft\Windows\Temporary Internet Files\Content.IE5\92EPAAKQ\Hosp for CG 06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848600" cy="489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 Template">
  <a:themeElements>
    <a:clrScheme name="Custom 3">
      <a:dk1>
        <a:srgbClr val="EBEBEB"/>
      </a:dk1>
      <a:lt1>
        <a:srgbClr val="EBEBEB"/>
      </a:lt1>
      <a:dk2>
        <a:srgbClr val="339966"/>
      </a:dk2>
      <a:lt2>
        <a:srgbClr val="EFFBF0"/>
      </a:lt2>
      <a:accent1>
        <a:srgbClr val="000000"/>
      </a:accent1>
      <a:accent2>
        <a:srgbClr val="FFC000"/>
      </a:accent2>
      <a:accent3>
        <a:srgbClr val="000000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Shimmer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 SON MOQI Template.potx" id="{1C717711-BE4A-42E3-B2D1-BD77E7848ABC}" vid="{0AEE8EA3-4D2E-429C-8E21-0E803BFF01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 SON MOQI Template</Template>
  <TotalTime>968</TotalTime>
  <Words>389</Words>
  <Application>Microsoft Office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Cambria</vt:lpstr>
      <vt:lpstr>Tahoma</vt:lpstr>
      <vt:lpstr>Times New Roman</vt:lpstr>
      <vt:lpstr>Wingdings</vt:lpstr>
      <vt:lpstr>MU Template</vt:lpstr>
      <vt:lpstr>   Missouri Quality Initiative for Nursing Homes   presented by  Colleen Galambos PhD Care Transitions Lead Marilyn Rantz PHD   Principal Investigator</vt:lpstr>
      <vt:lpstr>MOQI Model</vt:lpstr>
      <vt:lpstr>MOQI Team </vt:lpstr>
      <vt:lpstr>Theoretical Model: Complexity Science</vt:lpstr>
      <vt:lpstr>Key Variables</vt:lpstr>
      <vt:lpstr>PowerPoint Presentation</vt:lpstr>
      <vt:lpstr>Preliminary Findings</vt:lpstr>
      <vt:lpstr>Preliminary ECCP Aggregate Metrics for Total Initiative Updated April 2014 Calendar Quarter1-Demographics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Mail Use</vt:lpstr>
      <vt:lpstr>Care Transitions Advance  Directives</vt:lpstr>
      <vt:lpstr>PowerPoint Presentation</vt:lpstr>
      <vt:lpstr>PowerPoint Presentation</vt:lpstr>
      <vt:lpstr>APRN Intervention in Skilled Nursing Facilities</vt:lpstr>
      <vt:lpstr>Preliminary ECCP Aggregate Metrics for Total Initiative Updated April 2014 Calendar Quarter 1- Outcomes</vt:lpstr>
      <vt:lpstr>Disclaimer</vt:lpstr>
      <vt:lpstr>PowerPoint Presentation</vt:lpstr>
    </vt:vector>
  </TitlesOfParts>
  <Company>University of Missouri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Quality Initiative for Nursing Homes</dc:title>
  <dc:creator>Mueller, Jessica</dc:creator>
  <cp:lastModifiedBy>Beth Winters</cp:lastModifiedBy>
  <cp:revision>64</cp:revision>
  <cp:lastPrinted>2013-09-17T20:20:07Z</cp:lastPrinted>
  <dcterms:created xsi:type="dcterms:W3CDTF">2013-09-17T15:54:52Z</dcterms:created>
  <dcterms:modified xsi:type="dcterms:W3CDTF">2015-01-12T22:21:01Z</dcterms:modified>
</cp:coreProperties>
</file>