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7"/>
  </p:notesMasterIdLst>
  <p:sldIdLst>
    <p:sldId id="256" r:id="rId2"/>
    <p:sldId id="309" r:id="rId3"/>
    <p:sldId id="310" r:id="rId4"/>
    <p:sldId id="311" r:id="rId5"/>
    <p:sldId id="312" r:id="rId6"/>
    <p:sldId id="313" r:id="rId7"/>
    <p:sldId id="314" r:id="rId8"/>
    <p:sldId id="261" r:id="rId9"/>
    <p:sldId id="257" r:id="rId10"/>
    <p:sldId id="282" r:id="rId11"/>
    <p:sldId id="270" r:id="rId12"/>
    <p:sldId id="283" r:id="rId13"/>
    <p:sldId id="288" r:id="rId14"/>
    <p:sldId id="284" r:id="rId15"/>
    <p:sldId id="289" r:id="rId16"/>
    <p:sldId id="286" r:id="rId17"/>
    <p:sldId id="287" r:id="rId18"/>
    <p:sldId id="285" r:id="rId19"/>
    <p:sldId id="263" r:id="rId20"/>
    <p:sldId id="290" r:id="rId21"/>
    <p:sldId id="291" r:id="rId22"/>
    <p:sldId id="292" r:id="rId23"/>
    <p:sldId id="268" r:id="rId24"/>
    <p:sldId id="293" r:id="rId25"/>
    <p:sldId id="294" r:id="rId26"/>
    <p:sldId id="262" r:id="rId27"/>
    <p:sldId id="295" r:id="rId28"/>
    <p:sldId id="296" r:id="rId29"/>
    <p:sldId id="297" r:id="rId30"/>
    <p:sldId id="298" r:id="rId31"/>
    <p:sldId id="258" r:id="rId32"/>
    <p:sldId id="300" r:id="rId33"/>
    <p:sldId id="259" r:id="rId34"/>
    <p:sldId id="302" r:id="rId35"/>
    <p:sldId id="301" r:id="rId36"/>
    <p:sldId id="280" r:id="rId37"/>
    <p:sldId id="281" r:id="rId38"/>
    <p:sldId id="299" r:id="rId39"/>
    <p:sldId id="278" r:id="rId40"/>
    <p:sldId id="307" r:id="rId41"/>
    <p:sldId id="264" r:id="rId42"/>
    <p:sldId id="277" r:id="rId43"/>
    <p:sldId id="260" r:id="rId44"/>
    <p:sldId id="275" r:id="rId45"/>
    <p:sldId id="273" r:id="rId46"/>
    <p:sldId id="303" r:id="rId47"/>
    <p:sldId id="304" r:id="rId48"/>
    <p:sldId id="274" r:id="rId49"/>
    <p:sldId id="305" r:id="rId50"/>
    <p:sldId id="265" r:id="rId51"/>
    <p:sldId id="271" r:id="rId52"/>
    <p:sldId id="272" r:id="rId53"/>
    <p:sldId id="306" r:id="rId54"/>
    <p:sldId id="276" r:id="rId55"/>
    <p:sldId id="266" r:id="rId5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12" autoAdjust="0"/>
    <p:restoredTop sz="74347" autoAdjust="0"/>
  </p:normalViewPr>
  <p:slideViewPr>
    <p:cSldViewPr>
      <p:cViewPr varScale="1">
        <p:scale>
          <a:sx n="43" d="100"/>
          <a:sy n="43" d="100"/>
        </p:scale>
        <p:origin x="1478"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D4AF978-A002-434B-B666-77FF546FDF02}" type="datetimeFigureOut">
              <a:rPr lang="en-US" smtClean="0"/>
              <a:t>1/7/2015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9C7A067-EECB-458B-A0F2-092DB776C991}" type="slidenum">
              <a:rPr lang="en-US" smtClean="0"/>
              <a:t>‹#›</a:t>
            </a:fld>
            <a:endParaRPr lang="en-US"/>
          </a:p>
        </p:txBody>
      </p:sp>
    </p:spTree>
    <p:extLst>
      <p:ext uri="{BB962C8B-B14F-4D97-AF65-F5344CB8AC3E}">
        <p14:creationId xmlns:p14="http://schemas.microsoft.com/office/powerpoint/2010/main" val="2280124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Aime—</a:t>
            </a:r>
          </a:p>
          <a:p>
            <a:endParaRPr lang="en-US" dirty="0" smtClean="0"/>
          </a:p>
          <a:p>
            <a:r>
              <a:rPr lang="en-US" dirty="0" smtClean="0"/>
              <a:t>Show</a:t>
            </a:r>
            <a:r>
              <a:rPr lang="en-US" baseline="0" dirty="0" smtClean="0"/>
              <a:t> the video—housekeeping items</a:t>
            </a:r>
          </a:p>
          <a:p>
            <a:endParaRPr lang="en-US" baseline="0" dirty="0" smtClean="0"/>
          </a:p>
          <a:p>
            <a:r>
              <a:rPr lang="en-US" baseline="0" dirty="0" smtClean="0"/>
              <a:t>In the room today—</a:t>
            </a:r>
          </a:p>
          <a:p>
            <a:r>
              <a:rPr lang="en-US" baseline="0" dirty="0" smtClean="0"/>
              <a:t>Jim— when introducing Jim, mention that you will all have a chance to meet with him in the near future.  Jim is planning on coming out to meet with all of you, as well as your community partners…</a:t>
            </a:r>
          </a:p>
          <a:p>
            <a:r>
              <a:rPr lang="en-US" baseline="0" dirty="0" smtClean="0"/>
              <a:t>Paul </a:t>
            </a:r>
            <a:r>
              <a:rPr lang="en-US" baseline="0" dirty="0" err="1" smtClean="0"/>
              <a:t>Calta</a:t>
            </a:r>
            <a:endParaRPr lang="en-US" baseline="0" dirty="0" smtClean="0"/>
          </a:p>
          <a:p>
            <a:r>
              <a:rPr lang="en-US" baseline="0" dirty="0" smtClean="0"/>
              <a:t>Student intern</a:t>
            </a:r>
          </a:p>
          <a:p>
            <a:endParaRPr lang="en-US" baseline="0" dirty="0" smtClean="0"/>
          </a:p>
          <a:p>
            <a:r>
              <a:rPr lang="en-US" dirty="0" smtClean="0"/>
              <a:t>Come up with an intro—to include</a:t>
            </a:r>
            <a:r>
              <a:rPr lang="en-US" baseline="0" dirty="0" smtClean="0"/>
              <a:t> who the audience on the call should be.  Administration, supervisors, CLC </a:t>
            </a:r>
            <a:r>
              <a:rPr lang="en-US" baseline="0" dirty="0" err="1" smtClean="0"/>
              <a:t>Newtwork</a:t>
            </a:r>
            <a:r>
              <a:rPr lang="en-US" baseline="0" dirty="0" smtClean="0"/>
              <a:t> staff, Partnership Organization (Also part or becoming part of the CLC Network), students.</a:t>
            </a:r>
          </a:p>
          <a:p>
            <a:endParaRPr lang="en-US" baseline="0" dirty="0" smtClean="0"/>
          </a:p>
          <a:p>
            <a:r>
              <a:rPr lang="en-US" baseline="0" dirty="0" smtClean="0"/>
              <a:t>We are sharing information and knowledge to help your organization start an internship program or collaborate together to strengthen an existing one.  </a:t>
            </a:r>
          </a:p>
          <a:p>
            <a:endParaRPr lang="en-US" baseline="0" dirty="0" smtClean="0"/>
          </a:p>
          <a:p>
            <a:r>
              <a:rPr lang="en-US" baseline="0" dirty="0" smtClean="0"/>
              <a:t>Might be good to bring up the partnership grant here but of course would not be limited to that educational institution.  (Come up with a blurb about the New York Trust Fund)</a:t>
            </a:r>
          </a:p>
          <a:p>
            <a:endParaRPr lang="en-US" baseline="0" dirty="0" smtClean="0"/>
          </a:p>
          <a:p>
            <a:r>
              <a:rPr lang="en-US" baseline="0" dirty="0" smtClean="0"/>
              <a:t>Add slides about the NYCT Partnership Grant</a:t>
            </a:r>
            <a:endParaRPr lang="en-US" dirty="0"/>
          </a:p>
        </p:txBody>
      </p:sp>
      <p:sp>
        <p:nvSpPr>
          <p:cNvPr id="4" name="Slide Number Placeholder 3"/>
          <p:cNvSpPr>
            <a:spLocks noGrp="1"/>
          </p:cNvSpPr>
          <p:nvPr>
            <p:ph type="sldNum" sz="quarter" idx="10"/>
          </p:nvPr>
        </p:nvSpPr>
        <p:spPr/>
        <p:txBody>
          <a:bodyPr/>
          <a:lstStyle/>
          <a:p>
            <a:fld id="{79C7A067-EECB-458B-A0F2-092DB776C991}" type="slidenum">
              <a:rPr lang="en-US" smtClean="0"/>
              <a:t>1</a:t>
            </a:fld>
            <a:endParaRPr lang="en-US"/>
          </a:p>
        </p:txBody>
      </p:sp>
    </p:spTree>
    <p:extLst>
      <p:ext uri="{BB962C8B-B14F-4D97-AF65-F5344CB8AC3E}">
        <p14:creationId xmlns:p14="http://schemas.microsoft.com/office/powerpoint/2010/main" val="2073183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C7A067-EECB-458B-A0F2-092DB776C991}" type="slidenum">
              <a:rPr lang="en-US" smtClean="0"/>
              <a:t>12</a:t>
            </a:fld>
            <a:endParaRPr lang="en-US"/>
          </a:p>
        </p:txBody>
      </p:sp>
    </p:spTree>
    <p:extLst>
      <p:ext uri="{BB962C8B-B14F-4D97-AF65-F5344CB8AC3E}">
        <p14:creationId xmlns:p14="http://schemas.microsoft.com/office/powerpoint/2010/main" val="1440444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C7A067-EECB-458B-A0F2-092DB776C991}" type="slidenum">
              <a:rPr lang="en-US" smtClean="0"/>
              <a:t>13</a:t>
            </a:fld>
            <a:endParaRPr lang="en-US"/>
          </a:p>
        </p:txBody>
      </p:sp>
    </p:spTree>
    <p:extLst>
      <p:ext uri="{BB962C8B-B14F-4D97-AF65-F5344CB8AC3E}">
        <p14:creationId xmlns:p14="http://schemas.microsoft.com/office/powerpoint/2010/main" val="704472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C7A067-EECB-458B-A0F2-092DB776C991}" type="slidenum">
              <a:rPr lang="en-US" smtClean="0"/>
              <a:t>14</a:t>
            </a:fld>
            <a:endParaRPr lang="en-US"/>
          </a:p>
        </p:txBody>
      </p:sp>
    </p:spTree>
    <p:extLst>
      <p:ext uri="{BB962C8B-B14F-4D97-AF65-F5344CB8AC3E}">
        <p14:creationId xmlns:p14="http://schemas.microsoft.com/office/powerpoint/2010/main" val="2119543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C7A067-EECB-458B-A0F2-092DB776C991}" type="slidenum">
              <a:rPr lang="en-US" smtClean="0"/>
              <a:t>15</a:t>
            </a:fld>
            <a:endParaRPr lang="en-US"/>
          </a:p>
        </p:txBody>
      </p:sp>
    </p:spTree>
    <p:extLst>
      <p:ext uri="{BB962C8B-B14F-4D97-AF65-F5344CB8AC3E}">
        <p14:creationId xmlns:p14="http://schemas.microsoft.com/office/powerpoint/2010/main" val="1947294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C7A067-EECB-458B-A0F2-092DB776C991}" type="slidenum">
              <a:rPr lang="en-US" smtClean="0"/>
              <a:t>16</a:t>
            </a:fld>
            <a:endParaRPr lang="en-US"/>
          </a:p>
        </p:txBody>
      </p:sp>
    </p:spTree>
    <p:extLst>
      <p:ext uri="{BB962C8B-B14F-4D97-AF65-F5344CB8AC3E}">
        <p14:creationId xmlns:p14="http://schemas.microsoft.com/office/powerpoint/2010/main" val="2105119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C7A067-EECB-458B-A0F2-092DB776C991}" type="slidenum">
              <a:rPr lang="en-US" smtClean="0"/>
              <a:t>17</a:t>
            </a:fld>
            <a:endParaRPr lang="en-US"/>
          </a:p>
        </p:txBody>
      </p:sp>
    </p:spTree>
    <p:extLst>
      <p:ext uri="{BB962C8B-B14F-4D97-AF65-F5344CB8AC3E}">
        <p14:creationId xmlns:p14="http://schemas.microsoft.com/office/powerpoint/2010/main" val="3682995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C7A067-EECB-458B-A0F2-092DB776C991}" type="slidenum">
              <a:rPr lang="en-US" smtClean="0"/>
              <a:t>18</a:t>
            </a:fld>
            <a:endParaRPr lang="en-US"/>
          </a:p>
        </p:txBody>
      </p:sp>
    </p:spTree>
    <p:extLst>
      <p:ext uri="{BB962C8B-B14F-4D97-AF65-F5344CB8AC3E}">
        <p14:creationId xmlns:p14="http://schemas.microsoft.com/office/powerpoint/2010/main" val="3250582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Jim—bring</a:t>
            </a:r>
            <a:r>
              <a:rPr lang="en-US" baseline="0" dirty="0" smtClean="0"/>
              <a:t> in the importance of partnerships and how you can incorporate them into internship programs.</a:t>
            </a:r>
            <a:endParaRPr lang="en-US" dirty="0"/>
          </a:p>
        </p:txBody>
      </p:sp>
      <p:sp>
        <p:nvSpPr>
          <p:cNvPr id="4" name="Slide Number Placeholder 3"/>
          <p:cNvSpPr>
            <a:spLocks noGrp="1"/>
          </p:cNvSpPr>
          <p:nvPr>
            <p:ph type="sldNum" sz="quarter" idx="10"/>
          </p:nvPr>
        </p:nvSpPr>
        <p:spPr/>
        <p:txBody>
          <a:bodyPr/>
          <a:lstStyle/>
          <a:p>
            <a:fld id="{79C7A067-EECB-458B-A0F2-092DB776C991}" type="slidenum">
              <a:rPr lang="en-US" smtClean="0"/>
              <a:t>19</a:t>
            </a:fld>
            <a:endParaRPr lang="en-US"/>
          </a:p>
        </p:txBody>
      </p:sp>
    </p:spTree>
    <p:extLst>
      <p:ext uri="{BB962C8B-B14F-4D97-AF65-F5344CB8AC3E}">
        <p14:creationId xmlns:p14="http://schemas.microsoft.com/office/powerpoint/2010/main" val="1384425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C7A067-EECB-458B-A0F2-092DB776C991}" type="slidenum">
              <a:rPr lang="en-US" smtClean="0"/>
              <a:t>20</a:t>
            </a:fld>
            <a:endParaRPr lang="en-US"/>
          </a:p>
        </p:txBody>
      </p:sp>
    </p:spTree>
    <p:extLst>
      <p:ext uri="{BB962C8B-B14F-4D97-AF65-F5344CB8AC3E}">
        <p14:creationId xmlns:p14="http://schemas.microsoft.com/office/powerpoint/2010/main" val="35099861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C7A067-EECB-458B-A0F2-092DB776C991}" type="slidenum">
              <a:rPr lang="en-US" smtClean="0"/>
              <a:t>21</a:t>
            </a:fld>
            <a:endParaRPr lang="en-US"/>
          </a:p>
        </p:txBody>
      </p:sp>
    </p:spTree>
    <p:extLst>
      <p:ext uri="{BB962C8B-B14F-4D97-AF65-F5344CB8AC3E}">
        <p14:creationId xmlns:p14="http://schemas.microsoft.com/office/powerpoint/2010/main" val="3758302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Partnerships</a:t>
            </a:r>
            <a:r>
              <a:rPr lang="en-US" baseline="0" dirty="0" smtClean="0"/>
              <a:t> for Person-Centered and Participant-Directed Long-Term Services and Supports Project (Partnership Project) funded by the New York Community Trust through the Council on Social Work Education (CSWE).  This is a three year partnership grant.</a:t>
            </a:r>
            <a:endParaRPr lang="en-US" dirty="0"/>
          </a:p>
        </p:txBody>
      </p:sp>
      <p:sp>
        <p:nvSpPr>
          <p:cNvPr id="4" name="Slide Number Placeholder 3"/>
          <p:cNvSpPr>
            <a:spLocks noGrp="1"/>
          </p:cNvSpPr>
          <p:nvPr>
            <p:ph type="sldNum" sz="quarter" idx="10"/>
          </p:nvPr>
        </p:nvSpPr>
        <p:spPr/>
        <p:txBody>
          <a:bodyPr/>
          <a:lstStyle/>
          <a:p>
            <a:fld id="{79C7A067-EECB-458B-A0F2-092DB776C991}" type="slidenum">
              <a:rPr lang="en-US" smtClean="0"/>
              <a:t>2</a:t>
            </a:fld>
            <a:endParaRPr lang="en-US"/>
          </a:p>
        </p:txBody>
      </p:sp>
    </p:spTree>
    <p:extLst>
      <p:ext uri="{BB962C8B-B14F-4D97-AF65-F5344CB8AC3E}">
        <p14:creationId xmlns:p14="http://schemas.microsoft.com/office/powerpoint/2010/main" val="3772719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C7A067-EECB-458B-A0F2-092DB776C991}" type="slidenum">
              <a:rPr lang="en-US" smtClean="0"/>
              <a:t>22</a:t>
            </a:fld>
            <a:endParaRPr lang="en-US"/>
          </a:p>
        </p:txBody>
      </p:sp>
    </p:spTree>
    <p:extLst>
      <p:ext uri="{BB962C8B-B14F-4D97-AF65-F5344CB8AC3E}">
        <p14:creationId xmlns:p14="http://schemas.microsoft.com/office/powerpoint/2010/main" val="20532488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C7A067-EECB-458B-A0F2-092DB776C991}" type="slidenum">
              <a:rPr lang="en-US" smtClean="0"/>
              <a:t>23</a:t>
            </a:fld>
            <a:endParaRPr lang="en-US"/>
          </a:p>
        </p:txBody>
      </p:sp>
    </p:spTree>
    <p:extLst>
      <p:ext uri="{BB962C8B-B14F-4D97-AF65-F5344CB8AC3E}">
        <p14:creationId xmlns:p14="http://schemas.microsoft.com/office/powerpoint/2010/main" val="18807222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C7A067-EECB-458B-A0F2-092DB776C991}" type="slidenum">
              <a:rPr lang="en-US" smtClean="0"/>
              <a:t>24</a:t>
            </a:fld>
            <a:endParaRPr lang="en-US"/>
          </a:p>
        </p:txBody>
      </p:sp>
    </p:spTree>
    <p:extLst>
      <p:ext uri="{BB962C8B-B14F-4D97-AF65-F5344CB8AC3E}">
        <p14:creationId xmlns:p14="http://schemas.microsoft.com/office/powerpoint/2010/main" val="3704646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C7A067-EECB-458B-A0F2-092DB776C991}" type="slidenum">
              <a:rPr lang="en-US" smtClean="0"/>
              <a:t>25</a:t>
            </a:fld>
            <a:endParaRPr lang="en-US"/>
          </a:p>
        </p:txBody>
      </p:sp>
    </p:spTree>
    <p:extLst>
      <p:ext uri="{BB962C8B-B14F-4D97-AF65-F5344CB8AC3E}">
        <p14:creationId xmlns:p14="http://schemas.microsoft.com/office/powerpoint/2010/main" val="39454896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Bring up</a:t>
            </a:r>
            <a:r>
              <a:rPr lang="en-US" baseline="0" dirty="0" smtClean="0"/>
              <a:t> the internship manual –develop something about this.</a:t>
            </a:r>
          </a:p>
          <a:p>
            <a:endParaRPr lang="en-US" baseline="0" dirty="0" smtClean="0"/>
          </a:p>
          <a:p>
            <a:r>
              <a:rPr lang="en-US" baseline="0" dirty="0" smtClean="0"/>
              <a:t>Bring in Paul </a:t>
            </a:r>
            <a:r>
              <a:rPr lang="en-US" baseline="0" dirty="0" err="1" smtClean="0"/>
              <a:t>Calta</a:t>
            </a:r>
            <a:r>
              <a:rPr lang="en-US" baseline="0" dirty="0" smtClean="0"/>
              <a:t> here—might be other areas that would be appropriate once we get rolling with it.</a:t>
            </a:r>
          </a:p>
          <a:p>
            <a:endParaRPr lang="en-US" baseline="0" dirty="0" smtClean="0"/>
          </a:p>
          <a:p>
            <a:r>
              <a:rPr lang="en-US" baseline="0" dirty="0" smtClean="0"/>
              <a:t>Bring in a mentorship story here!  Either from Paul </a:t>
            </a:r>
            <a:r>
              <a:rPr lang="en-US" baseline="0" smtClean="0"/>
              <a:t>or Jim.</a:t>
            </a:r>
            <a:endParaRPr lang="en-US" dirty="0"/>
          </a:p>
        </p:txBody>
      </p:sp>
      <p:sp>
        <p:nvSpPr>
          <p:cNvPr id="4" name="Slide Number Placeholder 3"/>
          <p:cNvSpPr>
            <a:spLocks noGrp="1"/>
          </p:cNvSpPr>
          <p:nvPr>
            <p:ph type="sldNum" sz="quarter" idx="10"/>
          </p:nvPr>
        </p:nvSpPr>
        <p:spPr/>
        <p:txBody>
          <a:bodyPr/>
          <a:lstStyle/>
          <a:p>
            <a:fld id="{79C7A067-EECB-458B-A0F2-092DB776C991}" type="slidenum">
              <a:rPr lang="en-US" smtClean="0"/>
              <a:t>26</a:t>
            </a:fld>
            <a:endParaRPr lang="en-US"/>
          </a:p>
        </p:txBody>
      </p:sp>
    </p:spTree>
    <p:extLst>
      <p:ext uri="{BB962C8B-B14F-4D97-AF65-F5344CB8AC3E}">
        <p14:creationId xmlns:p14="http://schemas.microsoft.com/office/powerpoint/2010/main" val="6154717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C7A067-EECB-458B-A0F2-092DB776C991}" type="slidenum">
              <a:rPr lang="en-US" smtClean="0"/>
              <a:t>27</a:t>
            </a:fld>
            <a:endParaRPr lang="en-US"/>
          </a:p>
        </p:txBody>
      </p:sp>
    </p:spTree>
    <p:extLst>
      <p:ext uri="{BB962C8B-B14F-4D97-AF65-F5344CB8AC3E}">
        <p14:creationId xmlns:p14="http://schemas.microsoft.com/office/powerpoint/2010/main" val="13234533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C7A067-EECB-458B-A0F2-092DB776C991}" type="slidenum">
              <a:rPr lang="en-US" smtClean="0"/>
              <a:t>28</a:t>
            </a:fld>
            <a:endParaRPr lang="en-US"/>
          </a:p>
        </p:txBody>
      </p:sp>
    </p:spTree>
    <p:extLst>
      <p:ext uri="{BB962C8B-B14F-4D97-AF65-F5344CB8AC3E}">
        <p14:creationId xmlns:p14="http://schemas.microsoft.com/office/powerpoint/2010/main" val="10392540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C7A067-EECB-458B-A0F2-092DB776C991}" type="slidenum">
              <a:rPr lang="en-US" smtClean="0"/>
              <a:t>29</a:t>
            </a:fld>
            <a:endParaRPr lang="en-US"/>
          </a:p>
        </p:txBody>
      </p:sp>
    </p:spTree>
    <p:extLst>
      <p:ext uri="{BB962C8B-B14F-4D97-AF65-F5344CB8AC3E}">
        <p14:creationId xmlns:p14="http://schemas.microsoft.com/office/powerpoint/2010/main" val="31080835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C7A067-EECB-458B-A0F2-092DB776C991}" type="slidenum">
              <a:rPr lang="en-US" smtClean="0"/>
              <a:t>30</a:t>
            </a:fld>
            <a:endParaRPr lang="en-US"/>
          </a:p>
        </p:txBody>
      </p:sp>
    </p:spTree>
    <p:extLst>
      <p:ext uri="{BB962C8B-B14F-4D97-AF65-F5344CB8AC3E}">
        <p14:creationId xmlns:p14="http://schemas.microsoft.com/office/powerpoint/2010/main" val="35502842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Should be a component of</a:t>
            </a:r>
            <a:r>
              <a:rPr lang="en-US" baseline="0" dirty="0" smtClean="0"/>
              <a:t> the strategic planning process if possible.   An opportunity to include staff in team building as an organization.  Also for professional growth if they are seeking to move into management level position.</a:t>
            </a:r>
          </a:p>
          <a:p>
            <a:r>
              <a:rPr lang="en-US" baseline="0" dirty="0" smtClean="0"/>
              <a:t>This also assists in supporting change for the organization and all involved</a:t>
            </a:r>
            <a:endParaRPr lang="en-US" dirty="0"/>
          </a:p>
        </p:txBody>
      </p:sp>
      <p:sp>
        <p:nvSpPr>
          <p:cNvPr id="4" name="Slide Number Placeholder 3"/>
          <p:cNvSpPr>
            <a:spLocks noGrp="1"/>
          </p:cNvSpPr>
          <p:nvPr>
            <p:ph type="sldNum" sz="quarter" idx="10"/>
          </p:nvPr>
        </p:nvSpPr>
        <p:spPr/>
        <p:txBody>
          <a:bodyPr/>
          <a:lstStyle/>
          <a:p>
            <a:fld id="{79C7A067-EECB-458B-A0F2-092DB776C991}" type="slidenum">
              <a:rPr lang="en-US" smtClean="0"/>
              <a:t>31</a:t>
            </a:fld>
            <a:endParaRPr lang="en-US"/>
          </a:p>
        </p:txBody>
      </p:sp>
    </p:spTree>
    <p:extLst>
      <p:ext uri="{BB962C8B-B14F-4D97-AF65-F5344CB8AC3E}">
        <p14:creationId xmlns:p14="http://schemas.microsoft.com/office/powerpoint/2010/main" val="1108326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Prepare future social workers with competencies to implement and evaluate</a:t>
            </a:r>
            <a:r>
              <a:rPr lang="en-US" baseline="0" dirty="0" smtClean="0"/>
              <a:t> Person Centered and Participant Directed Long Term Services and Supports within the Aging and Disability Network.</a:t>
            </a:r>
          </a:p>
          <a:p>
            <a:endParaRPr lang="en-US" baseline="0" dirty="0" smtClean="0"/>
          </a:p>
          <a:p>
            <a:r>
              <a:rPr lang="en-US" baseline="0" dirty="0" smtClean="0"/>
              <a:t>Person-Centered Practices are at the heart of health reform and the ACA, have a positive influence on quality of life and improves effectiveness of service and support.</a:t>
            </a:r>
          </a:p>
          <a:p>
            <a:endParaRPr lang="en-US" baseline="0" dirty="0" smtClean="0"/>
          </a:p>
          <a:p>
            <a:r>
              <a:rPr lang="en-US" baseline="0" dirty="0" smtClean="0"/>
              <a:t>Participant direction—Increasing numbers of people of all ages want this option</a:t>
            </a:r>
          </a:p>
          <a:p>
            <a:r>
              <a:rPr lang="en-US" baseline="0" dirty="0" smtClean="0"/>
              <a:t>Growing diversity of the American population—provides increased choice</a:t>
            </a:r>
          </a:p>
          <a:p>
            <a:r>
              <a:rPr lang="en-US" baseline="0" dirty="0" smtClean="0"/>
              <a:t>The approach is evidence based—research shows the benefits for participants, their families, and their workers</a:t>
            </a:r>
          </a:p>
          <a:p>
            <a:r>
              <a:rPr lang="en-US" baseline="0" dirty="0" smtClean="0"/>
              <a:t>This approach is currently missing in most social work education programs.</a:t>
            </a:r>
            <a:endParaRPr lang="en-US" dirty="0"/>
          </a:p>
        </p:txBody>
      </p:sp>
      <p:sp>
        <p:nvSpPr>
          <p:cNvPr id="4" name="Slide Number Placeholder 3"/>
          <p:cNvSpPr>
            <a:spLocks noGrp="1"/>
          </p:cNvSpPr>
          <p:nvPr>
            <p:ph type="sldNum" sz="quarter" idx="10"/>
          </p:nvPr>
        </p:nvSpPr>
        <p:spPr/>
        <p:txBody>
          <a:bodyPr/>
          <a:lstStyle/>
          <a:p>
            <a:fld id="{79C7A067-EECB-458B-A0F2-092DB776C991}" type="slidenum">
              <a:rPr lang="en-US" smtClean="0"/>
              <a:t>4</a:t>
            </a:fld>
            <a:endParaRPr lang="en-US"/>
          </a:p>
        </p:txBody>
      </p:sp>
    </p:spTree>
    <p:extLst>
      <p:ext uri="{BB962C8B-B14F-4D97-AF65-F5344CB8AC3E}">
        <p14:creationId xmlns:p14="http://schemas.microsoft.com/office/powerpoint/2010/main" val="25407798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a:t>
            </a:r>
            <a:r>
              <a:rPr lang="en-US" baseline="0" dirty="0" smtClean="0"/>
              <a:t> be a wonderful opportunity for staff to be better able to cope with change (individually and as a member of a team) and also to support the individuals(and families) engage in services</a:t>
            </a:r>
            <a:endParaRPr lang="en-US" dirty="0"/>
          </a:p>
        </p:txBody>
      </p:sp>
      <p:sp>
        <p:nvSpPr>
          <p:cNvPr id="4" name="Slide Number Placeholder 3"/>
          <p:cNvSpPr>
            <a:spLocks noGrp="1"/>
          </p:cNvSpPr>
          <p:nvPr>
            <p:ph type="sldNum" sz="quarter" idx="10"/>
          </p:nvPr>
        </p:nvSpPr>
        <p:spPr/>
        <p:txBody>
          <a:bodyPr/>
          <a:lstStyle/>
          <a:p>
            <a:fld id="{79C7A067-EECB-458B-A0F2-092DB776C991}" type="slidenum">
              <a:rPr lang="en-US" smtClean="0"/>
              <a:t>32</a:t>
            </a:fld>
            <a:endParaRPr lang="en-US"/>
          </a:p>
        </p:txBody>
      </p:sp>
    </p:spTree>
    <p:extLst>
      <p:ext uri="{BB962C8B-B14F-4D97-AF65-F5344CB8AC3E}">
        <p14:creationId xmlns:p14="http://schemas.microsoft.com/office/powerpoint/2010/main" val="5478827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 in the interview script</a:t>
            </a:r>
          </a:p>
          <a:p>
            <a:endParaRPr lang="en-US" dirty="0" smtClean="0"/>
          </a:p>
          <a:p>
            <a:r>
              <a:rPr lang="en-US" dirty="0" smtClean="0"/>
              <a:t>To</a:t>
            </a:r>
            <a:r>
              <a:rPr lang="en-US" baseline="0" dirty="0" smtClean="0"/>
              <a:t> do:</a:t>
            </a:r>
          </a:p>
          <a:p>
            <a:r>
              <a:rPr lang="en-US" baseline="0" dirty="0" smtClean="0"/>
              <a:t> </a:t>
            </a:r>
            <a:r>
              <a:rPr lang="en-US" baseline="0" dirty="0" err="1" smtClean="0"/>
              <a:t>aime</a:t>
            </a:r>
            <a:r>
              <a:rPr lang="en-US" baseline="0" dirty="0" smtClean="0"/>
              <a:t> will e-mail the interview script to Jim (then we will have something to tear apart and morph into a final product)—don’t be afraid</a:t>
            </a:r>
          </a:p>
          <a:p>
            <a:endParaRPr lang="en-US" baseline="0" dirty="0" smtClean="0"/>
          </a:p>
          <a:p>
            <a:r>
              <a:rPr lang="en-US" baseline="0" dirty="0" smtClean="0"/>
              <a:t>Jim—One long interview process—beneficial for the student intern to realize this as well as the organization.  This organization will be able to write reference letters or may even have a position or know someone who has a job opening.</a:t>
            </a:r>
          </a:p>
          <a:p>
            <a:endParaRPr lang="en-US" baseline="0" dirty="0" smtClean="0"/>
          </a:p>
          <a:p>
            <a:r>
              <a:rPr lang="en-US" baseline="0" dirty="0" smtClean="0"/>
              <a:t>Three quick stories—2 positive and 1 negative—sandwich</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9C7A067-EECB-458B-A0F2-092DB776C991}" type="slidenum">
              <a:rPr lang="en-US" smtClean="0"/>
              <a:t>33</a:t>
            </a:fld>
            <a:endParaRPr lang="en-US"/>
          </a:p>
        </p:txBody>
      </p:sp>
    </p:spTree>
    <p:extLst>
      <p:ext uri="{BB962C8B-B14F-4D97-AF65-F5344CB8AC3E}">
        <p14:creationId xmlns:p14="http://schemas.microsoft.com/office/powerpoint/2010/main" val="30883915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C7A067-EECB-458B-A0F2-092DB776C991}" type="slidenum">
              <a:rPr lang="en-US" smtClean="0"/>
              <a:t>34</a:t>
            </a:fld>
            <a:endParaRPr lang="en-US"/>
          </a:p>
        </p:txBody>
      </p:sp>
    </p:spTree>
    <p:extLst>
      <p:ext uri="{BB962C8B-B14F-4D97-AF65-F5344CB8AC3E}">
        <p14:creationId xmlns:p14="http://schemas.microsoft.com/office/powerpoint/2010/main" val="6124837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C7A067-EECB-458B-A0F2-092DB776C991}" type="slidenum">
              <a:rPr lang="en-US" smtClean="0"/>
              <a:t>35</a:t>
            </a:fld>
            <a:endParaRPr lang="en-US"/>
          </a:p>
        </p:txBody>
      </p:sp>
    </p:spTree>
    <p:extLst>
      <p:ext uri="{BB962C8B-B14F-4D97-AF65-F5344CB8AC3E}">
        <p14:creationId xmlns:p14="http://schemas.microsoft.com/office/powerpoint/2010/main" val="29737361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C7A067-EECB-458B-A0F2-092DB776C991}" type="slidenum">
              <a:rPr lang="en-US" smtClean="0"/>
              <a:t>36</a:t>
            </a:fld>
            <a:endParaRPr lang="en-US"/>
          </a:p>
        </p:txBody>
      </p:sp>
    </p:spTree>
    <p:extLst>
      <p:ext uri="{BB962C8B-B14F-4D97-AF65-F5344CB8AC3E}">
        <p14:creationId xmlns:p14="http://schemas.microsoft.com/office/powerpoint/2010/main" val="40157419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C7A067-EECB-458B-A0F2-092DB776C991}" type="slidenum">
              <a:rPr lang="en-US" smtClean="0"/>
              <a:t>37</a:t>
            </a:fld>
            <a:endParaRPr lang="en-US"/>
          </a:p>
        </p:txBody>
      </p:sp>
    </p:spTree>
    <p:extLst>
      <p:ext uri="{BB962C8B-B14F-4D97-AF65-F5344CB8AC3E}">
        <p14:creationId xmlns:p14="http://schemas.microsoft.com/office/powerpoint/2010/main" val="1471108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C7A067-EECB-458B-A0F2-092DB776C991}" type="slidenum">
              <a:rPr lang="en-US" smtClean="0"/>
              <a:t>38</a:t>
            </a:fld>
            <a:endParaRPr lang="en-US"/>
          </a:p>
        </p:txBody>
      </p:sp>
    </p:spTree>
    <p:extLst>
      <p:ext uri="{BB962C8B-B14F-4D97-AF65-F5344CB8AC3E}">
        <p14:creationId xmlns:p14="http://schemas.microsoft.com/office/powerpoint/2010/main" val="1705680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C7A067-EECB-458B-A0F2-092DB776C991}" type="slidenum">
              <a:rPr lang="en-US" smtClean="0"/>
              <a:t>39</a:t>
            </a:fld>
            <a:endParaRPr lang="en-US"/>
          </a:p>
        </p:txBody>
      </p:sp>
    </p:spTree>
    <p:extLst>
      <p:ext uri="{BB962C8B-B14F-4D97-AF65-F5344CB8AC3E}">
        <p14:creationId xmlns:p14="http://schemas.microsoft.com/office/powerpoint/2010/main" val="8126184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C7A067-EECB-458B-A0F2-092DB776C991}" type="slidenum">
              <a:rPr lang="en-US" smtClean="0"/>
              <a:t>40</a:t>
            </a:fld>
            <a:endParaRPr lang="en-US"/>
          </a:p>
        </p:txBody>
      </p:sp>
    </p:spTree>
    <p:extLst>
      <p:ext uri="{BB962C8B-B14F-4D97-AF65-F5344CB8AC3E}">
        <p14:creationId xmlns:p14="http://schemas.microsoft.com/office/powerpoint/2010/main" val="41466203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mention of a</a:t>
            </a:r>
            <a:r>
              <a:rPr lang="en-US" baseline="0" dirty="0" smtClean="0"/>
              <a:t> Learning Contract here—Aime will send this to Jim and then we can tear it apart and morph it.</a:t>
            </a:r>
            <a:endParaRPr lang="en-US" dirty="0"/>
          </a:p>
        </p:txBody>
      </p:sp>
      <p:sp>
        <p:nvSpPr>
          <p:cNvPr id="4" name="Slide Number Placeholder 3"/>
          <p:cNvSpPr>
            <a:spLocks noGrp="1"/>
          </p:cNvSpPr>
          <p:nvPr>
            <p:ph type="sldNum" sz="quarter" idx="10"/>
          </p:nvPr>
        </p:nvSpPr>
        <p:spPr/>
        <p:txBody>
          <a:bodyPr/>
          <a:lstStyle/>
          <a:p>
            <a:fld id="{79C7A067-EECB-458B-A0F2-092DB776C991}" type="slidenum">
              <a:rPr lang="en-US" smtClean="0"/>
              <a:t>41</a:t>
            </a:fld>
            <a:endParaRPr lang="en-US"/>
          </a:p>
        </p:txBody>
      </p:sp>
    </p:spTree>
    <p:extLst>
      <p:ext uri="{BB962C8B-B14F-4D97-AF65-F5344CB8AC3E}">
        <p14:creationId xmlns:p14="http://schemas.microsoft.com/office/powerpoint/2010/main" val="1177385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Create</a:t>
            </a:r>
            <a:r>
              <a:rPr lang="en-US" baseline="0" dirty="0" smtClean="0"/>
              <a:t> partnerships between social work programs and ADRC/VNSNY partners to promote student placements, continuing education and other training activities.</a:t>
            </a:r>
            <a:endParaRPr lang="en-US" dirty="0"/>
          </a:p>
        </p:txBody>
      </p:sp>
      <p:sp>
        <p:nvSpPr>
          <p:cNvPr id="4" name="Slide Number Placeholder 3"/>
          <p:cNvSpPr>
            <a:spLocks noGrp="1"/>
          </p:cNvSpPr>
          <p:nvPr>
            <p:ph type="sldNum" sz="quarter" idx="10"/>
          </p:nvPr>
        </p:nvSpPr>
        <p:spPr/>
        <p:txBody>
          <a:bodyPr/>
          <a:lstStyle/>
          <a:p>
            <a:fld id="{79C7A067-EECB-458B-A0F2-092DB776C991}" type="slidenum">
              <a:rPr lang="en-US" smtClean="0"/>
              <a:t>5</a:t>
            </a:fld>
            <a:endParaRPr lang="en-US"/>
          </a:p>
        </p:txBody>
      </p:sp>
    </p:spTree>
    <p:extLst>
      <p:ext uri="{BB962C8B-B14F-4D97-AF65-F5344CB8AC3E}">
        <p14:creationId xmlns:p14="http://schemas.microsoft.com/office/powerpoint/2010/main" val="42200350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C7A067-EECB-458B-A0F2-092DB776C991}" type="slidenum">
              <a:rPr lang="en-US" smtClean="0"/>
              <a:t>42</a:t>
            </a:fld>
            <a:endParaRPr lang="en-US"/>
          </a:p>
        </p:txBody>
      </p:sp>
    </p:spTree>
    <p:extLst>
      <p:ext uri="{BB962C8B-B14F-4D97-AF65-F5344CB8AC3E}">
        <p14:creationId xmlns:p14="http://schemas.microsoft.com/office/powerpoint/2010/main" val="17536254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C7A067-EECB-458B-A0F2-092DB776C991}" type="slidenum">
              <a:rPr lang="en-US" smtClean="0"/>
              <a:t>43</a:t>
            </a:fld>
            <a:endParaRPr lang="en-US"/>
          </a:p>
        </p:txBody>
      </p:sp>
    </p:spTree>
    <p:extLst>
      <p:ext uri="{BB962C8B-B14F-4D97-AF65-F5344CB8AC3E}">
        <p14:creationId xmlns:p14="http://schemas.microsoft.com/office/powerpoint/2010/main" val="11188131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C7A067-EECB-458B-A0F2-092DB776C991}" type="slidenum">
              <a:rPr lang="en-US" smtClean="0"/>
              <a:t>44</a:t>
            </a:fld>
            <a:endParaRPr lang="en-US"/>
          </a:p>
        </p:txBody>
      </p:sp>
    </p:spTree>
    <p:extLst>
      <p:ext uri="{BB962C8B-B14F-4D97-AF65-F5344CB8AC3E}">
        <p14:creationId xmlns:p14="http://schemas.microsoft.com/office/powerpoint/2010/main" val="34748838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C7A067-EECB-458B-A0F2-092DB776C991}" type="slidenum">
              <a:rPr lang="en-US" smtClean="0"/>
              <a:t>45</a:t>
            </a:fld>
            <a:endParaRPr lang="en-US"/>
          </a:p>
        </p:txBody>
      </p:sp>
    </p:spTree>
    <p:extLst>
      <p:ext uri="{BB962C8B-B14F-4D97-AF65-F5344CB8AC3E}">
        <p14:creationId xmlns:p14="http://schemas.microsoft.com/office/powerpoint/2010/main" val="37876226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C7A067-EECB-458B-A0F2-092DB776C991}" type="slidenum">
              <a:rPr lang="en-US" smtClean="0"/>
              <a:t>46</a:t>
            </a:fld>
            <a:endParaRPr lang="en-US"/>
          </a:p>
        </p:txBody>
      </p:sp>
    </p:spTree>
    <p:extLst>
      <p:ext uri="{BB962C8B-B14F-4D97-AF65-F5344CB8AC3E}">
        <p14:creationId xmlns:p14="http://schemas.microsoft.com/office/powerpoint/2010/main" val="5414032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C7A067-EECB-458B-A0F2-092DB776C991}" type="slidenum">
              <a:rPr lang="en-US" smtClean="0"/>
              <a:t>47</a:t>
            </a:fld>
            <a:endParaRPr lang="en-US"/>
          </a:p>
        </p:txBody>
      </p:sp>
    </p:spTree>
    <p:extLst>
      <p:ext uri="{BB962C8B-B14F-4D97-AF65-F5344CB8AC3E}">
        <p14:creationId xmlns:p14="http://schemas.microsoft.com/office/powerpoint/2010/main" val="30641893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C7A067-EECB-458B-A0F2-092DB776C991}" type="slidenum">
              <a:rPr lang="en-US" smtClean="0"/>
              <a:t>48</a:t>
            </a:fld>
            <a:endParaRPr lang="en-US"/>
          </a:p>
        </p:txBody>
      </p:sp>
    </p:spTree>
    <p:extLst>
      <p:ext uri="{BB962C8B-B14F-4D97-AF65-F5344CB8AC3E}">
        <p14:creationId xmlns:p14="http://schemas.microsoft.com/office/powerpoint/2010/main" val="41012186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C7A067-EECB-458B-A0F2-092DB776C991}" type="slidenum">
              <a:rPr lang="en-US" smtClean="0"/>
              <a:t>49</a:t>
            </a:fld>
            <a:endParaRPr lang="en-US"/>
          </a:p>
        </p:txBody>
      </p:sp>
    </p:spTree>
    <p:extLst>
      <p:ext uri="{BB962C8B-B14F-4D97-AF65-F5344CB8AC3E}">
        <p14:creationId xmlns:p14="http://schemas.microsoft.com/office/powerpoint/2010/main" val="22190499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Jim will share a disjointed</a:t>
            </a:r>
            <a:r>
              <a:rPr lang="en-US" baseline="0" dirty="0" smtClean="0"/>
              <a:t> scenario when the intern was gone with no closure to clients or organization.</a:t>
            </a:r>
          </a:p>
          <a:p>
            <a:endParaRPr lang="en-US" baseline="0" dirty="0" smtClean="0"/>
          </a:p>
          <a:p>
            <a:r>
              <a:rPr lang="en-US" baseline="0" dirty="0" smtClean="0"/>
              <a:t>Jim will share a story of a scenario when the transition was planned and executed successfully.</a:t>
            </a:r>
          </a:p>
          <a:p>
            <a:endParaRPr lang="en-US" baseline="0" dirty="0" smtClean="0"/>
          </a:p>
          <a:p>
            <a:pPr defTabSz="931774">
              <a:defRPr/>
            </a:pPr>
            <a:r>
              <a:rPr lang="en-US" dirty="0">
                <a:solidFill>
                  <a:prstClr val="black"/>
                </a:solidFill>
              </a:rPr>
              <a:t>Jim—One long interview process—beneficial for the student intern to realize this as well as the organization.  This organization will be able to write reference letters or may even have a position or know someone who has a job opening.</a:t>
            </a:r>
          </a:p>
          <a:p>
            <a:pPr defTabSz="931774">
              <a:defRPr/>
            </a:pPr>
            <a:endParaRPr lang="en-US" dirty="0">
              <a:solidFill>
                <a:prstClr val="black"/>
              </a:solidFill>
            </a:endParaRPr>
          </a:p>
          <a:p>
            <a:pPr defTabSz="931774">
              <a:defRPr/>
            </a:pPr>
            <a:r>
              <a:rPr lang="en-US" dirty="0">
                <a:solidFill>
                  <a:prstClr val="black"/>
                </a:solidFill>
              </a:rPr>
              <a:t>Interns are not free—investment—payoff can be great!</a:t>
            </a:r>
          </a:p>
          <a:p>
            <a:pPr defTabSz="931774">
              <a:defRPr/>
            </a:pPr>
            <a:endParaRPr lang="en-US" dirty="0">
              <a:solidFill>
                <a:prstClr val="black"/>
              </a:solidFill>
            </a:endParaRPr>
          </a:p>
          <a:p>
            <a:pPr defTabSz="931774">
              <a:defRPr/>
            </a:pPr>
            <a:r>
              <a:rPr lang="en-US" dirty="0">
                <a:solidFill>
                  <a:prstClr val="black"/>
                </a:solidFill>
              </a:rPr>
              <a:t>Organizations and strategic planning are so integral to this process.</a:t>
            </a:r>
          </a:p>
          <a:p>
            <a:endParaRPr lang="en-US" dirty="0"/>
          </a:p>
        </p:txBody>
      </p:sp>
      <p:sp>
        <p:nvSpPr>
          <p:cNvPr id="4" name="Slide Number Placeholder 3"/>
          <p:cNvSpPr>
            <a:spLocks noGrp="1"/>
          </p:cNvSpPr>
          <p:nvPr>
            <p:ph type="sldNum" sz="quarter" idx="10"/>
          </p:nvPr>
        </p:nvSpPr>
        <p:spPr/>
        <p:txBody>
          <a:bodyPr/>
          <a:lstStyle/>
          <a:p>
            <a:fld id="{79C7A067-EECB-458B-A0F2-092DB776C991}" type="slidenum">
              <a:rPr lang="en-US" smtClean="0"/>
              <a:t>50</a:t>
            </a:fld>
            <a:endParaRPr lang="en-US"/>
          </a:p>
        </p:txBody>
      </p:sp>
    </p:spTree>
    <p:extLst>
      <p:ext uri="{BB962C8B-B14F-4D97-AF65-F5344CB8AC3E}">
        <p14:creationId xmlns:p14="http://schemas.microsoft.com/office/powerpoint/2010/main" val="23109333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C7A067-EECB-458B-A0F2-092DB776C991}" type="slidenum">
              <a:rPr lang="en-US" smtClean="0"/>
              <a:t>51</a:t>
            </a:fld>
            <a:endParaRPr lang="en-US"/>
          </a:p>
        </p:txBody>
      </p:sp>
    </p:spTree>
    <p:extLst>
      <p:ext uri="{BB962C8B-B14F-4D97-AF65-F5344CB8AC3E}">
        <p14:creationId xmlns:p14="http://schemas.microsoft.com/office/powerpoint/2010/main" val="511744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Identify additional resources to sustain and expand the partnership.</a:t>
            </a:r>
            <a:endParaRPr lang="en-US" dirty="0"/>
          </a:p>
        </p:txBody>
      </p:sp>
      <p:sp>
        <p:nvSpPr>
          <p:cNvPr id="4" name="Slide Number Placeholder 3"/>
          <p:cNvSpPr>
            <a:spLocks noGrp="1"/>
          </p:cNvSpPr>
          <p:nvPr>
            <p:ph type="sldNum" sz="quarter" idx="10"/>
          </p:nvPr>
        </p:nvSpPr>
        <p:spPr/>
        <p:txBody>
          <a:bodyPr/>
          <a:lstStyle/>
          <a:p>
            <a:fld id="{79C7A067-EECB-458B-A0F2-092DB776C991}" type="slidenum">
              <a:rPr lang="en-US" smtClean="0"/>
              <a:t>6</a:t>
            </a:fld>
            <a:endParaRPr lang="en-US"/>
          </a:p>
        </p:txBody>
      </p:sp>
    </p:spTree>
    <p:extLst>
      <p:ext uri="{BB962C8B-B14F-4D97-AF65-F5344CB8AC3E}">
        <p14:creationId xmlns:p14="http://schemas.microsoft.com/office/powerpoint/2010/main" val="39742044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C7A067-EECB-458B-A0F2-092DB776C991}" type="slidenum">
              <a:rPr lang="en-US" smtClean="0"/>
              <a:t>52</a:t>
            </a:fld>
            <a:endParaRPr lang="en-US"/>
          </a:p>
        </p:txBody>
      </p:sp>
    </p:spTree>
    <p:extLst>
      <p:ext uri="{BB962C8B-B14F-4D97-AF65-F5344CB8AC3E}">
        <p14:creationId xmlns:p14="http://schemas.microsoft.com/office/powerpoint/2010/main" val="24833308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C7A067-EECB-458B-A0F2-092DB776C991}" type="slidenum">
              <a:rPr lang="en-US" smtClean="0"/>
              <a:t>53</a:t>
            </a:fld>
            <a:endParaRPr lang="en-US"/>
          </a:p>
        </p:txBody>
      </p:sp>
    </p:spTree>
    <p:extLst>
      <p:ext uri="{BB962C8B-B14F-4D97-AF65-F5344CB8AC3E}">
        <p14:creationId xmlns:p14="http://schemas.microsoft.com/office/powerpoint/2010/main" val="22400551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C7A067-EECB-458B-A0F2-092DB776C991}" type="slidenum">
              <a:rPr lang="en-US" smtClean="0"/>
              <a:t>54</a:t>
            </a:fld>
            <a:endParaRPr lang="en-US"/>
          </a:p>
        </p:txBody>
      </p:sp>
    </p:spTree>
    <p:extLst>
      <p:ext uri="{BB962C8B-B14F-4D97-AF65-F5344CB8AC3E}">
        <p14:creationId xmlns:p14="http://schemas.microsoft.com/office/powerpoint/2010/main" val="4842526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C7A067-EECB-458B-A0F2-092DB776C991}" type="slidenum">
              <a:rPr lang="en-US" smtClean="0"/>
              <a:t>55</a:t>
            </a:fld>
            <a:endParaRPr lang="en-US"/>
          </a:p>
        </p:txBody>
      </p:sp>
    </p:spTree>
    <p:extLst>
      <p:ext uri="{BB962C8B-B14F-4D97-AF65-F5344CB8AC3E}">
        <p14:creationId xmlns:p14="http://schemas.microsoft.com/office/powerpoint/2010/main" val="3435976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C7A067-EECB-458B-A0F2-092DB776C991}" type="slidenum">
              <a:rPr lang="en-US" smtClean="0"/>
              <a:t>8</a:t>
            </a:fld>
            <a:endParaRPr lang="en-US"/>
          </a:p>
        </p:txBody>
      </p:sp>
    </p:spTree>
    <p:extLst>
      <p:ext uri="{BB962C8B-B14F-4D97-AF65-F5344CB8AC3E}">
        <p14:creationId xmlns:p14="http://schemas.microsoft.com/office/powerpoint/2010/main" val="1526745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C7A067-EECB-458B-A0F2-092DB776C991}" type="slidenum">
              <a:rPr lang="en-US" smtClean="0"/>
              <a:t>9</a:t>
            </a:fld>
            <a:endParaRPr lang="en-US"/>
          </a:p>
        </p:txBody>
      </p:sp>
    </p:spTree>
    <p:extLst>
      <p:ext uri="{BB962C8B-B14F-4D97-AF65-F5344CB8AC3E}">
        <p14:creationId xmlns:p14="http://schemas.microsoft.com/office/powerpoint/2010/main" val="2241209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C7A067-EECB-458B-A0F2-092DB776C991}" type="slidenum">
              <a:rPr lang="en-US" smtClean="0"/>
              <a:t>10</a:t>
            </a:fld>
            <a:endParaRPr lang="en-US"/>
          </a:p>
        </p:txBody>
      </p:sp>
    </p:spTree>
    <p:extLst>
      <p:ext uri="{BB962C8B-B14F-4D97-AF65-F5344CB8AC3E}">
        <p14:creationId xmlns:p14="http://schemas.microsoft.com/office/powerpoint/2010/main" val="1584277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C7A067-EECB-458B-A0F2-092DB776C991}" type="slidenum">
              <a:rPr lang="en-US" smtClean="0"/>
              <a:t>11</a:t>
            </a:fld>
            <a:endParaRPr lang="en-US"/>
          </a:p>
        </p:txBody>
      </p:sp>
    </p:spTree>
    <p:extLst>
      <p:ext uri="{BB962C8B-B14F-4D97-AF65-F5344CB8AC3E}">
        <p14:creationId xmlns:p14="http://schemas.microsoft.com/office/powerpoint/2010/main" val="516434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CDF62F3-9B71-4CD1-8F98-15D5B44ACAB1}" type="datetimeFigureOut">
              <a:rPr lang="en-US" smtClean="0"/>
              <a:t>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B762BF-191A-4E9B-B42F-0D35E1046E7B}"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DF62F3-9B71-4CD1-8F98-15D5B44ACAB1}" type="datetimeFigureOut">
              <a:rPr lang="en-US" smtClean="0"/>
              <a:t>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B762BF-191A-4E9B-B42F-0D35E1046E7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DF62F3-9B71-4CD1-8F98-15D5B44ACAB1}" type="datetimeFigureOut">
              <a:rPr lang="en-US" smtClean="0"/>
              <a:t>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B762BF-191A-4E9B-B42F-0D35E1046E7B}"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DF62F3-9B71-4CD1-8F98-15D5B44ACAB1}" type="datetimeFigureOut">
              <a:rPr lang="en-US" smtClean="0"/>
              <a:t>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B762BF-191A-4E9B-B42F-0D35E1046E7B}"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7CDF62F3-9B71-4CD1-8F98-15D5B44ACAB1}" type="datetimeFigureOut">
              <a:rPr lang="en-US" smtClean="0"/>
              <a:t>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B762BF-191A-4E9B-B42F-0D35E1046E7B}"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DF62F3-9B71-4CD1-8F98-15D5B44ACAB1}" type="datetimeFigureOut">
              <a:rPr lang="en-US" smtClean="0"/>
              <a:t>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B762BF-191A-4E9B-B42F-0D35E1046E7B}"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CDF62F3-9B71-4CD1-8F98-15D5B44ACAB1}" type="datetimeFigureOut">
              <a:rPr lang="en-US" smtClean="0"/>
              <a:t>1/7/2015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BB762BF-191A-4E9B-B42F-0D35E1046E7B}"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DF62F3-9B71-4CD1-8F98-15D5B44ACAB1}" type="datetimeFigureOut">
              <a:rPr lang="en-US" smtClean="0"/>
              <a:t>1/7/2015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BB762BF-191A-4E9B-B42F-0D35E1046E7B}"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DF62F3-9B71-4CD1-8F98-15D5B44ACAB1}" type="datetimeFigureOut">
              <a:rPr lang="en-US" smtClean="0"/>
              <a:t>1/7/2015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BB762BF-191A-4E9B-B42F-0D35E1046E7B}"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7CDF62F3-9B71-4CD1-8F98-15D5B44ACAB1}" type="datetimeFigureOut">
              <a:rPr lang="en-US" smtClean="0"/>
              <a:t>1/7/2015</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1BB762BF-191A-4E9B-B42F-0D35E1046E7B}"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dirty="0"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DF62F3-9B71-4CD1-8F98-15D5B44ACAB1}" type="datetimeFigureOut">
              <a:rPr lang="en-US" smtClean="0"/>
              <a:t>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B762BF-191A-4E9B-B42F-0D35E1046E7B}"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7CDF62F3-9B71-4CD1-8F98-15D5B44ACAB1}" type="datetimeFigureOut">
              <a:rPr lang="en-US" smtClean="0"/>
              <a:t>1/7/2015</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1BB762BF-191A-4E9B-B42F-0D35E1046E7B}"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2800" dirty="0" smtClean="0"/>
              <a:t>How to Start an Internship for College Students</a:t>
            </a:r>
            <a:br>
              <a:rPr lang="en-US" sz="2800" dirty="0" smtClean="0"/>
            </a:br>
            <a:endParaRPr lang="en-US" sz="2800" dirty="0"/>
          </a:p>
        </p:txBody>
      </p:sp>
      <p:sp>
        <p:nvSpPr>
          <p:cNvPr id="3" name="Subtitle 2"/>
          <p:cNvSpPr>
            <a:spLocks noGrp="1"/>
          </p:cNvSpPr>
          <p:nvPr>
            <p:ph type="subTitle" idx="1"/>
          </p:nvPr>
        </p:nvSpPr>
        <p:spPr/>
        <p:txBody>
          <a:bodyPr>
            <a:normAutofit fontScale="25000" lnSpcReduction="20000"/>
          </a:bodyPr>
          <a:lstStyle/>
          <a:p>
            <a:r>
              <a:rPr lang="en-US" dirty="0" smtClean="0"/>
              <a:t>Jim Kenney  DSHS/ALTSA/HCS</a:t>
            </a:r>
          </a:p>
          <a:p>
            <a:endParaRPr lang="en-US" dirty="0" smtClean="0"/>
          </a:p>
          <a:p>
            <a:r>
              <a:rPr lang="en-US" dirty="0" smtClean="0"/>
              <a:t>February 11, 2014</a:t>
            </a:r>
            <a:endParaRPr lang="en-US" dirty="0"/>
          </a:p>
        </p:txBody>
      </p:sp>
    </p:spTree>
    <p:extLst>
      <p:ext uri="{BB962C8B-B14F-4D97-AF65-F5344CB8AC3E}">
        <p14:creationId xmlns:p14="http://schemas.microsoft.com/office/powerpoint/2010/main" val="23087374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76200"/>
            <a:ext cx="8991600" cy="6705600"/>
          </a:xfrm>
          <a:prstGeom prst="rect">
            <a:avLst/>
          </a:prstGeom>
        </p:spPr>
      </p:pic>
    </p:spTree>
    <p:extLst>
      <p:ext uri="{BB962C8B-B14F-4D97-AF65-F5344CB8AC3E}">
        <p14:creationId xmlns:p14="http://schemas.microsoft.com/office/powerpoint/2010/main" val="19436591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Initial STEPS</a:t>
            </a:r>
            <a:endParaRPr lang="en-US" dirty="0"/>
          </a:p>
        </p:txBody>
      </p:sp>
      <p:sp>
        <p:nvSpPr>
          <p:cNvPr id="3" name="Content Placeholder 2"/>
          <p:cNvSpPr>
            <a:spLocks noGrp="1"/>
          </p:cNvSpPr>
          <p:nvPr>
            <p:ph idx="1"/>
          </p:nvPr>
        </p:nvSpPr>
        <p:spPr>
          <a:xfrm>
            <a:off x="822960" y="1143000"/>
            <a:ext cx="7520940" cy="3579849"/>
          </a:xfrm>
        </p:spPr>
        <p:txBody>
          <a:bodyPr>
            <a:normAutofit/>
          </a:bodyPr>
          <a:lstStyle/>
          <a:p>
            <a:pPr lvl="2">
              <a:buFont typeface="Arial" pitchFamily="34" charset="0"/>
              <a:buChar char="•"/>
            </a:pPr>
            <a:endParaRPr lang="en-US" sz="2000" b="1" dirty="0" smtClean="0"/>
          </a:p>
          <a:p>
            <a:pPr lvl="2">
              <a:buFont typeface="Arial" pitchFamily="34" charset="0"/>
              <a:buChar char="•"/>
            </a:pPr>
            <a:r>
              <a:rPr lang="en-US" sz="2000" b="1" dirty="0" smtClean="0"/>
              <a:t>Planning </a:t>
            </a:r>
            <a:r>
              <a:rPr lang="en-US" sz="2000" b="1" dirty="0"/>
              <a:t>for developing Intern staff positions in your program(s) and staffing design</a:t>
            </a:r>
          </a:p>
          <a:p>
            <a:pPr lvl="2">
              <a:buFont typeface="Arial" pitchFamily="34" charset="0"/>
              <a:buChar char="•"/>
            </a:pPr>
            <a:endParaRPr lang="en-US" dirty="0" smtClean="0"/>
          </a:p>
          <a:p>
            <a:pPr marL="237744" lvl="2" indent="0">
              <a:buNone/>
            </a:pPr>
            <a:endParaRPr lang="en-US" dirty="0"/>
          </a:p>
          <a:p>
            <a:pPr lvl="3">
              <a:buFont typeface="Arial" pitchFamily="34" charset="0"/>
              <a:buChar char="•"/>
            </a:pPr>
            <a:r>
              <a:rPr lang="en-US" sz="2000" dirty="0" smtClean="0"/>
              <a:t>What </a:t>
            </a:r>
            <a:r>
              <a:rPr lang="en-US" sz="2000" dirty="0"/>
              <a:t>are your </a:t>
            </a:r>
            <a:r>
              <a:rPr lang="en-US" sz="2000" dirty="0" smtClean="0"/>
              <a:t>Organizational and program(s</a:t>
            </a:r>
            <a:r>
              <a:rPr lang="en-US" sz="2000" dirty="0"/>
              <a:t>) needs?  </a:t>
            </a:r>
            <a:endParaRPr lang="en-US" sz="2000" dirty="0" smtClean="0"/>
          </a:p>
          <a:p>
            <a:pPr marL="466344" lvl="3" indent="0">
              <a:buNone/>
            </a:pPr>
            <a:r>
              <a:rPr lang="en-US" sz="2000" dirty="0" smtClean="0"/>
              <a:t>  </a:t>
            </a:r>
          </a:p>
          <a:p>
            <a:endParaRPr lang="en-US" dirty="0"/>
          </a:p>
        </p:txBody>
      </p:sp>
    </p:spTree>
    <p:extLst>
      <p:ext uri="{BB962C8B-B14F-4D97-AF65-F5344CB8AC3E}">
        <p14:creationId xmlns:p14="http://schemas.microsoft.com/office/powerpoint/2010/main" val="30557459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Initial STEPS</a:t>
            </a:r>
          </a:p>
        </p:txBody>
      </p:sp>
      <p:sp>
        <p:nvSpPr>
          <p:cNvPr id="3" name="Content Placeholder 2"/>
          <p:cNvSpPr>
            <a:spLocks noGrp="1"/>
          </p:cNvSpPr>
          <p:nvPr>
            <p:ph idx="1"/>
          </p:nvPr>
        </p:nvSpPr>
        <p:spPr/>
        <p:txBody>
          <a:bodyPr/>
          <a:lstStyle/>
          <a:p>
            <a:pPr lvl="2">
              <a:buFont typeface="Arial" pitchFamily="34" charset="0"/>
              <a:buChar char="•"/>
            </a:pPr>
            <a:endParaRPr lang="en-US" sz="2000" dirty="0" smtClean="0"/>
          </a:p>
          <a:p>
            <a:pPr lvl="2">
              <a:buFont typeface="Arial" pitchFamily="34" charset="0"/>
              <a:buChar char="•"/>
            </a:pPr>
            <a:endParaRPr lang="en-US" sz="2000" b="1" dirty="0" smtClean="0"/>
          </a:p>
          <a:p>
            <a:pPr lvl="2">
              <a:buFont typeface="Arial" pitchFamily="34" charset="0"/>
              <a:buChar char="•"/>
            </a:pPr>
            <a:r>
              <a:rPr lang="en-US" sz="2000" b="1" dirty="0" smtClean="0"/>
              <a:t>What </a:t>
            </a:r>
            <a:r>
              <a:rPr lang="en-US" sz="2000" b="1" dirty="0"/>
              <a:t>programs do you want to include Interns? </a:t>
            </a:r>
          </a:p>
          <a:p>
            <a:pPr lvl="2">
              <a:buFont typeface="Arial" pitchFamily="34" charset="0"/>
              <a:buChar char="•"/>
            </a:pPr>
            <a:endParaRPr lang="en-US" sz="2000" b="1" dirty="0" smtClean="0"/>
          </a:p>
          <a:p>
            <a:pPr lvl="2">
              <a:buFont typeface="Arial" pitchFamily="34" charset="0"/>
              <a:buChar char="•"/>
            </a:pPr>
            <a:r>
              <a:rPr lang="en-US" sz="2000" b="1" dirty="0" smtClean="0"/>
              <a:t>What are you looking </a:t>
            </a:r>
            <a:r>
              <a:rPr lang="en-US" sz="2000" b="1" dirty="0"/>
              <a:t>at accomplishing with adding interns</a:t>
            </a:r>
            <a:r>
              <a:rPr lang="en-US" sz="2000" b="1" dirty="0" smtClean="0"/>
              <a:t>?</a:t>
            </a:r>
          </a:p>
          <a:p>
            <a:pPr lvl="2">
              <a:buFont typeface="Arial" pitchFamily="34" charset="0"/>
              <a:buChar char="•"/>
            </a:pPr>
            <a:endParaRPr lang="en-US" sz="2000" b="1" dirty="0" smtClean="0"/>
          </a:p>
          <a:p>
            <a:pPr lvl="2">
              <a:buFont typeface="Arial" pitchFamily="34" charset="0"/>
              <a:buChar char="•"/>
            </a:pPr>
            <a:endParaRPr lang="en-US" dirty="0"/>
          </a:p>
        </p:txBody>
      </p:sp>
    </p:spTree>
    <p:extLst>
      <p:ext uri="{BB962C8B-B14F-4D97-AF65-F5344CB8AC3E}">
        <p14:creationId xmlns:p14="http://schemas.microsoft.com/office/powerpoint/2010/main" val="1491663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Initial STEPS</a:t>
            </a:r>
          </a:p>
        </p:txBody>
      </p:sp>
      <p:sp>
        <p:nvSpPr>
          <p:cNvPr id="3" name="Content Placeholder 2"/>
          <p:cNvSpPr>
            <a:spLocks noGrp="1"/>
          </p:cNvSpPr>
          <p:nvPr>
            <p:ph idx="1"/>
          </p:nvPr>
        </p:nvSpPr>
        <p:spPr/>
        <p:txBody>
          <a:bodyPr/>
          <a:lstStyle/>
          <a:p>
            <a:pPr marL="342900" lvl="2" indent="-342900">
              <a:spcBef>
                <a:spcPts val="800"/>
              </a:spcBef>
              <a:buClrTx/>
              <a:buNone/>
            </a:pPr>
            <a:endParaRPr lang="en-US" sz="2000" b="1" dirty="0" smtClean="0"/>
          </a:p>
          <a:p>
            <a:pPr marL="342900" lvl="2" indent="-342900">
              <a:spcBef>
                <a:spcPts val="800"/>
              </a:spcBef>
              <a:buClrTx/>
              <a:buNone/>
            </a:pPr>
            <a:endParaRPr lang="en-US" sz="2000" b="1" dirty="0"/>
          </a:p>
          <a:p>
            <a:pPr marL="342900" lvl="2" indent="-342900">
              <a:spcBef>
                <a:spcPts val="800"/>
              </a:spcBef>
              <a:buClrTx/>
              <a:buFont typeface="Arial" pitchFamily="34" charset="0"/>
              <a:buChar char="•"/>
            </a:pPr>
            <a:r>
              <a:rPr lang="en-US" sz="2000" b="1" dirty="0" smtClean="0"/>
              <a:t>How </a:t>
            </a:r>
            <a:r>
              <a:rPr lang="en-US" sz="2000" b="1" dirty="0"/>
              <a:t>will bringing additional staff impact our program(s)?</a:t>
            </a:r>
          </a:p>
          <a:p>
            <a:endParaRPr lang="en-US" dirty="0"/>
          </a:p>
        </p:txBody>
      </p:sp>
    </p:spTree>
    <p:extLst>
      <p:ext uri="{BB962C8B-B14F-4D97-AF65-F5344CB8AC3E}">
        <p14:creationId xmlns:p14="http://schemas.microsoft.com/office/powerpoint/2010/main" val="28842419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Initial STEPS</a:t>
            </a:r>
          </a:p>
        </p:txBody>
      </p:sp>
      <p:sp>
        <p:nvSpPr>
          <p:cNvPr id="3" name="Content Placeholder 2"/>
          <p:cNvSpPr>
            <a:spLocks noGrp="1"/>
          </p:cNvSpPr>
          <p:nvPr>
            <p:ph idx="1"/>
          </p:nvPr>
        </p:nvSpPr>
        <p:spPr/>
        <p:txBody>
          <a:bodyPr/>
          <a:lstStyle/>
          <a:p>
            <a:pPr lvl="2">
              <a:buFont typeface="Arial" pitchFamily="34" charset="0"/>
              <a:buChar char="•"/>
            </a:pPr>
            <a:endParaRPr lang="en-US" dirty="0" smtClean="0"/>
          </a:p>
          <a:p>
            <a:pPr lvl="2">
              <a:buFont typeface="Arial" pitchFamily="34" charset="0"/>
              <a:buChar char="•"/>
            </a:pPr>
            <a:endParaRPr lang="en-US" dirty="0"/>
          </a:p>
          <a:p>
            <a:pPr lvl="2">
              <a:buFont typeface="Arial" pitchFamily="34" charset="0"/>
              <a:buChar char="•"/>
            </a:pPr>
            <a:r>
              <a:rPr lang="en-US" sz="2000" b="1" dirty="0" smtClean="0"/>
              <a:t>How </a:t>
            </a:r>
            <a:r>
              <a:rPr lang="en-US" sz="2000" b="1" dirty="0"/>
              <a:t>will adding interns and possibly multiple interns affect supervisor and </a:t>
            </a:r>
            <a:r>
              <a:rPr lang="en-US" sz="2000" b="1" dirty="0" smtClean="0"/>
              <a:t>staff </a:t>
            </a:r>
            <a:r>
              <a:rPr lang="en-US" sz="2000" b="1" dirty="0"/>
              <a:t>responsibilities? </a:t>
            </a:r>
            <a:endParaRPr lang="en-US" sz="2000" b="1" dirty="0" smtClean="0"/>
          </a:p>
          <a:p>
            <a:pPr lvl="2">
              <a:buFont typeface="Arial" pitchFamily="34" charset="0"/>
              <a:buChar char="•"/>
            </a:pPr>
            <a:endParaRPr lang="en-US" sz="2000" b="1" dirty="0"/>
          </a:p>
          <a:p>
            <a:endParaRPr lang="en-US" dirty="0"/>
          </a:p>
        </p:txBody>
      </p:sp>
    </p:spTree>
    <p:extLst>
      <p:ext uri="{BB962C8B-B14F-4D97-AF65-F5344CB8AC3E}">
        <p14:creationId xmlns:p14="http://schemas.microsoft.com/office/powerpoint/2010/main" val="41132316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Initial STEPS</a:t>
            </a:r>
          </a:p>
        </p:txBody>
      </p:sp>
      <p:sp>
        <p:nvSpPr>
          <p:cNvPr id="3" name="Content Placeholder 2"/>
          <p:cNvSpPr>
            <a:spLocks noGrp="1"/>
          </p:cNvSpPr>
          <p:nvPr>
            <p:ph idx="1"/>
          </p:nvPr>
        </p:nvSpPr>
        <p:spPr/>
        <p:txBody>
          <a:bodyPr/>
          <a:lstStyle/>
          <a:p>
            <a:pPr marL="342900" lvl="2" indent="-342900">
              <a:spcBef>
                <a:spcPts val="800"/>
              </a:spcBef>
              <a:buClrTx/>
              <a:buNone/>
            </a:pPr>
            <a:endParaRPr lang="en-US" sz="2000" b="1" dirty="0" smtClean="0"/>
          </a:p>
          <a:p>
            <a:pPr marL="342900" lvl="2" indent="-342900">
              <a:spcBef>
                <a:spcPts val="800"/>
              </a:spcBef>
              <a:buClrTx/>
              <a:buNone/>
            </a:pPr>
            <a:endParaRPr lang="en-US" sz="2000" b="1" dirty="0"/>
          </a:p>
          <a:p>
            <a:pPr marL="342900" lvl="2" indent="-342900">
              <a:spcBef>
                <a:spcPts val="800"/>
              </a:spcBef>
              <a:buClrTx/>
              <a:buFont typeface="Arial" pitchFamily="34" charset="0"/>
              <a:buChar char="•"/>
            </a:pPr>
            <a:r>
              <a:rPr lang="en-US" sz="2000" b="1" dirty="0" smtClean="0"/>
              <a:t>Do you </a:t>
            </a:r>
            <a:r>
              <a:rPr lang="en-US" sz="2000" b="1" dirty="0"/>
              <a:t>have the capacity to fulfill our contractual obligations to our programs and </a:t>
            </a:r>
            <a:r>
              <a:rPr lang="en-US" sz="2000" b="1" dirty="0" smtClean="0"/>
              <a:t>to </a:t>
            </a:r>
            <a:r>
              <a:rPr lang="en-US" sz="2000" b="1" dirty="0"/>
              <a:t>the intern and the university?</a:t>
            </a:r>
          </a:p>
          <a:p>
            <a:endParaRPr lang="en-US" dirty="0"/>
          </a:p>
        </p:txBody>
      </p:sp>
    </p:spTree>
    <p:extLst>
      <p:ext uri="{BB962C8B-B14F-4D97-AF65-F5344CB8AC3E}">
        <p14:creationId xmlns:p14="http://schemas.microsoft.com/office/powerpoint/2010/main" val="38598525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Initial STEPS</a:t>
            </a:r>
          </a:p>
        </p:txBody>
      </p:sp>
      <p:sp>
        <p:nvSpPr>
          <p:cNvPr id="3" name="Content Placeholder 2"/>
          <p:cNvSpPr>
            <a:spLocks noGrp="1"/>
          </p:cNvSpPr>
          <p:nvPr>
            <p:ph idx="1"/>
          </p:nvPr>
        </p:nvSpPr>
        <p:spPr/>
        <p:txBody>
          <a:bodyPr/>
          <a:lstStyle/>
          <a:p>
            <a:pPr marL="342900" lvl="3" indent="-342900">
              <a:spcBef>
                <a:spcPts val="800"/>
              </a:spcBef>
              <a:buClrTx/>
              <a:buNone/>
            </a:pPr>
            <a:endParaRPr lang="en-US" sz="2000" dirty="0" smtClean="0"/>
          </a:p>
          <a:p>
            <a:pPr marL="342900" lvl="3" indent="-342900">
              <a:spcBef>
                <a:spcPts val="800"/>
              </a:spcBef>
              <a:buClrTx/>
              <a:buFont typeface="Arial" pitchFamily="34" charset="0"/>
              <a:buChar char="•"/>
            </a:pPr>
            <a:endParaRPr lang="en-US" sz="2000" b="1" dirty="0" smtClean="0"/>
          </a:p>
          <a:p>
            <a:pPr marL="342900" lvl="3" indent="-342900">
              <a:spcBef>
                <a:spcPts val="800"/>
              </a:spcBef>
              <a:buClrTx/>
              <a:buFont typeface="Arial" pitchFamily="34" charset="0"/>
              <a:buChar char="•"/>
            </a:pPr>
            <a:r>
              <a:rPr lang="en-US" sz="2000" b="1" dirty="0" smtClean="0"/>
              <a:t>How </a:t>
            </a:r>
            <a:r>
              <a:rPr lang="en-US" sz="2000" b="1" dirty="0"/>
              <a:t>will adding interns impact </a:t>
            </a:r>
            <a:r>
              <a:rPr lang="en-US" sz="2000" b="1" dirty="0" smtClean="0"/>
              <a:t>your </a:t>
            </a:r>
            <a:r>
              <a:rPr lang="en-US" sz="2000" b="1" dirty="0"/>
              <a:t>capacity </a:t>
            </a:r>
            <a:r>
              <a:rPr lang="en-US" sz="2000" b="1" dirty="0" smtClean="0"/>
              <a:t> to provide services</a:t>
            </a:r>
          </a:p>
          <a:p>
            <a:pPr marL="342900" lvl="3" indent="-342900">
              <a:spcBef>
                <a:spcPts val="800"/>
              </a:spcBef>
              <a:buClrTx/>
              <a:buFont typeface="Arial" pitchFamily="34" charset="0"/>
              <a:buChar char="•"/>
            </a:pPr>
            <a:endParaRPr lang="en-US" sz="2000" b="1" dirty="0"/>
          </a:p>
          <a:p>
            <a:pPr marL="342900" lvl="3" indent="-342900">
              <a:spcBef>
                <a:spcPts val="800"/>
              </a:spcBef>
              <a:buClrTx/>
              <a:buFont typeface="Arial" pitchFamily="34" charset="0"/>
              <a:buChar char="•"/>
            </a:pPr>
            <a:r>
              <a:rPr lang="en-US" sz="2000" b="1" dirty="0" smtClean="0"/>
              <a:t>How ill adding interns impact your effectiveness in providing services?</a:t>
            </a:r>
          </a:p>
          <a:p>
            <a:pPr marL="342900" lvl="3" indent="-342900">
              <a:spcBef>
                <a:spcPts val="800"/>
              </a:spcBef>
              <a:buClrTx/>
              <a:buFont typeface="Arial" pitchFamily="34" charset="0"/>
              <a:buChar char="•"/>
            </a:pPr>
            <a:endParaRPr lang="en-US" sz="2000" dirty="0"/>
          </a:p>
          <a:p>
            <a:endParaRPr lang="en-US" dirty="0"/>
          </a:p>
        </p:txBody>
      </p:sp>
    </p:spTree>
    <p:extLst>
      <p:ext uri="{BB962C8B-B14F-4D97-AF65-F5344CB8AC3E}">
        <p14:creationId xmlns:p14="http://schemas.microsoft.com/office/powerpoint/2010/main" val="3209700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Initial Steps</a:t>
            </a:r>
          </a:p>
        </p:txBody>
      </p:sp>
      <p:sp>
        <p:nvSpPr>
          <p:cNvPr id="3" name="Content Placeholder 2"/>
          <p:cNvSpPr>
            <a:spLocks noGrp="1"/>
          </p:cNvSpPr>
          <p:nvPr>
            <p:ph idx="1"/>
          </p:nvPr>
        </p:nvSpPr>
        <p:spPr/>
        <p:txBody>
          <a:bodyPr/>
          <a:lstStyle/>
          <a:p>
            <a:pPr marL="342900" lvl="3" indent="-342900">
              <a:spcBef>
                <a:spcPts val="800"/>
              </a:spcBef>
              <a:buClrTx/>
              <a:buNone/>
            </a:pPr>
            <a:endParaRPr lang="en-US" sz="2000" dirty="0" smtClean="0"/>
          </a:p>
          <a:p>
            <a:pPr marL="342900" lvl="3" indent="-342900">
              <a:spcBef>
                <a:spcPts val="800"/>
              </a:spcBef>
              <a:buClrTx/>
              <a:buNone/>
            </a:pPr>
            <a:endParaRPr lang="en-US" sz="2000" dirty="0"/>
          </a:p>
          <a:p>
            <a:pPr marL="342900" lvl="3" indent="-342900">
              <a:spcBef>
                <a:spcPts val="800"/>
              </a:spcBef>
              <a:buClrTx/>
              <a:buFont typeface="Arial" pitchFamily="34" charset="0"/>
              <a:buChar char="•"/>
            </a:pPr>
            <a:r>
              <a:rPr lang="en-US" sz="2000" b="1" dirty="0" smtClean="0"/>
              <a:t>Could </a:t>
            </a:r>
            <a:r>
              <a:rPr lang="en-US" sz="2000" b="1" dirty="0"/>
              <a:t>the interns provide revenue generating services?</a:t>
            </a:r>
          </a:p>
          <a:p>
            <a:endParaRPr lang="en-US" dirty="0"/>
          </a:p>
        </p:txBody>
      </p:sp>
    </p:spTree>
    <p:extLst>
      <p:ext uri="{BB962C8B-B14F-4D97-AF65-F5344CB8AC3E}">
        <p14:creationId xmlns:p14="http://schemas.microsoft.com/office/powerpoint/2010/main" val="16812808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Initial Steps</a:t>
            </a:r>
          </a:p>
        </p:txBody>
      </p:sp>
      <p:sp>
        <p:nvSpPr>
          <p:cNvPr id="3" name="Content Placeholder 2"/>
          <p:cNvSpPr>
            <a:spLocks noGrp="1"/>
          </p:cNvSpPr>
          <p:nvPr>
            <p:ph idx="1"/>
          </p:nvPr>
        </p:nvSpPr>
        <p:spPr/>
        <p:txBody>
          <a:bodyPr/>
          <a:lstStyle/>
          <a:p>
            <a:pPr marL="237744" lvl="2" indent="0">
              <a:buNone/>
            </a:pPr>
            <a:endParaRPr lang="en-US" dirty="0" smtClean="0"/>
          </a:p>
          <a:p>
            <a:pPr lvl="2">
              <a:buFont typeface="Arial" pitchFamily="34" charset="0"/>
              <a:buChar char="•"/>
            </a:pPr>
            <a:endParaRPr lang="en-US" sz="2000" dirty="0" smtClean="0"/>
          </a:p>
          <a:p>
            <a:pPr lvl="2">
              <a:buFont typeface="Arial" pitchFamily="34" charset="0"/>
              <a:buChar char="•"/>
            </a:pPr>
            <a:r>
              <a:rPr lang="en-US" sz="2000" b="1" dirty="0" smtClean="0"/>
              <a:t>Once </a:t>
            </a:r>
            <a:r>
              <a:rPr lang="en-US" sz="2000" b="1" dirty="0"/>
              <a:t>the commitment is made as a Leadership/Management team </a:t>
            </a:r>
            <a:r>
              <a:rPr lang="en-US" sz="2000" b="1" dirty="0" smtClean="0"/>
              <a:t>it is critical to develop and implement </a:t>
            </a:r>
            <a:r>
              <a:rPr lang="en-US" sz="2000" b="1" dirty="0"/>
              <a:t>mechanisms </a:t>
            </a:r>
            <a:r>
              <a:rPr lang="en-US" sz="2000" b="1" dirty="0" smtClean="0"/>
              <a:t>for </a:t>
            </a:r>
            <a:r>
              <a:rPr lang="en-US" sz="2000" b="1" dirty="0"/>
              <a:t>performance review </a:t>
            </a:r>
            <a:r>
              <a:rPr lang="en-US" sz="2000" b="1" dirty="0" smtClean="0"/>
              <a:t>within the Management team and for providing information relevant to the </a:t>
            </a:r>
            <a:r>
              <a:rPr lang="en-US" sz="2000" b="1" dirty="0"/>
              <a:t>Strategic </a:t>
            </a:r>
            <a:r>
              <a:rPr lang="en-US" sz="2000" b="1" dirty="0" smtClean="0"/>
              <a:t>Plan performance indicators.</a:t>
            </a:r>
            <a:endParaRPr lang="en-US" sz="2000" b="1" dirty="0"/>
          </a:p>
          <a:p>
            <a:endParaRPr lang="en-US" dirty="0"/>
          </a:p>
        </p:txBody>
      </p:sp>
    </p:spTree>
    <p:extLst>
      <p:ext uri="{BB962C8B-B14F-4D97-AF65-F5344CB8AC3E}">
        <p14:creationId xmlns:p14="http://schemas.microsoft.com/office/powerpoint/2010/main" val="33560902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Initial Steps</a:t>
            </a:r>
          </a:p>
        </p:txBody>
      </p:sp>
      <p:sp>
        <p:nvSpPr>
          <p:cNvPr id="3" name="Content Placeholder 2"/>
          <p:cNvSpPr>
            <a:spLocks noGrp="1"/>
          </p:cNvSpPr>
          <p:nvPr>
            <p:ph idx="1"/>
          </p:nvPr>
        </p:nvSpPr>
        <p:spPr/>
        <p:txBody>
          <a:bodyPr>
            <a:normAutofit/>
          </a:bodyPr>
          <a:lstStyle/>
          <a:p>
            <a:pPr marL="9144" lvl="1" indent="0">
              <a:buNone/>
            </a:pPr>
            <a:endParaRPr lang="en-US" b="1" dirty="0" smtClean="0"/>
          </a:p>
          <a:p>
            <a:pPr marL="9144" lvl="1" indent="0">
              <a:buNone/>
            </a:pPr>
            <a:r>
              <a:rPr lang="en-US" sz="2400" b="1" dirty="0"/>
              <a:t>Strategic </a:t>
            </a:r>
            <a:r>
              <a:rPr lang="en-US" sz="2400" b="1" dirty="0" smtClean="0"/>
              <a:t>Planning</a:t>
            </a:r>
          </a:p>
          <a:p>
            <a:pPr marL="523494" lvl="2" indent="-285750">
              <a:buFont typeface="Arial" pitchFamily="34" charset="0"/>
              <a:buChar char="•"/>
            </a:pPr>
            <a:endParaRPr lang="en-US" dirty="0" smtClean="0"/>
          </a:p>
          <a:p>
            <a:pPr marL="523494" lvl="2" indent="-285750">
              <a:buFont typeface="Arial" pitchFamily="34" charset="0"/>
              <a:buChar char="•"/>
            </a:pPr>
            <a:r>
              <a:rPr lang="en-US" sz="2000" b="1" dirty="0" smtClean="0"/>
              <a:t>Initial Planning and development of performance indicators</a:t>
            </a:r>
          </a:p>
          <a:p>
            <a:pPr marL="523494" lvl="2" indent="-285750">
              <a:buFont typeface="Arial" pitchFamily="34" charset="0"/>
              <a:buChar char="•"/>
            </a:pPr>
            <a:endParaRPr lang="en-US" sz="2000" b="1" dirty="0" smtClean="0"/>
          </a:p>
          <a:p>
            <a:pPr marL="523494" lvl="2" indent="-285750">
              <a:buFont typeface="Arial" pitchFamily="34" charset="0"/>
              <a:buChar char="•"/>
            </a:pPr>
            <a:r>
              <a:rPr lang="en-US" sz="2000" b="1" dirty="0" smtClean="0"/>
              <a:t>(Examples of performance indicators Productivity, Revenue, days and hours worked, Costs..)</a:t>
            </a:r>
          </a:p>
          <a:p>
            <a:pPr marL="523494" lvl="2" indent="-285750">
              <a:buFont typeface="Arial" pitchFamily="34" charset="0"/>
              <a:buChar char="•"/>
            </a:pPr>
            <a:endParaRPr lang="en-US" sz="2000" b="1" dirty="0" smtClean="0"/>
          </a:p>
          <a:p>
            <a:pPr marL="523494" lvl="2" indent="-285750">
              <a:buFont typeface="Arial" pitchFamily="34" charset="0"/>
              <a:buChar char="•"/>
            </a:pPr>
            <a:r>
              <a:rPr lang="en-US" sz="2000" b="1" dirty="0" smtClean="0"/>
              <a:t>Timelines for ongoing review process</a:t>
            </a:r>
            <a:endParaRPr lang="en-US" sz="2000" b="1" dirty="0"/>
          </a:p>
          <a:p>
            <a:pPr marL="237744" lvl="2" indent="0">
              <a:buNone/>
            </a:pPr>
            <a:endParaRPr lang="en-US" sz="2000" b="1" dirty="0" smtClean="0"/>
          </a:p>
          <a:p>
            <a:pPr marL="237744" lvl="2" indent="0">
              <a:buNone/>
            </a:pPr>
            <a:endParaRPr lang="en-US" dirty="0"/>
          </a:p>
          <a:p>
            <a:pPr marL="237744" lvl="2" indent="0">
              <a:buNone/>
            </a:pPr>
            <a:endParaRPr lang="en-US" dirty="0" smtClean="0"/>
          </a:p>
        </p:txBody>
      </p:sp>
    </p:spTree>
    <p:extLst>
      <p:ext uri="{BB962C8B-B14F-4D97-AF65-F5344CB8AC3E}">
        <p14:creationId xmlns:p14="http://schemas.microsoft.com/office/powerpoint/2010/main" val="18724376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520940" cy="548640"/>
          </a:xfrm>
        </p:spPr>
        <p:txBody>
          <a:bodyPr/>
          <a:lstStyle/>
          <a:p>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76400" y="304800"/>
            <a:ext cx="5562600" cy="1371599"/>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0" y="2089151"/>
            <a:ext cx="5334000" cy="2940049"/>
          </a:xfrm>
          <a:prstGeom prst="rect">
            <a:avLst/>
          </a:prstGeom>
        </p:spPr>
      </p:pic>
      <p:sp>
        <p:nvSpPr>
          <p:cNvPr id="6" name="TextBox 5"/>
          <p:cNvSpPr txBox="1"/>
          <p:nvPr/>
        </p:nvSpPr>
        <p:spPr>
          <a:xfrm>
            <a:off x="5029200" y="5029200"/>
            <a:ext cx="3643300" cy="1754326"/>
          </a:xfrm>
          <a:prstGeom prst="rect">
            <a:avLst/>
          </a:prstGeom>
          <a:noFill/>
        </p:spPr>
        <p:txBody>
          <a:bodyPr wrap="square" rtlCol="0">
            <a:spAutoFit/>
          </a:bodyPr>
          <a:lstStyle/>
          <a:p>
            <a:r>
              <a:rPr lang="en-US" sz="5400" b="1" dirty="0" smtClean="0"/>
              <a:t>Partnership Grant</a:t>
            </a:r>
            <a:endParaRPr lang="en-US" sz="5400" b="1" dirty="0"/>
          </a:p>
        </p:txBody>
      </p:sp>
    </p:spTree>
    <p:extLst>
      <p:ext uri="{BB962C8B-B14F-4D97-AF65-F5344CB8AC3E}">
        <p14:creationId xmlns:p14="http://schemas.microsoft.com/office/powerpoint/2010/main" val="1534123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Initial Steps</a:t>
            </a:r>
          </a:p>
        </p:txBody>
      </p:sp>
      <p:sp>
        <p:nvSpPr>
          <p:cNvPr id="3" name="Content Placeholder 2"/>
          <p:cNvSpPr>
            <a:spLocks noGrp="1"/>
          </p:cNvSpPr>
          <p:nvPr>
            <p:ph idx="1"/>
          </p:nvPr>
        </p:nvSpPr>
        <p:spPr/>
        <p:txBody>
          <a:bodyPr>
            <a:normAutofit/>
          </a:bodyPr>
          <a:lstStyle/>
          <a:p>
            <a:pPr marL="9144" lvl="1" indent="0">
              <a:buNone/>
            </a:pPr>
            <a:endParaRPr lang="en-US" b="1" dirty="0" smtClean="0"/>
          </a:p>
          <a:p>
            <a:pPr marL="9144" lvl="1" indent="0">
              <a:buNone/>
            </a:pPr>
            <a:r>
              <a:rPr lang="en-US" sz="2000" b="1" dirty="0" smtClean="0"/>
              <a:t>Budget </a:t>
            </a:r>
            <a:r>
              <a:rPr lang="en-US" sz="2000" b="1" dirty="0"/>
              <a:t>and Financial </a:t>
            </a:r>
            <a:r>
              <a:rPr lang="en-US" sz="2000" b="1" dirty="0" smtClean="0"/>
              <a:t>Planning</a:t>
            </a:r>
          </a:p>
          <a:p>
            <a:pPr marL="9144" lvl="1" indent="0">
              <a:buNone/>
            </a:pPr>
            <a:endParaRPr lang="en-US" sz="2000" b="1" dirty="0"/>
          </a:p>
          <a:p>
            <a:pPr lvl="2">
              <a:buFont typeface="Arial" pitchFamily="34" charset="0"/>
              <a:buChar char="•"/>
            </a:pPr>
            <a:r>
              <a:rPr lang="en-US" sz="2000" b="1" dirty="0" smtClean="0"/>
              <a:t>Costs</a:t>
            </a:r>
            <a:r>
              <a:rPr lang="en-US" sz="2000" b="1" dirty="0"/>
              <a:t>:     Staff time  office space; computers, phone, </a:t>
            </a:r>
            <a:r>
              <a:rPr lang="en-US" sz="2000" b="1" dirty="0" smtClean="0"/>
              <a:t>admin</a:t>
            </a:r>
          </a:p>
          <a:p>
            <a:pPr marL="237744" lvl="2" indent="0">
              <a:buNone/>
            </a:pPr>
            <a:r>
              <a:rPr lang="en-US" sz="2000" b="1" dirty="0"/>
              <a:t> </a:t>
            </a:r>
            <a:r>
              <a:rPr lang="en-US" sz="2000" b="1" dirty="0" smtClean="0"/>
              <a:t>                  support, Human  </a:t>
            </a:r>
            <a:r>
              <a:rPr lang="en-US" sz="2000" b="1" dirty="0"/>
              <a:t>Resources( Application materials</a:t>
            </a:r>
            <a:r>
              <a:rPr lang="en-US" sz="2000" b="1" dirty="0" smtClean="0"/>
              <a:t>,</a:t>
            </a:r>
          </a:p>
          <a:p>
            <a:pPr marL="237744" lvl="2" indent="0">
              <a:buNone/>
            </a:pPr>
            <a:r>
              <a:rPr lang="en-US" sz="2000" b="1" dirty="0"/>
              <a:t> </a:t>
            </a:r>
            <a:r>
              <a:rPr lang="en-US" sz="2000" b="1" dirty="0" smtClean="0"/>
              <a:t>                  </a:t>
            </a:r>
            <a:r>
              <a:rPr lang="en-US" sz="2000" b="1" dirty="0"/>
              <a:t>reference checks</a:t>
            </a:r>
            <a:r>
              <a:rPr lang="en-US" sz="2000" b="1" dirty="0" smtClean="0"/>
              <a:t>, </a:t>
            </a:r>
            <a:r>
              <a:rPr lang="en-US" sz="2000" b="1" dirty="0"/>
              <a:t>Background checks, </a:t>
            </a:r>
            <a:r>
              <a:rPr lang="en-US" sz="2000" b="1" dirty="0" smtClean="0"/>
              <a:t>Credential</a:t>
            </a:r>
          </a:p>
          <a:p>
            <a:pPr marL="237744" lvl="2" indent="0">
              <a:buNone/>
            </a:pPr>
            <a:r>
              <a:rPr lang="en-US" sz="2000" b="1" dirty="0"/>
              <a:t> </a:t>
            </a:r>
            <a:r>
              <a:rPr lang="en-US" sz="2000" b="1" dirty="0" smtClean="0"/>
              <a:t>                  checks</a:t>
            </a:r>
            <a:r>
              <a:rPr lang="en-US" sz="2000" b="1" dirty="0"/>
              <a:t>, </a:t>
            </a:r>
            <a:r>
              <a:rPr lang="en-US" sz="2000" b="1" dirty="0" smtClean="0"/>
              <a:t>Orientation, Supervision </a:t>
            </a:r>
            <a:r>
              <a:rPr lang="en-US" sz="2000" b="1" dirty="0"/>
              <a:t>and </a:t>
            </a:r>
            <a:r>
              <a:rPr lang="en-US" sz="2000" b="1" dirty="0" smtClean="0"/>
              <a:t>training,</a:t>
            </a:r>
          </a:p>
          <a:p>
            <a:pPr marL="237744" lvl="2" indent="0">
              <a:buNone/>
            </a:pPr>
            <a:r>
              <a:rPr lang="en-US" sz="2000" b="1" dirty="0"/>
              <a:t> </a:t>
            </a:r>
            <a:r>
              <a:rPr lang="en-US" sz="2000" b="1" dirty="0" smtClean="0"/>
              <a:t>                  Personnel files), IT support, mileage….</a:t>
            </a:r>
            <a:endParaRPr lang="en-US" sz="2000" b="1" dirty="0"/>
          </a:p>
          <a:p>
            <a:pPr marL="237744" lvl="2" indent="0">
              <a:buNone/>
            </a:pPr>
            <a:endParaRPr lang="en-US" sz="2000" b="1" dirty="0"/>
          </a:p>
          <a:p>
            <a:endParaRPr lang="en-US" dirty="0"/>
          </a:p>
        </p:txBody>
      </p:sp>
    </p:spTree>
    <p:extLst>
      <p:ext uri="{BB962C8B-B14F-4D97-AF65-F5344CB8AC3E}">
        <p14:creationId xmlns:p14="http://schemas.microsoft.com/office/powerpoint/2010/main" val="4964427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Initial Steps</a:t>
            </a:r>
          </a:p>
        </p:txBody>
      </p:sp>
      <p:sp>
        <p:nvSpPr>
          <p:cNvPr id="3" name="Content Placeholder 2"/>
          <p:cNvSpPr>
            <a:spLocks noGrp="1"/>
          </p:cNvSpPr>
          <p:nvPr>
            <p:ph idx="1"/>
          </p:nvPr>
        </p:nvSpPr>
        <p:spPr/>
        <p:txBody>
          <a:bodyPr>
            <a:normAutofit/>
          </a:bodyPr>
          <a:lstStyle/>
          <a:p>
            <a:pPr>
              <a:buFont typeface="Arial" pitchFamily="34" charset="0"/>
              <a:buChar char="•"/>
            </a:pPr>
            <a:endParaRPr lang="en-US" sz="2000" dirty="0" smtClean="0"/>
          </a:p>
          <a:p>
            <a:pPr>
              <a:buFont typeface="Arial" pitchFamily="34" charset="0"/>
              <a:buChar char="•"/>
            </a:pPr>
            <a:endParaRPr lang="en-US" sz="2000" dirty="0"/>
          </a:p>
          <a:p>
            <a:pPr>
              <a:buFont typeface="Arial" pitchFamily="34" charset="0"/>
              <a:buChar char="•"/>
            </a:pPr>
            <a:endParaRPr lang="en-US" sz="2000" dirty="0" smtClean="0"/>
          </a:p>
          <a:p>
            <a:pPr>
              <a:buFont typeface="Arial" pitchFamily="34" charset="0"/>
              <a:buChar char="•"/>
            </a:pPr>
            <a:r>
              <a:rPr lang="en-US" sz="2000" dirty="0" smtClean="0"/>
              <a:t>Revenue:    Opportunities </a:t>
            </a:r>
            <a:r>
              <a:rPr lang="en-US" sz="2000" dirty="0"/>
              <a:t>for billable hours   (Medicaid; Grants</a:t>
            </a:r>
            <a:r>
              <a:rPr lang="en-US" sz="2000" dirty="0" smtClean="0"/>
              <a:t>)</a:t>
            </a:r>
          </a:p>
          <a:p>
            <a:pPr marL="0" indent="0"/>
            <a:r>
              <a:rPr lang="en-US" sz="2000" dirty="0"/>
              <a:t> </a:t>
            </a:r>
            <a:r>
              <a:rPr lang="en-US" sz="2000" dirty="0" smtClean="0"/>
              <a:t>                      Match for Grants and contracts.</a:t>
            </a:r>
            <a:endParaRPr lang="en-US" sz="2000" dirty="0"/>
          </a:p>
        </p:txBody>
      </p:sp>
    </p:spTree>
    <p:extLst>
      <p:ext uri="{BB962C8B-B14F-4D97-AF65-F5344CB8AC3E}">
        <p14:creationId xmlns:p14="http://schemas.microsoft.com/office/powerpoint/2010/main" val="30143271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Initial Steps</a:t>
            </a:r>
          </a:p>
        </p:txBody>
      </p:sp>
      <p:sp>
        <p:nvSpPr>
          <p:cNvPr id="3" name="Content Placeholder 2"/>
          <p:cNvSpPr>
            <a:spLocks noGrp="1"/>
          </p:cNvSpPr>
          <p:nvPr>
            <p:ph idx="1"/>
          </p:nvPr>
        </p:nvSpPr>
        <p:spPr/>
        <p:txBody>
          <a:bodyPr/>
          <a:lstStyle/>
          <a:p>
            <a:pPr marL="342900" lvl="1" indent="-342900">
              <a:spcBef>
                <a:spcPts val="800"/>
              </a:spcBef>
              <a:buClrTx/>
              <a:buNone/>
            </a:pPr>
            <a:endParaRPr lang="en-US" b="1" dirty="0" smtClean="0"/>
          </a:p>
          <a:p>
            <a:pPr marL="342900" lvl="1" indent="-342900">
              <a:spcBef>
                <a:spcPts val="800"/>
              </a:spcBef>
              <a:buClrTx/>
              <a:buNone/>
            </a:pPr>
            <a:endParaRPr lang="en-US" b="1" dirty="0"/>
          </a:p>
          <a:p>
            <a:pPr lvl="2">
              <a:spcBef>
                <a:spcPts val="800"/>
              </a:spcBef>
              <a:buClrTx/>
              <a:buFont typeface="Arial" pitchFamily="34" charset="0"/>
              <a:buChar char="•"/>
            </a:pPr>
            <a:r>
              <a:rPr lang="en-US" sz="2400" b="1" dirty="0" smtClean="0"/>
              <a:t>Discussion </a:t>
            </a:r>
            <a:r>
              <a:rPr lang="en-US" sz="2400" b="1" dirty="0"/>
              <a:t>with College Faculty Supervisors </a:t>
            </a:r>
            <a:r>
              <a:rPr lang="en-US" sz="2400" b="1" dirty="0" smtClean="0"/>
              <a:t>in   designing </a:t>
            </a:r>
            <a:r>
              <a:rPr lang="en-US" sz="2400" b="1" dirty="0"/>
              <a:t>internship opportunities</a:t>
            </a:r>
          </a:p>
          <a:p>
            <a:endParaRPr lang="en-US" dirty="0"/>
          </a:p>
        </p:txBody>
      </p:sp>
    </p:spTree>
    <p:extLst>
      <p:ext uri="{BB962C8B-B14F-4D97-AF65-F5344CB8AC3E}">
        <p14:creationId xmlns:p14="http://schemas.microsoft.com/office/powerpoint/2010/main" val="8977552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Initial Steps</a:t>
            </a:r>
          </a:p>
        </p:txBody>
      </p:sp>
      <p:sp>
        <p:nvSpPr>
          <p:cNvPr id="3" name="Content Placeholder 2"/>
          <p:cNvSpPr>
            <a:spLocks noGrp="1"/>
          </p:cNvSpPr>
          <p:nvPr>
            <p:ph idx="1"/>
          </p:nvPr>
        </p:nvSpPr>
        <p:spPr/>
        <p:txBody>
          <a:bodyPr/>
          <a:lstStyle/>
          <a:p>
            <a:endParaRPr lang="en-US" dirty="0" smtClean="0"/>
          </a:p>
          <a:p>
            <a:pPr>
              <a:buFont typeface="Arial" pitchFamily="34" charset="0"/>
              <a:buChar char="•"/>
            </a:pPr>
            <a:endParaRPr lang="en-US" sz="2000" dirty="0" smtClean="0"/>
          </a:p>
          <a:p>
            <a:pPr>
              <a:buFont typeface="Arial" pitchFamily="34" charset="0"/>
              <a:buChar char="•"/>
            </a:pPr>
            <a:r>
              <a:rPr lang="en-US" sz="2000" dirty="0" smtClean="0"/>
              <a:t>Credentials </a:t>
            </a:r>
            <a:r>
              <a:rPr lang="en-US" sz="2000" dirty="0"/>
              <a:t>of Management Staff </a:t>
            </a:r>
            <a:r>
              <a:rPr lang="en-US" sz="2000" dirty="0" smtClean="0"/>
              <a:t> and or other staff in order to </a:t>
            </a:r>
            <a:r>
              <a:rPr lang="en-US" sz="2000" dirty="0"/>
              <a:t>match with Interns and College </a:t>
            </a:r>
            <a:r>
              <a:rPr lang="en-US" sz="2000" dirty="0" smtClean="0"/>
              <a:t>programs Requirements</a:t>
            </a:r>
            <a:endParaRPr lang="en-US" sz="2000" dirty="0"/>
          </a:p>
          <a:p>
            <a:endParaRPr lang="en-US" dirty="0"/>
          </a:p>
        </p:txBody>
      </p:sp>
    </p:spTree>
    <p:extLst>
      <p:ext uri="{BB962C8B-B14F-4D97-AF65-F5344CB8AC3E}">
        <p14:creationId xmlns:p14="http://schemas.microsoft.com/office/powerpoint/2010/main" val="17872208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Initial Steps</a:t>
            </a:r>
          </a:p>
        </p:txBody>
      </p:sp>
      <p:sp>
        <p:nvSpPr>
          <p:cNvPr id="3" name="Content Placeholder 2"/>
          <p:cNvSpPr>
            <a:spLocks noGrp="1"/>
          </p:cNvSpPr>
          <p:nvPr>
            <p:ph idx="1"/>
          </p:nvPr>
        </p:nvSpPr>
        <p:spPr/>
        <p:txBody>
          <a:bodyPr/>
          <a:lstStyle/>
          <a:p>
            <a:endParaRPr lang="en-US" dirty="0" smtClean="0"/>
          </a:p>
          <a:p>
            <a:r>
              <a:rPr lang="en-US" sz="2000" dirty="0" smtClean="0"/>
              <a:t>Matching </a:t>
            </a:r>
            <a:r>
              <a:rPr lang="en-US" sz="2000" dirty="0"/>
              <a:t>Degree Credentials with College program expectations  </a:t>
            </a:r>
          </a:p>
          <a:p>
            <a:pPr marL="237744" lvl="2" indent="0">
              <a:buNone/>
            </a:pPr>
            <a:r>
              <a:rPr lang="en-US" sz="2000" dirty="0"/>
              <a:t>    </a:t>
            </a:r>
            <a:endParaRPr lang="en-US" sz="2000" dirty="0" smtClean="0"/>
          </a:p>
          <a:p>
            <a:pPr lvl="2">
              <a:buFont typeface="Arial" pitchFamily="34" charset="0"/>
              <a:buChar char="•"/>
            </a:pPr>
            <a:r>
              <a:rPr lang="en-US" sz="2000" dirty="0" smtClean="0"/>
              <a:t>        </a:t>
            </a:r>
            <a:r>
              <a:rPr lang="en-US" sz="2000" dirty="0"/>
              <a:t>U of W  BA in Social Work</a:t>
            </a:r>
          </a:p>
          <a:p>
            <a:pPr lvl="2">
              <a:buFont typeface="Arial" pitchFamily="34" charset="0"/>
              <a:buChar char="•"/>
            </a:pPr>
            <a:r>
              <a:rPr lang="en-US" sz="2000" dirty="0"/>
              <a:t>        U of W MSW in Social Work</a:t>
            </a:r>
          </a:p>
          <a:p>
            <a:pPr lvl="2">
              <a:buFont typeface="Arial" pitchFamily="34" charset="0"/>
              <a:buChar char="•"/>
            </a:pPr>
            <a:r>
              <a:rPr lang="en-US" sz="2000" dirty="0"/>
              <a:t>        Chemical Dependency</a:t>
            </a:r>
          </a:p>
          <a:p>
            <a:pPr lvl="2">
              <a:buFont typeface="Arial" pitchFamily="34" charset="0"/>
              <a:buChar char="•"/>
            </a:pPr>
            <a:r>
              <a:rPr lang="en-US" sz="2000" dirty="0"/>
              <a:t>        Mental Health</a:t>
            </a:r>
          </a:p>
          <a:p>
            <a:pPr lvl="2">
              <a:buFont typeface="Arial" pitchFamily="34" charset="0"/>
              <a:buChar char="•"/>
            </a:pPr>
            <a:r>
              <a:rPr lang="en-US" sz="2000" dirty="0"/>
              <a:t>        Marriage and Family Counseling</a:t>
            </a:r>
          </a:p>
          <a:p>
            <a:pPr lvl="2">
              <a:buFont typeface="Arial" pitchFamily="34" charset="0"/>
              <a:buChar char="•"/>
            </a:pPr>
            <a:r>
              <a:rPr lang="en-US" sz="2000" dirty="0"/>
              <a:t>        Other Specialties (Minority Specialist, DD Specialist, etc.)</a:t>
            </a:r>
          </a:p>
          <a:p>
            <a:endParaRPr lang="en-US" dirty="0"/>
          </a:p>
        </p:txBody>
      </p:sp>
    </p:spTree>
    <p:extLst>
      <p:ext uri="{BB962C8B-B14F-4D97-AF65-F5344CB8AC3E}">
        <p14:creationId xmlns:p14="http://schemas.microsoft.com/office/powerpoint/2010/main" val="31502703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Initial Steps</a:t>
            </a:r>
          </a:p>
        </p:txBody>
      </p:sp>
      <p:sp>
        <p:nvSpPr>
          <p:cNvPr id="3" name="Content Placeholder 2"/>
          <p:cNvSpPr>
            <a:spLocks noGrp="1"/>
          </p:cNvSpPr>
          <p:nvPr>
            <p:ph idx="1"/>
          </p:nvPr>
        </p:nvSpPr>
        <p:spPr/>
        <p:txBody>
          <a:bodyPr/>
          <a:lstStyle/>
          <a:p>
            <a:endParaRPr lang="en-US" dirty="0" smtClean="0"/>
          </a:p>
          <a:p>
            <a:endParaRPr lang="en-US" dirty="0"/>
          </a:p>
          <a:p>
            <a:pPr>
              <a:buFont typeface="Arial" pitchFamily="34" charset="0"/>
              <a:buChar char="•"/>
            </a:pPr>
            <a:r>
              <a:rPr lang="en-US" sz="2000" dirty="0" smtClean="0"/>
              <a:t>Determining </a:t>
            </a:r>
            <a:r>
              <a:rPr lang="en-US" sz="2000" dirty="0"/>
              <a:t>what Colleges/Universities, Community Colleges and programs </a:t>
            </a:r>
            <a:r>
              <a:rPr lang="en-US" sz="2000" dirty="0" smtClean="0"/>
              <a:t>where the organization chooses to market opportunities </a:t>
            </a:r>
            <a:r>
              <a:rPr lang="en-US" sz="2000" dirty="0"/>
              <a:t>for interns</a:t>
            </a:r>
          </a:p>
          <a:p>
            <a:endParaRPr lang="en-US" dirty="0"/>
          </a:p>
        </p:txBody>
      </p:sp>
    </p:spTree>
    <p:extLst>
      <p:ext uri="{BB962C8B-B14F-4D97-AF65-F5344CB8AC3E}">
        <p14:creationId xmlns:p14="http://schemas.microsoft.com/office/powerpoint/2010/main" val="8600980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Initial Steps</a:t>
            </a:r>
          </a:p>
        </p:txBody>
      </p:sp>
      <p:sp>
        <p:nvSpPr>
          <p:cNvPr id="3" name="Content Placeholder 2"/>
          <p:cNvSpPr>
            <a:spLocks noGrp="1"/>
          </p:cNvSpPr>
          <p:nvPr>
            <p:ph idx="1"/>
          </p:nvPr>
        </p:nvSpPr>
        <p:spPr>
          <a:xfrm>
            <a:off x="822960" y="1100628"/>
            <a:ext cx="7520940" cy="4385772"/>
          </a:xfrm>
        </p:spPr>
        <p:txBody>
          <a:bodyPr>
            <a:normAutofit/>
          </a:bodyPr>
          <a:lstStyle/>
          <a:p>
            <a:endParaRPr lang="en-US" dirty="0" smtClean="0"/>
          </a:p>
          <a:p>
            <a:endParaRPr lang="en-US" dirty="0" smtClean="0"/>
          </a:p>
          <a:p>
            <a:pPr>
              <a:buFont typeface="Arial" pitchFamily="34" charset="0"/>
              <a:buChar char="•"/>
            </a:pPr>
            <a:r>
              <a:rPr lang="en-US" sz="2000" dirty="0" smtClean="0"/>
              <a:t>Developing </a:t>
            </a:r>
            <a:r>
              <a:rPr lang="en-US" sz="2000" dirty="0"/>
              <a:t>Policies and Procedures for </a:t>
            </a:r>
            <a:r>
              <a:rPr lang="en-US" sz="2000" dirty="0" smtClean="0"/>
              <a:t>Interns (Human Resources)</a:t>
            </a:r>
          </a:p>
          <a:p>
            <a:endParaRPr lang="en-US" sz="2000" dirty="0"/>
          </a:p>
          <a:p>
            <a:endParaRPr lang="en-US" sz="2000" dirty="0"/>
          </a:p>
        </p:txBody>
      </p:sp>
    </p:spTree>
    <p:extLst>
      <p:ext uri="{BB962C8B-B14F-4D97-AF65-F5344CB8AC3E}">
        <p14:creationId xmlns:p14="http://schemas.microsoft.com/office/powerpoint/2010/main" val="32055012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Initial Steps</a:t>
            </a:r>
          </a:p>
        </p:txBody>
      </p:sp>
      <p:sp>
        <p:nvSpPr>
          <p:cNvPr id="3" name="Content Placeholder 2"/>
          <p:cNvSpPr>
            <a:spLocks noGrp="1"/>
          </p:cNvSpPr>
          <p:nvPr>
            <p:ph idx="1"/>
          </p:nvPr>
        </p:nvSpPr>
        <p:spPr/>
        <p:txBody>
          <a:bodyPr/>
          <a:lstStyle/>
          <a:p>
            <a:endParaRPr lang="en-US" dirty="0" smtClean="0"/>
          </a:p>
          <a:p>
            <a:endParaRPr lang="en-US" dirty="0"/>
          </a:p>
          <a:p>
            <a:pPr>
              <a:buFont typeface="Arial" pitchFamily="34" charset="0"/>
              <a:buChar char="•"/>
            </a:pPr>
            <a:r>
              <a:rPr lang="en-US" sz="2000" dirty="0" smtClean="0"/>
              <a:t>Developing </a:t>
            </a:r>
            <a:r>
              <a:rPr lang="en-US" sz="2000" dirty="0"/>
              <a:t>Job Descriptions for the internships</a:t>
            </a:r>
          </a:p>
          <a:p>
            <a:endParaRPr lang="en-US" dirty="0"/>
          </a:p>
        </p:txBody>
      </p:sp>
    </p:spTree>
    <p:extLst>
      <p:ext uri="{BB962C8B-B14F-4D97-AF65-F5344CB8AC3E}">
        <p14:creationId xmlns:p14="http://schemas.microsoft.com/office/powerpoint/2010/main" val="24407686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Initial Steps</a:t>
            </a:r>
          </a:p>
        </p:txBody>
      </p:sp>
      <p:sp>
        <p:nvSpPr>
          <p:cNvPr id="3" name="Content Placeholder 2"/>
          <p:cNvSpPr>
            <a:spLocks noGrp="1"/>
          </p:cNvSpPr>
          <p:nvPr>
            <p:ph idx="1"/>
          </p:nvPr>
        </p:nvSpPr>
        <p:spPr/>
        <p:txBody>
          <a:bodyPr/>
          <a:lstStyle/>
          <a:p>
            <a:endParaRPr lang="en-US" sz="2000" dirty="0" smtClean="0"/>
          </a:p>
          <a:p>
            <a:r>
              <a:rPr lang="en-US" sz="2000" dirty="0" smtClean="0"/>
              <a:t>Designing </a:t>
            </a:r>
            <a:r>
              <a:rPr lang="en-US" sz="2000" dirty="0"/>
              <a:t>Supervision Expectations and including in Job </a:t>
            </a:r>
            <a:r>
              <a:rPr lang="en-US" sz="2000" dirty="0" smtClean="0"/>
              <a:t>descriptions </a:t>
            </a:r>
            <a:r>
              <a:rPr lang="en-US" sz="2000" dirty="0"/>
              <a:t>for </a:t>
            </a:r>
            <a:r>
              <a:rPr lang="en-US" sz="2000" dirty="0" smtClean="0"/>
              <a:t>Managers</a:t>
            </a:r>
          </a:p>
          <a:p>
            <a:endParaRPr lang="en-US" sz="2000" dirty="0"/>
          </a:p>
          <a:p>
            <a:pPr lvl="2">
              <a:buFont typeface="Arial" pitchFamily="34" charset="0"/>
              <a:buChar char="•"/>
            </a:pPr>
            <a:r>
              <a:rPr lang="en-US" sz="2000" b="1" dirty="0" smtClean="0"/>
              <a:t>Developing </a:t>
            </a:r>
            <a:r>
              <a:rPr lang="en-US" sz="2000" b="1" dirty="0"/>
              <a:t>Performance Measures  (evaluation of </a:t>
            </a:r>
            <a:r>
              <a:rPr lang="en-US" sz="2000" b="1" dirty="0" smtClean="0"/>
              <a:t>providing internship supervision)</a:t>
            </a:r>
            <a:endParaRPr lang="en-US" sz="2000" b="1" dirty="0"/>
          </a:p>
          <a:p>
            <a:endParaRPr lang="en-US" dirty="0"/>
          </a:p>
        </p:txBody>
      </p:sp>
    </p:spTree>
    <p:extLst>
      <p:ext uri="{BB962C8B-B14F-4D97-AF65-F5344CB8AC3E}">
        <p14:creationId xmlns:p14="http://schemas.microsoft.com/office/powerpoint/2010/main" val="10695909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Initial Steps</a:t>
            </a:r>
          </a:p>
        </p:txBody>
      </p:sp>
      <p:sp>
        <p:nvSpPr>
          <p:cNvPr id="3" name="Content Placeholder 2"/>
          <p:cNvSpPr>
            <a:spLocks noGrp="1"/>
          </p:cNvSpPr>
          <p:nvPr>
            <p:ph idx="1"/>
          </p:nvPr>
        </p:nvSpPr>
        <p:spPr/>
        <p:txBody>
          <a:bodyPr/>
          <a:lstStyle/>
          <a:p>
            <a:endParaRPr lang="en-US" sz="2000" dirty="0" smtClean="0"/>
          </a:p>
          <a:p>
            <a:endParaRPr lang="en-US" sz="2000" dirty="0"/>
          </a:p>
          <a:p>
            <a:r>
              <a:rPr lang="en-US" sz="2000" dirty="0" smtClean="0"/>
              <a:t>Determining </a:t>
            </a:r>
            <a:r>
              <a:rPr lang="en-US" sz="2000" dirty="0"/>
              <a:t>Mentorship opportunities for staff  </a:t>
            </a:r>
          </a:p>
          <a:p>
            <a:pPr marL="237744" lvl="2" indent="0">
              <a:buNone/>
            </a:pPr>
            <a:r>
              <a:rPr lang="en-US" sz="2000" b="1" dirty="0" smtClean="0"/>
              <a:t> </a:t>
            </a:r>
          </a:p>
          <a:p>
            <a:pPr lvl="2">
              <a:buFont typeface="Arial" pitchFamily="34" charset="0"/>
              <a:buChar char="•"/>
            </a:pPr>
            <a:r>
              <a:rPr lang="en-US" sz="2000" b="1" dirty="0" smtClean="0"/>
              <a:t> </a:t>
            </a:r>
            <a:r>
              <a:rPr lang="en-US" sz="2000" b="1" dirty="0"/>
              <a:t>Developing  job descriptions with clear expectations;  </a:t>
            </a:r>
          </a:p>
          <a:p>
            <a:pPr marL="237744" lvl="2" indent="0">
              <a:buNone/>
            </a:pPr>
            <a:r>
              <a:rPr lang="en-US" sz="2000" b="1" dirty="0"/>
              <a:t> </a:t>
            </a:r>
            <a:endParaRPr lang="en-US" sz="2000" b="1" dirty="0" smtClean="0"/>
          </a:p>
          <a:p>
            <a:pPr lvl="2">
              <a:buFont typeface="Arial" pitchFamily="34" charset="0"/>
              <a:buChar char="•"/>
            </a:pPr>
            <a:r>
              <a:rPr lang="en-US" sz="2000" b="1" dirty="0" smtClean="0"/>
              <a:t>Developing </a:t>
            </a:r>
            <a:r>
              <a:rPr lang="en-US" sz="2000" b="1" dirty="0"/>
              <a:t>Performance Measures   </a:t>
            </a:r>
          </a:p>
          <a:p>
            <a:endParaRPr lang="en-US" dirty="0"/>
          </a:p>
        </p:txBody>
      </p:sp>
    </p:spTree>
    <p:extLst>
      <p:ext uri="{BB962C8B-B14F-4D97-AF65-F5344CB8AC3E}">
        <p14:creationId xmlns:p14="http://schemas.microsoft.com/office/powerpoint/2010/main" val="34883585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143000"/>
            <a:ext cx="4456456" cy="3886200"/>
          </a:xfrm>
        </p:spPr>
      </p:pic>
      <p:sp>
        <p:nvSpPr>
          <p:cNvPr id="11" name="Content Placeholder 10"/>
          <p:cNvSpPr>
            <a:spLocks noGrp="1"/>
          </p:cNvSpPr>
          <p:nvPr>
            <p:ph sz="half" idx="2"/>
          </p:nvPr>
        </p:nvSpPr>
        <p:spPr>
          <a:xfrm>
            <a:off x="4700016" y="1097280"/>
            <a:ext cx="4443984" cy="3931920"/>
          </a:xfrm>
        </p:spPr>
        <p:txBody>
          <a:bodyPr>
            <a:normAutofit fontScale="92500" lnSpcReduction="20000"/>
          </a:bodyPr>
          <a:lstStyle/>
          <a:p>
            <a:pPr marL="457200" indent="-457200">
              <a:buFont typeface="Wingdings" pitchFamily="2" charset="2"/>
              <a:buChar char="§"/>
            </a:pPr>
            <a:r>
              <a:rPr lang="en-US" dirty="0" smtClean="0"/>
              <a:t>Connecticut</a:t>
            </a:r>
          </a:p>
          <a:p>
            <a:pPr marL="457200" indent="-457200">
              <a:buFont typeface="Wingdings" pitchFamily="2" charset="2"/>
              <a:buChar char="§"/>
            </a:pPr>
            <a:r>
              <a:rPr lang="en-US" dirty="0" smtClean="0"/>
              <a:t>Maryland</a:t>
            </a:r>
          </a:p>
          <a:p>
            <a:pPr marL="457200" indent="-457200">
              <a:buFont typeface="Wingdings" pitchFamily="2" charset="2"/>
              <a:buChar char="§"/>
            </a:pPr>
            <a:r>
              <a:rPr lang="en-US" dirty="0" smtClean="0"/>
              <a:t>Massachusetts</a:t>
            </a:r>
          </a:p>
          <a:p>
            <a:pPr marL="457200" indent="-457200">
              <a:buFont typeface="Wingdings" pitchFamily="2" charset="2"/>
              <a:buChar char="§"/>
            </a:pPr>
            <a:r>
              <a:rPr lang="en-US" dirty="0" smtClean="0"/>
              <a:t>New Hampshire</a:t>
            </a:r>
          </a:p>
          <a:p>
            <a:pPr marL="457200" indent="-457200">
              <a:buFont typeface="Wingdings" pitchFamily="2" charset="2"/>
              <a:buChar char="§"/>
            </a:pPr>
            <a:r>
              <a:rPr lang="en-US" dirty="0" smtClean="0"/>
              <a:t>Oregon</a:t>
            </a:r>
          </a:p>
          <a:p>
            <a:pPr marL="457200" indent="-457200">
              <a:buFont typeface="Wingdings" pitchFamily="2" charset="2"/>
              <a:buChar char="§"/>
            </a:pPr>
            <a:r>
              <a:rPr lang="en-US" dirty="0" smtClean="0"/>
              <a:t>Vermont</a:t>
            </a:r>
          </a:p>
          <a:p>
            <a:pPr marL="457200" indent="-457200">
              <a:buFont typeface="Wingdings" pitchFamily="2" charset="2"/>
              <a:buChar char="§"/>
            </a:pPr>
            <a:r>
              <a:rPr lang="en-US" dirty="0" smtClean="0"/>
              <a:t>Washington</a:t>
            </a:r>
          </a:p>
          <a:p>
            <a:pPr marL="457200" indent="-457200">
              <a:buFont typeface="Wingdings" pitchFamily="2" charset="2"/>
              <a:buChar char="§"/>
            </a:pPr>
            <a:r>
              <a:rPr lang="en-US" dirty="0" smtClean="0"/>
              <a:t>Wisconsin</a:t>
            </a:r>
          </a:p>
          <a:p>
            <a:pPr marL="457200" indent="-457200">
              <a:buFont typeface="Wingdings" pitchFamily="2" charset="2"/>
              <a:buChar char="§"/>
            </a:pPr>
            <a:r>
              <a:rPr lang="en-US" dirty="0" smtClean="0"/>
              <a:t>New York</a:t>
            </a:r>
            <a:endParaRPr lang="en-US" dirty="0"/>
          </a:p>
        </p:txBody>
      </p:sp>
      <p:sp>
        <p:nvSpPr>
          <p:cNvPr id="10" name="Title 9"/>
          <p:cNvSpPr>
            <a:spLocks noGrp="1"/>
          </p:cNvSpPr>
          <p:nvPr>
            <p:ph type="title"/>
          </p:nvPr>
        </p:nvSpPr>
        <p:spPr/>
        <p:txBody>
          <a:bodyPr/>
          <a:lstStyle/>
          <a:p>
            <a:pPr algn="ctr"/>
            <a:r>
              <a:rPr lang="en-US" dirty="0" smtClean="0"/>
              <a:t>Partnership Project States</a:t>
            </a:r>
            <a:endParaRPr lang="en-US" dirty="0"/>
          </a:p>
        </p:txBody>
      </p:sp>
    </p:spTree>
    <p:extLst>
      <p:ext uri="{BB962C8B-B14F-4D97-AF65-F5344CB8AC3E}">
        <p14:creationId xmlns:p14="http://schemas.microsoft.com/office/powerpoint/2010/main" val="16013338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Initial Steps</a:t>
            </a:r>
          </a:p>
        </p:txBody>
      </p:sp>
      <p:sp>
        <p:nvSpPr>
          <p:cNvPr id="3" name="Content Placeholder 2"/>
          <p:cNvSpPr>
            <a:spLocks noGrp="1"/>
          </p:cNvSpPr>
          <p:nvPr>
            <p:ph idx="1"/>
          </p:nvPr>
        </p:nvSpPr>
        <p:spPr/>
        <p:txBody>
          <a:bodyPr/>
          <a:lstStyle/>
          <a:p>
            <a:endParaRPr lang="en-US" dirty="0" smtClean="0"/>
          </a:p>
          <a:p>
            <a:endParaRPr lang="en-US" dirty="0"/>
          </a:p>
          <a:p>
            <a:pPr>
              <a:buFont typeface="Arial" pitchFamily="34" charset="0"/>
              <a:buChar char="•"/>
            </a:pPr>
            <a:r>
              <a:rPr lang="en-US" sz="2000" dirty="0" smtClean="0"/>
              <a:t>Developing </a:t>
            </a:r>
            <a:r>
              <a:rPr lang="en-US" sz="2000" dirty="0"/>
              <a:t>Marketing Materials</a:t>
            </a:r>
          </a:p>
          <a:p>
            <a:endParaRPr lang="en-US" dirty="0"/>
          </a:p>
        </p:txBody>
      </p:sp>
    </p:spTree>
    <p:extLst>
      <p:ext uri="{BB962C8B-B14F-4D97-AF65-F5344CB8AC3E}">
        <p14:creationId xmlns:p14="http://schemas.microsoft.com/office/powerpoint/2010/main" val="16681176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Next Steps</a:t>
            </a:r>
            <a:endParaRPr lang="en-US" dirty="0"/>
          </a:p>
        </p:txBody>
      </p:sp>
      <p:sp>
        <p:nvSpPr>
          <p:cNvPr id="3" name="Content Placeholder 2"/>
          <p:cNvSpPr>
            <a:spLocks noGrp="1"/>
          </p:cNvSpPr>
          <p:nvPr>
            <p:ph idx="1"/>
          </p:nvPr>
        </p:nvSpPr>
        <p:spPr>
          <a:xfrm>
            <a:off x="685800" y="1066800"/>
            <a:ext cx="7520940" cy="3579849"/>
          </a:xfrm>
        </p:spPr>
        <p:txBody>
          <a:bodyPr>
            <a:normAutofit/>
          </a:bodyPr>
          <a:lstStyle/>
          <a:p>
            <a:endParaRPr lang="en-US" dirty="0"/>
          </a:p>
          <a:p>
            <a:pPr>
              <a:buFont typeface="Arial" pitchFamily="34" charset="0"/>
              <a:buChar char="•"/>
            </a:pPr>
            <a:endParaRPr lang="en-US" sz="2000" dirty="0" smtClean="0"/>
          </a:p>
          <a:p>
            <a:pPr>
              <a:buFont typeface="Arial" pitchFamily="34" charset="0"/>
              <a:buChar char="•"/>
            </a:pPr>
            <a:r>
              <a:rPr lang="en-US" sz="2000" dirty="0" smtClean="0"/>
              <a:t>Preparing  Staff  for  changes in the staffing and program designs</a:t>
            </a:r>
          </a:p>
          <a:p>
            <a:r>
              <a:rPr lang="en-US" sz="2000" dirty="0"/>
              <a:t> </a:t>
            </a:r>
            <a:r>
              <a:rPr lang="en-US" sz="2000" dirty="0" smtClean="0"/>
              <a:t>    </a:t>
            </a:r>
          </a:p>
          <a:p>
            <a:endParaRPr lang="en-US" dirty="0" smtClean="0"/>
          </a:p>
        </p:txBody>
      </p:sp>
    </p:spTree>
    <p:extLst>
      <p:ext uri="{BB962C8B-B14F-4D97-AF65-F5344CB8AC3E}">
        <p14:creationId xmlns:p14="http://schemas.microsoft.com/office/powerpoint/2010/main" val="404297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Next Steps</a:t>
            </a:r>
          </a:p>
        </p:txBody>
      </p:sp>
      <p:sp>
        <p:nvSpPr>
          <p:cNvPr id="3" name="Content Placeholder 2"/>
          <p:cNvSpPr>
            <a:spLocks noGrp="1"/>
          </p:cNvSpPr>
          <p:nvPr>
            <p:ph idx="1"/>
          </p:nvPr>
        </p:nvSpPr>
        <p:spPr/>
        <p:txBody>
          <a:bodyPr/>
          <a:lstStyle/>
          <a:p>
            <a:endParaRPr lang="en-US" dirty="0" smtClean="0"/>
          </a:p>
          <a:p>
            <a:pPr>
              <a:buFont typeface="Arial" pitchFamily="34" charset="0"/>
              <a:buChar char="•"/>
            </a:pPr>
            <a:r>
              <a:rPr lang="en-US" sz="2000" dirty="0" smtClean="0"/>
              <a:t>Preparing </a:t>
            </a:r>
            <a:r>
              <a:rPr lang="en-US" sz="2000" dirty="0"/>
              <a:t>consumers for </a:t>
            </a:r>
            <a:r>
              <a:rPr lang="en-US" sz="2000" dirty="0" smtClean="0"/>
              <a:t>“change”    </a:t>
            </a:r>
          </a:p>
          <a:p>
            <a:endParaRPr lang="en-US" sz="2000" dirty="0" smtClean="0"/>
          </a:p>
          <a:p>
            <a:pPr>
              <a:buFont typeface="Arial" charset="0"/>
              <a:buChar char="•"/>
            </a:pPr>
            <a:r>
              <a:rPr lang="en-US" sz="2000" dirty="0" smtClean="0"/>
              <a:t>Important </a:t>
            </a:r>
            <a:r>
              <a:rPr lang="en-US" sz="2000" dirty="0"/>
              <a:t>to remember how the comings and goings of </a:t>
            </a:r>
            <a:r>
              <a:rPr lang="en-US" sz="2000" dirty="0" smtClean="0"/>
              <a:t>interns</a:t>
            </a:r>
          </a:p>
          <a:p>
            <a:pPr marL="0" indent="0"/>
            <a:r>
              <a:rPr lang="en-US" sz="2000" dirty="0"/>
              <a:t> </a:t>
            </a:r>
            <a:r>
              <a:rPr lang="en-US" sz="2000" dirty="0" smtClean="0"/>
              <a:t>     </a:t>
            </a:r>
            <a:r>
              <a:rPr lang="en-US" sz="2000" dirty="0"/>
              <a:t>will impact the consumer.  </a:t>
            </a:r>
            <a:endParaRPr lang="en-US" sz="2000" dirty="0" smtClean="0"/>
          </a:p>
          <a:p>
            <a:pPr>
              <a:buFont typeface="Arial" charset="0"/>
              <a:buChar char="•"/>
            </a:pPr>
            <a:r>
              <a:rPr lang="en-US" sz="2000" dirty="0" smtClean="0"/>
              <a:t>Turnover </a:t>
            </a:r>
            <a:r>
              <a:rPr lang="en-US" sz="2000" dirty="0"/>
              <a:t>is a common element in </a:t>
            </a:r>
            <a:r>
              <a:rPr lang="en-US" sz="2000" dirty="0" smtClean="0"/>
              <a:t>Human </a:t>
            </a:r>
            <a:r>
              <a:rPr lang="en-US" sz="2000" dirty="0"/>
              <a:t>Services. </a:t>
            </a:r>
            <a:endParaRPr lang="en-US" sz="2000" dirty="0" smtClean="0"/>
          </a:p>
          <a:p>
            <a:pPr>
              <a:buFont typeface="Arial" charset="0"/>
              <a:buChar char="•"/>
            </a:pPr>
            <a:r>
              <a:rPr lang="en-US" sz="2000" dirty="0" smtClean="0"/>
              <a:t>Internships </a:t>
            </a:r>
            <a:r>
              <a:rPr lang="en-US" sz="2000" dirty="0"/>
              <a:t>add to the </a:t>
            </a:r>
            <a:r>
              <a:rPr lang="en-US" sz="2000" dirty="0" smtClean="0"/>
              <a:t>transitions issues.   </a:t>
            </a:r>
            <a:endParaRPr lang="en-US" sz="2000" dirty="0"/>
          </a:p>
          <a:p>
            <a:endParaRPr lang="en-US" dirty="0"/>
          </a:p>
        </p:txBody>
      </p:sp>
    </p:spTree>
    <p:extLst>
      <p:ext uri="{BB962C8B-B14F-4D97-AF65-F5344CB8AC3E}">
        <p14:creationId xmlns:p14="http://schemas.microsoft.com/office/powerpoint/2010/main" val="1968893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Candidates</a:t>
            </a:r>
            <a:endParaRPr lang="en-US" dirty="0"/>
          </a:p>
        </p:txBody>
      </p:sp>
      <p:sp>
        <p:nvSpPr>
          <p:cNvPr id="3" name="Content Placeholder 2"/>
          <p:cNvSpPr>
            <a:spLocks noGrp="1"/>
          </p:cNvSpPr>
          <p:nvPr>
            <p:ph idx="1"/>
          </p:nvPr>
        </p:nvSpPr>
        <p:spPr/>
        <p:txBody>
          <a:bodyPr>
            <a:normAutofit/>
          </a:bodyPr>
          <a:lstStyle/>
          <a:p>
            <a:endParaRPr lang="en-US" sz="2000" dirty="0" smtClean="0"/>
          </a:p>
          <a:p>
            <a:r>
              <a:rPr lang="en-US" sz="2000" dirty="0" smtClean="0"/>
              <a:t>Application; Interview; and hiring process</a:t>
            </a:r>
          </a:p>
          <a:p>
            <a:pPr lvl="2">
              <a:buFont typeface="Arial" pitchFamily="34" charset="0"/>
              <a:buChar char="•"/>
            </a:pPr>
            <a:endParaRPr lang="en-US" sz="2000" dirty="0" smtClean="0"/>
          </a:p>
          <a:p>
            <a:pPr lvl="2">
              <a:buFont typeface="Arial" pitchFamily="34" charset="0"/>
              <a:buChar char="•"/>
            </a:pPr>
            <a:r>
              <a:rPr lang="en-US" sz="2000" b="1" dirty="0" smtClean="0"/>
              <a:t>Conduct like you would any other staff member</a:t>
            </a:r>
          </a:p>
          <a:p>
            <a:pPr lvl="2"/>
            <a:endParaRPr lang="en-US" sz="2000" b="1" dirty="0" smtClean="0"/>
          </a:p>
          <a:p>
            <a:endParaRPr lang="en-US" dirty="0"/>
          </a:p>
          <a:p>
            <a:pPr marL="137160" indent="0">
              <a:buNone/>
            </a:pPr>
            <a:endParaRPr lang="en-US" dirty="0"/>
          </a:p>
        </p:txBody>
      </p:sp>
    </p:spTree>
    <p:extLst>
      <p:ext uri="{BB962C8B-B14F-4D97-AF65-F5344CB8AC3E}">
        <p14:creationId xmlns:p14="http://schemas.microsoft.com/office/powerpoint/2010/main" val="23122839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Candidates</a:t>
            </a:r>
          </a:p>
        </p:txBody>
      </p:sp>
      <p:sp>
        <p:nvSpPr>
          <p:cNvPr id="3" name="Content Placeholder 2"/>
          <p:cNvSpPr>
            <a:spLocks noGrp="1"/>
          </p:cNvSpPr>
          <p:nvPr>
            <p:ph idx="1"/>
          </p:nvPr>
        </p:nvSpPr>
        <p:spPr/>
        <p:txBody>
          <a:bodyPr/>
          <a:lstStyle/>
          <a:p>
            <a:endParaRPr lang="en-US" dirty="0" smtClean="0"/>
          </a:p>
          <a:p>
            <a:pPr>
              <a:buFont typeface="Arial" pitchFamily="34" charset="0"/>
              <a:buChar char="•"/>
            </a:pPr>
            <a:endParaRPr lang="en-US" sz="2000" dirty="0" smtClean="0"/>
          </a:p>
          <a:p>
            <a:pPr>
              <a:buFont typeface="Arial" pitchFamily="34" charset="0"/>
              <a:buChar char="•"/>
            </a:pPr>
            <a:r>
              <a:rPr lang="en-US" sz="2000" dirty="0" smtClean="0"/>
              <a:t>Interview Committee</a:t>
            </a:r>
          </a:p>
          <a:p>
            <a:pPr>
              <a:buFont typeface="Arial" pitchFamily="34" charset="0"/>
              <a:buChar char="•"/>
            </a:pPr>
            <a:endParaRPr lang="en-US" sz="2000" dirty="0" smtClean="0"/>
          </a:p>
          <a:p>
            <a:pPr marL="0" indent="0"/>
            <a:r>
              <a:rPr lang="en-US" sz="2000" dirty="0"/>
              <a:t> </a:t>
            </a:r>
            <a:r>
              <a:rPr lang="en-US" sz="2000" dirty="0" smtClean="0"/>
              <a:t>    (Potential Members of an Interview committee Manager, Team</a:t>
            </a:r>
          </a:p>
          <a:p>
            <a:pPr marL="0" indent="0"/>
            <a:r>
              <a:rPr lang="en-US" sz="2000" dirty="0"/>
              <a:t> </a:t>
            </a:r>
            <a:r>
              <a:rPr lang="en-US" sz="2000" dirty="0" smtClean="0"/>
              <a:t>       member, Administrative position, Consumer, Family members…</a:t>
            </a:r>
            <a:endParaRPr lang="en-US" sz="2000" dirty="0"/>
          </a:p>
        </p:txBody>
      </p:sp>
    </p:spTree>
    <p:extLst>
      <p:ext uri="{BB962C8B-B14F-4D97-AF65-F5344CB8AC3E}">
        <p14:creationId xmlns:p14="http://schemas.microsoft.com/office/powerpoint/2010/main" val="37244468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Candidates</a:t>
            </a:r>
          </a:p>
        </p:txBody>
      </p:sp>
      <p:sp>
        <p:nvSpPr>
          <p:cNvPr id="3" name="Content Placeholder 2"/>
          <p:cNvSpPr>
            <a:spLocks noGrp="1"/>
          </p:cNvSpPr>
          <p:nvPr>
            <p:ph idx="1"/>
          </p:nvPr>
        </p:nvSpPr>
        <p:spPr/>
        <p:txBody>
          <a:bodyPr/>
          <a:lstStyle/>
          <a:p>
            <a:pPr marL="342900" lvl="2" indent="-342900">
              <a:spcBef>
                <a:spcPts val="800"/>
              </a:spcBef>
              <a:buClrTx/>
              <a:buNone/>
            </a:pPr>
            <a:endParaRPr lang="en-US" sz="2000" b="1" dirty="0" smtClean="0"/>
          </a:p>
          <a:p>
            <a:pPr marL="342900" lvl="2" indent="-342900">
              <a:spcBef>
                <a:spcPts val="800"/>
              </a:spcBef>
              <a:buClrTx/>
              <a:buNone/>
            </a:pPr>
            <a:endParaRPr lang="en-US" sz="2000" b="1" dirty="0"/>
          </a:p>
          <a:p>
            <a:pPr marL="342900" lvl="2" indent="-342900">
              <a:spcBef>
                <a:spcPts val="800"/>
              </a:spcBef>
              <a:buClrTx/>
              <a:buFont typeface="Arial" pitchFamily="34" charset="0"/>
              <a:buChar char="•"/>
            </a:pPr>
            <a:r>
              <a:rPr lang="en-US" sz="2000" b="1" dirty="0" smtClean="0"/>
              <a:t>Design </a:t>
            </a:r>
            <a:r>
              <a:rPr lang="en-US" sz="2000" b="1" dirty="0"/>
              <a:t>and interview format that is comprehensive yet uniform in practice</a:t>
            </a:r>
          </a:p>
          <a:p>
            <a:endParaRPr lang="en-US" dirty="0"/>
          </a:p>
        </p:txBody>
      </p:sp>
    </p:spTree>
    <p:extLst>
      <p:ext uri="{BB962C8B-B14F-4D97-AF65-F5344CB8AC3E}">
        <p14:creationId xmlns:p14="http://schemas.microsoft.com/office/powerpoint/2010/main" val="33934451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751522204"/>
              </p:ext>
            </p:extLst>
          </p:nvPr>
        </p:nvGraphicFramePr>
        <p:xfrm>
          <a:off x="152400" y="152400"/>
          <a:ext cx="8763000" cy="6629400"/>
        </p:xfrm>
        <a:graphic>
          <a:graphicData uri="http://schemas.openxmlformats.org/presentationml/2006/ole">
            <mc:AlternateContent xmlns:mc="http://schemas.openxmlformats.org/markup-compatibility/2006">
              <mc:Choice xmlns:v="urn:schemas-microsoft-com:vml" Requires="v">
                <p:oleObj spid="_x0000_s2069" name="Document" r:id="rId5" imgW="9281892" imgH="9734093" progId="Word.Document.12">
                  <p:embed/>
                </p:oleObj>
              </mc:Choice>
              <mc:Fallback>
                <p:oleObj name="Document" r:id="rId5" imgW="9281892" imgH="9734093" progId="Word.Document.12">
                  <p:embed/>
                  <p:pic>
                    <p:nvPicPr>
                      <p:cNvPr id="0" name=""/>
                      <p:cNvPicPr/>
                      <p:nvPr/>
                    </p:nvPicPr>
                    <p:blipFill>
                      <a:blip r:embed="rId6"/>
                      <a:stretch>
                        <a:fillRect/>
                      </a:stretch>
                    </p:blipFill>
                    <p:spPr>
                      <a:xfrm>
                        <a:off x="152400" y="152400"/>
                        <a:ext cx="8763000" cy="6629400"/>
                      </a:xfrm>
                      <a:prstGeom prst="rect">
                        <a:avLst/>
                      </a:prstGeom>
                    </p:spPr>
                  </p:pic>
                </p:oleObj>
              </mc:Fallback>
            </mc:AlternateContent>
          </a:graphicData>
        </a:graphic>
      </p:graphicFrame>
    </p:spTree>
    <p:extLst>
      <p:ext uri="{BB962C8B-B14F-4D97-AF65-F5344CB8AC3E}">
        <p14:creationId xmlns:p14="http://schemas.microsoft.com/office/powerpoint/2010/main" val="39058998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Candidates</a:t>
            </a:r>
          </a:p>
        </p:txBody>
      </p:sp>
      <p:sp>
        <p:nvSpPr>
          <p:cNvPr id="3" name="Content Placeholder 2"/>
          <p:cNvSpPr>
            <a:spLocks noGrp="1"/>
          </p:cNvSpPr>
          <p:nvPr>
            <p:ph idx="1"/>
          </p:nvPr>
        </p:nvSpPr>
        <p:spPr/>
        <p:txBody>
          <a:bodyPr/>
          <a:lstStyle/>
          <a:p>
            <a:pPr lvl="2"/>
            <a:endParaRPr lang="en-US" sz="2000" dirty="0" smtClean="0"/>
          </a:p>
          <a:p>
            <a:pPr lvl="2"/>
            <a:endParaRPr lang="en-US" sz="2000" dirty="0" smtClean="0"/>
          </a:p>
          <a:p>
            <a:pPr marL="237744" lvl="2" indent="0">
              <a:buNone/>
            </a:pPr>
            <a:endParaRPr lang="en-US" sz="2000" dirty="0" smtClean="0"/>
          </a:p>
          <a:p>
            <a:pPr lvl="2"/>
            <a:r>
              <a:rPr lang="en-US" sz="2000" b="1" dirty="0" smtClean="0"/>
              <a:t>Critical </a:t>
            </a:r>
            <a:r>
              <a:rPr lang="en-US" sz="2000" b="1" dirty="0"/>
              <a:t>to complete all reference checks, background checks!</a:t>
            </a:r>
          </a:p>
          <a:p>
            <a:pPr lvl="2"/>
            <a:endParaRPr lang="en-US" sz="2000" b="1" dirty="0" smtClean="0"/>
          </a:p>
          <a:p>
            <a:pPr marL="237744" lvl="2" indent="0">
              <a:buNone/>
            </a:pPr>
            <a:endParaRPr lang="en-US" sz="2000" b="1" dirty="0" smtClean="0"/>
          </a:p>
          <a:p>
            <a:endParaRPr lang="en-US" dirty="0"/>
          </a:p>
        </p:txBody>
      </p:sp>
    </p:spTree>
    <p:extLst>
      <p:ext uri="{BB962C8B-B14F-4D97-AF65-F5344CB8AC3E}">
        <p14:creationId xmlns:p14="http://schemas.microsoft.com/office/powerpoint/2010/main" val="25637117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Candidates</a:t>
            </a:r>
          </a:p>
        </p:txBody>
      </p:sp>
      <p:sp>
        <p:nvSpPr>
          <p:cNvPr id="3" name="Content Placeholder 2"/>
          <p:cNvSpPr>
            <a:spLocks noGrp="1"/>
          </p:cNvSpPr>
          <p:nvPr>
            <p:ph idx="1"/>
          </p:nvPr>
        </p:nvSpPr>
        <p:spPr/>
        <p:txBody>
          <a:bodyPr/>
          <a:lstStyle/>
          <a:p>
            <a:pPr marL="342900" lvl="2" indent="-342900">
              <a:spcBef>
                <a:spcPts val="800"/>
              </a:spcBef>
              <a:buClrTx/>
              <a:buNone/>
            </a:pPr>
            <a:endParaRPr lang="en-US" sz="2000" b="1" dirty="0" smtClean="0"/>
          </a:p>
          <a:p>
            <a:pPr marL="342900" lvl="2" indent="-342900">
              <a:spcBef>
                <a:spcPts val="800"/>
              </a:spcBef>
              <a:buClrTx/>
              <a:buNone/>
            </a:pPr>
            <a:endParaRPr lang="en-US" sz="2000" b="1" dirty="0"/>
          </a:p>
          <a:p>
            <a:pPr marL="342900" lvl="2" indent="-342900">
              <a:spcBef>
                <a:spcPts val="800"/>
              </a:spcBef>
              <a:buClrTx/>
              <a:buFont typeface="Arial" pitchFamily="34" charset="0"/>
              <a:buChar char="•"/>
            </a:pPr>
            <a:r>
              <a:rPr lang="en-US" sz="2000" b="1" dirty="0" smtClean="0"/>
              <a:t>Feel </a:t>
            </a:r>
            <a:r>
              <a:rPr lang="en-US" sz="2000" b="1" dirty="0"/>
              <a:t>free to bring back candidates for a second interview if you have any questions and/or concerns that need to be addressed</a:t>
            </a:r>
            <a:r>
              <a:rPr lang="en-US" sz="2000" dirty="0"/>
              <a:t>.</a:t>
            </a:r>
          </a:p>
          <a:p>
            <a:endParaRPr lang="en-US" dirty="0"/>
          </a:p>
        </p:txBody>
      </p:sp>
    </p:spTree>
    <p:extLst>
      <p:ext uri="{BB962C8B-B14F-4D97-AF65-F5344CB8AC3E}">
        <p14:creationId xmlns:p14="http://schemas.microsoft.com/office/powerpoint/2010/main" val="32620478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Candidates</a:t>
            </a:r>
          </a:p>
        </p:txBody>
      </p:sp>
      <p:sp>
        <p:nvSpPr>
          <p:cNvPr id="3" name="Content Placeholder 2"/>
          <p:cNvSpPr>
            <a:spLocks noGrp="1"/>
          </p:cNvSpPr>
          <p:nvPr>
            <p:ph idx="1"/>
          </p:nvPr>
        </p:nvSpPr>
        <p:spPr/>
        <p:txBody>
          <a:bodyPr>
            <a:normAutofit lnSpcReduction="10000"/>
          </a:bodyPr>
          <a:lstStyle/>
          <a:p>
            <a:endParaRPr lang="en-US" dirty="0" smtClean="0"/>
          </a:p>
          <a:p>
            <a:endParaRPr lang="en-US" dirty="0"/>
          </a:p>
          <a:p>
            <a:pPr marL="0" indent="0" algn="ctr"/>
            <a:r>
              <a:rPr lang="en-US" sz="2400" dirty="0" smtClean="0"/>
              <a:t>****************************************</a:t>
            </a:r>
          </a:p>
          <a:p>
            <a:pPr marL="0" indent="0" algn="ctr"/>
            <a:r>
              <a:rPr lang="en-US" sz="2400" dirty="0" smtClean="0"/>
              <a:t>If </a:t>
            </a:r>
            <a:r>
              <a:rPr lang="en-US" sz="2400" dirty="0"/>
              <a:t>you come to the conclusion that the intern </a:t>
            </a:r>
            <a:r>
              <a:rPr lang="en-US" sz="2400" dirty="0" smtClean="0"/>
              <a:t>will </a:t>
            </a:r>
            <a:r>
              <a:rPr lang="en-US" sz="2400" dirty="0"/>
              <a:t>not be a good fit for your program (and the clients that you serve) </a:t>
            </a:r>
            <a:endParaRPr lang="en-US" sz="2400" dirty="0" smtClean="0"/>
          </a:p>
          <a:p>
            <a:pPr marL="0" indent="0" algn="ctr"/>
            <a:endParaRPr lang="en-US" sz="2400" dirty="0" smtClean="0"/>
          </a:p>
          <a:p>
            <a:pPr marL="0" indent="0" algn="ctr"/>
            <a:r>
              <a:rPr lang="en-US" sz="2400" dirty="0" smtClean="0"/>
              <a:t>It is </a:t>
            </a:r>
            <a:r>
              <a:rPr lang="en-US" sz="2400" dirty="0"/>
              <a:t>OK to say </a:t>
            </a:r>
            <a:r>
              <a:rPr lang="en-US" sz="2400" dirty="0" smtClean="0"/>
              <a:t>NO </a:t>
            </a:r>
            <a:r>
              <a:rPr lang="en-US" sz="2400" dirty="0"/>
              <a:t>to the internship candidate</a:t>
            </a:r>
            <a:r>
              <a:rPr lang="en-US" sz="2400" dirty="0" smtClean="0"/>
              <a:t>.</a:t>
            </a:r>
          </a:p>
          <a:p>
            <a:pPr marL="0" indent="0" algn="ctr"/>
            <a:endParaRPr lang="en-US" sz="2400" dirty="0" smtClean="0"/>
          </a:p>
          <a:p>
            <a:pPr algn="ctr"/>
            <a:r>
              <a:rPr lang="en-US" sz="2400" dirty="0" smtClean="0"/>
              <a:t>****************************************</a:t>
            </a:r>
            <a:endParaRPr lang="en-US" dirty="0"/>
          </a:p>
        </p:txBody>
      </p:sp>
    </p:spTree>
    <p:extLst>
      <p:ext uri="{BB962C8B-B14F-4D97-AF65-F5344CB8AC3E}">
        <p14:creationId xmlns:p14="http://schemas.microsoft.com/office/powerpoint/2010/main" val="14428846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Project Goals</a:t>
            </a:r>
            <a:endParaRPr lang="en-US" dirty="0"/>
          </a:p>
        </p:txBody>
      </p:sp>
      <p:sp>
        <p:nvSpPr>
          <p:cNvPr id="8" name="Text Placeholder 7"/>
          <p:cNvSpPr>
            <a:spLocks noGrp="1"/>
          </p:cNvSpPr>
          <p:nvPr>
            <p:ph type="body" idx="1"/>
          </p:nvPr>
        </p:nvSpPr>
        <p:spPr/>
        <p:txBody>
          <a:bodyPr>
            <a:noAutofit/>
          </a:bodyPr>
          <a:lstStyle/>
          <a:p>
            <a:pPr algn="ctr"/>
            <a:r>
              <a:rPr lang="en-US" sz="2000" b="1" dirty="0" smtClean="0"/>
              <a:t>Person Centered </a:t>
            </a:r>
            <a:r>
              <a:rPr lang="en-US" sz="1800" b="1" dirty="0" smtClean="0"/>
              <a:t>planning</a:t>
            </a:r>
            <a:endParaRPr lang="en-US" sz="1800" b="1"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3400" y="1752600"/>
            <a:ext cx="3581400" cy="3276600"/>
          </a:xfrm>
        </p:spPr>
      </p:pic>
      <p:sp>
        <p:nvSpPr>
          <p:cNvPr id="9" name="Text Placeholder 8"/>
          <p:cNvSpPr>
            <a:spLocks noGrp="1"/>
          </p:cNvSpPr>
          <p:nvPr>
            <p:ph type="body" sz="quarter" idx="3"/>
          </p:nvPr>
        </p:nvSpPr>
        <p:spPr/>
        <p:txBody>
          <a:bodyPr>
            <a:noAutofit/>
          </a:bodyPr>
          <a:lstStyle/>
          <a:p>
            <a:pPr algn="ctr"/>
            <a:r>
              <a:rPr lang="en-US" sz="1800" b="1" dirty="0" smtClean="0"/>
              <a:t>Participant Directed </a:t>
            </a:r>
            <a:endParaRPr lang="en-US" sz="1800" b="1" dirty="0"/>
          </a:p>
        </p:txBody>
      </p:sp>
      <p:pic>
        <p:nvPicPr>
          <p:cNvPr id="11" name="Content Placeholder 10"/>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4700588" y="1752601"/>
            <a:ext cx="3452812" cy="3276600"/>
          </a:xfrm>
        </p:spPr>
      </p:pic>
    </p:spTree>
    <p:extLst>
      <p:ext uri="{BB962C8B-B14F-4D97-AF65-F5344CB8AC3E}">
        <p14:creationId xmlns:p14="http://schemas.microsoft.com/office/powerpoint/2010/main" val="21961511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Candidates</a:t>
            </a:r>
          </a:p>
        </p:txBody>
      </p:sp>
      <p:sp>
        <p:nvSpPr>
          <p:cNvPr id="3" name="Content Placeholder 2"/>
          <p:cNvSpPr>
            <a:spLocks noGrp="1"/>
          </p:cNvSpPr>
          <p:nvPr>
            <p:ph idx="1"/>
          </p:nvPr>
        </p:nvSpPr>
        <p:spPr/>
        <p:txBody>
          <a:bodyPr/>
          <a:lstStyle/>
          <a:p>
            <a:endParaRPr lang="en-US" dirty="0" smtClean="0"/>
          </a:p>
          <a:p>
            <a:pPr>
              <a:buFont typeface="Arial" pitchFamily="34" charset="0"/>
              <a:buChar char="•"/>
            </a:pPr>
            <a:endParaRPr lang="en-US" sz="2000" dirty="0" smtClean="0"/>
          </a:p>
          <a:p>
            <a:pPr>
              <a:buFont typeface="Arial" pitchFamily="34" charset="0"/>
              <a:buChar char="•"/>
            </a:pPr>
            <a:r>
              <a:rPr lang="en-US" sz="2000" dirty="0" smtClean="0"/>
              <a:t>If you don’t feel it is a good fit provide feedback to the individual to support their career learning opportunity.</a:t>
            </a:r>
            <a:endParaRPr lang="en-US" sz="2000" dirty="0"/>
          </a:p>
        </p:txBody>
      </p:sp>
    </p:spTree>
    <p:extLst>
      <p:ext uri="{BB962C8B-B14F-4D97-AF65-F5344CB8AC3E}">
        <p14:creationId xmlns:p14="http://schemas.microsoft.com/office/powerpoint/2010/main" val="41874717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Starting the Placement</a:t>
            </a:r>
            <a:endParaRPr lang="en-US" dirty="0"/>
          </a:p>
        </p:txBody>
      </p:sp>
      <p:sp>
        <p:nvSpPr>
          <p:cNvPr id="3" name="Content Placeholder 2"/>
          <p:cNvSpPr>
            <a:spLocks noGrp="1"/>
          </p:cNvSpPr>
          <p:nvPr>
            <p:ph idx="1"/>
          </p:nvPr>
        </p:nvSpPr>
        <p:spPr/>
        <p:txBody>
          <a:bodyPr>
            <a:normAutofit/>
          </a:bodyPr>
          <a:lstStyle/>
          <a:p>
            <a:endParaRPr lang="en-US" dirty="0" smtClean="0"/>
          </a:p>
          <a:p>
            <a:r>
              <a:rPr lang="en-US" sz="2400" dirty="0" smtClean="0"/>
              <a:t>Design </a:t>
            </a:r>
            <a:r>
              <a:rPr lang="en-US" sz="2400" dirty="0"/>
              <a:t>learning plan expectations </a:t>
            </a:r>
            <a:r>
              <a:rPr lang="en-US" sz="2400" dirty="0" smtClean="0"/>
              <a:t>that will meet the requirements of the:</a:t>
            </a:r>
          </a:p>
          <a:p>
            <a:pPr marL="237744" lvl="2" indent="0">
              <a:buNone/>
            </a:pPr>
            <a:endParaRPr lang="en-US" sz="2400" dirty="0" smtClean="0"/>
          </a:p>
          <a:p>
            <a:pPr lvl="2">
              <a:buFont typeface="Arial" pitchFamily="34" charset="0"/>
              <a:buChar char="•"/>
            </a:pPr>
            <a:r>
              <a:rPr lang="en-US" sz="2400" dirty="0" smtClean="0"/>
              <a:t> </a:t>
            </a:r>
            <a:r>
              <a:rPr lang="en-US" sz="2400" b="1" dirty="0" smtClean="0"/>
              <a:t>intern, </a:t>
            </a:r>
          </a:p>
          <a:p>
            <a:pPr lvl="2">
              <a:buFont typeface="Arial" pitchFamily="34" charset="0"/>
              <a:buChar char="•"/>
            </a:pPr>
            <a:r>
              <a:rPr lang="en-US" sz="2400" b="1" dirty="0" smtClean="0"/>
              <a:t> the College/University </a:t>
            </a:r>
            <a:r>
              <a:rPr lang="en-US" sz="2400" b="1" dirty="0"/>
              <a:t>and </a:t>
            </a:r>
            <a:endParaRPr lang="en-US" sz="2400" b="1" dirty="0" smtClean="0"/>
          </a:p>
          <a:p>
            <a:pPr lvl="2">
              <a:buFont typeface="Arial" pitchFamily="34" charset="0"/>
              <a:buChar char="•"/>
            </a:pPr>
            <a:r>
              <a:rPr lang="en-US" sz="2400" b="1" dirty="0" smtClean="0"/>
              <a:t> the organization.</a:t>
            </a:r>
            <a:endParaRPr lang="en-US" sz="2400" b="1" dirty="0"/>
          </a:p>
          <a:p>
            <a:endParaRPr lang="en-US" dirty="0"/>
          </a:p>
        </p:txBody>
      </p:sp>
    </p:spTree>
    <p:extLst>
      <p:ext uri="{BB962C8B-B14F-4D97-AF65-F5344CB8AC3E}">
        <p14:creationId xmlns:p14="http://schemas.microsoft.com/office/powerpoint/2010/main" val="7376029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Starting the Placement</a:t>
            </a:r>
          </a:p>
        </p:txBody>
      </p:sp>
      <p:sp>
        <p:nvSpPr>
          <p:cNvPr id="3" name="Content Placeholder 2"/>
          <p:cNvSpPr>
            <a:spLocks noGrp="1"/>
          </p:cNvSpPr>
          <p:nvPr>
            <p:ph idx="1"/>
          </p:nvPr>
        </p:nvSpPr>
        <p:spPr/>
        <p:txBody>
          <a:bodyPr/>
          <a:lstStyle/>
          <a:p>
            <a:endParaRPr lang="en-US" sz="2400" dirty="0" smtClean="0"/>
          </a:p>
          <a:p>
            <a:r>
              <a:rPr lang="en-US" sz="2400" dirty="0" smtClean="0"/>
              <a:t>Develop </a:t>
            </a:r>
            <a:r>
              <a:rPr lang="en-US" sz="2400" dirty="0"/>
              <a:t>clear guidelines and expectations</a:t>
            </a:r>
          </a:p>
          <a:p>
            <a:pPr marL="196596" lvl="2" indent="0">
              <a:buNone/>
            </a:pPr>
            <a:endParaRPr lang="en-US" sz="2400" b="1" dirty="0" smtClean="0"/>
          </a:p>
          <a:p>
            <a:pPr marL="482346" lvl="2" indent="-285750">
              <a:buFont typeface="Arial" pitchFamily="34" charset="0"/>
              <a:buChar char="•"/>
            </a:pPr>
            <a:r>
              <a:rPr lang="en-US" sz="2400" b="1" dirty="0" smtClean="0"/>
              <a:t> </a:t>
            </a:r>
            <a:r>
              <a:rPr lang="en-US" sz="2400" b="1" dirty="0"/>
              <a:t>Learning Plan;</a:t>
            </a:r>
          </a:p>
          <a:p>
            <a:pPr marL="482346" lvl="2" indent="-285750">
              <a:buFont typeface="Arial" pitchFamily="34" charset="0"/>
              <a:buChar char="•"/>
            </a:pPr>
            <a:r>
              <a:rPr lang="en-US" sz="2400" b="1" dirty="0"/>
              <a:t> Hours to be worked; </a:t>
            </a:r>
          </a:p>
          <a:p>
            <a:pPr marL="482346" lvl="2" indent="-285750">
              <a:buFont typeface="Arial" pitchFamily="34" charset="0"/>
              <a:buChar char="•"/>
            </a:pPr>
            <a:r>
              <a:rPr lang="en-US" sz="2400" b="1" dirty="0"/>
              <a:t> Job expectations and requirements;</a:t>
            </a:r>
          </a:p>
          <a:p>
            <a:pPr marL="482346" lvl="2" indent="-285750">
              <a:buFont typeface="Arial" pitchFamily="34" charset="0"/>
              <a:buChar char="•"/>
            </a:pPr>
            <a:r>
              <a:rPr lang="en-US" sz="2400" b="1" dirty="0"/>
              <a:t> Performance Measures</a:t>
            </a:r>
          </a:p>
          <a:p>
            <a:endParaRPr lang="en-US" dirty="0"/>
          </a:p>
        </p:txBody>
      </p:sp>
    </p:spTree>
    <p:extLst>
      <p:ext uri="{BB962C8B-B14F-4D97-AF65-F5344CB8AC3E}">
        <p14:creationId xmlns:p14="http://schemas.microsoft.com/office/powerpoint/2010/main" val="15703165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Supervision</a:t>
            </a:r>
            <a:endParaRPr lang="en-US" dirty="0"/>
          </a:p>
        </p:txBody>
      </p:sp>
      <p:sp>
        <p:nvSpPr>
          <p:cNvPr id="3" name="Content Placeholder 2"/>
          <p:cNvSpPr>
            <a:spLocks noGrp="1"/>
          </p:cNvSpPr>
          <p:nvPr>
            <p:ph idx="1"/>
          </p:nvPr>
        </p:nvSpPr>
        <p:spPr/>
        <p:txBody>
          <a:bodyPr>
            <a:normAutofit/>
          </a:bodyPr>
          <a:lstStyle/>
          <a:p>
            <a:r>
              <a:rPr lang="en-US" dirty="0" smtClean="0"/>
              <a:t>  </a:t>
            </a:r>
          </a:p>
          <a:p>
            <a:pPr marL="237744" lvl="2" indent="0">
              <a:buNone/>
            </a:pPr>
            <a:r>
              <a:rPr lang="en-US" dirty="0" smtClean="0"/>
              <a:t>   </a:t>
            </a:r>
          </a:p>
          <a:p>
            <a:pPr lvl="2">
              <a:buFont typeface="Arial" pitchFamily="34" charset="0"/>
              <a:buChar char="•"/>
            </a:pPr>
            <a:r>
              <a:rPr lang="en-US" sz="2000" b="1" dirty="0" smtClean="0"/>
              <a:t>Plan for weekly supervision meetings </a:t>
            </a:r>
          </a:p>
          <a:p>
            <a:pPr marL="237744" lvl="2" indent="0">
              <a:buNone/>
            </a:pPr>
            <a:r>
              <a:rPr lang="en-US" sz="2000" b="1" dirty="0"/>
              <a:t> </a:t>
            </a:r>
            <a:r>
              <a:rPr lang="en-US" sz="2000" b="1" dirty="0" smtClean="0"/>
              <a:t>  </a:t>
            </a:r>
          </a:p>
          <a:p>
            <a:pPr lvl="2">
              <a:buFont typeface="Arial" pitchFamily="34" charset="0"/>
              <a:buChar char="•"/>
            </a:pPr>
            <a:r>
              <a:rPr lang="en-US" sz="2000" b="1" dirty="0" smtClean="0"/>
              <a:t>   Is there a clinical supervision requirement?  </a:t>
            </a:r>
          </a:p>
          <a:p>
            <a:pPr marL="237744" lvl="2" indent="0">
              <a:buNone/>
            </a:pPr>
            <a:endParaRPr lang="en-US" sz="2000" b="1" dirty="0" smtClean="0"/>
          </a:p>
          <a:p>
            <a:pPr lvl="2">
              <a:buFont typeface="Arial" pitchFamily="34" charset="0"/>
              <a:buChar char="•"/>
            </a:pPr>
            <a:r>
              <a:rPr lang="en-US" sz="2000" b="1" dirty="0" smtClean="0"/>
              <a:t>   Reviewing Intern learning plan weekly  </a:t>
            </a:r>
          </a:p>
          <a:p>
            <a:r>
              <a:rPr lang="en-US" dirty="0" smtClean="0"/>
              <a:t> </a:t>
            </a:r>
          </a:p>
          <a:p>
            <a:endParaRPr lang="en-US" dirty="0"/>
          </a:p>
        </p:txBody>
      </p:sp>
    </p:spTree>
    <p:extLst>
      <p:ext uri="{BB962C8B-B14F-4D97-AF65-F5344CB8AC3E}">
        <p14:creationId xmlns:p14="http://schemas.microsoft.com/office/powerpoint/2010/main" val="28060734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Supervision</a:t>
            </a:r>
          </a:p>
        </p:txBody>
      </p:sp>
      <p:sp>
        <p:nvSpPr>
          <p:cNvPr id="3" name="Content Placeholder 2"/>
          <p:cNvSpPr>
            <a:spLocks noGrp="1"/>
          </p:cNvSpPr>
          <p:nvPr>
            <p:ph idx="1"/>
          </p:nvPr>
        </p:nvSpPr>
        <p:spPr/>
        <p:txBody>
          <a:bodyPr/>
          <a:lstStyle/>
          <a:p>
            <a:pPr lvl="2">
              <a:buFont typeface="Arial" pitchFamily="34" charset="0"/>
              <a:buChar char="•"/>
            </a:pPr>
            <a:endParaRPr lang="en-US" dirty="0" smtClean="0"/>
          </a:p>
          <a:p>
            <a:pPr lvl="2">
              <a:buFont typeface="Arial" pitchFamily="34" charset="0"/>
              <a:buChar char="•"/>
            </a:pPr>
            <a:endParaRPr lang="en-US" dirty="0" smtClean="0"/>
          </a:p>
          <a:p>
            <a:pPr lvl="2">
              <a:buFont typeface="Arial" pitchFamily="34" charset="0"/>
              <a:buChar char="•"/>
            </a:pPr>
            <a:r>
              <a:rPr lang="en-US" sz="2000" b="1" dirty="0" smtClean="0"/>
              <a:t>Developing </a:t>
            </a:r>
            <a:r>
              <a:rPr lang="en-US" sz="2000" b="1" dirty="0"/>
              <a:t>to do lists to be completed </a:t>
            </a:r>
            <a:r>
              <a:rPr lang="en-US" sz="2000" b="1" dirty="0" smtClean="0"/>
              <a:t>weekly</a:t>
            </a:r>
          </a:p>
          <a:p>
            <a:pPr lvl="2">
              <a:buFont typeface="Arial" pitchFamily="34" charset="0"/>
              <a:buChar char="•"/>
            </a:pPr>
            <a:endParaRPr lang="en-US" sz="2000" b="1" dirty="0"/>
          </a:p>
          <a:p>
            <a:pPr marL="237744" lvl="2" indent="0">
              <a:buNone/>
            </a:pPr>
            <a:endParaRPr lang="en-US" sz="2000" b="1" dirty="0"/>
          </a:p>
          <a:p>
            <a:pPr lvl="2">
              <a:buFont typeface="Arial" pitchFamily="34" charset="0"/>
              <a:buChar char="•"/>
            </a:pPr>
            <a:r>
              <a:rPr lang="en-US" sz="2000" b="1" dirty="0" smtClean="0"/>
              <a:t>Reviewing </a:t>
            </a:r>
            <a:r>
              <a:rPr lang="en-US" sz="2000" b="1" dirty="0"/>
              <a:t>long term performance items weekly</a:t>
            </a:r>
          </a:p>
          <a:p>
            <a:endParaRPr lang="en-US" dirty="0"/>
          </a:p>
        </p:txBody>
      </p:sp>
    </p:spTree>
    <p:extLst>
      <p:ext uri="{BB962C8B-B14F-4D97-AF65-F5344CB8AC3E}">
        <p14:creationId xmlns:p14="http://schemas.microsoft.com/office/powerpoint/2010/main" val="25658268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Supervision</a:t>
            </a:r>
          </a:p>
        </p:txBody>
      </p:sp>
      <p:sp>
        <p:nvSpPr>
          <p:cNvPr id="3" name="Content Placeholder 2"/>
          <p:cNvSpPr>
            <a:spLocks noGrp="1"/>
          </p:cNvSpPr>
          <p:nvPr>
            <p:ph idx="1"/>
          </p:nvPr>
        </p:nvSpPr>
        <p:spPr/>
        <p:txBody>
          <a:bodyPr/>
          <a:lstStyle/>
          <a:p>
            <a:endParaRPr lang="en-US" dirty="0" smtClean="0"/>
          </a:p>
          <a:p>
            <a:pPr>
              <a:buFont typeface="Arial" pitchFamily="34" charset="0"/>
              <a:buChar char="•"/>
            </a:pPr>
            <a:r>
              <a:rPr lang="en-US" sz="2000" dirty="0" smtClean="0"/>
              <a:t>Supervision Logs</a:t>
            </a:r>
          </a:p>
          <a:p>
            <a:pPr>
              <a:buFont typeface="Arial" pitchFamily="34" charset="0"/>
              <a:buChar char="•"/>
            </a:pPr>
            <a:endParaRPr lang="en-US" sz="2000" dirty="0"/>
          </a:p>
          <a:p>
            <a:pPr>
              <a:buFont typeface="Arial" pitchFamily="34" charset="0"/>
              <a:buChar char="•"/>
            </a:pPr>
            <a:r>
              <a:rPr lang="en-US" sz="2000" dirty="0" smtClean="0"/>
              <a:t>Mentorship Logs</a:t>
            </a:r>
            <a:endParaRPr lang="en-US" sz="2000" dirty="0"/>
          </a:p>
          <a:p>
            <a:pPr>
              <a:buFont typeface="Arial" pitchFamily="34" charset="0"/>
              <a:buChar char="•"/>
            </a:pPr>
            <a:endParaRPr lang="en-US" sz="2000" dirty="0" smtClean="0"/>
          </a:p>
        </p:txBody>
      </p:sp>
    </p:spTree>
    <p:extLst>
      <p:ext uri="{BB962C8B-B14F-4D97-AF65-F5344CB8AC3E}">
        <p14:creationId xmlns:p14="http://schemas.microsoft.com/office/powerpoint/2010/main" val="1695213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Supervision</a:t>
            </a:r>
          </a:p>
        </p:txBody>
      </p:sp>
      <p:sp>
        <p:nvSpPr>
          <p:cNvPr id="3" name="Content Placeholder 2"/>
          <p:cNvSpPr>
            <a:spLocks noGrp="1"/>
          </p:cNvSpPr>
          <p:nvPr>
            <p:ph idx="1"/>
          </p:nvPr>
        </p:nvSpPr>
        <p:spPr/>
        <p:txBody>
          <a:bodyPr/>
          <a:lstStyle/>
          <a:p>
            <a:pPr>
              <a:buFont typeface="Arial" pitchFamily="34" charset="0"/>
              <a:buChar char="•"/>
            </a:pPr>
            <a:endParaRPr lang="en-US" sz="2000" dirty="0" smtClean="0"/>
          </a:p>
          <a:p>
            <a:pPr>
              <a:buFont typeface="Arial" pitchFamily="34" charset="0"/>
              <a:buChar char="•"/>
            </a:pPr>
            <a:r>
              <a:rPr lang="en-US" sz="2000" dirty="0" smtClean="0"/>
              <a:t>Reviews </a:t>
            </a:r>
            <a:r>
              <a:rPr lang="en-US" sz="2000" dirty="0"/>
              <a:t>of work performance on a regular basis </a:t>
            </a:r>
          </a:p>
          <a:p>
            <a:pPr marL="0" indent="0"/>
            <a:r>
              <a:rPr lang="en-US" sz="2000" dirty="0"/>
              <a:t>           (Both Positive and Constructive Critique)</a:t>
            </a:r>
          </a:p>
          <a:p>
            <a:pPr marL="0" indent="0"/>
            <a:r>
              <a:rPr lang="en-US" dirty="0" smtClean="0"/>
              <a:t> </a:t>
            </a:r>
            <a:endParaRPr lang="en-US" dirty="0"/>
          </a:p>
          <a:p>
            <a:endParaRPr lang="en-US" dirty="0"/>
          </a:p>
        </p:txBody>
      </p:sp>
    </p:spTree>
    <p:extLst>
      <p:ext uri="{BB962C8B-B14F-4D97-AF65-F5344CB8AC3E}">
        <p14:creationId xmlns:p14="http://schemas.microsoft.com/office/powerpoint/2010/main" val="2878828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Supervision</a:t>
            </a:r>
          </a:p>
        </p:txBody>
      </p:sp>
      <p:sp>
        <p:nvSpPr>
          <p:cNvPr id="3" name="Content Placeholder 2"/>
          <p:cNvSpPr>
            <a:spLocks noGrp="1"/>
          </p:cNvSpPr>
          <p:nvPr>
            <p:ph idx="1"/>
          </p:nvPr>
        </p:nvSpPr>
        <p:spPr/>
        <p:txBody>
          <a:bodyPr/>
          <a:lstStyle/>
          <a:p>
            <a:endParaRPr lang="en-US" dirty="0" smtClean="0"/>
          </a:p>
          <a:p>
            <a:endParaRPr lang="en-US" dirty="0"/>
          </a:p>
          <a:p>
            <a:pPr>
              <a:buFont typeface="Wingdings" pitchFamily="2" charset="2"/>
              <a:buChar char="v"/>
            </a:pPr>
            <a:r>
              <a:rPr lang="en-US" sz="2000" dirty="0" smtClean="0"/>
              <a:t>Providing </a:t>
            </a:r>
            <a:r>
              <a:rPr lang="en-US" sz="2000" dirty="0"/>
              <a:t>opportunity for feedback from the Intern</a:t>
            </a:r>
            <a:r>
              <a:rPr lang="en-US" dirty="0"/>
              <a:t> </a:t>
            </a:r>
          </a:p>
          <a:p>
            <a:endParaRPr lang="en-US" dirty="0"/>
          </a:p>
        </p:txBody>
      </p:sp>
    </p:spTree>
    <p:extLst>
      <p:ext uri="{BB962C8B-B14F-4D97-AF65-F5344CB8AC3E}">
        <p14:creationId xmlns:p14="http://schemas.microsoft.com/office/powerpoint/2010/main" val="12198462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Supervision</a:t>
            </a:r>
          </a:p>
        </p:txBody>
      </p:sp>
      <p:sp>
        <p:nvSpPr>
          <p:cNvPr id="3" name="Content Placeholder 2"/>
          <p:cNvSpPr>
            <a:spLocks noGrp="1"/>
          </p:cNvSpPr>
          <p:nvPr>
            <p:ph idx="1"/>
          </p:nvPr>
        </p:nvSpPr>
        <p:spPr/>
        <p:txBody>
          <a:bodyPr/>
          <a:lstStyle/>
          <a:p>
            <a:pPr>
              <a:buFont typeface="Arial" pitchFamily="34" charset="0"/>
              <a:buChar char="•"/>
            </a:pPr>
            <a:endParaRPr lang="en-US" dirty="0" smtClean="0"/>
          </a:p>
          <a:p>
            <a:pPr marL="0" indent="0"/>
            <a:endParaRPr lang="en-US" dirty="0" smtClean="0"/>
          </a:p>
          <a:p>
            <a:pPr>
              <a:buFont typeface="Arial" pitchFamily="34" charset="0"/>
              <a:buChar char="•"/>
            </a:pPr>
            <a:r>
              <a:rPr lang="en-US" sz="2000" dirty="0" smtClean="0"/>
              <a:t>Action </a:t>
            </a:r>
            <a:r>
              <a:rPr lang="en-US" sz="2000" dirty="0"/>
              <a:t>Plans for additional learning and Corrective </a:t>
            </a:r>
            <a:r>
              <a:rPr lang="en-US" sz="2000" dirty="0" smtClean="0"/>
              <a:t>Performance Plans </a:t>
            </a:r>
            <a:r>
              <a:rPr lang="en-US" sz="2000" dirty="0"/>
              <a:t>as needed like any other staff member</a:t>
            </a:r>
          </a:p>
          <a:p>
            <a:pPr>
              <a:buFont typeface="Arial" pitchFamily="34" charset="0"/>
              <a:buChar char="•"/>
            </a:pPr>
            <a:endParaRPr lang="en-US" sz="2000" dirty="0" smtClean="0"/>
          </a:p>
          <a:p>
            <a:pPr>
              <a:buFont typeface="Arial" pitchFamily="34" charset="0"/>
              <a:buChar char="•"/>
            </a:pPr>
            <a:endParaRPr lang="en-US" dirty="0"/>
          </a:p>
        </p:txBody>
      </p:sp>
    </p:spTree>
    <p:extLst>
      <p:ext uri="{BB962C8B-B14F-4D97-AF65-F5344CB8AC3E}">
        <p14:creationId xmlns:p14="http://schemas.microsoft.com/office/powerpoint/2010/main" val="36498063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Supervision</a:t>
            </a:r>
          </a:p>
        </p:txBody>
      </p:sp>
      <p:sp>
        <p:nvSpPr>
          <p:cNvPr id="3" name="Content Placeholder 2"/>
          <p:cNvSpPr>
            <a:spLocks noGrp="1"/>
          </p:cNvSpPr>
          <p:nvPr>
            <p:ph idx="1"/>
          </p:nvPr>
        </p:nvSpPr>
        <p:spPr/>
        <p:txBody>
          <a:bodyPr/>
          <a:lstStyle/>
          <a:p>
            <a:endParaRPr lang="en-US" dirty="0" smtClean="0"/>
          </a:p>
          <a:p>
            <a:endParaRPr lang="en-US" dirty="0"/>
          </a:p>
          <a:p>
            <a:pPr>
              <a:buFont typeface="Wingdings" pitchFamily="2" charset="2"/>
              <a:buChar char="Ø"/>
            </a:pPr>
            <a:r>
              <a:rPr lang="en-US" sz="2000" dirty="0" smtClean="0"/>
              <a:t>Communication  </a:t>
            </a:r>
            <a:r>
              <a:rPr lang="en-US" sz="2000" dirty="0"/>
              <a:t>and reporting expectations with Faculty Advisor</a:t>
            </a:r>
          </a:p>
          <a:p>
            <a:endParaRPr lang="en-US" dirty="0"/>
          </a:p>
        </p:txBody>
      </p:sp>
    </p:spTree>
    <p:extLst>
      <p:ext uri="{BB962C8B-B14F-4D97-AF65-F5344CB8AC3E}">
        <p14:creationId xmlns:p14="http://schemas.microsoft.com/office/powerpoint/2010/main" val="32850352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Project Goals (cont.)</a:t>
            </a:r>
            <a:endParaRPr lang="en-US"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9200" y="1371600"/>
            <a:ext cx="6781800" cy="3657600"/>
          </a:xfrm>
        </p:spPr>
      </p:pic>
      <p:sp>
        <p:nvSpPr>
          <p:cNvPr id="9" name="TextBox 8"/>
          <p:cNvSpPr txBox="1"/>
          <p:nvPr/>
        </p:nvSpPr>
        <p:spPr>
          <a:xfrm>
            <a:off x="1447800" y="5410200"/>
            <a:ext cx="6381131" cy="523220"/>
          </a:xfrm>
          <a:prstGeom prst="rect">
            <a:avLst/>
          </a:prstGeom>
          <a:noFill/>
        </p:spPr>
        <p:txBody>
          <a:bodyPr wrap="square" rtlCol="0">
            <a:spAutoFit/>
          </a:bodyPr>
          <a:lstStyle/>
          <a:p>
            <a:r>
              <a:rPr lang="en-US" sz="2800" b="1" dirty="0" smtClean="0"/>
              <a:t>Social Work Programs and ADRC/VNSNY</a:t>
            </a:r>
            <a:endParaRPr lang="en-US" sz="2800" b="1" dirty="0"/>
          </a:p>
        </p:txBody>
      </p:sp>
    </p:spTree>
    <p:extLst>
      <p:ext uri="{BB962C8B-B14F-4D97-AF65-F5344CB8AC3E}">
        <p14:creationId xmlns:p14="http://schemas.microsoft.com/office/powerpoint/2010/main" val="805692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Completing the Internships</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pPr>
              <a:buFont typeface="Arial" pitchFamily="34" charset="0"/>
              <a:buChar char="•"/>
            </a:pPr>
            <a:r>
              <a:rPr lang="en-US" sz="2000" dirty="0" smtClean="0"/>
              <a:t>Develop  a Good-bye and transition process</a:t>
            </a:r>
          </a:p>
          <a:p>
            <a:endParaRPr lang="en-US" sz="2000" dirty="0" smtClean="0"/>
          </a:p>
          <a:p>
            <a:endParaRPr lang="en-US" sz="2000" dirty="0" smtClean="0"/>
          </a:p>
          <a:p>
            <a:pPr>
              <a:buFont typeface="Arial" pitchFamily="34" charset="0"/>
              <a:buChar char="•"/>
            </a:pPr>
            <a:r>
              <a:rPr lang="en-US" sz="2000" dirty="0" smtClean="0"/>
              <a:t>Think about and Plan for how the transition will impact consumers/clients and staff</a:t>
            </a:r>
          </a:p>
          <a:p>
            <a:endParaRPr lang="en-US" dirty="0" smtClean="0"/>
          </a:p>
        </p:txBody>
      </p:sp>
    </p:spTree>
    <p:extLst>
      <p:ext uri="{BB962C8B-B14F-4D97-AF65-F5344CB8AC3E}">
        <p14:creationId xmlns:p14="http://schemas.microsoft.com/office/powerpoint/2010/main" val="36955721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Completing the Internships</a:t>
            </a:r>
          </a:p>
        </p:txBody>
      </p:sp>
      <p:sp>
        <p:nvSpPr>
          <p:cNvPr id="3" name="Content Placeholder 2"/>
          <p:cNvSpPr>
            <a:spLocks noGrp="1"/>
          </p:cNvSpPr>
          <p:nvPr>
            <p:ph idx="1"/>
          </p:nvPr>
        </p:nvSpPr>
        <p:spPr/>
        <p:txBody>
          <a:bodyPr/>
          <a:lstStyle/>
          <a:p>
            <a:endParaRPr lang="en-US" dirty="0" smtClean="0"/>
          </a:p>
          <a:p>
            <a:pPr>
              <a:buFont typeface="Arial" pitchFamily="34" charset="0"/>
              <a:buChar char="•"/>
            </a:pPr>
            <a:r>
              <a:rPr lang="en-US" sz="2000" dirty="0" smtClean="0"/>
              <a:t>Thank </a:t>
            </a:r>
            <a:r>
              <a:rPr lang="en-US" sz="2000" dirty="0"/>
              <a:t>You for the work that the Intern has done for the </a:t>
            </a:r>
            <a:r>
              <a:rPr lang="en-US" sz="2000" dirty="0" smtClean="0"/>
              <a:t>organization</a:t>
            </a:r>
          </a:p>
          <a:p>
            <a:endParaRPr lang="en-US" sz="2000" dirty="0"/>
          </a:p>
          <a:p>
            <a:pPr>
              <a:buFont typeface="Arial" pitchFamily="34" charset="0"/>
              <a:buChar char="•"/>
            </a:pPr>
            <a:r>
              <a:rPr lang="en-US" sz="2000" dirty="0" smtClean="0"/>
              <a:t>Certificate of Appreciation  </a:t>
            </a:r>
          </a:p>
          <a:p>
            <a:pPr>
              <a:buFont typeface="Arial" pitchFamily="34" charset="0"/>
              <a:buChar char="•"/>
            </a:pPr>
            <a:endParaRPr lang="en-US" sz="2000" dirty="0"/>
          </a:p>
          <a:p>
            <a:pPr>
              <a:buFont typeface="Arial" pitchFamily="34" charset="0"/>
              <a:buChar char="•"/>
            </a:pPr>
            <a:r>
              <a:rPr lang="en-US" sz="2000" dirty="0" smtClean="0"/>
              <a:t>Other forms of recognition</a:t>
            </a:r>
            <a:endParaRPr lang="en-US" sz="2000" dirty="0"/>
          </a:p>
          <a:p>
            <a:endParaRPr lang="en-US" dirty="0"/>
          </a:p>
          <a:p>
            <a:endParaRPr lang="en-US" dirty="0"/>
          </a:p>
        </p:txBody>
      </p:sp>
    </p:spTree>
    <p:extLst>
      <p:ext uri="{BB962C8B-B14F-4D97-AF65-F5344CB8AC3E}">
        <p14:creationId xmlns:p14="http://schemas.microsoft.com/office/powerpoint/2010/main" val="5059097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Completing the Internships</a:t>
            </a:r>
          </a:p>
        </p:txBody>
      </p:sp>
      <p:sp>
        <p:nvSpPr>
          <p:cNvPr id="3" name="Content Placeholder 2"/>
          <p:cNvSpPr>
            <a:spLocks noGrp="1"/>
          </p:cNvSpPr>
          <p:nvPr>
            <p:ph idx="1"/>
          </p:nvPr>
        </p:nvSpPr>
        <p:spPr/>
        <p:txBody>
          <a:bodyPr/>
          <a:lstStyle/>
          <a:p>
            <a:endParaRPr lang="en-US" dirty="0" smtClean="0"/>
          </a:p>
          <a:p>
            <a:pPr>
              <a:buFont typeface="Arial" pitchFamily="34" charset="0"/>
              <a:buChar char="•"/>
            </a:pPr>
            <a:r>
              <a:rPr lang="en-US" sz="2000" dirty="0" smtClean="0"/>
              <a:t>Exit Interview</a:t>
            </a:r>
          </a:p>
          <a:p>
            <a:endParaRPr lang="en-US" sz="2000" dirty="0"/>
          </a:p>
          <a:p>
            <a:pPr>
              <a:buFont typeface="Arial" pitchFamily="34" charset="0"/>
              <a:buChar char="•"/>
            </a:pPr>
            <a:r>
              <a:rPr lang="en-US" sz="2000" dirty="0" smtClean="0"/>
              <a:t>Letters </a:t>
            </a:r>
            <a:r>
              <a:rPr lang="en-US" sz="2000" dirty="0"/>
              <a:t>of Reference/ Phone references </a:t>
            </a:r>
          </a:p>
          <a:p>
            <a:pPr marL="0" indent="0"/>
            <a:endParaRPr lang="en-US" sz="2000" dirty="0" smtClean="0"/>
          </a:p>
          <a:p>
            <a:pPr>
              <a:buFont typeface="Arial" pitchFamily="34" charset="0"/>
              <a:buChar char="•"/>
            </a:pPr>
            <a:r>
              <a:rPr lang="en-US" sz="2000" dirty="0"/>
              <a:t>Does the organization have policies about maintaining contact with consumers after completion of the internship?</a:t>
            </a:r>
          </a:p>
          <a:p>
            <a:pPr marL="0" indent="0"/>
            <a:endParaRPr lang="en-US" sz="2000" dirty="0" smtClean="0"/>
          </a:p>
          <a:p>
            <a:endParaRPr lang="en-US" dirty="0"/>
          </a:p>
        </p:txBody>
      </p:sp>
    </p:spTree>
    <p:extLst>
      <p:ext uri="{BB962C8B-B14F-4D97-AF65-F5344CB8AC3E}">
        <p14:creationId xmlns:p14="http://schemas.microsoft.com/office/powerpoint/2010/main" val="25219025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Completing the Internships</a:t>
            </a:r>
          </a:p>
        </p:txBody>
      </p:sp>
      <p:sp>
        <p:nvSpPr>
          <p:cNvPr id="3" name="Content Placeholder 2"/>
          <p:cNvSpPr>
            <a:spLocks noGrp="1"/>
          </p:cNvSpPr>
          <p:nvPr>
            <p:ph idx="1"/>
          </p:nvPr>
        </p:nvSpPr>
        <p:spPr/>
        <p:txBody>
          <a:bodyPr/>
          <a:lstStyle/>
          <a:p>
            <a:pPr>
              <a:buFont typeface="Arial" pitchFamily="34" charset="0"/>
              <a:buChar char="•"/>
            </a:pPr>
            <a:endParaRPr lang="en-US" sz="2000" dirty="0" smtClean="0"/>
          </a:p>
          <a:p>
            <a:pPr>
              <a:buFont typeface="Arial" pitchFamily="34" charset="0"/>
              <a:buChar char="•"/>
            </a:pPr>
            <a:r>
              <a:rPr lang="en-US" sz="2000" dirty="0" smtClean="0"/>
              <a:t>What </a:t>
            </a:r>
            <a:r>
              <a:rPr lang="en-US" sz="2000" dirty="0"/>
              <a:t>is the policy of your organization? </a:t>
            </a:r>
          </a:p>
          <a:p>
            <a:pPr>
              <a:buFont typeface="Arial" pitchFamily="34" charset="0"/>
              <a:buChar char="•"/>
            </a:pPr>
            <a:endParaRPr lang="en-US" sz="2000" dirty="0" smtClean="0"/>
          </a:p>
          <a:p>
            <a:pPr>
              <a:buFont typeface="Arial" pitchFamily="34" charset="0"/>
              <a:buChar char="•"/>
            </a:pPr>
            <a:r>
              <a:rPr lang="en-US" sz="2000" dirty="0" smtClean="0"/>
              <a:t>Do </a:t>
            </a:r>
            <a:r>
              <a:rPr lang="en-US" sz="2000" dirty="0"/>
              <a:t>you need to develop  or add components for interns in your organizations Policy and Procedures </a:t>
            </a:r>
          </a:p>
          <a:p>
            <a:endParaRPr lang="en-US" dirty="0"/>
          </a:p>
        </p:txBody>
      </p:sp>
    </p:spTree>
    <p:extLst>
      <p:ext uri="{BB962C8B-B14F-4D97-AF65-F5344CB8AC3E}">
        <p14:creationId xmlns:p14="http://schemas.microsoft.com/office/powerpoint/2010/main" val="33337183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Completing the Internships</a:t>
            </a:r>
          </a:p>
        </p:txBody>
      </p:sp>
      <p:sp>
        <p:nvSpPr>
          <p:cNvPr id="3" name="Content Placeholder 2"/>
          <p:cNvSpPr>
            <a:spLocks noGrp="1"/>
          </p:cNvSpPr>
          <p:nvPr>
            <p:ph idx="1"/>
          </p:nvPr>
        </p:nvSpPr>
        <p:spPr/>
        <p:txBody>
          <a:bodyPr/>
          <a:lstStyle/>
          <a:p>
            <a:pPr>
              <a:buFont typeface="Arial" pitchFamily="34" charset="0"/>
              <a:buChar char="•"/>
            </a:pPr>
            <a:endParaRPr lang="en-US" dirty="0" smtClean="0"/>
          </a:p>
          <a:p>
            <a:pPr>
              <a:buFont typeface="Arial" pitchFamily="34" charset="0"/>
              <a:buChar char="•"/>
            </a:pPr>
            <a:endParaRPr lang="en-US" sz="2000" dirty="0" smtClean="0"/>
          </a:p>
          <a:p>
            <a:pPr>
              <a:buFont typeface="Arial" pitchFamily="34" charset="0"/>
              <a:buChar char="•"/>
            </a:pPr>
            <a:r>
              <a:rPr lang="en-US" sz="2000" dirty="0" smtClean="0"/>
              <a:t>What </a:t>
            </a:r>
            <a:r>
              <a:rPr lang="en-US" sz="2000" dirty="0"/>
              <a:t>is your policy for hiring interns?</a:t>
            </a:r>
          </a:p>
          <a:p>
            <a:pPr>
              <a:buFont typeface="Arial" pitchFamily="34" charset="0"/>
              <a:buChar char="•"/>
            </a:pPr>
            <a:endParaRPr lang="en-US" sz="2000" dirty="0" smtClean="0"/>
          </a:p>
          <a:p>
            <a:pPr>
              <a:buFont typeface="Arial" pitchFamily="34" charset="0"/>
              <a:buChar char="•"/>
            </a:pPr>
            <a:r>
              <a:rPr lang="en-US" sz="2000" dirty="0" smtClean="0"/>
              <a:t>What </a:t>
            </a:r>
            <a:r>
              <a:rPr lang="en-US" sz="2000" dirty="0"/>
              <a:t>is the policy of the University/College for hiring of interns</a:t>
            </a:r>
            <a:r>
              <a:rPr lang="en-US" sz="2000" dirty="0" smtClean="0"/>
              <a:t>?</a:t>
            </a:r>
          </a:p>
          <a:p>
            <a:pPr>
              <a:buFont typeface="Arial" pitchFamily="34" charset="0"/>
              <a:buChar char="•"/>
            </a:pPr>
            <a:endParaRPr lang="en-US" sz="2000" dirty="0"/>
          </a:p>
        </p:txBody>
      </p:sp>
    </p:spTree>
    <p:extLst>
      <p:ext uri="{BB962C8B-B14F-4D97-AF65-F5344CB8AC3E}">
        <p14:creationId xmlns:p14="http://schemas.microsoft.com/office/powerpoint/2010/main" val="16696519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sp>
        <p:nvSpPr>
          <p:cNvPr id="3" name="Content Placeholder 2"/>
          <p:cNvSpPr>
            <a:spLocks noGrp="1"/>
          </p:cNvSpPr>
          <p:nvPr>
            <p:ph idx="1"/>
          </p:nvPr>
        </p:nvSpPr>
        <p:spPr/>
        <p:txBody>
          <a:bodyPr/>
          <a:lstStyle/>
          <a:p>
            <a:endParaRPr lang="en-US" dirty="0" smtClean="0"/>
          </a:p>
          <a:p>
            <a:r>
              <a:rPr lang="en-US" dirty="0" smtClean="0"/>
              <a:t>Thanks!</a:t>
            </a:r>
          </a:p>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914400"/>
            <a:ext cx="6934200" cy="5791200"/>
          </a:xfrm>
          <a:prstGeom prst="rect">
            <a:avLst/>
          </a:prstGeom>
        </p:spPr>
      </p:pic>
    </p:spTree>
    <p:extLst>
      <p:ext uri="{BB962C8B-B14F-4D97-AF65-F5344CB8AC3E}">
        <p14:creationId xmlns:p14="http://schemas.microsoft.com/office/powerpoint/2010/main" val="38717687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1143000"/>
            <a:ext cx="3657599" cy="3907630"/>
          </a:xfrm>
        </p:spPr>
      </p:pic>
      <p:sp>
        <p:nvSpPr>
          <p:cNvPr id="5" name="Content Placeholder 4"/>
          <p:cNvSpPr>
            <a:spLocks noGrp="1"/>
          </p:cNvSpPr>
          <p:nvPr>
            <p:ph sz="half" idx="2"/>
          </p:nvPr>
        </p:nvSpPr>
        <p:spPr/>
        <p:txBody>
          <a:bodyPr/>
          <a:lstStyle/>
          <a:p>
            <a:r>
              <a:rPr lang="en-US" dirty="0" smtClean="0"/>
              <a:t>Identify  resources:</a:t>
            </a:r>
          </a:p>
          <a:p>
            <a:endParaRPr lang="en-US" dirty="0" smtClean="0"/>
          </a:p>
          <a:p>
            <a:r>
              <a:rPr lang="en-US" dirty="0" smtClean="0"/>
              <a:t>Partnership</a:t>
            </a:r>
          </a:p>
          <a:p>
            <a:pPr marL="457200" indent="-457200">
              <a:buFont typeface="Wingdings" pitchFamily="2" charset="2"/>
              <a:buChar char="§"/>
            </a:pPr>
            <a:r>
              <a:rPr lang="en-US" dirty="0" smtClean="0"/>
              <a:t>Sustain</a:t>
            </a:r>
          </a:p>
          <a:p>
            <a:pPr marL="457200" indent="-457200">
              <a:buFont typeface="Wingdings" pitchFamily="2" charset="2"/>
              <a:buChar char="§"/>
            </a:pPr>
            <a:r>
              <a:rPr lang="en-US" dirty="0"/>
              <a:t>E</a:t>
            </a:r>
            <a:r>
              <a:rPr lang="en-US" dirty="0" smtClean="0"/>
              <a:t>xpand  </a:t>
            </a:r>
            <a:endParaRPr lang="en-US" dirty="0"/>
          </a:p>
        </p:txBody>
      </p:sp>
      <p:sp>
        <p:nvSpPr>
          <p:cNvPr id="2" name="Title 1"/>
          <p:cNvSpPr>
            <a:spLocks noGrp="1"/>
          </p:cNvSpPr>
          <p:nvPr>
            <p:ph type="title"/>
          </p:nvPr>
        </p:nvSpPr>
        <p:spPr/>
        <p:txBody>
          <a:bodyPr/>
          <a:lstStyle/>
          <a:p>
            <a:pPr algn="ctr"/>
            <a:r>
              <a:rPr lang="en-US" dirty="0" smtClean="0"/>
              <a:t>Project Goals (Cont.)</a:t>
            </a:r>
            <a:endParaRPr lang="en-US" dirty="0"/>
          </a:p>
        </p:txBody>
      </p:sp>
    </p:spTree>
    <p:extLst>
      <p:ext uri="{BB962C8B-B14F-4D97-AF65-F5344CB8AC3E}">
        <p14:creationId xmlns:p14="http://schemas.microsoft.com/office/powerpoint/2010/main" val="609275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Timeline</a:t>
            </a:r>
            <a:endParaRPr lang="en-US" dirty="0"/>
          </a:p>
        </p:txBody>
      </p:sp>
      <p:sp>
        <p:nvSpPr>
          <p:cNvPr id="6" name="Content Placeholder 5"/>
          <p:cNvSpPr>
            <a:spLocks noGrp="1"/>
          </p:cNvSpPr>
          <p:nvPr>
            <p:ph idx="1"/>
          </p:nvPr>
        </p:nvSpPr>
        <p:spPr/>
        <p:txBody>
          <a:bodyPr>
            <a:normAutofit fontScale="85000" lnSpcReduction="10000"/>
          </a:bodyPr>
          <a:lstStyle/>
          <a:p>
            <a:r>
              <a:rPr lang="en-US" dirty="0" smtClean="0"/>
              <a:t>Year 1</a:t>
            </a:r>
          </a:p>
          <a:p>
            <a:pPr>
              <a:buFont typeface="Wingdings" pitchFamily="2" charset="2"/>
              <a:buChar char="q"/>
            </a:pPr>
            <a:r>
              <a:rPr lang="en-US" dirty="0" smtClean="0"/>
              <a:t>Develop Person Centered and Participant Directed Curriculum for general level courses</a:t>
            </a:r>
          </a:p>
          <a:p>
            <a:pPr>
              <a:buFont typeface="Wingdings" pitchFamily="2" charset="2"/>
              <a:buChar char="q"/>
            </a:pPr>
            <a:r>
              <a:rPr lang="en-US" dirty="0" smtClean="0"/>
              <a:t>Recruit students for field placements</a:t>
            </a:r>
          </a:p>
          <a:p>
            <a:r>
              <a:rPr lang="en-US" dirty="0" smtClean="0"/>
              <a:t>Year 2</a:t>
            </a:r>
          </a:p>
          <a:p>
            <a:pPr>
              <a:buFont typeface="Wingdings" pitchFamily="2" charset="2"/>
              <a:buChar char="q"/>
            </a:pPr>
            <a:r>
              <a:rPr lang="en-US" dirty="0" smtClean="0"/>
              <a:t>Implement general level curriculum</a:t>
            </a:r>
          </a:p>
          <a:p>
            <a:pPr>
              <a:buFont typeface="Wingdings" pitchFamily="2" charset="2"/>
              <a:buChar char="q"/>
            </a:pPr>
            <a:r>
              <a:rPr lang="en-US" dirty="0" smtClean="0"/>
              <a:t>Field placements at Aging and Disability Network</a:t>
            </a:r>
          </a:p>
          <a:p>
            <a:pPr>
              <a:buFont typeface="Wingdings" pitchFamily="2" charset="2"/>
              <a:buChar char="q"/>
            </a:pPr>
            <a:r>
              <a:rPr lang="en-US" dirty="0" smtClean="0"/>
              <a:t>Develop Person Centered and Participant Directed Curriculum for advanced level courses</a:t>
            </a:r>
          </a:p>
          <a:p>
            <a:pPr>
              <a:buFont typeface="Wingdings" pitchFamily="2" charset="2"/>
              <a:buChar char="q"/>
            </a:pPr>
            <a:r>
              <a:rPr lang="en-US" dirty="0" smtClean="0"/>
              <a:t>Evaluation</a:t>
            </a:r>
          </a:p>
          <a:p>
            <a:r>
              <a:rPr lang="en-US" dirty="0" smtClean="0"/>
              <a:t>Year 3</a:t>
            </a:r>
          </a:p>
          <a:p>
            <a:pPr>
              <a:buFont typeface="Wingdings" pitchFamily="2" charset="2"/>
              <a:buChar char="q"/>
            </a:pPr>
            <a:r>
              <a:rPr lang="en-US" dirty="0" smtClean="0"/>
              <a:t>Implement advanced level curriculum</a:t>
            </a:r>
          </a:p>
          <a:p>
            <a:pPr>
              <a:buFont typeface="Wingdings" pitchFamily="2" charset="2"/>
              <a:buChar char="q"/>
            </a:pPr>
            <a:r>
              <a:rPr lang="en-US" dirty="0" smtClean="0"/>
              <a:t>Field placement at Aging and Disability Network Organization</a:t>
            </a:r>
          </a:p>
          <a:p>
            <a:pPr>
              <a:buFont typeface="Wingdings" pitchFamily="2" charset="2"/>
              <a:buChar char="q"/>
            </a:pPr>
            <a:r>
              <a:rPr lang="en-US" dirty="0" smtClean="0"/>
              <a:t>Evaluation</a:t>
            </a:r>
            <a:endParaRPr lang="en-US" dirty="0"/>
          </a:p>
        </p:txBody>
      </p:sp>
    </p:spTree>
    <p:extLst>
      <p:ext uri="{BB962C8B-B14F-4D97-AF65-F5344CB8AC3E}">
        <p14:creationId xmlns:p14="http://schemas.microsoft.com/office/powerpoint/2010/main" val="4125485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28600"/>
            <a:ext cx="8763000" cy="6477000"/>
          </a:xfrm>
          <a:prstGeom prst="rect">
            <a:avLst/>
          </a:prstGeom>
        </p:spPr>
      </p:pic>
    </p:spTree>
    <p:extLst>
      <p:ext uri="{BB962C8B-B14F-4D97-AF65-F5344CB8AC3E}">
        <p14:creationId xmlns:p14="http://schemas.microsoft.com/office/powerpoint/2010/main" val="29605504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Initial Steps</a:t>
            </a:r>
            <a:endParaRPr lang="en-US" dirty="0"/>
          </a:p>
        </p:txBody>
      </p:sp>
      <p:sp>
        <p:nvSpPr>
          <p:cNvPr id="3" name="Content Placeholder 2"/>
          <p:cNvSpPr>
            <a:spLocks noGrp="1"/>
          </p:cNvSpPr>
          <p:nvPr>
            <p:ph idx="1"/>
          </p:nvPr>
        </p:nvSpPr>
        <p:spPr>
          <a:xfrm>
            <a:off x="822960" y="1295400"/>
            <a:ext cx="7520940" cy="3733800"/>
          </a:xfrm>
        </p:spPr>
        <p:txBody>
          <a:bodyPr>
            <a:normAutofit/>
          </a:bodyPr>
          <a:lstStyle/>
          <a:p>
            <a:endParaRPr lang="en-US" dirty="0" smtClean="0"/>
          </a:p>
          <a:p>
            <a:pPr algn="ctr"/>
            <a:r>
              <a:rPr lang="en-US" sz="3200" dirty="0" smtClean="0"/>
              <a:t>Executive Leadership </a:t>
            </a:r>
          </a:p>
          <a:p>
            <a:pPr algn="ctr"/>
            <a:r>
              <a:rPr lang="en-US" sz="3200" dirty="0" smtClean="0"/>
              <a:t>and </a:t>
            </a:r>
          </a:p>
          <a:p>
            <a:pPr algn="ctr"/>
            <a:r>
              <a:rPr lang="en-US" sz="3200" dirty="0" smtClean="0"/>
              <a:t>Management discussion(s)</a:t>
            </a:r>
          </a:p>
          <a:p>
            <a:endParaRPr lang="en-US" dirty="0" smtClean="0"/>
          </a:p>
          <a:p>
            <a:pPr marL="237744" lvl="2" indent="0">
              <a:buNone/>
            </a:pPr>
            <a:endParaRPr lang="en-US" dirty="0" smtClean="0"/>
          </a:p>
        </p:txBody>
      </p:sp>
    </p:spTree>
    <p:extLst>
      <p:ext uri="{BB962C8B-B14F-4D97-AF65-F5344CB8AC3E}">
        <p14:creationId xmlns:p14="http://schemas.microsoft.com/office/powerpoint/2010/main" val="10464124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566</TotalTime>
  <Words>1779</Words>
  <Application>Microsoft Office PowerPoint</Application>
  <PresentationFormat>On-screen Show (4:3)</PresentationFormat>
  <Paragraphs>403</Paragraphs>
  <Slides>55</Slides>
  <Notes>53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63" baseType="lpstr">
      <vt:lpstr>Arial</vt:lpstr>
      <vt:lpstr>Calibri</vt:lpstr>
      <vt:lpstr>Franklin Gothic Book</vt:lpstr>
      <vt:lpstr>Franklin Gothic Medium</vt:lpstr>
      <vt:lpstr>Tunga</vt:lpstr>
      <vt:lpstr>Wingdings</vt:lpstr>
      <vt:lpstr>Angles</vt:lpstr>
      <vt:lpstr>Document</vt:lpstr>
      <vt:lpstr>How to Start an Internship for College Students </vt:lpstr>
      <vt:lpstr>PowerPoint Presentation</vt:lpstr>
      <vt:lpstr>Partnership Project States</vt:lpstr>
      <vt:lpstr>Project Goals</vt:lpstr>
      <vt:lpstr>Project Goals (cont.)</vt:lpstr>
      <vt:lpstr>Project Goals (Cont.)</vt:lpstr>
      <vt:lpstr>Timeline</vt:lpstr>
      <vt:lpstr>PowerPoint Presentation</vt:lpstr>
      <vt:lpstr>Initial Steps</vt:lpstr>
      <vt:lpstr>PowerPoint Presentation</vt:lpstr>
      <vt:lpstr>Initial STEPS</vt:lpstr>
      <vt:lpstr>Initial STEPS</vt:lpstr>
      <vt:lpstr>Initial STEPS</vt:lpstr>
      <vt:lpstr>Initial STEPS</vt:lpstr>
      <vt:lpstr>Initial STEPS</vt:lpstr>
      <vt:lpstr>Initial STEPS</vt:lpstr>
      <vt:lpstr>Initial Steps</vt:lpstr>
      <vt:lpstr>Initial Steps</vt:lpstr>
      <vt:lpstr>Initial Steps</vt:lpstr>
      <vt:lpstr>Initial Steps</vt:lpstr>
      <vt:lpstr>Initial Steps</vt:lpstr>
      <vt:lpstr>Initial Steps</vt:lpstr>
      <vt:lpstr>Initial Steps</vt:lpstr>
      <vt:lpstr>Initial Steps</vt:lpstr>
      <vt:lpstr>Initial Steps</vt:lpstr>
      <vt:lpstr>Initial Steps</vt:lpstr>
      <vt:lpstr>Initial Steps</vt:lpstr>
      <vt:lpstr>Initial Steps</vt:lpstr>
      <vt:lpstr>Initial Steps</vt:lpstr>
      <vt:lpstr>Initial Steps</vt:lpstr>
      <vt:lpstr>Next Steps</vt:lpstr>
      <vt:lpstr>Next Steps</vt:lpstr>
      <vt:lpstr>Candidates</vt:lpstr>
      <vt:lpstr>Candidates</vt:lpstr>
      <vt:lpstr>Candidates</vt:lpstr>
      <vt:lpstr>PowerPoint Presentation</vt:lpstr>
      <vt:lpstr>Candidates</vt:lpstr>
      <vt:lpstr>Candidates</vt:lpstr>
      <vt:lpstr>Candidates</vt:lpstr>
      <vt:lpstr>Candidates</vt:lpstr>
      <vt:lpstr>Starting the Placement</vt:lpstr>
      <vt:lpstr>Starting the Placement</vt:lpstr>
      <vt:lpstr>Supervision</vt:lpstr>
      <vt:lpstr>Supervision</vt:lpstr>
      <vt:lpstr>Supervision</vt:lpstr>
      <vt:lpstr>Supervision</vt:lpstr>
      <vt:lpstr>Supervision</vt:lpstr>
      <vt:lpstr>Supervision</vt:lpstr>
      <vt:lpstr>Supervision</vt:lpstr>
      <vt:lpstr>Completing the Internships</vt:lpstr>
      <vt:lpstr>Completing the Internships</vt:lpstr>
      <vt:lpstr>Completing the Internships</vt:lpstr>
      <vt:lpstr>Completing the Internships</vt:lpstr>
      <vt:lpstr>Completing the Internships</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Start an Internship for College Students</dc:title>
  <dc:creator>Kenney, Jim F (DSHS/ALTSA/HCS)</dc:creator>
  <cp:lastModifiedBy>Beth Winters</cp:lastModifiedBy>
  <cp:revision>58</cp:revision>
  <cp:lastPrinted>2014-01-28T17:44:30Z</cp:lastPrinted>
  <dcterms:created xsi:type="dcterms:W3CDTF">2013-12-18T20:17:55Z</dcterms:created>
  <dcterms:modified xsi:type="dcterms:W3CDTF">2015-01-07T21:58:48Z</dcterms:modified>
</cp:coreProperties>
</file>