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717" r:id="rId5"/>
  </p:sldMasterIdLst>
  <p:notesMasterIdLst>
    <p:notesMasterId r:id="rId29"/>
  </p:notesMasterIdLst>
  <p:sldIdLst>
    <p:sldId id="256" r:id="rId6"/>
    <p:sldId id="271" r:id="rId7"/>
    <p:sldId id="272" r:id="rId8"/>
    <p:sldId id="273" r:id="rId9"/>
    <p:sldId id="275" r:id="rId10"/>
    <p:sldId id="276" r:id="rId11"/>
    <p:sldId id="277" r:id="rId12"/>
    <p:sldId id="291" r:id="rId13"/>
    <p:sldId id="293" r:id="rId14"/>
    <p:sldId id="294" r:id="rId15"/>
    <p:sldId id="295" r:id="rId16"/>
    <p:sldId id="296" r:id="rId17"/>
    <p:sldId id="297" r:id="rId18"/>
    <p:sldId id="280" r:id="rId19"/>
    <p:sldId id="281" r:id="rId20"/>
    <p:sldId id="298" r:id="rId21"/>
    <p:sldId id="282" r:id="rId22"/>
    <p:sldId id="283" r:id="rId23"/>
    <p:sldId id="284" r:id="rId24"/>
    <p:sldId id="289" r:id="rId25"/>
    <p:sldId id="290" r:id="rId26"/>
    <p:sldId id="260"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is, Brie E" initials="RE" lastIdx="8" clrIdx="0">
    <p:extLst>
      <p:ext uri="{19B8F6BF-5375-455C-9EA6-DF929625EA0E}">
        <p15:presenceInfo xmlns:p15="http://schemas.microsoft.com/office/powerpoint/2012/main" userId="S::bradis@wcupa.edu::8f418971-7ddc-46ea-88d8-7033f2e6d12e" providerId="AD"/>
      </p:ext>
    </p:extLst>
  </p:cmAuthor>
  <p:cmAuthor id="2" name="Vazquez, Ebonnie L" initials="VL" lastIdx="3" clrIdx="1">
    <p:extLst>
      <p:ext uri="{19B8F6BF-5375-455C-9EA6-DF929625EA0E}">
        <p15:presenceInfo xmlns:p15="http://schemas.microsoft.com/office/powerpoint/2012/main" userId="S::evazquez@wcupa.edu::b5f26c12-e50a-4e21-853f-23e16e678a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BB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853" autoAdjust="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656B9-D83F-4859-B275-E6726EBEFB6F}"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FAFB421-4040-4F0B-A8E8-C81E5ABED19D}">
      <dgm:prSet custT="1"/>
      <dgm:spPr/>
      <dgm:t>
        <a:bodyPr/>
        <a:lstStyle/>
        <a:p>
          <a:r>
            <a:rPr lang="en-US" sz="1600" dirty="0">
              <a:latin typeface="Goudy Old Style" panose="02020502050305020303" pitchFamily="18" charset="0"/>
            </a:rPr>
            <a:t>1. Add three points if you can do well in a situation and not be called a credit to your race. If that could very well happen to you, add one point. </a:t>
          </a:r>
        </a:p>
      </dgm:t>
    </dgm:pt>
    <dgm:pt modelId="{E1FC5989-4052-458F-90E6-720E54852AFF}" type="parTrans" cxnId="{41756506-AFD5-4591-B8B7-9A07E05441B6}">
      <dgm:prSet/>
      <dgm:spPr/>
      <dgm:t>
        <a:bodyPr/>
        <a:lstStyle/>
        <a:p>
          <a:endParaRPr lang="en-US"/>
        </a:p>
      </dgm:t>
    </dgm:pt>
    <dgm:pt modelId="{C0769F5D-EF2A-4469-9F17-7324F76A3218}" type="sibTrans" cxnId="{41756506-AFD5-4591-B8B7-9A07E05441B6}">
      <dgm:prSet/>
      <dgm:spPr/>
      <dgm:t>
        <a:bodyPr/>
        <a:lstStyle/>
        <a:p>
          <a:endParaRPr lang="en-US"/>
        </a:p>
      </dgm:t>
    </dgm:pt>
    <dgm:pt modelId="{6BC85DC1-98DB-41C3-95FA-CB1A297412BB}">
      <dgm:prSet custT="1"/>
      <dgm:spPr/>
      <dgm:t>
        <a:bodyPr/>
        <a:lstStyle/>
        <a:p>
          <a:r>
            <a:rPr lang="en-US" sz="1200" dirty="0"/>
            <a:t>2</a:t>
          </a:r>
          <a:r>
            <a:rPr lang="en-US" sz="1400" dirty="0">
              <a:latin typeface="Goudy Old Style" panose="02020502050305020303" pitchFamily="18" charset="0"/>
            </a:rPr>
            <a:t>. Add one if your ancestors were forced to come to the U.S. or forced to relocate from their historical lands in the U.S.; add three if that did not happen to your ancestors.</a:t>
          </a:r>
        </a:p>
      </dgm:t>
    </dgm:pt>
    <dgm:pt modelId="{6E50300A-6515-4C80-BE89-0E1A8455D894}" type="parTrans" cxnId="{41C47D51-81C9-4CE8-B290-0FA72FDA828C}">
      <dgm:prSet/>
      <dgm:spPr/>
      <dgm:t>
        <a:bodyPr/>
        <a:lstStyle/>
        <a:p>
          <a:endParaRPr lang="en-US"/>
        </a:p>
      </dgm:t>
    </dgm:pt>
    <dgm:pt modelId="{F2113742-ED69-4305-BEDE-EA0FF1A6F5D5}" type="sibTrans" cxnId="{41C47D51-81C9-4CE8-B290-0FA72FDA828C}">
      <dgm:prSet/>
      <dgm:spPr/>
      <dgm:t>
        <a:bodyPr/>
        <a:lstStyle/>
        <a:p>
          <a:endParaRPr lang="en-US"/>
        </a:p>
      </dgm:t>
    </dgm:pt>
    <dgm:pt modelId="{956E78A0-138D-4FE5-86F3-633DE55B350B}">
      <dgm:prSet custT="1"/>
      <dgm:spPr/>
      <dgm:t>
        <a:bodyPr/>
        <a:lstStyle/>
        <a:p>
          <a:r>
            <a:rPr lang="en-US" sz="1400" dirty="0">
              <a:latin typeface="Goudy Old Style" panose="02020502050305020303" pitchFamily="18" charset="0"/>
            </a:rPr>
            <a:t>3. Add three if, in most cases when you ask to speak with the person in charge, you will be facing a person of your race; add one if in most cases you would not be facing a person of your race. </a:t>
          </a:r>
        </a:p>
      </dgm:t>
    </dgm:pt>
    <dgm:pt modelId="{EE932B43-92A6-4D6D-B7CF-BBEFC3764115}" type="parTrans" cxnId="{3938B1BC-E09F-40B5-AAD4-37BD73F38617}">
      <dgm:prSet/>
      <dgm:spPr/>
      <dgm:t>
        <a:bodyPr/>
        <a:lstStyle/>
        <a:p>
          <a:endParaRPr lang="en-US"/>
        </a:p>
      </dgm:t>
    </dgm:pt>
    <dgm:pt modelId="{64D77984-1ACF-430A-A5E7-FA2BA047A662}" type="sibTrans" cxnId="{3938B1BC-E09F-40B5-AAD4-37BD73F38617}">
      <dgm:prSet/>
      <dgm:spPr/>
      <dgm:t>
        <a:bodyPr/>
        <a:lstStyle/>
        <a:p>
          <a:endParaRPr lang="en-US"/>
        </a:p>
      </dgm:t>
    </dgm:pt>
    <dgm:pt modelId="{6B1D8FA3-2D04-4786-A353-0018816F621A}">
      <dgm:prSet custT="1"/>
      <dgm:spPr/>
      <dgm:t>
        <a:bodyPr/>
        <a:lstStyle/>
        <a:p>
          <a:r>
            <a:rPr lang="en-US" sz="1400" dirty="0">
              <a:latin typeface="Goudy Old Style" panose="02020502050305020303" pitchFamily="18" charset="0"/>
            </a:rPr>
            <a:t>4. Add three points if when you learned about the history of this country and of civilization in general your racial group was primarily represented; if not, add one.</a:t>
          </a:r>
        </a:p>
      </dgm:t>
    </dgm:pt>
    <dgm:pt modelId="{92E3020D-AE71-412B-B3FE-317C9EBAFED7}" type="parTrans" cxnId="{BB0ED1F7-D347-4077-B588-A25899593730}">
      <dgm:prSet/>
      <dgm:spPr/>
      <dgm:t>
        <a:bodyPr/>
        <a:lstStyle/>
        <a:p>
          <a:endParaRPr lang="en-US"/>
        </a:p>
      </dgm:t>
    </dgm:pt>
    <dgm:pt modelId="{4968F118-5B86-4945-8456-EF2C8DCB5502}" type="sibTrans" cxnId="{BB0ED1F7-D347-4077-B588-A25899593730}">
      <dgm:prSet/>
      <dgm:spPr/>
      <dgm:t>
        <a:bodyPr/>
        <a:lstStyle/>
        <a:p>
          <a:endParaRPr lang="en-US"/>
        </a:p>
      </dgm:t>
    </dgm:pt>
    <dgm:pt modelId="{145400F4-A928-4F66-9571-AD52388F9C1E}">
      <dgm:prSet custT="1"/>
      <dgm:spPr/>
      <dgm:t>
        <a:bodyPr/>
        <a:lstStyle/>
        <a:p>
          <a:r>
            <a:rPr lang="en-US" sz="1600" dirty="0">
              <a:latin typeface="Goudy Old Style" panose="02020502050305020303" pitchFamily="18" charset="0"/>
            </a:rPr>
            <a:t>5. Add one point if English is not your first language; add three points if it is. </a:t>
          </a:r>
        </a:p>
      </dgm:t>
    </dgm:pt>
    <dgm:pt modelId="{446A0FB5-D028-4F8E-9399-0111B863B800}" type="parTrans" cxnId="{5D500277-C066-4408-AED2-72082BC602F4}">
      <dgm:prSet/>
      <dgm:spPr/>
      <dgm:t>
        <a:bodyPr/>
        <a:lstStyle/>
        <a:p>
          <a:endParaRPr lang="en-US"/>
        </a:p>
      </dgm:t>
    </dgm:pt>
    <dgm:pt modelId="{D4B0CEE0-60D8-4C87-8F89-ED414B31303A}" type="sibTrans" cxnId="{5D500277-C066-4408-AED2-72082BC602F4}">
      <dgm:prSet/>
      <dgm:spPr/>
      <dgm:t>
        <a:bodyPr/>
        <a:lstStyle/>
        <a:p>
          <a:endParaRPr lang="en-US"/>
        </a:p>
      </dgm:t>
    </dgm:pt>
    <dgm:pt modelId="{45820313-1746-4081-A541-EB07CE6A4270}" type="pres">
      <dgm:prSet presAssocID="{74A656B9-D83F-4859-B275-E6726EBEFB6F}" presName="Name0" presStyleCnt="0">
        <dgm:presLayoutVars>
          <dgm:dir/>
          <dgm:resizeHandles val="exact"/>
        </dgm:presLayoutVars>
      </dgm:prSet>
      <dgm:spPr/>
    </dgm:pt>
    <dgm:pt modelId="{D4F2A7D3-F5EC-4D7B-BF8E-A812934AB30B}" type="pres">
      <dgm:prSet presAssocID="{6FAFB421-4040-4F0B-A8E8-C81E5ABED19D}" presName="node" presStyleLbl="node1" presStyleIdx="0" presStyleCnt="5">
        <dgm:presLayoutVars>
          <dgm:bulletEnabled val="1"/>
        </dgm:presLayoutVars>
      </dgm:prSet>
      <dgm:spPr/>
    </dgm:pt>
    <dgm:pt modelId="{B1D3729F-A0F0-4AC8-B8D5-E7C930D06443}" type="pres">
      <dgm:prSet presAssocID="{C0769F5D-EF2A-4469-9F17-7324F76A3218}" presName="sibTrans" presStyleLbl="sibTrans1D1" presStyleIdx="0" presStyleCnt="4"/>
      <dgm:spPr/>
    </dgm:pt>
    <dgm:pt modelId="{AE16682A-A4CC-4090-B144-97A5FDF58BC1}" type="pres">
      <dgm:prSet presAssocID="{C0769F5D-EF2A-4469-9F17-7324F76A3218}" presName="connectorText" presStyleLbl="sibTrans1D1" presStyleIdx="0" presStyleCnt="4"/>
      <dgm:spPr/>
    </dgm:pt>
    <dgm:pt modelId="{9315EEF5-19A6-40B6-BE4E-2363CF7F0ECF}" type="pres">
      <dgm:prSet presAssocID="{6BC85DC1-98DB-41C3-95FA-CB1A297412BB}" presName="node" presStyleLbl="node1" presStyleIdx="1" presStyleCnt="5">
        <dgm:presLayoutVars>
          <dgm:bulletEnabled val="1"/>
        </dgm:presLayoutVars>
      </dgm:prSet>
      <dgm:spPr/>
    </dgm:pt>
    <dgm:pt modelId="{124BFBDA-9512-4D7E-875F-4C916301359A}" type="pres">
      <dgm:prSet presAssocID="{F2113742-ED69-4305-BEDE-EA0FF1A6F5D5}" presName="sibTrans" presStyleLbl="sibTrans1D1" presStyleIdx="1" presStyleCnt="4"/>
      <dgm:spPr/>
    </dgm:pt>
    <dgm:pt modelId="{C8F04418-7A9D-4965-ABA9-90A700437459}" type="pres">
      <dgm:prSet presAssocID="{F2113742-ED69-4305-BEDE-EA0FF1A6F5D5}" presName="connectorText" presStyleLbl="sibTrans1D1" presStyleIdx="1" presStyleCnt="4"/>
      <dgm:spPr/>
    </dgm:pt>
    <dgm:pt modelId="{F349877F-1E72-41AF-B80D-47579308F101}" type="pres">
      <dgm:prSet presAssocID="{956E78A0-138D-4FE5-86F3-633DE55B350B}" presName="node" presStyleLbl="node1" presStyleIdx="2" presStyleCnt="5">
        <dgm:presLayoutVars>
          <dgm:bulletEnabled val="1"/>
        </dgm:presLayoutVars>
      </dgm:prSet>
      <dgm:spPr/>
    </dgm:pt>
    <dgm:pt modelId="{27BA04E3-B5B9-42FD-8468-5976B6E8D881}" type="pres">
      <dgm:prSet presAssocID="{64D77984-1ACF-430A-A5E7-FA2BA047A662}" presName="sibTrans" presStyleLbl="sibTrans1D1" presStyleIdx="2" presStyleCnt="4"/>
      <dgm:spPr/>
    </dgm:pt>
    <dgm:pt modelId="{E78D552D-9EC3-4B29-BBC2-9131E64DFC02}" type="pres">
      <dgm:prSet presAssocID="{64D77984-1ACF-430A-A5E7-FA2BA047A662}" presName="connectorText" presStyleLbl="sibTrans1D1" presStyleIdx="2" presStyleCnt="4"/>
      <dgm:spPr/>
    </dgm:pt>
    <dgm:pt modelId="{26C97728-EBD9-42E2-BA36-A428ADE75641}" type="pres">
      <dgm:prSet presAssocID="{6B1D8FA3-2D04-4786-A353-0018816F621A}" presName="node" presStyleLbl="node1" presStyleIdx="3" presStyleCnt="5">
        <dgm:presLayoutVars>
          <dgm:bulletEnabled val="1"/>
        </dgm:presLayoutVars>
      </dgm:prSet>
      <dgm:spPr/>
    </dgm:pt>
    <dgm:pt modelId="{58165C76-4C9B-4BDC-8527-8C394C74BDEE}" type="pres">
      <dgm:prSet presAssocID="{4968F118-5B86-4945-8456-EF2C8DCB5502}" presName="sibTrans" presStyleLbl="sibTrans1D1" presStyleIdx="3" presStyleCnt="4"/>
      <dgm:spPr/>
    </dgm:pt>
    <dgm:pt modelId="{03B8EE38-1777-4D31-BE49-12939F4F8981}" type="pres">
      <dgm:prSet presAssocID="{4968F118-5B86-4945-8456-EF2C8DCB5502}" presName="connectorText" presStyleLbl="sibTrans1D1" presStyleIdx="3" presStyleCnt="4"/>
      <dgm:spPr/>
    </dgm:pt>
    <dgm:pt modelId="{931EFB91-3A36-45AB-BEF3-8B9CC15B42B6}" type="pres">
      <dgm:prSet presAssocID="{145400F4-A928-4F66-9571-AD52388F9C1E}" presName="node" presStyleLbl="node1" presStyleIdx="4" presStyleCnt="5">
        <dgm:presLayoutVars>
          <dgm:bulletEnabled val="1"/>
        </dgm:presLayoutVars>
      </dgm:prSet>
      <dgm:spPr/>
    </dgm:pt>
  </dgm:ptLst>
  <dgm:cxnLst>
    <dgm:cxn modelId="{41756506-AFD5-4591-B8B7-9A07E05441B6}" srcId="{74A656B9-D83F-4859-B275-E6726EBEFB6F}" destId="{6FAFB421-4040-4F0B-A8E8-C81E5ABED19D}" srcOrd="0" destOrd="0" parTransId="{E1FC5989-4052-458F-90E6-720E54852AFF}" sibTransId="{C0769F5D-EF2A-4469-9F17-7324F76A3218}"/>
    <dgm:cxn modelId="{AC5F2009-5359-4738-90DC-2C97AEA6A35A}" type="presOf" srcId="{F2113742-ED69-4305-BEDE-EA0FF1A6F5D5}" destId="{C8F04418-7A9D-4965-ABA9-90A700437459}" srcOrd="1" destOrd="0" presId="urn:microsoft.com/office/officeart/2016/7/layout/RepeatingBendingProcessNew"/>
    <dgm:cxn modelId="{AF98660D-8156-4D68-95BD-7423E8460B9A}" type="presOf" srcId="{64D77984-1ACF-430A-A5E7-FA2BA047A662}" destId="{E78D552D-9EC3-4B29-BBC2-9131E64DFC02}" srcOrd="1" destOrd="0" presId="urn:microsoft.com/office/officeart/2016/7/layout/RepeatingBendingProcessNew"/>
    <dgm:cxn modelId="{A3C12421-A6CC-4CCA-9144-433A8738F77F}" type="presOf" srcId="{4968F118-5B86-4945-8456-EF2C8DCB5502}" destId="{58165C76-4C9B-4BDC-8527-8C394C74BDEE}" srcOrd="0" destOrd="0" presId="urn:microsoft.com/office/officeart/2016/7/layout/RepeatingBendingProcessNew"/>
    <dgm:cxn modelId="{B4678429-E79B-4250-A827-F097FD1A3E23}" type="presOf" srcId="{C0769F5D-EF2A-4469-9F17-7324F76A3218}" destId="{AE16682A-A4CC-4090-B144-97A5FDF58BC1}" srcOrd="1" destOrd="0" presId="urn:microsoft.com/office/officeart/2016/7/layout/RepeatingBendingProcessNew"/>
    <dgm:cxn modelId="{62E3002A-CE28-42EA-8993-2DE0126CD770}" type="presOf" srcId="{6FAFB421-4040-4F0B-A8E8-C81E5ABED19D}" destId="{D4F2A7D3-F5EC-4D7B-BF8E-A812934AB30B}" srcOrd="0" destOrd="0" presId="urn:microsoft.com/office/officeart/2016/7/layout/RepeatingBendingProcessNew"/>
    <dgm:cxn modelId="{DFCBFF36-CA2B-42A7-800E-1C81A39DC4AD}" type="presOf" srcId="{145400F4-A928-4F66-9571-AD52388F9C1E}" destId="{931EFB91-3A36-45AB-BEF3-8B9CC15B42B6}" srcOrd="0" destOrd="0" presId="urn:microsoft.com/office/officeart/2016/7/layout/RepeatingBendingProcessNew"/>
    <dgm:cxn modelId="{4CDF143E-7622-4699-9760-66DFD131AEF8}" type="presOf" srcId="{74A656B9-D83F-4859-B275-E6726EBEFB6F}" destId="{45820313-1746-4081-A541-EB07CE6A4270}" srcOrd="0" destOrd="0" presId="urn:microsoft.com/office/officeart/2016/7/layout/RepeatingBendingProcessNew"/>
    <dgm:cxn modelId="{41C47D51-81C9-4CE8-B290-0FA72FDA828C}" srcId="{74A656B9-D83F-4859-B275-E6726EBEFB6F}" destId="{6BC85DC1-98DB-41C3-95FA-CB1A297412BB}" srcOrd="1" destOrd="0" parTransId="{6E50300A-6515-4C80-BE89-0E1A8455D894}" sibTransId="{F2113742-ED69-4305-BEDE-EA0FF1A6F5D5}"/>
    <dgm:cxn modelId="{5D500277-C066-4408-AED2-72082BC602F4}" srcId="{74A656B9-D83F-4859-B275-E6726EBEFB6F}" destId="{145400F4-A928-4F66-9571-AD52388F9C1E}" srcOrd="4" destOrd="0" parTransId="{446A0FB5-D028-4F8E-9399-0111B863B800}" sibTransId="{D4B0CEE0-60D8-4C87-8F89-ED414B31303A}"/>
    <dgm:cxn modelId="{644F8096-B70D-449A-B13E-E94305384957}" type="presOf" srcId="{C0769F5D-EF2A-4469-9F17-7324F76A3218}" destId="{B1D3729F-A0F0-4AC8-B8D5-E7C930D06443}" srcOrd="0" destOrd="0" presId="urn:microsoft.com/office/officeart/2016/7/layout/RepeatingBendingProcessNew"/>
    <dgm:cxn modelId="{739004A8-05C1-48AD-B008-B874BBA6BEE7}" type="presOf" srcId="{956E78A0-138D-4FE5-86F3-633DE55B350B}" destId="{F349877F-1E72-41AF-B80D-47579308F101}" srcOrd="0" destOrd="0" presId="urn:microsoft.com/office/officeart/2016/7/layout/RepeatingBendingProcessNew"/>
    <dgm:cxn modelId="{1C97BFAF-32C5-4DA5-AA7E-2DDDA78C30D6}" type="presOf" srcId="{6BC85DC1-98DB-41C3-95FA-CB1A297412BB}" destId="{9315EEF5-19A6-40B6-BE4E-2363CF7F0ECF}" srcOrd="0" destOrd="0" presId="urn:microsoft.com/office/officeart/2016/7/layout/RepeatingBendingProcessNew"/>
    <dgm:cxn modelId="{286B62B6-2E69-4FBE-B0D6-E028ECE9B361}" type="presOf" srcId="{64D77984-1ACF-430A-A5E7-FA2BA047A662}" destId="{27BA04E3-B5B9-42FD-8468-5976B6E8D881}" srcOrd="0" destOrd="0" presId="urn:microsoft.com/office/officeart/2016/7/layout/RepeatingBendingProcessNew"/>
    <dgm:cxn modelId="{3938B1BC-E09F-40B5-AAD4-37BD73F38617}" srcId="{74A656B9-D83F-4859-B275-E6726EBEFB6F}" destId="{956E78A0-138D-4FE5-86F3-633DE55B350B}" srcOrd="2" destOrd="0" parTransId="{EE932B43-92A6-4D6D-B7CF-BBEFC3764115}" sibTransId="{64D77984-1ACF-430A-A5E7-FA2BA047A662}"/>
    <dgm:cxn modelId="{EF1F44E6-B033-451E-9CD4-E0BE0395A486}" type="presOf" srcId="{6B1D8FA3-2D04-4786-A353-0018816F621A}" destId="{26C97728-EBD9-42E2-BA36-A428ADE75641}" srcOrd="0" destOrd="0" presId="urn:microsoft.com/office/officeart/2016/7/layout/RepeatingBendingProcessNew"/>
    <dgm:cxn modelId="{7F030FF3-CD57-4DE2-BBA6-5A0412E41FBC}" type="presOf" srcId="{4968F118-5B86-4945-8456-EF2C8DCB5502}" destId="{03B8EE38-1777-4D31-BE49-12939F4F8981}" srcOrd="1" destOrd="0" presId="urn:microsoft.com/office/officeart/2016/7/layout/RepeatingBendingProcessNew"/>
    <dgm:cxn modelId="{BB0ED1F7-D347-4077-B588-A25899593730}" srcId="{74A656B9-D83F-4859-B275-E6726EBEFB6F}" destId="{6B1D8FA3-2D04-4786-A353-0018816F621A}" srcOrd="3" destOrd="0" parTransId="{92E3020D-AE71-412B-B3FE-317C9EBAFED7}" sibTransId="{4968F118-5B86-4945-8456-EF2C8DCB5502}"/>
    <dgm:cxn modelId="{5F3B37FC-5645-480B-9F0E-E77A50781B9C}" type="presOf" srcId="{F2113742-ED69-4305-BEDE-EA0FF1A6F5D5}" destId="{124BFBDA-9512-4D7E-875F-4C916301359A}" srcOrd="0" destOrd="0" presId="urn:microsoft.com/office/officeart/2016/7/layout/RepeatingBendingProcessNew"/>
    <dgm:cxn modelId="{32058622-6AC6-4D5A-AEA1-941971DF72E7}" type="presParOf" srcId="{45820313-1746-4081-A541-EB07CE6A4270}" destId="{D4F2A7D3-F5EC-4D7B-BF8E-A812934AB30B}" srcOrd="0" destOrd="0" presId="urn:microsoft.com/office/officeart/2016/7/layout/RepeatingBendingProcessNew"/>
    <dgm:cxn modelId="{560D3CDC-20B6-469A-A2D9-B854ED208C41}" type="presParOf" srcId="{45820313-1746-4081-A541-EB07CE6A4270}" destId="{B1D3729F-A0F0-4AC8-B8D5-E7C930D06443}" srcOrd="1" destOrd="0" presId="urn:microsoft.com/office/officeart/2016/7/layout/RepeatingBendingProcessNew"/>
    <dgm:cxn modelId="{F8B8AD17-F461-4BD2-B97B-F61F1359210D}" type="presParOf" srcId="{B1D3729F-A0F0-4AC8-B8D5-E7C930D06443}" destId="{AE16682A-A4CC-4090-B144-97A5FDF58BC1}" srcOrd="0" destOrd="0" presId="urn:microsoft.com/office/officeart/2016/7/layout/RepeatingBendingProcessNew"/>
    <dgm:cxn modelId="{E34DE48E-9612-4D75-8996-0F05BABB4523}" type="presParOf" srcId="{45820313-1746-4081-A541-EB07CE6A4270}" destId="{9315EEF5-19A6-40B6-BE4E-2363CF7F0ECF}" srcOrd="2" destOrd="0" presId="urn:microsoft.com/office/officeart/2016/7/layout/RepeatingBendingProcessNew"/>
    <dgm:cxn modelId="{3E3E6005-49FE-4B79-BED3-2EB027890141}" type="presParOf" srcId="{45820313-1746-4081-A541-EB07CE6A4270}" destId="{124BFBDA-9512-4D7E-875F-4C916301359A}" srcOrd="3" destOrd="0" presId="urn:microsoft.com/office/officeart/2016/7/layout/RepeatingBendingProcessNew"/>
    <dgm:cxn modelId="{6DAC2DB2-069D-498F-831B-FDBA79116B91}" type="presParOf" srcId="{124BFBDA-9512-4D7E-875F-4C916301359A}" destId="{C8F04418-7A9D-4965-ABA9-90A700437459}" srcOrd="0" destOrd="0" presId="urn:microsoft.com/office/officeart/2016/7/layout/RepeatingBendingProcessNew"/>
    <dgm:cxn modelId="{77F1327D-81F1-47E5-90B0-C634A31D357C}" type="presParOf" srcId="{45820313-1746-4081-A541-EB07CE6A4270}" destId="{F349877F-1E72-41AF-B80D-47579308F101}" srcOrd="4" destOrd="0" presId="urn:microsoft.com/office/officeart/2016/7/layout/RepeatingBendingProcessNew"/>
    <dgm:cxn modelId="{71E3DDCC-58A9-406C-B407-EB39EE569214}" type="presParOf" srcId="{45820313-1746-4081-A541-EB07CE6A4270}" destId="{27BA04E3-B5B9-42FD-8468-5976B6E8D881}" srcOrd="5" destOrd="0" presId="urn:microsoft.com/office/officeart/2016/7/layout/RepeatingBendingProcessNew"/>
    <dgm:cxn modelId="{D26F9EBE-4586-4EB0-8D8E-407276212362}" type="presParOf" srcId="{27BA04E3-B5B9-42FD-8468-5976B6E8D881}" destId="{E78D552D-9EC3-4B29-BBC2-9131E64DFC02}" srcOrd="0" destOrd="0" presId="urn:microsoft.com/office/officeart/2016/7/layout/RepeatingBendingProcessNew"/>
    <dgm:cxn modelId="{D6AC760C-1524-4A0E-8584-15EE96835B20}" type="presParOf" srcId="{45820313-1746-4081-A541-EB07CE6A4270}" destId="{26C97728-EBD9-42E2-BA36-A428ADE75641}" srcOrd="6" destOrd="0" presId="urn:microsoft.com/office/officeart/2016/7/layout/RepeatingBendingProcessNew"/>
    <dgm:cxn modelId="{2AEEEAF0-88E3-4ACA-9197-8A11166C91BB}" type="presParOf" srcId="{45820313-1746-4081-A541-EB07CE6A4270}" destId="{58165C76-4C9B-4BDC-8527-8C394C74BDEE}" srcOrd="7" destOrd="0" presId="urn:microsoft.com/office/officeart/2016/7/layout/RepeatingBendingProcessNew"/>
    <dgm:cxn modelId="{BC32F09F-26B0-4A87-BD6E-AA0384A68E5D}" type="presParOf" srcId="{58165C76-4C9B-4BDC-8527-8C394C74BDEE}" destId="{03B8EE38-1777-4D31-BE49-12939F4F8981}" srcOrd="0" destOrd="0" presId="urn:microsoft.com/office/officeart/2016/7/layout/RepeatingBendingProcessNew"/>
    <dgm:cxn modelId="{E92207C5-533E-45D4-B8D5-E964EAC0C99B}" type="presParOf" srcId="{45820313-1746-4081-A541-EB07CE6A4270}" destId="{931EFB91-3A36-45AB-BEF3-8B9CC15B42B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D7AA-8397-4A63-85D1-1CEC85C1A42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EB73A64-35D4-4104-8F74-9B6E47A54399}">
      <dgm:prSet/>
      <dgm:spPr/>
      <dgm:t>
        <a:bodyPr/>
        <a:lstStyle/>
        <a:p>
          <a:r>
            <a:rPr lang="en-US" dirty="0">
              <a:latin typeface="Goudy Old Style" panose="02020502050305020303" pitchFamily="18" charset="0"/>
            </a:rPr>
            <a:t>Fosters Collaborative Learning (CL)</a:t>
          </a:r>
          <a:endParaRPr lang="en-US" b="0" i="0" u="none" strike="noStrike" cap="none" baseline="0" noProof="0" dirty="0">
            <a:solidFill>
              <a:srgbClr val="010000"/>
            </a:solidFill>
            <a:latin typeface="Goudy Old Style" panose="02020502050305020303" pitchFamily="18" charset="0"/>
          </a:endParaRPr>
        </a:p>
      </dgm:t>
    </dgm:pt>
    <dgm:pt modelId="{2F45FA66-3C4A-4243-882C-7DBFF58DBDA2}" type="parTrans" cxnId="{17704116-0C77-4272-92A3-8A8A4315971D}">
      <dgm:prSet/>
      <dgm:spPr/>
      <dgm:t>
        <a:bodyPr/>
        <a:lstStyle/>
        <a:p>
          <a:endParaRPr lang="en-US"/>
        </a:p>
      </dgm:t>
    </dgm:pt>
    <dgm:pt modelId="{12E2DB1C-1C9D-49C9-87D0-88B0E25D720D}" type="sibTrans" cxnId="{17704116-0C77-4272-92A3-8A8A4315971D}">
      <dgm:prSet/>
      <dgm:spPr/>
      <dgm:t>
        <a:bodyPr/>
        <a:lstStyle/>
        <a:p>
          <a:endParaRPr lang="en-US"/>
        </a:p>
      </dgm:t>
    </dgm:pt>
    <dgm:pt modelId="{1E0AE551-C1D3-41B0-A24A-78EF92F85FA4}">
      <dgm:prSet/>
      <dgm:spPr/>
      <dgm:t>
        <a:bodyPr/>
        <a:lstStyle/>
        <a:p>
          <a:r>
            <a:rPr lang="en-US" dirty="0">
              <a:latin typeface="Goudy Old Style" panose="02020502050305020303" pitchFamily="18" charset="0"/>
            </a:rPr>
            <a:t>Builds diversity understanding among students</a:t>
          </a:r>
        </a:p>
      </dgm:t>
    </dgm:pt>
    <dgm:pt modelId="{7E7947B3-0EDB-425E-A6CC-41C3D2054926}" type="parTrans" cxnId="{40808E3F-A269-43EA-8437-C1852A71715F}">
      <dgm:prSet/>
      <dgm:spPr/>
      <dgm:t>
        <a:bodyPr/>
        <a:lstStyle/>
        <a:p>
          <a:endParaRPr lang="en-US"/>
        </a:p>
      </dgm:t>
    </dgm:pt>
    <dgm:pt modelId="{14292198-F95A-4049-909F-117723D31AC3}" type="sibTrans" cxnId="{40808E3F-A269-43EA-8437-C1852A71715F}">
      <dgm:prSet/>
      <dgm:spPr/>
      <dgm:t>
        <a:bodyPr/>
        <a:lstStyle/>
        <a:p>
          <a:endParaRPr lang="en-US"/>
        </a:p>
      </dgm:t>
    </dgm:pt>
    <dgm:pt modelId="{25F7280E-5A50-4993-B11A-91FE634DA51D}">
      <dgm:prSet/>
      <dgm:spPr/>
      <dgm:t>
        <a:bodyPr/>
        <a:lstStyle/>
        <a:p>
          <a:r>
            <a:rPr lang="en-US" dirty="0">
              <a:latin typeface="Goudy Old Style" panose="02020502050305020303" pitchFamily="18" charset="0"/>
            </a:rPr>
            <a:t>Student-centered instruction (Laal &amp; </a:t>
          </a:r>
          <a:r>
            <a:rPr lang="en-US" dirty="0" err="1">
              <a:latin typeface="Goudy Old Style" panose="02020502050305020303" pitchFamily="18" charset="0"/>
            </a:rPr>
            <a:t>Ghodsi</a:t>
          </a:r>
          <a:r>
            <a:rPr lang="en-US" dirty="0">
              <a:latin typeface="Goudy Old Style" panose="02020502050305020303" pitchFamily="18" charset="0"/>
            </a:rPr>
            <a:t>, 2011)</a:t>
          </a:r>
        </a:p>
      </dgm:t>
    </dgm:pt>
    <dgm:pt modelId="{14688807-9C21-4322-93E0-83833434694C}" type="parTrans" cxnId="{5815E5CB-A523-471C-BBCA-2CAE8DFF390C}">
      <dgm:prSet/>
      <dgm:spPr/>
      <dgm:t>
        <a:bodyPr/>
        <a:lstStyle/>
        <a:p>
          <a:endParaRPr lang="en-US"/>
        </a:p>
      </dgm:t>
    </dgm:pt>
    <dgm:pt modelId="{931209BB-211C-4C8D-93CD-48E7D7CF1EFD}" type="sibTrans" cxnId="{5815E5CB-A523-471C-BBCA-2CAE8DFF390C}">
      <dgm:prSet/>
      <dgm:spPr/>
      <dgm:t>
        <a:bodyPr/>
        <a:lstStyle/>
        <a:p>
          <a:endParaRPr lang="en-US"/>
        </a:p>
      </dgm:t>
    </dgm:pt>
    <dgm:pt modelId="{E39DA9EB-5ECA-4DD6-AEB7-7CD187145EFB}">
      <dgm:prSet phldr="0"/>
      <dgm:spPr/>
      <dgm:t>
        <a:bodyPr/>
        <a:lstStyle/>
        <a:p>
          <a:pPr rtl="0"/>
          <a:r>
            <a:rPr lang="en-US" dirty="0">
              <a:latin typeface="Goudy Old Style" panose="02020502050305020303" pitchFamily="18" charset="0"/>
            </a:rPr>
            <a:t>Emerging Best Simulation Practices (</a:t>
          </a:r>
          <a:r>
            <a:rPr lang="en-US" dirty="0" err="1">
              <a:latin typeface="Goudy Old Style" panose="02020502050305020303" pitchFamily="18" charset="0"/>
            </a:rPr>
            <a:t>Kourgiantakis</a:t>
          </a:r>
          <a:r>
            <a:rPr lang="en-US" dirty="0">
              <a:latin typeface="Goudy Old Style" panose="02020502050305020303" pitchFamily="18" charset="0"/>
            </a:rPr>
            <a:t> et al., 2020)</a:t>
          </a:r>
        </a:p>
      </dgm:t>
    </dgm:pt>
    <dgm:pt modelId="{35D46C7A-067A-4254-BDBD-C07F86462885}" type="parTrans" cxnId="{24E9B525-8532-4547-B978-7FB4BFAEB95D}">
      <dgm:prSet/>
      <dgm:spPr/>
    </dgm:pt>
    <dgm:pt modelId="{A05003BC-93CB-4896-BD4C-AA0C73533D8B}" type="sibTrans" cxnId="{24E9B525-8532-4547-B978-7FB4BFAEB95D}">
      <dgm:prSet/>
      <dgm:spPr/>
      <dgm:t>
        <a:bodyPr/>
        <a:lstStyle/>
        <a:p>
          <a:endParaRPr lang="en-US"/>
        </a:p>
      </dgm:t>
    </dgm:pt>
    <dgm:pt modelId="{AFE55CD7-D9EC-1948-B893-DADE24B11EE0}" type="pres">
      <dgm:prSet presAssocID="{92B8D7AA-8397-4A63-85D1-1CEC85C1A425}" presName="diagram" presStyleCnt="0">
        <dgm:presLayoutVars>
          <dgm:dir/>
          <dgm:resizeHandles val="exact"/>
        </dgm:presLayoutVars>
      </dgm:prSet>
      <dgm:spPr/>
    </dgm:pt>
    <dgm:pt modelId="{DAA699B5-DAD9-DD45-A2B2-3C7E9D9B2EA5}" type="pres">
      <dgm:prSet presAssocID="{CEB73A64-35D4-4104-8F74-9B6E47A54399}" presName="node" presStyleLbl="node1" presStyleIdx="0" presStyleCnt="4">
        <dgm:presLayoutVars>
          <dgm:bulletEnabled val="1"/>
        </dgm:presLayoutVars>
      </dgm:prSet>
      <dgm:spPr/>
    </dgm:pt>
    <dgm:pt modelId="{240F32F7-87ED-814D-B01E-0747E37B369A}" type="pres">
      <dgm:prSet presAssocID="{12E2DB1C-1C9D-49C9-87D0-88B0E25D720D}" presName="sibTrans" presStyleCnt="0"/>
      <dgm:spPr/>
    </dgm:pt>
    <dgm:pt modelId="{DBA4C78D-17D7-6646-8DB9-EA0B7274F9B4}" type="pres">
      <dgm:prSet presAssocID="{1E0AE551-C1D3-41B0-A24A-78EF92F85FA4}" presName="node" presStyleLbl="node1" presStyleIdx="1" presStyleCnt="4">
        <dgm:presLayoutVars>
          <dgm:bulletEnabled val="1"/>
        </dgm:presLayoutVars>
      </dgm:prSet>
      <dgm:spPr/>
    </dgm:pt>
    <dgm:pt modelId="{C667C977-A9ED-3848-B5E7-C73EB253AFF5}" type="pres">
      <dgm:prSet presAssocID="{14292198-F95A-4049-909F-117723D31AC3}" presName="sibTrans" presStyleCnt="0"/>
      <dgm:spPr/>
    </dgm:pt>
    <dgm:pt modelId="{40D048D0-D0C0-F245-9B9F-3F71D97B604C}" type="pres">
      <dgm:prSet presAssocID="{25F7280E-5A50-4993-B11A-91FE634DA51D}" presName="node" presStyleLbl="node1" presStyleIdx="2" presStyleCnt="4">
        <dgm:presLayoutVars>
          <dgm:bulletEnabled val="1"/>
        </dgm:presLayoutVars>
      </dgm:prSet>
      <dgm:spPr/>
    </dgm:pt>
    <dgm:pt modelId="{6DD391EE-9A5A-46C9-A9DA-AAFA231D28CC}" type="pres">
      <dgm:prSet presAssocID="{931209BB-211C-4C8D-93CD-48E7D7CF1EFD}" presName="sibTrans" presStyleCnt="0"/>
      <dgm:spPr/>
    </dgm:pt>
    <dgm:pt modelId="{AEF4D276-C2C7-49DE-BD6F-4D691DB34600}" type="pres">
      <dgm:prSet presAssocID="{E39DA9EB-5ECA-4DD6-AEB7-7CD187145EFB}" presName="node" presStyleLbl="node1" presStyleIdx="3" presStyleCnt="4">
        <dgm:presLayoutVars>
          <dgm:bulletEnabled val="1"/>
        </dgm:presLayoutVars>
      </dgm:prSet>
      <dgm:spPr/>
    </dgm:pt>
  </dgm:ptLst>
  <dgm:cxnLst>
    <dgm:cxn modelId="{751EBE10-9CB7-4839-8832-1964480E1172}" type="presOf" srcId="{25F7280E-5A50-4993-B11A-91FE634DA51D}" destId="{40D048D0-D0C0-F245-9B9F-3F71D97B604C}" srcOrd="0" destOrd="0" presId="urn:microsoft.com/office/officeart/2005/8/layout/default"/>
    <dgm:cxn modelId="{17704116-0C77-4272-92A3-8A8A4315971D}" srcId="{92B8D7AA-8397-4A63-85D1-1CEC85C1A425}" destId="{CEB73A64-35D4-4104-8F74-9B6E47A54399}" srcOrd="0" destOrd="0" parTransId="{2F45FA66-3C4A-4243-882C-7DBFF58DBDA2}" sibTransId="{12E2DB1C-1C9D-49C9-87D0-88B0E25D720D}"/>
    <dgm:cxn modelId="{24E9B525-8532-4547-B978-7FB4BFAEB95D}" srcId="{92B8D7AA-8397-4A63-85D1-1CEC85C1A425}" destId="{E39DA9EB-5ECA-4DD6-AEB7-7CD187145EFB}" srcOrd="3" destOrd="0" parTransId="{35D46C7A-067A-4254-BDBD-C07F86462885}" sibTransId="{A05003BC-93CB-4896-BD4C-AA0C73533D8B}"/>
    <dgm:cxn modelId="{EA3FD539-EFF1-44D0-B55E-F3AA0313A930}" type="presOf" srcId="{CEB73A64-35D4-4104-8F74-9B6E47A54399}" destId="{DAA699B5-DAD9-DD45-A2B2-3C7E9D9B2EA5}" srcOrd="0" destOrd="0" presId="urn:microsoft.com/office/officeart/2005/8/layout/default"/>
    <dgm:cxn modelId="{40808E3F-A269-43EA-8437-C1852A71715F}" srcId="{92B8D7AA-8397-4A63-85D1-1CEC85C1A425}" destId="{1E0AE551-C1D3-41B0-A24A-78EF92F85FA4}" srcOrd="1" destOrd="0" parTransId="{7E7947B3-0EDB-425E-A6CC-41C3D2054926}" sibTransId="{14292198-F95A-4049-909F-117723D31AC3}"/>
    <dgm:cxn modelId="{B6BBA662-7AEE-403A-AB06-E74599590A1F}" type="presOf" srcId="{92B8D7AA-8397-4A63-85D1-1CEC85C1A425}" destId="{AFE55CD7-D9EC-1948-B893-DADE24B11EE0}" srcOrd="0" destOrd="0" presId="urn:microsoft.com/office/officeart/2005/8/layout/default"/>
    <dgm:cxn modelId="{1817108D-4DB3-41A1-91F1-C1F2B367D8B9}" type="presOf" srcId="{E39DA9EB-5ECA-4DD6-AEB7-7CD187145EFB}" destId="{AEF4D276-C2C7-49DE-BD6F-4D691DB34600}" srcOrd="0" destOrd="0" presId="urn:microsoft.com/office/officeart/2005/8/layout/default"/>
    <dgm:cxn modelId="{EEB9589C-DC6E-4FFC-B802-547A863ED33A}" type="presOf" srcId="{1E0AE551-C1D3-41B0-A24A-78EF92F85FA4}" destId="{DBA4C78D-17D7-6646-8DB9-EA0B7274F9B4}" srcOrd="0" destOrd="0" presId="urn:microsoft.com/office/officeart/2005/8/layout/default"/>
    <dgm:cxn modelId="{5815E5CB-A523-471C-BBCA-2CAE8DFF390C}" srcId="{92B8D7AA-8397-4A63-85D1-1CEC85C1A425}" destId="{25F7280E-5A50-4993-B11A-91FE634DA51D}" srcOrd="2" destOrd="0" parTransId="{14688807-9C21-4322-93E0-83833434694C}" sibTransId="{931209BB-211C-4C8D-93CD-48E7D7CF1EFD}"/>
    <dgm:cxn modelId="{C3A6E7A0-1C19-4281-B86C-AA6EA2FC9CAC}" type="presParOf" srcId="{AFE55CD7-D9EC-1948-B893-DADE24B11EE0}" destId="{DAA699B5-DAD9-DD45-A2B2-3C7E9D9B2EA5}" srcOrd="0" destOrd="0" presId="urn:microsoft.com/office/officeart/2005/8/layout/default"/>
    <dgm:cxn modelId="{360EE986-C86E-4892-9132-F29A41DE014B}" type="presParOf" srcId="{AFE55CD7-D9EC-1948-B893-DADE24B11EE0}" destId="{240F32F7-87ED-814D-B01E-0747E37B369A}" srcOrd="1" destOrd="0" presId="urn:microsoft.com/office/officeart/2005/8/layout/default"/>
    <dgm:cxn modelId="{72B220DB-D6D2-4DAB-9661-B1F69AB77C6A}" type="presParOf" srcId="{AFE55CD7-D9EC-1948-B893-DADE24B11EE0}" destId="{DBA4C78D-17D7-6646-8DB9-EA0B7274F9B4}" srcOrd="2" destOrd="0" presId="urn:microsoft.com/office/officeart/2005/8/layout/default"/>
    <dgm:cxn modelId="{0F717085-C4B7-4DD5-8DE5-B7509C90E356}" type="presParOf" srcId="{AFE55CD7-D9EC-1948-B893-DADE24B11EE0}" destId="{C667C977-A9ED-3848-B5E7-C73EB253AFF5}" srcOrd="3" destOrd="0" presId="urn:microsoft.com/office/officeart/2005/8/layout/default"/>
    <dgm:cxn modelId="{E78A3516-3887-40CE-ACDA-CB963E4898BC}" type="presParOf" srcId="{AFE55CD7-D9EC-1948-B893-DADE24B11EE0}" destId="{40D048D0-D0C0-F245-9B9F-3F71D97B604C}" srcOrd="4" destOrd="0" presId="urn:microsoft.com/office/officeart/2005/8/layout/default"/>
    <dgm:cxn modelId="{2C592086-27B1-42B3-B956-CA03C60DB8A0}" type="presParOf" srcId="{AFE55CD7-D9EC-1948-B893-DADE24B11EE0}" destId="{6DD391EE-9A5A-46C9-A9DA-AAFA231D28CC}" srcOrd="5" destOrd="0" presId="urn:microsoft.com/office/officeart/2005/8/layout/default"/>
    <dgm:cxn modelId="{750CB1F7-0CD4-4DB1-826E-76F61A775105}" type="presParOf" srcId="{AFE55CD7-D9EC-1948-B893-DADE24B11EE0}" destId="{AEF4D276-C2C7-49DE-BD6F-4D691DB346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3729F-A0F0-4AC8-B8D5-E7C930D06443}">
      <dsp:nvSpPr>
        <dsp:cNvPr id="0" name=""/>
        <dsp:cNvSpPr/>
      </dsp:nvSpPr>
      <dsp:spPr>
        <a:xfrm>
          <a:off x="2767494" y="685950"/>
          <a:ext cx="526811" cy="91440"/>
        </a:xfrm>
        <a:custGeom>
          <a:avLst/>
          <a:gdLst/>
          <a:ahLst/>
          <a:cxnLst/>
          <a:rect l="0" t="0" r="0" b="0"/>
          <a:pathLst>
            <a:path>
              <a:moveTo>
                <a:pt x="0" y="45720"/>
              </a:moveTo>
              <a:lnTo>
                <a:pt x="526811"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6964" y="728880"/>
        <a:ext cx="27870" cy="5579"/>
      </dsp:txXfrm>
    </dsp:sp>
    <dsp:sp modelId="{D4F2A7D3-F5EC-4D7B-BF8E-A812934AB30B}">
      <dsp:nvSpPr>
        <dsp:cNvPr id="0" name=""/>
        <dsp:cNvSpPr/>
      </dsp:nvSpPr>
      <dsp:spPr>
        <a:xfrm>
          <a:off x="345764" y="4611"/>
          <a:ext cx="2423529" cy="1454117"/>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5" tIns="124654" rIns="118755" bIns="12465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oudy Old Style" panose="02020502050305020303" pitchFamily="18" charset="0"/>
            </a:rPr>
            <a:t>1. Add three points if you can do well in a situation and not be called a credit to your race. If that could very well happen to you, add one point. </a:t>
          </a:r>
        </a:p>
      </dsp:txBody>
      <dsp:txXfrm>
        <a:off x="345764" y="4611"/>
        <a:ext cx="2423529" cy="1454117"/>
      </dsp:txXfrm>
    </dsp:sp>
    <dsp:sp modelId="{124BFBDA-9512-4D7E-875F-4C916301359A}">
      <dsp:nvSpPr>
        <dsp:cNvPr id="0" name=""/>
        <dsp:cNvSpPr/>
      </dsp:nvSpPr>
      <dsp:spPr>
        <a:xfrm>
          <a:off x="1557529" y="1456929"/>
          <a:ext cx="2980941" cy="526811"/>
        </a:xfrm>
        <a:custGeom>
          <a:avLst/>
          <a:gdLst/>
          <a:ahLst/>
          <a:cxnLst/>
          <a:rect l="0" t="0" r="0" b="0"/>
          <a:pathLst>
            <a:path>
              <a:moveTo>
                <a:pt x="2980941" y="0"/>
              </a:moveTo>
              <a:lnTo>
                <a:pt x="2980941" y="280505"/>
              </a:lnTo>
              <a:lnTo>
                <a:pt x="0" y="280505"/>
              </a:lnTo>
              <a:lnTo>
                <a:pt x="0" y="526811"/>
              </a:lnTo>
            </a:path>
          </a:pathLst>
        </a:custGeom>
        <a:noFill/>
        <a:ln w="12700" cap="flat" cmpd="sng" algn="ctr">
          <a:solidFill>
            <a:schemeClr val="accent5">
              <a:hueOff val="709040"/>
              <a:satOff val="-7964"/>
              <a:lumOff val="-169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72184" y="1717545"/>
        <a:ext cx="151630" cy="5579"/>
      </dsp:txXfrm>
    </dsp:sp>
    <dsp:sp modelId="{9315EEF5-19A6-40B6-BE4E-2363CF7F0ECF}">
      <dsp:nvSpPr>
        <dsp:cNvPr id="0" name=""/>
        <dsp:cNvSpPr/>
      </dsp:nvSpPr>
      <dsp:spPr>
        <a:xfrm>
          <a:off x="3326705" y="4611"/>
          <a:ext cx="2423529" cy="1454117"/>
        </a:xfrm>
        <a:prstGeom prst="rect">
          <a:avLst/>
        </a:prstGeom>
        <a:solidFill>
          <a:schemeClr val="accent5">
            <a:hueOff val="531780"/>
            <a:satOff val="-5973"/>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5" tIns="124654" rIns="118755" bIns="124654" numCol="1" spcCol="1270" anchor="ctr" anchorCtr="0">
          <a:noAutofit/>
        </a:bodyPr>
        <a:lstStyle/>
        <a:p>
          <a:pPr marL="0" lvl="0" indent="0" algn="ctr" defTabSz="533400">
            <a:lnSpc>
              <a:spcPct val="90000"/>
            </a:lnSpc>
            <a:spcBef>
              <a:spcPct val="0"/>
            </a:spcBef>
            <a:spcAft>
              <a:spcPct val="35000"/>
            </a:spcAft>
            <a:buNone/>
          </a:pPr>
          <a:r>
            <a:rPr lang="en-US" sz="1200" kern="1200" dirty="0"/>
            <a:t>2</a:t>
          </a:r>
          <a:r>
            <a:rPr lang="en-US" sz="1400" kern="1200" dirty="0">
              <a:latin typeface="Goudy Old Style" panose="02020502050305020303" pitchFamily="18" charset="0"/>
            </a:rPr>
            <a:t>. Add one if your ancestors were forced to come to the U.S. or forced to relocate from their historical lands in the U.S.; add three if that did not happen to your ancestors.</a:t>
          </a:r>
        </a:p>
      </dsp:txBody>
      <dsp:txXfrm>
        <a:off x="3326705" y="4611"/>
        <a:ext cx="2423529" cy="1454117"/>
      </dsp:txXfrm>
    </dsp:sp>
    <dsp:sp modelId="{27BA04E3-B5B9-42FD-8468-5976B6E8D881}">
      <dsp:nvSpPr>
        <dsp:cNvPr id="0" name=""/>
        <dsp:cNvSpPr/>
      </dsp:nvSpPr>
      <dsp:spPr>
        <a:xfrm>
          <a:off x="2767494" y="2697480"/>
          <a:ext cx="526811" cy="91440"/>
        </a:xfrm>
        <a:custGeom>
          <a:avLst/>
          <a:gdLst/>
          <a:ahLst/>
          <a:cxnLst/>
          <a:rect l="0" t="0" r="0" b="0"/>
          <a:pathLst>
            <a:path>
              <a:moveTo>
                <a:pt x="0" y="45720"/>
              </a:moveTo>
              <a:lnTo>
                <a:pt x="526811" y="45720"/>
              </a:lnTo>
            </a:path>
          </a:pathLst>
        </a:custGeom>
        <a:noFill/>
        <a:ln w="12700" cap="flat" cmpd="sng" algn="ctr">
          <a:solidFill>
            <a:schemeClr val="accent5">
              <a:hueOff val="1418080"/>
              <a:satOff val="-15927"/>
              <a:lumOff val="-339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6964" y="2740410"/>
        <a:ext cx="27870" cy="5579"/>
      </dsp:txXfrm>
    </dsp:sp>
    <dsp:sp modelId="{F349877F-1E72-41AF-B80D-47579308F101}">
      <dsp:nvSpPr>
        <dsp:cNvPr id="0" name=""/>
        <dsp:cNvSpPr/>
      </dsp:nvSpPr>
      <dsp:spPr>
        <a:xfrm>
          <a:off x="345764" y="2016141"/>
          <a:ext cx="2423529" cy="1454117"/>
        </a:xfrm>
        <a:prstGeom prst="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5" tIns="124654" rIns="118755" bIns="124654"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oudy Old Style" panose="02020502050305020303" pitchFamily="18" charset="0"/>
            </a:rPr>
            <a:t>3. Add three if, in most cases when you ask to speak with the person in charge, you will be facing a person of your race; add one if in most cases you would not be facing a person of your race. </a:t>
          </a:r>
        </a:p>
      </dsp:txBody>
      <dsp:txXfrm>
        <a:off x="345764" y="2016141"/>
        <a:ext cx="2423529" cy="1454117"/>
      </dsp:txXfrm>
    </dsp:sp>
    <dsp:sp modelId="{58165C76-4C9B-4BDC-8527-8C394C74BDEE}">
      <dsp:nvSpPr>
        <dsp:cNvPr id="0" name=""/>
        <dsp:cNvSpPr/>
      </dsp:nvSpPr>
      <dsp:spPr>
        <a:xfrm>
          <a:off x="1557529" y="3468458"/>
          <a:ext cx="2980941" cy="526811"/>
        </a:xfrm>
        <a:custGeom>
          <a:avLst/>
          <a:gdLst/>
          <a:ahLst/>
          <a:cxnLst/>
          <a:rect l="0" t="0" r="0" b="0"/>
          <a:pathLst>
            <a:path>
              <a:moveTo>
                <a:pt x="2980941" y="0"/>
              </a:moveTo>
              <a:lnTo>
                <a:pt x="2980941" y="280505"/>
              </a:lnTo>
              <a:lnTo>
                <a:pt x="0" y="280505"/>
              </a:lnTo>
              <a:lnTo>
                <a:pt x="0" y="526811"/>
              </a:lnTo>
            </a:path>
          </a:pathLst>
        </a:custGeom>
        <a:noFill/>
        <a:ln w="12700" cap="flat" cmpd="sng" algn="ctr">
          <a:solidFill>
            <a:schemeClr val="accent5">
              <a:hueOff val="2127120"/>
              <a:satOff val="-23891"/>
              <a:lumOff val="-50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72184" y="3729074"/>
        <a:ext cx="151630" cy="5579"/>
      </dsp:txXfrm>
    </dsp:sp>
    <dsp:sp modelId="{26C97728-EBD9-42E2-BA36-A428ADE75641}">
      <dsp:nvSpPr>
        <dsp:cNvPr id="0" name=""/>
        <dsp:cNvSpPr/>
      </dsp:nvSpPr>
      <dsp:spPr>
        <a:xfrm>
          <a:off x="3326705" y="2016141"/>
          <a:ext cx="2423529" cy="1454117"/>
        </a:xfrm>
        <a:prstGeom prst="rect">
          <a:avLst/>
        </a:prstGeom>
        <a:solidFill>
          <a:schemeClr val="accent5">
            <a:hueOff val="1595340"/>
            <a:satOff val="-17918"/>
            <a:lumOff val="-3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5" tIns="124654" rIns="118755" bIns="124654"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oudy Old Style" panose="02020502050305020303" pitchFamily="18" charset="0"/>
            </a:rPr>
            <a:t>4. Add three points if when you learned about the history of this country and of civilization in general your racial group was primarily represented; if not, add one.</a:t>
          </a:r>
        </a:p>
      </dsp:txBody>
      <dsp:txXfrm>
        <a:off x="3326705" y="2016141"/>
        <a:ext cx="2423529" cy="1454117"/>
      </dsp:txXfrm>
    </dsp:sp>
    <dsp:sp modelId="{931EFB91-3A36-45AB-BEF3-8B9CC15B42B6}">
      <dsp:nvSpPr>
        <dsp:cNvPr id="0" name=""/>
        <dsp:cNvSpPr/>
      </dsp:nvSpPr>
      <dsp:spPr>
        <a:xfrm>
          <a:off x="345764" y="4027670"/>
          <a:ext cx="2423529" cy="1454117"/>
        </a:xfrm>
        <a:prstGeom prst="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5" tIns="124654" rIns="118755" bIns="124654"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oudy Old Style" panose="02020502050305020303" pitchFamily="18" charset="0"/>
            </a:rPr>
            <a:t>5. Add one point if English is not your first language; add three points if it is. </a:t>
          </a:r>
        </a:p>
      </dsp:txBody>
      <dsp:txXfrm>
        <a:off x="345764" y="4027670"/>
        <a:ext cx="2423529" cy="1454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699B5-DAD9-DD45-A2B2-3C7E9D9B2EA5}">
      <dsp:nvSpPr>
        <dsp:cNvPr id="0" name=""/>
        <dsp:cNvSpPr/>
      </dsp:nvSpPr>
      <dsp:spPr>
        <a:xfrm>
          <a:off x="744" y="848866"/>
          <a:ext cx="2902148" cy="174128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oudy Old Style" panose="02020502050305020303" pitchFamily="18" charset="0"/>
            </a:rPr>
            <a:t>Fosters Collaborative Learning (CL)</a:t>
          </a:r>
          <a:endParaRPr lang="en-US" sz="2600" b="0" i="0" u="none" strike="noStrike" kern="1200" cap="none" baseline="0" noProof="0" dirty="0">
            <a:solidFill>
              <a:srgbClr val="010000"/>
            </a:solidFill>
            <a:latin typeface="Goudy Old Style" panose="02020502050305020303" pitchFamily="18" charset="0"/>
          </a:endParaRPr>
        </a:p>
      </dsp:txBody>
      <dsp:txXfrm>
        <a:off x="744" y="848866"/>
        <a:ext cx="2902148" cy="1741289"/>
      </dsp:txXfrm>
    </dsp:sp>
    <dsp:sp modelId="{DBA4C78D-17D7-6646-8DB9-EA0B7274F9B4}">
      <dsp:nvSpPr>
        <dsp:cNvPr id="0" name=""/>
        <dsp:cNvSpPr/>
      </dsp:nvSpPr>
      <dsp:spPr>
        <a:xfrm>
          <a:off x="3193107" y="848866"/>
          <a:ext cx="2902148" cy="174128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oudy Old Style" panose="02020502050305020303" pitchFamily="18" charset="0"/>
            </a:rPr>
            <a:t>Builds diversity understanding among students</a:t>
          </a:r>
        </a:p>
      </dsp:txBody>
      <dsp:txXfrm>
        <a:off x="3193107" y="848866"/>
        <a:ext cx="2902148" cy="1741289"/>
      </dsp:txXfrm>
    </dsp:sp>
    <dsp:sp modelId="{40D048D0-D0C0-F245-9B9F-3F71D97B604C}">
      <dsp:nvSpPr>
        <dsp:cNvPr id="0" name=""/>
        <dsp:cNvSpPr/>
      </dsp:nvSpPr>
      <dsp:spPr>
        <a:xfrm>
          <a:off x="744" y="2880369"/>
          <a:ext cx="2902148" cy="174128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oudy Old Style" panose="02020502050305020303" pitchFamily="18" charset="0"/>
            </a:rPr>
            <a:t>Student-centered instruction (Laal &amp; </a:t>
          </a:r>
          <a:r>
            <a:rPr lang="en-US" sz="2600" kern="1200" dirty="0" err="1">
              <a:latin typeface="Goudy Old Style" panose="02020502050305020303" pitchFamily="18" charset="0"/>
            </a:rPr>
            <a:t>Ghodsi</a:t>
          </a:r>
          <a:r>
            <a:rPr lang="en-US" sz="2600" kern="1200" dirty="0">
              <a:latin typeface="Goudy Old Style" panose="02020502050305020303" pitchFamily="18" charset="0"/>
            </a:rPr>
            <a:t>, 2011)</a:t>
          </a:r>
        </a:p>
      </dsp:txBody>
      <dsp:txXfrm>
        <a:off x="744" y="2880369"/>
        <a:ext cx="2902148" cy="1741289"/>
      </dsp:txXfrm>
    </dsp:sp>
    <dsp:sp modelId="{AEF4D276-C2C7-49DE-BD6F-4D691DB34600}">
      <dsp:nvSpPr>
        <dsp:cNvPr id="0" name=""/>
        <dsp:cNvSpPr/>
      </dsp:nvSpPr>
      <dsp:spPr>
        <a:xfrm>
          <a:off x="3193107" y="2880369"/>
          <a:ext cx="2902148" cy="1741289"/>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Goudy Old Style" panose="02020502050305020303" pitchFamily="18" charset="0"/>
            </a:rPr>
            <a:t>Emerging Best Simulation Practices (</a:t>
          </a:r>
          <a:r>
            <a:rPr lang="en-US" sz="2600" kern="1200" dirty="0" err="1">
              <a:latin typeface="Goudy Old Style" panose="02020502050305020303" pitchFamily="18" charset="0"/>
            </a:rPr>
            <a:t>Kourgiantakis</a:t>
          </a:r>
          <a:r>
            <a:rPr lang="en-US" sz="2600" kern="1200" dirty="0">
              <a:latin typeface="Goudy Old Style" panose="02020502050305020303" pitchFamily="18" charset="0"/>
            </a:rPr>
            <a:t> et al., 2020)</a:t>
          </a:r>
        </a:p>
      </dsp:txBody>
      <dsp:txXfrm>
        <a:off x="3193107" y="2880369"/>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0DDF2-070C-484F-AF2D-48539C8F956A}" type="datetimeFigureOut">
              <a:rPr lang="en-US"/>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98C3E-1429-42AC-9342-153B956C4FCB}" type="slidenum">
              <a:rPr lang="en-US"/>
              <a:t>‹#›</a:t>
            </a:fld>
            <a:endParaRPr lang="en-US"/>
          </a:p>
        </p:txBody>
      </p:sp>
    </p:spTree>
    <p:extLst>
      <p:ext uri="{BB962C8B-B14F-4D97-AF65-F5344CB8AC3E}">
        <p14:creationId xmlns:p14="http://schemas.microsoft.com/office/powerpoint/2010/main" val="23365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98C3E-1429-42AC-9342-153B956C4FCB}" type="slidenum">
              <a:rPr lang="en-US" smtClean="0"/>
              <a:t>1</a:t>
            </a:fld>
            <a:endParaRPr lang="en-US"/>
          </a:p>
        </p:txBody>
      </p:sp>
    </p:spTree>
    <p:extLst>
      <p:ext uri="{BB962C8B-B14F-4D97-AF65-F5344CB8AC3E}">
        <p14:creationId xmlns:p14="http://schemas.microsoft.com/office/powerpoint/2010/main" val="4175282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A2979-C6CB-F848-AB1C-3AA484159E7D}" type="slidenum">
              <a:rPr lang="en-US" smtClean="0"/>
              <a:t>15</a:t>
            </a:fld>
            <a:endParaRPr lang="en-US" dirty="0"/>
          </a:p>
        </p:txBody>
      </p:sp>
    </p:spTree>
    <p:extLst>
      <p:ext uri="{BB962C8B-B14F-4D97-AF65-F5344CB8AC3E}">
        <p14:creationId xmlns:p14="http://schemas.microsoft.com/office/powerpoint/2010/main" val="90082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processing have everyone in the room say one word as you go around the word about how they are feeling/doing post the activity. Participants can pass if they would like to do for this activity.</a:t>
            </a:r>
          </a:p>
        </p:txBody>
      </p:sp>
      <p:sp>
        <p:nvSpPr>
          <p:cNvPr id="4" name="Slide Number Placeholder 3"/>
          <p:cNvSpPr>
            <a:spLocks noGrp="1"/>
          </p:cNvSpPr>
          <p:nvPr>
            <p:ph type="sldNum" sz="quarter" idx="10"/>
          </p:nvPr>
        </p:nvSpPr>
        <p:spPr/>
        <p:txBody>
          <a:bodyPr/>
          <a:lstStyle/>
          <a:p>
            <a:fld id="{29BA2979-C6CB-F848-AB1C-3AA484159E7D}" type="slidenum">
              <a:rPr lang="en-US" smtClean="0"/>
              <a:t>17</a:t>
            </a:fld>
            <a:endParaRPr lang="en-US" dirty="0"/>
          </a:p>
        </p:txBody>
      </p:sp>
    </p:spTree>
    <p:extLst>
      <p:ext uri="{BB962C8B-B14F-4D97-AF65-F5344CB8AC3E}">
        <p14:creationId xmlns:p14="http://schemas.microsoft.com/office/powerpoint/2010/main" val="1906694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A2979-C6CB-F848-AB1C-3AA484159E7D}" type="slidenum">
              <a:rPr lang="en-US" smtClean="0"/>
              <a:t>19</a:t>
            </a:fld>
            <a:endParaRPr lang="en-US"/>
          </a:p>
        </p:txBody>
      </p:sp>
    </p:spTree>
    <p:extLst>
      <p:ext uri="{BB962C8B-B14F-4D97-AF65-F5344CB8AC3E}">
        <p14:creationId xmlns:p14="http://schemas.microsoft.com/office/powerpoint/2010/main" val="180172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98C3E-1429-42AC-9342-153B956C4FCB}" type="slidenum">
              <a:rPr lang="en-US" smtClean="0"/>
              <a:t>22</a:t>
            </a:fld>
            <a:endParaRPr lang="en-US"/>
          </a:p>
        </p:txBody>
      </p:sp>
    </p:spTree>
    <p:extLst>
      <p:ext uri="{BB962C8B-B14F-4D97-AF65-F5344CB8AC3E}">
        <p14:creationId xmlns:p14="http://schemas.microsoft.com/office/powerpoint/2010/main" val="285309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B8E38-0BBC-AF45-AB06-788F6276393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4648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0FB8E38-0BBC-AF45-AB06-788F62763930}" type="slidenum">
              <a:rPr lang="en-US" smtClean="0"/>
              <a:t>2</a:t>
            </a:fld>
            <a:endParaRPr lang="en-US"/>
          </a:p>
        </p:txBody>
      </p:sp>
    </p:spTree>
    <p:extLst>
      <p:ext uri="{BB962C8B-B14F-4D97-AF65-F5344CB8AC3E}">
        <p14:creationId xmlns:p14="http://schemas.microsoft.com/office/powerpoint/2010/main" val="92759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panose="020F0502020204030204"/>
              </a:rPr>
              <a:t>Show vignettes from ABC special “What would you Do?” Have students apply EACE</a:t>
            </a:r>
          </a:p>
          <a:p>
            <a:endParaRPr lang="en-US" dirty="0">
              <a:cs typeface="Calibri" panose="020F0502020204030204"/>
            </a:endParaRPr>
          </a:p>
          <a:p>
            <a:r>
              <a:rPr lang="en-US" dirty="0"/>
              <a:t>The privilege scale has been modified to ask students a total of 10 related to privilege. Each question has been assessed a point value.  The instructor will read each question aloud to students and they will respond with the appropriate point value.  At the conclusion of the scale student will total up their points. A point scale has been created that assesses privilege based upon final point totals.</a:t>
            </a:r>
            <a:endParaRPr lang="en-US" dirty="0">
              <a:cs typeface="Calibri"/>
            </a:endParaRPr>
          </a:p>
          <a:p>
            <a:r>
              <a:rPr lang="en-US" dirty="0">
                <a:cs typeface="Calibri"/>
              </a:rPr>
              <a:t>The instructor will read out the privilege scale and ask students to identify where they fall.  After the exercise students and the professor will debrief on the experience.</a:t>
            </a:r>
          </a:p>
        </p:txBody>
      </p:sp>
      <p:sp>
        <p:nvSpPr>
          <p:cNvPr id="4" name="Slide Number Placeholder 3"/>
          <p:cNvSpPr>
            <a:spLocks noGrp="1"/>
          </p:cNvSpPr>
          <p:nvPr>
            <p:ph type="sldNum" sz="quarter" idx="5"/>
          </p:nvPr>
        </p:nvSpPr>
        <p:spPr/>
        <p:txBody>
          <a:bodyPr/>
          <a:lstStyle/>
          <a:p>
            <a:fld id="{5FA98C3E-1429-42AC-9342-153B956C4FCB}" type="slidenum">
              <a:rPr lang="en-US" smtClean="0"/>
              <a:t>5</a:t>
            </a:fld>
            <a:endParaRPr lang="en-US"/>
          </a:p>
        </p:txBody>
      </p:sp>
    </p:spTree>
    <p:extLst>
      <p:ext uri="{BB962C8B-B14F-4D97-AF65-F5344CB8AC3E}">
        <p14:creationId xmlns:p14="http://schemas.microsoft.com/office/powerpoint/2010/main" val="388695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A98C3E-1429-42AC-9342-153B956C4FCB}" type="slidenum">
              <a:rPr lang="en-US"/>
              <a:t>8</a:t>
            </a:fld>
            <a:endParaRPr lang="en-US"/>
          </a:p>
        </p:txBody>
      </p:sp>
    </p:spTree>
    <p:extLst>
      <p:ext uri="{BB962C8B-B14F-4D97-AF65-F5344CB8AC3E}">
        <p14:creationId xmlns:p14="http://schemas.microsoft.com/office/powerpoint/2010/main" val="117199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r>
              <a:rPr lang="en-US" dirty="0">
                <a:cs typeface="Calibri"/>
              </a:rPr>
              <a:t>Talk about the virtual process….How you are reading questions with students thru the screen  share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FA98C3E-1429-42AC-9342-153B956C4FCB}" type="slidenum">
              <a:rPr lang="en-US"/>
              <a:t>9</a:t>
            </a:fld>
            <a:endParaRPr lang="en-US"/>
          </a:p>
        </p:txBody>
      </p:sp>
    </p:spTree>
    <p:extLst>
      <p:ext uri="{BB962C8B-B14F-4D97-AF65-F5344CB8AC3E}">
        <p14:creationId xmlns:p14="http://schemas.microsoft.com/office/powerpoint/2010/main" val="163900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Here are a few example questions. Via Zoom we </a:t>
            </a:r>
            <a:r>
              <a:rPr lang="en-US" dirty="0"/>
              <a:t>use the screen share option feature to make it interactive and to provide a visual.</a:t>
            </a:r>
            <a:endParaRPr lang="en-US" dirty="0">
              <a:cs typeface="Calibri"/>
            </a:endParaRPr>
          </a:p>
          <a:p>
            <a:r>
              <a:rPr lang="en-US" dirty="0">
                <a:cs typeface="Calibri"/>
              </a:rPr>
              <a:t>We read the questions </a:t>
            </a:r>
            <a:r>
              <a:rPr lang="en-US" dirty="0" err="1">
                <a:cs typeface="Calibri"/>
              </a:rPr>
              <a:t>outloud</a:t>
            </a:r>
            <a:r>
              <a:rPr lang="en-US" dirty="0">
                <a:cs typeface="Calibri"/>
              </a:rPr>
              <a:t> to students and assume the role as a facilitator through out the process</a:t>
            </a:r>
          </a:p>
        </p:txBody>
      </p:sp>
      <p:sp>
        <p:nvSpPr>
          <p:cNvPr id="4" name="Slide Number Placeholder 3"/>
          <p:cNvSpPr>
            <a:spLocks noGrp="1"/>
          </p:cNvSpPr>
          <p:nvPr>
            <p:ph type="sldNum" sz="quarter" idx="5"/>
          </p:nvPr>
        </p:nvSpPr>
        <p:spPr/>
        <p:txBody>
          <a:bodyPr/>
          <a:lstStyle/>
          <a:p>
            <a:fld id="{29BA2979-C6CB-F848-AB1C-3AA484159E7D}" type="slidenum">
              <a:rPr lang="en-US" smtClean="0"/>
              <a:t>10</a:t>
            </a:fld>
            <a:endParaRPr lang="en-US"/>
          </a:p>
        </p:txBody>
      </p:sp>
    </p:spTree>
    <p:extLst>
      <p:ext uri="{BB962C8B-B14F-4D97-AF65-F5344CB8AC3E}">
        <p14:creationId xmlns:p14="http://schemas.microsoft.com/office/powerpoint/2010/main" val="338800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Next we have the students go to small breakout sessions...students always have the option to pass. </a:t>
            </a:r>
          </a:p>
          <a:p>
            <a:r>
              <a:rPr lang="en-US" dirty="0">
                <a:cs typeface="Calibri"/>
              </a:rPr>
              <a:t>We sometimes share the whiteboard (and make it </a:t>
            </a:r>
            <a:r>
              <a:rPr lang="en-US" dirty="0"/>
              <a:t>anonymous for students/or have it --- to have students place their number on a scale to create a visual)</a:t>
            </a:r>
            <a:endParaRPr lang="en-US" dirty="0">
              <a:cs typeface="Calibri"/>
            </a:endParaRPr>
          </a:p>
        </p:txBody>
      </p:sp>
      <p:sp>
        <p:nvSpPr>
          <p:cNvPr id="4" name="Slide Number Placeholder 3"/>
          <p:cNvSpPr>
            <a:spLocks noGrp="1"/>
          </p:cNvSpPr>
          <p:nvPr>
            <p:ph type="sldNum" sz="quarter" idx="5"/>
          </p:nvPr>
        </p:nvSpPr>
        <p:spPr/>
        <p:txBody>
          <a:bodyPr/>
          <a:lstStyle/>
          <a:p>
            <a:fld id="{5FA98C3E-1429-42AC-9342-153B956C4FCB}" type="slidenum">
              <a:rPr lang="en-US"/>
              <a:t>11</a:t>
            </a:fld>
            <a:endParaRPr lang="en-US"/>
          </a:p>
        </p:txBody>
      </p:sp>
    </p:spTree>
    <p:extLst>
      <p:ext uri="{BB962C8B-B14F-4D97-AF65-F5344CB8AC3E}">
        <p14:creationId xmlns:p14="http://schemas.microsoft.com/office/powerpoint/2010/main" val="364212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a:rPr>
              <a:t>This student centered virtual adaption fosters both collaborative learning and individualized learning about diversity-privilege white supremacy</a:t>
            </a:r>
          </a:p>
          <a:p>
            <a:endParaRPr lang="en-US" dirty="0">
              <a:cs typeface="Calibri"/>
            </a:endParaRPr>
          </a:p>
          <a:p>
            <a:r>
              <a:rPr lang="en-US" dirty="0">
                <a:cs typeface="Calibri"/>
              </a:rPr>
              <a:t>Scoping review on simulations focused on advanced practice simulations and reviewed 52 articles about social work simulation and reviewed 14 best emerging best practices some of which we have incorporated into this introductory level social work level simulation at the BSW level students are doing this in activity in their sophomore year. Examples of the emerging best practices are to</a:t>
            </a:r>
            <a:r>
              <a:rPr lang="en-US" dirty="0"/>
              <a:t> 1. Describe the theoretical framework or conceptual model. 2. Identify clear and concise competencies. 3. Prepare students adequately for simulated learning activities. 4. Design simulation with realistic scenarios that provide opportunities for students to demonstrate competencies 5. debrief simulation with students.</a:t>
            </a:r>
            <a:endParaRPr lang="en-US" dirty="0">
              <a:cs typeface="Calibri"/>
            </a:endParaRPr>
          </a:p>
          <a:p>
            <a:endParaRPr lang="en-US" dirty="0"/>
          </a:p>
          <a:p>
            <a:r>
              <a:rPr lang="en-US" dirty="0"/>
              <a:t>Table 5. Emerging Best Practices for Simulation-Based Learning. Emerging Best Practices 1. Describe the theoretical framework or conceptual model. 2. Identify clear and concise competencies. 3. Prepare students adequately for simulated learning activities. 4. Design simulation with realistic scenarios that provide opportunities for students to demonstrate competencies. 5. Train actors on the structure and objectives of the learning activity, role and scenario, level of affect in that role, and the expectations around giving feedback to students at the end of the simulation. 6. Develop teaching and assessment instruments that can be used pre-, during, and </a:t>
            </a:r>
            <a:r>
              <a:rPr lang="en-US" dirty="0" err="1"/>
              <a:t>postsimulation</a:t>
            </a:r>
            <a:r>
              <a:rPr lang="en-US" dirty="0"/>
              <a:t>. 7. Integrate culture and diversity components explicitly in the competencies, scenario, instruments, facilitation, feedback, reflection exercises, and debrief. 8. Train facilitator or instructor on teaching using simulation. 9. Provide practice opportunities to ensure students’ practice is observed. 10. Actively engage students who are not in the interviewing </a:t>
            </a:r>
            <a:r>
              <a:rPr lang="en-US" dirty="0" err="1"/>
              <a:t>roledirected</a:t>
            </a:r>
            <a:r>
              <a:rPr lang="en-US" dirty="0"/>
              <a:t> observation. 11. Provide focused feedback on practice for students. 12. Guide student reflections on practice and elicit oral and written student reflections. 13. Debrief simulation with students. 14. Evaluate simulation-based learning activity.</a:t>
            </a:r>
            <a:endParaRPr lang="en-US" dirty="0">
              <a:cs typeface="Calibri"/>
            </a:endParaRPr>
          </a:p>
        </p:txBody>
      </p:sp>
      <p:sp>
        <p:nvSpPr>
          <p:cNvPr id="4" name="Slide Number Placeholder 3"/>
          <p:cNvSpPr>
            <a:spLocks noGrp="1"/>
          </p:cNvSpPr>
          <p:nvPr>
            <p:ph type="sldNum" sz="quarter" idx="5"/>
          </p:nvPr>
        </p:nvSpPr>
        <p:spPr/>
        <p:txBody>
          <a:bodyPr/>
          <a:lstStyle/>
          <a:p>
            <a:fld id="{5FA98C3E-1429-42AC-9342-153B956C4FCB}" type="slidenum">
              <a:rPr lang="en-US" smtClean="0"/>
              <a:t>12</a:t>
            </a:fld>
            <a:endParaRPr lang="en-US"/>
          </a:p>
        </p:txBody>
      </p:sp>
    </p:spTree>
    <p:extLst>
      <p:ext uri="{BB962C8B-B14F-4D97-AF65-F5344CB8AC3E}">
        <p14:creationId xmlns:p14="http://schemas.microsoft.com/office/powerpoint/2010/main" val="3789042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FA98C3E-1429-42AC-9342-153B956C4FCB}" type="slidenum">
              <a:rPr lang="en-US" smtClean="0"/>
              <a:t>13</a:t>
            </a:fld>
            <a:endParaRPr lang="en-US"/>
          </a:p>
        </p:txBody>
      </p:sp>
    </p:spTree>
    <p:extLst>
      <p:ext uri="{BB962C8B-B14F-4D97-AF65-F5344CB8AC3E}">
        <p14:creationId xmlns:p14="http://schemas.microsoft.com/office/powerpoint/2010/main" val="55692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4/27/2021</a:t>
            </a:fld>
            <a:endParaRPr 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7551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4/27/2021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7087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4/27/2021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6412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EDEC35F-5CDC-C04F-BAE0-86876C7EEC8D}"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22B2D-06A6-3740-B06A-282AAFE77EA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57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EC35F-5CDC-C04F-BAE0-86876C7EEC8D}"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297221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DEC35F-5CDC-C04F-BAE0-86876C7EEC8D}"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22B2D-06A6-3740-B06A-282AAFE77EA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45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DEC35F-5CDC-C04F-BAE0-86876C7EEC8D}"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3455371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DEC35F-5CDC-C04F-BAE0-86876C7EEC8D}"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86349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DEC35F-5CDC-C04F-BAE0-86876C7EEC8D}"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452015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DEC35F-5CDC-C04F-BAE0-86876C7EEC8D}" type="datetimeFigureOut">
              <a:rPr lang="en-US" smtClean="0"/>
              <a:t>4/27/2021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1776468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DEC35F-5CDC-C04F-BAE0-86876C7EEC8D}" type="datetimeFigureOut">
              <a:rPr lang="en-US" smtClean="0"/>
              <a:t>4/27/2021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A22B2D-06A6-3740-B06A-282AAFE77EAC}" type="slidenum">
              <a:rPr lang="en-US" smtClean="0"/>
              <a:t>‹#›</a:t>
            </a:fld>
            <a:endParaRPr lang="en-US"/>
          </a:p>
        </p:txBody>
      </p:sp>
    </p:spTree>
    <p:extLst>
      <p:ext uri="{BB962C8B-B14F-4D97-AF65-F5344CB8AC3E}">
        <p14:creationId xmlns:p14="http://schemas.microsoft.com/office/powerpoint/2010/main" val="106851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4/27/2021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44517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DEC35F-5CDC-C04F-BAE0-86876C7EEC8D}"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2474976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EC35F-5CDC-C04F-BAE0-86876C7EEC8D}"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141214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EC35F-5CDC-C04F-BAE0-86876C7EEC8D}"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22B2D-06A6-3740-B06A-282AAFE77EAC}" type="slidenum">
              <a:rPr lang="en-US" smtClean="0"/>
              <a:t>‹#›</a:t>
            </a:fld>
            <a:endParaRPr lang="en-US"/>
          </a:p>
        </p:txBody>
      </p:sp>
    </p:spTree>
    <p:extLst>
      <p:ext uri="{BB962C8B-B14F-4D97-AF65-F5344CB8AC3E}">
        <p14:creationId xmlns:p14="http://schemas.microsoft.com/office/powerpoint/2010/main" val="1158125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wit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66800"/>
            <a:ext cx="11379200" cy="5334000"/>
          </a:xfrm>
        </p:spPr>
        <p:txBody>
          <a:bodyPr lIns="0" tIns="0">
            <a:normAutofit/>
          </a:bodyPr>
          <a:lstStyle>
            <a:lvl1pPr>
              <a:buClr>
                <a:schemeClr val="accent4"/>
              </a:buClr>
              <a:defRPr b="0" i="0">
                <a:solidFill>
                  <a:schemeClr val="tx1">
                    <a:lumMod val="85000"/>
                    <a:lumOff val="15000"/>
                  </a:schemeClr>
                </a:solidFill>
                <a:latin typeface="Gill Sans MT" pitchFamily="34" charset="0"/>
                <a:cs typeface="Gill Sans MT" pitchFamily="34" charset="0"/>
              </a:defRPr>
            </a:lvl1pPr>
            <a:lvl2pPr>
              <a:buClr>
                <a:schemeClr val="accent4"/>
              </a:buClr>
              <a:defRPr b="0" i="0">
                <a:solidFill>
                  <a:schemeClr val="tx1">
                    <a:lumMod val="85000"/>
                    <a:lumOff val="15000"/>
                  </a:schemeClr>
                </a:solidFill>
                <a:latin typeface="Gill Sans MT" pitchFamily="34" charset="0"/>
                <a:cs typeface="Gill Sans MT" pitchFamily="34" charset="0"/>
              </a:defRPr>
            </a:lvl2pPr>
            <a:lvl3pPr>
              <a:buClr>
                <a:schemeClr val="accent4"/>
              </a:buClr>
              <a:defRPr b="0" i="0">
                <a:solidFill>
                  <a:schemeClr val="tx1">
                    <a:lumMod val="85000"/>
                    <a:lumOff val="15000"/>
                  </a:schemeClr>
                </a:solidFill>
                <a:latin typeface="Gill Sans MT" pitchFamily="34" charset="0"/>
                <a:cs typeface="Gill Sans MT" pitchFamily="34" charset="0"/>
              </a:defRPr>
            </a:lvl3pPr>
            <a:lvl4pPr>
              <a:buClr>
                <a:schemeClr val="accent4"/>
              </a:buClr>
              <a:defRPr b="0" i="0">
                <a:solidFill>
                  <a:schemeClr val="tx1">
                    <a:lumMod val="85000"/>
                    <a:lumOff val="15000"/>
                  </a:schemeClr>
                </a:solidFill>
                <a:latin typeface="Gill Sans MT" pitchFamily="34" charset="0"/>
                <a:cs typeface="Gill Sans MT"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9"/>
          <p:cNvSpPr>
            <a:spLocks noGrp="1"/>
          </p:cNvSpPr>
          <p:nvPr>
            <p:ph type="ftr" sz="quarter" idx="3"/>
          </p:nvPr>
        </p:nvSpPr>
        <p:spPr>
          <a:xfrm>
            <a:off x="406400" y="6553201"/>
            <a:ext cx="10769600" cy="212035"/>
          </a:xfrm>
          <a:prstGeom prst="rect">
            <a:avLst/>
          </a:prstGeom>
        </p:spPr>
        <p:txBody>
          <a:bodyPr vert="horz" lIns="0" tIns="45720" rIns="0" bIns="45720" rtlCol="0" anchor="ctr"/>
          <a:lstStyle>
            <a:lvl1pPr algn="l">
              <a:defRPr sz="1000">
                <a:solidFill>
                  <a:schemeClr val="tx1">
                    <a:lumMod val="50000"/>
                    <a:lumOff val="50000"/>
                  </a:schemeClr>
                </a:solidFill>
                <a:latin typeface="Gill Sans MT" pitchFamily="34" charset="0"/>
              </a:defRPr>
            </a:lvl1pPr>
          </a:lstStyle>
          <a:p>
            <a:r>
              <a:rPr lang="en-US">
                <a:solidFill>
                  <a:prstClr val="black">
                    <a:lumMod val="50000"/>
                    <a:lumOff val="50000"/>
                  </a:prstClr>
                </a:solidFill>
              </a:rPr>
              <a:t>Tracey Schear, Alameda County , CA</a:t>
            </a:r>
          </a:p>
        </p:txBody>
      </p:sp>
      <p:sp>
        <p:nvSpPr>
          <p:cNvPr id="8" name="Slide Number Placeholder 10"/>
          <p:cNvSpPr>
            <a:spLocks noGrp="1"/>
          </p:cNvSpPr>
          <p:nvPr>
            <p:ph type="sldNum" sz="quarter" idx="4"/>
          </p:nvPr>
        </p:nvSpPr>
        <p:spPr>
          <a:xfrm>
            <a:off x="11277600" y="6553200"/>
            <a:ext cx="508000" cy="228600"/>
          </a:xfrm>
          <a:prstGeom prst="rect">
            <a:avLst/>
          </a:prstGeom>
        </p:spPr>
        <p:txBody>
          <a:bodyPr vert="horz" lIns="0" tIns="45720" rIns="0" bIns="45720" rtlCol="0" anchor="ctr"/>
          <a:lstStyle>
            <a:lvl1pPr algn="r">
              <a:defRPr sz="800">
                <a:solidFill>
                  <a:schemeClr val="tx1">
                    <a:lumMod val="50000"/>
                    <a:lumOff val="50000"/>
                  </a:schemeClr>
                </a:solidFill>
                <a:latin typeface="Gill Sans MT" pitchFamily="34" charset="0"/>
              </a:defRPr>
            </a:lvl1pPr>
          </a:lstStyle>
          <a:p>
            <a:fld id="{83D12EE2-0A52-405F-9235-0A5D75AB581D}"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7" name="Rectangle 4"/>
          <p:cNvSpPr>
            <a:spLocks noGrp="1" noChangeArrowheads="1"/>
          </p:cNvSpPr>
          <p:nvPr>
            <p:ph type="title"/>
          </p:nvPr>
        </p:nvSpPr>
        <p:spPr bwMode="auto">
          <a:xfrm>
            <a:off x="406400" y="304800"/>
            <a:ext cx="11364685" cy="750888"/>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a:t>Click to edit Master title style</a:t>
            </a:r>
          </a:p>
        </p:txBody>
      </p:sp>
    </p:spTree>
    <p:extLst>
      <p:ext uri="{BB962C8B-B14F-4D97-AF65-F5344CB8AC3E}">
        <p14:creationId xmlns:p14="http://schemas.microsoft.com/office/powerpoint/2010/main" val="312202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36"/>
        <p:cNvGrpSpPr/>
        <p:nvPr/>
      </p:nvGrpSpPr>
      <p:grpSpPr>
        <a:xfrm>
          <a:off x="0" y="0"/>
          <a:ext cx="0" cy="0"/>
          <a:chOff x="0" y="0"/>
          <a:chExt cx="0" cy="0"/>
        </a:xfrm>
      </p:grpSpPr>
      <p:sp>
        <p:nvSpPr>
          <p:cNvPr id="37" name="Google Shape;37;p20"/>
          <p:cNvSpPr txBox="1">
            <a:spLocks noGrp="1"/>
          </p:cNvSpPr>
          <p:nvPr>
            <p:ph type="body" idx="1"/>
          </p:nvPr>
        </p:nvSpPr>
        <p:spPr>
          <a:xfrm>
            <a:off x="914400" y="2048256"/>
            <a:ext cx="487680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38" name="Google Shape;38;p20"/>
          <p:cNvSpPr txBox="1">
            <a:spLocks noGrp="1"/>
          </p:cNvSpPr>
          <p:nvPr>
            <p:ph type="body" idx="2"/>
          </p:nvPr>
        </p:nvSpPr>
        <p:spPr>
          <a:xfrm>
            <a:off x="914400" y="2743200"/>
            <a:ext cx="487680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39" name="Google Shape;39;p20"/>
          <p:cNvSpPr txBox="1">
            <a:spLocks noGrp="1"/>
          </p:cNvSpPr>
          <p:nvPr>
            <p:ph type="body" idx="3"/>
          </p:nvPr>
        </p:nvSpPr>
        <p:spPr>
          <a:xfrm>
            <a:off x="6427724" y="2048256"/>
            <a:ext cx="487680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40" name="Google Shape;40;p20"/>
          <p:cNvSpPr txBox="1">
            <a:spLocks noGrp="1"/>
          </p:cNvSpPr>
          <p:nvPr>
            <p:ph type="body" idx="4"/>
          </p:nvPr>
        </p:nvSpPr>
        <p:spPr>
          <a:xfrm>
            <a:off x="6427724" y="2743200"/>
            <a:ext cx="487680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1" name="Google Shape;41;p20"/>
          <p:cNvSpPr txBox="1">
            <a:spLocks noGrp="1"/>
          </p:cNvSpPr>
          <p:nvPr>
            <p:ph type="dt" idx="10"/>
          </p:nvPr>
        </p:nvSpPr>
        <p:spPr>
          <a:xfrm>
            <a:off x="7989824" y="6272786"/>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914400" y="6272786"/>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11311128" y="6272786"/>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44" name="Google Shape;44;p20"/>
          <p:cNvSpPr txBox="1">
            <a:spLocks noGrp="1"/>
          </p:cNvSpPr>
          <p:nvPr>
            <p:ph type="title"/>
          </p:nvPr>
        </p:nvSpPr>
        <p:spPr>
          <a:xfrm>
            <a:off x="914400" y="484632"/>
            <a:ext cx="103632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9615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4/27/2021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7804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4/27/2021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05491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4/27/2021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7763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4/27/2021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7519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4/27/2021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7632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4/27/2021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2923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4/27/2021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5024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4/27/2021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5004194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DEC35F-5CDC-C04F-BAE0-86876C7EEC8D}" type="datetimeFigureOut">
              <a:rPr lang="en-US" smtClean="0"/>
              <a:t>4/27/2021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A22B2D-06A6-3740-B06A-282AAFE77EA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7811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s://medium.com/@philiphorvath/meaning-not-mechanics-a-human-approach-to-organizational-transformation-94d82586132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disjointedthinking.jeffhughes.ca/2013/05/a-line-in-the-sand/" TargetMode="External"/><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acialequitytools.org/resourcefiles/mcintosh.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vazquez@wcupa.ed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mailto:bradis@wcup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sites.lsa.umich.edu/inclusive-teaching/sample-activities/social-identity-whee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eiu.edu/eiu1111/Privilege%20Walk%20Exercise-%20Transfer%20Leadership%20Institute-%20Week%20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pxhere.com/en/photo/59869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8EFDB6-DAD7-4814-996B-BE0812B8BC13}"/>
              </a:ext>
            </a:extLst>
          </p:cNvPr>
          <p:cNvPicPr>
            <a:picLocks noChangeAspect="1"/>
          </p:cNvPicPr>
          <p:nvPr/>
        </p:nvPicPr>
        <p:blipFill rotWithShape="1">
          <a:blip r:embed="rId3"/>
          <a:srcRect l="23739" r="29907" b="-1"/>
          <a:stretch/>
        </p:blipFill>
        <p:spPr>
          <a:xfrm>
            <a:off x="0" y="303033"/>
            <a:ext cx="4762480" cy="6857989"/>
          </a:xfrm>
          <a:prstGeom prst="rect">
            <a:avLst/>
          </a:prstGeom>
        </p:spPr>
      </p:pic>
      <p:sp>
        <p:nvSpPr>
          <p:cNvPr id="11" name="Rectangle 10">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A61CD9-D7CF-4148-802A-D8D7B6E3989C}"/>
              </a:ext>
            </a:extLst>
          </p:cNvPr>
          <p:cNvSpPr>
            <a:spLocks noGrp="1"/>
          </p:cNvSpPr>
          <p:nvPr>
            <p:ph type="ctrTitle"/>
          </p:nvPr>
        </p:nvSpPr>
        <p:spPr>
          <a:xfrm>
            <a:off x="6096000" y="1371599"/>
            <a:ext cx="4762500" cy="2360429"/>
          </a:xfrm>
        </p:spPr>
        <p:txBody>
          <a:bodyPr>
            <a:normAutofit fontScale="90000"/>
          </a:bodyPr>
          <a:lstStyle/>
          <a:p>
            <a:r>
              <a:rPr lang="en-US" sz="2500" dirty="0"/>
              <a:t>Teaching Students how to Transform Power and Privilege Into a Resource to Assist those who lack the same Privilege Virtually</a:t>
            </a:r>
          </a:p>
        </p:txBody>
      </p:sp>
      <p:sp>
        <p:nvSpPr>
          <p:cNvPr id="3" name="Subtitle 2">
            <a:extLst>
              <a:ext uri="{FF2B5EF4-FFF2-40B4-BE49-F238E27FC236}">
                <a16:creationId xmlns:a16="http://schemas.microsoft.com/office/drawing/2014/main" id="{0C7702CD-23E8-3E44-AC38-A7EB24D5EACA}"/>
              </a:ext>
            </a:extLst>
          </p:cNvPr>
          <p:cNvSpPr>
            <a:spLocks noGrp="1"/>
          </p:cNvSpPr>
          <p:nvPr>
            <p:ph type="subTitle" idx="1"/>
          </p:nvPr>
        </p:nvSpPr>
        <p:spPr>
          <a:xfrm>
            <a:off x="6096000" y="4114800"/>
            <a:ext cx="4762500" cy="1371601"/>
          </a:xfrm>
        </p:spPr>
        <p:txBody>
          <a:bodyPr vert="horz" lIns="91440" tIns="45720" rIns="91440" bIns="45720" rtlCol="0" anchor="t">
            <a:normAutofit/>
          </a:bodyPr>
          <a:lstStyle/>
          <a:p>
            <a:r>
              <a:rPr lang="en-US"/>
              <a:t>Dr. Ebonnie Vazquez, MSW</a:t>
            </a:r>
          </a:p>
          <a:p>
            <a:r>
              <a:rPr lang="en-US"/>
              <a:t>Dr. Brie Radis, LCSW, MSS, MLSP</a:t>
            </a:r>
          </a:p>
        </p:txBody>
      </p:sp>
    </p:spTree>
    <p:extLst>
      <p:ext uri="{BB962C8B-B14F-4D97-AF65-F5344CB8AC3E}">
        <p14:creationId xmlns:p14="http://schemas.microsoft.com/office/powerpoint/2010/main" val="245824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7635-4DA2-2542-819A-23BD94C265EA}"/>
              </a:ext>
            </a:extLst>
          </p:cNvPr>
          <p:cNvSpPr>
            <a:spLocks noGrp="1"/>
          </p:cNvSpPr>
          <p:nvPr>
            <p:ph type="title"/>
          </p:nvPr>
        </p:nvSpPr>
        <p:spPr>
          <a:xfrm>
            <a:off x="1145346" y="1838036"/>
            <a:ext cx="3192192" cy="3648364"/>
          </a:xfrm>
        </p:spPr>
        <p:txBody>
          <a:bodyPr anchor="ctr">
            <a:normAutofit/>
          </a:bodyPr>
          <a:lstStyle/>
          <a:p>
            <a:pPr algn="ctr"/>
            <a:r>
              <a:rPr lang="en-US" dirty="0">
                <a:latin typeface="Goudy Old Style" panose="02020502050305020303" pitchFamily="18" charset="0"/>
              </a:rPr>
              <a:t>Privilege Walk </a:t>
            </a:r>
            <a:br>
              <a:rPr lang="en-US" dirty="0">
                <a:latin typeface="Goudy Old Style" panose="02020502050305020303" pitchFamily="18" charset="0"/>
              </a:rPr>
            </a:br>
            <a:r>
              <a:rPr lang="en-US" dirty="0">
                <a:latin typeface="Goudy Old Style" panose="02020502050305020303" pitchFamily="18" charset="0"/>
              </a:rPr>
              <a:t>Sample Statements</a:t>
            </a:r>
            <a:br>
              <a:rPr lang="en-US" dirty="0">
                <a:latin typeface="Goudy Old Style" panose="02020502050305020303" pitchFamily="18" charset="0"/>
              </a:rPr>
            </a:br>
            <a:br>
              <a:rPr lang="en-US" dirty="0">
                <a:latin typeface="Goudy Old Style" panose="02020502050305020303" pitchFamily="18" charset="0"/>
              </a:rPr>
            </a:br>
            <a:r>
              <a:rPr lang="en-US" sz="1800" i="1" dirty="0">
                <a:latin typeface="Goudy Old Style" panose="02020502050305020303" pitchFamily="18" charset="0"/>
              </a:rPr>
              <a:t>See attached list for more statements</a:t>
            </a:r>
          </a:p>
        </p:txBody>
      </p:sp>
      <p:graphicFrame>
        <p:nvGraphicFramePr>
          <p:cNvPr id="5" name="Content Placeholder 2">
            <a:extLst>
              <a:ext uri="{FF2B5EF4-FFF2-40B4-BE49-F238E27FC236}">
                <a16:creationId xmlns:a16="http://schemas.microsoft.com/office/drawing/2014/main" id="{FDE4AD64-D590-4B1F-81FF-E4D2EB572B28}"/>
              </a:ext>
            </a:extLst>
          </p:cNvPr>
          <p:cNvGraphicFramePr>
            <a:graphicFrameLocks noGrp="1"/>
          </p:cNvGraphicFramePr>
          <p:nvPr>
            <p:ph idx="1"/>
            <p:extLst>
              <p:ext uri="{D42A27DB-BD31-4B8C-83A1-F6EECF244321}">
                <p14:modId xmlns:p14="http://schemas.microsoft.com/office/powerpoint/2010/main" val="972416230"/>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681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39873E-D13A-174C-9FD7-A9A35D5AAD37}"/>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Break-out Discussion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22E3C2E-6BAA-654E-BD50-1913BB84A8AA}"/>
              </a:ext>
            </a:extLst>
          </p:cNvPr>
          <p:cNvSpPr>
            <a:spLocks noGrp="1"/>
          </p:cNvSpPr>
          <p:nvPr>
            <p:ph idx="1"/>
          </p:nvPr>
        </p:nvSpPr>
        <p:spPr>
          <a:xfrm>
            <a:off x="4742016" y="605896"/>
            <a:ext cx="6413663" cy="5646208"/>
          </a:xfrm>
        </p:spPr>
        <p:txBody>
          <a:bodyPr vert="horz" lIns="91440" tIns="45720" rIns="91440" bIns="45720" rtlCol="0" anchor="ctr">
            <a:normAutofit/>
          </a:bodyPr>
          <a:lstStyle/>
          <a:p>
            <a:r>
              <a:rPr lang="en-US" sz="2400" dirty="0">
                <a:latin typeface="Goudy Old Style" panose="02020502050305020303" pitchFamily="18" charset="0"/>
              </a:rPr>
              <a:t>An example of what we would discuss in a Break-Out room: </a:t>
            </a:r>
          </a:p>
          <a:p>
            <a:pPr lvl="1"/>
            <a:r>
              <a:rPr lang="en-US" sz="2000" dirty="0">
                <a:latin typeface="Goudy Old Style" panose="02020502050305020303" pitchFamily="18" charset="0"/>
              </a:rPr>
              <a:t>Your total points</a:t>
            </a:r>
          </a:p>
          <a:p>
            <a:pPr lvl="1"/>
            <a:r>
              <a:rPr lang="en-US" sz="2000" dirty="0">
                <a:latin typeface="Goudy Old Style" panose="02020502050305020303" pitchFamily="18" charset="0"/>
              </a:rPr>
              <a:t>Your perceived privilege</a:t>
            </a:r>
          </a:p>
          <a:p>
            <a:pPr lvl="1"/>
            <a:r>
              <a:rPr lang="en-US" sz="2000" dirty="0">
                <a:latin typeface="Goudy Old Style" panose="02020502050305020303" pitchFamily="18" charset="0"/>
              </a:rPr>
              <a:t>Your actual privilege</a:t>
            </a:r>
          </a:p>
          <a:p>
            <a:pPr lvl="1"/>
            <a:r>
              <a:rPr lang="en-US" sz="2000" dirty="0">
                <a:latin typeface="Goudy Old Style" panose="02020502050305020303" pitchFamily="18" charset="0"/>
              </a:rPr>
              <a:t>Were you where you thought you would be?</a:t>
            </a:r>
          </a:p>
          <a:p>
            <a:pPr lvl="1"/>
            <a:r>
              <a:rPr lang="en-US" sz="2000" dirty="0">
                <a:latin typeface="Goudy Old Style" panose="02020502050305020303" pitchFamily="18" charset="0"/>
              </a:rPr>
              <a:t>How are you feeling?</a:t>
            </a:r>
          </a:p>
          <a:p>
            <a:pPr lvl="1"/>
            <a:r>
              <a:rPr lang="en-US" sz="2000" dirty="0">
                <a:latin typeface="Goudy Old Style" panose="02020502050305020303" pitchFamily="18" charset="0"/>
              </a:rPr>
              <a:t>How comfortable are you with your position?</a:t>
            </a:r>
          </a:p>
          <a:p>
            <a:pPr lvl="1"/>
            <a:r>
              <a:rPr lang="en-US" sz="2000" dirty="0">
                <a:latin typeface="Goudy Old Style" panose="02020502050305020303" pitchFamily="18" charset="0"/>
              </a:rPr>
              <a:t>Were there certain statements that were more impactful than others?</a:t>
            </a:r>
          </a:p>
          <a:p>
            <a:pPr marL="457200" lvl="1" indent="0">
              <a:buNone/>
            </a:pPr>
            <a:endParaRPr lang="en-US" dirty="0"/>
          </a:p>
          <a:p>
            <a:pPr lvl="1"/>
            <a:endParaRPr lang="en-US" dirty="0"/>
          </a:p>
        </p:txBody>
      </p:sp>
    </p:spTree>
    <p:extLst>
      <p:ext uri="{BB962C8B-B14F-4D97-AF65-F5344CB8AC3E}">
        <p14:creationId xmlns:p14="http://schemas.microsoft.com/office/powerpoint/2010/main" val="255900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C57B-33FC-CC49-92A8-9677CA9036FB}"/>
              </a:ext>
            </a:extLst>
          </p:cNvPr>
          <p:cNvSpPr>
            <a:spLocks noGrp="1"/>
          </p:cNvSpPr>
          <p:nvPr>
            <p:ph type="title"/>
          </p:nvPr>
        </p:nvSpPr>
        <p:spPr>
          <a:xfrm>
            <a:off x="1222828" y="545647"/>
            <a:ext cx="3390900" cy="5486400"/>
          </a:xfrm>
        </p:spPr>
        <p:txBody>
          <a:bodyPr anchor="ctr">
            <a:normAutofit/>
          </a:bodyPr>
          <a:lstStyle/>
          <a:p>
            <a:pPr algn="ctr"/>
            <a:br>
              <a:rPr lang="en-US" dirty="0"/>
            </a:br>
            <a:r>
              <a:rPr lang="en-US" dirty="0">
                <a:latin typeface="Goudy Old Style" panose="02020502050305020303" pitchFamily="18" charset="0"/>
              </a:rPr>
              <a:t>Why does this virtual design work?</a:t>
            </a:r>
          </a:p>
        </p:txBody>
      </p:sp>
      <p:graphicFrame>
        <p:nvGraphicFramePr>
          <p:cNvPr id="5" name="Content Placeholder 2">
            <a:extLst>
              <a:ext uri="{FF2B5EF4-FFF2-40B4-BE49-F238E27FC236}">
                <a16:creationId xmlns:a16="http://schemas.microsoft.com/office/drawing/2014/main" id="{7DFFD32C-8BF6-48E3-A4CF-DA6EAA88AED5}"/>
              </a:ext>
            </a:extLst>
          </p:cNvPr>
          <p:cNvGraphicFramePr>
            <a:graphicFrameLocks noGrp="1"/>
          </p:cNvGraphicFramePr>
          <p:nvPr>
            <p:ph idx="1"/>
            <p:extLst>
              <p:ext uri="{D42A27DB-BD31-4B8C-83A1-F6EECF244321}">
                <p14:modId xmlns:p14="http://schemas.microsoft.com/office/powerpoint/2010/main" val="4193610042"/>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93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9F3F-CBCA-8C4C-A3D1-D5AF0CB27285}"/>
              </a:ext>
            </a:extLst>
          </p:cNvPr>
          <p:cNvSpPr>
            <a:spLocks noGrp="1"/>
          </p:cNvSpPr>
          <p:nvPr>
            <p:ph type="title"/>
          </p:nvPr>
        </p:nvSpPr>
        <p:spPr/>
        <p:txBody>
          <a:bodyPr/>
          <a:lstStyle/>
          <a:p>
            <a:r>
              <a:rPr lang="en-US" dirty="0">
                <a:latin typeface="Goudy Old Style" panose="02020502050305020303" pitchFamily="18" charset="0"/>
              </a:rPr>
              <a:t>Strengths and Challenges</a:t>
            </a:r>
          </a:p>
        </p:txBody>
      </p:sp>
      <p:sp>
        <p:nvSpPr>
          <p:cNvPr id="3" name="Content Placeholder 2">
            <a:extLst>
              <a:ext uri="{FF2B5EF4-FFF2-40B4-BE49-F238E27FC236}">
                <a16:creationId xmlns:a16="http://schemas.microsoft.com/office/drawing/2014/main" id="{E8955EBD-404F-9642-911D-C2DD8E79FE47}"/>
              </a:ext>
            </a:extLst>
          </p:cNvPr>
          <p:cNvSpPr>
            <a:spLocks noGrp="1"/>
          </p:cNvSpPr>
          <p:nvPr>
            <p:ph sz="half" idx="1"/>
          </p:nvPr>
        </p:nvSpPr>
        <p:spPr/>
        <p:txBody>
          <a:bodyPr vert="horz" lIns="91440" tIns="45720" rIns="91440" bIns="45720" rtlCol="0" anchor="t">
            <a:normAutofit/>
          </a:bodyPr>
          <a:lstStyle/>
          <a:p>
            <a:r>
              <a:rPr lang="en-US" sz="2400" dirty="0">
                <a:latin typeface="Goudy Old Style" panose="02020502050305020303" pitchFamily="18" charset="0"/>
              </a:rPr>
              <a:t>Strengths</a:t>
            </a:r>
          </a:p>
          <a:p>
            <a:pPr lvl="1"/>
            <a:r>
              <a:rPr lang="en-US" sz="2000" dirty="0">
                <a:latin typeface="Goudy Old Style" panose="02020502050305020303" pitchFamily="18" charset="0"/>
              </a:rPr>
              <a:t>Interactive design</a:t>
            </a:r>
          </a:p>
          <a:p>
            <a:pPr lvl="1"/>
            <a:r>
              <a:rPr lang="en-US" sz="2000" dirty="0">
                <a:latin typeface="Goudy Old Style" panose="02020502050305020303" pitchFamily="18" charset="0"/>
              </a:rPr>
              <a:t>Putting theory to practice</a:t>
            </a:r>
          </a:p>
          <a:p>
            <a:pPr lvl="1"/>
            <a:r>
              <a:rPr lang="en-US" sz="2000" dirty="0">
                <a:latin typeface="Goudy Old Style" panose="02020502050305020303" pitchFamily="18" charset="0"/>
              </a:rPr>
              <a:t>Introspective analysis of both power and privilege</a:t>
            </a:r>
          </a:p>
          <a:p>
            <a:pPr lvl="1"/>
            <a:r>
              <a:rPr lang="en-US" sz="2000" dirty="0">
                <a:latin typeface="Goudy Old Style" panose="02020502050305020303" pitchFamily="18" charset="0"/>
              </a:rPr>
              <a:t>Virtually, students can have a more TIEP individualized experience and share only as much as they feel comfortable sharing</a:t>
            </a:r>
          </a:p>
          <a:p>
            <a:pPr lvl="1"/>
            <a:endParaRPr lang="en-US" dirty="0"/>
          </a:p>
        </p:txBody>
      </p:sp>
      <p:sp>
        <p:nvSpPr>
          <p:cNvPr id="4" name="Content Placeholder 3">
            <a:extLst>
              <a:ext uri="{FF2B5EF4-FFF2-40B4-BE49-F238E27FC236}">
                <a16:creationId xmlns:a16="http://schemas.microsoft.com/office/drawing/2014/main" id="{F436111A-4B32-BD43-9560-F6E051F40B77}"/>
              </a:ext>
            </a:extLst>
          </p:cNvPr>
          <p:cNvSpPr>
            <a:spLocks noGrp="1"/>
          </p:cNvSpPr>
          <p:nvPr>
            <p:ph sz="half" idx="2"/>
          </p:nvPr>
        </p:nvSpPr>
        <p:spPr/>
        <p:txBody>
          <a:bodyPr vert="horz" lIns="91440" tIns="45720" rIns="91440" bIns="45720" rtlCol="0" anchor="t">
            <a:normAutofit/>
          </a:bodyPr>
          <a:lstStyle/>
          <a:p>
            <a:r>
              <a:rPr lang="en-US" sz="2400" dirty="0">
                <a:latin typeface="Goudy Old Style" panose="02020502050305020303" pitchFamily="18" charset="0"/>
              </a:rPr>
              <a:t>Challenges/Lessons Learned</a:t>
            </a:r>
          </a:p>
          <a:p>
            <a:pPr lvl="1"/>
            <a:r>
              <a:rPr lang="en-US" sz="2000" dirty="0">
                <a:latin typeface="Goudy Old Style" panose="02020502050305020303" pitchFamily="18" charset="0"/>
              </a:rPr>
              <a:t>Virtually, it is difficult to gage student reactions to a charged topic.</a:t>
            </a:r>
          </a:p>
          <a:p>
            <a:pPr lvl="1"/>
            <a:r>
              <a:rPr lang="en-US" sz="2000" dirty="0">
                <a:latin typeface="Goudy Old Style" panose="02020502050305020303" pitchFamily="18" charset="0"/>
              </a:rPr>
              <a:t>A modified scale that includes various dimensions of intersectional privilege including education, sexuality, and age would enhance the experience</a:t>
            </a:r>
          </a:p>
          <a:p>
            <a:pPr lvl="1"/>
            <a:r>
              <a:rPr lang="en-US" sz="2000" dirty="0">
                <a:latin typeface="Goudy Old Style" panose="02020502050305020303" pitchFamily="18" charset="0"/>
              </a:rPr>
              <a:t>Privilege walks often center privilege and has the potential to generate internalized shame</a:t>
            </a:r>
          </a:p>
          <a:p>
            <a:pPr lvl="1"/>
            <a:endParaRPr lang="en-US" dirty="0"/>
          </a:p>
          <a:p>
            <a:pPr lvl="1"/>
            <a:endParaRPr lang="en-US" dirty="0"/>
          </a:p>
        </p:txBody>
      </p:sp>
    </p:spTree>
    <p:extLst>
      <p:ext uri="{BB962C8B-B14F-4D97-AF65-F5344CB8AC3E}">
        <p14:creationId xmlns:p14="http://schemas.microsoft.com/office/powerpoint/2010/main" val="36572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EA779-FABA-4FBB-B611-B57E353682E0}"/>
              </a:ext>
            </a:extLst>
          </p:cNvPr>
          <p:cNvSpPr>
            <a:spLocks noGrp="1"/>
          </p:cNvSpPr>
          <p:nvPr>
            <p:ph type="title"/>
          </p:nvPr>
        </p:nvSpPr>
        <p:spPr>
          <a:xfrm>
            <a:off x="990932" y="286603"/>
            <a:ext cx="6750987" cy="1450757"/>
          </a:xfrm>
        </p:spPr>
        <p:txBody>
          <a:bodyPr>
            <a:normAutofit/>
          </a:bodyPr>
          <a:lstStyle/>
          <a:p>
            <a:r>
              <a:rPr lang="en-US" dirty="0">
                <a:solidFill>
                  <a:schemeClr val="tx1"/>
                </a:solidFill>
                <a:latin typeface="Goudy Old Style" panose="02020502050305020303" pitchFamily="18" charset="0"/>
              </a:rPr>
              <a:t>Purpose of the Activity</a:t>
            </a:r>
          </a:p>
        </p:txBody>
      </p:sp>
      <p:sp>
        <p:nvSpPr>
          <p:cNvPr id="3" name="Content Placeholder 2">
            <a:extLst>
              <a:ext uri="{FF2B5EF4-FFF2-40B4-BE49-F238E27FC236}">
                <a16:creationId xmlns:a16="http://schemas.microsoft.com/office/drawing/2014/main" id="{1B99EF0E-8528-47AD-A4C6-C28FB1BA0FEC}"/>
              </a:ext>
            </a:extLst>
          </p:cNvPr>
          <p:cNvSpPr>
            <a:spLocks noGrp="1"/>
          </p:cNvSpPr>
          <p:nvPr>
            <p:ph idx="1"/>
          </p:nvPr>
        </p:nvSpPr>
        <p:spPr>
          <a:xfrm>
            <a:off x="1044204" y="2023962"/>
            <a:ext cx="6697715" cy="3845131"/>
          </a:xfrm>
        </p:spPr>
        <p:txBody>
          <a:bodyPr>
            <a:normAutofit/>
          </a:bodyPr>
          <a:lstStyle/>
          <a:p>
            <a:pPr marL="0" indent="0">
              <a:buNone/>
            </a:pPr>
            <a:r>
              <a:rPr lang="en-US" sz="1800" dirty="0">
                <a:latin typeface="Goudy Old Style" panose="02020502050305020303" pitchFamily="18" charset="0"/>
              </a:rPr>
              <a:t>This activity has been designed to provide participants (BSW students or field instructors) with an opportunity to understand the intricacies of privilege and to explore the ways that we enjoy privileges based on being members of social identity groups in the United States.</a:t>
            </a:r>
          </a:p>
          <a:p>
            <a:pPr marL="0" indent="0">
              <a:buNone/>
            </a:pPr>
            <a:r>
              <a:rPr lang="en-US" sz="1800" dirty="0">
                <a:latin typeface="Goudy Old Style" panose="02020502050305020303" pitchFamily="18" charset="0"/>
              </a:rPr>
              <a:t>Please note that this exercise is not meant to make anyone feel guilty or ashamed of their privilege or lack of privilege related to any social identity categories. Rather, the exercise seeks to highlight the fact that everyone has SOME privilege, even as some people have more privilege than others. By illuminating our various privileges as individuals, we can recognize ways that we can use our privileges individually and collectively to work for social justice. The purpose is not to blame anyone for having more power or privilege or for receiving more help in achieving goals, but to have an opportunity to identify both obstacles and benefits experienced in our life. </a:t>
            </a:r>
          </a:p>
          <a:p>
            <a:pPr marL="0" indent="0">
              <a:buNone/>
            </a:pPr>
            <a:endParaRPr lang="en-US" sz="1700" dirty="0"/>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410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95989-2D11-9F4C-9815-83F7F8D164AE}"/>
              </a:ext>
            </a:extLst>
          </p:cNvPr>
          <p:cNvSpPr>
            <a:spLocks noGrp="1"/>
          </p:cNvSpPr>
          <p:nvPr>
            <p:ph type="title"/>
          </p:nvPr>
        </p:nvSpPr>
        <p:spPr>
          <a:xfrm>
            <a:off x="841247" y="1965551"/>
            <a:ext cx="4331108" cy="2926898"/>
          </a:xfrm>
        </p:spPr>
        <p:txBody>
          <a:bodyPr>
            <a:normAutofit/>
          </a:bodyPr>
          <a:lstStyle/>
          <a:p>
            <a:r>
              <a:rPr lang="en-US" sz="5400" dirty="0">
                <a:latin typeface="Goudy Old Style" panose="02020502050305020303" pitchFamily="18" charset="0"/>
              </a:rPr>
              <a:t>Privilege Walk Directions for Participants</a:t>
            </a:r>
          </a:p>
        </p:txBody>
      </p:sp>
      <p:sp>
        <p:nvSpPr>
          <p:cNvPr id="3" name="Content Placeholder 2">
            <a:extLst>
              <a:ext uri="{FF2B5EF4-FFF2-40B4-BE49-F238E27FC236}">
                <a16:creationId xmlns:a16="http://schemas.microsoft.com/office/drawing/2014/main" id="{AA5D459D-DD42-8345-B80E-8DD850475D1A}"/>
              </a:ext>
            </a:extLst>
          </p:cNvPr>
          <p:cNvSpPr>
            <a:spLocks noGrp="1"/>
          </p:cNvSpPr>
          <p:nvPr>
            <p:ph idx="1"/>
          </p:nvPr>
        </p:nvSpPr>
        <p:spPr>
          <a:xfrm>
            <a:off x="5298595" y="1965551"/>
            <a:ext cx="6052158" cy="4228718"/>
          </a:xfrm>
        </p:spPr>
        <p:txBody>
          <a:bodyPr anchor="ctr">
            <a:normAutofit/>
          </a:bodyPr>
          <a:lstStyle/>
          <a:p>
            <a:r>
              <a:rPr lang="en-US" dirty="0">
                <a:latin typeface="Goudy Old Style" panose="02020502050305020303" pitchFamily="18" charset="0"/>
              </a:rPr>
              <a:t>As we look to transform our privilege, we first want to establish a baseline related to privilege as an accessible way to comprehend the idea of privilege in the context of their own positionality.</a:t>
            </a:r>
          </a:p>
          <a:p>
            <a:r>
              <a:rPr lang="en-US" dirty="0">
                <a:latin typeface="Goudy Old Style" panose="02020502050305020303" pitchFamily="18" charset="0"/>
              </a:rPr>
              <a:t>This exercise that can create certain emotions such as discomfort and vulnerability. Check in with yourself.</a:t>
            </a:r>
          </a:p>
          <a:p>
            <a:r>
              <a:rPr lang="en-US" dirty="0">
                <a:latin typeface="Goudy Old Style" panose="02020502050305020303" pitchFamily="18" charset="0"/>
              </a:rPr>
              <a:t>To do this virtually, please use a blank piece of paper to score yourself based on the points (points represent steps) gains or losses.</a:t>
            </a:r>
          </a:p>
          <a:p>
            <a:r>
              <a:rPr lang="en-US" dirty="0">
                <a:latin typeface="Goudy Old Style" panose="02020502050305020303" pitchFamily="18" charset="0"/>
              </a:rPr>
              <a:t>Let’s prepare to walk (in the virtual sense). Envision everyone starting at one end of a soccer field or a large room together</a:t>
            </a:r>
            <a:r>
              <a:rPr lang="en-US" dirty="0"/>
              <a:t>.</a:t>
            </a:r>
          </a:p>
          <a:p>
            <a:endParaRPr lang="en-US" dirty="0"/>
          </a:p>
        </p:txBody>
      </p:sp>
    </p:spTree>
    <p:extLst>
      <p:ext uri="{BB962C8B-B14F-4D97-AF65-F5344CB8AC3E}">
        <p14:creationId xmlns:p14="http://schemas.microsoft.com/office/powerpoint/2010/main" val="13296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E591F1-B982-451F-A722-07EBB1F2524B}"/>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Virtual Privilege Walk Instructions for Instructors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818B519-6780-4AED-8DE3-E05D06BDAEEB}"/>
              </a:ext>
            </a:extLst>
          </p:cNvPr>
          <p:cNvSpPr>
            <a:spLocks noGrp="1"/>
          </p:cNvSpPr>
          <p:nvPr>
            <p:ph idx="1"/>
          </p:nvPr>
        </p:nvSpPr>
        <p:spPr>
          <a:xfrm>
            <a:off x="4742016" y="605896"/>
            <a:ext cx="6413663" cy="5646208"/>
          </a:xfrm>
        </p:spPr>
        <p:txBody>
          <a:bodyPr anchor="ctr">
            <a:normAutofit/>
          </a:bodyPr>
          <a:lstStyle/>
          <a:p>
            <a:r>
              <a:rPr lang="en-US" sz="1900" dirty="0">
                <a:latin typeface="Goudy Old Style" panose="02020502050305020303" pitchFamily="18" charset="0"/>
              </a:rPr>
              <a:t>1) Review the purpose, then provide a content warning that some statements may cause discomfort and/or vulnerability. Thus, this activity should be introduced after students/participants have developed some level of trust and safety with one another. Participation should be encouraged, but optional.</a:t>
            </a:r>
          </a:p>
          <a:p>
            <a:r>
              <a:rPr lang="en-US" sz="1900" dirty="0">
                <a:latin typeface="Goudy Old Style" panose="02020502050305020303" pitchFamily="18" charset="0"/>
              </a:rPr>
              <a:t>2) State the following: Listen to the following statements, and follow the instructions given. I will read each statement out loud that is also shown on the PowerPoint. For example, if I read, “If you have blue eyes, add two points, and if you have another eye color, add zero points,” only people with blue eyes will add points to their scoresheet. Each point represents a step.</a:t>
            </a:r>
          </a:p>
          <a:p>
            <a:r>
              <a:rPr lang="en-US" sz="1900" dirty="0">
                <a:latin typeface="Goudy Old Style" panose="02020502050305020303" pitchFamily="18" charset="0"/>
              </a:rPr>
              <a:t>3) This activity should be done in silence, and if anyone feels uncomfortable taking points on any statement I read, then you do not need to use this statement, but remember the statement read. This is an introspective exercise and it’s important for you to understand how privilege affects your life, but it is not designed to make you share things which you don’t wish to share. </a:t>
            </a:r>
          </a:p>
          <a:p>
            <a:endParaRPr lang="en-US" sz="1900" dirty="0"/>
          </a:p>
        </p:txBody>
      </p:sp>
    </p:spTree>
    <p:extLst>
      <p:ext uri="{BB962C8B-B14F-4D97-AF65-F5344CB8AC3E}">
        <p14:creationId xmlns:p14="http://schemas.microsoft.com/office/powerpoint/2010/main" val="242889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047BA0-0811-7B47-85DF-C16AA8A43AD1}"/>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Privilege Walk Scoring</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8BB4269-32C1-604C-9B89-AB22681E810A}"/>
              </a:ext>
            </a:extLst>
          </p:cNvPr>
          <p:cNvSpPr>
            <a:spLocks noGrp="1"/>
          </p:cNvSpPr>
          <p:nvPr>
            <p:ph idx="1"/>
          </p:nvPr>
        </p:nvSpPr>
        <p:spPr>
          <a:xfrm>
            <a:off x="4742016" y="605896"/>
            <a:ext cx="6413663" cy="5646208"/>
          </a:xfrm>
        </p:spPr>
        <p:txBody>
          <a:bodyPr anchor="ctr">
            <a:normAutofit/>
          </a:bodyPr>
          <a:lstStyle/>
          <a:p>
            <a:r>
              <a:rPr lang="en-US" b="1" dirty="0">
                <a:latin typeface="Goudy Old Style" panose="02020502050305020303" pitchFamily="18" charset="0"/>
              </a:rPr>
              <a:t>10-15: </a:t>
            </a:r>
            <a:r>
              <a:rPr lang="en-US" dirty="0">
                <a:latin typeface="Goudy Old Style" panose="02020502050305020303" pitchFamily="18" charset="0"/>
              </a:rPr>
              <a:t>In U. S. society, many obstacles will be put in place that will interfere with you getting the things required to have what the society considers a good life, simply because of your identity.</a:t>
            </a:r>
          </a:p>
          <a:p>
            <a:r>
              <a:rPr lang="en-US" b="1" dirty="0">
                <a:latin typeface="Goudy Old Style" panose="02020502050305020303" pitchFamily="18" charset="0"/>
              </a:rPr>
              <a:t>16-20: </a:t>
            </a:r>
            <a:r>
              <a:rPr lang="en-US" dirty="0">
                <a:latin typeface="Goudy Old Style" panose="02020502050305020303" pitchFamily="18" charset="0"/>
              </a:rPr>
              <a:t>In U. S. society, some obstacles will be put in place that will interfere with you getting the things required to have what the society considers a good life, simply because of your identity.</a:t>
            </a:r>
          </a:p>
          <a:p>
            <a:r>
              <a:rPr lang="en-US" b="1" dirty="0">
                <a:latin typeface="Goudy Old Style" panose="02020502050305020303" pitchFamily="18" charset="0"/>
              </a:rPr>
              <a:t>21-25: </a:t>
            </a:r>
            <a:r>
              <a:rPr lang="en-US" dirty="0">
                <a:latin typeface="Goudy Old Style" panose="02020502050305020303" pitchFamily="18" charset="0"/>
              </a:rPr>
              <a:t>In U. S. society, some resources will be offered to you that support you to get the things required to have what the society considers a good life, simply because of your identity.</a:t>
            </a:r>
          </a:p>
          <a:p>
            <a:r>
              <a:rPr lang="en-US" b="1" dirty="0">
                <a:latin typeface="Goudy Old Style" panose="02020502050305020303" pitchFamily="18" charset="0"/>
              </a:rPr>
              <a:t>26-30: </a:t>
            </a:r>
            <a:r>
              <a:rPr lang="en-US" dirty="0">
                <a:latin typeface="Goudy Old Style" panose="02020502050305020303" pitchFamily="18" charset="0"/>
              </a:rPr>
              <a:t>In U. S. society, many resources will be offered to you, whether or not you want them or ask for them, that will support you to get the things required to have what the society considers a good life, simply because of your identity.</a:t>
            </a:r>
          </a:p>
        </p:txBody>
      </p:sp>
    </p:spTree>
    <p:extLst>
      <p:ext uri="{BB962C8B-B14F-4D97-AF65-F5344CB8AC3E}">
        <p14:creationId xmlns:p14="http://schemas.microsoft.com/office/powerpoint/2010/main" val="321986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039873E-D13A-174C-9FD7-A9A35D5AAD37}"/>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Individual Reflection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22E3C2E-6BAA-654E-BD50-1913BB84A8AA}"/>
              </a:ext>
            </a:extLst>
          </p:cNvPr>
          <p:cNvSpPr>
            <a:spLocks noGrp="1"/>
          </p:cNvSpPr>
          <p:nvPr>
            <p:ph idx="1"/>
          </p:nvPr>
        </p:nvSpPr>
        <p:spPr>
          <a:xfrm>
            <a:off x="4742016" y="605896"/>
            <a:ext cx="6413663" cy="5646208"/>
          </a:xfrm>
        </p:spPr>
        <p:txBody>
          <a:bodyPr anchor="ctr">
            <a:normAutofit/>
          </a:bodyPr>
          <a:lstStyle/>
          <a:p>
            <a:r>
              <a:rPr lang="en-US" sz="2400" dirty="0">
                <a:latin typeface="Goudy Old Style" panose="02020502050305020303" pitchFamily="18" charset="0"/>
              </a:rPr>
              <a:t>Let’s take 10 minutes to discuss and process our thoughts on:</a:t>
            </a:r>
          </a:p>
          <a:p>
            <a:pPr lvl="1"/>
            <a:r>
              <a:rPr lang="en-US" sz="2000" dirty="0">
                <a:latin typeface="Goudy Old Style" panose="02020502050305020303" pitchFamily="18" charset="0"/>
              </a:rPr>
              <a:t>Your total points</a:t>
            </a:r>
          </a:p>
          <a:p>
            <a:pPr lvl="1"/>
            <a:r>
              <a:rPr lang="en-US" sz="2000" dirty="0">
                <a:latin typeface="Goudy Old Style" panose="02020502050305020303" pitchFamily="18" charset="0"/>
              </a:rPr>
              <a:t>Your perceived privilege</a:t>
            </a:r>
          </a:p>
          <a:p>
            <a:pPr lvl="1"/>
            <a:r>
              <a:rPr lang="en-US" sz="2000" dirty="0">
                <a:latin typeface="Goudy Old Style" panose="02020502050305020303" pitchFamily="18" charset="0"/>
              </a:rPr>
              <a:t>Your actual privilege</a:t>
            </a:r>
          </a:p>
          <a:p>
            <a:pPr lvl="1"/>
            <a:r>
              <a:rPr lang="en-US" sz="2000" dirty="0">
                <a:latin typeface="Goudy Old Style" panose="02020502050305020303" pitchFamily="18" charset="0"/>
              </a:rPr>
              <a:t>Were you where you thought you would be?</a:t>
            </a:r>
          </a:p>
          <a:p>
            <a:pPr lvl="1"/>
            <a:r>
              <a:rPr lang="en-US" sz="2000" dirty="0">
                <a:latin typeface="Goudy Old Style" panose="02020502050305020303" pitchFamily="18" charset="0"/>
              </a:rPr>
              <a:t>How comfortable are you with your position?</a:t>
            </a:r>
          </a:p>
          <a:p>
            <a:pPr marL="201168" lvl="1" indent="0">
              <a:buNone/>
            </a:pPr>
            <a:endParaRPr lang="en-US" dirty="0"/>
          </a:p>
        </p:txBody>
      </p:sp>
    </p:spTree>
    <p:extLst>
      <p:ext uri="{BB962C8B-B14F-4D97-AF65-F5344CB8AC3E}">
        <p14:creationId xmlns:p14="http://schemas.microsoft.com/office/powerpoint/2010/main" val="23307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6D697-27B9-7141-AF14-AC18D142ECBA}"/>
              </a:ext>
            </a:extLst>
          </p:cNvPr>
          <p:cNvSpPr>
            <a:spLocks noGrp="1"/>
          </p:cNvSpPr>
          <p:nvPr>
            <p:ph type="title"/>
          </p:nvPr>
        </p:nvSpPr>
        <p:spPr>
          <a:xfrm>
            <a:off x="6411685" y="634946"/>
            <a:ext cx="5127171" cy="1450757"/>
          </a:xfrm>
        </p:spPr>
        <p:txBody>
          <a:bodyPr>
            <a:normAutofit/>
          </a:bodyPr>
          <a:lstStyle/>
          <a:p>
            <a:r>
              <a:rPr lang="en-US" sz="3400">
                <a:latin typeface="Goudy Old Style" panose="02020502050305020303" pitchFamily="18" charset="0"/>
              </a:rPr>
              <a:t>How do we transform our power and privilege into a resource?</a:t>
            </a:r>
          </a:p>
        </p:txBody>
      </p:sp>
      <p:pic>
        <p:nvPicPr>
          <p:cNvPr id="5" name="Picture 4" descr="A picture containing table, person, cat, riding&#10;&#10;Description automatically generated">
            <a:extLst>
              <a:ext uri="{FF2B5EF4-FFF2-40B4-BE49-F238E27FC236}">
                <a16:creationId xmlns:a16="http://schemas.microsoft.com/office/drawing/2014/main" id="{1B8FC2B2-284C-D748-9D81-E53E3E35FA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036" r="27992" b="-1"/>
          <a:stretch/>
        </p:blipFill>
        <p:spPr>
          <a:xfrm>
            <a:off x="480028" y="1042530"/>
            <a:ext cx="5451627" cy="4452898"/>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777CE0-06AB-8040-AA76-2E036D2B0AE6}"/>
              </a:ext>
            </a:extLst>
          </p:cNvPr>
          <p:cNvSpPr>
            <a:spLocks noGrp="1"/>
          </p:cNvSpPr>
          <p:nvPr>
            <p:ph idx="1"/>
          </p:nvPr>
        </p:nvSpPr>
        <p:spPr>
          <a:xfrm>
            <a:off x="6676570" y="2198914"/>
            <a:ext cx="4862285" cy="3670180"/>
          </a:xfrm>
        </p:spPr>
        <p:txBody>
          <a:bodyPr>
            <a:normAutofit/>
          </a:bodyPr>
          <a:lstStyle/>
          <a:p>
            <a:pPr marL="0" indent="0">
              <a:buNone/>
            </a:pPr>
            <a:r>
              <a:rPr lang="en-US" dirty="0">
                <a:latin typeface="Goudy Old Style" panose="02020502050305020303" pitchFamily="18" charset="0"/>
              </a:rPr>
              <a:t>Recognize your power and privilege</a:t>
            </a:r>
          </a:p>
          <a:p>
            <a:pPr marL="0" indent="0">
              <a:buNone/>
            </a:pPr>
            <a:r>
              <a:rPr lang="en-US" dirty="0">
                <a:latin typeface="Goudy Old Style" panose="02020502050305020303" pitchFamily="18" charset="0"/>
              </a:rPr>
              <a:t>Embrace your power and privilege</a:t>
            </a:r>
          </a:p>
          <a:p>
            <a:pPr marL="0" indent="0">
              <a:buNone/>
            </a:pPr>
            <a:r>
              <a:rPr lang="en-US" dirty="0">
                <a:latin typeface="Goudy Old Style" panose="02020502050305020303" pitchFamily="18" charset="0"/>
              </a:rPr>
              <a:t>Don’t vilify your privilege</a:t>
            </a:r>
          </a:p>
          <a:p>
            <a:pPr marL="0" indent="0">
              <a:buNone/>
            </a:pPr>
            <a:r>
              <a:rPr lang="en-US" dirty="0">
                <a:latin typeface="Goudy Old Style" panose="02020502050305020303" pitchFamily="18" charset="0"/>
              </a:rPr>
              <a:t>Minimize privilege shaming</a:t>
            </a:r>
          </a:p>
          <a:p>
            <a:pPr marL="0" indent="0">
              <a:buNone/>
            </a:pPr>
            <a:r>
              <a:rPr lang="en-US" dirty="0">
                <a:latin typeface="Goudy Old Style" panose="02020502050305020303" pitchFamily="18" charset="0"/>
              </a:rPr>
              <a:t>Execute our Power of One</a:t>
            </a:r>
          </a:p>
          <a:p>
            <a:pPr marL="0" indent="0">
              <a:buNone/>
            </a:pPr>
            <a:endParaRPr lang="en-US" dirty="0"/>
          </a:p>
          <a:p>
            <a:pPr marL="0" indent="0">
              <a:buNone/>
            </a:pPr>
            <a:endParaRPr lang="en-US" dirty="0"/>
          </a:p>
          <a:p>
            <a:endParaRPr lang="en-US" dirty="0"/>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11B76AD0-A997-A54D-A615-57427BE76AC3}"/>
              </a:ext>
            </a:extLst>
          </p:cNvPr>
          <p:cNvSpPr txBox="1"/>
          <p:nvPr/>
        </p:nvSpPr>
        <p:spPr>
          <a:xfrm>
            <a:off x="3635491" y="5295373"/>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medium.com/@philiphorvath/meaning-not-mechanics-a-human-approach-to-organizational-transformation-94d82586132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12464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D7EA8-C400-4F98-9E13-00C1C328AB9F}"/>
              </a:ext>
            </a:extLst>
          </p:cNvPr>
          <p:cNvSpPr>
            <a:spLocks noGrp="1"/>
          </p:cNvSpPr>
          <p:nvPr>
            <p:ph type="title"/>
          </p:nvPr>
        </p:nvSpPr>
        <p:spPr/>
        <p:txBody>
          <a:bodyPr/>
          <a:lstStyle/>
          <a:p>
            <a:r>
              <a:rPr lang="en-US" dirty="0">
                <a:latin typeface="Goudy Old Style" panose="02020502050305020303" pitchFamily="18" charset="0"/>
              </a:rPr>
              <a:t>Who are we? </a:t>
            </a:r>
          </a:p>
        </p:txBody>
      </p:sp>
      <p:sp>
        <p:nvSpPr>
          <p:cNvPr id="5" name="Content Placeholder 4">
            <a:extLst>
              <a:ext uri="{FF2B5EF4-FFF2-40B4-BE49-F238E27FC236}">
                <a16:creationId xmlns:a16="http://schemas.microsoft.com/office/drawing/2014/main" id="{F504D792-D7EB-4359-91F4-C52280FFE554}"/>
              </a:ext>
            </a:extLst>
          </p:cNvPr>
          <p:cNvSpPr>
            <a:spLocks noGrp="1"/>
          </p:cNvSpPr>
          <p:nvPr>
            <p:ph sz="half" idx="2"/>
          </p:nvPr>
        </p:nvSpPr>
        <p:spPr>
          <a:xfrm>
            <a:off x="1219200" y="1844525"/>
            <a:ext cx="5853112" cy="4025181"/>
          </a:xfrm>
        </p:spPr>
        <p:txBody>
          <a:bodyPr vert="horz" lIns="0" tIns="45720" rIns="0" bIns="45720" rtlCol="0" anchor="t">
            <a:noAutofit/>
          </a:bodyPr>
          <a:lstStyle/>
          <a:p>
            <a:pPr marL="0" indent="0">
              <a:buNone/>
            </a:pPr>
            <a:r>
              <a:rPr lang="en-US" sz="1800" b="1" dirty="0">
                <a:latin typeface="Goudy Old Style" panose="02020502050305020303" pitchFamily="18" charset="0"/>
                <a:ea typeface="+mn-lt"/>
                <a:cs typeface="+mn-lt"/>
              </a:rPr>
              <a:t>Ebonnie</a:t>
            </a:r>
            <a:r>
              <a:rPr lang="en-US" sz="1800" dirty="0">
                <a:latin typeface="Goudy Old Style" panose="02020502050305020303" pitchFamily="18" charset="0"/>
                <a:ea typeface="+mn-lt"/>
                <a:cs typeface="+mn-lt"/>
              </a:rPr>
              <a:t> has extensive experience in macro social work practice.  She has worked in both the public in private sectors advocating for, creating, and implementing policies that enhance the quality of life for Pennsylvania’s most vulnerable citizens. </a:t>
            </a:r>
            <a:endParaRPr lang="en-US" sz="1800" dirty="0">
              <a:latin typeface="Goudy Old Style" panose="02020502050305020303" pitchFamily="18" charset="0"/>
              <a:cs typeface="Calibri"/>
            </a:endParaRPr>
          </a:p>
          <a:p>
            <a:pPr marL="0" indent="0">
              <a:buNone/>
            </a:pPr>
            <a:endParaRPr lang="en-US" sz="1800" dirty="0">
              <a:latin typeface="Goudy Old Style" panose="02020502050305020303" pitchFamily="18" charset="0"/>
              <a:cs typeface="Calibri"/>
            </a:endParaRPr>
          </a:p>
          <a:p>
            <a:pPr marL="0" indent="0">
              <a:buNone/>
            </a:pPr>
            <a:r>
              <a:rPr lang="en-US" sz="1800" b="1" dirty="0">
                <a:latin typeface="Goudy Old Style" panose="02020502050305020303" pitchFamily="18" charset="0"/>
              </a:rPr>
              <a:t>Brie</a:t>
            </a:r>
            <a:r>
              <a:rPr lang="en-US" sz="1800" dirty="0">
                <a:latin typeface="Goudy Old Style" panose="02020502050305020303" pitchFamily="18" charset="0"/>
              </a:rPr>
              <a:t> has extensive clinical and supervisory experience working with individuals experiencing trauma in the mental health, substance use, and homelessness fields. She has focused on trauma informed educational practice in her teaching and scholarship. She is currently co-director of the Anti-Racism Working Group, which is an action-oriented collaborative group of staff, students, and faculty across West Chester University.</a:t>
            </a:r>
            <a:endParaRPr lang="en-US" sz="1800" dirty="0">
              <a:latin typeface="Goudy Old Style" panose="02020502050305020303" pitchFamily="18" charset="0"/>
              <a:cs typeface="Calibri" panose="020F0502020204030204"/>
            </a:endParaRPr>
          </a:p>
        </p:txBody>
      </p:sp>
      <p:sp>
        <p:nvSpPr>
          <p:cNvPr id="6" name="Text Placeholder 5">
            <a:extLst>
              <a:ext uri="{FF2B5EF4-FFF2-40B4-BE49-F238E27FC236}">
                <a16:creationId xmlns:a16="http://schemas.microsoft.com/office/drawing/2014/main" id="{01D1AFF8-C749-4FBF-8CD6-CEE07C7B3B71}"/>
              </a:ext>
            </a:extLst>
          </p:cNvPr>
          <p:cNvSpPr>
            <a:spLocks noGrp="1"/>
          </p:cNvSpPr>
          <p:nvPr>
            <p:ph type="body" sz="quarter" idx="3"/>
          </p:nvPr>
        </p:nvSpPr>
        <p:spPr>
          <a:xfrm>
            <a:off x="6217920" y="2178232"/>
            <a:ext cx="4937760" cy="736282"/>
          </a:xfrm>
        </p:spPr>
        <p:txBody>
          <a:bodyPr>
            <a:normAutofit/>
          </a:bodyPr>
          <a:lstStyle/>
          <a:p>
            <a:pPr algn="r"/>
            <a:r>
              <a:rPr lang="en-US" b="1" dirty="0">
                <a:latin typeface="Goudy Old Style" panose="02020502050305020303" pitchFamily="18" charset="0"/>
              </a:rPr>
              <a:t> Commonalities</a:t>
            </a:r>
          </a:p>
        </p:txBody>
      </p:sp>
      <p:sp>
        <p:nvSpPr>
          <p:cNvPr id="7" name="Content Placeholder 6">
            <a:extLst>
              <a:ext uri="{FF2B5EF4-FFF2-40B4-BE49-F238E27FC236}">
                <a16:creationId xmlns:a16="http://schemas.microsoft.com/office/drawing/2014/main" id="{4947971F-84F6-4E6C-9018-88B7406EB4A1}"/>
              </a:ext>
            </a:extLst>
          </p:cNvPr>
          <p:cNvSpPr>
            <a:spLocks noGrp="1"/>
          </p:cNvSpPr>
          <p:nvPr>
            <p:ph sz="quarter" idx="4"/>
          </p:nvPr>
        </p:nvSpPr>
        <p:spPr>
          <a:xfrm>
            <a:off x="7472363" y="2968096"/>
            <a:ext cx="3683317" cy="2089679"/>
          </a:xfrm>
        </p:spPr>
        <p:txBody>
          <a:bodyPr>
            <a:normAutofit/>
          </a:bodyPr>
          <a:lstStyle/>
          <a:p>
            <a:pPr algn="r">
              <a:buFont typeface="Arial" panose="020B0604020202020204" pitchFamily="34" charset="0"/>
              <a:buChar char="•"/>
            </a:pPr>
            <a:r>
              <a:rPr lang="en-US" dirty="0">
                <a:latin typeface="Goudy Old Style" panose="02020502050305020303" pitchFamily="18" charset="0"/>
              </a:rPr>
              <a:t>Social work professors</a:t>
            </a:r>
          </a:p>
          <a:p>
            <a:pPr algn="r">
              <a:buFont typeface="Arial" panose="020B0604020202020204" pitchFamily="34" charset="0"/>
              <a:buChar char="•"/>
            </a:pPr>
            <a:r>
              <a:rPr lang="en-US" dirty="0">
                <a:latin typeface="Goudy Old Style" panose="02020502050305020303" pitchFamily="18" charset="0"/>
              </a:rPr>
              <a:t>Committed to anti-racism trauma informed educational practice</a:t>
            </a:r>
          </a:p>
          <a:p>
            <a:pPr algn="r">
              <a:buFont typeface="Arial" panose="020B0604020202020204" pitchFamily="34" charset="0"/>
              <a:buChar char="•"/>
            </a:pPr>
            <a:r>
              <a:rPr lang="en-US" dirty="0">
                <a:latin typeface="Goudy Old Style" panose="02020502050305020303" pitchFamily="18" charset="0"/>
              </a:rPr>
              <a:t>Teach at both the Philadelphia and West Chester campuses</a:t>
            </a:r>
          </a:p>
          <a:p>
            <a:endParaRPr lang="en-US" dirty="0"/>
          </a:p>
        </p:txBody>
      </p:sp>
    </p:spTree>
    <p:extLst>
      <p:ext uri="{BB962C8B-B14F-4D97-AF65-F5344CB8AC3E}">
        <p14:creationId xmlns:p14="http://schemas.microsoft.com/office/powerpoint/2010/main" val="338275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9242-F31A-BD41-9BBB-0313E16CAE6D}"/>
              </a:ext>
            </a:extLst>
          </p:cNvPr>
          <p:cNvSpPr>
            <a:spLocks noGrp="1"/>
          </p:cNvSpPr>
          <p:nvPr>
            <p:ph type="title"/>
          </p:nvPr>
        </p:nvSpPr>
        <p:spPr>
          <a:xfrm>
            <a:off x="1173480" y="293780"/>
            <a:ext cx="11018520" cy="1434415"/>
          </a:xfrm>
        </p:spPr>
        <p:txBody>
          <a:bodyPr anchor="b">
            <a:normAutofit/>
          </a:bodyPr>
          <a:lstStyle/>
          <a:p>
            <a:r>
              <a:rPr lang="en-US" sz="6000" dirty="0">
                <a:latin typeface="Goudy Old Style" panose="02020502050305020303" pitchFamily="18" charset="0"/>
              </a:rPr>
              <a:t>Break Out Discussion</a:t>
            </a:r>
          </a:p>
        </p:txBody>
      </p:sp>
      <p:sp>
        <p:nvSpPr>
          <p:cNvPr id="3" name="Content Placeholder 2">
            <a:extLst>
              <a:ext uri="{FF2B5EF4-FFF2-40B4-BE49-F238E27FC236}">
                <a16:creationId xmlns:a16="http://schemas.microsoft.com/office/drawing/2014/main" id="{E761601D-332B-544A-99BB-D48289BACAE4}"/>
              </a:ext>
            </a:extLst>
          </p:cNvPr>
          <p:cNvSpPr>
            <a:spLocks noGrp="1"/>
          </p:cNvSpPr>
          <p:nvPr>
            <p:ph idx="1"/>
          </p:nvPr>
        </p:nvSpPr>
        <p:spPr>
          <a:xfrm>
            <a:off x="1204685" y="2071316"/>
            <a:ext cx="6081359" cy="4119172"/>
          </a:xfrm>
        </p:spPr>
        <p:txBody>
          <a:bodyPr anchor="t">
            <a:normAutofit fontScale="92500" lnSpcReduction="20000"/>
          </a:bodyPr>
          <a:lstStyle/>
          <a:p>
            <a:pPr>
              <a:lnSpc>
                <a:spcPct val="100000"/>
              </a:lnSpc>
            </a:pPr>
            <a:r>
              <a:rPr lang="en-US" sz="2600" dirty="0">
                <a:latin typeface="Goudy Old Style" panose="02020502050305020303" pitchFamily="18" charset="0"/>
              </a:rPr>
              <a:t>Privilege manifests itself in a multitude of different ways. Instinctively when we think of power, we think of wealth, power, and prestige.</a:t>
            </a:r>
          </a:p>
          <a:p>
            <a:pPr>
              <a:lnSpc>
                <a:spcPct val="100000"/>
              </a:lnSpc>
            </a:pPr>
            <a:r>
              <a:rPr lang="en-US" sz="2600" dirty="0">
                <a:latin typeface="Goudy Old Style" panose="02020502050305020303" pitchFamily="18" charset="0"/>
              </a:rPr>
              <a:t>Privilege of Language</a:t>
            </a:r>
          </a:p>
          <a:p>
            <a:pPr>
              <a:lnSpc>
                <a:spcPct val="100000"/>
              </a:lnSpc>
            </a:pPr>
            <a:r>
              <a:rPr lang="en-US" sz="2600" dirty="0">
                <a:latin typeface="Goudy Old Style" panose="02020502050305020303" pitchFamily="18" charset="0"/>
              </a:rPr>
              <a:t>Privilege of Gender</a:t>
            </a:r>
          </a:p>
          <a:p>
            <a:pPr>
              <a:lnSpc>
                <a:spcPct val="100000"/>
              </a:lnSpc>
            </a:pPr>
            <a:r>
              <a:rPr lang="en-US" sz="2600" dirty="0">
                <a:latin typeface="Goudy Old Style" panose="02020502050305020303" pitchFamily="18" charset="0"/>
              </a:rPr>
              <a:t>Privilege of Race</a:t>
            </a:r>
          </a:p>
          <a:p>
            <a:pPr>
              <a:lnSpc>
                <a:spcPct val="100000"/>
              </a:lnSpc>
            </a:pPr>
            <a:r>
              <a:rPr lang="en-US" sz="2600" dirty="0">
                <a:latin typeface="Goudy Old Style" panose="02020502050305020303" pitchFamily="18" charset="0"/>
              </a:rPr>
              <a:t>Privilege of Sexuality</a:t>
            </a:r>
          </a:p>
          <a:p>
            <a:pPr>
              <a:lnSpc>
                <a:spcPct val="100000"/>
              </a:lnSpc>
            </a:pPr>
            <a:r>
              <a:rPr lang="en-US" sz="2600" dirty="0">
                <a:latin typeface="Goudy Old Style" panose="02020502050305020303" pitchFamily="18" charset="0"/>
              </a:rPr>
              <a:t>Privilege of Education</a:t>
            </a:r>
          </a:p>
          <a:p>
            <a:pPr marL="0" indent="0">
              <a:lnSpc>
                <a:spcPct val="100000"/>
              </a:lnSpc>
              <a:buNone/>
            </a:pPr>
            <a:r>
              <a:rPr lang="en-US" sz="2600" dirty="0">
                <a:latin typeface="Goudy Old Style" panose="02020502050305020303" pitchFamily="18" charset="0"/>
              </a:rPr>
              <a:t>Take 10 minutes and identify your privilege.</a:t>
            </a:r>
          </a:p>
          <a:p>
            <a:pPr>
              <a:lnSpc>
                <a:spcPct val="100000"/>
              </a:lnSpc>
            </a:pPr>
            <a:endParaRPr lang="en-US" sz="2600" dirty="0"/>
          </a:p>
        </p:txBody>
      </p:sp>
      <p:pic>
        <p:nvPicPr>
          <p:cNvPr id="8" name="Picture 7" descr="Logo, company name&#10;&#10;Description automatically generated">
            <a:extLst>
              <a:ext uri="{FF2B5EF4-FFF2-40B4-BE49-F238E27FC236}">
                <a16:creationId xmlns:a16="http://schemas.microsoft.com/office/drawing/2014/main" id="{53B2A74A-D9DB-9E4F-8383-856469D1FA6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578" r="1216"/>
          <a:stretch/>
        </p:blipFill>
        <p:spPr>
          <a:xfrm>
            <a:off x="7675658" y="1783437"/>
            <a:ext cx="3941064" cy="4096512"/>
          </a:xfrm>
          <a:prstGeom prst="rect">
            <a:avLst/>
          </a:prstGeom>
        </p:spPr>
      </p:pic>
      <p:sp>
        <p:nvSpPr>
          <p:cNvPr id="9" name="TextBox 8">
            <a:extLst>
              <a:ext uri="{FF2B5EF4-FFF2-40B4-BE49-F238E27FC236}">
                <a16:creationId xmlns:a16="http://schemas.microsoft.com/office/drawing/2014/main" id="{273B5C76-65C8-904A-B89E-154A707ABDD9}"/>
              </a:ext>
            </a:extLst>
          </p:cNvPr>
          <p:cNvSpPr txBox="1"/>
          <p:nvPr/>
        </p:nvSpPr>
        <p:spPr>
          <a:xfrm>
            <a:off x="10205759" y="5990433"/>
            <a:ext cx="141096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disjointedthinking.jeffhughes.ca/2013/05/a-line-in-the-sa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84542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0982-C474-0547-8058-20601A2E0987}"/>
              </a:ext>
            </a:extLst>
          </p:cNvPr>
          <p:cNvSpPr>
            <a:spLocks noGrp="1"/>
          </p:cNvSpPr>
          <p:nvPr>
            <p:ph type="title"/>
          </p:nvPr>
        </p:nvSpPr>
        <p:spPr>
          <a:xfrm>
            <a:off x="841248" y="644652"/>
            <a:ext cx="3182112" cy="5568696"/>
          </a:xfrm>
        </p:spPr>
        <p:txBody>
          <a:bodyPr>
            <a:normAutofit/>
          </a:bodyPr>
          <a:lstStyle/>
          <a:p>
            <a:r>
              <a:rPr lang="en-US" sz="6600">
                <a:solidFill>
                  <a:srgbClr val="FFFFFF"/>
                </a:solidFill>
              </a:rPr>
              <a:t>Wrap Up</a:t>
            </a:r>
            <a:endParaRPr lang="en-US" sz="6600" dirty="0">
              <a:solidFill>
                <a:srgbClr val="FFFFFF"/>
              </a:solidFill>
            </a:endParaRPr>
          </a:p>
        </p:txBody>
      </p:sp>
      <p:sp>
        <p:nvSpPr>
          <p:cNvPr id="3" name="Content Placeholder 2">
            <a:extLst>
              <a:ext uri="{FF2B5EF4-FFF2-40B4-BE49-F238E27FC236}">
                <a16:creationId xmlns:a16="http://schemas.microsoft.com/office/drawing/2014/main" id="{98FF6A71-3667-6243-B262-435083B2F7C3}"/>
              </a:ext>
            </a:extLst>
          </p:cNvPr>
          <p:cNvSpPr>
            <a:spLocks noGrp="1"/>
          </p:cNvSpPr>
          <p:nvPr>
            <p:ph idx="1"/>
          </p:nvPr>
        </p:nvSpPr>
        <p:spPr>
          <a:xfrm>
            <a:off x="951346" y="644652"/>
            <a:ext cx="10399406" cy="5568696"/>
          </a:xfrm>
        </p:spPr>
        <p:txBody>
          <a:bodyPr anchor="ctr">
            <a:normAutofit/>
          </a:bodyPr>
          <a:lstStyle/>
          <a:p>
            <a:r>
              <a:rPr lang="en-US" sz="2800" dirty="0">
                <a:latin typeface="Goudy Old Style" panose="02020502050305020303" pitchFamily="18" charset="0"/>
              </a:rPr>
              <a:t>As you continue to work on transforming your Privilege and Power, reflect on these statements:</a:t>
            </a:r>
          </a:p>
          <a:p>
            <a:pPr lvl="1"/>
            <a:r>
              <a:rPr lang="en-US" sz="2800" dirty="0">
                <a:latin typeface="Goudy Old Style" panose="02020502050305020303" pitchFamily="18" charset="0"/>
              </a:rPr>
              <a:t>When thinking of my power and privilege,  I think__________</a:t>
            </a:r>
          </a:p>
          <a:p>
            <a:pPr lvl="1"/>
            <a:r>
              <a:rPr lang="en-US" sz="2800" dirty="0">
                <a:latin typeface="Goudy Old Style" panose="02020502050305020303" pitchFamily="18" charset="0"/>
              </a:rPr>
              <a:t>But then I learned _________</a:t>
            </a:r>
          </a:p>
          <a:p>
            <a:pPr lvl="1"/>
            <a:r>
              <a:rPr lang="en-US" sz="2800" dirty="0">
                <a:latin typeface="Goudy Old Style" panose="02020502050305020303" pitchFamily="18" charset="0"/>
              </a:rPr>
              <a:t>So now I think of my power and privilege as__________</a:t>
            </a:r>
          </a:p>
          <a:p>
            <a:pPr marL="0" indent="0">
              <a:buNone/>
            </a:pPr>
            <a:r>
              <a:rPr lang="en-US" sz="2800" i="1" dirty="0">
                <a:latin typeface="Goudy Old Style" panose="02020502050305020303" pitchFamily="18" charset="0"/>
              </a:rPr>
              <a:t>*Dr. Beverly Daniel Tatum</a:t>
            </a:r>
          </a:p>
        </p:txBody>
      </p:sp>
    </p:spTree>
    <p:extLst>
      <p:ext uri="{BB962C8B-B14F-4D97-AF65-F5344CB8AC3E}">
        <p14:creationId xmlns:p14="http://schemas.microsoft.com/office/powerpoint/2010/main" val="468923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442EB-8717-483F-A043-ED8F187EBDFE}"/>
              </a:ext>
            </a:extLst>
          </p:cNvPr>
          <p:cNvSpPr>
            <a:spLocks noGrp="1"/>
          </p:cNvSpPr>
          <p:nvPr>
            <p:ph type="title"/>
          </p:nvPr>
        </p:nvSpPr>
        <p:spPr>
          <a:xfrm>
            <a:off x="1352549" y="531125"/>
            <a:ext cx="9486901" cy="1010088"/>
          </a:xfrm>
        </p:spPr>
        <p:txBody>
          <a:bodyPr anchor="b">
            <a:normAutofit/>
          </a:bodyPr>
          <a:lstStyle/>
          <a:p>
            <a:pPr algn="ctr"/>
            <a:r>
              <a:rPr lang="en-US" dirty="0"/>
              <a:t>References</a:t>
            </a:r>
          </a:p>
        </p:txBody>
      </p:sp>
      <p:sp>
        <p:nvSpPr>
          <p:cNvPr id="3" name="Content Placeholder 2">
            <a:extLst>
              <a:ext uri="{FF2B5EF4-FFF2-40B4-BE49-F238E27FC236}">
                <a16:creationId xmlns:a16="http://schemas.microsoft.com/office/drawing/2014/main" id="{6DA4474D-8FD0-4952-9227-5133F737933C}"/>
              </a:ext>
            </a:extLst>
          </p:cNvPr>
          <p:cNvSpPr>
            <a:spLocks noGrp="1"/>
          </p:cNvSpPr>
          <p:nvPr>
            <p:ph idx="1"/>
          </p:nvPr>
        </p:nvSpPr>
        <p:spPr>
          <a:xfrm>
            <a:off x="812800" y="1695888"/>
            <a:ext cx="10693400" cy="4326221"/>
          </a:xfrm>
        </p:spPr>
        <p:txBody>
          <a:bodyPr vert="horz" lIns="91440" tIns="45720" rIns="91440" bIns="45720" rtlCol="0" anchor="t">
            <a:normAutofit lnSpcReduction="10000"/>
          </a:bodyPr>
          <a:lstStyle/>
          <a:p>
            <a:pPr marL="0" indent="0">
              <a:buNone/>
            </a:pPr>
            <a:r>
              <a:rPr lang="en-US" sz="1100" dirty="0"/>
              <a:t>Abrams, L. S., &amp; Gibson, P. (2007). Teaching notes: Reframing multicultural education: Teaching white privilege in the social work curriculum. </a:t>
            </a:r>
            <a:r>
              <a:rPr lang="en-US" sz="1100" i="1" dirty="0"/>
              <a:t>Journal of Social Work Education</a:t>
            </a:r>
            <a:r>
              <a:rPr lang="en-US" sz="1100" dirty="0"/>
              <a:t>, </a:t>
            </a:r>
            <a:r>
              <a:rPr lang="en-US" sz="1100" i="1" dirty="0"/>
              <a:t>43</a:t>
            </a:r>
            <a:r>
              <a:rPr lang="en-US" sz="1100" dirty="0"/>
              <a:t>(1), 147-160.</a:t>
            </a:r>
          </a:p>
          <a:p>
            <a:pPr marL="0" indent="0">
              <a:lnSpc>
                <a:spcPct val="90000"/>
              </a:lnSpc>
              <a:buNone/>
            </a:pPr>
            <a:r>
              <a:rPr lang="en-US" sz="1100" dirty="0" err="1">
                <a:ea typeface="+mj-lt"/>
                <a:cs typeface="+mj-lt"/>
              </a:rPr>
              <a:t>Daftary</a:t>
            </a:r>
            <a:r>
              <a:rPr lang="en-US" sz="1100" dirty="0">
                <a:ea typeface="+mj-lt"/>
                <a:cs typeface="+mj-lt"/>
              </a:rPr>
              <a:t>, A. M. H. (2018). Critical race theory: An effective framework for social work research. </a:t>
            </a:r>
            <a:r>
              <a:rPr lang="en-US" sz="1100" i="1" dirty="0">
                <a:ea typeface="+mj-lt"/>
                <a:cs typeface="+mj-lt"/>
              </a:rPr>
              <a:t>Journal of Ethnic &amp; Cultural Diversity in Social Work</a:t>
            </a:r>
            <a:r>
              <a:rPr lang="en-US" sz="1100" dirty="0">
                <a:ea typeface="+mj-lt"/>
                <a:cs typeface="+mj-lt"/>
              </a:rPr>
              <a:t>, 1-16.</a:t>
            </a:r>
          </a:p>
          <a:p>
            <a:pPr marL="0" indent="0">
              <a:lnSpc>
                <a:spcPct val="90000"/>
              </a:lnSpc>
              <a:buNone/>
            </a:pPr>
            <a:r>
              <a:rPr lang="en-US" sz="1100" dirty="0"/>
              <a:t>Davis, A., &amp; </a:t>
            </a:r>
            <a:r>
              <a:rPr lang="en-US" sz="1100" dirty="0" err="1"/>
              <a:t>Gentlewarrior</a:t>
            </a:r>
            <a:r>
              <a:rPr lang="en-US" sz="1100" dirty="0"/>
              <a:t>, S. (2015). White privilege and clinical social work practice: Reflections and recommendations. </a:t>
            </a:r>
            <a:r>
              <a:rPr lang="en-US" sz="1100" i="1" dirty="0"/>
              <a:t>Journal of Progressive Human Services</a:t>
            </a:r>
            <a:r>
              <a:rPr lang="en-US" sz="1100" dirty="0"/>
              <a:t>, </a:t>
            </a:r>
            <a:r>
              <a:rPr lang="en-US" sz="1100" i="1" dirty="0"/>
              <a:t>26</a:t>
            </a:r>
            <a:r>
              <a:rPr lang="en-US" sz="1100" dirty="0"/>
              <a:t>(3), 191-208.</a:t>
            </a:r>
          </a:p>
          <a:p>
            <a:pPr marL="0" indent="0">
              <a:lnSpc>
                <a:spcPct val="90000"/>
              </a:lnSpc>
              <a:buNone/>
            </a:pPr>
            <a:r>
              <a:rPr lang="en-US" sz="1100" dirty="0">
                <a:ea typeface="+mj-lt"/>
                <a:cs typeface="+mj-lt"/>
              </a:rPr>
              <a:t>Joseph, R. (2020). The theory of empowerment: A critical analysis with the theory evaluation scale. </a:t>
            </a:r>
            <a:r>
              <a:rPr lang="en-US" sz="1100" i="1" dirty="0">
                <a:ea typeface="+mj-lt"/>
                <a:cs typeface="+mj-lt"/>
              </a:rPr>
              <a:t>Journal of Human Behavior in the Social Environment</a:t>
            </a:r>
            <a:r>
              <a:rPr lang="en-US" sz="1100" dirty="0">
                <a:ea typeface="+mj-lt"/>
                <a:cs typeface="+mj-lt"/>
              </a:rPr>
              <a:t>, </a:t>
            </a:r>
            <a:r>
              <a:rPr lang="en-US" sz="1100" i="1" dirty="0">
                <a:ea typeface="+mj-lt"/>
                <a:cs typeface="+mj-lt"/>
              </a:rPr>
              <a:t>30</a:t>
            </a:r>
            <a:r>
              <a:rPr lang="en-US" sz="1100" dirty="0">
                <a:ea typeface="+mj-lt"/>
                <a:cs typeface="+mj-lt"/>
              </a:rPr>
              <a:t>(2), 138-157.</a:t>
            </a:r>
          </a:p>
          <a:p>
            <a:pPr marL="0" indent="0">
              <a:spcBef>
                <a:spcPts val="0"/>
              </a:spcBef>
              <a:buNone/>
            </a:pPr>
            <a:r>
              <a:rPr lang="en-US" sz="1100" dirty="0" err="1">
                <a:ea typeface="+mj-lt"/>
                <a:cs typeface="+mj-lt"/>
              </a:rPr>
              <a:t>Kourgiantakis</a:t>
            </a:r>
            <a:r>
              <a:rPr lang="en-US" sz="1100" dirty="0">
                <a:ea typeface="+mj-lt"/>
                <a:cs typeface="+mj-lt"/>
              </a:rPr>
              <a:t>, T., Sewell, K. M., Hu, R., Logan, J., &amp; Bogo, M. (2020). Simulation in social work education: A scoping review. </a:t>
            </a:r>
            <a:r>
              <a:rPr lang="en-US" sz="1100" i="1" dirty="0">
                <a:ea typeface="+mj-lt"/>
                <a:cs typeface="+mj-lt"/>
              </a:rPr>
              <a:t>Research on Social Work Practice</a:t>
            </a:r>
            <a:r>
              <a:rPr lang="en-US" sz="1100" dirty="0">
                <a:ea typeface="+mj-lt"/>
                <a:cs typeface="+mj-lt"/>
              </a:rPr>
              <a:t>, </a:t>
            </a:r>
            <a:r>
              <a:rPr lang="en-US" sz="1100" i="1" dirty="0">
                <a:ea typeface="+mj-lt"/>
                <a:cs typeface="+mj-lt"/>
              </a:rPr>
              <a:t>30</a:t>
            </a:r>
            <a:r>
              <a:rPr lang="en-US" sz="1100" dirty="0">
                <a:ea typeface="+mj-lt"/>
                <a:cs typeface="+mj-lt"/>
              </a:rPr>
              <a:t>(4), 433-450.</a:t>
            </a:r>
          </a:p>
          <a:p>
            <a:pPr marL="0" indent="0">
              <a:lnSpc>
                <a:spcPct val="90000"/>
              </a:lnSpc>
              <a:buNone/>
            </a:pPr>
            <a:r>
              <a:rPr lang="en-US" sz="1100" dirty="0">
                <a:ea typeface="+mj-lt"/>
                <a:cs typeface="+mj-lt"/>
              </a:rPr>
              <a:t>Laal, M.., &amp; </a:t>
            </a:r>
            <a:r>
              <a:rPr lang="en-US" sz="1100" dirty="0" err="1">
                <a:ea typeface="+mj-lt"/>
                <a:cs typeface="+mj-lt"/>
              </a:rPr>
              <a:t>Ghodsi</a:t>
            </a:r>
            <a:r>
              <a:rPr lang="en-US" sz="1100" dirty="0">
                <a:ea typeface="+mj-lt"/>
                <a:cs typeface="+mj-lt"/>
              </a:rPr>
              <a:t>, S. M. (2011). Benefits of Collaborative Learning. </a:t>
            </a:r>
            <a:r>
              <a:rPr lang="en-US" sz="1100" i="1" dirty="0"/>
              <a:t>Procedia - Social and Behavioral Sciences </a:t>
            </a:r>
            <a:r>
              <a:rPr lang="en-US" sz="1100" dirty="0"/>
              <a:t>31(2012),  486 – 430.</a:t>
            </a:r>
            <a:endParaRPr lang="en-US" sz="1100" dirty="0">
              <a:ea typeface="+mj-lt"/>
              <a:cs typeface="+mj-lt"/>
            </a:endParaRPr>
          </a:p>
          <a:p>
            <a:pPr marL="0" indent="0">
              <a:lnSpc>
                <a:spcPct val="90000"/>
              </a:lnSpc>
              <a:buNone/>
            </a:pPr>
            <a:r>
              <a:rPr lang="en-US" sz="1100" dirty="0" err="1">
                <a:ea typeface="+mj-lt"/>
                <a:cs typeface="+mj-lt"/>
              </a:rPr>
              <a:t>Laging</a:t>
            </a:r>
            <a:r>
              <a:rPr lang="en-US" sz="1100" dirty="0">
                <a:ea typeface="+mj-lt"/>
                <a:cs typeface="+mj-lt"/>
              </a:rPr>
              <a:t>, M., &amp; Heidenreich, T. (2019). Towards a Conceptual Framework of Service User Involvement in Social Work Education: Empowerment and Educational Perspectives. </a:t>
            </a:r>
            <a:r>
              <a:rPr lang="en-US" sz="1100" i="1" dirty="0">
                <a:ea typeface="+mj-lt"/>
                <a:cs typeface="+mj-lt"/>
              </a:rPr>
              <a:t>Journal of Social Work Education</a:t>
            </a:r>
            <a:r>
              <a:rPr lang="en-US" sz="1100" dirty="0">
                <a:ea typeface="+mj-lt"/>
                <a:cs typeface="+mj-lt"/>
              </a:rPr>
              <a:t>, </a:t>
            </a:r>
            <a:r>
              <a:rPr lang="en-US" sz="1100" i="1" dirty="0">
                <a:ea typeface="+mj-lt"/>
                <a:cs typeface="+mj-lt"/>
              </a:rPr>
              <a:t>55</a:t>
            </a:r>
            <a:r>
              <a:rPr lang="en-US" sz="1100" dirty="0">
                <a:ea typeface="+mj-lt"/>
                <a:cs typeface="+mj-lt"/>
              </a:rPr>
              <a:t>(1), 11-22.</a:t>
            </a:r>
          </a:p>
          <a:p>
            <a:pPr marL="0" indent="0">
              <a:lnSpc>
                <a:spcPct val="90000"/>
              </a:lnSpc>
              <a:buNone/>
            </a:pPr>
            <a:r>
              <a:rPr lang="en-US" sz="1100" dirty="0">
                <a:ea typeface="+mj-lt"/>
                <a:cs typeface="+mj-lt"/>
              </a:rPr>
              <a:t>McIntosh, P. (2016). Privilege Walk Lesson Plan. </a:t>
            </a:r>
            <a:r>
              <a:rPr lang="en-US" sz="1100" i="1" dirty="0">
                <a:ea typeface="+mj-lt"/>
                <a:cs typeface="+mj-lt"/>
              </a:rPr>
              <a:t>Peace Learner</a:t>
            </a:r>
            <a:r>
              <a:rPr lang="en-US" sz="1100" dirty="0">
                <a:ea typeface="+mj-lt"/>
                <a:cs typeface="+mj-lt"/>
              </a:rPr>
              <a:t>.</a:t>
            </a:r>
            <a:endParaRPr lang="en-US" sz="1100" dirty="0"/>
          </a:p>
          <a:p>
            <a:pPr marL="0" indent="0">
              <a:lnSpc>
                <a:spcPct val="90000"/>
              </a:lnSpc>
              <a:buNone/>
            </a:pPr>
            <a:r>
              <a:rPr lang="en-US" sz="1100" dirty="0">
                <a:hlinkClick r:id="rId3"/>
              </a:rPr>
              <a:t>White Privilege Unpacking the Invisible Knapsack</a:t>
            </a:r>
            <a:endParaRPr lang="en-US" sz="1100" dirty="0"/>
          </a:p>
          <a:p>
            <a:pPr marL="0" indent="0">
              <a:lnSpc>
                <a:spcPct val="90000"/>
              </a:lnSpc>
              <a:buNone/>
            </a:pPr>
            <a:r>
              <a:rPr lang="en-US" sz="1100" dirty="0">
                <a:ea typeface="+mj-lt"/>
                <a:cs typeface="+mj-lt"/>
              </a:rPr>
              <a:t>McIntosh, P. (2007). White privilege: Unpacking the invisible knapsack. </a:t>
            </a:r>
            <a:r>
              <a:rPr lang="en-US" sz="1100" i="1" dirty="0">
                <a:ea typeface="+mj-lt"/>
                <a:cs typeface="+mj-lt"/>
              </a:rPr>
              <a:t>Race, class, and gender in the United States: An integrated study</a:t>
            </a:r>
            <a:r>
              <a:rPr lang="en-US" sz="1100" dirty="0">
                <a:ea typeface="+mj-lt"/>
                <a:cs typeface="+mj-lt"/>
              </a:rPr>
              <a:t>, 177-182.</a:t>
            </a:r>
            <a:endParaRPr lang="en-US" sz="1100" dirty="0"/>
          </a:p>
          <a:p>
            <a:pPr marL="0" indent="0">
              <a:lnSpc>
                <a:spcPct val="90000"/>
              </a:lnSpc>
              <a:buNone/>
            </a:pPr>
            <a:r>
              <a:rPr lang="en-US" sz="1100" dirty="0" err="1">
                <a:ea typeface="+mj-lt"/>
                <a:cs typeface="+mj-lt"/>
              </a:rPr>
              <a:t>Nakaoka</a:t>
            </a:r>
            <a:r>
              <a:rPr lang="en-US" sz="1100" dirty="0">
                <a:ea typeface="+mj-lt"/>
                <a:cs typeface="+mj-lt"/>
              </a:rPr>
              <a:t>, S., &amp; Ortiz, L. (2018). Examining racial microaggressions as a tool for transforming social work education: The case for critical race pedagogy. </a:t>
            </a:r>
            <a:r>
              <a:rPr lang="en-US" sz="1100" i="1" dirty="0">
                <a:ea typeface="+mj-lt"/>
                <a:cs typeface="+mj-lt"/>
              </a:rPr>
              <a:t>Journal of Ethnic &amp; Cultural Diversity in Social Work</a:t>
            </a:r>
            <a:r>
              <a:rPr lang="en-US" sz="1100" dirty="0">
                <a:ea typeface="+mj-lt"/>
                <a:cs typeface="+mj-lt"/>
              </a:rPr>
              <a:t>, </a:t>
            </a:r>
            <a:r>
              <a:rPr lang="en-US" sz="1100" i="1" dirty="0">
                <a:ea typeface="+mj-lt"/>
                <a:cs typeface="+mj-lt"/>
              </a:rPr>
              <a:t>27</a:t>
            </a:r>
            <a:r>
              <a:rPr lang="en-US" sz="1100" dirty="0">
                <a:ea typeface="+mj-lt"/>
                <a:cs typeface="+mj-lt"/>
              </a:rPr>
              <a:t>(1), 72-85.</a:t>
            </a:r>
          </a:p>
          <a:p>
            <a:pPr marL="0" indent="0">
              <a:lnSpc>
                <a:spcPct val="90000"/>
              </a:lnSpc>
              <a:buNone/>
            </a:pPr>
            <a:r>
              <a:rPr lang="en-US" sz="1100" dirty="0">
                <a:ea typeface="+mj-lt"/>
                <a:cs typeface="+mj-lt"/>
              </a:rPr>
              <a:t>Pulliam, R. M. (2017). Practical application of critical race theory: A social justice course design. </a:t>
            </a:r>
            <a:r>
              <a:rPr lang="en-US" sz="1100" i="1" dirty="0">
                <a:ea typeface="+mj-lt"/>
                <a:cs typeface="+mj-lt"/>
              </a:rPr>
              <a:t>Journal of Social Work Education</a:t>
            </a:r>
            <a:r>
              <a:rPr lang="en-US" sz="1100" dirty="0">
                <a:ea typeface="+mj-lt"/>
                <a:cs typeface="+mj-lt"/>
              </a:rPr>
              <a:t>, </a:t>
            </a:r>
            <a:r>
              <a:rPr lang="en-US" sz="1100" i="1" dirty="0">
                <a:ea typeface="+mj-lt"/>
                <a:cs typeface="+mj-lt"/>
              </a:rPr>
              <a:t>53</a:t>
            </a:r>
            <a:r>
              <a:rPr lang="en-US" sz="1100" dirty="0">
                <a:ea typeface="+mj-lt"/>
                <a:cs typeface="+mj-lt"/>
              </a:rPr>
              <a:t>(3), 414-423.</a:t>
            </a:r>
            <a:r>
              <a:rPr lang="en-US" sz="1100" dirty="0"/>
              <a:t> </a:t>
            </a:r>
          </a:p>
          <a:p>
            <a:pPr marL="0" indent="0">
              <a:lnSpc>
                <a:spcPct val="90000"/>
              </a:lnSpc>
              <a:buNone/>
            </a:pPr>
            <a:r>
              <a:rPr lang="en-US" sz="1100" dirty="0"/>
              <a:t>Tatum, B. D. (2000). The complexity of identity:“ Who am I?”. </a:t>
            </a:r>
            <a:r>
              <a:rPr lang="en-US" sz="1100" i="1" dirty="0"/>
              <a:t>Readings for diversity and social justice</a:t>
            </a:r>
            <a:r>
              <a:rPr lang="en-US" sz="1100" dirty="0"/>
              <a:t>, </a:t>
            </a:r>
            <a:r>
              <a:rPr lang="en-US" sz="1100" i="1" dirty="0"/>
              <a:t>2</a:t>
            </a:r>
            <a:r>
              <a:rPr lang="en-US" sz="1100" dirty="0"/>
              <a:t>, 5-8.</a:t>
            </a:r>
          </a:p>
          <a:p>
            <a:pPr marL="0" indent="0">
              <a:lnSpc>
                <a:spcPct val="90000"/>
              </a:lnSpc>
              <a:buNone/>
            </a:pPr>
            <a:r>
              <a:rPr lang="en-US" sz="1100" dirty="0"/>
              <a:t>Vazquez, E., Radis, B., (2020, October). </a:t>
            </a:r>
            <a:r>
              <a:rPr lang="en-US" sz="1100" i="1" dirty="0"/>
              <a:t>Teaching Students how to Transform Power and Privilege Into a Resource to Assist Those who Lack the Same Privilege Virtually</a:t>
            </a:r>
            <a:r>
              <a:rPr lang="en-US" sz="1100" dirty="0"/>
              <a:t>, New York State Social Work Education Association Symposia</a:t>
            </a:r>
          </a:p>
          <a:p>
            <a:pPr marL="0" indent="0">
              <a:lnSpc>
                <a:spcPct val="90000"/>
              </a:lnSpc>
              <a:buNone/>
            </a:pPr>
            <a:endParaRPr lang="en-US" sz="1100" dirty="0"/>
          </a:p>
          <a:p>
            <a:pPr>
              <a:lnSpc>
                <a:spcPct val="90000"/>
              </a:lnSpc>
            </a:pPr>
            <a:endParaRPr lang="en-US" sz="1100" dirty="0">
              <a:ea typeface="+mj-lt"/>
              <a:cs typeface="+mj-lt"/>
            </a:endParaRPr>
          </a:p>
          <a:p>
            <a:pPr>
              <a:lnSpc>
                <a:spcPct val="90000"/>
              </a:lnSpc>
            </a:pPr>
            <a:endParaRPr lang="en-US" sz="1100" b="1" dirty="0">
              <a:ea typeface="+mj-lt"/>
              <a:cs typeface="+mj-lt"/>
            </a:endParaRPr>
          </a:p>
          <a:p>
            <a:pPr>
              <a:lnSpc>
                <a:spcPct val="90000"/>
              </a:lnSpc>
            </a:pPr>
            <a:endParaRPr lang="en-US" sz="1100" dirty="0">
              <a:ea typeface="+mj-lt"/>
              <a:cs typeface="+mj-lt"/>
            </a:endParaRPr>
          </a:p>
          <a:p>
            <a:pPr>
              <a:lnSpc>
                <a:spcPct val="90000"/>
              </a:lnSpc>
            </a:pPr>
            <a:endParaRPr lang="en-US" sz="1100" dirty="0">
              <a:ea typeface="+mj-lt"/>
              <a:cs typeface="+mj-lt"/>
            </a:endParaRPr>
          </a:p>
          <a:p>
            <a:pPr>
              <a:lnSpc>
                <a:spcPct val="90000"/>
              </a:lnSpc>
            </a:pPr>
            <a:endParaRPr lang="en-US" sz="1100" dirty="0">
              <a:ea typeface="+mj-lt"/>
              <a:cs typeface="+mj-lt"/>
            </a:endParaRPr>
          </a:p>
          <a:p>
            <a:pPr>
              <a:lnSpc>
                <a:spcPct val="90000"/>
              </a:lnSpc>
            </a:pPr>
            <a:endParaRPr lang="en-US" sz="1100" dirty="0"/>
          </a:p>
          <a:p>
            <a:pPr>
              <a:lnSpc>
                <a:spcPct val="90000"/>
              </a:lnSpc>
            </a:pPr>
            <a:endParaRPr lang="en-US" sz="1100" dirty="0"/>
          </a:p>
          <a:p>
            <a:pPr marL="0" indent="0">
              <a:lnSpc>
                <a:spcPct val="90000"/>
              </a:lnSpc>
              <a:buNone/>
            </a:pPr>
            <a:endParaRPr lang="en-US" sz="1100" dirty="0"/>
          </a:p>
        </p:txBody>
      </p:sp>
    </p:spTree>
    <p:extLst>
      <p:ext uri="{BB962C8B-B14F-4D97-AF65-F5344CB8AC3E}">
        <p14:creationId xmlns:p14="http://schemas.microsoft.com/office/powerpoint/2010/main" val="141828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0"/>
            <a:ext cx="10058400" cy="1450757"/>
          </a:xfrm>
        </p:spPr>
        <p:txBody>
          <a:bodyPr/>
          <a:lstStyle/>
          <a:p>
            <a:r>
              <a:rPr lang="en-US" dirty="0"/>
              <a:t>Contact Information:</a:t>
            </a:r>
          </a:p>
        </p:txBody>
      </p:sp>
      <p:sp>
        <p:nvSpPr>
          <p:cNvPr id="2" name="Content Placeholder 1"/>
          <p:cNvSpPr>
            <a:spLocks noGrp="1"/>
          </p:cNvSpPr>
          <p:nvPr>
            <p:ph sz="half" idx="1"/>
          </p:nvPr>
        </p:nvSpPr>
        <p:spPr>
          <a:xfrm>
            <a:off x="831640" y="1450757"/>
            <a:ext cx="10293560" cy="5146473"/>
          </a:xfrm>
        </p:spPr>
        <p:txBody>
          <a:bodyPr vert="horz" lIns="0" tIns="45720" rIns="0" bIns="45720" rtlCol="0" anchor="t">
            <a:normAutofit fontScale="25000" lnSpcReduction="20000"/>
          </a:bodyPr>
          <a:lstStyle/>
          <a:p>
            <a:pPr marL="0" indent="0">
              <a:buNone/>
            </a:pPr>
            <a:endParaRPr lang="en-US" sz="9600" dirty="0"/>
          </a:p>
          <a:p>
            <a:pPr marL="0" indent="0">
              <a:buNone/>
            </a:pPr>
            <a:endParaRPr lang="en-US" sz="9600" dirty="0">
              <a:cs typeface="Calibri"/>
            </a:endParaRPr>
          </a:p>
          <a:p>
            <a:pPr marL="0" indent="0">
              <a:buNone/>
            </a:pPr>
            <a:r>
              <a:rPr lang="en-US" sz="9600" dirty="0">
                <a:cs typeface="Calibri"/>
              </a:rPr>
              <a:t>Ebonnie  L. Vazquez, Ph.D., MSW</a:t>
            </a:r>
          </a:p>
          <a:p>
            <a:pPr marL="0" indent="0">
              <a:buNone/>
            </a:pPr>
            <a:r>
              <a:rPr lang="en-US" sz="9600" dirty="0">
                <a:cs typeface="Calibri"/>
              </a:rPr>
              <a:t>Assistant Professor, Undergraduate Social Work Department</a:t>
            </a:r>
          </a:p>
          <a:p>
            <a:pPr marL="0" indent="0">
              <a:buNone/>
            </a:pPr>
            <a:r>
              <a:rPr lang="en-US" sz="9600" dirty="0">
                <a:ea typeface="+mj-lt"/>
                <a:cs typeface="+mj-lt"/>
                <a:hlinkClick r:id="rId3"/>
              </a:rPr>
              <a:t>evazquez@wcupa.edu</a:t>
            </a:r>
            <a:endParaRPr lang="en-US" sz="3200" dirty="0"/>
          </a:p>
          <a:p>
            <a:pPr marL="0" indent="0">
              <a:buNone/>
            </a:pPr>
            <a:endParaRPr lang="en-US" sz="9600" dirty="0">
              <a:cs typeface="Calibri"/>
            </a:endParaRPr>
          </a:p>
          <a:p>
            <a:pPr marL="0" indent="0">
              <a:buNone/>
            </a:pPr>
            <a:endParaRPr lang="en-US" sz="9600" dirty="0">
              <a:cs typeface="Calibri"/>
            </a:endParaRPr>
          </a:p>
          <a:p>
            <a:pPr marL="0" indent="0">
              <a:buNone/>
            </a:pPr>
            <a:r>
              <a:rPr lang="en-US" sz="9600" dirty="0"/>
              <a:t>Brie Radis, DSW, LCSW, MSS, MLSP</a:t>
            </a:r>
            <a:endParaRPr lang="en-US" sz="9600" dirty="0">
              <a:cs typeface="Calibri"/>
            </a:endParaRPr>
          </a:p>
          <a:p>
            <a:pPr marL="0" indent="0">
              <a:buNone/>
            </a:pPr>
            <a:r>
              <a:rPr lang="en-US" sz="9600" dirty="0"/>
              <a:t>Assistant Professor, Undergraduate Social Work  Department</a:t>
            </a:r>
            <a:endParaRPr lang="en-US" sz="9600" dirty="0">
              <a:cs typeface="Calibri"/>
            </a:endParaRPr>
          </a:p>
          <a:p>
            <a:pPr marL="0" indent="0">
              <a:buNone/>
            </a:pPr>
            <a:r>
              <a:rPr lang="en-US" sz="9600" dirty="0">
                <a:hlinkClick r:id="rId4"/>
              </a:rPr>
              <a:t>bradis@wcupa.edu</a:t>
            </a:r>
            <a:endParaRPr lang="en-US" sz="9600" dirty="0"/>
          </a:p>
          <a:p>
            <a:pPr marL="0" indent="0">
              <a:buNone/>
            </a:pPr>
            <a:endParaRPr lang="en-US" sz="16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B</a:t>
            </a:r>
            <a:endParaRPr lang="en-US" sz="2400" dirty="0">
              <a:cs typeface="Calibri"/>
            </a:endParaRPr>
          </a:p>
        </p:txBody>
      </p:sp>
    </p:spTree>
    <p:extLst>
      <p:ext uri="{BB962C8B-B14F-4D97-AF65-F5344CB8AC3E}">
        <p14:creationId xmlns:p14="http://schemas.microsoft.com/office/powerpoint/2010/main" val="164770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F24054-CA72-1244-A960-5C184F97632E}"/>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Goals</a:t>
            </a:r>
            <a:r>
              <a:rPr lang="en-US" sz="3600" dirty="0">
                <a:solidFill>
                  <a:srgbClr val="FFFFFF"/>
                </a:solidFill>
              </a:rPr>
              <a:t>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5D13091-AD0B-C448-9D81-8A3E6480D527}"/>
              </a:ext>
            </a:extLst>
          </p:cNvPr>
          <p:cNvSpPr>
            <a:spLocks noGrp="1"/>
          </p:cNvSpPr>
          <p:nvPr>
            <p:ph idx="1"/>
          </p:nvPr>
        </p:nvSpPr>
        <p:spPr>
          <a:xfrm>
            <a:off x="4742016" y="843605"/>
            <a:ext cx="6413663" cy="5170790"/>
          </a:xfrm>
        </p:spPr>
        <p:txBody>
          <a:bodyPr anchor="ctr">
            <a:normAutofit/>
          </a:bodyPr>
          <a:lstStyle/>
          <a:p>
            <a:pPr marL="0" indent="0">
              <a:buNone/>
            </a:pPr>
            <a:r>
              <a:rPr lang="en-US" b="1" dirty="0">
                <a:latin typeface="Goudy Old Style" panose="02020502050305020303" pitchFamily="18" charset="0"/>
              </a:rPr>
              <a:t>Goal 1:</a:t>
            </a:r>
          </a:p>
          <a:p>
            <a:pPr marL="0" indent="0">
              <a:buNone/>
            </a:pPr>
            <a:r>
              <a:rPr lang="en-US" dirty="0">
                <a:latin typeface="Goudy Old Style" panose="02020502050305020303" pitchFamily="18" charset="0"/>
              </a:rPr>
              <a:t>Learn how to identify your individual power to better advocate for those who are lacking similar power and privilege. </a:t>
            </a:r>
          </a:p>
          <a:p>
            <a:pPr marL="0" indent="0">
              <a:buNone/>
            </a:pPr>
            <a:r>
              <a:rPr lang="en-US" b="1" dirty="0">
                <a:latin typeface="Goudy Old Style" panose="02020502050305020303" pitchFamily="18" charset="0"/>
              </a:rPr>
              <a:t>Goal 2:</a:t>
            </a:r>
          </a:p>
          <a:p>
            <a:pPr marL="0" indent="0">
              <a:buNone/>
            </a:pPr>
            <a:r>
              <a:rPr lang="en-US" dirty="0">
                <a:latin typeface="Goudy Old Style" panose="02020502050305020303" pitchFamily="18" charset="0"/>
              </a:rPr>
              <a:t>Learn how to transform your power and privilege into a resource that can be used to empower those who lack similar power</a:t>
            </a:r>
          </a:p>
          <a:p>
            <a:pPr marL="0" indent="0">
              <a:buNone/>
            </a:pPr>
            <a:r>
              <a:rPr lang="en-US" b="1" dirty="0">
                <a:latin typeface="Goudy Old Style" panose="02020502050305020303" pitchFamily="18" charset="0"/>
              </a:rPr>
              <a:t>Goal 3:</a:t>
            </a:r>
          </a:p>
          <a:p>
            <a:pPr marL="0" indent="0">
              <a:buNone/>
            </a:pPr>
            <a:r>
              <a:rPr lang="en-US" dirty="0">
                <a:latin typeface="Goudy Old Style" panose="02020502050305020303" pitchFamily="18" charset="0"/>
              </a:rPr>
              <a:t>Learn how to utilize your power of privilege as a tool to advance social justice causes in your agency and community and empower future social workers</a:t>
            </a:r>
          </a:p>
        </p:txBody>
      </p:sp>
    </p:spTree>
    <p:extLst>
      <p:ext uri="{BB962C8B-B14F-4D97-AF65-F5344CB8AC3E}">
        <p14:creationId xmlns:p14="http://schemas.microsoft.com/office/powerpoint/2010/main" val="3636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9D6E7C29-2F7A-4781-ABAA-42CCACCC6F0B}"/>
              </a:ext>
            </a:extLst>
          </p:cNvPr>
          <p:cNvSpPr>
            <a:spLocks noGrp="1"/>
          </p:cNvSpPr>
          <p:nvPr>
            <p:ph type="title"/>
          </p:nvPr>
        </p:nvSpPr>
        <p:spPr>
          <a:xfrm>
            <a:off x="482989" y="214010"/>
            <a:ext cx="3084844" cy="5646208"/>
          </a:xfrm>
        </p:spPr>
        <p:txBody>
          <a:bodyPr anchor="ctr">
            <a:normAutofit/>
          </a:bodyPr>
          <a:lstStyle/>
          <a:p>
            <a:br>
              <a:rPr lang="en-US" sz="3600" dirty="0">
                <a:solidFill>
                  <a:srgbClr val="FFFFFF"/>
                </a:solidFill>
              </a:rPr>
            </a:br>
            <a:r>
              <a:rPr lang="en-US" sz="3600" dirty="0">
                <a:solidFill>
                  <a:srgbClr val="FFFFFF"/>
                </a:solidFill>
                <a:latin typeface="Goudy Old Style" panose="02020502050305020303" pitchFamily="18" charset="0"/>
              </a:rPr>
              <a:t>When you think about Power and Privilege, reflect on these statements:</a:t>
            </a:r>
            <a:endParaRPr lang="en-US" sz="3600" dirty="0">
              <a:solidFill>
                <a:srgbClr val="FFFFFF"/>
              </a:solidFill>
            </a:endParaRP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AAB03EA-B991-0B49-95F1-445BFABBF27A}"/>
              </a:ext>
            </a:extLst>
          </p:cNvPr>
          <p:cNvSpPr>
            <a:spLocks noGrp="1"/>
          </p:cNvSpPr>
          <p:nvPr>
            <p:ph idx="1"/>
          </p:nvPr>
        </p:nvSpPr>
        <p:spPr>
          <a:xfrm>
            <a:off x="4742016" y="605896"/>
            <a:ext cx="6413663" cy="5646208"/>
          </a:xfrm>
        </p:spPr>
        <p:txBody>
          <a:bodyPr anchor="ctr">
            <a:normAutofit/>
          </a:bodyPr>
          <a:lstStyle/>
          <a:p>
            <a:pPr lvl="1"/>
            <a:r>
              <a:rPr lang="en-US" sz="2000" dirty="0">
                <a:latin typeface="Goudy Old Style" panose="02020502050305020303" pitchFamily="18" charset="0"/>
              </a:rPr>
              <a:t>When thinking of my power and privilege,  I think__________</a:t>
            </a:r>
          </a:p>
          <a:p>
            <a:pPr lvl="1"/>
            <a:r>
              <a:rPr lang="en-US" sz="2000" dirty="0">
                <a:latin typeface="Goudy Old Style" panose="02020502050305020303" pitchFamily="18" charset="0"/>
              </a:rPr>
              <a:t>But then I learned _________</a:t>
            </a:r>
          </a:p>
          <a:p>
            <a:pPr lvl="1"/>
            <a:r>
              <a:rPr lang="en-US" sz="2000" dirty="0">
                <a:latin typeface="Goudy Old Style" panose="02020502050305020303" pitchFamily="18" charset="0"/>
              </a:rPr>
              <a:t>So now I think of my power and privilege as__________</a:t>
            </a:r>
          </a:p>
          <a:p>
            <a:pPr marL="0" indent="0">
              <a:buNone/>
            </a:pPr>
            <a:r>
              <a:rPr lang="en-US" sz="2400" dirty="0">
                <a:latin typeface="Goudy Old Style" panose="02020502050305020303" pitchFamily="18" charset="0"/>
              </a:rPr>
              <a:t>Dr. Beverly Daniel Tatum</a:t>
            </a:r>
          </a:p>
          <a:p>
            <a:pPr marL="0" indent="0">
              <a:buNone/>
            </a:pPr>
            <a:r>
              <a:rPr lang="en-US" sz="2400" i="1" dirty="0">
                <a:latin typeface="Goudy Old Style" panose="02020502050305020303" pitchFamily="18" charset="0"/>
              </a:rPr>
              <a:t>*We are going to revisit these questions at the end*</a:t>
            </a:r>
          </a:p>
        </p:txBody>
      </p:sp>
    </p:spTree>
    <p:extLst>
      <p:ext uri="{BB962C8B-B14F-4D97-AF65-F5344CB8AC3E}">
        <p14:creationId xmlns:p14="http://schemas.microsoft.com/office/powerpoint/2010/main" val="105746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2E9611-A0B4-7F41-8D5A-64E32C2D458B}"/>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Methodology</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1322128-A1F8-1743-87B2-C0F5ECC679E3}"/>
              </a:ext>
            </a:extLst>
          </p:cNvPr>
          <p:cNvSpPr>
            <a:spLocks noGrp="1"/>
          </p:cNvSpPr>
          <p:nvPr>
            <p:ph idx="1"/>
          </p:nvPr>
        </p:nvSpPr>
        <p:spPr>
          <a:xfrm>
            <a:off x="4742016" y="605896"/>
            <a:ext cx="6413663" cy="5646208"/>
          </a:xfrm>
        </p:spPr>
        <p:txBody>
          <a:bodyPr anchor="ctr">
            <a:normAutofit/>
          </a:bodyPr>
          <a:lstStyle/>
          <a:p>
            <a:pPr marL="0" indent="0">
              <a:buNone/>
            </a:pPr>
            <a:r>
              <a:rPr lang="en-US" sz="1800" dirty="0">
                <a:latin typeface="Goudy Old Style" panose="02020502050305020303" pitchFamily="18" charset="0"/>
              </a:rPr>
              <a:t>1. Introduce undergraduate social work students to the concept of privilege (race, gender, gender identity, class, sexuality etc.). Suggested: </a:t>
            </a:r>
            <a:r>
              <a:rPr lang="en-US" sz="1800" dirty="0">
                <a:latin typeface="Goudy Old Style" panose="02020502050305020303" pitchFamily="18" charset="0"/>
                <a:hlinkClick r:id="rId3"/>
              </a:rPr>
              <a:t>Identity and Social Location Wheel</a:t>
            </a:r>
            <a:endParaRPr lang="en-US" sz="1800" dirty="0">
              <a:latin typeface="Goudy Old Style" panose="02020502050305020303" pitchFamily="18" charset="0"/>
            </a:endParaRPr>
          </a:p>
          <a:p>
            <a:pPr marL="0" indent="0">
              <a:buNone/>
            </a:pPr>
            <a:r>
              <a:rPr lang="en-US" sz="1800" dirty="0">
                <a:latin typeface="Goudy Old Style" panose="02020502050305020303" pitchFamily="18" charset="0"/>
              </a:rPr>
              <a:t>2. Students complete a point scale adaptation of Peggy McIntosh’s  “</a:t>
            </a:r>
            <a:r>
              <a:rPr lang="en-US" sz="1800" dirty="0">
                <a:latin typeface="Goudy Old Style" panose="02020502050305020303" pitchFamily="18" charset="0"/>
                <a:hlinkClick r:id="rId4"/>
              </a:rPr>
              <a:t>Privilege Walk”</a:t>
            </a:r>
            <a:r>
              <a:rPr lang="en-US" sz="1800" dirty="0">
                <a:latin typeface="Goudy Old Style" panose="02020502050305020303" pitchFamily="18" charset="0"/>
              </a:rPr>
              <a:t> to establish a baseline related to privilege as an accessible way for them to comprehend the idea of privilege in the context of their own positionality (McIntosh, 1989).</a:t>
            </a:r>
          </a:p>
          <a:p>
            <a:pPr marL="0" indent="0">
              <a:buNone/>
            </a:pPr>
            <a:r>
              <a:rPr lang="en-US" sz="1800" dirty="0">
                <a:latin typeface="Goudy Old Style" panose="02020502050305020303" pitchFamily="18" charset="0"/>
              </a:rPr>
              <a:t>3. Introduce key concepts from Empowerment theory (Joseph, 2020; </a:t>
            </a:r>
            <a:r>
              <a:rPr lang="en-US" sz="1800" dirty="0" err="1">
                <a:latin typeface="Goudy Old Style" panose="02020502050305020303" pitchFamily="18" charset="0"/>
              </a:rPr>
              <a:t>Laging</a:t>
            </a:r>
            <a:r>
              <a:rPr lang="en-US" sz="1800" dirty="0">
                <a:latin typeface="Goudy Old Style" panose="02020502050305020303" pitchFamily="18" charset="0"/>
              </a:rPr>
              <a:t> &amp; Heidenreich, 2019) and Critical Race Theory  (</a:t>
            </a:r>
            <a:r>
              <a:rPr lang="en-US" sz="1800" dirty="0" err="1">
                <a:latin typeface="Goudy Old Style" panose="02020502050305020303" pitchFamily="18" charset="0"/>
              </a:rPr>
              <a:t>Daftary</a:t>
            </a:r>
            <a:r>
              <a:rPr lang="en-US" sz="1800" dirty="0">
                <a:latin typeface="Goudy Old Style" panose="02020502050305020303" pitchFamily="18" charset="0"/>
              </a:rPr>
              <a:t>, 2018; </a:t>
            </a:r>
            <a:r>
              <a:rPr lang="en-US" sz="1800" dirty="0" err="1">
                <a:latin typeface="Goudy Old Style" panose="02020502050305020303" pitchFamily="18" charset="0"/>
              </a:rPr>
              <a:t>Nakaoka</a:t>
            </a:r>
            <a:r>
              <a:rPr lang="en-US" sz="1800" dirty="0">
                <a:latin typeface="Goudy Old Style" panose="02020502050305020303" pitchFamily="18" charset="0"/>
              </a:rPr>
              <a:t> &amp; Ortiz, 2018; Pulliam, 2017)</a:t>
            </a:r>
            <a:r>
              <a:rPr lang="en-US" sz="1800" dirty="0">
                <a:latin typeface="Goudy Old Style" panose="02020502050305020303" pitchFamily="18" charset="0"/>
                <a:ea typeface="+mj-lt"/>
                <a:cs typeface="+mj-lt"/>
              </a:rPr>
              <a:t> to raise student's consciousness.</a:t>
            </a:r>
            <a:endParaRPr lang="en-US" sz="1800" dirty="0">
              <a:latin typeface="Goudy Old Style" panose="02020502050305020303" pitchFamily="18" charset="0"/>
            </a:endParaRPr>
          </a:p>
          <a:p>
            <a:pPr marL="0" indent="0">
              <a:buNone/>
            </a:pPr>
            <a:r>
              <a:rPr lang="en-US" sz="1800" dirty="0">
                <a:latin typeface="Goudy Old Style" panose="02020502050305020303" pitchFamily="18" charset="0"/>
              </a:rPr>
              <a:t>4. Train students on the transforming technique of EACE </a:t>
            </a:r>
          </a:p>
          <a:p>
            <a:pPr lvl="1"/>
            <a:r>
              <a:rPr lang="en-US" b="1" dirty="0">
                <a:latin typeface="Goudy Old Style" panose="02020502050305020303" pitchFamily="18" charset="0"/>
              </a:rPr>
              <a:t>E</a:t>
            </a:r>
            <a:r>
              <a:rPr lang="en-US" dirty="0">
                <a:latin typeface="Goudy Old Style" panose="02020502050305020303" pitchFamily="18" charset="0"/>
              </a:rPr>
              <a:t>valuate:  Evaluate</a:t>
            </a:r>
            <a:r>
              <a:rPr lang="en-US" dirty="0">
                <a:latin typeface="Goudy Old Style" panose="02020502050305020303" pitchFamily="18" charset="0"/>
                <a:ea typeface="+mj-lt"/>
                <a:cs typeface="+mj-lt"/>
              </a:rPr>
              <a:t> the situation</a:t>
            </a:r>
          </a:p>
          <a:p>
            <a:pPr lvl="1"/>
            <a:r>
              <a:rPr lang="en-US" b="1" dirty="0">
                <a:latin typeface="Goudy Old Style" panose="02020502050305020303" pitchFamily="18" charset="0"/>
                <a:ea typeface="+mj-lt"/>
                <a:cs typeface="+mj-lt"/>
              </a:rPr>
              <a:t>A</a:t>
            </a:r>
            <a:r>
              <a:rPr lang="en-US" dirty="0">
                <a:latin typeface="Goudy Old Style" panose="02020502050305020303" pitchFamily="18" charset="0"/>
                <a:ea typeface="+mj-lt"/>
                <a:cs typeface="+mj-lt"/>
              </a:rPr>
              <a:t>ssess:  Assess where and how you can be a transformative resource</a:t>
            </a:r>
            <a:endParaRPr lang="en-US" dirty="0">
              <a:latin typeface="Goudy Old Style" panose="02020502050305020303" pitchFamily="18" charset="0"/>
            </a:endParaRPr>
          </a:p>
          <a:p>
            <a:pPr lvl="1"/>
            <a:r>
              <a:rPr lang="en-US" b="1" dirty="0">
                <a:latin typeface="Goudy Old Style" panose="02020502050305020303" pitchFamily="18" charset="0"/>
                <a:ea typeface="+mj-lt"/>
                <a:cs typeface="+mj-lt"/>
              </a:rPr>
              <a:t>C</a:t>
            </a:r>
            <a:r>
              <a:rPr lang="en-US" dirty="0">
                <a:latin typeface="Goudy Old Style" panose="02020502050305020303" pitchFamily="18" charset="0"/>
                <a:ea typeface="+mj-lt"/>
                <a:cs typeface="+mj-lt"/>
              </a:rPr>
              <a:t>reate: Create a situation that reestablishes balance</a:t>
            </a:r>
            <a:endParaRPr lang="en-US" dirty="0">
              <a:latin typeface="Goudy Old Style" panose="02020502050305020303" pitchFamily="18" charset="0"/>
            </a:endParaRPr>
          </a:p>
          <a:p>
            <a:pPr lvl="1"/>
            <a:r>
              <a:rPr lang="en-US" b="1" dirty="0">
                <a:latin typeface="Goudy Old Style" panose="02020502050305020303" pitchFamily="18" charset="0"/>
                <a:ea typeface="+mj-lt"/>
                <a:cs typeface="+mj-lt"/>
              </a:rPr>
              <a:t>E</a:t>
            </a:r>
            <a:r>
              <a:rPr lang="en-US" dirty="0">
                <a:latin typeface="Goudy Old Style" panose="02020502050305020303" pitchFamily="18" charset="0"/>
                <a:ea typeface="+mj-lt"/>
                <a:cs typeface="+mj-lt"/>
              </a:rPr>
              <a:t>xecute: Put your plan in action</a:t>
            </a:r>
            <a:endParaRPr lang="en-US" dirty="0">
              <a:latin typeface="Goudy Old Style" panose="02020502050305020303" pitchFamily="18" charset="0"/>
            </a:endParaRPr>
          </a:p>
          <a:p>
            <a:pPr lvl="1"/>
            <a:endParaRPr lang="en-US" sz="1700" dirty="0"/>
          </a:p>
          <a:p>
            <a:pPr lvl="1"/>
            <a:endParaRPr lang="en-US" sz="1700" dirty="0"/>
          </a:p>
        </p:txBody>
      </p:sp>
    </p:spTree>
    <p:extLst>
      <p:ext uri="{BB962C8B-B14F-4D97-AF65-F5344CB8AC3E}">
        <p14:creationId xmlns:p14="http://schemas.microsoft.com/office/powerpoint/2010/main" val="381827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DB67DC4-304B-304A-A5B4-8186866E71F7}"/>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What is Privilege?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A901D6F-725A-484F-B874-68A9AB36C3E8}"/>
              </a:ext>
            </a:extLst>
          </p:cNvPr>
          <p:cNvSpPr>
            <a:spLocks noGrp="1"/>
          </p:cNvSpPr>
          <p:nvPr>
            <p:ph idx="1"/>
          </p:nvPr>
        </p:nvSpPr>
        <p:spPr>
          <a:xfrm>
            <a:off x="4742016" y="605896"/>
            <a:ext cx="6413663" cy="5646208"/>
          </a:xfrm>
        </p:spPr>
        <p:txBody>
          <a:bodyPr anchor="ctr">
            <a:normAutofit/>
          </a:bodyPr>
          <a:lstStyle/>
          <a:p>
            <a:r>
              <a:rPr lang="en-US" dirty="0">
                <a:latin typeface="Goudy Old Style" panose="02020502050305020303" pitchFamily="18" charset="0"/>
              </a:rPr>
              <a:t>Webster defines Privilege as: “a special right, advantage, or immunity granted or available only to a particular person or group.”</a:t>
            </a:r>
          </a:p>
          <a:p>
            <a:r>
              <a:rPr lang="en-US" dirty="0">
                <a:latin typeface="Goudy Old Style" panose="02020502050305020303" pitchFamily="18" charset="0"/>
              </a:rPr>
              <a:t>Privilege manifests itself in a multitude of different ways…instinctively, when we think of power, we think of wealth, status, and prestige..</a:t>
            </a:r>
          </a:p>
          <a:p>
            <a:r>
              <a:rPr lang="en-US" dirty="0">
                <a:latin typeface="Goudy Old Style" panose="02020502050305020303" pitchFamily="18" charset="0"/>
              </a:rPr>
              <a:t>Privilege manifests itself </a:t>
            </a:r>
            <a:r>
              <a:rPr lang="en-US" b="1" u="sng" dirty="0">
                <a:latin typeface="Goudy Old Style" panose="02020502050305020303" pitchFamily="18" charset="0"/>
              </a:rPr>
              <a:t>in</a:t>
            </a:r>
            <a:r>
              <a:rPr lang="en-US" dirty="0">
                <a:latin typeface="Goudy Old Style" panose="02020502050305020303" pitchFamily="18" charset="0"/>
              </a:rPr>
              <a:t>:</a:t>
            </a:r>
          </a:p>
          <a:p>
            <a:pPr lvl="1"/>
            <a:r>
              <a:rPr lang="en-US" dirty="0">
                <a:latin typeface="Goudy Old Style" panose="02020502050305020303" pitchFamily="18" charset="0"/>
              </a:rPr>
              <a:t>Gender Identity</a:t>
            </a:r>
          </a:p>
          <a:p>
            <a:pPr lvl="1"/>
            <a:r>
              <a:rPr lang="en-US" dirty="0">
                <a:latin typeface="Goudy Old Style" panose="02020502050305020303" pitchFamily="18" charset="0"/>
              </a:rPr>
              <a:t>Race</a:t>
            </a:r>
          </a:p>
          <a:p>
            <a:pPr lvl="1"/>
            <a:r>
              <a:rPr lang="en-US" dirty="0">
                <a:latin typeface="Goudy Old Style" panose="02020502050305020303" pitchFamily="18" charset="0"/>
              </a:rPr>
              <a:t>Age</a:t>
            </a:r>
          </a:p>
          <a:p>
            <a:pPr lvl="1"/>
            <a:r>
              <a:rPr lang="en-US" dirty="0">
                <a:latin typeface="Goudy Old Style" panose="02020502050305020303" pitchFamily="18" charset="0"/>
              </a:rPr>
              <a:t>Education</a:t>
            </a:r>
          </a:p>
          <a:p>
            <a:pPr lvl="1"/>
            <a:r>
              <a:rPr lang="en-US" dirty="0">
                <a:latin typeface="Goudy Old Style" panose="02020502050305020303" pitchFamily="18" charset="0"/>
              </a:rPr>
              <a:t>Language</a:t>
            </a:r>
          </a:p>
          <a:p>
            <a:pPr lvl="1"/>
            <a:r>
              <a:rPr lang="en-US" dirty="0">
                <a:latin typeface="Goudy Old Style" panose="02020502050305020303" pitchFamily="18" charset="0"/>
              </a:rPr>
              <a:t>Class</a:t>
            </a:r>
          </a:p>
          <a:p>
            <a:pPr lvl="1"/>
            <a:r>
              <a:rPr lang="en-US" dirty="0">
                <a:latin typeface="Goudy Old Style" panose="02020502050305020303" pitchFamily="18" charset="0"/>
              </a:rPr>
              <a:t>Sexuality</a:t>
            </a:r>
          </a:p>
          <a:p>
            <a:pPr lvl="1"/>
            <a:r>
              <a:rPr lang="en-US" dirty="0">
                <a:latin typeface="Goudy Old Style" panose="02020502050305020303" pitchFamily="18" charset="0"/>
              </a:rPr>
              <a:t>Ethnicity</a:t>
            </a:r>
          </a:p>
          <a:p>
            <a:pPr lvl="1"/>
            <a:r>
              <a:rPr lang="en-US" dirty="0">
                <a:latin typeface="Goudy Old Style" panose="02020502050305020303" pitchFamily="18" charset="0"/>
              </a:rPr>
              <a:t>Age</a:t>
            </a:r>
          </a:p>
        </p:txBody>
      </p:sp>
    </p:spTree>
    <p:extLst>
      <p:ext uri="{BB962C8B-B14F-4D97-AF65-F5344CB8AC3E}">
        <p14:creationId xmlns:p14="http://schemas.microsoft.com/office/powerpoint/2010/main" val="258081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E10399-00C9-8743-BA67-220FC49399C7}"/>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latin typeface="Goudy Old Style" panose="02020502050305020303" pitchFamily="18" charset="0"/>
              </a:rPr>
              <a:t>How we learn about privilege?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FD86FD4-14F4-334C-8656-7C681F0D6E3A}"/>
              </a:ext>
            </a:extLst>
          </p:cNvPr>
          <p:cNvSpPr>
            <a:spLocks noGrp="1"/>
          </p:cNvSpPr>
          <p:nvPr>
            <p:ph idx="1"/>
          </p:nvPr>
        </p:nvSpPr>
        <p:spPr>
          <a:xfrm>
            <a:off x="4742016" y="605896"/>
            <a:ext cx="6413663" cy="5646208"/>
          </a:xfrm>
        </p:spPr>
        <p:txBody>
          <a:bodyPr anchor="ctr">
            <a:normAutofit/>
          </a:bodyPr>
          <a:lstStyle/>
          <a:p>
            <a:pPr marL="0" indent="0">
              <a:buNone/>
            </a:pPr>
            <a:r>
              <a:rPr lang="en-US" dirty="0">
                <a:latin typeface="Goudy Old Style" panose="02020502050305020303" pitchFamily="18" charset="0"/>
              </a:rPr>
              <a:t>Often a deficit-based narrative</a:t>
            </a:r>
          </a:p>
          <a:p>
            <a:pPr marL="0" indent="0">
              <a:buNone/>
            </a:pPr>
            <a:r>
              <a:rPr lang="en-US" dirty="0">
                <a:latin typeface="Goudy Old Style" panose="02020502050305020303" pitchFamily="18" charset="0"/>
              </a:rPr>
              <a:t>Privilege is taught as something which puts others at a </a:t>
            </a:r>
            <a:r>
              <a:rPr lang="en-US" b="1" u="sng" dirty="0">
                <a:latin typeface="Goudy Old Style" panose="02020502050305020303" pitchFamily="18" charset="0"/>
              </a:rPr>
              <a:t>disadvantage,</a:t>
            </a:r>
            <a:r>
              <a:rPr lang="en-US" dirty="0">
                <a:latin typeface="Goudy Old Style" panose="02020502050305020303" pitchFamily="18" charset="0"/>
              </a:rPr>
              <a:t> but</a:t>
            </a:r>
            <a:r>
              <a:rPr lang="en-US" b="1" dirty="0">
                <a:latin typeface="Goudy Old Style" panose="02020502050305020303" pitchFamily="18" charset="0"/>
              </a:rPr>
              <a:t> </a:t>
            </a:r>
            <a:r>
              <a:rPr lang="en-US" dirty="0">
                <a:latin typeface="Goudy Old Style" panose="02020502050305020303" pitchFamily="18" charset="0"/>
              </a:rPr>
              <a:t>has not been taught as something with corollary aspects, which puts some at an </a:t>
            </a:r>
            <a:r>
              <a:rPr lang="en-US" b="1" u="sng" dirty="0">
                <a:latin typeface="Goudy Old Style" panose="02020502050305020303" pitchFamily="18" charset="0"/>
              </a:rPr>
              <a:t>advantage</a:t>
            </a:r>
            <a:r>
              <a:rPr lang="en-US" dirty="0">
                <a:latin typeface="Goudy Old Style" panose="02020502050305020303" pitchFamily="18" charset="0"/>
              </a:rPr>
              <a:t>. (McIntosh, 1989)</a:t>
            </a:r>
          </a:p>
          <a:p>
            <a:pPr marL="0" indent="0">
              <a:buNone/>
            </a:pPr>
            <a:r>
              <a:rPr lang="en-US" dirty="0">
                <a:latin typeface="Goudy Old Style" panose="02020502050305020303" pitchFamily="18" charset="0"/>
              </a:rPr>
              <a:t>We often vilify power or privilege. </a:t>
            </a:r>
          </a:p>
          <a:p>
            <a:pPr marL="0" indent="0">
              <a:buNone/>
            </a:pPr>
            <a:r>
              <a:rPr lang="en-US" dirty="0">
                <a:latin typeface="Goudy Old Style" panose="02020502050305020303" pitchFamily="18" charset="0"/>
              </a:rPr>
              <a:t>We want to transform power and privilege into a resource. </a:t>
            </a:r>
          </a:p>
          <a:p>
            <a:pPr marL="0" indent="0">
              <a:buNone/>
            </a:pPr>
            <a:r>
              <a:rPr lang="en-US" dirty="0">
                <a:latin typeface="Goudy Old Style" panose="02020502050305020303" pitchFamily="18" charset="0"/>
              </a:rPr>
              <a:t>We want to embrace the beneficial qualities that come with power and privilege.</a:t>
            </a:r>
          </a:p>
        </p:txBody>
      </p:sp>
    </p:spTree>
    <p:extLst>
      <p:ext uri="{BB962C8B-B14F-4D97-AF65-F5344CB8AC3E}">
        <p14:creationId xmlns:p14="http://schemas.microsoft.com/office/powerpoint/2010/main" val="16608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8097-F1AE-904D-8F2E-399CFF681B04}"/>
              </a:ext>
            </a:extLst>
          </p:cNvPr>
          <p:cNvSpPr>
            <a:spLocks noGrp="1"/>
          </p:cNvSpPr>
          <p:nvPr>
            <p:ph type="title"/>
          </p:nvPr>
        </p:nvSpPr>
        <p:spPr>
          <a:xfrm>
            <a:off x="5239555" y="105050"/>
            <a:ext cx="6251110" cy="1783080"/>
          </a:xfrm>
        </p:spPr>
        <p:txBody>
          <a:bodyPr anchor="b">
            <a:normAutofit fontScale="90000"/>
          </a:bodyPr>
          <a:lstStyle/>
          <a:p>
            <a:pPr algn="ctr"/>
            <a:r>
              <a:rPr lang="en-US" sz="7200" dirty="0">
                <a:latin typeface="Goudy Old Style" panose="02020502050305020303" pitchFamily="18" charset="0"/>
              </a:rPr>
              <a:t>Virtual Privilege Walk</a:t>
            </a:r>
          </a:p>
        </p:txBody>
      </p:sp>
      <p:sp>
        <p:nvSpPr>
          <p:cNvPr id="3" name="Content Placeholder 2">
            <a:extLst>
              <a:ext uri="{FF2B5EF4-FFF2-40B4-BE49-F238E27FC236}">
                <a16:creationId xmlns:a16="http://schemas.microsoft.com/office/drawing/2014/main" id="{0E407D54-45C4-B647-938F-D4A456293FD0}"/>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endParaRPr lang="en-US"/>
          </a:p>
          <a:p>
            <a:endParaRPr lang="en-US"/>
          </a:p>
          <a:p>
            <a:pPr marL="0" indent="0">
              <a:buNone/>
            </a:pPr>
            <a:endParaRPr lang="en-US"/>
          </a:p>
          <a:p>
            <a:endParaRPr lang="en-US"/>
          </a:p>
        </p:txBody>
      </p:sp>
      <p:pic>
        <p:nvPicPr>
          <p:cNvPr id="6" name="Picture 5" descr="A group of shoes on the floor&#10;&#10;Description automatically generated">
            <a:extLst>
              <a:ext uri="{FF2B5EF4-FFF2-40B4-BE49-F238E27FC236}">
                <a16:creationId xmlns:a16="http://schemas.microsoft.com/office/drawing/2014/main" id="{E7B592D5-BDA9-6747-8942-EB636EDEEB4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915" r="1806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5969CC55-BE80-4EA3-81C4-CF3309BDC69E}"/>
              </a:ext>
            </a:extLst>
          </p:cNvPr>
          <p:cNvSpPr txBox="1"/>
          <p:nvPr/>
        </p:nvSpPr>
        <p:spPr>
          <a:xfrm>
            <a:off x="5239555" y="2004727"/>
            <a:ext cx="6746383"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233E31"/>
                </a:solidFill>
                <a:latin typeface="Goudy Old Style" panose="02020502050305020303" pitchFamily="18" charset="0"/>
                <a:cs typeface="Arial"/>
              </a:rPr>
              <a:t>As we look to transform our privilege, we first want to establish a baseline related to privilege as an accessible way to comprehend the idea of privilege in the context of student's  own positionality.</a:t>
            </a:r>
            <a:r>
              <a:rPr lang="en-US" sz="3200" dirty="0">
                <a:latin typeface="Goudy Old Style" panose="02020502050305020303" pitchFamily="18" charset="0"/>
                <a:cs typeface="Arial"/>
              </a:rPr>
              <a:t>​</a:t>
            </a:r>
          </a:p>
          <a:p>
            <a:endParaRPr lang="en-US" sz="1400" dirty="0">
              <a:latin typeface="Goudy Old Style" panose="02020502050305020303" pitchFamily="18" charset="0"/>
            </a:endParaRPr>
          </a:p>
          <a:p>
            <a:r>
              <a:rPr lang="en-US" sz="1400" dirty="0">
                <a:latin typeface="Goudy Old Style" panose="02020502050305020303" pitchFamily="18" charset="0"/>
              </a:rPr>
              <a:t>This activity was adapted for use for an introductory social policy class with students and also for a training for social work field instructors. </a:t>
            </a:r>
          </a:p>
          <a:p>
            <a:endParaRPr lang="en-US" sz="3200" dirty="0"/>
          </a:p>
        </p:txBody>
      </p:sp>
    </p:spTree>
    <p:extLst>
      <p:ext uri="{BB962C8B-B14F-4D97-AF65-F5344CB8AC3E}">
        <p14:creationId xmlns:p14="http://schemas.microsoft.com/office/powerpoint/2010/main" val="398539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DE8C-AD33-274C-A04F-70027403513D}"/>
              </a:ext>
            </a:extLst>
          </p:cNvPr>
          <p:cNvSpPr>
            <a:spLocks noGrp="1"/>
          </p:cNvSpPr>
          <p:nvPr>
            <p:ph type="title"/>
          </p:nvPr>
        </p:nvSpPr>
        <p:spPr/>
        <p:txBody>
          <a:bodyPr anchor="ctr">
            <a:normAutofit/>
          </a:bodyPr>
          <a:lstStyle/>
          <a:p>
            <a:pPr algn="ctr"/>
            <a:r>
              <a:rPr lang="en-US" sz="4400" dirty="0">
                <a:latin typeface="Goudy Old Style" panose="02020502050305020303" pitchFamily="18" charset="0"/>
              </a:rPr>
              <a:t>How do we train students virtually about power and privilege?</a:t>
            </a:r>
          </a:p>
        </p:txBody>
      </p:sp>
      <p:sp>
        <p:nvSpPr>
          <p:cNvPr id="3" name="Content Placeholder 2">
            <a:extLst>
              <a:ext uri="{FF2B5EF4-FFF2-40B4-BE49-F238E27FC236}">
                <a16:creationId xmlns:a16="http://schemas.microsoft.com/office/drawing/2014/main" id="{FC211175-0A54-1241-82D4-DD1D69D372D5}"/>
              </a:ext>
            </a:extLst>
          </p:cNvPr>
          <p:cNvSpPr>
            <a:spLocks noGrp="1"/>
          </p:cNvSpPr>
          <p:nvPr>
            <p:ph idx="1"/>
          </p:nvPr>
        </p:nvSpPr>
        <p:spPr>
          <a:xfrm>
            <a:off x="1097280" y="2136020"/>
            <a:ext cx="10058400" cy="4023360"/>
          </a:xfrm>
        </p:spPr>
        <p:txBody>
          <a:bodyPr anchor="ctr">
            <a:normAutofit/>
          </a:bodyPr>
          <a:lstStyle/>
          <a:p>
            <a:pPr marL="457200" indent="-457200">
              <a:buAutoNum type="arabicPeriod"/>
            </a:pPr>
            <a:r>
              <a:rPr lang="en-US" sz="2400" dirty="0">
                <a:latin typeface="Goudy Old Style" panose="02020502050305020303" pitchFamily="18" charset="0"/>
              </a:rPr>
              <a:t>We use Zoom as our virtual teaching platform.</a:t>
            </a:r>
          </a:p>
          <a:p>
            <a:pPr marL="457200" indent="-457200">
              <a:buAutoNum type="arabicPeriod"/>
            </a:pPr>
            <a:r>
              <a:rPr lang="en-US" sz="2400" dirty="0">
                <a:latin typeface="Goudy Old Style" panose="02020502050305020303" pitchFamily="18" charset="0"/>
              </a:rPr>
              <a:t>Through a synchronous classroom design, we created an interactive PowerPoint for students that includes worksheet activities designed to establish a privilege baseline:</a:t>
            </a:r>
          </a:p>
          <a:p>
            <a:pPr lvl="2"/>
            <a:r>
              <a:rPr lang="en-US" sz="2000" dirty="0">
                <a:latin typeface="Goudy Old Style" panose="02020502050305020303" pitchFamily="18" charset="0"/>
              </a:rPr>
              <a:t>Identity and Social Location Wheel</a:t>
            </a:r>
          </a:p>
          <a:p>
            <a:pPr lvl="2"/>
            <a:r>
              <a:rPr lang="en-US" sz="2000" dirty="0">
                <a:latin typeface="Goudy Old Style" panose="02020502050305020303" pitchFamily="18" charset="0"/>
              </a:rPr>
              <a:t>Privilege Scale</a:t>
            </a:r>
          </a:p>
          <a:p>
            <a:pPr marL="457200" indent="-457200">
              <a:buAutoNum type="arabicPeriod"/>
            </a:pPr>
            <a:r>
              <a:rPr lang="en-US" sz="2400" dirty="0">
                <a:latin typeface="Goudy Old Style" panose="02020502050305020303" pitchFamily="18" charset="0"/>
              </a:rPr>
              <a:t>After completion of the worksheet activities, students are placed in small breakout groups to assist with processing.</a:t>
            </a:r>
          </a:p>
          <a:p>
            <a:pPr marL="457200" indent="-457200">
              <a:buAutoNum type="arabicPeriod"/>
            </a:pPr>
            <a:r>
              <a:rPr lang="en-US" sz="2400" dirty="0">
                <a:latin typeface="Goudy Old Style" panose="02020502050305020303" pitchFamily="18" charset="0"/>
              </a:rPr>
              <a:t>Then, students will come back to the large room to share what they learned with each other.</a:t>
            </a:r>
          </a:p>
          <a:p>
            <a:pPr marL="457200" indent="-457200">
              <a:buAutoNum type="arabicPeriod"/>
            </a:pPr>
            <a:endParaRPr lang="en-US" dirty="0"/>
          </a:p>
        </p:txBody>
      </p:sp>
    </p:spTree>
    <p:extLst>
      <p:ext uri="{BB962C8B-B14F-4D97-AF65-F5344CB8AC3E}">
        <p14:creationId xmlns:p14="http://schemas.microsoft.com/office/powerpoint/2010/main" val="593699994"/>
      </p:ext>
    </p:extLst>
  </p:cSld>
  <p:clrMapOvr>
    <a:masterClrMapping/>
  </p:clrMapOvr>
</p:sld>
</file>

<file path=ppt/theme/theme1.xml><?xml version="1.0" encoding="utf-8"?>
<a:theme xmlns:a="http://schemas.openxmlformats.org/drawingml/2006/main" name="ClassicFrameVTI">
  <a:themeElements>
    <a:clrScheme name="AnalogousFromLightSeedLeftStep">
      <a:dk1>
        <a:srgbClr val="000000"/>
      </a:dk1>
      <a:lt1>
        <a:srgbClr val="FFFFFF"/>
      </a:lt1>
      <a:dk2>
        <a:srgbClr val="233E31"/>
      </a:dk2>
      <a:lt2>
        <a:srgbClr val="E9E7E4"/>
      </a:lt2>
      <a:accent1>
        <a:srgbClr val="7299EA"/>
      </a:accent1>
      <a:accent2>
        <a:srgbClr val="2CAEDC"/>
      </a:accent2>
      <a:accent3>
        <a:srgbClr val="42B5A3"/>
      </a:accent3>
      <a:accent4>
        <a:srgbClr val="3CB871"/>
      </a:accent4>
      <a:accent5>
        <a:srgbClr val="37BC38"/>
      </a:accent5>
      <a:accent6>
        <a:srgbClr val="70B541"/>
      </a:accent6>
      <a:hlink>
        <a:srgbClr val="938059"/>
      </a:hlink>
      <a:folHlink>
        <a:srgbClr val="848484"/>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C8863232198C4EBA67B24EDF0354DD" ma:contentTypeVersion="13" ma:contentTypeDescription="Create a new document." ma:contentTypeScope="" ma:versionID="1da46d815191214e345b7d9e2831b004">
  <xsd:schema xmlns:xsd="http://www.w3.org/2001/XMLSchema" xmlns:xs="http://www.w3.org/2001/XMLSchema" xmlns:p="http://schemas.microsoft.com/office/2006/metadata/properties" xmlns:ns3="ab0ad3ae-23b0-46ef-b207-c2a4eb9c92bd" xmlns:ns4="c29d0d86-d52c-4be2-9a69-bea27bcd4c94" targetNamespace="http://schemas.microsoft.com/office/2006/metadata/properties" ma:root="true" ma:fieldsID="383b91500c320a07d4481c3a991f976e" ns3:_="" ns4:_="">
    <xsd:import namespace="ab0ad3ae-23b0-46ef-b207-c2a4eb9c92bd"/>
    <xsd:import namespace="c29d0d86-d52c-4be2-9a69-bea27bcd4c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ad3ae-23b0-46ef-b207-c2a4eb9c92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d0d86-d52c-4be2-9a69-bea27bcd4c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81ED67-0889-4AF6-B96B-87BDBE0492B8}">
  <ds:schemaRefs>
    <ds:schemaRef ds:uri="http://schemas.microsoft.com/sharepoint/v3/contenttype/forms"/>
  </ds:schemaRefs>
</ds:datastoreItem>
</file>

<file path=customXml/itemProps2.xml><?xml version="1.0" encoding="utf-8"?>
<ds:datastoreItem xmlns:ds="http://schemas.openxmlformats.org/officeDocument/2006/customXml" ds:itemID="{6F22F35F-493C-4254-AFC1-F2A9F2B995CD}">
  <ds:schemaRefs>
    <ds:schemaRef ds:uri="ab0ad3ae-23b0-46ef-b207-c2a4eb9c92bd"/>
    <ds:schemaRef ds:uri="c29d0d86-d52c-4be2-9a69-bea27bcd4c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49F3CF-20C5-487A-A297-611E0A010087}">
  <ds:schemaRefs>
    <ds:schemaRef ds:uri="http://purl.org/dc/dcmitype/"/>
    <ds:schemaRef ds:uri="http://purl.org/dc/terms/"/>
    <ds:schemaRef ds:uri="http://purl.org/dc/elements/1.1/"/>
    <ds:schemaRef ds:uri="http://schemas.microsoft.com/office/infopath/2007/PartnerControls"/>
    <ds:schemaRef ds:uri="c29d0d86-d52c-4be2-9a69-bea27bcd4c94"/>
    <ds:schemaRef ds:uri="http://schemas.microsoft.com/office/2006/documentManagement/types"/>
    <ds:schemaRef ds:uri="http://schemas.openxmlformats.org/package/2006/metadata/core-properties"/>
    <ds:schemaRef ds:uri="ab0ad3ae-23b0-46ef-b207-c2a4eb9c92b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172</TotalTime>
  <Words>3156</Words>
  <Application>Microsoft Office PowerPoint</Application>
  <PresentationFormat>Widescreen</PresentationFormat>
  <Paragraphs>224</Paragraphs>
  <Slides>23</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Franklin Gothic Book</vt:lpstr>
      <vt:lpstr>Gill Sans MT</vt:lpstr>
      <vt:lpstr>Goudy Old Style</vt:lpstr>
      <vt:lpstr>ClassicFrameVTI</vt:lpstr>
      <vt:lpstr>Retrospect</vt:lpstr>
      <vt:lpstr>Teaching Students how to Transform Power and Privilege Into a Resource to Assist those who lack the same Privilege Virtually</vt:lpstr>
      <vt:lpstr>Who are we? </vt:lpstr>
      <vt:lpstr>Goals </vt:lpstr>
      <vt:lpstr> When you think about Power and Privilege, reflect on these statements:</vt:lpstr>
      <vt:lpstr>Methodology</vt:lpstr>
      <vt:lpstr>What is Privilege?</vt:lpstr>
      <vt:lpstr>How we learn about privilege?</vt:lpstr>
      <vt:lpstr>Virtual Privilege Walk</vt:lpstr>
      <vt:lpstr>How do we train students virtually about power and privilege?</vt:lpstr>
      <vt:lpstr>Privilege Walk  Sample Statements  See attached list for more statements</vt:lpstr>
      <vt:lpstr>Break-out Discussion</vt:lpstr>
      <vt:lpstr> Why does this virtual design work?</vt:lpstr>
      <vt:lpstr>Strengths and Challenges</vt:lpstr>
      <vt:lpstr>Purpose of the Activity</vt:lpstr>
      <vt:lpstr>Privilege Walk Directions for Participants</vt:lpstr>
      <vt:lpstr>Virtual Privilege Walk Instructions for Instructors</vt:lpstr>
      <vt:lpstr>Privilege Walk Scoring</vt:lpstr>
      <vt:lpstr>Individual Reflection</vt:lpstr>
      <vt:lpstr>How do we transform our power and privilege into a resource?</vt:lpstr>
      <vt:lpstr>Break Out Discussion</vt:lpstr>
      <vt:lpstr>Wrap Up</vt:lpstr>
      <vt:lpstr>References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Students how to Transform Power and Privilege Into a Resource to Assist those who lack the same Privilege Virtually</dc:title>
  <dc:creator>Vazquez, Ebonnie L</dc:creator>
  <cp:lastModifiedBy>Mumbi Mwaura</cp:lastModifiedBy>
  <cp:revision>10</cp:revision>
  <dcterms:created xsi:type="dcterms:W3CDTF">2020-10-05T01:47:46Z</dcterms:created>
  <dcterms:modified xsi:type="dcterms:W3CDTF">2021-04-27T19:43:08Z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0x01010096C8863232198C4EBA67B24EDF0354DD</vt:lpwstr>
  </property>
</Properties>
</file>