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84" r:id="rId5"/>
    <p:sldId id="299" r:id="rId6"/>
    <p:sldId id="285" r:id="rId7"/>
    <p:sldId id="286" r:id="rId8"/>
    <p:sldId id="287" r:id="rId9"/>
    <p:sldId id="288" r:id="rId10"/>
    <p:sldId id="289" r:id="rId11"/>
    <p:sldId id="291" r:id="rId12"/>
    <p:sldId id="292" r:id="rId13"/>
    <p:sldId id="293" r:id="rId14"/>
    <p:sldId id="294" r:id="rId15"/>
    <p:sldId id="296" r:id="rId16"/>
    <p:sldId id="295" r:id="rId17"/>
    <p:sldId id="297" r:id="rId18"/>
    <p:sldId id="298" r:id="rId19"/>
    <p:sldId id="3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8454B-82D0-4A6B-8A59-4FD8EA3DAFC4}" v="2" dt="2020-03-19T17:32:26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A491A-854B-462F-A772-1B642BD4E2E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79C2-3569-4BCD-AB73-23EFF6662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0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050544"/>
            <a:ext cx="4667354" cy="53168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72" y="3475577"/>
            <a:ext cx="4592072" cy="1846766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72" y="5359400"/>
            <a:ext cx="4592072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815" y="2520176"/>
            <a:ext cx="2500172" cy="17017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544188-D067-4F58-9872-0F79AF614B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705" y="2520176"/>
            <a:ext cx="2496404" cy="17017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5EFA63-DD80-40EA-9FD0-1123A8FE98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28" y="2520176"/>
            <a:ext cx="2500665" cy="170172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E1E2C54-8160-40E1-91C4-483AFFB4B82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6" y="1498600"/>
            <a:ext cx="3567483" cy="152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1E90-549F-4FBC-A015-CD9031710F72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A4E835-FAD7-42FE-84B4-57798A4CDC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AD68-56C7-4D31-B0FD-9CCEDEF9D6A0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DCF102-EF74-4DB3-A918-789DC4657C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7F9F-E7F2-49DE-A0A1-739E8015A1DF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A96237-7420-4C63-B637-31143B702F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1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128-9A32-4EC8-9740-F57F03DADF3D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10F4BC-C62F-4742-9ACF-8DC8970CC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6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28BC-86F6-4D37-89AA-24F88BDE7022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EED50F-892E-4DB8-BDA4-43BD613573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7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0432-B93F-4CBE-A246-91757735A1D0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554245-577C-4021-AC55-75451C46C5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6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7E06-C253-4960-844D-13B1D1FB4F07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3ADAB-CEE9-43C1-90DD-2F74A546A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F5EB44C-39F5-421B-A156-F94CB807A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4" y="2577979"/>
            <a:ext cx="2500172" cy="17017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160EF6-F12D-44EA-B5BC-1DFB086886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111" y="2577979"/>
            <a:ext cx="2496404" cy="17017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B28D5C-D573-4C75-A4F0-D759A125B9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515" y="2577979"/>
            <a:ext cx="2500665" cy="170172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0B9A5AC-9573-440C-806C-2520B743DC59}"/>
              </a:ext>
            </a:extLst>
          </p:cNvPr>
          <p:cNvSpPr/>
          <p:nvPr userDrawn="1"/>
        </p:nvSpPr>
        <p:spPr>
          <a:xfrm>
            <a:off x="2483758" y="1050544"/>
            <a:ext cx="4667354" cy="53168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1A2D31-29F3-4459-A420-30320B42CC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693" y="1554356"/>
            <a:ext cx="3567483" cy="1528921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B620ACCE-ADAA-47E2-A8D0-A0B97466E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7210" y="3203713"/>
            <a:ext cx="4592072" cy="1846766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2480C50-51C7-453A-9B4B-C5A54D1C4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7210" y="5079616"/>
            <a:ext cx="4592072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042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F5EB44C-39F5-421B-A156-F94CB807A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4" y="2577979"/>
            <a:ext cx="2500172" cy="17017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160EF6-F12D-44EA-B5BC-1DFB086886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888" y="2577979"/>
            <a:ext cx="2496404" cy="17017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B28D5C-D573-4C75-A4F0-D759A125B9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515" y="2577979"/>
            <a:ext cx="2500665" cy="170172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0B9A5AC-9573-440C-806C-2520B743DC59}"/>
              </a:ext>
            </a:extLst>
          </p:cNvPr>
          <p:cNvSpPr/>
          <p:nvPr userDrawn="1"/>
        </p:nvSpPr>
        <p:spPr>
          <a:xfrm>
            <a:off x="4980161" y="1044811"/>
            <a:ext cx="4667354" cy="53168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1A2D31-29F3-4459-A420-30320B42CC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097" y="1501984"/>
            <a:ext cx="3567483" cy="1528921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B620ACCE-ADAA-47E2-A8D0-A0B97466E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7802" y="3030905"/>
            <a:ext cx="4592072" cy="1846766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2480C50-51C7-453A-9B4B-C5A54D1C4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7802" y="4969939"/>
            <a:ext cx="4592072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03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F5EB44C-39F5-421B-A156-F94CB807A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9" y="2577979"/>
            <a:ext cx="2500172" cy="17017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160EF6-F12D-44EA-B5BC-1DFB086886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211" y="2577979"/>
            <a:ext cx="2496404" cy="17017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B28D5C-D573-4C75-A4F0-D759A125B9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222" y="2577979"/>
            <a:ext cx="2500665" cy="170172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0B9A5AC-9573-440C-806C-2520B743DC59}"/>
              </a:ext>
            </a:extLst>
          </p:cNvPr>
          <p:cNvSpPr/>
          <p:nvPr userDrawn="1"/>
        </p:nvSpPr>
        <p:spPr>
          <a:xfrm>
            <a:off x="7513495" y="1117451"/>
            <a:ext cx="4667354" cy="53168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1A2D31-29F3-4459-A420-30320B42CC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581" y="1566593"/>
            <a:ext cx="3567483" cy="1528921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B620ACCE-ADAA-47E2-A8D0-A0B97466E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1136" y="3095514"/>
            <a:ext cx="4592072" cy="1846766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2480C50-51C7-453A-9B4B-C5A54D1C4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324" y="5021758"/>
            <a:ext cx="4592072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464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4151-D429-490F-8B6F-CB9E6F3BB766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1CCD59-F824-4A14-A373-27D671FAD4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3" y="5910469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0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18837" y="3145188"/>
            <a:ext cx="4034648" cy="28007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084" y="3429000"/>
            <a:ext cx="3805832" cy="1398442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2859" y="5451564"/>
            <a:ext cx="3805832" cy="44952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" y="3144645"/>
            <a:ext cx="4108578" cy="28007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84" y="3144643"/>
            <a:ext cx="4115584" cy="28007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4DA04C-725E-46FA-A199-985F32B3EBF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780" y="6334214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1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00983" y="3245004"/>
            <a:ext cx="3961350" cy="27003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084" y="3429000"/>
            <a:ext cx="3805832" cy="1398442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2859" y="5451564"/>
            <a:ext cx="3805832" cy="44952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2" y="3247039"/>
            <a:ext cx="3961350" cy="26962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84" y="3249601"/>
            <a:ext cx="3961350" cy="26957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FE2F40-9732-4382-9912-4B0D1B0E22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780" y="6334215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00983" y="3245004"/>
            <a:ext cx="3961350" cy="27003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084" y="3429000"/>
            <a:ext cx="3805832" cy="1398442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2859" y="5451564"/>
            <a:ext cx="3805832" cy="44952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2" y="3247039"/>
            <a:ext cx="3961350" cy="26962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57" y="3249601"/>
            <a:ext cx="3954604" cy="26957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301242-D79C-44D2-9EB2-04A0FBC906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780" y="6334215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68E2-4F7E-4DE7-B482-3803F447F935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0698A2-9FAC-4D04-8EC1-F616AAC4A0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755" y="5909830"/>
            <a:ext cx="705220" cy="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FDD023-A7E9-45C6-8E49-199213A6C580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&amp;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578B-32BB-4A63-B7D0-5EEED274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 surveys administered:</a:t>
            </a:r>
          </a:p>
          <a:p>
            <a:pPr lvl="1"/>
            <a:r>
              <a:rPr lang="en-US" sz="2400" dirty="0"/>
              <a:t>Deans &amp; Program Directors – sent via direct emails to contact list </a:t>
            </a:r>
          </a:p>
          <a:p>
            <a:pPr lvl="2"/>
            <a:r>
              <a:rPr lang="en-US" sz="2000" dirty="0"/>
              <a:t>March 12-16 – 197 valid responses</a:t>
            </a:r>
          </a:p>
          <a:p>
            <a:pPr lvl="1"/>
            <a:r>
              <a:rPr lang="en-US" sz="2400" dirty="0"/>
              <a:t>Field Directors –  sent via open link to COFE listserv</a:t>
            </a:r>
          </a:p>
          <a:p>
            <a:pPr lvl="2"/>
            <a:r>
              <a:rPr lang="en-US" sz="2000" dirty="0"/>
              <a:t>March 15-17 – 235 valid responses</a:t>
            </a:r>
          </a:p>
          <a:p>
            <a:pPr lvl="1"/>
            <a:endParaRPr lang="en-US" dirty="0"/>
          </a:p>
          <a:p>
            <a:r>
              <a:rPr lang="en-US" sz="2800" dirty="0"/>
              <a:t>Surveys both administered anonymously to encourage honest and accurate responses by respondents on modifications they were making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8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6" y="453004"/>
            <a:ext cx="10647680" cy="116663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type(s) of alternate activities are you offering your students who are affected by modified or canceled field education placements?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831066"/>
              </p:ext>
            </p:extLst>
          </p:nvPr>
        </p:nvGraphicFramePr>
        <p:xfrm>
          <a:off x="1410026" y="1750218"/>
          <a:ext cx="9948852" cy="407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8142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658142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658142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658142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658142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  <a:gridCol w="1658142">
                  <a:extLst>
                    <a:ext uri="{9D8B030D-6E8A-4147-A177-3AD203B41FA5}">
                      <a16:colId xmlns:a16="http://schemas.microsoft.com/office/drawing/2014/main" val="2802672567"/>
                    </a:ext>
                  </a:extLst>
                </a:gridCol>
              </a:tblGrid>
              <a:tr h="2500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Telework arrangement with agency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 crisis response policies, procedures, notifications, and education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case/ paperwork on a secure server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Ability to call in to meetings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on projects from home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42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6" y="453004"/>
            <a:ext cx="10647680" cy="116663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type(s) of alternate activities are you offering your students who are affected by modified or canceled field education placements?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500668"/>
              </p:ext>
            </p:extLst>
          </p:nvPr>
        </p:nvGraphicFramePr>
        <p:xfrm>
          <a:off x="1410027" y="1750218"/>
          <a:ext cx="9786295" cy="3929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7259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957259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957259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957259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957259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</a:tblGrid>
              <a:tr h="24126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 in professional development activities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 virtually with their field instructor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(Please state)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alternate activities are being offered to students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08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68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Is your program incorporating information about COVID-19 in the classroom?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578B-32BB-4A63-B7D0-5EEED274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065" y="1961231"/>
            <a:ext cx="9371948" cy="4620682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18A4AE-B6AD-40E9-A49D-AD78C5578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06347"/>
              </p:ext>
            </p:extLst>
          </p:nvPr>
        </p:nvGraphicFramePr>
        <p:xfrm>
          <a:off x="1454065" y="1961231"/>
          <a:ext cx="9371949" cy="3410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3983">
                  <a:extLst>
                    <a:ext uri="{9D8B030D-6E8A-4147-A177-3AD203B41FA5}">
                      <a16:colId xmlns:a16="http://schemas.microsoft.com/office/drawing/2014/main" val="67738020"/>
                    </a:ext>
                  </a:extLst>
                </a:gridCol>
                <a:gridCol w="3123983">
                  <a:extLst>
                    <a:ext uri="{9D8B030D-6E8A-4147-A177-3AD203B41FA5}">
                      <a16:colId xmlns:a16="http://schemas.microsoft.com/office/drawing/2014/main" val="3403155308"/>
                    </a:ext>
                  </a:extLst>
                </a:gridCol>
                <a:gridCol w="3123983">
                  <a:extLst>
                    <a:ext uri="{9D8B030D-6E8A-4147-A177-3AD203B41FA5}">
                      <a16:colId xmlns:a16="http://schemas.microsoft.com/office/drawing/2014/main" val="600939522"/>
                    </a:ext>
                  </a:extLst>
                </a:gridCol>
              </a:tblGrid>
              <a:tr h="1509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Deans &amp; Program Directors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Field Directors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7702397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69.6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84801053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41401945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sure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41.3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7250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06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5" y="444538"/>
            <a:ext cx="9371949" cy="11835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context and/or approach(es) you are using when discussing this topic?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22892"/>
              </p:ext>
            </p:extLst>
          </p:nvPr>
        </p:nvGraphicFramePr>
        <p:xfrm>
          <a:off x="1410026" y="1750218"/>
          <a:ext cx="10050453" cy="4071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779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802672567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1063150707"/>
                    </a:ext>
                  </a:extLst>
                </a:gridCol>
              </a:tblGrid>
              <a:tr h="250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health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Disease management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Anxiety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Promoting health care access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Advocacy and public policy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78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25" y="444538"/>
            <a:ext cx="9371949" cy="11835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context and/or approach(es) you are using when discussing this topic?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040761"/>
              </p:ext>
            </p:extLst>
          </p:nvPr>
        </p:nvGraphicFramePr>
        <p:xfrm>
          <a:off x="1410026" y="1750218"/>
          <a:ext cx="10050453" cy="4071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779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802672567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1063150707"/>
                    </a:ext>
                  </a:extLst>
                </a:gridCol>
              </a:tblGrid>
              <a:tr h="250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Teletherapy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isolation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Racism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Interprofessional practice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Crisis management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(Please state)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6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064" y="540247"/>
            <a:ext cx="9371949" cy="11835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Does your program currently have a continuity plan to use if students are unable to attend their field placements?</a:t>
            </a:r>
            <a:r>
              <a:rPr lang="en-US" sz="3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578B-32BB-4A63-B7D0-5EEED274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065" y="1961231"/>
            <a:ext cx="9371948" cy="4620682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7908" y="6629400"/>
            <a:ext cx="9144259" cy="2286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18A4AE-B6AD-40E9-A49D-AD78C5578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77688"/>
              </p:ext>
            </p:extLst>
          </p:nvPr>
        </p:nvGraphicFramePr>
        <p:xfrm>
          <a:off x="1454065" y="1961231"/>
          <a:ext cx="9371949" cy="2776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3983">
                  <a:extLst>
                    <a:ext uri="{9D8B030D-6E8A-4147-A177-3AD203B41FA5}">
                      <a16:colId xmlns:a16="http://schemas.microsoft.com/office/drawing/2014/main" val="67738020"/>
                    </a:ext>
                  </a:extLst>
                </a:gridCol>
                <a:gridCol w="3123983">
                  <a:extLst>
                    <a:ext uri="{9D8B030D-6E8A-4147-A177-3AD203B41FA5}">
                      <a16:colId xmlns:a16="http://schemas.microsoft.com/office/drawing/2014/main" val="3403155308"/>
                    </a:ext>
                  </a:extLst>
                </a:gridCol>
                <a:gridCol w="3123983">
                  <a:extLst>
                    <a:ext uri="{9D8B030D-6E8A-4147-A177-3AD203B41FA5}">
                      <a16:colId xmlns:a16="http://schemas.microsoft.com/office/drawing/2014/main" val="600939522"/>
                    </a:ext>
                  </a:extLst>
                </a:gridCol>
              </a:tblGrid>
              <a:tr h="1509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Deans &amp; Program Directors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Directors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7702397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84801053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41401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40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064" y="540247"/>
            <a:ext cx="9371949" cy="1183566"/>
          </a:xfrm>
        </p:spPr>
        <p:txBody>
          <a:bodyPr>
            <a:normAutofit/>
          </a:bodyPr>
          <a:lstStyle/>
          <a:p>
            <a:r>
              <a:rPr lang="en-US" b="1" dirty="0"/>
              <a:t>Innovative alternatives to Field: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578B-32BB-4A63-B7D0-5EEED274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065" y="1961231"/>
            <a:ext cx="9371948" cy="4620682"/>
          </a:xfrm>
        </p:spPr>
        <p:txBody>
          <a:bodyPr/>
          <a:lstStyle/>
          <a:p>
            <a:r>
              <a:rPr lang="en-US" sz="2800" dirty="0"/>
              <a:t>Data was collected via open ended question on both surveys. </a:t>
            </a:r>
          </a:p>
          <a:p>
            <a:r>
              <a:rPr lang="en-US" sz="2800" dirty="0"/>
              <a:t>Accreditation staff are building an open-source document to share with members in the coming day or so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7908" y="6629400"/>
            <a:ext cx="9144259" cy="2286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73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&amp;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578B-32BB-4A63-B7D0-5EEED274F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Both surveys had a wide array of institution types (size, geographic location, auspice). </a:t>
            </a:r>
          </a:p>
          <a:p>
            <a:pPr lvl="1"/>
            <a:r>
              <a:rPr lang="en-US" sz="2400" dirty="0"/>
              <a:t>Field Director survey had slightly more respondents from larger institutions and public institutions.</a:t>
            </a:r>
          </a:p>
          <a:p>
            <a:pPr lvl="1"/>
            <a:r>
              <a:rPr lang="en-US" sz="2400" dirty="0"/>
              <a:t>Both surveys had over 40% of respondents being from institutions in urban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68BB120-F66C-4CEC-8009-6D4F69D3F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30598"/>
              </p:ext>
            </p:extLst>
          </p:nvPr>
        </p:nvGraphicFramePr>
        <p:xfrm>
          <a:off x="1410024" y="4339498"/>
          <a:ext cx="9371946" cy="1671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5986">
                  <a:extLst>
                    <a:ext uri="{9D8B030D-6E8A-4147-A177-3AD203B41FA5}">
                      <a16:colId xmlns:a16="http://schemas.microsoft.com/office/drawing/2014/main" val="3282180156"/>
                    </a:ext>
                  </a:extLst>
                </a:gridCol>
                <a:gridCol w="1703990">
                  <a:extLst>
                    <a:ext uri="{9D8B030D-6E8A-4147-A177-3AD203B41FA5}">
                      <a16:colId xmlns:a16="http://schemas.microsoft.com/office/drawing/2014/main" val="1689105218"/>
                    </a:ext>
                  </a:extLst>
                </a:gridCol>
                <a:gridCol w="1703990">
                  <a:extLst>
                    <a:ext uri="{9D8B030D-6E8A-4147-A177-3AD203B41FA5}">
                      <a16:colId xmlns:a16="http://schemas.microsoft.com/office/drawing/2014/main" val="4171202174"/>
                    </a:ext>
                  </a:extLst>
                </a:gridCol>
                <a:gridCol w="1703990">
                  <a:extLst>
                    <a:ext uri="{9D8B030D-6E8A-4147-A177-3AD203B41FA5}">
                      <a16:colId xmlns:a16="http://schemas.microsoft.com/office/drawing/2014/main" val="2829190104"/>
                    </a:ext>
                  </a:extLst>
                </a:gridCol>
                <a:gridCol w="1703990">
                  <a:extLst>
                    <a:ext uri="{9D8B030D-6E8A-4147-A177-3AD203B41FA5}">
                      <a16:colId xmlns:a16="http://schemas.microsoft.com/office/drawing/2014/main" val="3912862546"/>
                    </a:ext>
                  </a:extLst>
                </a:gridCol>
              </a:tblGrid>
              <a:tr h="27611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What level(s) of program(s) do you oversee? (Select all that apply)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50212"/>
                  </a:ext>
                </a:extLst>
              </a:tr>
              <a:tr h="276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Baccalaureate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Master's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Practice Doctorate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Research Doctorate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088199"/>
                  </a:ext>
                </a:extLst>
              </a:tr>
              <a:tr h="552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Deans &amp; Program Directors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83.8%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50.8%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4414217"/>
                  </a:ext>
                </a:extLst>
              </a:tr>
              <a:tr h="276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Field Directors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75.3%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2009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6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Is your campus currently modifying operations due to COVID-19 (Coronavirus)?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578B-32BB-4A63-B7D0-5EEED274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065" y="1961231"/>
            <a:ext cx="9371948" cy="4620682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18A4AE-B6AD-40E9-A49D-AD78C5578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26262"/>
              </p:ext>
            </p:extLst>
          </p:nvPr>
        </p:nvGraphicFramePr>
        <p:xfrm>
          <a:off x="1410024" y="1566000"/>
          <a:ext cx="9371949" cy="2776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3983">
                  <a:extLst>
                    <a:ext uri="{9D8B030D-6E8A-4147-A177-3AD203B41FA5}">
                      <a16:colId xmlns:a16="http://schemas.microsoft.com/office/drawing/2014/main" val="67738020"/>
                    </a:ext>
                  </a:extLst>
                </a:gridCol>
                <a:gridCol w="3123983">
                  <a:extLst>
                    <a:ext uri="{9D8B030D-6E8A-4147-A177-3AD203B41FA5}">
                      <a16:colId xmlns:a16="http://schemas.microsoft.com/office/drawing/2014/main" val="3403155308"/>
                    </a:ext>
                  </a:extLst>
                </a:gridCol>
                <a:gridCol w="3123983">
                  <a:extLst>
                    <a:ext uri="{9D8B030D-6E8A-4147-A177-3AD203B41FA5}">
                      <a16:colId xmlns:a16="http://schemas.microsoft.com/office/drawing/2014/main" val="600939522"/>
                    </a:ext>
                  </a:extLst>
                </a:gridCol>
              </a:tblGrid>
              <a:tr h="1509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%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Deans &amp; Program Directors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Field Directors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7702397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effectLst/>
                        </a:rPr>
                        <a:t>Yes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effectLst/>
                        </a:rPr>
                        <a:t>94.9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effectLst/>
                        </a:rPr>
                        <a:t>99.6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84801053"/>
                  </a:ext>
                </a:extLst>
              </a:tr>
              <a:tr h="633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No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effectLst/>
                        </a:rPr>
                        <a:t>5.1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effectLst/>
                        </a:rPr>
                        <a:t>0.4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41401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6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 which of the following ways is your campus and/or school/department currently modifying operations due to COVID-19 (Coronavirus)?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65222"/>
              </p:ext>
            </p:extLst>
          </p:nvPr>
        </p:nvGraphicFramePr>
        <p:xfrm>
          <a:off x="1410026" y="1750218"/>
          <a:ext cx="10050456" cy="4071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076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2802672567"/>
                    </a:ext>
                  </a:extLst>
                </a:gridCol>
              </a:tblGrid>
              <a:tr h="250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Flexible attendance policies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Cancelling some face-to-face classes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Cancelling all face-to-face classes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Recommending moving some face-to-face classes to an online/electronic delivery method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Recommending moving all face-to-face classes to an online/electronic delivery method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Deans &amp; Program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14.7%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45.2%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59.6%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2.1%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7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 which of the following ways is your campus and/or school/department currently modifying operations due to COVID-19 (Coronavirus)?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70965"/>
              </p:ext>
            </p:extLst>
          </p:nvPr>
        </p:nvGraphicFramePr>
        <p:xfrm>
          <a:off x="1410026" y="1750218"/>
          <a:ext cx="10050456" cy="4071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076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  <a:gridCol w="1675076">
                  <a:extLst>
                    <a:ext uri="{9D8B030D-6E8A-4147-A177-3AD203B41FA5}">
                      <a16:colId xmlns:a16="http://schemas.microsoft.com/office/drawing/2014/main" val="2802672567"/>
                    </a:ext>
                  </a:extLst>
                </a:gridCol>
              </a:tblGrid>
              <a:tr h="250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Requiring moving all face-to-face classes to an online/electronic delivery method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 events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 all student conference attendance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 all student domestic travel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 all student international travel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2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 which of the following ways is your campus and/or school/department currently modifying operations due to COVID-19 (Coronavirus)?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241444"/>
              </p:ext>
            </p:extLst>
          </p:nvPr>
        </p:nvGraphicFramePr>
        <p:xfrm>
          <a:off x="1410026" y="1750218"/>
          <a:ext cx="10050453" cy="4071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779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2802672567"/>
                    </a:ext>
                  </a:extLst>
                </a:gridCol>
                <a:gridCol w="1435779">
                  <a:extLst>
                    <a:ext uri="{9D8B030D-6E8A-4147-A177-3AD203B41FA5}">
                      <a16:colId xmlns:a16="http://schemas.microsoft.com/office/drawing/2014/main" val="1063150707"/>
                    </a:ext>
                  </a:extLst>
                </a:gridCol>
              </a:tblGrid>
              <a:tr h="250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 all faculty/staff domestic travel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 all faculty/staff international travel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Allowing some faculty/staff to work remotely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Allowing all faculty/staff to work remotely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Requiring some faculty/staff to work remotely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Requiring all faculty/staff to work remotely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36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 which of the following ways is your campus and/or school/department currently modifying operations due to COVID-19 (Coronavirus)? (Select all that apply)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599320"/>
              </p:ext>
            </p:extLst>
          </p:nvPr>
        </p:nvGraphicFramePr>
        <p:xfrm>
          <a:off x="1410026" y="1750219"/>
          <a:ext cx="9144258" cy="4040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86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3048086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3048086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</a:tblGrid>
              <a:tr h="27530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Providing resources to ensure online platforms are accessible for all students - Laptops/computer devices for those who do not have them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Providing resources to ensure online platforms are accessible for all students - Data plans for those who do not have them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771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516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18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 which, if any, of the following ways is your school/department currently modifying field placements for students? (Select all that apply) 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45722"/>
              </p:ext>
            </p:extLst>
          </p:nvPr>
        </p:nvGraphicFramePr>
        <p:xfrm>
          <a:off x="1410026" y="1750219"/>
          <a:ext cx="9816775" cy="4061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3355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1963355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1963355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1963355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  <a:gridCol w="1963355">
                  <a:extLst>
                    <a:ext uri="{9D8B030D-6E8A-4147-A177-3AD203B41FA5}">
                      <a16:colId xmlns:a16="http://schemas.microsoft.com/office/drawing/2014/main" val="2289743920"/>
                    </a:ext>
                  </a:extLst>
                </a:gridCol>
              </a:tblGrid>
              <a:tr h="2493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Allowing students in some placement setting to modify their field placement work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Allowing students in all placement settings to modify their field placement work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Requiring students in some placement settings to modify their field placement work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Requiring students in all placement setting to modify their field placement work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39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8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02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35BD-9BB9-4288-B689-298C0A51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 which, if any, of the following ways is your school/department currently modifying field placements for students? (Select all that apply) 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D740D56-F978-4B26-93D7-1F2CA9A4A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082169"/>
              </p:ext>
            </p:extLst>
          </p:nvPr>
        </p:nvGraphicFramePr>
        <p:xfrm>
          <a:off x="1410026" y="1750218"/>
          <a:ext cx="9371948" cy="4071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2987">
                  <a:extLst>
                    <a:ext uri="{9D8B030D-6E8A-4147-A177-3AD203B41FA5}">
                      <a16:colId xmlns:a16="http://schemas.microsoft.com/office/drawing/2014/main" val="2813722069"/>
                    </a:ext>
                  </a:extLst>
                </a:gridCol>
                <a:gridCol w="2342987">
                  <a:extLst>
                    <a:ext uri="{9D8B030D-6E8A-4147-A177-3AD203B41FA5}">
                      <a16:colId xmlns:a16="http://schemas.microsoft.com/office/drawing/2014/main" val="4191853014"/>
                    </a:ext>
                  </a:extLst>
                </a:gridCol>
                <a:gridCol w="2342987">
                  <a:extLst>
                    <a:ext uri="{9D8B030D-6E8A-4147-A177-3AD203B41FA5}">
                      <a16:colId xmlns:a16="http://schemas.microsoft.com/office/drawing/2014/main" val="2825601873"/>
                    </a:ext>
                  </a:extLst>
                </a:gridCol>
                <a:gridCol w="2342987">
                  <a:extLst>
                    <a:ext uri="{9D8B030D-6E8A-4147-A177-3AD203B41FA5}">
                      <a16:colId xmlns:a16="http://schemas.microsoft.com/office/drawing/2014/main" val="1054895345"/>
                    </a:ext>
                  </a:extLst>
                </a:gridCol>
              </a:tblGrid>
              <a:tr h="250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Cancelling/suspending some field placements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Cancelling/suspending all field placements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changes are currently being made to field placements for students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58165"/>
                  </a:ext>
                </a:extLst>
              </a:tr>
              <a:tr h="94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Deans &amp; Program Directors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3478640"/>
                  </a:ext>
                </a:extLst>
              </a:tr>
              <a:tr h="629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Field Directors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6499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9D445-A819-4D83-A7B6-971A7D3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00D6D-E40B-42A4-8D63-7EE7AD72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C4151-D429-490F-8B6F-CB9E6F3BB76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D5D-D260-4D42-AEA8-350B8669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3494B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Council on Social Work Education                                                                                                                                                                                                                       www.cswe.org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3494B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9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46C581CD4B94C9F07CDF1C0CE55B5" ma:contentTypeVersion="17" ma:contentTypeDescription="Create a new document." ma:contentTypeScope="" ma:versionID="cb93ca27c35cdd3b1c6a2661e47fb1cd">
  <xsd:schema xmlns:xsd="http://www.w3.org/2001/XMLSchema" xmlns:xs="http://www.w3.org/2001/XMLSchema" xmlns:p="http://schemas.microsoft.com/office/2006/metadata/properties" xmlns:ns1="http://schemas.microsoft.com/sharepoint/v3" xmlns:ns3="d8df3178-fe2a-49a2-80c6-a5f8ad74ed99" xmlns:ns4="5296599d-4ea0-4f58-93a6-1cae86b4a594" targetNamespace="http://schemas.microsoft.com/office/2006/metadata/properties" ma:root="true" ma:fieldsID="5c0c96f643bbe0b09d36d27bc25082b9" ns1:_="" ns3:_="" ns4:_="">
    <xsd:import namespace="http://schemas.microsoft.com/sharepoint/v3"/>
    <xsd:import namespace="d8df3178-fe2a-49a2-80c6-a5f8ad74ed99"/>
    <xsd:import namespace="5296599d-4ea0-4f58-93a6-1cae86b4a5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f3178-fe2a-49a2-80c6-a5f8ad74ed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6599d-4ea0-4f58-93a6-1cae86b4a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7ACBCE-461E-4610-A51F-8331C95C0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637E9D-0B7D-47B9-A231-0E5EC6C596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df3178-fe2a-49a2-80c6-a5f8ad74ed99"/>
    <ds:schemaRef ds:uri="5296599d-4ea0-4f58-93a6-1cae86b4a5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199049-D2EC-402E-9492-7C09553983DE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d8df3178-fe2a-49a2-80c6-a5f8ad74ed99"/>
    <ds:schemaRef ds:uri="http://schemas.openxmlformats.org/package/2006/metadata/core-properties"/>
    <ds:schemaRef ds:uri="http://schemas.microsoft.com/office/2006/documentManagement/types"/>
    <ds:schemaRef ds:uri="5296599d-4ea0-4f58-93a6-1cae86b4a594"/>
    <ds:schemaRef ds:uri="http://schemas.microsoft.com/sharepoint/v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1308</Words>
  <Application>Microsoft Office PowerPoint</Application>
  <PresentationFormat>Widescreen</PresentationFormat>
  <Paragraphs>290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Ecology 16x9</vt:lpstr>
      <vt:lpstr>Data Collection &amp; Methodology</vt:lpstr>
      <vt:lpstr>Data Collection &amp; Methodology</vt:lpstr>
      <vt:lpstr>Is your campus currently modifying operations due to COVID-19 (Coronavirus)?</vt:lpstr>
      <vt:lpstr>In which of the following ways is your campus and/or school/department currently modifying operations due to COVID-19 (Coronavirus)? (Select all that apply)</vt:lpstr>
      <vt:lpstr>In which of the following ways is your campus and/or school/department currently modifying operations due to COVID-19 (Coronavirus)? (Select all that apply)</vt:lpstr>
      <vt:lpstr>In which of the following ways is your campus and/or school/department currently modifying operations due to COVID-19 (Coronavirus)? (Select all that apply)</vt:lpstr>
      <vt:lpstr>In which of the following ways is your campus and/or school/department currently modifying operations due to COVID-19 (Coronavirus)? (Select all that apply)</vt:lpstr>
      <vt:lpstr>In which, if any, of the following ways is your school/department currently modifying field placements for students? (Select all that apply) </vt:lpstr>
      <vt:lpstr>In which, if any, of the following ways is your school/department currently modifying field placements for students? (Select all that apply) </vt:lpstr>
      <vt:lpstr>What type(s) of alternate activities are you offering your students who are affected by modified or canceled field education placements? (Select all that apply)</vt:lpstr>
      <vt:lpstr>What type(s) of alternate activities are you offering your students who are affected by modified or canceled field education placements? (Select all that apply)</vt:lpstr>
      <vt:lpstr>Is your program incorporating information about COVID-19 in the classroom?</vt:lpstr>
      <vt:lpstr>What is the context and/or approach(es) you are using when discussing this topic? (Select all that apply)</vt:lpstr>
      <vt:lpstr>What is the context and/or approach(es) you are using when discussing this topic? (Select all that apply)</vt:lpstr>
      <vt:lpstr>Does your program currently have a continuity plan to use if students are unable to attend their field placements? </vt:lpstr>
      <vt:lpstr>Innovative alternatives to Field: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Bradshaw</dc:creator>
  <cp:lastModifiedBy>Mary Kurfess</cp:lastModifiedBy>
  <cp:revision>5</cp:revision>
  <dcterms:created xsi:type="dcterms:W3CDTF">2020-03-19T15:06:34Z</dcterms:created>
  <dcterms:modified xsi:type="dcterms:W3CDTF">2020-03-20T21:18:36Z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0x0101007C646C581CD4B94C9F07CDF1C0CE55B5</vt:lpwstr>
  </property>
</Properties>
</file>