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284" r:id="rId5"/>
    <p:sldId id="299" r:id="rId6"/>
    <p:sldId id="285" r:id="rId7"/>
    <p:sldId id="286" r:id="rId8"/>
    <p:sldId id="287" r:id="rId9"/>
    <p:sldId id="288" r:id="rId10"/>
    <p:sldId id="289" r:id="rId11"/>
    <p:sldId id="291" r:id="rId12"/>
    <p:sldId id="292" r:id="rId13"/>
    <p:sldId id="293" r:id="rId14"/>
    <p:sldId id="294" r:id="rId15"/>
    <p:sldId id="296" r:id="rId16"/>
    <p:sldId id="295" r:id="rId17"/>
    <p:sldId id="297" r:id="rId18"/>
    <p:sldId id="298" r:id="rId19"/>
    <p:sldId id="30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38454B-82D0-4A6B-8A59-4FD8EA3DAFC4}" v="2" dt="2020-03-19T17:32:26.2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FA491A-854B-462F-A772-1B642BD4E2E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679C2-3569-4BCD-AB73-23EFF6662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308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050544"/>
            <a:ext cx="4667354" cy="53168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372" y="3475577"/>
            <a:ext cx="4592072" cy="1846766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372" y="5359400"/>
            <a:ext cx="4592072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6815" y="2520176"/>
            <a:ext cx="2500172" cy="170172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6544188-D067-4F58-9872-0F79AF614B3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705" y="2520176"/>
            <a:ext cx="2496404" cy="170172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35EFA63-DD80-40EA-9FD0-1123A8FE988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228" y="2520176"/>
            <a:ext cx="2500665" cy="170172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E1E2C54-8160-40E1-91C4-483AFFB4B82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86" y="1498600"/>
            <a:ext cx="3567483" cy="152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09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9699" y="2434147"/>
            <a:ext cx="4608576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34147"/>
            <a:ext cx="4610100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1E90-549F-4FBC-A015-CD9031710F72}" type="datetime1">
              <a:rPr lang="en-US" smtClean="0"/>
              <a:t>3/20/2020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4A4E835-FAD7-42FE-84B4-57798A4CDC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6753" y="5910469"/>
            <a:ext cx="705220" cy="70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99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AD68-56C7-4D31-B0FD-9CCEDEF9D6A0}" type="datetime1">
              <a:rPr lang="en-US" smtClean="0"/>
              <a:t>3/20/2020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DCF102-EF74-4DB3-A918-789DC4657C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6753" y="5910469"/>
            <a:ext cx="705220" cy="70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7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7F9F-E7F2-49DE-A0A1-739E8015A1DF}" type="datetime1">
              <a:rPr lang="en-US" smtClean="0"/>
              <a:t>3/20/2020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A96237-7420-4C63-B637-31143B702F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6753" y="5910469"/>
            <a:ext cx="705220" cy="70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119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4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4" y="3502152"/>
            <a:ext cx="4155622" cy="2479548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8128-9A32-4EC8-9740-F57F03DADF3D}" type="datetime1">
              <a:rPr lang="en-US" smtClean="0"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D10F4BC-C62F-4742-9ACF-8DC8970CC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6753" y="5910469"/>
            <a:ext cx="705220" cy="70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96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5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5" y="3502152"/>
            <a:ext cx="4155622" cy="2479547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C28BC-86F6-4D37-89AA-24F88BDE7022}" type="datetime1">
              <a:rPr lang="en-US" smtClean="0"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3EED50F-892E-4DB8-BDA4-43BD613573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6753" y="5910469"/>
            <a:ext cx="705220" cy="70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475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0432-B93F-4CBE-A246-91757735A1D0}" type="datetime1">
              <a:rPr lang="en-US" smtClean="0"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554245-577C-4021-AC55-75451C46C5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6753" y="5910469"/>
            <a:ext cx="705220" cy="70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967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E7E06-C253-4960-844D-13B1D1FB4F07}" type="datetime1">
              <a:rPr lang="en-US" smtClean="0"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53ADAB-CEE9-43C1-90DD-2F74A546A7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6753" y="5910469"/>
            <a:ext cx="705220" cy="70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397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F5EB44C-39F5-421B-A156-F94CB807A9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414" y="2577979"/>
            <a:ext cx="2500172" cy="170172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B160EF6-F12D-44EA-B5BC-1DFB086886B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111" y="2577979"/>
            <a:ext cx="2496404" cy="170172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AB28D5C-D573-4C75-A4F0-D759A125B95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7515" y="2577979"/>
            <a:ext cx="2500665" cy="1701729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0B9A5AC-9573-440C-806C-2520B743DC59}"/>
              </a:ext>
            </a:extLst>
          </p:cNvPr>
          <p:cNvSpPr/>
          <p:nvPr userDrawn="1"/>
        </p:nvSpPr>
        <p:spPr>
          <a:xfrm>
            <a:off x="2483758" y="1050544"/>
            <a:ext cx="4667354" cy="53168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51A2D31-29F3-4459-A420-30320B42CC5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693" y="1554356"/>
            <a:ext cx="3567483" cy="1528921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B620ACCE-ADAA-47E2-A8D0-A0B97466E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7210" y="3203713"/>
            <a:ext cx="4592072" cy="1846766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32480C50-51C7-453A-9B4B-C5A54D1C4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7210" y="5079616"/>
            <a:ext cx="4592072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2042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F5EB44C-39F5-421B-A156-F94CB807A9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414" y="2577979"/>
            <a:ext cx="2500172" cy="170172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B160EF6-F12D-44EA-B5BC-1DFB086886B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888" y="2577979"/>
            <a:ext cx="2496404" cy="170172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AB28D5C-D573-4C75-A4F0-D759A125B95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7515" y="2577979"/>
            <a:ext cx="2500665" cy="1701729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0B9A5AC-9573-440C-806C-2520B743DC59}"/>
              </a:ext>
            </a:extLst>
          </p:cNvPr>
          <p:cNvSpPr/>
          <p:nvPr userDrawn="1"/>
        </p:nvSpPr>
        <p:spPr>
          <a:xfrm>
            <a:off x="4980161" y="1044811"/>
            <a:ext cx="4667354" cy="53168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51A2D31-29F3-4459-A420-30320B42CC5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0097" y="1501984"/>
            <a:ext cx="3567483" cy="1528921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B620ACCE-ADAA-47E2-A8D0-A0B97466E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17802" y="3030905"/>
            <a:ext cx="4592072" cy="1846766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32480C50-51C7-453A-9B4B-C5A54D1C4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17802" y="4969939"/>
            <a:ext cx="4592072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07033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F5EB44C-39F5-421B-A156-F94CB807A9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9" y="2577979"/>
            <a:ext cx="2500172" cy="170172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B160EF6-F12D-44EA-B5BC-1DFB086886B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211" y="2577979"/>
            <a:ext cx="2496404" cy="170172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AB28D5C-D573-4C75-A4F0-D759A125B95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222" y="2577979"/>
            <a:ext cx="2500665" cy="1701729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0B9A5AC-9573-440C-806C-2520B743DC59}"/>
              </a:ext>
            </a:extLst>
          </p:cNvPr>
          <p:cNvSpPr/>
          <p:nvPr userDrawn="1"/>
        </p:nvSpPr>
        <p:spPr>
          <a:xfrm>
            <a:off x="7513495" y="1117451"/>
            <a:ext cx="4667354" cy="53168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51A2D31-29F3-4459-A420-30320B42CC5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4581" y="1566593"/>
            <a:ext cx="3567483" cy="1528921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B620ACCE-ADAA-47E2-A8D0-A0B97466E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1136" y="3095514"/>
            <a:ext cx="4592072" cy="1846766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32480C50-51C7-453A-9B4B-C5A54D1C4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55324" y="5021758"/>
            <a:ext cx="4592072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6464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C4151-D429-490F-8B6F-CB9E6F3BB766}" type="datetime1">
              <a:rPr lang="en-US" smtClean="0"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71CCD59-F824-4A14-A373-27D671FAD4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6753" y="5910469"/>
            <a:ext cx="705220" cy="70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204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118837" y="3145188"/>
            <a:ext cx="4034648" cy="28007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3084" y="3429000"/>
            <a:ext cx="3805832" cy="1398442"/>
          </a:xfrm>
        </p:spPr>
        <p:txBody>
          <a:bodyPr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92859" y="5451564"/>
            <a:ext cx="3805832" cy="44952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" y="3144645"/>
            <a:ext cx="4108578" cy="280070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84" y="3144643"/>
            <a:ext cx="4115584" cy="28007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34DA04C-725E-46FA-A199-985F32B3EBF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6780" y="6334214"/>
            <a:ext cx="705220" cy="70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210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100983" y="3245004"/>
            <a:ext cx="3961350" cy="270034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3084" y="3429000"/>
            <a:ext cx="3805832" cy="1398442"/>
          </a:xfrm>
        </p:spPr>
        <p:txBody>
          <a:bodyPr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92859" y="5451564"/>
            <a:ext cx="3805832" cy="44952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2" y="3247039"/>
            <a:ext cx="3961350" cy="269627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84" y="3249601"/>
            <a:ext cx="3961350" cy="26957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4FE2F40-9732-4382-9912-4B0D1B0E226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6780" y="6334215"/>
            <a:ext cx="705220" cy="70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23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100983" y="3245004"/>
            <a:ext cx="3961350" cy="270034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3084" y="3429000"/>
            <a:ext cx="3805832" cy="1398442"/>
          </a:xfrm>
        </p:spPr>
        <p:txBody>
          <a:bodyPr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92859" y="5451564"/>
            <a:ext cx="3805832" cy="44952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2" y="3247039"/>
            <a:ext cx="3961350" cy="269627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857" y="3249601"/>
            <a:ext cx="3954604" cy="26957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A301242-D79C-44D2-9EB2-04A0FBC906B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6780" y="6334215"/>
            <a:ext cx="705220" cy="70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97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268E2-4F7E-4DE7-B482-3803F447F935}" type="datetime1">
              <a:rPr lang="en-US" smtClean="0"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0698A2-9FAC-4D04-8EC1-F616AAC4A0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6755" y="5909830"/>
            <a:ext cx="705220" cy="70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38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</a:t>
            </a:r>
            <a:r>
              <a:rPr dirty="0"/>
              <a:t>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3403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8FDD023-A7E9-45C6-8E49-199213A6C580}" type="datetime1">
              <a:rPr lang="en-US" smtClean="0"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48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35BD-9BB9-4288-B689-298C0A511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Collection &amp;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1578B-32BB-4A63-B7D0-5EEED274F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 surveys administered:</a:t>
            </a:r>
          </a:p>
          <a:p>
            <a:pPr lvl="1"/>
            <a:r>
              <a:rPr lang="en-US" sz="2400" dirty="0"/>
              <a:t>Deans &amp; Program Directors – sent via direct emails to contact list </a:t>
            </a:r>
          </a:p>
          <a:p>
            <a:pPr lvl="2"/>
            <a:r>
              <a:rPr lang="en-US" sz="2000" dirty="0"/>
              <a:t>March 12-16 – 197 valid responses</a:t>
            </a:r>
          </a:p>
          <a:p>
            <a:pPr lvl="1"/>
            <a:r>
              <a:rPr lang="en-US" sz="2400" dirty="0"/>
              <a:t>Field Directors –  sent via open link to COFE listserv</a:t>
            </a:r>
          </a:p>
          <a:p>
            <a:pPr lvl="2"/>
            <a:r>
              <a:rPr lang="en-US" sz="2000" dirty="0"/>
              <a:t>March 15-17 – 235 valid responses</a:t>
            </a:r>
          </a:p>
          <a:p>
            <a:pPr lvl="1"/>
            <a:endParaRPr lang="en-US" dirty="0"/>
          </a:p>
          <a:p>
            <a:r>
              <a:rPr lang="en-US" sz="2800" dirty="0"/>
              <a:t>Surveys both administered anonymously to encourage honest and accurate responses by respondents on modifications they were making</a:t>
            </a:r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9D445-A819-4D83-A7B6-971A7D351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8D479-8942-46E8-A226-A4E01F7A105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00D6D-E40B-42A4-8D63-7EE7AD72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BC4151-D429-490F-8B6F-CB9E6F3BB766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3/20/2020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D8D5D-D260-4D42-AEA8-350B86693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1834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35BD-9BB9-4288-B689-298C0A511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0026" y="453004"/>
            <a:ext cx="10647680" cy="1166633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What type(s) of alternate activities are you offering your students who are affected by modified or canceled field education placements? (Select all that apply)</a:t>
            </a:r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D740D56-F978-4B26-93D7-1F2CA9A4A8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2831066"/>
              </p:ext>
            </p:extLst>
          </p:nvPr>
        </p:nvGraphicFramePr>
        <p:xfrm>
          <a:off x="1410026" y="1750218"/>
          <a:ext cx="9948852" cy="40714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8142">
                  <a:extLst>
                    <a:ext uri="{9D8B030D-6E8A-4147-A177-3AD203B41FA5}">
                      <a16:colId xmlns:a16="http://schemas.microsoft.com/office/drawing/2014/main" val="2813722069"/>
                    </a:ext>
                  </a:extLst>
                </a:gridCol>
                <a:gridCol w="1658142">
                  <a:extLst>
                    <a:ext uri="{9D8B030D-6E8A-4147-A177-3AD203B41FA5}">
                      <a16:colId xmlns:a16="http://schemas.microsoft.com/office/drawing/2014/main" val="4191853014"/>
                    </a:ext>
                  </a:extLst>
                </a:gridCol>
                <a:gridCol w="1658142">
                  <a:extLst>
                    <a:ext uri="{9D8B030D-6E8A-4147-A177-3AD203B41FA5}">
                      <a16:colId xmlns:a16="http://schemas.microsoft.com/office/drawing/2014/main" val="2825601873"/>
                    </a:ext>
                  </a:extLst>
                </a:gridCol>
                <a:gridCol w="1658142">
                  <a:extLst>
                    <a:ext uri="{9D8B030D-6E8A-4147-A177-3AD203B41FA5}">
                      <a16:colId xmlns:a16="http://schemas.microsoft.com/office/drawing/2014/main" val="1054895345"/>
                    </a:ext>
                  </a:extLst>
                </a:gridCol>
                <a:gridCol w="1658142">
                  <a:extLst>
                    <a:ext uri="{9D8B030D-6E8A-4147-A177-3AD203B41FA5}">
                      <a16:colId xmlns:a16="http://schemas.microsoft.com/office/drawing/2014/main" val="2289743920"/>
                    </a:ext>
                  </a:extLst>
                </a:gridCol>
                <a:gridCol w="1658142">
                  <a:extLst>
                    <a:ext uri="{9D8B030D-6E8A-4147-A177-3AD203B41FA5}">
                      <a16:colId xmlns:a16="http://schemas.microsoft.com/office/drawing/2014/main" val="2802672567"/>
                    </a:ext>
                  </a:extLst>
                </a:gridCol>
              </a:tblGrid>
              <a:tr h="250002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Telework arrangement with agency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 on crisis response policies, procedures, notifications, and education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Client case/ paperwork on a secure server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Ability to call in to meetings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 on projects from home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858165"/>
                  </a:ext>
                </a:extLst>
              </a:tr>
              <a:tr h="9415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Deans &amp; Program Directors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33478640"/>
                  </a:ext>
                </a:extLst>
              </a:tr>
              <a:tr h="629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Field Directors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649992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9D445-A819-4D83-A7B6-971A7D351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8D479-8942-46E8-A226-A4E01F7A105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00D6D-E40B-42A4-8D63-7EE7AD72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BC4151-D429-490F-8B6F-CB9E6F3BB766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3/20/2020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D8D5D-D260-4D42-AEA8-350B86693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7426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35BD-9BB9-4288-B689-298C0A511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0026" y="453004"/>
            <a:ext cx="10647680" cy="1166633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What type(s) of alternate activities are you offering your students who are affected by modified or canceled field education placements? (Select all that apply)</a:t>
            </a:r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D740D56-F978-4B26-93D7-1F2CA9A4A8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500668"/>
              </p:ext>
            </p:extLst>
          </p:nvPr>
        </p:nvGraphicFramePr>
        <p:xfrm>
          <a:off x="1410027" y="1750218"/>
          <a:ext cx="9786295" cy="39292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7259">
                  <a:extLst>
                    <a:ext uri="{9D8B030D-6E8A-4147-A177-3AD203B41FA5}">
                      <a16:colId xmlns:a16="http://schemas.microsoft.com/office/drawing/2014/main" val="2813722069"/>
                    </a:ext>
                  </a:extLst>
                </a:gridCol>
                <a:gridCol w="1957259">
                  <a:extLst>
                    <a:ext uri="{9D8B030D-6E8A-4147-A177-3AD203B41FA5}">
                      <a16:colId xmlns:a16="http://schemas.microsoft.com/office/drawing/2014/main" val="4191853014"/>
                    </a:ext>
                  </a:extLst>
                </a:gridCol>
                <a:gridCol w="1957259">
                  <a:extLst>
                    <a:ext uri="{9D8B030D-6E8A-4147-A177-3AD203B41FA5}">
                      <a16:colId xmlns:a16="http://schemas.microsoft.com/office/drawing/2014/main" val="2825601873"/>
                    </a:ext>
                  </a:extLst>
                </a:gridCol>
                <a:gridCol w="1957259">
                  <a:extLst>
                    <a:ext uri="{9D8B030D-6E8A-4147-A177-3AD203B41FA5}">
                      <a16:colId xmlns:a16="http://schemas.microsoft.com/office/drawing/2014/main" val="1054895345"/>
                    </a:ext>
                  </a:extLst>
                </a:gridCol>
                <a:gridCol w="1957259">
                  <a:extLst>
                    <a:ext uri="{9D8B030D-6E8A-4147-A177-3AD203B41FA5}">
                      <a16:colId xmlns:a16="http://schemas.microsoft.com/office/drawing/2014/main" val="2289743920"/>
                    </a:ext>
                  </a:extLst>
                </a:gridCol>
              </a:tblGrid>
              <a:tr h="241268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Engage in professional development activities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Meet virtually with their field instructor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(Please state)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alternate activities are being offered to students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858165"/>
                  </a:ext>
                </a:extLst>
              </a:tr>
              <a:tr h="9086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Deans &amp; Program Directors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33478640"/>
                  </a:ext>
                </a:extLst>
              </a:tr>
              <a:tr h="6078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Field Directors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649992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9D445-A819-4D83-A7B6-971A7D351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8D479-8942-46E8-A226-A4E01F7A105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00D6D-E40B-42A4-8D63-7EE7AD72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BC4151-D429-490F-8B6F-CB9E6F3BB766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3/20/2020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D8D5D-D260-4D42-AEA8-350B86693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9683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35BD-9BB9-4288-B689-298C0A511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Is your program incorporating information about COVID-19 in the classroom?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1578B-32BB-4A63-B7D0-5EEED274F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4065" y="1961231"/>
            <a:ext cx="9371948" cy="4620682"/>
          </a:xfrm>
        </p:spPr>
        <p:txBody>
          <a:bodyPr/>
          <a:lstStyle/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9D445-A819-4D83-A7B6-971A7D351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8D479-8942-46E8-A226-A4E01F7A105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00D6D-E40B-42A4-8D63-7EE7AD72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BC4151-D429-490F-8B6F-CB9E6F3BB766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3/20/2020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D8D5D-D260-4D42-AEA8-350B86693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718A4AE-B6AD-40E9-A49D-AD78C55788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506347"/>
              </p:ext>
            </p:extLst>
          </p:nvPr>
        </p:nvGraphicFramePr>
        <p:xfrm>
          <a:off x="1454065" y="1961231"/>
          <a:ext cx="9371949" cy="34101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3983">
                  <a:extLst>
                    <a:ext uri="{9D8B030D-6E8A-4147-A177-3AD203B41FA5}">
                      <a16:colId xmlns:a16="http://schemas.microsoft.com/office/drawing/2014/main" val="67738020"/>
                    </a:ext>
                  </a:extLst>
                </a:gridCol>
                <a:gridCol w="3123983">
                  <a:extLst>
                    <a:ext uri="{9D8B030D-6E8A-4147-A177-3AD203B41FA5}">
                      <a16:colId xmlns:a16="http://schemas.microsoft.com/office/drawing/2014/main" val="3403155308"/>
                    </a:ext>
                  </a:extLst>
                </a:gridCol>
                <a:gridCol w="3123983">
                  <a:extLst>
                    <a:ext uri="{9D8B030D-6E8A-4147-A177-3AD203B41FA5}">
                      <a16:colId xmlns:a16="http://schemas.microsoft.com/office/drawing/2014/main" val="600939522"/>
                    </a:ext>
                  </a:extLst>
                </a:gridCol>
              </a:tblGrid>
              <a:tr h="15095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Deans &amp; Program Directors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Field Directors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47702397"/>
                  </a:ext>
                </a:extLst>
              </a:tr>
              <a:tr h="6335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69.6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53.5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184801053"/>
                  </a:ext>
                </a:extLst>
              </a:tr>
              <a:tr h="6335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5.2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541401945"/>
                  </a:ext>
                </a:extLst>
              </a:tr>
              <a:tr h="6335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 sure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41.3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672503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06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35BD-9BB9-4288-B689-298C0A511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0025" y="444538"/>
            <a:ext cx="9371949" cy="118356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What is the context and/or approach(es) you are using when discussing this topic? (Select all that apply)</a:t>
            </a:r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D740D56-F978-4B26-93D7-1F2CA9A4A8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22892"/>
              </p:ext>
            </p:extLst>
          </p:nvPr>
        </p:nvGraphicFramePr>
        <p:xfrm>
          <a:off x="1410026" y="1750218"/>
          <a:ext cx="10050453" cy="40714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5779">
                  <a:extLst>
                    <a:ext uri="{9D8B030D-6E8A-4147-A177-3AD203B41FA5}">
                      <a16:colId xmlns:a16="http://schemas.microsoft.com/office/drawing/2014/main" val="2813722069"/>
                    </a:ext>
                  </a:extLst>
                </a:gridCol>
                <a:gridCol w="1435779">
                  <a:extLst>
                    <a:ext uri="{9D8B030D-6E8A-4147-A177-3AD203B41FA5}">
                      <a16:colId xmlns:a16="http://schemas.microsoft.com/office/drawing/2014/main" val="4191853014"/>
                    </a:ext>
                  </a:extLst>
                </a:gridCol>
                <a:gridCol w="1435779">
                  <a:extLst>
                    <a:ext uri="{9D8B030D-6E8A-4147-A177-3AD203B41FA5}">
                      <a16:colId xmlns:a16="http://schemas.microsoft.com/office/drawing/2014/main" val="2825601873"/>
                    </a:ext>
                  </a:extLst>
                </a:gridCol>
                <a:gridCol w="1435779">
                  <a:extLst>
                    <a:ext uri="{9D8B030D-6E8A-4147-A177-3AD203B41FA5}">
                      <a16:colId xmlns:a16="http://schemas.microsoft.com/office/drawing/2014/main" val="1054895345"/>
                    </a:ext>
                  </a:extLst>
                </a:gridCol>
                <a:gridCol w="1435779">
                  <a:extLst>
                    <a:ext uri="{9D8B030D-6E8A-4147-A177-3AD203B41FA5}">
                      <a16:colId xmlns:a16="http://schemas.microsoft.com/office/drawing/2014/main" val="2289743920"/>
                    </a:ext>
                  </a:extLst>
                </a:gridCol>
                <a:gridCol w="1435779">
                  <a:extLst>
                    <a:ext uri="{9D8B030D-6E8A-4147-A177-3AD203B41FA5}">
                      <a16:colId xmlns:a16="http://schemas.microsoft.com/office/drawing/2014/main" val="2802672567"/>
                    </a:ext>
                  </a:extLst>
                </a:gridCol>
                <a:gridCol w="1435779">
                  <a:extLst>
                    <a:ext uri="{9D8B030D-6E8A-4147-A177-3AD203B41FA5}">
                      <a16:colId xmlns:a16="http://schemas.microsoft.com/office/drawing/2014/main" val="1063150707"/>
                    </a:ext>
                  </a:extLst>
                </a:gridCol>
              </a:tblGrid>
              <a:tr h="25000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health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Disease management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Anxiety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Promoting health care access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Advocacy and public policy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858165"/>
                  </a:ext>
                </a:extLst>
              </a:tr>
              <a:tr h="9415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Deans &amp; Program Directors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33478640"/>
                  </a:ext>
                </a:extLst>
              </a:tr>
              <a:tr h="629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Field Directors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649992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9D445-A819-4D83-A7B6-971A7D351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8D479-8942-46E8-A226-A4E01F7A105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00D6D-E40B-42A4-8D63-7EE7AD72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BC4151-D429-490F-8B6F-CB9E6F3BB766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3/20/2020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D8D5D-D260-4D42-AEA8-350B86693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8786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35BD-9BB9-4288-B689-298C0A511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0025" y="444538"/>
            <a:ext cx="9371949" cy="118356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What is the context and/or approach(es) you are using when discussing this topic? (Select all that apply)</a:t>
            </a:r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D740D56-F978-4B26-93D7-1F2CA9A4A8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1040761"/>
              </p:ext>
            </p:extLst>
          </p:nvPr>
        </p:nvGraphicFramePr>
        <p:xfrm>
          <a:off x="1410026" y="1750218"/>
          <a:ext cx="10050453" cy="40714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5779">
                  <a:extLst>
                    <a:ext uri="{9D8B030D-6E8A-4147-A177-3AD203B41FA5}">
                      <a16:colId xmlns:a16="http://schemas.microsoft.com/office/drawing/2014/main" val="2813722069"/>
                    </a:ext>
                  </a:extLst>
                </a:gridCol>
                <a:gridCol w="1435779">
                  <a:extLst>
                    <a:ext uri="{9D8B030D-6E8A-4147-A177-3AD203B41FA5}">
                      <a16:colId xmlns:a16="http://schemas.microsoft.com/office/drawing/2014/main" val="4191853014"/>
                    </a:ext>
                  </a:extLst>
                </a:gridCol>
                <a:gridCol w="1435779">
                  <a:extLst>
                    <a:ext uri="{9D8B030D-6E8A-4147-A177-3AD203B41FA5}">
                      <a16:colId xmlns:a16="http://schemas.microsoft.com/office/drawing/2014/main" val="2825601873"/>
                    </a:ext>
                  </a:extLst>
                </a:gridCol>
                <a:gridCol w="1435779">
                  <a:extLst>
                    <a:ext uri="{9D8B030D-6E8A-4147-A177-3AD203B41FA5}">
                      <a16:colId xmlns:a16="http://schemas.microsoft.com/office/drawing/2014/main" val="1054895345"/>
                    </a:ext>
                  </a:extLst>
                </a:gridCol>
                <a:gridCol w="1435779">
                  <a:extLst>
                    <a:ext uri="{9D8B030D-6E8A-4147-A177-3AD203B41FA5}">
                      <a16:colId xmlns:a16="http://schemas.microsoft.com/office/drawing/2014/main" val="2289743920"/>
                    </a:ext>
                  </a:extLst>
                </a:gridCol>
                <a:gridCol w="1435779">
                  <a:extLst>
                    <a:ext uri="{9D8B030D-6E8A-4147-A177-3AD203B41FA5}">
                      <a16:colId xmlns:a16="http://schemas.microsoft.com/office/drawing/2014/main" val="2802672567"/>
                    </a:ext>
                  </a:extLst>
                </a:gridCol>
                <a:gridCol w="1435779">
                  <a:extLst>
                    <a:ext uri="{9D8B030D-6E8A-4147-A177-3AD203B41FA5}">
                      <a16:colId xmlns:a16="http://schemas.microsoft.com/office/drawing/2014/main" val="1063150707"/>
                    </a:ext>
                  </a:extLst>
                </a:gridCol>
              </a:tblGrid>
              <a:tr h="25000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Teletherapy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 isolation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Racism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Interprofessional practice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Crisis management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(Please state)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858165"/>
                  </a:ext>
                </a:extLst>
              </a:tr>
              <a:tr h="9415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Deans &amp; Program Directors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33478640"/>
                  </a:ext>
                </a:extLst>
              </a:tr>
              <a:tr h="629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Field Directors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649992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9D445-A819-4D83-A7B6-971A7D351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8D479-8942-46E8-A226-A4E01F7A105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00D6D-E40B-42A4-8D63-7EE7AD72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BC4151-D429-490F-8B6F-CB9E6F3BB766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3/20/2020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D8D5D-D260-4D42-AEA8-350B86693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66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35BD-9BB9-4288-B689-298C0A511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064" y="540247"/>
            <a:ext cx="9371949" cy="118356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Does your program currently have a continuity plan to use if students are unable to attend their field placements?</a:t>
            </a:r>
            <a:r>
              <a:rPr lang="en-US" sz="3600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1578B-32BB-4A63-B7D0-5EEED274F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4065" y="1961231"/>
            <a:ext cx="9371948" cy="4620682"/>
          </a:xfrm>
        </p:spPr>
        <p:txBody>
          <a:bodyPr/>
          <a:lstStyle/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9D445-A819-4D83-A7B6-971A7D351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8D479-8942-46E8-A226-A4E01F7A105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00D6D-E40B-42A4-8D63-7EE7AD72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BC4151-D429-490F-8B6F-CB9E6F3BB766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3/20/2020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D8D5D-D260-4D42-AEA8-350B86693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67908" y="6629400"/>
            <a:ext cx="9144259" cy="2286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718A4AE-B6AD-40E9-A49D-AD78C55788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277688"/>
              </p:ext>
            </p:extLst>
          </p:nvPr>
        </p:nvGraphicFramePr>
        <p:xfrm>
          <a:off x="1454065" y="1961231"/>
          <a:ext cx="9371949" cy="27766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3983">
                  <a:extLst>
                    <a:ext uri="{9D8B030D-6E8A-4147-A177-3AD203B41FA5}">
                      <a16:colId xmlns:a16="http://schemas.microsoft.com/office/drawing/2014/main" val="67738020"/>
                    </a:ext>
                  </a:extLst>
                </a:gridCol>
                <a:gridCol w="3123983">
                  <a:extLst>
                    <a:ext uri="{9D8B030D-6E8A-4147-A177-3AD203B41FA5}">
                      <a16:colId xmlns:a16="http://schemas.microsoft.com/office/drawing/2014/main" val="3403155308"/>
                    </a:ext>
                  </a:extLst>
                </a:gridCol>
                <a:gridCol w="3123983">
                  <a:extLst>
                    <a:ext uri="{9D8B030D-6E8A-4147-A177-3AD203B41FA5}">
                      <a16:colId xmlns:a16="http://schemas.microsoft.com/office/drawing/2014/main" val="600939522"/>
                    </a:ext>
                  </a:extLst>
                </a:gridCol>
              </a:tblGrid>
              <a:tr h="15095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Deans &amp; Program Directors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 Directors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47702397"/>
                  </a:ext>
                </a:extLst>
              </a:tr>
              <a:tr h="6335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184801053"/>
                  </a:ext>
                </a:extLst>
              </a:tr>
              <a:tr h="6335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541401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4409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35BD-9BB9-4288-B689-298C0A511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064" y="540247"/>
            <a:ext cx="9371949" cy="1183566"/>
          </a:xfrm>
        </p:spPr>
        <p:txBody>
          <a:bodyPr>
            <a:normAutofit/>
          </a:bodyPr>
          <a:lstStyle/>
          <a:p>
            <a:r>
              <a:rPr lang="en-US" b="1" dirty="0"/>
              <a:t>Innovative alternatives to Field: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1578B-32BB-4A63-B7D0-5EEED274F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4065" y="1961231"/>
            <a:ext cx="9371948" cy="4620682"/>
          </a:xfrm>
        </p:spPr>
        <p:txBody>
          <a:bodyPr/>
          <a:lstStyle/>
          <a:p>
            <a:r>
              <a:rPr lang="en-US" sz="2800" dirty="0"/>
              <a:t>Data was collected via open ended question on both surveys. </a:t>
            </a:r>
          </a:p>
          <a:p>
            <a:r>
              <a:rPr lang="en-US" sz="2800" dirty="0"/>
              <a:t>Accreditation staff are building an open-source document to share with members in the coming day or so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9D445-A819-4D83-A7B6-971A7D351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8D479-8942-46E8-A226-A4E01F7A105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00D6D-E40B-42A4-8D63-7EE7AD72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BC4151-D429-490F-8B6F-CB9E6F3BB766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3/20/2020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D8D5D-D260-4D42-AEA8-350B86693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67908" y="6629400"/>
            <a:ext cx="9144259" cy="2286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173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35BD-9BB9-4288-B689-298C0A511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Collection &amp;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1578B-32BB-4A63-B7D0-5EEED274F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Both surveys had a wide array of institution types (size, geographic location, auspice). </a:t>
            </a:r>
          </a:p>
          <a:p>
            <a:pPr lvl="1"/>
            <a:r>
              <a:rPr lang="en-US" sz="2400" dirty="0"/>
              <a:t>Field Director survey had slightly more respondents from larger institutions and public institutions.</a:t>
            </a:r>
          </a:p>
          <a:p>
            <a:pPr lvl="1"/>
            <a:r>
              <a:rPr lang="en-US" sz="2400" dirty="0"/>
              <a:t>Both surveys had over 40% of respondents being from institutions in urban settings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9D445-A819-4D83-A7B6-971A7D351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8D479-8942-46E8-A226-A4E01F7A105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00D6D-E40B-42A4-8D63-7EE7AD72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BC4151-D429-490F-8B6F-CB9E6F3BB766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3/20/2020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D8D5D-D260-4D42-AEA8-350B86693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68BB120-F66C-4CEC-8009-6D4F69D3F5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730598"/>
              </p:ext>
            </p:extLst>
          </p:nvPr>
        </p:nvGraphicFramePr>
        <p:xfrm>
          <a:off x="1410024" y="4339498"/>
          <a:ext cx="9371946" cy="1671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55986">
                  <a:extLst>
                    <a:ext uri="{9D8B030D-6E8A-4147-A177-3AD203B41FA5}">
                      <a16:colId xmlns:a16="http://schemas.microsoft.com/office/drawing/2014/main" val="3282180156"/>
                    </a:ext>
                  </a:extLst>
                </a:gridCol>
                <a:gridCol w="1703990">
                  <a:extLst>
                    <a:ext uri="{9D8B030D-6E8A-4147-A177-3AD203B41FA5}">
                      <a16:colId xmlns:a16="http://schemas.microsoft.com/office/drawing/2014/main" val="1689105218"/>
                    </a:ext>
                  </a:extLst>
                </a:gridCol>
                <a:gridCol w="1703990">
                  <a:extLst>
                    <a:ext uri="{9D8B030D-6E8A-4147-A177-3AD203B41FA5}">
                      <a16:colId xmlns:a16="http://schemas.microsoft.com/office/drawing/2014/main" val="4171202174"/>
                    </a:ext>
                  </a:extLst>
                </a:gridCol>
                <a:gridCol w="1703990">
                  <a:extLst>
                    <a:ext uri="{9D8B030D-6E8A-4147-A177-3AD203B41FA5}">
                      <a16:colId xmlns:a16="http://schemas.microsoft.com/office/drawing/2014/main" val="2829190104"/>
                    </a:ext>
                  </a:extLst>
                </a:gridCol>
                <a:gridCol w="1703990">
                  <a:extLst>
                    <a:ext uri="{9D8B030D-6E8A-4147-A177-3AD203B41FA5}">
                      <a16:colId xmlns:a16="http://schemas.microsoft.com/office/drawing/2014/main" val="3912862546"/>
                    </a:ext>
                  </a:extLst>
                </a:gridCol>
              </a:tblGrid>
              <a:tr h="27611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What level(s) of program(s) do you oversee? (Select all that apply)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250212"/>
                  </a:ext>
                </a:extLst>
              </a:tr>
              <a:tr h="276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Baccalaureate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Master's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Practice Doctorate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Research Doctorate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5088199"/>
                  </a:ext>
                </a:extLst>
              </a:tr>
              <a:tr h="5522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Deans &amp; Program Directors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83.8%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50.8%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5.1%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9.6%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44414217"/>
                  </a:ext>
                </a:extLst>
              </a:tr>
              <a:tr h="276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Field Directors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75.3%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62.1%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1.7%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7.7%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72009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60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35BD-9BB9-4288-B689-298C0A511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Is your campus currently modifying operations due to COVID-19 (Coronavirus)?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1578B-32BB-4A63-B7D0-5EEED274F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4065" y="1961231"/>
            <a:ext cx="9371948" cy="4620682"/>
          </a:xfrm>
        </p:spPr>
        <p:txBody>
          <a:bodyPr/>
          <a:lstStyle/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9D445-A819-4D83-A7B6-971A7D351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8D479-8942-46E8-A226-A4E01F7A105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00D6D-E40B-42A4-8D63-7EE7AD72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BC4151-D429-490F-8B6F-CB9E6F3BB766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3/20/2020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D8D5D-D260-4D42-AEA8-350B86693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718A4AE-B6AD-40E9-A49D-AD78C55788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526262"/>
              </p:ext>
            </p:extLst>
          </p:nvPr>
        </p:nvGraphicFramePr>
        <p:xfrm>
          <a:off x="1410024" y="1566000"/>
          <a:ext cx="9371949" cy="27766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3983">
                  <a:extLst>
                    <a:ext uri="{9D8B030D-6E8A-4147-A177-3AD203B41FA5}">
                      <a16:colId xmlns:a16="http://schemas.microsoft.com/office/drawing/2014/main" val="67738020"/>
                    </a:ext>
                  </a:extLst>
                </a:gridCol>
                <a:gridCol w="3123983">
                  <a:extLst>
                    <a:ext uri="{9D8B030D-6E8A-4147-A177-3AD203B41FA5}">
                      <a16:colId xmlns:a16="http://schemas.microsoft.com/office/drawing/2014/main" val="3403155308"/>
                    </a:ext>
                  </a:extLst>
                </a:gridCol>
                <a:gridCol w="3123983">
                  <a:extLst>
                    <a:ext uri="{9D8B030D-6E8A-4147-A177-3AD203B41FA5}">
                      <a16:colId xmlns:a16="http://schemas.microsoft.com/office/drawing/2014/main" val="600939522"/>
                    </a:ext>
                  </a:extLst>
                </a:gridCol>
              </a:tblGrid>
              <a:tr h="15095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%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Deans &amp; Program Directors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Field Directors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47702397"/>
                  </a:ext>
                </a:extLst>
              </a:tr>
              <a:tr h="6335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>
                          <a:effectLst/>
                        </a:rPr>
                        <a:t>Yes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>
                          <a:effectLst/>
                        </a:rPr>
                        <a:t>94.9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>
                          <a:effectLst/>
                        </a:rPr>
                        <a:t>99.6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184801053"/>
                  </a:ext>
                </a:extLst>
              </a:tr>
              <a:tr h="6335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 dirty="0">
                          <a:effectLst/>
                        </a:rPr>
                        <a:t>No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>
                          <a:effectLst/>
                        </a:rPr>
                        <a:t>5.1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 dirty="0">
                          <a:effectLst/>
                        </a:rPr>
                        <a:t>0.4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541401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66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35BD-9BB9-4288-B689-298C0A511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In which of the following ways is your campus and/or school/department currently modifying operations due to COVID-19 (Coronavirus)? (Select all that apply)</a:t>
            </a:r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D740D56-F978-4B26-93D7-1F2CA9A4A8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965222"/>
              </p:ext>
            </p:extLst>
          </p:nvPr>
        </p:nvGraphicFramePr>
        <p:xfrm>
          <a:off x="1410026" y="1750218"/>
          <a:ext cx="10050456" cy="40714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5076">
                  <a:extLst>
                    <a:ext uri="{9D8B030D-6E8A-4147-A177-3AD203B41FA5}">
                      <a16:colId xmlns:a16="http://schemas.microsoft.com/office/drawing/2014/main" val="2813722069"/>
                    </a:ext>
                  </a:extLst>
                </a:gridCol>
                <a:gridCol w="1675076">
                  <a:extLst>
                    <a:ext uri="{9D8B030D-6E8A-4147-A177-3AD203B41FA5}">
                      <a16:colId xmlns:a16="http://schemas.microsoft.com/office/drawing/2014/main" val="4191853014"/>
                    </a:ext>
                  </a:extLst>
                </a:gridCol>
                <a:gridCol w="1675076">
                  <a:extLst>
                    <a:ext uri="{9D8B030D-6E8A-4147-A177-3AD203B41FA5}">
                      <a16:colId xmlns:a16="http://schemas.microsoft.com/office/drawing/2014/main" val="2825601873"/>
                    </a:ext>
                  </a:extLst>
                </a:gridCol>
                <a:gridCol w="1675076">
                  <a:extLst>
                    <a:ext uri="{9D8B030D-6E8A-4147-A177-3AD203B41FA5}">
                      <a16:colId xmlns:a16="http://schemas.microsoft.com/office/drawing/2014/main" val="1054895345"/>
                    </a:ext>
                  </a:extLst>
                </a:gridCol>
                <a:gridCol w="1675076">
                  <a:extLst>
                    <a:ext uri="{9D8B030D-6E8A-4147-A177-3AD203B41FA5}">
                      <a16:colId xmlns:a16="http://schemas.microsoft.com/office/drawing/2014/main" val="2289743920"/>
                    </a:ext>
                  </a:extLst>
                </a:gridCol>
                <a:gridCol w="1675076">
                  <a:extLst>
                    <a:ext uri="{9D8B030D-6E8A-4147-A177-3AD203B41FA5}">
                      <a16:colId xmlns:a16="http://schemas.microsoft.com/office/drawing/2014/main" val="2802672567"/>
                    </a:ext>
                  </a:extLst>
                </a:gridCol>
              </a:tblGrid>
              <a:tr h="25000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Flexible attendance policies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Cancelling some face-to-face classes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Cancelling all face-to-face classes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Recommending moving some face-to-face classes to an online/electronic delivery method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Recommending moving all face-to-face classes to an online/electronic delivery method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858165"/>
                  </a:ext>
                </a:extLst>
              </a:tr>
              <a:tr h="9415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Deans &amp; Program Directors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14.7%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4.6%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45.2%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5.1%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15.2%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33478640"/>
                  </a:ext>
                </a:extLst>
              </a:tr>
              <a:tr h="629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Field Directors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10.6%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1.7%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59.6%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2.1%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10.2%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649992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9D445-A819-4D83-A7B6-971A7D351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8D479-8942-46E8-A226-A4E01F7A105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00D6D-E40B-42A4-8D63-7EE7AD72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BC4151-D429-490F-8B6F-CB9E6F3BB766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3/20/2020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D8D5D-D260-4D42-AEA8-350B86693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8779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35BD-9BB9-4288-B689-298C0A511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In which of the following ways is your campus and/or school/department currently modifying operations due to COVID-19 (Coronavirus)? (Select all that apply)</a:t>
            </a:r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D740D56-F978-4B26-93D7-1F2CA9A4A8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870965"/>
              </p:ext>
            </p:extLst>
          </p:nvPr>
        </p:nvGraphicFramePr>
        <p:xfrm>
          <a:off x="1410026" y="1750218"/>
          <a:ext cx="10050456" cy="40714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5076">
                  <a:extLst>
                    <a:ext uri="{9D8B030D-6E8A-4147-A177-3AD203B41FA5}">
                      <a16:colId xmlns:a16="http://schemas.microsoft.com/office/drawing/2014/main" val="2813722069"/>
                    </a:ext>
                  </a:extLst>
                </a:gridCol>
                <a:gridCol w="1675076">
                  <a:extLst>
                    <a:ext uri="{9D8B030D-6E8A-4147-A177-3AD203B41FA5}">
                      <a16:colId xmlns:a16="http://schemas.microsoft.com/office/drawing/2014/main" val="4191853014"/>
                    </a:ext>
                  </a:extLst>
                </a:gridCol>
                <a:gridCol w="1675076">
                  <a:extLst>
                    <a:ext uri="{9D8B030D-6E8A-4147-A177-3AD203B41FA5}">
                      <a16:colId xmlns:a16="http://schemas.microsoft.com/office/drawing/2014/main" val="2825601873"/>
                    </a:ext>
                  </a:extLst>
                </a:gridCol>
                <a:gridCol w="1675076">
                  <a:extLst>
                    <a:ext uri="{9D8B030D-6E8A-4147-A177-3AD203B41FA5}">
                      <a16:colId xmlns:a16="http://schemas.microsoft.com/office/drawing/2014/main" val="1054895345"/>
                    </a:ext>
                  </a:extLst>
                </a:gridCol>
                <a:gridCol w="1675076">
                  <a:extLst>
                    <a:ext uri="{9D8B030D-6E8A-4147-A177-3AD203B41FA5}">
                      <a16:colId xmlns:a16="http://schemas.microsoft.com/office/drawing/2014/main" val="2289743920"/>
                    </a:ext>
                  </a:extLst>
                </a:gridCol>
                <a:gridCol w="1675076">
                  <a:extLst>
                    <a:ext uri="{9D8B030D-6E8A-4147-A177-3AD203B41FA5}">
                      <a16:colId xmlns:a16="http://schemas.microsoft.com/office/drawing/2014/main" val="2802672567"/>
                    </a:ext>
                  </a:extLst>
                </a:gridCol>
              </a:tblGrid>
              <a:tr h="25000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Requiring moving all face-to-face classes to an online/electronic delivery method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Cancelling events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Cancelling all student conference attendance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Cancelling all student domestic travel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Cancelling all student international travel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858165"/>
                  </a:ext>
                </a:extLst>
              </a:tr>
              <a:tr h="9415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Deans &amp; Program Directors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33478640"/>
                  </a:ext>
                </a:extLst>
              </a:tr>
              <a:tr h="629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Field Directors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649992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9D445-A819-4D83-A7B6-971A7D351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8D479-8942-46E8-A226-A4E01F7A105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00D6D-E40B-42A4-8D63-7EE7AD72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BC4151-D429-490F-8B6F-CB9E6F3BB766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3/20/2020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D8D5D-D260-4D42-AEA8-350B86693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72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35BD-9BB9-4288-B689-298C0A511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In which of the following ways is your campus and/or school/department currently modifying operations due to COVID-19 (Coronavirus)? (Select all that apply)</a:t>
            </a:r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D740D56-F978-4B26-93D7-1F2CA9A4A8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241444"/>
              </p:ext>
            </p:extLst>
          </p:nvPr>
        </p:nvGraphicFramePr>
        <p:xfrm>
          <a:off x="1410026" y="1750218"/>
          <a:ext cx="10050453" cy="40714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5779">
                  <a:extLst>
                    <a:ext uri="{9D8B030D-6E8A-4147-A177-3AD203B41FA5}">
                      <a16:colId xmlns:a16="http://schemas.microsoft.com/office/drawing/2014/main" val="2813722069"/>
                    </a:ext>
                  </a:extLst>
                </a:gridCol>
                <a:gridCol w="1435779">
                  <a:extLst>
                    <a:ext uri="{9D8B030D-6E8A-4147-A177-3AD203B41FA5}">
                      <a16:colId xmlns:a16="http://schemas.microsoft.com/office/drawing/2014/main" val="4191853014"/>
                    </a:ext>
                  </a:extLst>
                </a:gridCol>
                <a:gridCol w="1435779">
                  <a:extLst>
                    <a:ext uri="{9D8B030D-6E8A-4147-A177-3AD203B41FA5}">
                      <a16:colId xmlns:a16="http://schemas.microsoft.com/office/drawing/2014/main" val="2825601873"/>
                    </a:ext>
                  </a:extLst>
                </a:gridCol>
                <a:gridCol w="1435779">
                  <a:extLst>
                    <a:ext uri="{9D8B030D-6E8A-4147-A177-3AD203B41FA5}">
                      <a16:colId xmlns:a16="http://schemas.microsoft.com/office/drawing/2014/main" val="1054895345"/>
                    </a:ext>
                  </a:extLst>
                </a:gridCol>
                <a:gridCol w="1435779">
                  <a:extLst>
                    <a:ext uri="{9D8B030D-6E8A-4147-A177-3AD203B41FA5}">
                      <a16:colId xmlns:a16="http://schemas.microsoft.com/office/drawing/2014/main" val="2289743920"/>
                    </a:ext>
                  </a:extLst>
                </a:gridCol>
                <a:gridCol w="1435779">
                  <a:extLst>
                    <a:ext uri="{9D8B030D-6E8A-4147-A177-3AD203B41FA5}">
                      <a16:colId xmlns:a16="http://schemas.microsoft.com/office/drawing/2014/main" val="2802672567"/>
                    </a:ext>
                  </a:extLst>
                </a:gridCol>
                <a:gridCol w="1435779">
                  <a:extLst>
                    <a:ext uri="{9D8B030D-6E8A-4147-A177-3AD203B41FA5}">
                      <a16:colId xmlns:a16="http://schemas.microsoft.com/office/drawing/2014/main" val="1063150707"/>
                    </a:ext>
                  </a:extLst>
                </a:gridCol>
              </a:tblGrid>
              <a:tr h="25000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Cancelling all faculty/staff domestic travel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Cancelling all faculty/staff international travel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Allowing some faculty/staff to work remotely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Allowing all faculty/staff to work remotely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Requiring some faculty/staff to work remotely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Requiring all faculty/staff to work remotely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858165"/>
                  </a:ext>
                </a:extLst>
              </a:tr>
              <a:tr h="9415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Deans &amp; Program Directors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33478640"/>
                  </a:ext>
                </a:extLst>
              </a:tr>
              <a:tr h="629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Field Directors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649992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9D445-A819-4D83-A7B6-971A7D351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8D479-8942-46E8-A226-A4E01F7A105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00D6D-E40B-42A4-8D63-7EE7AD72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BC4151-D429-490F-8B6F-CB9E6F3BB766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3/20/2020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D8D5D-D260-4D42-AEA8-350B86693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3367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35BD-9BB9-4288-B689-298C0A511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In which of the following ways is your campus and/or school/department currently modifying operations due to COVID-19 (Coronavirus)? (Select all that apply)</a:t>
            </a:r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D740D56-F978-4B26-93D7-1F2CA9A4A8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0599320"/>
              </p:ext>
            </p:extLst>
          </p:nvPr>
        </p:nvGraphicFramePr>
        <p:xfrm>
          <a:off x="1410026" y="1750219"/>
          <a:ext cx="9144258" cy="40409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86">
                  <a:extLst>
                    <a:ext uri="{9D8B030D-6E8A-4147-A177-3AD203B41FA5}">
                      <a16:colId xmlns:a16="http://schemas.microsoft.com/office/drawing/2014/main" val="2813722069"/>
                    </a:ext>
                  </a:extLst>
                </a:gridCol>
                <a:gridCol w="3048086">
                  <a:extLst>
                    <a:ext uri="{9D8B030D-6E8A-4147-A177-3AD203B41FA5}">
                      <a16:colId xmlns:a16="http://schemas.microsoft.com/office/drawing/2014/main" val="4191853014"/>
                    </a:ext>
                  </a:extLst>
                </a:gridCol>
                <a:gridCol w="3048086">
                  <a:extLst>
                    <a:ext uri="{9D8B030D-6E8A-4147-A177-3AD203B41FA5}">
                      <a16:colId xmlns:a16="http://schemas.microsoft.com/office/drawing/2014/main" val="2825601873"/>
                    </a:ext>
                  </a:extLst>
                </a:gridCol>
              </a:tblGrid>
              <a:tr h="275307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Providing resources to ensure online platforms are accessible for all students - Laptops/computer devices for those who do not have them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Providing resources to ensure online platforms are accessible for all students - Data plans for those who do not have them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858165"/>
                  </a:ext>
                </a:extLst>
              </a:tr>
              <a:tr h="771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Deans &amp; Program Directors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33478640"/>
                  </a:ext>
                </a:extLst>
              </a:tr>
              <a:tr h="5162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Field Directors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649992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9D445-A819-4D83-A7B6-971A7D351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8D479-8942-46E8-A226-A4E01F7A105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00D6D-E40B-42A4-8D63-7EE7AD72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BC4151-D429-490F-8B6F-CB9E6F3BB766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3/20/2020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D8D5D-D260-4D42-AEA8-350B86693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018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35BD-9BB9-4288-B689-298C0A511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In which, if any, of the following ways is your school/department currently modifying field placements for students? (Select all that apply) </a:t>
            </a:r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D740D56-F978-4B26-93D7-1F2CA9A4A8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45722"/>
              </p:ext>
            </p:extLst>
          </p:nvPr>
        </p:nvGraphicFramePr>
        <p:xfrm>
          <a:off x="1410026" y="1750219"/>
          <a:ext cx="9816775" cy="40613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3355">
                  <a:extLst>
                    <a:ext uri="{9D8B030D-6E8A-4147-A177-3AD203B41FA5}">
                      <a16:colId xmlns:a16="http://schemas.microsoft.com/office/drawing/2014/main" val="2813722069"/>
                    </a:ext>
                  </a:extLst>
                </a:gridCol>
                <a:gridCol w="1963355">
                  <a:extLst>
                    <a:ext uri="{9D8B030D-6E8A-4147-A177-3AD203B41FA5}">
                      <a16:colId xmlns:a16="http://schemas.microsoft.com/office/drawing/2014/main" val="4191853014"/>
                    </a:ext>
                  </a:extLst>
                </a:gridCol>
                <a:gridCol w="1963355">
                  <a:extLst>
                    <a:ext uri="{9D8B030D-6E8A-4147-A177-3AD203B41FA5}">
                      <a16:colId xmlns:a16="http://schemas.microsoft.com/office/drawing/2014/main" val="2825601873"/>
                    </a:ext>
                  </a:extLst>
                </a:gridCol>
                <a:gridCol w="1963355">
                  <a:extLst>
                    <a:ext uri="{9D8B030D-6E8A-4147-A177-3AD203B41FA5}">
                      <a16:colId xmlns:a16="http://schemas.microsoft.com/office/drawing/2014/main" val="1054895345"/>
                    </a:ext>
                  </a:extLst>
                </a:gridCol>
                <a:gridCol w="1963355">
                  <a:extLst>
                    <a:ext uri="{9D8B030D-6E8A-4147-A177-3AD203B41FA5}">
                      <a16:colId xmlns:a16="http://schemas.microsoft.com/office/drawing/2014/main" val="2289743920"/>
                    </a:ext>
                  </a:extLst>
                </a:gridCol>
              </a:tblGrid>
              <a:tr h="249378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Allowing students in some placement setting to modify their field placement work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Allowing students in all placement settings to modify their field placement work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Requiring students in some placement settings to modify their field placement work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Requiring students in all placement setting to modify their field placement work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858165"/>
                  </a:ext>
                </a:extLst>
              </a:tr>
              <a:tr h="9392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Deans &amp; Program Directors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33478640"/>
                  </a:ext>
                </a:extLst>
              </a:tr>
              <a:tr h="628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Field Directors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649992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9D445-A819-4D83-A7B6-971A7D351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8D479-8942-46E8-A226-A4E01F7A105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00D6D-E40B-42A4-8D63-7EE7AD72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BC4151-D429-490F-8B6F-CB9E6F3BB766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3/20/2020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D8D5D-D260-4D42-AEA8-350B86693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020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35BD-9BB9-4288-B689-298C0A511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In which, if any, of the following ways is your school/department currently modifying field placements for students? (Select all that apply) </a:t>
            </a:r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D740D56-F978-4B26-93D7-1F2CA9A4A8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7082169"/>
              </p:ext>
            </p:extLst>
          </p:nvPr>
        </p:nvGraphicFramePr>
        <p:xfrm>
          <a:off x="1410026" y="1750218"/>
          <a:ext cx="9371948" cy="40714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2987">
                  <a:extLst>
                    <a:ext uri="{9D8B030D-6E8A-4147-A177-3AD203B41FA5}">
                      <a16:colId xmlns:a16="http://schemas.microsoft.com/office/drawing/2014/main" val="2813722069"/>
                    </a:ext>
                  </a:extLst>
                </a:gridCol>
                <a:gridCol w="2342987">
                  <a:extLst>
                    <a:ext uri="{9D8B030D-6E8A-4147-A177-3AD203B41FA5}">
                      <a16:colId xmlns:a16="http://schemas.microsoft.com/office/drawing/2014/main" val="4191853014"/>
                    </a:ext>
                  </a:extLst>
                </a:gridCol>
                <a:gridCol w="2342987">
                  <a:extLst>
                    <a:ext uri="{9D8B030D-6E8A-4147-A177-3AD203B41FA5}">
                      <a16:colId xmlns:a16="http://schemas.microsoft.com/office/drawing/2014/main" val="2825601873"/>
                    </a:ext>
                  </a:extLst>
                </a:gridCol>
                <a:gridCol w="2342987">
                  <a:extLst>
                    <a:ext uri="{9D8B030D-6E8A-4147-A177-3AD203B41FA5}">
                      <a16:colId xmlns:a16="http://schemas.microsoft.com/office/drawing/2014/main" val="1054895345"/>
                    </a:ext>
                  </a:extLst>
                </a:gridCol>
              </a:tblGrid>
              <a:tr h="25000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Cancelling/suspending some field placements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Cancelling/suspending all field placements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changes are currently being made to field placements for students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858165"/>
                  </a:ext>
                </a:extLst>
              </a:tr>
              <a:tr h="9415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Deans &amp; Program Directors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33478640"/>
                  </a:ext>
                </a:extLst>
              </a:tr>
              <a:tr h="629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Field Directors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649992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9D445-A819-4D83-A7B6-971A7D351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8D479-8942-46E8-A226-A4E01F7A105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00D6D-E40B-42A4-8D63-7EE7AD72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BC4151-D429-490F-8B6F-CB9E6F3BB766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3/20/2020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D8D5D-D260-4D42-AEA8-350B86693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Council on Social Work Education                                                                                                                                                                                                                       www.cswe.org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396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cology 16x9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ture ecology education photo presentation.potx" id="{C2041BFC-79DD-469A-9C9C-CE3A45FF64F3}" vid="{F6D325B2-35D9-40C5-B4CD-C0A8483D56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646C581CD4B94C9F07CDF1C0CE55B5" ma:contentTypeVersion="17" ma:contentTypeDescription="Create a new document." ma:contentTypeScope="" ma:versionID="cb93ca27c35cdd3b1c6a2661e47fb1cd">
  <xsd:schema xmlns:xsd="http://www.w3.org/2001/XMLSchema" xmlns:xs="http://www.w3.org/2001/XMLSchema" xmlns:p="http://schemas.microsoft.com/office/2006/metadata/properties" xmlns:ns1="http://schemas.microsoft.com/sharepoint/v3" xmlns:ns3="d8df3178-fe2a-49a2-80c6-a5f8ad74ed99" xmlns:ns4="5296599d-4ea0-4f58-93a6-1cae86b4a594" targetNamespace="http://schemas.microsoft.com/office/2006/metadata/properties" ma:root="true" ma:fieldsID="5c0c96f643bbe0b09d36d27bc25082b9" ns1:_="" ns3:_="" ns4:_="">
    <xsd:import namespace="http://schemas.microsoft.com/sharepoint/v3"/>
    <xsd:import namespace="d8df3178-fe2a-49a2-80c6-a5f8ad74ed99"/>
    <xsd:import namespace="5296599d-4ea0-4f58-93a6-1cae86b4a59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1:_ip_UnifiedCompliancePolicyProperties" minOccurs="0"/>
                <xsd:element ref="ns1:_ip_UnifiedCompliancePolicyUIAc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df3178-fe2a-49a2-80c6-a5f8ad74ed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96599d-4ea0-4f58-93a6-1cae86b4a5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37ACBCE-461E-4610-A51F-8331C95C01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637E9D-0B7D-47B9-A231-0E5EC6C596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8df3178-fe2a-49a2-80c6-a5f8ad74ed99"/>
    <ds:schemaRef ds:uri="5296599d-4ea0-4f58-93a6-1cae86b4a5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5199049-D2EC-402E-9492-7C09553983DE}">
  <ds:schemaRefs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d8df3178-fe2a-49a2-80c6-a5f8ad74ed99"/>
    <ds:schemaRef ds:uri="http://schemas.openxmlformats.org/package/2006/metadata/core-properties"/>
    <ds:schemaRef ds:uri="http://schemas.microsoft.com/office/2006/documentManagement/types"/>
    <ds:schemaRef ds:uri="5296599d-4ea0-4f58-93a6-1cae86b4a594"/>
    <ds:schemaRef ds:uri="http://schemas.microsoft.com/sharepoint/v3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1308</Words>
  <Application>Microsoft Office PowerPoint</Application>
  <PresentationFormat>Widescreen</PresentationFormat>
  <Paragraphs>290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Corbel</vt:lpstr>
      <vt:lpstr>Ecology 16x9</vt:lpstr>
      <vt:lpstr>Data Collection &amp; Methodology</vt:lpstr>
      <vt:lpstr>Data Collection &amp; Methodology</vt:lpstr>
      <vt:lpstr>Is your campus currently modifying operations due to COVID-19 (Coronavirus)?</vt:lpstr>
      <vt:lpstr>In which of the following ways is your campus and/or school/department currently modifying operations due to COVID-19 (Coronavirus)? (Select all that apply)</vt:lpstr>
      <vt:lpstr>In which of the following ways is your campus and/or school/department currently modifying operations due to COVID-19 (Coronavirus)? (Select all that apply)</vt:lpstr>
      <vt:lpstr>In which of the following ways is your campus and/or school/department currently modifying operations due to COVID-19 (Coronavirus)? (Select all that apply)</vt:lpstr>
      <vt:lpstr>In which of the following ways is your campus and/or school/department currently modifying operations due to COVID-19 (Coronavirus)? (Select all that apply)</vt:lpstr>
      <vt:lpstr>In which, if any, of the following ways is your school/department currently modifying field placements for students? (Select all that apply) </vt:lpstr>
      <vt:lpstr>In which, if any, of the following ways is your school/department currently modifying field placements for students? (Select all that apply) </vt:lpstr>
      <vt:lpstr>What type(s) of alternate activities are you offering your students who are affected by modified or canceled field education placements? (Select all that apply)</vt:lpstr>
      <vt:lpstr>What type(s) of alternate activities are you offering your students who are affected by modified or canceled field education placements? (Select all that apply)</vt:lpstr>
      <vt:lpstr>Is your program incorporating information about COVID-19 in the classroom?</vt:lpstr>
      <vt:lpstr>What is the context and/or approach(es) you are using when discussing this topic? (Select all that apply)</vt:lpstr>
      <vt:lpstr>What is the context and/or approach(es) you are using when discussing this topic? (Select all that apply)</vt:lpstr>
      <vt:lpstr>Does your program currently have a continuity plan to use if students are unable to attend their field placements? </vt:lpstr>
      <vt:lpstr>Innovative alternatives to Field: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Bradshaw</dc:creator>
  <cp:lastModifiedBy>Mary Kurfess</cp:lastModifiedBy>
  <cp:revision>5</cp:revision>
  <dcterms:created xsi:type="dcterms:W3CDTF">2020-03-19T15:06:34Z</dcterms:created>
  <dcterms:modified xsi:type="dcterms:W3CDTF">2020-03-20T21:18:36Z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0x0101007C646C581CD4B94C9F07CDF1C0CE55B5</vt:lpwstr>
  </property>
</Properties>
</file>