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8" r:id="rId52"/>
    <p:sldId id="309" r:id="rId53"/>
    <p:sldId id="310" r:id="rId54"/>
    <p:sldId id="311" r:id="rId55"/>
    <p:sldId id="312" r:id="rId56"/>
    <p:sldId id="30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 d="1"/>
        <a:sy n="1" d="1"/>
      </p:scale>
      <p:origin x="0" y="0"/>
    </p:cViewPr>
  </p:notesTextViewPr>
  <p:sorterViewPr>
    <p:cViewPr>
      <p:scale>
        <a:sx n="100" d="100"/>
        <a:sy n="100" d="100"/>
      </p:scale>
      <p:origin x="0" y="156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0E355C-51C2-4E09-90FD-2CB65DF928DD}" type="doc">
      <dgm:prSet loTypeId="urn:microsoft.com/office/officeart/2005/8/layout/venn1" loCatId="relationship" qsTypeId="urn:microsoft.com/office/officeart/2005/8/quickstyle/simple1" qsCatId="simple" csTypeId="urn:microsoft.com/office/officeart/2005/8/colors/accent1_2" csCatId="accent1" phldr="1"/>
      <dgm:spPr/>
    </dgm:pt>
    <dgm:pt modelId="{8F781696-DAEC-42A1-89D0-EB7C03C5CF7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1" i="0" u="none" strike="noStrike" cap="none" normalizeH="0" baseline="0" smtClean="0">
            <a:ln>
              <a:noFill/>
            </a:ln>
            <a:solidFill>
              <a:schemeClr val="tx1"/>
            </a:solidFill>
            <a:effectLst/>
            <a:latin typeface="Arial" pitchFamily="34" charset="0"/>
          </a:endParaRPr>
        </a:p>
      </dgm:t>
    </dgm:pt>
    <dgm:pt modelId="{BE5076B5-7430-426B-92EE-7AF121CA5908}" type="parTrans" cxnId="{8027A11E-B3BF-4107-BC59-A8635D1F87A2}">
      <dgm:prSet/>
      <dgm:spPr/>
      <dgm:t>
        <a:bodyPr/>
        <a:lstStyle/>
        <a:p>
          <a:endParaRPr lang="en-US"/>
        </a:p>
      </dgm:t>
    </dgm:pt>
    <dgm:pt modelId="{7CE3B7F9-55A1-4FFB-ACF8-8CBD938D9E26}" type="sibTrans" cxnId="{8027A11E-B3BF-4107-BC59-A8635D1F87A2}">
      <dgm:prSet/>
      <dgm:spPr/>
      <dgm:t>
        <a:bodyPr/>
        <a:lstStyle/>
        <a:p>
          <a:endParaRPr lang="en-US"/>
        </a:p>
      </dgm:t>
    </dgm:pt>
    <dgm:pt modelId="{BA0ABE15-D6A3-427D-9429-57CD3B65203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1" i="0" u="none" strike="noStrike" cap="none" normalizeH="0" baseline="0" smtClean="0">
            <a:ln>
              <a:noFill/>
            </a:ln>
            <a:solidFill>
              <a:schemeClr val="tx1"/>
            </a:solidFill>
            <a:effectLst/>
            <a:latin typeface="Arial" pitchFamily="34" charset="0"/>
          </a:endParaRPr>
        </a:p>
      </dgm:t>
    </dgm:pt>
    <dgm:pt modelId="{07E6E9F1-676C-4730-B5E3-5FBB4EE74A23}" type="parTrans" cxnId="{54CEC8B8-7610-4D8F-ABC6-CFA3CC9C8F62}">
      <dgm:prSet/>
      <dgm:spPr/>
      <dgm:t>
        <a:bodyPr/>
        <a:lstStyle/>
        <a:p>
          <a:endParaRPr lang="en-US"/>
        </a:p>
      </dgm:t>
    </dgm:pt>
    <dgm:pt modelId="{B14C209A-EA9F-4208-BC67-C0DBB339C31F}" type="sibTrans" cxnId="{54CEC8B8-7610-4D8F-ABC6-CFA3CC9C8F62}">
      <dgm:prSet/>
      <dgm:spPr/>
      <dgm:t>
        <a:bodyPr/>
        <a:lstStyle/>
        <a:p>
          <a:endParaRPr lang="en-US"/>
        </a:p>
      </dgm:t>
    </dgm:pt>
    <dgm:pt modelId="{C49316A9-C9B6-4CB9-8394-D8718A249647}" type="pres">
      <dgm:prSet presAssocID="{F10E355C-51C2-4E09-90FD-2CB65DF928DD}" presName="compositeShape" presStyleCnt="0">
        <dgm:presLayoutVars>
          <dgm:chMax val="7"/>
          <dgm:dir/>
          <dgm:resizeHandles val="exact"/>
        </dgm:presLayoutVars>
      </dgm:prSet>
      <dgm:spPr/>
    </dgm:pt>
    <dgm:pt modelId="{B29CEC81-8C14-4F3A-9735-E2DCE9391A71}" type="pres">
      <dgm:prSet presAssocID="{8F781696-DAEC-42A1-89D0-EB7C03C5CF78}" presName="circ1" presStyleLbl="vennNode1" presStyleIdx="0" presStyleCnt="2" custScaleX="96749" custScaleY="98918" custLinFactNeighborX="-4054" custLinFactNeighborY="8559"/>
      <dgm:spPr/>
      <dgm:t>
        <a:bodyPr/>
        <a:lstStyle/>
        <a:p>
          <a:endParaRPr lang="en-US"/>
        </a:p>
      </dgm:t>
    </dgm:pt>
    <dgm:pt modelId="{792E455A-1FC1-487C-96DA-74F13D264BC5}" type="pres">
      <dgm:prSet presAssocID="{8F781696-DAEC-42A1-89D0-EB7C03C5CF78}" presName="circ1Tx" presStyleLbl="revTx" presStyleIdx="0" presStyleCnt="0">
        <dgm:presLayoutVars>
          <dgm:chMax val="0"/>
          <dgm:chPref val="0"/>
          <dgm:bulletEnabled val="1"/>
        </dgm:presLayoutVars>
      </dgm:prSet>
      <dgm:spPr/>
      <dgm:t>
        <a:bodyPr/>
        <a:lstStyle/>
        <a:p>
          <a:endParaRPr lang="en-US"/>
        </a:p>
      </dgm:t>
    </dgm:pt>
    <dgm:pt modelId="{173389BE-0575-411A-9BEE-2F8C069F86F3}" type="pres">
      <dgm:prSet presAssocID="{BA0ABE15-D6A3-427D-9429-57CD3B652034}" presName="circ2" presStyleLbl="vennNode1" presStyleIdx="1" presStyleCnt="2" custScaleX="89099" custScaleY="97116" custLinFactNeighborX="2997" custLinFactNeighborY="12192"/>
      <dgm:spPr/>
      <dgm:t>
        <a:bodyPr/>
        <a:lstStyle/>
        <a:p>
          <a:endParaRPr lang="en-US"/>
        </a:p>
      </dgm:t>
    </dgm:pt>
    <dgm:pt modelId="{CCC52AD1-F2E5-4671-AD08-FAB3B86B5DB3}" type="pres">
      <dgm:prSet presAssocID="{BA0ABE15-D6A3-427D-9429-57CD3B652034}" presName="circ2Tx" presStyleLbl="revTx" presStyleIdx="0" presStyleCnt="0">
        <dgm:presLayoutVars>
          <dgm:chMax val="0"/>
          <dgm:chPref val="0"/>
          <dgm:bulletEnabled val="1"/>
        </dgm:presLayoutVars>
      </dgm:prSet>
      <dgm:spPr/>
      <dgm:t>
        <a:bodyPr/>
        <a:lstStyle/>
        <a:p>
          <a:endParaRPr lang="en-US"/>
        </a:p>
      </dgm:t>
    </dgm:pt>
  </dgm:ptLst>
  <dgm:cxnLst>
    <dgm:cxn modelId="{E24956B1-8AA1-440D-9C3A-AAEC8381851B}" type="presOf" srcId="{BA0ABE15-D6A3-427D-9429-57CD3B652034}" destId="{CCC52AD1-F2E5-4671-AD08-FAB3B86B5DB3}" srcOrd="1" destOrd="0" presId="urn:microsoft.com/office/officeart/2005/8/layout/venn1"/>
    <dgm:cxn modelId="{8027A11E-B3BF-4107-BC59-A8635D1F87A2}" srcId="{F10E355C-51C2-4E09-90FD-2CB65DF928DD}" destId="{8F781696-DAEC-42A1-89D0-EB7C03C5CF78}" srcOrd="0" destOrd="0" parTransId="{BE5076B5-7430-426B-92EE-7AF121CA5908}" sibTransId="{7CE3B7F9-55A1-4FFB-ACF8-8CBD938D9E26}"/>
    <dgm:cxn modelId="{E8A1B40D-A2CC-4981-9113-D2EEE31685A2}" type="presOf" srcId="{BA0ABE15-D6A3-427D-9429-57CD3B652034}" destId="{173389BE-0575-411A-9BEE-2F8C069F86F3}" srcOrd="0" destOrd="0" presId="urn:microsoft.com/office/officeart/2005/8/layout/venn1"/>
    <dgm:cxn modelId="{54CEC8B8-7610-4D8F-ABC6-CFA3CC9C8F62}" srcId="{F10E355C-51C2-4E09-90FD-2CB65DF928DD}" destId="{BA0ABE15-D6A3-427D-9429-57CD3B652034}" srcOrd="1" destOrd="0" parTransId="{07E6E9F1-676C-4730-B5E3-5FBB4EE74A23}" sibTransId="{B14C209A-EA9F-4208-BC67-C0DBB339C31F}"/>
    <dgm:cxn modelId="{AE300025-6F11-4FAC-B472-D707FE08CF30}" type="presOf" srcId="{8F781696-DAEC-42A1-89D0-EB7C03C5CF78}" destId="{B29CEC81-8C14-4F3A-9735-E2DCE9391A71}" srcOrd="0" destOrd="0" presId="urn:microsoft.com/office/officeart/2005/8/layout/venn1"/>
    <dgm:cxn modelId="{7EB5A7DB-F1E3-4961-8751-7997C6FC0427}" type="presOf" srcId="{8F781696-DAEC-42A1-89D0-EB7C03C5CF78}" destId="{792E455A-1FC1-487C-96DA-74F13D264BC5}" srcOrd="1" destOrd="0" presId="urn:microsoft.com/office/officeart/2005/8/layout/venn1"/>
    <dgm:cxn modelId="{A8857CA8-D299-42A5-8FA0-157C7E43D33C}" type="presOf" srcId="{F10E355C-51C2-4E09-90FD-2CB65DF928DD}" destId="{C49316A9-C9B6-4CB9-8394-D8718A249647}" srcOrd="0" destOrd="0" presId="urn:microsoft.com/office/officeart/2005/8/layout/venn1"/>
    <dgm:cxn modelId="{38BC3E48-812D-4808-A1FD-8D50B4E6696A}" type="presParOf" srcId="{C49316A9-C9B6-4CB9-8394-D8718A249647}" destId="{B29CEC81-8C14-4F3A-9735-E2DCE9391A71}" srcOrd="0" destOrd="0" presId="urn:microsoft.com/office/officeart/2005/8/layout/venn1"/>
    <dgm:cxn modelId="{AD97D5B6-ACF6-49DA-B1B8-6BE1A6EDA8F6}" type="presParOf" srcId="{C49316A9-C9B6-4CB9-8394-D8718A249647}" destId="{792E455A-1FC1-487C-96DA-74F13D264BC5}" srcOrd="1" destOrd="0" presId="urn:microsoft.com/office/officeart/2005/8/layout/venn1"/>
    <dgm:cxn modelId="{496DC34E-6FB0-4C80-B766-C7A912FD40DA}" type="presParOf" srcId="{C49316A9-C9B6-4CB9-8394-D8718A249647}" destId="{173389BE-0575-411A-9BEE-2F8C069F86F3}" srcOrd="2" destOrd="0" presId="urn:microsoft.com/office/officeart/2005/8/layout/venn1"/>
    <dgm:cxn modelId="{DF9B13E4-22CA-4113-8ABB-B9D6A26484BF}" type="presParOf" srcId="{C49316A9-C9B6-4CB9-8394-D8718A249647}" destId="{CCC52AD1-F2E5-4671-AD08-FAB3B86B5DB3}"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CEC81-8C14-4F3A-9735-E2DCE9391A71}">
      <dsp:nvSpPr>
        <dsp:cNvPr id="0" name=""/>
        <dsp:cNvSpPr/>
      </dsp:nvSpPr>
      <dsp:spPr>
        <a:xfrm>
          <a:off x="187034" y="1552622"/>
          <a:ext cx="5114514" cy="522917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500" b="1" i="0" u="none" strike="noStrike" kern="1200" cap="none" normalizeH="0" baseline="0" smtClean="0">
            <a:ln>
              <a:noFill/>
            </a:ln>
            <a:solidFill>
              <a:schemeClr val="tx1"/>
            </a:solidFill>
            <a:effectLst/>
            <a:latin typeface="Arial" pitchFamily="34" charset="0"/>
          </a:endParaRPr>
        </a:p>
      </dsp:txBody>
      <dsp:txXfrm>
        <a:off x="901223" y="2169254"/>
        <a:ext cx="2948909" cy="3995911"/>
      </dsp:txXfrm>
    </dsp:sp>
    <dsp:sp modelId="{173389BE-0575-411A-9BEE-2F8C069F86F3}">
      <dsp:nvSpPr>
        <dsp:cNvPr id="0" name=""/>
        <dsp:cNvSpPr/>
      </dsp:nvSpPr>
      <dsp:spPr>
        <a:xfrm>
          <a:off x="4571980" y="1792306"/>
          <a:ext cx="4710107" cy="51339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500" b="1" i="0" u="none" strike="noStrike" kern="1200" cap="none" normalizeH="0" baseline="0" smtClean="0">
            <a:ln>
              <a:noFill/>
            </a:ln>
            <a:solidFill>
              <a:schemeClr val="tx1"/>
            </a:solidFill>
            <a:effectLst/>
            <a:latin typeface="Arial" pitchFamily="34" charset="0"/>
          </a:endParaRPr>
        </a:p>
      </dsp:txBody>
      <dsp:txXfrm>
        <a:off x="5908633" y="2397705"/>
        <a:ext cx="2715737" cy="392311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62C8AC-67E7-46A3-8E3B-35C383AC9F7F}" type="datetimeFigureOut">
              <a:rPr lang="en-US" smtClean="0"/>
              <a:t>12/10/2015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4713D2-9277-444E-87BE-F4A7F5D5BD5C}" type="slidenum">
              <a:rPr lang="en-US" smtClean="0"/>
              <a:t>‹#›</a:t>
            </a:fld>
            <a:endParaRPr lang="en-US"/>
          </a:p>
        </p:txBody>
      </p:sp>
    </p:spTree>
    <p:extLst>
      <p:ext uri="{BB962C8B-B14F-4D97-AF65-F5344CB8AC3E}">
        <p14:creationId xmlns:p14="http://schemas.microsoft.com/office/powerpoint/2010/main" val="120811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8DF24CBB-32A6-4375-9B7C-8389E57B5007}" type="slidenum">
              <a:rPr lang="en-US" altLang="en-US" sz="1200" b="0">
                <a:solidFill>
                  <a:prstClr val="black"/>
                </a:solidFill>
              </a:rPr>
              <a:pPr/>
              <a:t>1</a:t>
            </a:fld>
            <a:endParaRPr lang="en-US" altLang="en-US" sz="1200" b="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xfrm>
            <a:off x="685800" y="4572000"/>
            <a:ext cx="5715000" cy="4115268"/>
          </a:xfrm>
          <a:noFill/>
        </p:spPr>
        <p:txBody>
          <a:bodyPr/>
          <a:lstStyle/>
          <a:p>
            <a:pPr marL="228600" indent="-228600"/>
            <a:endParaRPr lang="en-US" altLang="en-US" sz="1400" smtClean="0"/>
          </a:p>
        </p:txBody>
      </p:sp>
    </p:spTree>
    <p:extLst>
      <p:ext uri="{BB962C8B-B14F-4D97-AF65-F5344CB8AC3E}">
        <p14:creationId xmlns:p14="http://schemas.microsoft.com/office/powerpoint/2010/main" val="509997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523805-D9A6-4878-B0A7-18026057CCD1}" type="slidenum">
              <a:rPr lang="en-US" altLang="en-US">
                <a:solidFill>
                  <a:prstClr val="black"/>
                </a:solidFill>
              </a:rPr>
              <a:pPr/>
              <a:t>15</a:t>
            </a:fld>
            <a:endParaRPr lang="en-US" altLang="en-US">
              <a:solidFill>
                <a:prstClr val="black"/>
              </a:solidFill>
            </a:endParaRPr>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xfrm>
            <a:off x="686590" y="4344026"/>
            <a:ext cx="5486400" cy="4114488"/>
          </a:xfrm>
        </p:spPr>
        <p:txBody>
          <a:bodyPr/>
          <a:lstStyle/>
          <a:p>
            <a:r>
              <a:rPr lang="en-US" altLang="en-US"/>
              <a:t>LIMITATIONS: Bias caused by attrition and lack of a control group (did comparison and saw no notable differences) </a:t>
            </a:r>
          </a:p>
        </p:txBody>
      </p:sp>
    </p:spTree>
    <p:extLst>
      <p:ext uri="{BB962C8B-B14F-4D97-AF65-F5344CB8AC3E}">
        <p14:creationId xmlns:p14="http://schemas.microsoft.com/office/powerpoint/2010/main" val="3103318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338867-BCE8-4F7B-9694-7917FE3C46A1}" type="slidenum">
              <a:rPr lang="en-US">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4281508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
        <p:nvSpPr>
          <p:cNvPr id="4" name="Slide Number Placeholder 3"/>
          <p:cNvSpPr txBox="1">
            <a:spLocks noGrp="1"/>
          </p:cNvSpPr>
          <p:nvPr/>
        </p:nvSpPr>
        <p:spPr>
          <a:xfrm>
            <a:off x="3884613" y="8685213"/>
            <a:ext cx="2971800" cy="457200"/>
          </a:xfrm>
          <a:prstGeom prst="rect">
            <a:avLst/>
          </a:prstGeom>
          <a:noFill/>
        </p:spPr>
        <p:txBody>
          <a:bodyPr lIns="93177" tIns="46589" rIns="93177" bIns="46589" anchor="b"/>
          <a:lstStyle/>
          <a:p>
            <a:pPr algn="r" eaLnBrk="0" hangingPunct="0">
              <a:defRPr/>
            </a:pPr>
            <a:fld id="{8B6ED91B-5DCA-441E-AFEC-C9BD6AA59FA6}" type="slidenum">
              <a:rPr lang="en-US" sz="1200" b="1">
                <a:solidFill>
                  <a:prstClr val="black"/>
                </a:solidFill>
              </a:rPr>
              <a:pPr algn="r" eaLnBrk="0" hangingPunct="0">
                <a:defRPr/>
              </a:pPr>
              <a:t>18</a:t>
            </a:fld>
            <a:endParaRPr lang="en-US" sz="1200" b="1">
              <a:solidFill>
                <a:prstClr val="black"/>
              </a:solidFill>
            </a:endParaRPr>
          </a:p>
        </p:txBody>
      </p:sp>
    </p:spTree>
    <p:extLst>
      <p:ext uri="{BB962C8B-B14F-4D97-AF65-F5344CB8AC3E}">
        <p14:creationId xmlns:p14="http://schemas.microsoft.com/office/powerpoint/2010/main" val="172235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ndParaRPr>
          </a:p>
        </p:txBody>
      </p:sp>
      <p:sp>
        <p:nvSpPr>
          <p:cNvPr id="4" name="Slide Number Placeholder 3"/>
          <p:cNvSpPr txBox="1">
            <a:spLocks noGrp="1"/>
          </p:cNvSpPr>
          <p:nvPr/>
        </p:nvSpPr>
        <p:spPr>
          <a:xfrm>
            <a:off x="3884613" y="8685213"/>
            <a:ext cx="2971800" cy="457200"/>
          </a:xfrm>
          <a:prstGeom prst="rect">
            <a:avLst/>
          </a:prstGeom>
          <a:noFill/>
        </p:spPr>
        <p:txBody>
          <a:bodyPr lIns="93177" tIns="46589" rIns="93177" bIns="46589" anchor="b"/>
          <a:lstStyle/>
          <a:p>
            <a:pPr algn="r" eaLnBrk="0" hangingPunct="0">
              <a:defRPr/>
            </a:pPr>
            <a:fld id="{85740788-553A-4530-A1B9-0D1B4B5CCC98}" type="slidenum">
              <a:rPr lang="en-US" sz="1200" b="1">
                <a:solidFill>
                  <a:prstClr val="black"/>
                </a:solidFill>
              </a:rPr>
              <a:pPr algn="r" eaLnBrk="0" hangingPunct="0">
                <a:defRPr/>
              </a:pPr>
              <a:t>19</a:t>
            </a:fld>
            <a:endParaRPr lang="en-US" sz="1200" b="1">
              <a:solidFill>
                <a:prstClr val="black"/>
              </a:solidFill>
            </a:endParaRPr>
          </a:p>
        </p:txBody>
      </p:sp>
    </p:spTree>
    <p:extLst>
      <p:ext uri="{BB962C8B-B14F-4D97-AF65-F5344CB8AC3E}">
        <p14:creationId xmlns:p14="http://schemas.microsoft.com/office/powerpoint/2010/main" val="212571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FD53F8-FB0F-4DEB-B047-505C7EB563CD}" type="slidenum">
              <a:rPr lang="en-US" altLang="en-US">
                <a:solidFill>
                  <a:prstClr val="black"/>
                </a:solidFill>
              </a:rPr>
              <a:pPr/>
              <a:t>20</a:t>
            </a:fld>
            <a:endParaRPr lang="en-US" altLang="en-US">
              <a:solidFill>
                <a:prstClr val="black"/>
              </a:solidFill>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xfrm>
            <a:off x="914400" y="4343400"/>
            <a:ext cx="5029200" cy="4114800"/>
          </a:xfrm>
        </p:spPr>
        <p:txBody>
          <a:bodyPr/>
          <a:lstStyle/>
          <a:p>
            <a:r>
              <a:rPr lang="en-US" altLang="en-US" dirty="0">
                <a:latin typeface="Century Gothic" pitchFamily="34" charset="0"/>
              </a:rPr>
              <a:t>Loss of cognitive functioning serious enough to interfere with daily functioning</a:t>
            </a:r>
          </a:p>
          <a:p>
            <a:endParaRPr lang="en-US" altLang="en-US" dirty="0">
              <a:latin typeface="Century Gothic" pitchFamily="34" charset="0"/>
            </a:endParaRPr>
          </a:p>
          <a:p>
            <a:pPr>
              <a:lnSpc>
                <a:spcPct val="150000"/>
              </a:lnSpc>
              <a:spcBef>
                <a:spcPct val="20000"/>
              </a:spcBef>
              <a:buSzPct val="40000"/>
            </a:pPr>
            <a:r>
              <a:rPr lang="en-US" altLang="en-US" b="1" dirty="0">
                <a:latin typeface="Century Gothic" pitchFamily="34" charset="0"/>
              </a:rPr>
              <a:t>D</a:t>
            </a:r>
            <a:r>
              <a:rPr lang="en-US" altLang="en-US" dirty="0">
                <a:latin typeface="Century Gothic" pitchFamily="34" charset="0"/>
              </a:rPr>
              <a:t>epression, delirium</a:t>
            </a:r>
          </a:p>
          <a:p>
            <a:pPr>
              <a:lnSpc>
                <a:spcPct val="150000"/>
              </a:lnSpc>
              <a:spcBef>
                <a:spcPct val="20000"/>
              </a:spcBef>
              <a:buSzPct val="40000"/>
            </a:pPr>
            <a:r>
              <a:rPr lang="en-US" altLang="en-US" b="1" dirty="0">
                <a:latin typeface="Century Gothic" pitchFamily="34" charset="0"/>
              </a:rPr>
              <a:t>E</a:t>
            </a:r>
            <a:r>
              <a:rPr lang="en-US" altLang="en-US" dirty="0">
                <a:latin typeface="Century Gothic" pitchFamily="34" charset="0"/>
              </a:rPr>
              <a:t>motional disorders</a:t>
            </a:r>
          </a:p>
          <a:p>
            <a:pPr>
              <a:lnSpc>
                <a:spcPct val="150000"/>
              </a:lnSpc>
              <a:spcBef>
                <a:spcPct val="20000"/>
              </a:spcBef>
              <a:buSzPct val="40000"/>
            </a:pPr>
            <a:r>
              <a:rPr lang="en-US" altLang="en-US" b="1" dirty="0">
                <a:latin typeface="Century Gothic" pitchFamily="34" charset="0"/>
              </a:rPr>
              <a:t>M</a:t>
            </a:r>
            <a:r>
              <a:rPr lang="en-US" altLang="en-US" dirty="0">
                <a:latin typeface="Century Gothic" pitchFamily="34" charset="0"/>
              </a:rPr>
              <a:t>etabolic disorders (e.g., hypothyroidism)</a:t>
            </a:r>
          </a:p>
          <a:p>
            <a:pPr>
              <a:lnSpc>
                <a:spcPct val="150000"/>
              </a:lnSpc>
              <a:spcBef>
                <a:spcPct val="20000"/>
              </a:spcBef>
              <a:buSzPct val="40000"/>
            </a:pPr>
            <a:r>
              <a:rPr lang="en-US" altLang="en-US" b="1" dirty="0">
                <a:latin typeface="Century Gothic" pitchFamily="34" charset="0"/>
              </a:rPr>
              <a:t>E</a:t>
            </a:r>
            <a:r>
              <a:rPr lang="en-US" altLang="en-US" dirty="0">
                <a:latin typeface="Century Gothic" pitchFamily="34" charset="0"/>
              </a:rPr>
              <a:t>ye and ear impairments</a:t>
            </a:r>
          </a:p>
          <a:p>
            <a:pPr>
              <a:lnSpc>
                <a:spcPct val="150000"/>
              </a:lnSpc>
              <a:spcBef>
                <a:spcPct val="20000"/>
              </a:spcBef>
              <a:buSzPct val="40000"/>
            </a:pPr>
            <a:r>
              <a:rPr lang="en-US" altLang="en-US" b="1" dirty="0">
                <a:latin typeface="Century Gothic" pitchFamily="34" charset="0"/>
              </a:rPr>
              <a:t>N</a:t>
            </a:r>
            <a:r>
              <a:rPr lang="en-US" altLang="en-US" dirty="0">
                <a:latin typeface="Century Gothic" pitchFamily="34" charset="0"/>
              </a:rPr>
              <a:t>utritional (e.g., B12 deficiency)</a:t>
            </a:r>
          </a:p>
          <a:p>
            <a:pPr>
              <a:lnSpc>
                <a:spcPct val="150000"/>
              </a:lnSpc>
              <a:spcBef>
                <a:spcPct val="20000"/>
              </a:spcBef>
              <a:buSzPct val="40000"/>
            </a:pPr>
            <a:r>
              <a:rPr lang="en-US" altLang="en-US" b="1" dirty="0">
                <a:latin typeface="Century Gothic" pitchFamily="34" charset="0"/>
              </a:rPr>
              <a:t>T</a:t>
            </a:r>
            <a:r>
              <a:rPr lang="en-US" altLang="en-US" dirty="0">
                <a:latin typeface="Century Gothic" pitchFamily="34" charset="0"/>
              </a:rPr>
              <a:t>umors </a:t>
            </a:r>
          </a:p>
          <a:p>
            <a:pPr>
              <a:lnSpc>
                <a:spcPct val="150000"/>
              </a:lnSpc>
              <a:spcBef>
                <a:spcPct val="20000"/>
              </a:spcBef>
              <a:buSzPct val="40000"/>
            </a:pPr>
            <a:r>
              <a:rPr lang="en-US" altLang="en-US" b="1" dirty="0">
                <a:latin typeface="Century Gothic" pitchFamily="34" charset="0"/>
              </a:rPr>
              <a:t>I</a:t>
            </a:r>
            <a:r>
              <a:rPr lang="en-US" altLang="en-US" dirty="0">
                <a:latin typeface="Century Gothic" pitchFamily="34" charset="0"/>
              </a:rPr>
              <a:t>nfections</a:t>
            </a:r>
          </a:p>
          <a:p>
            <a:pPr>
              <a:lnSpc>
                <a:spcPct val="150000"/>
              </a:lnSpc>
              <a:spcBef>
                <a:spcPct val="20000"/>
              </a:spcBef>
              <a:buSzPct val="40000"/>
            </a:pPr>
            <a:r>
              <a:rPr lang="en-US" altLang="en-US" b="1" dirty="0">
                <a:latin typeface="Century Gothic" pitchFamily="34" charset="0"/>
              </a:rPr>
              <a:t>A</a:t>
            </a:r>
            <a:r>
              <a:rPr lang="en-US" altLang="en-US" dirty="0">
                <a:latin typeface="Century Gothic" pitchFamily="34" charset="0"/>
              </a:rPr>
              <a:t>lcohol, drugs, medication interactions</a:t>
            </a:r>
          </a:p>
          <a:p>
            <a:endParaRPr lang="en-US" altLang="en-US" dirty="0">
              <a:latin typeface="Century Gothic" pitchFamily="34" charset="0"/>
            </a:endParaRPr>
          </a:p>
          <a:p>
            <a:endParaRPr lang="en-US" altLang="en-US" dirty="0">
              <a:latin typeface="Century Gothic" pitchFamily="34" charset="0"/>
            </a:endParaRPr>
          </a:p>
        </p:txBody>
      </p:sp>
    </p:spTree>
    <p:extLst>
      <p:ext uri="{BB962C8B-B14F-4D97-AF65-F5344CB8AC3E}">
        <p14:creationId xmlns:p14="http://schemas.microsoft.com/office/powerpoint/2010/main" val="1872718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5A801-7665-4E3D-8114-3EEC5A31FE8B}" type="slidenum">
              <a:rPr lang="en-US" altLang="en-US">
                <a:solidFill>
                  <a:prstClr val="black"/>
                </a:solidFill>
              </a:rPr>
              <a:pPr/>
              <a:t>21</a:t>
            </a:fld>
            <a:endParaRPr lang="en-US" altLang="en-US">
              <a:solidFill>
                <a:prstClr val="black"/>
              </a:solidFill>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914400" y="4343400"/>
            <a:ext cx="5029200" cy="4114800"/>
          </a:xfrm>
        </p:spPr>
        <p:txBody>
          <a:bodyPr/>
          <a:lstStyle/>
          <a:p>
            <a:r>
              <a:rPr lang="en-US" altLang="en-US" sz="1000" dirty="0">
                <a:latin typeface="Century Gothic" pitchFamily="34" charset="0"/>
              </a:rPr>
              <a:t>Vascular-2</a:t>
            </a:r>
            <a:r>
              <a:rPr lang="en-US" altLang="en-US" sz="1000" baseline="30000" dirty="0">
                <a:latin typeface="Century Gothic" pitchFamily="34" charset="0"/>
              </a:rPr>
              <a:t>nd</a:t>
            </a:r>
            <a:r>
              <a:rPr lang="en-US" altLang="en-US" sz="1000" dirty="0">
                <a:latin typeface="Century Gothic" pitchFamily="34" charset="0"/>
              </a:rPr>
              <a:t> most common type of dementia, due to strokes</a:t>
            </a:r>
          </a:p>
          <a:p>
            <a:endParaRPr lang="en-US" altLang="en-US" sz="1000" dirty="0">
              <a:latin typeface="Century Gothic" pitchFamily="34" charset="0"/>
            </a:endParaRPr>
          </a:p>
          <a:p>
            <a:r>
              <a:rPr lang="en-US" altLang="en-US" sz="1000" dirty="0" err="1">
                <a:latin typeface="Century Gothic" pitchFamily="34" charset="0"/>
              </a:rPr>
              <a:t>Lewy</a:t>
            </a:r>
            <a:r>
              <a:rPr lang="en-US" altLang="en-US" sz="1000" dirty="0">
                <a:latin typeface="Century Gothic" pitchFamily="34" charset="0"/>
              </a:rPr>
              <a:t>-pattern of decline similar to AD, visual hallucinations, muscle rigidity and tremors, </a:t>
            </a:r>
            <a:r>
              <a:rPr lang="en-US" altLang="en-US" sz="1000" dirty="0">
                <a:solidFill>
                  <a:srgbClr val="000000"/>
                </a:solidFill>
                <a:latin typeface="Century Gothic" pitchFamily="34" charset="0"/>
              </a:rPr>
              <a:t>wide variations in attention and alertness, sleep disorder</a:t>
            </a:r>
          </a:p>
          <a:p>
            <a:endParaRPr lang="en-US" altLang="en-US" sz="1000" dirty="0">
              <a:latin typeface="Century Gothic" pitchFamily="34" charset="0"/>
            </a:endParaRPr>
          </a:p>
          <a:p>
            <a:r>
              <a:rPr lang="en-US" altLang="en-US" sz="1000" dirty="0">
                <a:latin typeface="Century Gothic" pitchFamily="34" charset="0"/>
              </a:rPr>
              <a:t>Pick’s disease is a type of FTD-affects front and side regions of brain, changes in personality and behavior, language difficulty, </a:t>
            </a:r>
            <a:r>
              <a:rPr lang="en-US" altLang="en-US" sz="1000" dirty="0">
                <a:solidFill>
                  <a:srgbClr val="000000"/>
                </a:solidFill>
                <a:latin typeface="Century Gothic" pitchFamily="34" charset="0"/>
              </a:rPr>
              <a:t>begins earlier and progresses more quickly than Alzheimer’s disease</a:t>
            </a:r>
          </a:p>
          <a:p>
            <a:endParaRPr lang="en-US" altLang="en-US" sz="1000" dirty="0">
              <a:solidFill>
                <a:srgbClr val="000000"/>
              </a:solidFill>
              <a:latin typeface="Century Gothic" pitchFamily="34" charset="0"/>
            </a:endParaRPr>
          </a:p>
          <a:p>
            <a:r>
              <a:rPr lang="en-US" altLang="en-US" sz="1000" dirty="0">
                <a:solidFill>
                  <a:srgbClr val="000000"/>
                </a:solidFill>
                <a:latin typeface="Century Gothic" pitchFamily="34" charset="0"/>
              </a:rPr>
              <a:t>Creutzfeldt-Jakob disease (CJD) is another rare form of dementia and is rapidly fatal. It impairs memory and coordination, and causes behavioral changes. </a:t>
            </a:r>
          </a:p>
          <a:p>
            <a:r>
              <a:rPr lang="en-US" altLang="en-US" sz="1000" dirty="0">
                <a:solidFill>
                  <a:srgbClr val="000000"/>
                </a:solidFill>
                <a:latin typeface="Century Gothic" pitchFamily="34" charset="0"/>
              </a:rPr>
              <a:t>Parkinson’s disease</a:t>
            </a:r>
            <a:r>
              <a:rPr lang="en-US" altLang="en-US" sz="1000" b="1" dirty="0">
                <a:solidFill>
                  <a:srgbClr val="000000"/>
                </a:solidFill>
                <a:latin typeface="Century Gothic" pitchFamily="34" charset="0"/>
              </a:rPr>
              <a:t> </a:t>
            </a:r>
            <a:r>
              <a:rPr lang="en-US" altLang="en-US" sz="1000" dirty="0">
                <a:solidFill>
                  <a:srgbClr val="000000"/>
                </a:solidFill>
                <a:latin typeface="Century Gothic" pitchFamily="34" charset="0"/>
              </a:rPr>
              <a:t>affects control of movement, resulting in tremors, stiffness and impaired speech. Many individuals with Parkinson’s also develop dementia in later stages of the disease. </a:t>
            </a:r>
          </a:p>
          <a:p>
            <a:r>
              <a:rPr lang="en-US" altLang="en-US" sz="1000" dirty="0">
                <a:solidFill>
                  <a:srgbClr val="000000"/>
                </a:solidFill>
                <a:latin typeface="Century Gothic" pitchFamily="34" charset="0"/>
              </a:rPr>
              <a:t>Huntington’s disease</a:t>
            </a:r>
            <a:r>
              <a:rPr lang="en-US" altLang="en-US" sz="1000" b="1" dirty="0">
                <a:solidFill>
                  <a:srgbClr val="000000"/>
                </a:solidFill>
                <a:latin typeface="Century Gothic" pitchFamily="34" charset="0"/>
              </a:rPr>
              <a:t> </a:t>
            </a:r>
            <a:r>
              <a:rPr lang="en-US" altLang="en-US" sz="1000" dirty="0">
                <a:solidFill>
                  <a:srgbClr val="000000"/>
                </a:solidFill>
                <a:latin typeface="Century Gothic" pitchFamily="34" charset="0"/>
              </a:rPr>
              <a:t>is an inherited progressive disorder that causes irregular movements of the arms, legs and facial muscles, personality changes and a decline in the ability to think clearly. This disease has a very clear genetic link. </a:t>
            </a:r>
          </a:p>
          <a:p>
            <a:r>
              <a:rPr lang="en-US" altLang="en-US" sz="1000" dirty="0">
                <a:solidFill>
                  <a:srgbClr val="000000"/>
                </a:solidFill>
                <a:latin typeface="Century Gothic" pitchFamily="34" charset="0"/>
              </a:rPr>
              <a:t>Normal pressure hydrocephalus</a:t>
            </a:r>
            <a:r>
              <a:rPr lang="en-US" altLang="en-US" sz="1000" b="1" dirty="0">
                <a:solidFill>
                  <a:srgbClr val="000000"/>
                </a:solidFill>
                <a:latin typeface="Century Gothic" pitchFamily="34" charset="0"/>
              </a:rPr>
              <a:t> </a:t>
            </a:r>
            <a:r>
              <a:rPr lang="en-US" altLang="en-US" sz="1000" dirty="0">
                <a:solidFill>
                  <a:srgbClr val="000000"/>
                </a:solidFill>
                <a:latin typeface="Century Gothic" pitchFamily="34" charset="0"/>
              </a:rPr>
              <a:t>is cause by a buildup of fluid in the brain. The cause of most cases is unknown. Symptoms include difficult walking, memory loss and inability to control urine. </a:t>
            </a:r>
          </a:p>
          <a:p>
            <a:r>
              <a:rPr lang="en-US" altLang="en-US" sz="1000" dirty="0">
                <a:solidFill>
                  <a:srgbClr val="000000"/>
                </a:solidFill>
                <a:latin typeface="Century Gothic" pitchFamily="34" charset="0"/>
              </a:rPr>
              <a:t>Wernicke-</a:t>
            </a:r>
            <a:r>
              <a:rPr lang="en-US" altLang="en-US" sz="1000" dirty="0" err="1">
                <a:solidFill>
                  <a:srgbClr val="000000"/>
                </a:solidFill>
                <a:latin typeface="Century Gothic" pitchFamily="34" charset="0"/>
              </a:rPr>
              <a:t>Korsakoff</a:t>
            </a:r>
            <a:r>
              <a:rPr lang="en-US" altLang="en-US" sz="1000" dirty="0">
                <a:solidFill>
                  <a:srgbClr val="000000"/>
                </a:solidFill>
                <a:latin typeface="Century Gothic" pitchFamily="34" charset="0"/>
              </a:rPr>
              <a:t> syndrome</a:t>
            </a:r>
            <a:r>
              <a:rPr lang="en-US" altLang="en-US" sz="1000" b="1" dirty="0">
                <a:solidFill>
                  <a:srgbClr val="000000"/>
                </a:solidFill>
                <a:latin typeface="Century Gothic" pitchFamily="34" charset="0"/>
              </a:rPr>
              <a:t> </a:t>
            </a:r>
            <a:r>
              <a:rPr lang="en-US" altLang="en-US" sz="1000" dirty="0">
                <a:solidFill>
                  <a:srgbClr val="000000"/>
                </a:solidFill>
                <a:latin typeface="Century Gothic" pitchFamily="34" charset="0"/>
              </a:rPr>
              <a:t>is a two-stage disorder caused by a deficiency of thiamine (vitamin B-1). The most common cause is alcoholism. </a:t>
            </a:r>
          </a:p>
        </p:txBody>
      </p:sp>
    </p:spTree>
    <p:extLst>
      <p:ext uri="{BB962C8B-B14F-4D97-AF65-F5344CB8AC3E}">
        <p14:creationId xmlns:p14="http://schemas.microsoft.com/office/powerpoint/2010/main" val="1616219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ndParaRPr>
          </a:p>
        </p:txBody>
      </p:sp>
      <p:sp>
        <p:nvSpPr>
          <p:cNvPr id="4" name="Slide Number Placeholder 3"/>
          <p:cNvSpPr txBox="1">
            <a:spLocks noGrp="1"/>
          </p:cNvSpPr>
          <p:nvPr/>
        </p:nvSpPr>
        <p:spPr>
          <a:xfrm>
            <a:off x="3884613" y="8685213"/>
            <a:ext cx="2971800" cy="457200"/>
          </a:xfrm>
          <a:prstGeom prst="rect">
            <a:avLst/>
          </a:prstGeom>
          <a:noFill/>
        </p:spPr>
        <p:txBody>
          <a:bodyPr lIns="93177" tIns="46589" rIns="93177" bIns="46589" anchor="b"/>
          <a:lstStyle/>
          <a:p>
            <a:pPr algn="r" eaLnBrk="0" hangingPunct="0">
              <a:defRPr/>
            </a:pPr>
            <a:fld id="{2E8900B8-FFD6-4996-805E-241EB50905D0}" type="slidenum">
              <a:rPr lang="en-US" sz="1200" b="1">
                <a:solidFill>
                  <a:prstClr val="black"/>
                </a:solidFill>
              </a:rPr>
              <a:pPr algn="r" eaLnBrk="0" hangingPunct="0">
                <a:defRPr/>
              </a:pPr>
              <a:t>22</a:t>
            </a:fld>
            <a:endParaRPr lang="en-US" sz="1200" b="1">
              <a:solidFill>
                <a:prstClr val="black"/>
              </a:solidFill>
            </a:endParaRPr>
          </a:p>
        </p:txBody>
      </p:sp>
    </p:spTree>
    <p:extLst>
      <p:ext uri="{BB962C8B-B14F-4D97-AF65-F5344CB8AC3E}">
        <p14:creationId xmlns:p14="http://schemas.microsoft.com/office/powerpoint/2010/main" val="2404660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338867-BCE8-4F7B-9694-7917FE3C46A1}" type="slidenum">
              <a:rPr lang="en-US">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2119817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ndParaRPr>
          </a:p>
        </p:txBody>
      </p:sp>
      <p:sp>
        <p:nvSpPr>
          <p:cNvPr id="4" name="Slide Number Placeholder 3"/>
          <p:cNvSpPr txBox="1">
            <a:spLocks noGrp="1"/>
          </p:cNvSpPr>
          <p:nvPr/>
        </p:nvSpPr>
        <p:spPr>
          <a:xfrm>
            <a:off x="3884613" y="8685213"/>
            <a:ext cx="2971800" cy="457200"/>
          </a:xfrm>
          <a:prstGeom prst="rect">
            <a:avLst/>
          </a:prstGeom>
          <a:noFill/>
        </p:spPr>
        <p:txBody>
          <a:bodyPr lIns="93177" tIns="46589" rIns="93177" bIns="46589" anchor="b"/>
          <a:lstStyle/>
          <a:p>
            <a:pPr algn="r" eaLnBrk="0" hangingPunct="0">
              <a:defRPr/>
            </a:pPr>
            <a:fld id="{DD4CC2D2-BFFA-4C8D-B638-6B6F6F811F21}" type="slidenum">
              <a:rPr lang="en-US" sz="1200" b="1">
                <a:solidFill>
                  <a:prstClr val="black"/>
                </a:solidFill>
              </a:rPr>
              <a:pPr algn="r" eaLnBrk="0" hangingPunct="0">
                <a:defRPr/>
              </a:pPr>
              <a:t>24</a:t>
            </a:fld>
            <a:endParaRPr lang="en-US" sz="1200" b="1">
              <a:solidFill>
                <a:prstClr val="black"/>
              </a:solidFill>
            </a:endParaRPr>
          </a:p>
        </p:txBody>
      </p:sp>
    </p:spTree>
    <p:extLst>
      <p:ext uri="{BB962C8B-B14F-4D97-AF65-F5344CB8AC3E}">
        <p14:creationId xmlns:p14="http://schemas.microsoft.com/office/powerpoint/2010/main" val="855147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290199-77E3-4224-B0E6-B55CDF186405}" type="slidenum">
              <a:rPr lang="en-US" altLang="en-US">
                <a:solidFill>
                  <a:prstClr val="black"/>
                </a:solidFill>
              </a:rPr>
              <a:pPr/>
              <a:t>25</a:t>
            </a:fld>
            <a:endParaRPr lang="en-US" altLang="en-US">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altLang="en-US">
                <a:latin typeface="Century Gothic" pitchFamily="34" charset="0"/>
              </a:rPr>
              <a:t>Amyloid beta plaques are sticky clumps of protein fragments that start to build up in the brain between the nerve cells</a:t>
            </a:r>
          </a:p>
          <a:p>
            <a:r>
              <a:rPr lang="en-US" altLang="en-US">
                <a:latin typeface="Century Gothic" pitchFamily="34" charset="0"/>
              </a:rPr>
              <a:t>Neurofibillary tangles are clumps of altered proteins inside the brain cells</a:t>
            </a:r>
          </a:p>
          <a:p>
            <a:r>
              <a:rPr lang="en-US" altLang="en-US">
                <a:latin typeface="Century Gothic" pitchFamily="34" charset="0"/>
              </a:rPr>
              <a:t>2009 Alzheimer’s Disease Facts and Figures</a:t>
            </a:r>
          </a:p>
          <a:p>
            <a:pPr>
              <a:lnSpc>
                <a:spcPct val="125000"/>
              </a:lnSpc>
              <a:spcBef>
                <a:spcPct val="20000"/>
              </a:spcBef>
              <a:buSzPct val="40000"/>
              <a:buFontTx/>
              <a:buChar char="•"/>
            </a:pPr>
            <a:r>
              <a:rPr lang="en-US" altLang="en-US">
                <a:latin typeface="Century Gothic" pitchFamily="34" charset="0"/>
              </a:rPr>
              <a:t>16 million by 2050</a:t>
            </a:r>
          </a:p>
          <a:p>
            <a:pPr>
              <a:lnSpc>
                <a:spcPct val="125000"/>
              </a:lnSpc>
              <a:spcBef>
                <a:spcPct val="20000"/>
              </a:spcBef>
              <a:buSzPct val="40000"/>
              <a:buFontTx/>
              <a:buChar char="•"/>
            </a:pPr>
            <a:r>
              <a:rPr lang="en-US" altLang="en-US">
                <a:latin typeface="Century Gothic" pitchFamily="34" charset="0"/>
              </a:rPr>
              <a:t>People with AD live 8 – 20 years</a:t>
            </a:r>
          </a:p>
          <a:p>
            <a:endParaRPr lang="en-US" altLang="en-US">
              <a:latin typeface="Century Gothic" pitchFamily="34" charset="0"/>
            </a:endParaRPr>
          </a:p>
        </p:txBody>
      </p:sp>
    </p:spTree>
    <p:extLst>
      <p:ext uri="{BB962C8B-B14F-4D97-AF65-F5344CB8AC3E}">
        <p14:creationId xmlns:p14="http://schemas.microsoft.com/office/powerpoint/2010/main" val="132078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338867-BCE8-4F7B-9694-7917FE3C46A1}" type="slidenum">
              <a:rPr lang="en-US">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824802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lIns="93177" tIns="46589" rIns="93177" bIns="46589" anchor="b"/>
          <a:lstStyle/>
          <a:p>
            <a:pPr algn="r" eaLnBrk="0" hangingPunct="0">
              <a:defRPr/>
            </a:pPr>
            <a:fld id="{15133326-E8FC-4F70-BA8D-FEE261A5BB4D}" type="slidenum">
              <a:rPr lang="en-US" sz="1200" b="1">
                <a:solidFill>
                  <a:prstClr val="black"/>
                </a:solidFill>
              </a:rPr>
              <a:pPr algn="r" eaLnBrk="0" hangingPunct="0">
                <a:defRPr/>
              </a:pPr>
              <a:t>26</a:t>
            </a:fld>
            <a:endParaRPr lang="en-US" sz="1200" b="1">
              <a:solidFill>
                <a:prstClr val="black"/>
              </a:solidFill>
            </a:endParaRPr>
          </a:p>
        </p:txBody>
      </p:sp>
    </p:spTree>
    <p:extLst>
      <p:ext uri="{BB962C8B-B14F-4D97-AF65-F5344CB8AC3E}">
        <p14:creationId xmlns:p14="http://schemas.microsoft.com/office/powerpoint/2010/main" val="516852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067554-DA4E-4EDE-94B8-3FF3A44524E6}" type="slidenum">
              <a:rPr lang="en-US" altLang="en-US">
                <a:solidFill>
                  <a:prstClr val="black"/>
                </a:solidFill>
              </a:rPr>
              <a:pPr/>
              <a:t>27</a:t>
            </a:fld>
            <a:endParaRPr lang="en-US" altLang="en-US">
              <a:solidFill>
                <a:prstClr val="black"/>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p:spPr>
        <p:txBody>
          <a:bodyPr/>
          <a:lstStyle/>
          <a:p>
            <a:r>
              <a:rPr lang="en-US" altLang="en-US" dirty="0">
                <a:solidFill>
                  <a:srgbClr val="000000"/>
                </a:solidFill>
                <a:latin typeface="Century Gothic" pitchFamily="34" charset="0"/>
              </a:rPr>
              <a:t>cortex shrinks and shrivels up as the result of damage to the neurons, damaging areas involved in thinking, planning and remembering </a:t>
            </a:r>
          </a:p>
          <a:p>
            <a:endParaRPr lang="en-US" altLang="en-US" dirty="0">
              <a:solidFill>
                <a:srgbClr val="000000"/>
              </a:solidFill>
              <a:latin typeface="Century Gothic" pitchFamily="34" charset="0"/>
            </a:endParaRPr>
          </a:p>
          <a:p>
            <a:r>
              <a:rPr lang="en-US" altLang="en-US" dirty="0">
                <a:solidFill>
                  <a:srgbClr val="000000"/>
                </a:solidFill>
                <a:latin typeface="Century Gothic" pitchFamily="34" charset="0"/>
              </a:rPr>
              <a:t>Shrinkage is especially severe in the hippocampus, an area of the brain that plays a key role in formation of new memories sometimes known as the “memory bank” </a:t>
            </a:r>
          </a:p>
          <a:p>
            <a:endParaRPr lang="en-US" altLang="en-US" dirty="0">
              <a:solidFill>
                <a:srgbClr val="000000"/>
              </a:solidFill>
              <a:latin typeface="Century Gothic" pitchFamily="34" charset="0"/>
            </a:endParaRPr>
          </a:p>
          <a:p>
            <a:r>
              <a:rPr lang="en-US" altLang="en-US" dirty="0">
                <a:solidFill>
                  <a:srgbClr val="000000"/>
                </a:solidFill>
                <a:latin typeface="Century Gothic" pitchFamily="34" charset="0"/>
              </a:rPr>
              <a:t>ventricles are fluid-filled spaces within the brain, grow larger as the disease progresses, resulting in loss of cognitive function </a:t>
            </a:r>
          </a:p>
        </p:txBody>
      </p:sp>
    </p:spTree>
    <p:extLst>
      <p:ext uri="{BB962C8B-B14F-4D97-AF65-F5344CB8AC3E}">
        <p14:creationId xmlns:p14="http://schemas.microsoft.com/office/powerpoint/2010/main" val="882414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ndParaRPr>
          </a:p>
        </p:txBody>
      </p:sp>
      <p:sp>
        <p:nvSpPr>
          <p:cNvPr id="4" name="Slide Number Placeholder 3"/>
          <p:cNvSpPr txBox="1">
            <a:spLocks noGrp="1"/>
          </p:cNvSpPr>
          <p:nvPr/>
        </p:nvSpPr>
        <p:spPr>
          <a:xfrm>
            <a:off x="3884613" y="8685213"/>
            <a:ext cx="2971800" cy="457200"/>
          </a:xfrm>
          <a:prstGeom prst="rect">
            <a:avLst/>
          </a:prstGeom>
          <a:noFill/>
        </p:spPr>
        <p:txBody>
          <a:bodyPr lIns="93177" tIns="46589" rIns="93177" bIns="46589" anchor="b"/>
          <a:lstStyle/>
          <a:p>
            <a:pPr algn="r" eaLnBrk="0" hangingPunct="0">
              <a:defRPr/>
            </a:pPr>
            <a:fld id="{7A4B68DD-34DA-42F2-AE17-4BD5E74DE4B8}" type="slidenum">
              <a:rPr lang="en-US" sz="1200" b="1">
                <a:solidFill>
                  <a:prstClr val="black"/>
                </a:solidFill>
              </a:rPr>
              <a:pPr algn="r" eaLnBrk="0" hangingPunct="0">
                <a:defRPr/>
              </a:pPr>
              <a:t>28</a:t>
            </a:fld>
            <a:endParaRPr lang="en-US" sz="1200" b="1">
              <a:solidFill>
                <a:prstClr val="black"/>
              </a:solidFill>
            </a:endParaRPr>
          </a:p>
        </p:txBody>
      </p:sp>
    </p:spTree>
    <p:extLst>
      <p:ext uri="{BB962C8B-B14F-4D97-AF65-F5344CB8AC3E}">
        <p14:creationId xmlns:p14="http://schemas.microsoft.com/office/powerpoint/2010/main" val="773897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In the RDAD study, 153 community-dwelling AD patients and their caregivers were randomly assigned to an exercise and caregiver training program (RDAD), or to routine medical care (RMC). The RDAD program was conducted in the participants’ homes for three months. </a:t>
            </a:r>
            <a:endParaRPr lang="en-US" dirty="0"/>
          </a:p>
        </p:txBody>
      </p:sp>
      <p:sp>
        <p:nvSpPr>
          <p:cNvPr id="4" name="Slide Number Placeholder 3"/>
          <p:cNvSpPr>
            <a:spLocks noGrp="1"/>
          </p:cNvSpPr>
          <p:nvPr>
            <p:ph type="sldNum" sz="quarter" idx="10"/>
          </p:nvPr>
        </p:nvSpPr>
        <p:spPr/>
        <p:txBody>
          <a:bodyPr/>
          <a:lstStyle/>
          <a:p>
            <a:pPr>
              <a:defRPr/>
            </a:pPr>
            <a:fld id="{CE338867-BCE8-4F7B-9694-7917FE3C46A1}" type="slidenum">
              <a:rPr lang="en-US">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3374717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After three months, the RDAD group was significantly more likely to exercise at least 60 minutes a week, and had fewer days of restricted activity, compared to the RMC group. RDAD participants also had improved physical role functioning and fewer symptoms of depression, while those in RMC were worse in both areas. At two years, RDAD participants continued to have better physical role functioning than RMC participants, and were less likely to have been placed in a nursing home due to behavioral disturbance. For participants with higher depression scores at baseline, those in RDAD improved significantly more than those in RMC and maintained their improvement at two years. The study concluded that exercise training combined with teaching caregivers behavioral management techniques improved physical health and depression in participants with Alzheimer’s disease. </a:t>
            </a:r>
          </a:p>
          <a:p>
            <a:endParaRPr lang="en-US" dirty="0"/>
          </a:p>
        </p:txBody>
      </p:sp>
      <p:sp>
        <p:nvSpPr>
          <p:cNvPr id="4" name="Slide Number Placeholder 3"/>
          <p:cNvSpPr>
            <a:spLocks noGrp="1"/>
          </p:cNvSpPr>
          <p:nvPr>
            <p:ph type="sldNum" sz="quarter" idx="10"/>
          </p:nvPr>
        </p:nvSpPr>
        <p:spPr/>
        <p:txBody>
          <a:bodyPr/>
          <a:lstStyle/>
          <a:p>
            <a:pPr>
              <a:defRPr/>
            </a:pPr>
            <a:fld id="{CE338867-BCE8-4F7B-9694-7917FE3C46A1}" type="slidenum">
              <a:rPr lang="en-US">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3378994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EFD10-5541-4FC4-A14B-4EDB80FAB7C8}" type="slidenum">
              <a:rPr lang="en-US" altLang="en-US">
                <a:solidFill>
                  <a:prstClr val="black"/>
                </a:solidFill>
              </a:rPr>
              <a:pPr/>
              <a:t>39</a:t>
            </a:fld>
            <a:endParaRPr lang="en-US" altLang="en-US">
              <a:solidFill>
                <a:prstClr val="black"/>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ltLang="en-US"/>
              <a:t>1/3 from ethnically diverse community</a:t>
            </a:r>
          </a:p>
        </p:txBody>
      </p:sp>
    </p:spTree>
    <p:extLst>
      <p:ext uri="{BB962C8B-B14F-4D97-AF65-F5344CB8AC3E}">
        <p14:creationId xmlns:p14="http://schemas.microsoft.com/office/powerpoint/2010/main" val="410450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338867-BCE8-4F7B-9694-7917FE3C46A1}" type="slidenum">
              <a:rPr lang="en-US">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3216907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Measures: NPI, Cornell, ADL, resource use and caregiver depression survey</a:t>
            </a:r>
          </a:p>
          <a:p>
            <a:endParaRPr lang="en-US" dirty="0"/>
          </a:p>
        </p:txBody>
      </p:sp>
      <p:sp>
        <p:nvSpPr>
          <p:cNvPr id="4" name="Slide Number Placeholder 3"/>
          <p:cNvSpPr>
            <a:spLocks noGrp="1"/>
          </p:cNvSpPr>
          <p:nvPr>
            <p:ph type="sldNum" sz="quarter" idx="10"/>
          </p:nvPr>
        </p:nvSpPr>
        <p:spPr/>
        <p:txBody>
          <a:bodyPr/>
          <a:lstStyle/>
          <a:p>
            <a:pPr>
              <a:defRPr/>
            </a:pPr>
            <a:fld id="{CE338867-BCE8-4F7B-9694-7917FE3C46A1}" type="slidenum">
              <a:rPr lang="en-US">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509288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338867-BCE8-4F7B-9694-7917FE3C46A1}" type="slidenum">
              <a:rPr lang="en-US">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24146386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338867-BCE8-4F7B-9694-7917FE3C46A1}" type="slidenum">
              <a:rPr lang="en-US">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227209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C3962-C630-481B-B832-CF68F68B6740}" type="slidenum">
              <a:rPr lang="en-US" altLang="en-US">
                <a:solidFill>
                  <a:prstClr val="black"/>
                </a:solidFill>
              </a:rPr>
              <a:pPr/>
              <a:t>3</a:t>
            </a:fld>
            <a:endParaRPr lang="en-US" altLang="en-US">
              <a:solidFill>
                <a:prstClr val="black"/>
              </a:solidFill>
            </a:endParaRP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xfrm>
            <a:off x="914401" y="4344026"/>
            <a:ext cx="5029200" cy="4114488"/>
          </a:xfrm>
        </p:spPr>
        <p:txBody>
          <a:bodyPr/>
          <a:lstStyle/>
          <a:p>
            <a:r>
              <a:rPr lang="en-US" altLang="en-US"/>
              <a:t>Women more commonly suffer from depression, altho by age 85+, men (22.5%) and women (23%) depression occurs equally</a:t>
            </a:r>
          </a:p>
          <a:p>
            <a:pPr lvl="1"/>
            <a:r>
              <a:rPr lang="en-US" altLang="en-US"/>
              <a:t>Variance by setting: Community: 1-3%; Primary care offices: 5-9%; Nursing homes: 12-30%</a:t>
            </a:r>
          </a:p>
          <a:p>
            <a:pPr lvl="1"/>
            <a:endParaRPr lang="en-US" altLang="en-US"/>
          </a:p>
          <a:p>
            <a:pPr lvl="1"/>
            <a:r>
              <a:rPr lang="en-US" altLang="en-US"/>
              <a:t>Depression frequently accompanies common diseases of the elderly: heart disease, stroke, cancer and diabetes.  When is co-exists with other med problems, it makes it difficult to diagnose AND it jeopardizes health recovery by impairing the patient’s ability to seek treatment and adhere to medical advice. </a:t>
            </a:r>
          </a:p>
        </p:txBody>
      </p:sp>
    </p:spTree>
    <p:extLst>
      <p:ext uri="{BB962C8B-B14F-4D97-AF65-F5344CB8AC3E}">
        <p14:creationId xmlns:p14="http://schemas.microsoft.com/office/powerpoint/2010/main" val="3990288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338867-BCE8-4F7B-9694-7917FE3C46A1}" type="slidenum">
              <a:rPr lang="en-US">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1067668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imes New Roman" pitchFamily="18" charset="0"/>
            </a:endParaRPr>
          </a:p>
        </p:txBody>
      </p:sp>
      <p:sp>
        <p:nvSpPr>
          <p:cNvPr id="156676" name="Slide Number Placeholder 3"/>
          <p:cNvSpPr txBox="1">
            <a:spLocks noGrp="1"/>
          </p:cNvSpPr>
          <p:nvPr/>
        </p:nvSpPr>
        <p:spPr>
          <a:xfrm>
            <a:off x="3884613" y="8685213"/>
            <a:ext cx="2971800" cy="457200"/>
          </a:xfrm>
          <a:prstGeom prst="rect">
            <a:avLst/>
          </a:prstGeom>
          <a:noFill/>
        </p:spPr>
        <p:txBody>
          <a:bodyPr lIns="93177" tIns="46589" rIns="93177" bIns="46589" anchor="b"/>
          <a:lstStyle/>
          <a:p>
            <a:pPr algn="r" eaLnBrk="0" hangingPunct="0">
              <a:defRPr/>
            </a:pPr>
            <a:fld id="{3357805F-CC9F-4846-950B-CDB654CCFBA2}" type="slidenum">
              <a:rPr lang="en-US" sz="1200" b="1">
                <a:solidFill>
                  <a:prstClr val="black"/>
                </a:solidFill>
                <a:latin typeface="Times New Roman" pitchFamily="18" charset="0"/>
              </a:rPr>
              <a:pPr algn="r" eaLnBrk="0" hangingPunct="0">
                <a:defRPr/>
              </a:pPr>
              <a:t>49</a:t>
            </a:fld>
            <a:endParaRPr lang="en-US" sz="1200" b="1">
              <a:solidFill>
                <a:prstClr val="black"/>
              </a:solidFill>
              <a:latin typeface="Times New Roman" pitchFamily="18" charset="0"/>
            </a:endParaRPr>
          </a:p>
        </p:txBody>
      </p:sp>
    </p:spTree>
    <p:extLst>
      <p:ext uri="{BB962C8B-B14F-4D97-AF65-F5344CB8AC3E}">
        <p14:creationId xmlns:p14="http://schemas.microsoft.com/office/powerpoint/2010/main" val="929758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ndParaRPr>
          </a:p>
        </p:txBody>
      </p:sp>
      <p:sp>
        <p:nvSpPr>
          <p:cNvPr id="4" name="Slide Number Placeholder 3"/>
          <p:cNvSpPr txBox="1">
            <a:spLocks noGrp="1"/>
          </p:cNvSpPr>
          <p:nvPr/>
        </p:nvSpPr>
        <p:spPr>
          <a:xfrm>
            <a:off x="3884613" y="8685213"/>
            <a:ext cx="2971800" cy="457200"/>
          </a:xfrm>
          <a:prstGeom prst="rect">
            <a:avLst/>
          </a:prstGeom>
          <a:noFill/>
        </p:spPr>
        <p:txBody>
          <a:bodyPr lIns="93177" tIns="46589" rIns="93177" bIns="46589" anchor="b"/>
          <a:lstStyle/>
          <a:p>
            <a:pPr algn="r" eaLnBrk="0" hangingPunct="0">
              <a:defRPr/>
            </a:pPr>
            <a:fld id="{FA0F94C1-E3E7-4BDB-8727-95654FBD89D0}" type="slidenum">
              <a:rPr lang="en-US" sz="1200" b="1">
                <a:solidFill>
                  <a:prstClr val="black"/>
                </a:solidFill>
              </a:rPr>
              <a:pPr algn="r" eaLnBrk="0" hangingPunct="0">
                <a:defRPr/>
              </a:pPr>
              <a:t>50</a:t>
            </a:fld>
            <a:endParaRPr lang="en-US" sz="1200" b="1">
              <a:solidFill>
                <a:prstClr val="black"/>
              </a:solidFill>
            </a:endParaRPr>
          </a:p>
        </p:txBody>
      </p:sp>
    </p:spTree>
    <p:extLst>
      <p:ext uri="{BB962C8B-B14F-4D97-AF65-F5344CB8AC3E}">
        <p14:creationId xmlns:p14="http://schemas.microsoft.com/office/powerpoint/2010/main" val="22911260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713D2-9277-444E-87BE-F4A7F5D5BD5C}" type="slidenum">
              <a:rPr lang="en-US" smtClean="0"/>
              <a:t>52</a:t>
            </a:fld>
            <a:endParaRPr lang="en-US"/>
          </a:p>
        </p:txBody>
      </p:sp>
    </p:spTree>
    <p:extLst>
      <p:ext uri="{BB962C8B-B14F-4D97-AF65-F5344CB8AC3E}">
        <p14:creationId xmlns:p14="http://schemas.microsoft.com/office/powerpoint/2010/main" val="245193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713D2-9277-444E-87BE-F4A7F5D5BD5C}" type="slidenum">
              <a:rPr lang="en-US" smtClean="0"/>
              <a:t>55</a:t>
            </a:fld>
            <a:endParaRPr lang="en-US"/>
          </a:p>
        </p:txBody>
      </p:sp>
    </p:spTree>
    <p:extLst>
      <p:ext uri="{BB962C8B-B14F-4D97-AF65-F5344CB8AC3E}">
        <p14:creationId xmlns:p14="http://schemas.microsoft.com/office/powerpoint/2010/main" val="1374240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
        <p:nvSpPr>
          <p:cNvPr id="4" name="Slide Number Placeholder 3"/>
          <p:cNvSpPr txBox="1">
            <a:spLocks noGrp="1"/>
          </p:cNvSpPr>
          <p:nvPr/>
        </p:nvSpPr>
        <p:spPr>
          <a:xfrm>
            <a:off x="3884613" y="8685213"/>
            <a:ext cx="2971800" cy="457200"/>
          </a:xfrm>
          <a:prstGeom prst="rect">
            <a:avLst/>
          </a:prstGeom>
          <a:noFill/>
        </p:spPr>
        <p:txBody>
          <a:bodyPr lIns="93177" tIns="46589" rIns="93177" bIns="46589" anchor="b"/>
          <a:lstStyle/>
          <a:p>
            <a:pPr algn="r" eaLnBrk="0" hangingPunct="0">
              <a:defRPr/>
            </a:pPr>
            <a:fld id="{26B9FBB2-6656-478B-A23D-496B35866A4E}" type="slidenum">
              <a:rPr lang="en-US" sz="1200" b="1">
                <a:solidFill>
                  <a:prstClr val="black"/>
                </a:solidFill>
              </a:rPr>
              <a:pPr algn="r" eaLnBrk="0" hangingPunct="0">
                <a:defRPr/>
              </a:pPr>
              <a:t>56</a:t>
            </a:fld>
            <a:endParaRPr lang="en-US" sz="1200" b="1">
              <a:solidFill>
                <a:prstClr val="black"/>
              </a:solidFill>
            </a:endParaRPr>
          </a:p>
        </p:txBody>
      </p:sp>
    </p:spTree>
    <p:extLst>
      <p:ext uri="{BB962C8B-B14F-4D97-AF65-F5344CB8AC3E}">
        <p14:creationId xmlns:p14="http://schemas.microsoft.com/office/powerpoint/2010/main" val="3844971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4EFECA-B0C4-407D-ADF5-7D87EAA84D88}" type="slidenum">
              <a:rPr lang="en-US" altLang="en-US">
                <a:solidFill>
                  <a:prstClr val="black"/>
                </a:solidFill>
              </a:rPr>
              <a:pPr/>
              <a:t>6</a:t>
            </a:fld>
            <a:endParaRPr lang="en-US" altLang="en-US">
              <a:solidFill>
                <a:prstClr val="black"/>
              </a:solidFill>
            </a:endParaRPr>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xfrm>
            <a:off x="914401" y="4344026"/>
            <a:ext cx="5029200" cy="4114488"/>
          </a:xfrm>
        </p:spPr>
        <p:txBody>
          <a:bodyPr/>
          <a:lstStyle/>
          <a:p>
            <a:endParaRPr lang="en-US" altLang="en-US"/>
          </a:p>
        </p:txBody>
      </p:sp>
    </p:spTree>
    <p:extLst>
      <p:ext uri="{BB962C8B-B14F-4D97-AF65-F5344CB8AC3E}">
        <p14:creationId xmlns:p14="http://schemas.microsoft.com/office/powerpoint/2010/main" val="80376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FF517D-28C7-419B-A25A-7A9B4FA7EC84}" type="slidenum">
              <a:rPr lang="en-US" altLang="en-US">
                <a:solidFill>
                  <a:prstClr val="black"/>
                </a:solidFill>
              </a:rPr>
              <a:pPr/>
              <a:t>8</a:t>
            </a:fld>
            <a:endParaRPr lang="en-US" altLang="en-US">
              <a:solidFill>
                <a:prstClr val="black"/>
              </a:solidFill>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838201" y="4419600"/>
            <a:ext cx="5181600" cy="4191000"/>
          </a:xfrm>
        </p:spPr>
        <p:txBody>
          <a:bodyPr/>
          <a:lstStyle/>
          <a:p>
            <a:r>
              <a:rPr lang="en-US" altLang="en-US"/>
              <a:t>Go to study info document</a:t>
            </a:r>
          </a:p>
          <a:p>
            <a:endParaRPr lang="en-US" altLang="en-US"/>
          </a:p>
          <a:p>
            <a:r>
              <a:rPr lang="en-US" altLang="en-US"/>
              <a:t>Improving Mood and Promoting Access to Care and Treatment</a:t>
            </a:r>
          </a:p>
          <a:p>
            <a:endParaRPr lang="en-US" altLang="en-US"/>
          </a:p>
          <a:p>
            <a:r>
              <a:rPr lang="en-US" altLang="en-US"/>
              <a:t>Impact  now has an Implementation Center that provides technical support and training to organizations that wish to implement the program.  Currently there are programs operating in 28 states (separate from the AoA funded programs). </a:t>
            </a:r>
          </a:p>
          <a:p>
            <a:endParaRPr lang="en-US" altLang="en-US"/>
          </a:p>
          <a:p>
            <a:endParaRPr lang="en-US" altLang="en-US"/>
          </a:p>
        </p:txBody>
      </p:sp>
    </p:spTree>
    <p:extLst>
      <p:ext uri="{BB962C8B-B14F-4D97-AF65-F5344CB8AC3E}">
        <p14:creationId xmlns:p14="http://schemas.microsoft.com/office/powerpoint/2010/main" val="1663879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32019-3E35-4313-821A-178BFB980EED}" type="slidenum">
              <a:rPr lang="en-US" altLang="en-US">
                <a:solidFill>
                  <a:prstClr val="black"/>
                </a:solidFill>
              </a:rPr>
              <a:pPr/>
              <a:t>9</a:t>
            </a:fld>
            <a:endParaRPr lang="en-US" altLang="en-US">
              <a:solidFill>
                <a:prstClr val="black"/>
              </a:solidFill>
            </a:endParaRPr>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xfrm>
            <a:off x="686590" y="4344026"/>
            <a:ext cx="5486400" cy="4114488"/>
          </a:xfrm>
        </p:spPr>
        <p:txBody>
          <a:bodyPr/>
          <a:lstStyle/>
          <a:p>
            <a:pPr marL="228600" indent="-228600"/>
            <a:r>
              <a:rPr lang="en-US" altLang="en-US"/>
              <a:t>Healthy IDEAS = Identifying Depression, Empowering Activities for Seniors</a:t>
            </a:r>
          </a:p>
          <a:p>
            <a:pPr marL="228600" indent="-228600"/>
            <a:r>
              <a:rPr lang="en-US" altLang="en-US"/>
              <a:t>Employed 4 evidence-based intervention components:</a:t>
            </a:r>
          </a:p>
          <a:p>
            <a:pPr marL="228600" indent="-228600">
              <a:buFontTx/>
              <a:buAutoNum type="arabicPeriod"/>
            </a:pPr>
            <a:r>
              <a:rPr lang="en-US" altLang="en-US"/>
              <a:t>Screening and assessment</a:t>
            </a:r>
          </a:p>
          <a:p>
            <a:pPr marL="228600" indent="-228600">
              <a:buFontTx/>
              <a:buAutoNum type="arabicPeriod"/>
            </a:pPr>
            <a:r>
              <a:rPr lang="en-US" altLang="en-US"/>
              <a:t>Education</a:t>
            </a:r>
          </a:p>
          <a:p>
            <a:pPr marL="228600" indent="-228600">
              <a:buFontTx/>
              <a:buAutoNum type="arabicPeriod"/>
            </a:pPr>
            <a:r>
              <a:rPr lang="en-US" altLang="en-US"/>
              <a:t>Linkage to health and mental health professionals</a:t>
            </a:r>
          </a:p>
          <a:p>
            <a:pPr marL="228600" indent="-228600">
              <a:buFontTx/>
              <a:buAutoNum type="arabicPeriod"/>
            </a:pPr>
            <a:r>
              <a:rPr lang="en-US" altLang="en-US"/>
              <a:t>Behavioral activation</a:t>
            </a:r>
          </a:p>
          <a:p>
            <a:pPr marL="228600" indent="-228600"/>
            <a:endParaRPr lang="en-US" altLang="en-US"/>
          </a:p>
        </p:txBody>
      </p:sp>
    </p:spTree>
    <p:extLst>
      <p:ext uri="{BB962C8B-B14F-4D97-AF65-F5344CB8AC3E}">
        <p14:creationId xmlns:p14="http://schemas.microsoft.com/office/powerpoint/2010/main" val="1680165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609F86-36D3-4D48-8B1B-4F0B250FA12A}" type="slidenum">
              <a:rPr lang="en-US" altLang="en-US">
                <a:solidFill>
                  <a:prstClr val="black"/>
                </a:solidFill>
              </a:rPr>
              <a:pPr/>
              <a:t>11</a:t>
            </a:fld>
            <a:endParaRPr lang="en-US" altLang="en-US">
              <a:solidFill>
                <a:prstClr val="black"/>
              </a:solidFill>
            </a:endParaRPr>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xfrm>
            <a:off x="686590" y="4344026"/>
            <a:ext cx="5486400" cy="4114488"/>
          </a:xfrm>
        </p:spPr>
        <p:txBody>
          <a:bodyPr/>
          <a:lstStyle/>
          <a:p>
            <a:r>
              <a:rPr lang="en-US" altLang="en-US"/>
              <a:t>Go through flow chart on page 6 and discuss</a:t>
            </a:r>
          </a:p>
        </p:txBody>
      </p:sp>
    </p:spTree>
    <p:extLst>
      <p:ext uri="{BB962C8B-B14F-4D97-AF65-F5344CB8AC3E}">
        <p14:creationId xmlns:p14="http://schemas.microsoft.com/office/powerpoint/2010/main" val="1305008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03614-A6AA-4DDD-B071-12DB03A10ACB}" type="slidenum">
              <a:rPr lang="en-US" altLang="en-US">
                <a:solidFill>
                  <a:prstClr val="black"/>
                </a:solidFill>
              </a:rPr>
              <a:pPr/>
              <a:t>13</a:t>
            </a:fld>
            <a:endParaRPr lang="en-US" altLang="en-US">
              <a:solidFill>
                <a:prstClr val="black"/>
              </a:solidFill>
            </a:endParaRPr>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xfrm>
            <a:off x="686590" y="4344026"/>
            <a:ext cx="5486400" cy="4114488"/>
          </a:xfrm>
        </p:spPr>
        <p:txBody>
          <a:bodyPr/>
          <a:lstStyle/>
          <a:p>
            <a:r>
              <a:rPr lang="en-US" altLang="en-US"/>
              <a:t>Results compared baseline to 6-month</a:t>
            </a:r>
          </a:p>
          <a:p>
            <a:endParaRPr lang="en-US" altLang="en-US"/>
          </a:p>
        </p:txBody>
      </p:sp>
    </p:spTree>
    <p:extLst>
      <p:ext uri="{BB962C8B-B14F-4D97-AF65-F5344CB8AC3E}">
        <p14:creationId xmlns:p14="http://schemas.microsoft.com/office/powerpoint/2010/main" val="2074922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03614-A6AA-4DDD-B071-12DB03A10ACB}" type="slidenum">
              <a:rPr lang="en-US" altLang="en-US">
                <a:solidFill>
                  <a:prstClr val="black"/>
                </a:solidFill>
              </a:rPr>
              <a:pPr/>
              <a:t>14</a:t>
            </a:fld>
            <a:endParaRPr lang="en-US" altLang="en-US">
              <a:solidFill>
                <a:prstClr val="black"/>
              </a:solidFill>
            </a:endParaRPr>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xfrm>
            <a:off x="686590" y="4344026"/>
            <a:ext cx="5486400" cy="4114488"/>
          </a:xfrm>
        </p:spPr>
        <p:txBody>
          <a:bodyPr/>
          <a:lstStyle/>
          <a:p>
            <a:r>
              <a:rPr lang="en-US" altLang="en-US"/>
              <a:t>Results compared baseline to 6-month</a:t>
            </a:r>
          </a:p>
          <a:p>
            <a:endParaRPr lang="en-US" altLang="en-US"/>
          </a:p>
        </p:txBody>
      </p:sp>
    </p:spTree>
    <p:extLst>
      <p:ext uri="{BB962C8B-B14F-4D97-AF65-F5344CB8AC3E}">
        <p14:creationId xmlns:p14="http://schemas.microsoft.com/office/powerpoint/2010/main" val="2929051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48397504"/>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19596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04800"/>
            <a:ext cx="20955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61341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4551988"/>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eaLnBrk="0" fontAlgn="base" hangingPunct="0">
              <a:spcBef>
                <a:spcPct val="0"/>
              </a:spcBef>
              <a:spcAft>
                <a:spcPct val="0"/>
              </a:spcAft>
              <a:defRPr/>
            </a:pPr>
            <a:endParaRPr lang="en-US" sz="2400" b="1">
              <a:solidFill>
                <a:srgbClr val="FFFFFF"/>
              </a:solidFill>
              <a:latin typeface="Times New Roman" pitchFamily="18" charset="0"/>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eaLnBrk="0" fontAlgn="base" hangingPunct="0">
              <a:spcBef>
                <a:spcPct val="0"/>
              </a:spcBef>
              <a:spcAft>
                <a:spcPct val="0"/>
              </a:spcAft>
              <a:defRPr/>
            </a:pPr>
            <a:endParaRPr lang="en-US" sz="2400" b="1">
              <a:solidFill>
                <a:srgbClr val="FFFFFF"/>
              </a:solidFill>
              <a:latin typeface="Times New Roman" pitchFamily="18" charset="0"/>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eaLnBrk="0" fontAlgn="base" hangingPunct="0">
              <a:spcBef>
                <a:spcPct val="0"/>
              </a:spcBef>
              <a:spcAft>
                <a:spcPct val="0"/>
              </a:spcAft>
              <a:defRPr/>
            </a:pPr>
            <a:fld id="{E81DF13A-F0C2-4E88-A818-46D7D5C9FD2B}" type="slidenum">
              <a:rPr lang="en-US" sz="2400" b="1">
                <a:solidFill>
                  <a:srgbClr val="FFFFFF"/>
                </a:solidFill>
                <a:latin typeface="Times New Roman" pitchFamily="18" charset="0"/>
              </a:rPr>
              <a:pPr eaLnBrk="0" fontAlgn="base" hangingPunct="0">
                <a:spcBef>
                  <a:spcPct val="0"/>
                </a:spcBef>
                <a:spcAft>
                  <a:spcPct val="0"/>
                </a:spcAft>
                <a:defRPr/>
              </a:pPr>
              <a:t>‹#›</a:t>
            </a:fld>
            <a:endParaRPr lang="en-US" sz="2400" b="1">
              <a:solidFill>
                <a:srgbClr val="FFFFFF"/>
              </a:solidFill>
              <a:latin typeface="Times New Roman" pitchFamily="18" charset="0"/>
            </a:endParaRPr>
          </a:p>
        </p:txBody>
      </p:sp>
    </p:spTree>
    <p:extLst>
      <p:ext uri="{BB962C8B-B14F-4D97-AF65-F5344CB8AC3E}">
        <p14:creationId xmlns:p14="http://schemas.microsoft.com/office/powerpoint/2010/main" val="300993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3735109"/>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67179248"/>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5240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358664"/>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9952138"/>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3411358"/>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39979"/>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0338610"/>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7790696"/>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66CC"/>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0" y="0"/>
            <a:ext cx="9144000" cy="1371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27" name="Rectangle 4"/>
          <p:cNvSpPr>
            <a:spLocks noGrp="1" noChangeArrowheads="1"/>
          </p:cNvSpPr>
          <p:nvPr>
            <p:ph type="title"/>
          </p:nvPr>
        </p:nvSpPr>
        <p:spPr bwMode="auto">
          <a:xfrm>
            <a:off x="990600" y="304800"/>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Rectangle 5"/>
          <p:cNvSpPr>
            <a:spLocks noChangeArrowheads="1"/>
          </p:cNvSpPr>
          <p:nvPr/>
        </p:nvSpPr>
        <p:spPr bwMode="auto">
          <a:xfrm>
            <a:off x="0" y="0"/>
            <a:ext cx="914400" cy="1371600"/>
          </a:xfrm>
          <a:prstGeom prst="rect">
            <a:avLst/>
          </a:prstGeom>
          <a:solidFill>
            <a:srgbClr val="CC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29" name="Rectangle 6"/>
          <p:cNvSpPr>
            <a:spLocks noChangeArrowheads="1"/>
          </p:cNvSpPr>
          <p:nvPr/>
        </p:nvSpPr>
        <p:spPr bwMode="auto">
          <a:xfrm>
            <a:off x="0" y="1371600"/>
            <a:ext cx="914400" cy="5486400"/>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0" fontAlgn="base" hangingPunct="0">
              <a:spcBef>
                <a:spcPct val="0"/>
              </a:spcBef>
              <a:spcAft>
                <a:spcPct val="0"/>
              </a:spcAft>
              <a:defRPr/>
            </a:pPr>
            <a:endParaRPr lang="en-US" altLang="en-US" smtClean="0">
              <a:solidFill>
                <a:srgbClr val="FFFFFF"/>
              </a:solidFill>
            </a:endParaRPr>
          </a:p>
        </p:txBody>
      </p:sp>
      <p:sp>
        <p:nvSpPr>
          <p:cNvPr id="1030" name="Rectangle 7"/>
          <p:cNvSpPr>
            <a:spLocks noGrp="1" noChangeArrowheads="1"/>
          </p:cNvSpPr>
          <p:nvPr>
            <p:ph type="body" idx="1"/>
          </p:nvPr>
        </p:nvSpPr>
        <p:spPr bwMode="auto">
          <a:xfrm>
            <a:off x="609600" y="1524000"/>
            <a:ext cx="8382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1" name="Picture 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705600" y="5562600"/>
            <a:ext cx="205263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36497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random/>
  </p:transition>
  <p:txStyles>
    <p:titleStyle>
      <a:lvl1pPr algn="l" rtl="0" eaLnBrk="0" fontAlgn="base" hangingPunct="0">
        <a:spcBef>
          <a:spcPct val="0"/>
        </a:spcBef>
        <a:spcAft>
          <a:spcPct val="0"/>
        </a:spcAft>
        <a:defRPr sz="3000" b="1" i="1">
          <a:solidFill>
            <a:srgbClr val="333399"/>
          </a:solidFill>
          <a:latin typeface="+mj-lt"/>
          <a:ea typeface="+mj-ea"/>
          <a:cs typeface="+mj-cs"/>
        </a:defRPr>
      </a:lvl1pPr>
      <a:lvl2pPr algn="l" rtl="0" eaLnBrk="0" fontAlgn="base" hangingPunct="0">
        <a:spcBef>
          <a:spcPct val="0"/>
        </a:spcBef>
        <a:spcAft>
          <a:spcPct val="0"/>
        </a:spcAft>
        <a:defRPr sz="3000" b="1" i="1">
          <a:solidFill>
            <a:srgbClr val="333399"/>
          </a:solidFill>
          <a:latin typeface="Verdana" pitchFamily="34" charset="0"/>
        </a:defRPr>
      </a:lvl2pPr>
      <a:lvl3pPr algn="l" rtl="0" eaLnBrk="0" fontAlgn="base" hangingPunct="0">
        <a:spcBef>
          <a:spcPct val="0"/>
        </a:spcBef>
        <a:spcAft>
          <a:spcPct val="0"/>
        </a:spcAft>
        <a:defRPr sz="3000" b="1" i="1">
          <a:solidFill>
            <a:srgbClr val="333399"/>
          </a:solidFill>
          <a:latin typeface="Verdana" pitchFamily="34" charset="0"/>
        </a:defRPr>
      </a:lvl3pPr>
      <a:lvl4pPr algn="l" rtl="0" eaLnBrk="0" fontAlgn="base" hangingPunct="0">
        <a:spcBef>
          <a:spcPct val="0"/>
        </a:spcBef>
        <a:spcAft>
          <a:spcPct val="0"/>
        </a:spcAft>
        <a:defRPr sz="3000" b="1" i="1">
          <a:solidFill>
            <a:srgbClr val="333399"/>
          </a:solidFill>
          <a:latin typeface="Verdana" pitchFamily="34" charset="0"/>
        </a:defRPr>
      </a:lvl4pPr>
      <a:lvl5pPr algn="l" rtl="0" eaLnBrk="0" fontAlgn="base" hangingPunct="0">
        <a:spcBef>
          <a:spcPct val="0"/>
        </a:spcBef>
        <a:spcAft>
          <a:spcPct val="0"/>
        </a:spcAft>
        <a:defRPr sz="3000" b="1" i="1">
          <a:solidFill>
            <a:srgbClr val="333399"/>
          </a:solidFill>
          <a:latin typeface="Verdana" pitchFamily="34" charset="0"/>
        </a:defRPr>
      </a:lvl5pPr>
      <a:lvl6pPr marL="457200" algn="l" rtl="0" fontAlgn="base">
        <a:spcBef>
          <a:spcPct val="0"/>
        </a:spcBef>
        <a:spcAft>
          <a:spcPct val="0"/>
        </a:spcAft>
        <a:defRPr sz="3000" b="1" i="1">
          <a:solidFill>
            <a:srgbClr val="333399"/>
          </a:solidFill>
          <a:latin typeface="Verdana" pitchFamily="34" charset="0"/>
        </a:defRPr>
      </a:lvl6pPr>
      <a:lvl7pPr marL="914400" algn="l" rtl="0" fontAlgn="base">
        <a:spcBef>
          <a:spcPct val="0"/>
        </a:spcBef>
        <a:spcAft>
          <a:spcPct val="0"/>
        </a:spcAft>
        <a:defRPr sz="3000" b="1" i="1">
          <a:solidFill>
            <a:srgbClr val="333399"/>
          </a:solidFill>
          <a:latin typeface="Verdana" pitchFamily="34" charset="0"/>
        </a:defRPr>
      </a:lvl7pPr>
      <a:lvl8pPr marL="1371600" algn="l" rtl="0" fontAlgn="base">
        <a:spcBef>
          <a:spcPct val="0"/>
        </a:spcBef>
        <a:spcAft>
          <a:spcPct val="0"/>
        </a:spcAft>
        <a:defRPr sz="3000" b="1" i="1">
          <a:solidFill>
            <a:srgbClr val="333399"/>
          </a:solidFill>
          <a:latin typeface="Verdana" pitchFamily="34" charset="0"/>
        </a:defRPr>
      </a:lvl8pPr>
      <a:lvl9pPr marL="1828800" algn="l" rtl="0" fontAlgn="base">
        <a:spcBef>
          <a:spcPct val="0"/>
        </a:spcBef>
        <a:spcAft>
          <a:spcPct val="0"/>
        </a:spcAft>
        <a:defRPr sz="3000" b="1" i="1">
          <a:solidFill>
            <a:srgbClr val="333399"/>
          </a:solidFill>
          <a:latin typeface="Verdana" pitchFamily="34" charset="0"/>
        </a:defRPr>
      </a:lvl9pPr>
    </p:titleStyle>
    <p:bodyStyle>
      <a:lvl1pPr marL="342900" indent="-342900" algn="l" rtl="0" eaLnBrk="0" fontAlgn="base" hangingPunct="0">
        <a:spcBef>
          <a:spcPct val="100000"/>
        </a:spcBef>
        <a:spcAft>
          <a:spcPct val="0"/>
        </a:spcAft>
        <a:buClr>
          <a:srgbClr val="CC6699"/>
        </a:buClr>
        <a:buSzPct val="120000"/>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50000"/>
        </a:spcBef>
        <a:spcAft>
          <a:spcPct val="0"/>
        </a:spcAft>
        <a:buClr>
          <a:schemeClr val="tx1"/>
        </a:buClr>
        <a:buChar char="•"/>
        <a:defRPr sz="2400" b="1">
          <a:solidFill>
            <a:schemeClr val="tx1"/>
          </a:solidFill>
          <a:latin typeface="+mn-lt"/>
        </a:defRPr>
      </a:lvl2pPr>
      <a:lvl3pPr marL="1085850" indent="-228600" algn="l" rtl="0" eaLnBrk="0" fontAlgn="base" hangingPunct="0">
        <a:spcBef>
          <a:spcPct val="50000"/>
        </a:spcBef>
        <a:spcAft>
          <a:spcPct val="0"/>
        </a:spcAft>
        <a:buFont typeface="Wingdings" pitchFamily="2" charset="2"/>
        <a:buChar char="§"/>
        <a:defRPr sz="2000" b="1">
          <a:solidFill>
            <a:schemeClr val="tx1"/>
          </a:solidFill>
          <a:latin typeface="+mn-lt"/>
        </a:defRPr>
      </a:lvl3pPr>
      <a:lvl4pPr marL="1428750" indent="-228600" algn="l" rtl="0" eaLnBrk="0" fontAlgn="base" hangingPunct="0">
        <a:spcBef>
          <a:spcPct val="20000"/>
        </a:spcBef>
        <a:spcAft>
          <a:spcPct val="0"/>
        </a:spcAft>
        <a:buClr>
          <a:schemeClr val="bg2"/>
        </a:buClr>
        <a:defRPr sz="2000" b="1">
          <a:solidFill>
            <a:schemeClr val="tx1"/>
          </a:solidFill>
          <a:latin typeface="+mn-lt"/>
        </a:defRPr>
      </a:lvl4pPr>
      <a:lvl5pPr marL="1771650" indent="-228600" algn="l" rtl="0" eaLnBrk="0" fontAlgn="base" hangingPunct="0">
        <a:spcBef>
          <a:spcPct val="20000"/>
        </a:spcBef>
        <a:spcAft>
          <a:spcPct val="0"/>
        </a:spcAft>
        <a:buClr>
          <a:schemeClr val="tx2"/>
        </a:buClr>
        <a:defRPr sz="2000" b="1">
          <a:solidFill>
            <a:schemeClr val="tx1"/>
          </a:solidFill>
          <a:latin typeface="+mn-lt"/>
        </a:defRPr>
      </a:lvl5pPr>
      <a:lvl6pPr marL="2228850" indent="-228600" algn="l" rtl="0" fontAlgn="base">
        <a:spcBef>
          <a:spcPct val="20000"/>
        </a:spcBef>
        <a:spcAft>
          <a:spcPct val="0"/>
        </a:spcAft>
        <a:buClr>
          <a:schemeClr val="tx2"/>
        </a:buClr>
        <a:defRPr sz="2000" b="1">
          <a:solidFill>
            <a:schemeClr val="tx1"/>
          </a:solidFill>
          <a:latin typeface="+mn-lt"/>
        </a:defRPr>
      </a:lvl6pPr>
      <a:lvl7pPr marL="2686050" indent="-228600" algn="l" rtl="0" fontAlgn="base">
        <a:spcBef>
          <a:spcPct val="20000"/>
        </a:spcBef>
        <a:spcAft>
          <a:spcPct val="0"/>
        </a:spcAft>
        <a:buClr>
          <a:schemeClr val="tx2"/>
        </a:buClr>
        <a:defRPr sz="2000" b="1">
          <a:solidFill>
            <a:schemeClr val="tx1"/>
          </a:solidFill>
          <a:latin typeface="+mn-lt"/>
        </a:defRPr>
      </a:lvl7pPr>
      <a:lvl8pPr marL="3143250" indent="-228600" algn="l" rtl="0" fontAlgn="base">
        <a:spcBef>
          <a:spcPct val="20000"/>
        </a:spcBef>
        <a:spcAft>
          <a:spcPct val="0"/>
        </a:spcAft>
        <a:buClr>
          <a:schemeClr val="tx2"/>
        </a:buClr>
        <a:defRPr sz="2000" b="1">
          <a:solidFill>
            <a:schemeClr val="tx1"/>
          </a:solidFill>
          <a:latin typeface="+mn-lt"/>
        </a:defRPr>
      </a:lvl8pPr>
      <a:lvl9pPr marL="3600450" indent="-228600" algn="l" rtl="0" fontAlgn="base">
        <a:spcBef>
          <a:spcPct val="20000"/>
        </a:spcBef>
        <a:spcAft>
          <a:spcPct val="0"/>
        </a:spcAft>
        <a:buClr>
          <a:schemeClr val="tx2"/>
        </a:buCl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jama.ama-assn.org/cgi/reprint/290/15/2015"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3886200"/>
            <a:ext cx="685800" cy="228600"/>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0"/>
              </a:spcBef>
              <a:buClr>
                <a:srgbClr val="CC6699"/>
              </a:buClr>
              <a:buSzPct val="120000"/>
              <a:buFont typeface="Wingdings" pitchFamily="2" charset="2"/>
              <a:buChar char="§"/>
              <a:defRPr sz="2600" b="1">
                <a:solidFill>
                  <a:schemeClr val="tx1"/>
                </a:solidFill>
                <a:latin typeface="Verdana" pitchFamily="34" charset="0"/>
              </a:defRPr>
            </a:lvl1pPr>
            <a:lvl2pPr marL="742950" indent="-285750">
              <a:spcBef>
                <a:spcPct val="50000"/>
              </a:spcBef>
              <a:buClr>
                <a:schemeClr val="tx1"/>
              </a:buClr>
              <a:buChar char="•"/>
              <a:defRPr sz="2400" b="1">
                <a:solidFill>
                  <a:schemeClr val="tx1"/>
                </a:solidFill>
                <a:latin typeface="Verdana" pitchFamily="34" charset="0"/>
              </a:defRPr>
            </a:lvl2pPr>
            <a:lvl3pPr marL="1143000" indent="-228600">
              <a:spcBef>
                <a:spcPct val="50000"/>
              </a:spcBef>
              <a:buFont typeface="Wingdings" pitchFamily="2" charset="2"/>
              <a:buChar char="§"/>
              <a:defRPr sz="2000" b="1">
                <a:solidFill>
                  <a:schemeClr val="tx1"/>
                </a:solidFill>
                <a:latin typeface="Verdana" pitchFamily="34" charset="0"/>
              </a:defRPr>
            </a:lvl3pPr>
            <a:lvl4pPr marL="1600200" indent="-228600">
              <a:spcBef>
                <a:spcPct val="20000"/>
              </a:spcBef>
              <a:buClr>
                <a:schemeClr val="bg2"/>
              </a:buClr>
              <a:defRPr sz="2000" b="1">
                <a:solidFill>
                  <a:schemeClr val="tx1"/>
                </a:solidFill>
                <a:latin typeface="Verdana" pitchFamily="34" charset="0"/>
              </a:defRPr>
            </a:lvl4pPr>
            <a:lvl5pPr marL="2057400" indent="-228600">
              <a:spcBef>
                <a:spcPct val="20000"/>
              </a:spcBef>
              <a:buClr>
                <a:schemeClr val="tx2"/>
              </a:buClr>
              <a:defRPr sz="2000" b="1">
                <a:solidFill>
                  <a:schemeClr val="tx1"/>
                </a:solidFill>
                <a:latin typeface="Verdana" pitchFamily="34" charset="0"/>
              </a:defRPr>
            </a:lvl5pPr>
            <a:lvl6pPr marL="2514600" indent="-228600" eaLnBrk="0" fontAlgn="base" hangingPunct="0">
              <a:spcBef>
                <a:spcPct val="20000"/>
              </a:spcBef>
              <a:spcAft>
                <a:spcPct val="0"/>
              </a:spcAft>
              <a:buClr>
                <a:schemeClr val="tx2"/>
              </a:buClr>
              <a:defRPr sz="2000" b="1">
                <a:solidFill>
                  <a:schemeClr val="tx1"/>
                </a:solidFill>
                <a:latin typeface="Verdana" pitchFamily="34" charset="0"/>
              </a:defRPr>
            </a:lvl6pPr>
            <a:lvl7pPr marL="2971800" indent="-228600" eaLnBrk="0" fontAlgn="base" hangingPunct="0">
              <a:spcBef>
                <a:spcPct val="20000"/>
              </a:spcBef>
              <a:spcAft>
                <a:spcPct val="0"/>
              </a:spcAft>
              <a:buClr>
                <a:schemeClr val="tx2"/>
              </a:buClr>
              <a:defRPr sz="2000" b="1">
                <a:solidFill>
                  <a:schemeClr val="tx1"/>
                </a:solidFill>
                <a:latin typeface="Verdana" pitchFamily="34" charset="0"/>
              </a:defRPr>
            </a:lvl7pPr>
            <a:lvl8pPr marL="3429000" indent="-228600" eaLnBrk="0" fontAlgn="base" hangingPunct="0">
              <a:spcBef>
                <a:spcPct val="20000"/>
              </a:spcBef>
              <a:spcAft>
                <a:spcPct val="0"/>
              </a:spcAft>
              <a:buClr>
                <a:schemeClr val="tx2"/>
              </a:buClr>
              <a:defRPr sz="2000" b="1">
                <a:solidFill>
                  <a:schemeClr val="tx1"/>
                </a:solidFill>
                <a:latin typeface="Verdana" pitchFamily="34" charset="0"/>
              </a:defRPr>
            </a:lvl8pPr>
            <a:lvl9pPr marL="3886200" indent="-228600" eaLnBrk="0" fontAlgn="base" hangingPunct="0">
              <a:spcBef>
                <a:spcPct val="20000"/>
              </a:spcBef>
              <a:spcAft>
                <a:spcPct val="0"/>
              </a:spcAft>
              <a:buClr>
                <a:schemeClr val="tx2"/>
              </a:buClr>
              <a:defRPr sz="2000" b="1">
                <a:solidFill>
                  <a:schemeClr val="tx1"/>
                </a:solidFill>
                <a:latin typeface="Verdana" pitchFamily="34" charset="0"/>
              </a:defRPr>
            </a:lvl9pPr>
          </a:lstStyle>
          <a:p>
            <a:pPr eaLnBrk="0" fontAlgn="base" hangingPunct="0">
              <a:spcBef>
                <a:spcPct val="0"/>
              </a:spcBef>
              <a:spcAft>
                <a:spcPct val="0"/>
              </a:spcAft>
              <a:buClrTx/>
              <a:buSzTx/>
              <a:buFontTx/>
              <a:buNone/>
            </a:pPr>
            <a:endParaRPr lang="en-US" altLang="en-US" sz="2400">
              <a:solidFill>
                <a:srgbClr val="FFFFFF"/>
              </a:solidFill>
              <a:latin typeface="Times New Roman" pitchFamily="18" charset="0"/>
            </a:endParaRPr>
          </a:p>
        </p:txBody>
      </p:sp>
      <p:sp>
        <p:nvSpPr>
          <p:cNvPr id="3075" name="Rectangle 4"/>
          <p:cNvSpPr>
            <a:spLocks noChangeArrowheads="1"/>
          </p:cNvSpPr>
          <p:nvPr/>
        </p:nvSpPr>
        <p:spPr bwMode="auto">
          <a:xfrm>
            <a:off x="2438400" y="-12700"/>
            <a:ext cx="6705600" cy="12954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0"/>
              </a:spcBef>
              <a:buClr>
                <a:srgbClr val="CC6699"/>
              </a:buClr>
              <a:buSzPct val="120000"/>
              <a:buFont typeface="Wingdings" pitchFamily="2" charset="2"/>
              <a:buChar char="§"/>
              <a:defRPr sz="2600" b="1">
                <a:solidFill>
                  <a:schemeClr val="tx1"/>
                </a:solidFill>
                <a:latin typeface="Verdana" pitchFamily="34" charset="0"/>
              </a:defRPr>
            </a:lvl1pPr>
            <a:lvl2pPr marL="742950" indent="-285750">
              <a:spcBef>
                <a:spcPct val="50000"/>
              </a:spcBef>
              <a:buClr>
                <a:schemeClr val="tx1"/>
              </a:buClr>
              <a:buChar char="•"/>
              <a:defRPr sz="2400" b="1">
                <a:solidFill>
                  <a:schemeClr val="tx1"/>
                </a:solidFill>
                <a:latin typeface="Verdana" pitchFamily="34" charset="0"/>
              </a:defRPr>
            </a:lvl2pPr>
            <a:lvl3pPr marL="1143000" indent="-228600">
              <a:spcBef>
                <a:spcPct val="50000"/>
              </a:spcBef>
              <a:buFont typeface="Wingdings" pitchFamily="2" charset="2"/>
              <a:buChar char="§"/>
              <a:defRPr sz="2000" b="1">
                <a:solidFill>
                  <a:schemeClr val="tx1"/>
                </a:solidFill>
                <a:latin typeface="Verdana" pitchFamily="34" charset="0"/>
              </a:defRPr>
            </a:lvl3pPr>
            <a:lvl4pPr marL="1600200" indent="-228600">
              <a:spcBef>
                <a:spcPct val="20000"/>
              </a:spcBef>
              <a:buClr>
                <a:schemeClr val="bg2"/>
              </a:buClr>
              <a:defRPr sz="2000" b="1">
                <a:solidFill>
                  <a:schemeClr val="tx1"/>
                </a:solidFill>
                <a:latin typeface="Verdana" pitchFamily="34" charset="0"/>
              </a:defRPr>
            </a:lvl4pPr>
            <a:lvl5pPr marL="2057400" indent="-228600">
              <a:spcBef>
                <a:spcPct val="20000"/>
              </a:spcBef>
              <a:buClr>
                <a:schemeClr val="tx2"/>
              </a:buClr>
              <a:defRPr sz="2000" b="1">
                <a:solidFill>
                  <a:schemeClr val="tx1"/>
                </a:solidFill>
                <a:latin typeface="Verdana" pitchFamily="34" charset="0"/>
              </a:defRPr>
            </a:lvl5pPr>
            <a:lvl6pPr marL="2514600" indent="-228600" eaLnBrk="0" fontAlgn="base" hangingPunct="0">
              <a:spcBef>
                <a:spcPct val="20000"/>
              </a:spcBef>
              <a:spcAft>
                <a:spcPct val="0"/>
              </a:spcAft>
              <a:buClr>
                <a:schemeClr val="tx2"/>
              </a:buClr>
              <a:defRPr sz="2000" b="1">
                <a:solidFill>
                  <a:schemeClr val="tx1"/>
                </a:solidFill>
                <a:latin typeface="Verdana" pitchFamily="34" charset="0"/>
              </a:defRPr>
            </a:lvl6pPr>
            <a:lvl7pPr marL="2971800" indent="-228600" eaLnBrk="0" fontAlgn="base" hangingPunct="0">
              <a:spcBef>
                <a:spcPct val="20000"/>
              </a:spcBef>
              <a:spcAft>
                <a:spcPct val="0"/>
              </a:spcAft>
              <a:buClr>
                <a:schemeClr val="tx2"/>
              </a:buClr>
              <a:defRPr sz="2000" b="1">
                <a:solidFill>
                  <a:schemeClr val="tx1"/>
                </a:solidFill>
                <a:latin typeface="Verdana" pitchFamily="34" charset="0"/>
              </a:defRPr>
            </a:lvl7pPr>
            <a:lvl8pPr marL="3429000" indent="-228600" eaLnBrk="0" fontAlgn="base" hangingPunct="0">
              <a:spcBef>
                <a:spcPct val="20000"/>
              </a:spcBef>
              <a:spcAft>
                <a:spcPct val="0"/>
              </a:spcAft>
              <a:buClr>
                <a:schemeClr val="tx2"/>
              </a:buClr>
              <a:defRPr sz="2000" b="1">
                <a:solidFill>
                  <a:schemeClr val="tx1"/>
                </a:solidFill>
                <a:latin typeface="Verdana" pitchFamily="34" charset="0"/>
              </a:defRPr>
            </a:lvl8pPr>
            <a:lvl9pPr marL="3886200" indent="-228600" eaLnBrk="0" fontAlgn="base" hangingPunct="0">
              <a:spcBef>
                <a:spcPct val="20000"/>
              </a:spcBef>
              <a:spcAft>
                <a:spcPct val="0"/>
              </a:spcAft>
              <a:buClr>
                <a:schemeClr val="tx2"/>
              </a:buClr>
              <a:defRPr sz="2000" b="1">
                <a:solidFill>
                  <a:schemeClr val="tx1"/>
                </a:solidFill>
                <a:latin typeface="Verdana" pitchFamily="34" charset="0"/>
              </a:defRPr>
            </a:lvl9pPr>
          </a:lstStyle>
          <a:p>
            <a:pPr algn="ctr" eaLnBrk="0" fontAlgn="base" hangingPunct="0">
              <a:spcBef>
                <a:spcPct val="0"/>
              </a:spcBef>
              <a:spcAft>
                <a:spcPct val="0"/>
              </a:spcAft>
              <a:buClrTx/>
              <a:buSzTx/>
              <a:buFontTx/>
              <a:buNone/>
            </a:pPr>
            <a:endParaRPr lang="en-US" altLang="en-US" sz="3200" i="1">
              <a:solidFill>
                <a:srgbClr val="000000"/>
              </a:solidFill>
              <a:latin typeface="Times" pitchFamily="18" charset="0"/>
            </a:endParaRPr>
          </a:p>
          <a:p>
            <a:pPr algn="ctr" eaLnBrk="0" fontAlgn="base" hangingPunct="0">
              <a:spcBef>
                <a:spcPct val="0"/>
              </a:spcBef>
              <a:spcAft>
                <a:spcPct val="0"/>
              </a:spcAft>
              <a:buClrTx/>
              <a:buSzTx/>
              <a:buFontTx/>
              <a:buNone/>
            </a:pPr>
            <a:endParaRPr lang="en-US" altLang="en-US" sz="3200" i="1">
              <a:solidFill>
                <a:srgbClr val="000000"/>
              </a:solidFill>
              <a:latin typeface="Times" pitchFamily="18" charset="0"/>
            </a:endParaRPr>
          </a:p>
          <a:p>
            <a:pPr algn="ctr" eaLnBrk="0" fontAlgn="base" hangingPunct="0">
              <a:spcBef>
                <a:spcPct val="0"/>
              </a:spcBef>
              <a:spcAft>
                <a:spcPct val="0"/>
              </a:spcAft>
              <a:buClrTx/>
              <a:buSzTx/>
              <a:buFontTx/>
              <a:buNone/>
            </a:pPr>
            <a:endParaRPr lang="en-US" altLang="en-US" sz="3200" i="1">
              <a:solidFill>
                <a:srgbClr val="000000"/>
              </a:solidFill>
              <a:latin typeface="Times" pitchFamily="18" charset="0"/>
            </a:endParaRPr>
          </a:p>
          <a:p>
            <a:pPr algn="ctr" eaLnBrk="0" fontAlgn="base" hangingPunct="0">
              <a:spcBef>
                <a:spcPct val="0"/>
              </a:spcBef>
              <a:spcAft>
                <a:spcPct val="0"/>
              </a:spcAft>
              <a:buClrTx/>
              <a:buSzTx/>
              <a:buFontTx/>
              <a:buNone/>
            </a:pPr>
            <a:endParaRPr lang="en-US" altLang="en-US" sz="3600">
              <a:solidFill>
                <a:srgbClr val="000000"/>
              </a:solidFill>
              <a:latin typeface="Arial" charset="0"/>
            </a:endParaRPr>
          </a:p>
          <a:p>
            <a:pPr algn="ctr" eaLnBrk="0" fontAlgn="base" hangingPunct="0">
              <a:spcBef>
                <a:spcPct val="0"/>
              </a:spcBef>
              <a:spcAft>
                <a:spcPct val="0"/>
              </a:spcAft>
              <a:buClrTx/>
              <a:buSzTx/>
              <a:buFontTx/>
              <a:buNone/>
            </a:pPr>
            <a:endParaRPr lang="en-US" altLang="en-US" sz="3200" i="1">
              <a:solidFill>
                <a:srgbClr val="FFFFFF"/>
              </a:solidFill>
              <a:latin typeface="Arial" charset="0"/>
            </a:endParaRPr>
          </a:p>
          <a:p>
            <a:pPr algn="ctr" eaLnBrk="0" fontAlgn="base" hangingPunct="0">
              <a:spcBef>
                <a:spcPct val="0"/>
              </a:spcBef>
              <a:spcAft>
                <a:spcPct val="0"/>
              </a:spcAft>
              <a:buClrTx/>
              <a:buSzTx/>
              <a:buFontTx/>
              <a:buNone/>
            </a:pPr>
            <a:endParaRPr lang="en-US" altLang="en-US" sz="2400" i="1">
              <a:solidFill>
                <a:srgbClr val="000000"/>
              </a:solidFill>
              <a:latin typeface="Arial" charset="0"/>
            </a:endParaRPr>
          </a:p>
        </p:txBody>
      </p:sp>
      <p:sp>
        <p:nvSpPr>
          <p:cNvPr id="3076" name="Rectangle 6"/>
          <p:cNvSpPr>
            <a:spLocks noChangeArrowheads="1"/>
          </p:cNvSpPr>
          <p:nvPr/>
        </p:nvSpPr>
        <p:spPr bwMode="auto">
          <a:xfrm>
            <a:off x="0" y="-12700"/>
            <a:ext cx="2514600" cy="3048000"/>
          </a:xfrm>
          <a:prstGeom prst="rect">
            <a:avLst/>
          </a:prstGeom>
          <a:solidFill>
            <a:srgbClr val="66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0"/>
              </a:spcBef>
              <a:buClr>
                <a:srgbClr val="CC6699"/>
              </a:buClr>
              <a:buSzPct val="120000"/>
              <a:buFont typeface="Wingdings" pitchFamily="2" charset="2"/>
              <a:buChar char="§"/>
              <a:defRPr sz="2600" b="1">
                <a:solidFill>
                  <a:schemeClr val="tx1"/>
                </a:solidFill>
                <a:latin typeface="Verdana" pitchFamily="34" charset="0"/>
              </a:defRPr>
            </a:lvl1pPr>
            <a:lvl2pPr marL="742950" indent="-285750">
              <a:spcBef>
                <a:spcPct val="50000"/>
              </a:spcBef>
              <a:buClr>
                <a:schemeClr val="tx1"/>
              </a:buClr>
              <a:buChar char="•"/>
              <a:defRPr sz="2400" b="1">
                <a:solidFill>
                  <a:schemeClr val="tx1"/>
                </a:solidFill>
                <a:latin typeface="Verdana" pitchFamily="34" charset="0"/>
              </a:defRPr>
            </a:lvl2pPr>
            <a:lvl3pPr marL="1143000" indent="-228600">
              <a:spcBef>
                <a:spcPct val="50000"/>
              </a:spcBef>
              <a:buFont typeface="Wingdings" pitchFamily="2" charset="2"/>
              <a:buChar char="§"/>
              <a:defRPr sz="2000" b="1">
                <a:solidFill>
                  <a:schemeClr val="tx1"/>
                </a:solidFill>
                <a:latin typeface="Verdana" pitchFamily="34" charset="0"/>
              </a:defRPr>
            </a:lvl3pPr>
            <a:lvl4pPr marL="1600200" indent="-228600">
              <a:spcBef>
                <a:spcPct val="20000"/>
              </a:spcBef>
              <a:buClr>
                <a:schemeClr val="bg2"/>
              </a:buClr>
              <a:defRPr sz="2000" b="1">
                <a:solidFill>
                  <a:schemeClr val="tx1"/>
                </a:solidFill>
                <a:latin typeface="Verdana" pitchFamily="34" charset="0"/>
              </a:defRPr>
            </a:lvl4pPr>
            <a:lvl5pPr marL="2057400" indent="-228600">
              <a:spcBef>
                <a:spcPct val="20000"/>
              </a:spcBef>
              <a:buClr>
                <a:schemeClr val="tx2"/>
              </a:buClr>
              <a:defRPr sz="2000" b="1">
                <a:solidFill>
                  <a:schemeClr val="tx1"/>
                </a:solidFill>
                <a:latin typeface="Verdana" pitchFamily="34" charset="0"/>
              </a:defRPr>
            </a:lvl5pPr>
            <a:lvl6pPr marL="2514600" indent="-228600" eaLnBrk="0" fontAlgn="base" hangingPunct="0">
              <a:spcBef>
                <a:spcPct val="20000"/>
              </a:spcBef>
              <a:spcAft>
                <a:spcPct val="0"/>
              </a:spcAft>
              <a:buClr>
                <a:schemeClr val="tx2"/>
              </a:buClr>
              <a:defRPr sz="2000" b="1">
                <a:solidFill>
                  <a:schemeClr val="tx1"/>
                </a:solidFill>
                <a:latin typeface="Verdana" pitchFamily="34" charset="0"/>
              </a:defRPr>
            </a:lvl6pPr>
            <a:lvl7pPr marL="2971800" indent="-228600" eaLnBrk="0" fontAlgn="base" hangingPunct="0">
              <a:spcBef>
                <a:spcPct val="20000"/>
              </a:spcBef>
              <a:spcAft>
                <a:spcPct val="0"/>
              </a:spcAft>
              <a:buClr>
                <a:schemeClr val="tx2"/>
              </a:buClr>
              <a:defRPr sz="2000" b="1">
                <a:solidFill>
                  <a:schemeClr val="tx1"/>
                </a:solidFill>
                <a:latin typeface="Verdana" pitchFamily="34" charset="0"/>
              </a:defRPr>
            </a:lvl7pPr>
            <a:lvl8pPr marL="3429000" indent="-228600" eaLnBrk="0" fontAlgn="base" hangingPunct="0">
              <a:spcBef>
                <a:spcPct val="20000"/>
              </a:spcBef>
              <a:spcAft>
                <a:spcPct val="0"/>
              </a:spcAft>
              <a:buClr>
                <a:schemeClr val="tx2"/>
              </a:buClr>
              <a:defRPr sz="2000" b="1">
                <a:solidFill>
                  <a:schemeClr val="tx1"/>
                </a:solidFill>
                <a:latin typeface="Verdana" pitchFamily="34" charset="0"/>
              </a:defRPr>
            </a:lvl8pPr>
            <a:lvl9pPr marL="3886200" indent="-228600" eaLnBrk="0" fontAlgn="base" hangingPunct="0">
              <a:spcBef>
                <a:spcPct val="20000"/>
              </a:spcBef>
              <a:spcAft>
                <a:spcPct val="0"/>
              </a:spcAft>
              <a:buClr>
                <a:schemeClr val="tx2"/>
              </a:buClr>
              <a:defRPr sz="2000" b="1">
                <a:solidFill>
                  <a:schemeClr val="tx1"/>
                </a:solidFill>
                <a:latin typeface="Verdana" pitchFamily="34" charset="0"/>
              </a:defRPr>
            </a:lvl9pPr>
          </a:lstStyle>
          <a:p>
            <a:pPr eaLnBrk="0" fontAlgn="base" hangingPunct="0">
              <a:spcBef>
                <a:spcPct val="0"/>
              </a:spcBef>
              <a:spcAft>
                <a:spcPct val="0"/>
              </a:spcAft>
              <a:buClrTx/>
              <a:buSzTx/>
              <a:buFontTx/>
              <a:buNone/>
            </a:pPr>
            <a:endParaRPr lang="en-US" altLang="en-US" sz="2400">
              <a:solidFill>
                <a:srgbClr val="FFFFFF"/>
              </a:solidFill>
              <a:latin typeface="Times New Roman" pitchFamily="18" charset="0"/>
            </a:endParaRPr>
          </a:p>
        </p:txBody>
      </p:sp>
      <p:pic>
        <p:nvPicPr>
          <p:cNvPr id="3077" name="Picture 7" descr="GSAcollage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533400"/>
            <a:ext cx="2527300" cy="51054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8" name="Rectangle 8"/>
          <p:cNvSpPr>
            <a:spLocks noChangeArrowheads="1"/>
          </p:cNvSpPr>
          <p:nvPr/>
        </p:nvSpPr>
        <p:spPr bwMode="auto">
          <a:xfrm>
            <a:off x="0" y="5410200"/>
            <a:ext cx="9144000" cy="14478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0"/>
              </a:spcBef>
              <a:buClr>
                <a:srgbClr val="CC6699"/>
              </a:buClr>
              <a:buSzPct val="120000"/>
              <a:buFont typeface="Wingdings" pitchFamily="2" charset="2"/>
              <a:buChar char="§"/>
              <a:defRPr sz="2600" b="1">
                <a:solidFill>
                  <a:schemeClr val="tx1"/>
                </a:solidFill>
                <a:latin typeface="Verdana" pitchFamily="34" charset="0"/>
              </a:defRPr>
            </a:lvl1pPr>
            <a:lvl2pPr marL="742950" indent="-285750">
              <a:spcBef>
                <a:spcPct val="50000"/>
              </a:spcBef>
              <a:buClr>
                <a:schemeClr val="tx1"/>
              </a:buClr>
              <a:buChar char="•"/>
              <a:defRPr sz="2400" b="1">
                <a:solidFill>
                  <a:schemeClr val="tx1"/>
                </a:solidFill>
                <a:latin typeface="Verdana" pitchFamily="34" charset="0"/>
              </a:defRPr>
            </a:lvl2pPr>
            <a:lvl3pPr marL="1143000" indent="-228600">
              <a:spcBef>
                <a:spcPct val="50000"/>
              </a:spcBef>
              <a:buFont typeface="Wingdings" pitchFamily="2" charset="2"/>
              <a:buChar char="§"/>
              <a:defRPr sz="2000" b="1">
                <a:solidFill>
                  <a:schemeClr val="tx1"/>
                </a:solidFill>
                <a:latin typeface="Verdana" pitchFamily="34" charset="0"/>
              </a:defRPr>
            </a:lvl3pPr>
            <a:lvl4pPr marL="1600200" indent="-228600">
              <a:spcBef>
                <a:spcPct val="20000"/>
              </a:spcBef>
              <a:buClr>
                <a:schemeClr val="bg2"/>
              </a:buClr>
              <a:defRPr sz="2000" b="1">
                <a:solidFill>
                  <a:schemeClr val="tx1"/>
                </a:solidFill>
                <a:latin typeface="Verdana" pitchFamily="34" charset="0"/>
              </a:defRPr>
            </a:lvl4pPr>
            <a:lvl5pPr marL="2057400" indent="-228600">
              <a:spcBef>
                <a:spcPct val="20000"/>
              </a:spcBef>
              <a:buClr>
                <a:schemeClr val="tx2"/>
              </a:buClr>
              <a:defRPr sz="2000" b="1">
                <a:solidFill>
                  <a:schemeClr val="tx1"/>
                </a:solidFill>
                <a:latin typeface="Verdana" pitchFamily="34" charset="0"/>
              </a:defRPr>
            </a:lvl5pPr>
            <a:lvl6pPr marL="2514600" indent="-228600" eaLnBrk="0" fontAlgn="base" hangingPunct="0">
              <a:spcBef>
                <a:spcPct val="20000"/>
              </a:spcBef>
              <a:spcAft>
                <a:spcPct val="0"/>
              </a:spcAft>
              <a:buClr>
                <a:schemeClr val="tx2"/>
              </a:buClr>
              <a:defRPr sz="2000" b="1">
                <a:solidFill>
                  <a:schemeClr val="tx1"/>
                </a:solidFill>
                <a:latin typeface="Verdana" pitchFamily="34" charset="0"/>
              </a:defRPr>
            </a:lvl6pPr>
            <a:lvl7pPr marL="2971800" indent="-228600" eaLnBrk="0" fontAlgn="base" hangingPunct="0">
              <a:spcBef>
                <a:spcPct val="20000"/>
              </a:spcBef>
              <a:spcAft>
                <a:spcPct val="0"/>
              </a:spcAft>
              <a:buClr>
                <a:schemeClr val="tx2"/>
              </a:buClr>
              <a:defRPr sz="2000" b="1">
                <a:solidFill>
                  <a:schemeClr val="tx1"/>
                </a:solidFill>
                <a:latin typeface="Verdana" pitchFamily="34" charset="0"/>
              </a:defRPr>
            </a:lvl7pPr>
            <a:lvl8pPr marL="3429000" indent="-228600" eaLnBrk="0" fontAlgn="base" hangingPunct="0">
              <a:spcBef>
                <a:spcPct val="20000"/>
              </a:spcBef>
              <a:spcAft>
                <a:spcPct val="0"/>
              </a:spcAft>
              <a:buClr>
                <a:schemeClr val="tx2"/>
              </a:buClr>
              <a:defRPr sz="2000" b="1">
                <a:solidFill>
                  <a:schemeClr val="tx1"/>
                </a:solidFill>
                <a:latin typeface="Verdana" pitchFamily="34" charset="0"/>
              </a:defRPr>
            </a:lvl8pPr>
            <a:lvl9pPr marL="3886200" indent="-228600" eaLnBrk="0" fontAlgn="base" hangingPunct="0">
              <a:spcBef>
                <a:spcPct val="20000"/>
              </a:spcBef>
              <a:spcAft>
                <a:spcPct val="0"/>
              </a:spcAft>
              <a:buClr>
                <a:schemeClr val="tx2"/>
              </a:buClr>
              <a:defRPr sz="2000" b="1">
                <a:solidFill>
                  <a:schemeClr val="tx1"/>
                </a:solidFill>
                <a:latin typeface="Verdana" pitchFamily="34" charset="0"/>
              </a:defRPr>
            </a:lvl9pPr>
          </a:lstStyle>
          <a:p>
            <a:pPr algn="ctr" eaLnBrk="0" fontAlgn="base" hangingPunct="0">
              <a:spcBef>
                <a:spcPct val="0"/>
              </a:spcBef>
              <a:spcAft>
                <a:spcPct val="0"/>
              </a:spcAft>
              <a:buClrTx/>
              <a:buSzTx/>
              <a:buFontTx/>
              <a:buNone/>
            </a:pPr>
            <a:endParaRPr lang="en-US" altLang="en-US" sz="2800">
              <a:solidFill>
                <a:srgbClr val="000000"/>
              </a:solidFill>
              <a:latin typeface="Arial" charset="0"/>
            </a:endParaRPr>
          </a:p>
        </p:txBody>
      </p:sp>
      <p:sp>
        <p:nvSpPr>
          <p:cNvPr id="3079" name="Text Box 10"/>
          <p:cNvSpPr txBox="1">
            <a:spLocks noChangeArrowheads="1"/>
          </p:cNvSpPr>
          <p:nvPr/>
        </p:nvSpPr>
        <p:spPr bwMode="auto">
          <a:xfrm flipV="1">
            <a:off x="2590800" y="3497263"/>
            <a:ext cx="6553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lvl1pPr>
              <a:spcBef>
                <a:spcPct val="100000"/>
              </a:spcBef>
              <a:buClr>
                <a:srgbClr val="CC6699"/>
              </a:buClr>
              <a:buSzPct val="120000"/>
              <a:buFont typeface="Wingdings" pitchFamily="2" charset="2"/>
              <a:buChar char="§"/>
              <a:tabLst>
                <a:tab pos="1320800" algn="l"/>
              </a:tabLst>
              <a:defRPr sz="2600" b="1">
                <a:solidFill>
                  <a:schemeClr val="tx1"/>
                </a:solidFill>
                <a:latin typeface="Verdana" pitchFamily="34" charset="0"/>
              </a:defRPr>
            </a:lvl1pPr>
            <a:lvl2pPr marL="742950" indent="-285750">
              <a:spcBef>
                <a:spcPct val="50000"/>
              </a:spcBef>
              <a:buClr>
                <a:schemeClr val="tx1"/>
              </a:buClr>
              <a:buChar char="•"/>
              <a:tabLst>
                <a:tab pos="1320800" algn="l"/>
              </a:tabLst>
              <a:defRPr sz="2400" b="1">
                <a:solidFill>
                  <a:schemeClr val="tx1"/>
                </a:solidFill>
                <a:latin typeface="Verdana" pitchFamily="34" charset="0"/>
              </a:defRPr>
            </a:lvl2pPr>
            <a:lvl3pPr marL="1143000" indent="-228600">
              <a:spcBef>
                <a:spcPct val="50000"/>
              </a:spcBef>
              <a:buFont typeface="Wingdings" pitchFamily="2" charset="2"/>
              <a:buChar char="§"/>
              <a:tabLst>
                <a:tab pos="1320800" algn="l"/>
              </a:tabLst>
              <a:defRPr sz="2000" b="1">
                <a:solidFill>
                  <a:schemeClr val="tx1"/>
                </a:solidFill>
                <a:latin typeface="Verdana" pitchFamily="34" charset="0"/>
              </a:defRPr>
            </a:lvl3pPr>
            <a:lvl4pPr marL="1600200" indent="-228600">
              <a:spcBef>
                <a:spcPct val="20000"/>
              </a:spcBef>
              <a:buClr>
                <a:schemeClr val="bg2"/>
              </a:buClr>
              <a:tabLst>
                <a:tab pos="1320800" algn="l"/>
              </a:tabLst>
              <a:defRPr sz="2000" b="1">
                <a:solidFill>
                  <a:schemeClr val="tx1"/>
                </a:solidFill>
                <a:latin typeface="Verdana" pitchFamily="34" charset="0"/>
              </a:defRPr>
            </a:lvl4pPr>
            <a:lvl5pPr marL="2057400" indent="-228600">
              <a:spcBef>
                <a:spcPct val="20000"/>
              </a:spcBef>
              <a:buClr>
                <a:schemeClr val="tx2"/>
              </a:buClr>
              <a:tabLst>
                <a:tab pos="1320800" algn="l"/>
              </a:tabLst>
              <a:defRPr sz="2000" b="1">
                <a:solidFill>
                  <a:schemeClr val="tx1"/>
                </a:solidFill>
                <a:latin typeface="Verdana" pitchFamily="34" charset="0"/>
              </a:defRPr>
            </a:lvl5pPr>
            <a:lvl6pPr marL="2514600" indent="-228600" eaLnBrk="0" fontAlgn="base" hangingPunct="0">
              <a:spcBef>
                <a:spcPct val="20000"/>
              </a:spcBef>
              <a:spcAft>
                <a:spcPct val="0"/>
              </a:spcAft>
              <a:buClr>
                <a:schemeClr val="tx2"/>
              </a:buClr>
              <a:tabLst>
                <a:tab pos="1320800" algn="l"/>
              </a:tabLst>
              <a:defRPr sz="2000" b="1">
                <a:solidFill>
                  <a:schemeClr val="tx1"/>
                </a:solidFill>
                <a:latin typeface="Verdana" pitchFamily="34" charset="0"/>
              </a:defRPr>
            </a:lvl6pPr>
            <a:lvl7pPr marL="2971800" indent="-228600" eaLnBrk="0" fontAlgn="base" hangingPunct="0">
              <a:spcBef>
                <a:spcPct val="20000"/>
              </a:spcBef>
              <a:spcAft>
                <a:spcPct val="0"/>
              </a:spcAft>
              <a:buClr>
                <a:schemeClr val="tx2"/>
              </a:buClr>
              <a:tabLst>
                <a:tab pos="1320800" algn="l"/>
              </a:tabLst>
              <a:defRPr sz="2000" b="1">
                <a:solidFill>
                  <a:schemeClr val="tx1"/>
                </a:solidFill>
                <a:latin typeface="Verdana" pitchFamily="34" charset="0"/>
              </a:defRPr>
            </a:lvl7pPr>
            <a:lvl8pPr marL="3429000" indent="-228600" eaLnBrk="0" fontAlgn="base" hangingPunct="0">
              <a:spcBef>
                <a:spcPct val="20000"/>
              </a:spcBef>
              <a:spcAft>
                <a:spcPct val="0"/>
              </a:spcAft>
              <a:buClr>
                <a:schemeClr val="tx2"/>
              </a:buClr>
              <a:tabLst>
                <a:tab pos="1320800" algn="l"/>
              </a:tabLst>
              <a:defRPr sz="2000" b="1">
                <a:solidFill>
                  <a:schemeClr val="tx1"/>
                </a:solidFill>
                <a:latin typeface="Verdana" pitchFamily="34" charset="0"/>
              </a:defRPr>
            </a:lvl8pPr>
            <a:lvl9pPr marL="3886200" indent="-228600" eaLnBrk="0" fontAlgn="base" hangingPunct="0">
              <a:spcBef>
                <a:spcPct val="20000"/>
              </a:spcBef>
              <a:spcAft>
                <a:spcPct val="0"/>
              </a:spcAft>
              <a:buClr>
                <a:schemeClr val="tx2"/>
              </a:buClr>
              <a:tabLst>
                <a:tab pos="1320800" algn="l"/>
              </a:tabLst>
              <a:defRPr sz="2000" b="1">
                <a:solidFill>
                  <a:schemeClr val="tx1"/>
                </a:solidFill>
                <a:latin typeface="Verdana" pitchFamily="34" charset="0"/>
              </a:defRPr>
            </a:lvl9pPr>
          </a:lstStyle>
          <a:p>
            <a:pPr eaLnBrk="0" fontAlgn="base" hangingPunct="0">
              <a:spcBef>
                <a:spcPct val="0"/>
              </a:spcBef>
              <a:spcAft>
                <a:spcPct val="0"/>
              </a:spcAft>
              <a:buClrTx/>
              <a:buSzTx/>
              <a:buFontTx/>
              <a:buNone/>
            </a:pPr>
            <a:endParaRPr lang="en-US" altLang="en-US" sz="1000" b="0">
              <a:solidFill>
                <a:srgbClr val="FFFFFF"/>
              </a:solidFill>
            </a:endParaRPr>
          </a:p>
        </p:txBody>
      </p:sp>
      <p:sp>
        <p:nvSpPr>
          <p:cNvPr id="3080" name="Rectangle 11"/>
          <p:cNvSpPr>
            <a:spLocks noChangeArrowheads="1"/>
          </p:cNvSpPr>
          <p:nvPr/>
        </p:nvSpPr>
        <p:spPr bwMode="auto">
          <a:xfrm>
            <a:off x="2514600" y="1371600"/>
            <a:ext cx="6629400" cy="22098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100000"/>
              </a:spcBef>
              <a:buClr>
                <a:srgbClr val="CC6699"/>
              </a:buClr>
              <a:buSzPct val="120000"/>
              <a:buFont typeface="Wingdings" pitchFamily="2" charset="2"/>
              <a:buChar char="§"/>
              <a:defRPr sz="2600" b="1">
                <a:solidFill>
                  <a:schemeClr val="tx1"/>
                </a:solidFill>
                <a:latin typeface="Verdana" pitchFamily="34" charset="0"/>
              </a:defRPr>
            </a:lvl1pPr>
            <a:lvl2pPr marL="742950" indent="-285750">
              <a:spcBef>
                <a:spcPct val="50000"/>
              </a:spcBef>
              <a:buClr>
                <a:schemeClr val="tx1"/>
              </a:buClr>
              <a:buChar char="•"/>
              <a:defRPr sz="2400" b="1">
                <a:solidFill>
                  <a:schemeClr val="tx1"/>
                </a:solidFill>
                <a:latin typeface="Verdana" pitchFamily="34" charset="0"/>
              </a:defRPr>
            </a:lvl2pPr>
            <a:lvl3pPr marL="1143000" indent="-228600">
              <a:spcBef>
                <a:spcPct val="50000"/>
              </a:spcBef>
              <a:buFont typeface="Wingdings" pitchFamily="2" charset="2"/>
              <a:buChar char="§"/>
              <a:defRPr sz="2000" b="1">
                <a:solidFill>
                  <a:schemeClr val="tx1"/>
                </a:solidFill>
                <a:latin typeface="Verdana" pitchFamily="34" charset="0"/>
              </a:defRPr>
            </a:lvl3pPr>
            <a:lvl4pPr marL="1600200" indent="-228600">
              <a:spcBef>
                <a:spcPct val="20000"/>
              </a:spcBef>
              <a:buClr>
                <a:schemeClr val="bg2"/>
              </a:buClr>
              <a:defRPr sz="2000" b="1">
                <a:solidFill>
                  <a:schemeClr val="tx1"/>
                </a:solidFill>
                <a:latin typeface="Verdana" pitchFamily="34" charset="0"/>
              </a:defRPr>
            </a:lvl4pPr>
            <a:lvl5pPr marL="2057400" indent="-228600">
              <a:spcBef>
                <a:spcPct val="20000"/>
              </a:spcBef>
              <a:buClr>
                <a:schemeClr val="tx2"/>
              </a:buClr>
              <a:defRPr sz="2000" b="1">
                <a:solidFill>
                  <a:schemeClr val="tx1"/>
                </a:solidFill>
                <a:latin typeface="Verdana" pitchFamily="34" charset="0"/>
              </a:defRPr>
            </a:lvl5pPr>
            <a:lvl6pPr marL="2514600" indent="-228600" eaLnBrk="0" fontAlgn="base" hangingPunct="0">
              <a:spcBef>
                <a:spcPct val="20000"/>
              </a:spcBef>
              <a:spcAft>
                <a:spcPct val="0"/>
              </a:spcAft>
              <a:buClr>
                <a:schemeClr val="tx2"/>
              </a:buClr>
              <a:defRPr sz="2000" b="1">
                <a:solidFill>
                  <a:schemeClr val="tx1"/>
                </a:solidFill>
                <a:latin typeface="Verdana" pitchFamily="34" charset="0"/>
              </a:defRPr>
            </a:lvl6pPr>
            <a:lvl7pPr marL="2971800" indent="-228600" eaLnBrk="0" fontAlgn="base" hangingPunct="0">
              <a:spcBef>
                <a:spcPct val="20000"/>
              </a:spcBef>
              <a:spcAft>
                <a:spcPct val="0"/>
              </a:spcAft>
              <a:buClr>
                <a:schemeClr val="tx2"/>
              </a:buClr>
              <a:defRPr sz="2000" b="1">
                <a:solidFill>
                  <a:schemeClr val="tx1"/>
                </a:solidFill>
                <a:latin typeface="Verdana" pitchFamily="34" charset="0"/>
              </a:defRPr>
            </a:lvl7pPr>
            <a:lvl8pPr marL="3429000" indent="-228600" eaLnBrk="0" fontAlgn="base" hangingPunct="0">
              <a:spcBef>
                <a:spcPct val="20000"/>
              </a:spcBef>
              <a:spcAft>
                <a:spcPct val="0"/>
              </a:spcAft>
              <a:buClr>
                <a:schemeClr val="tx2"/>
              </a:buClr>
              <a:defRPr sz="2000" b="1">
                <a:solidFill>
                  <a:schemeClr val="tx1"/>
                </a:solidFill>
                <a:latin typeface="Verdana" pitchFamily="34" charset="0"/>
              </a:defRPr>
            </a:lvl8pPr>
            <a:lvl9pPr marL="3886200" indent="-228600" eaLnBrk="0" fontAlgn="base" hangingPunct="0">
              <a:spcBef>
                <a:spcPct val="20000"/>
              </a:spcBef>
              <a:spcAft>
                <a:spcPct val="0"/>
              </a:spcAft>
              <a:buClr>
                <a:schemeClr val="tx2"/>
              </a:buClr>
              <a:defRPr sz="2000" b="1">
                <a:solidFill>
                  <a:schemeClr val="tx1"/>
                </a:solidFill>
                <a:latin typeface="Verdana" pitchFamily="34" charset="0"/>
              </a:defRPr>
            </a:lvl9pPr>
          </a:lstStyle>
          <a:p>
            <a:pPr algn="ctr" eaLnBrk="0" fontAlgn="base" hangingPunct="0">
              <a:spcBef>
                <a:spcPct val="0"/>
              </a:spcBef>
              <a:spcAft>
                <a:spcPct val="0"/>
              </a:spcAft>
              <a:buClrTx/>
              <a:buSzTx/>
              <a:buFontTx/>
              <a:buNone/>
            </a:pPr>
            <a:r>
              <a:rPr lang="en-US" altLang="en-US" sz="3200" dirty="0">
                <a:solidFill>
                  <a:srgbClr val="FFFFFF"/>
                </a:solidFill>
                <a:cs typeface="Times New Roman" pitchFamily="18" charset="0"/>
              </a:rPr>
              <a:t>Mental and Behavioral Health Programs</a:t>
            </a:r>
          </a:p>
        </p:txBody>
      </p:sp>
      <p:sp>
        <p:nvSpPr>
          <p:cNvPr id="3081" name="Rectangle 12"/>
          <p:cNvSpPr>
            <a:spLocks noChangeArrowheads="1"/>
          </p:cNvSpPr>
          <p:nvPr/>
        </p:nvSpPr>
        <p:spPr bwMode="auto">
          <a:xfrm>
            <a:off x="2514600" y="1219200"/>
            <a:ext cx="6629400" cy="152400"/>
          </a:xfrm>
          <a:prstGeom prst="rect">
            <a:avLst/>
          </a:prstGeom>
          <a:solidFill>
            <a:srgbClr val="CC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0"/>
              </a:spcBef>
              <a:buClr>
                <a:srgbClr val="CC6699"/>
              </a:buClr>
              <a:buSzPct val="120000"/>
              <a:buFont typeface="Wingdings" pitchFamily="2" charset="2"/>
              <a:buChar char="§"/>
              <a:defRPr sz="2600" b="1">
                <a:solidFill>
                  <a:schemeClr val="tx1"/>
                </a:solidFill>
                <a:latin typeface="Verdana" pitchFamily="34" charset="0"/>
              </a:defRPr>
            </a:lvl1pPr>
            <a:lvl2pPr marL="742950" indent="-285750">
              <a:spcBef>
                <a:spcPct val="50000"/>
              </a:spcBef>
              <a:buClr>
                <a:schemeClr val="tx1"/>
              </a:buClr>
              <a:buChar char="•"/>
              <a:defRPr sz="2400" b="1">
                <a:solidFill>
                  <a:schemeClr val="tx1"/>
                </a:solidFill>
                <a:latin typeface="Verdana" pitchFamily="34" charset="0"/>
              </a:defRPr>
            </a:lvl2pPr>
            <a:lvl3pPr marL="1143000" indent="-228600">
              <a:spcBef>
                <a:spcPct val="50000"/>
              </a:spcBef>
              <a:buFont typeface="Wingdings" pitchFamily="2" charset="2"/>
              <a:buChar char="§"/>
              <a:defRPr sz="2000" b="1">
                <a:solidFill>
                  <a:schemeClr val="tx1"/>
                </a:solidFill>
                <a:latin typeface="Verdana" pitchFamily="34" charset="0"/>
              </a:defRPr>
            </a:lvl3pPr>
            <a:lvl4pPr marL="1600200" indent="-228600">
              <a:spcBef>
                <a:spcPct val="20000"/>
              </a:spcBef>
              <a:buClr>
                <a:schemeClr val="bg2"/>
              </a:buClr>
              <a:defRPr sz="2000" b="1">
                <a:solidFill>
                  <a:schemeClr val="tx1"/>
                </a:solidFill>
                <a:latin typeface="Verdana" pitchFamily="34" charset="0"/>
              </a:defRPr>
            </a:lvl4pPr>
            <a:lvl5pPr marL="2057400" indent="-228600">
              <a:spcBef>
                <a:spcPct val="20000"/>
              </a:spcBef>
              <a:buClr>
                <a:schemeClr val="tx2"/>
              </a:buClr>
              <a:defRPr sz="2000" b="1">
                <a:solidFill>
                  <a:schemeClr val="tx1"/>
                </a:solidFill>
                <a:latin typeface="Verdana" pitchFamily="34" charset="0"/>
              </a:defRPr>
            </a:lvl5pPr>
            <a:lvl6pPr marL="2514600" indent="-228600" eaLnBrk="0" fontAlgn="base" hangingPunct="0">
              <a:spcBef>
                <a:spcPct val="20000"/>
              </a:spcBef>
              <a:spcAft>
                <a:spcPct val="0"/>
              </a:spcAft>
              <a:buClr>
                <a:schemeClr val="tx2"/>
              </a:buClr>
              <a:defRPr sz="2000" b="1">
                <a:solidFill>
                  <a:schemeClr val="tx1"/>
                </a:solidFill>
                <a:latin typeface="Verdana" pitchFamily="34" charset="0"/>
              </a:defRPr>
            </a:lvl6pPr>
            <a:lvl7pPr marL="2971800" indent="-228600" eaLnBrk="0" fontAlgn="base" hangingPunct="0">
              <a:spcBef>
                <a:spcPct val="20000"/>
              </a:spcBef>
              <a:spcAft>
                <a:spcPct val="0"/>
              </a:spcAft>
              <a:buClr>
                <a:schemeClr val="tx2"/>
              </a:buClr>
              <a:defRPr sz="2000" b="1">
                <a:solidFill>
                  <a:schemeClr val="tx1"/>
                </a:solidFill>
                <a:latin typeface="Verdana" pitchFamily="34" charset="0"/>
              </a:defRPr>
            </a:lvl7pPr>
            <a:lvl8pPr marL="3429000" indent="-228600" eaLnBrk="0" fontAlgn="base" hangingPunct="0">
              <a:spcBef>
                <a:spcPct val="20000"/>
              </a:spcBef>
              <a:spcAft>
                <a:spcPct val="0"/>
              </a:spcAft>
              <a:buClr>
                <a:schemeClr val="tx2"/>
              </a:buClr>
              <a:defRPr sz="2000" b="1">
                <a:solidFill>
                  <a:schemeClr val="tx1"/>
                </a:solidFill>
                <a:latin typeface="Verdana" pitchFamily="34" charset="0"/>
              </a:defRPr>
            </a:lvl8pPr>
            <a:lvl9pPr marL="3886200" indent="-228600" eaLnBrk="0" fontAlgn="base" hangingPunct="0">
              <a:spcBef>
                <a:spcPct val="20000"/>
              </a:spcBef>
              <a:spcAft>
                <a:spcPct val="0"/>
              </a:spcAft>
              <a:buClr>
                <a:schemeClr val="tx2"/>
              </a:buClr>
              <a:defRPr sz="2000" b="1">
                <a:solidFill>
                  <a:schemeClr val="tx1"/>
                </a:solidFill>
                <a:latin typeface="Verdana" pitchFamily="34" charset="0"/>
              </a:defRPr>
            </a:lvl9pPr>
          </a:lstStyle>
          <a:p>
            <a:pPr eaLnBrk="0" fontAlgn="base" hangingPunct="0">
              <a:spcBef>
                <a:spcPct val="0"/>
              </a:spcBef>
              <a:spcAft>
                <a:spcPct val="0"/>
              </a:spcAft>
              <a:buClrTx/>
              <a:buSzTx/>
              <a:buFontTx/>
              <a:buNone/>
            </a:pPr>
            <a:endParaRPr lang="en-US" altLang="en-US" sz="2400">
              <a:solidFill>
                <a:srgbClr val="FFFFFF"/>
              </a:solidFill>
              <a:latin typeface="Times New Roman" pitchFamily="18" charset="0"/>
            </a:endParaRPr>
          </a:p>
        </p:txBody>
      </p:sp>
      <p:sp>
        <p:nvSpPr>
          <p:cNvPr id="3082" name="Rectangle 13"/>
          <p:cNvSpPr>
            <a:spLocks noChangeArrowheads="1"/>
          </p:cNvSpPr>
          <p:nvPr/>
        </p:nvSpPr>
        <p:spPr bwMode="auto">
          <a:xfrm>
            <a:off x="0" y="5257800"/>
            <a:ext cx="9144000" cy="152400"/>
          </a:xfrm>
          <a:prstGeom prst="rect">
            <a:avLst/>
          </a:prstGeom>
          <a:solidFill>
            <a:srgbClr val="CC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0"/>
              </a:spcBef>
              <a:buClr>
                <a:srgbClr val="CC6699"/>
              </a:buClr>
              <a:buSzPct val="120000"/>
              <a:buFont typeface="Wingdings" pitchFamily="2" charset="2"/>
              <a:buChar char="§"/>
              <a:defRPr sz="2600" b="1">
                <a:solidFill>
                  <a:schemeClr val="tx1"/>
                </a:solidFill>
                <a:latin typeface="Verdana" pitchFamily="34" charset="0"/>
              </a:defRPr>
            </a:lvl1pPr>
            <a:lvl2pPr marL="742950" indent="-285750">
              <a:spcBef>
                <a:spcPct val="50000"/>
              </a:spcBef>
              <a:buClr>
                <a:schemeClr val="tx1"/>
              </a:buClr>
              <a:buChar char="•"/>
              <a:defRPr sz="2400" b="1">
                <a:solidFill>
                  <a:schemeClr val="tx1"/>
                </a:solidFill>
                <a:latin typeface="Verdana" pitchFamily="34" charset="0"/>
              </a:defRPr>
            </a:lvl2pPr>
            <a:lvl3pPr marL="1143000" indent="-228600">
              <a:spcBef>
                <a:spcPct val="50000"/>
              </a:spcBef>
              <a:buFont typeface="Wingdings" pitchFamily="2" charset="2"/>
              <a:buChar char="§"/>
              <a:defRPr sz="2000" b="1">
                <a:solidFill>
                  <a:schemeClr val="tx1"/>
                </a:solidFill>
                <a:latin typeface="Verdana" pitchFamily="34" charset="0"/>
              </a:defRPr>
            </a:lvl3pPr>
            <a:lvl4pPr marL="1600200" indent="-228600">
              <a:spcBef>
                <a:spcPct val="20000"/>
              </a:spcBef>
              <a:buClr>
                <a:schemeClr val="bg2"/>
              </a:buClr>
              <a:defRPr sz="2000" b="1">
                <a:solidFill>
                  <a:schemeClr val="tx1"/>
                </a:solidFill>
                <a:latin typeface="Verdana" pitchFamily="34" charset="0"/>
              </a:defRPr>
            </a:lvl4pPr>
            <a:lvl5pPr marL="2057400" indent="-228600">
              <a:spcBef>
                <a:spcPct val="20000"/>
              </a:spcBef>
              <a:buClr>
                <a:schemeClr val="tx2"/>
              </a:buClr>
              <a:defRPr sz="2000" b="1">
                <a:solidFill>
                  <a:schemeClr val="tx1"/>
                </a:solidFill>
                <a:latin typeface="Verdana" pitchFamily="34" charset="0"/>
              </a:defRPr>
            </a:lvl5pPr>
            <a:lvl6pPr marL="2514600" indent="-228600" eaLnBrk="0" fontAlgn="base" hangingPunct="0">
              <a:spcBef>
                <a:spcPct val="20000"/>
              </a:spcBef>
              <a:spcAft>
                <a:spcPct val="0"/>
              </a:spcAft>
              <a:buClr>
                <a:schemeClr val="tx2"/>
              </a:buClr>
              <a:defRPr sz="2000" b="1">
                <a:solidFill>
                  <a:schemeClr val="tx1"/>
                </a:solidFill>
                <a:latin typeface="Verdana" pitchFamily="34" charset="0"/>
              </a:defRPr>
            </a:lvl6pPr>
            <a:lvl7pPr marL="2971800" indent="-228600" eaLnBrk="0" fontAlgn="base" hangingPunct="0">
              <a:spcBef>
                <a:spcPct val="20000"/>
              </a:spcBef>
              <a:spcAft>
                <a:spcPct val="0"/>
              </a:spcAft>
              <a:buClr>
                <a:schemeClr val="tx2"/>
              </a:buClr>
              <a:defRPr sz="2000" b="1">
                <a:solidFill>
                  <a:schemeClr val="tx1"/>
                </a:solidFill>
                <a:latin typeface="Verdana" pitchFamily="34" charset="0"/>
              </a:defRPr>
            </a:lvl7pPr>
            <a:lvl8pPr marL="3429000" indent="-228600" eaLnBrk="0" fontAlgn="base" hangingPunct="0">
              <a:spcBef>
                <a:spcPct val="20000"/>
              </a:spcBef>
              <a:spcAft>
                <a:spcPct val="0"/>
              </a:spcAft>
              <a:buClr>
                <a:schemeClr val="tx2"/>
              </a:buClr>
              <a:defRPr sz="2000" b="1">
                <a:solidFill>
                  <a:schemeClr val="tx1"/>
                </a:solidFill>
                <a:latin typeface="Verdana" pitchFamily="34" charset="0"/>
              </a:defRPr>
            </a:lvl8pPr>
            <a:lvl9pPr marL="3886200" indent="-228600" eaLnBrk="0" fontAlgn="base" hangingPunct="0">
              <a:spcBef>
                <a:spcPct val="20000"/>
              </a:spcBef>
              <a:spcAft>
                <a:spcPct val="0"/>
              </a:spcAft>
              <a:buClr>
                <a:schemeClr val="tx2"/>
              </a:buClr>
              <a:defRPr sz="2000" b="1">
                <a:solidFill>
                  <a:schemeClr val="tx1"/>
                </a:solidFill>
                <a:latin typeface="Verdana" pitchFamily="34" charset="0"/>
              </a:defRPr>
            </a:lvl9pPr>
          </a:lstStyle>
          <a:p>
            <a:pPr eaLnBrk="0" fontAlgn="base" hangingPunct="0">
              <a:spcBef>
                <a:spcPct val="0"/>
              </a:spcBef>
              <a:spcAft>
                <a:spcPct val="0"/>
              </a:spcAft>
              <a:buClrTx/>
              <a:buSzTx/>
              <a:buFontTx/>
              <a:buNone/>
            </a:pPr>
            <a:endParaRPr lang="en-US" altLang="en-US" sz="2400">
              <a:solidFill>
                <a:srgbClr val="FFFFFF"/>
              </a:solidFill>
              <a:latin typeface="Times New Roman" pitchFamily="18" charset="0"/>
            </a:endParaRPr>
          </a:p>
        </p:txBody>
      </p:sp>
      <p:sp>
        <p:nvSpPr>
          <p:cNvPr id="3083" name="Rectangle 22"/>
          <p:cNvSpPr>
            <a:spLocks noChangeArrowheads="1"/>
          </p:cNvSpPr>
          <p:nvPr/>
        </p:nvSpPr>
        <p:spPr bwMode="auto">
          <a:xfrm>
            <a:off x="2514600" y="5867400"/>
            <a:ext cx="6629400" cy="838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0"/>
              </a:spcBef>
              <a:buClr>
                <a:srgbClr val="CC6699"/>
              </a:buClr>
              <a:buSzPct val="120000"/>
              <a:buFont typeface="Wingdings" pitchFamily="2" charset="2"/>
              <a:buChar char="§"/>
              <a:defRPr sz="2600" b="1">
                <a:solidFill>
                  <a:schemeClr val="tx1"/>
                </a:solidFill>
                <a:latin typeface="Verdana" pitchFamily="34" charset="0"/>
              </a:defRPr>
            </a:lvl1pPr>
            <a:lvl2pPr marL="742950" indent="-285750">
              <a:spcBef>
                <a:spcPct val="50000"/>
              </a:spcBef>
              <a:buClr>
                <a:schemeClr val="tx1"/>
              </a:buClr>
              <a:buChar char="•"/>
              <a:defRPr sz="2400" b="1">
                <a:solidFill>
                  <a:schemeClr val="tx1"/>
                </a:solidFill>
                <a:latin typeface="Verdana" pitchFamily="34" charset="0"/>
              </a:defRPr>
            </a:lvl2pPr>
            <a:lvl3pPr marL="1143000" indent="-228600">
              <a:spcBef>
                <a:spcPct val="50000"/>
              </a:spcBef>
              <a:buFont typeface="Wingdings" pitchFamily="2" charset="2"/>
              <a:buChar char="§"/>
              <a:defRPr sz="2000" b="1">
                <a:solidFill>
                  <a:schemeClr val="tx1"/>
                </a:solidFill>
                <a:latin typeface="Verdana" pitchFamily="34" charset="0"/>
              </a:defRPr>
            </a:lvl3pPr>
            <a:lvl4pPr marL="1600200" indent="-228600">
              <a:spcBef>
                <a:spcPct val="20000"/>
              </a:spcBef>
              <a:buClr>
                <a:schemeClr val="bg2"/>
              </a:buClr>
              <a:defRPr sz="2000" b="1">
                <a:solidFill>
                  <a:schemeClr val="tx1"/>
                </a:solidFill>
                <a:latin typeface="Verdana" pitchFamily="34" charset="0"/>
              </a:defRPr>
            </a:lvl4pPr>
            <a:lvl5pPr marL="2057400" indent="-228600">
              <a:spcBef>
                <a:spcPct val="20000"/>
              </a:spcBef>
              <a:buClr>
                <a:schemeClr val="tx2"/>
              </a:buClr>
              <a:defRPr sz="2000" b="1">
                <a:solidFill>
                  <a:schemeClr val="tx1"/>
                </a:solidFill>
                <a:latin typeface="Verdana" pitchFamily="34" charset="0"/>
              </a:defRPr>
            </a:lvl5pPr>
            <a:lvl6pPr marL="2514600" indent="-228600" eaLnBrk="0" fontAlgn="base" hangingPunct="0">
              <a:spcBef>
                <a:spcPct val="20000"/>
              </a:spcBef>
              <a:spcAft>
                <a:spcPct val="0"/>
              </a:spcAft>
              <a:buClr>
                <a:schemeClr val="tx2"/>
              </a:buClr>
              <a:defRPr sz="2000" b="1">
                <a:solidFill>
                  <a:schemeClr val="tx1"/>
                </a:solidFill>
                <a:latin typeface="Verdana" pitchFamily="34" charset="0"/>
              </a:defRPr>
            </a:lvl6pPr>
            <a:lvl7pPr marL="2971800" indent="-228600" eaLnBrk="0" fontAlgn="base" hangingPunct="0">
              <a:spcBef>
                <a:spcPct val="20000"/>
              </a:spcBef>
              <a:spcAft>
                <a:spcPct val="0"/>
              </a:spcAft>
              <a:buClr>
                <a:schemeClr val="tx2"/>
              </a:buClr>
              <a:defRPr sz="2000" b="1">
                <a:solidFill>
                  <a:schemeClr val="tx1"/>
                </a:solidFill>
                <a:latin typeface="Verdana" pitchFamily="34" charset="0"/>
              </a:defRPr>
            </a:lvl7pPr>
            <a:lvl8pPr marL="3429000" indent="-228600" eaLnBrk="0" fontAlgn="base" hangingPunct="0">
              <a:spcBef>
                <a:spcPct val="20000"/>
              </a:spcBef>
              <a:spcAft>
                <a:spcPct val="0"/>
              </a:spcAft>
              <a:buClr>
                <a:schemeClr val="tx2"/>
              </a:buClr>
              <a:defRPr sz="2000" b="1">
                <a:solidFill>
                  <a:schemeClr val="tx1"/>
                </a:solidFill>
                <a:latin typeface="Verdana" pitchFamily="34" charset="0"/>
              </a:defRPr>
            </a:lvl8pPr>
            <a:lvl9pPr marL="3886200" indent="-228600" eaLnBrk="0" fontAlgn="base" hangingPunct="0">
              <a:spcBef>
                <a:spcPct val="20000"/>
              </a:spcBef>
              <a:spcAft>
                <a:spcPct val="0"/>
              </a:spcAft>
              <a:buClr>
                <a:schemeClr val="tx2"/>
              </a:buClr>
              <a:defRPr sz="2000" b="1">
                <a:solidFill>
                  <a:schemeClr val="tx1"/>
                </a:solidFill>
                <a:latin typeface="Verdana" pitchFamily="34" charset="0"/>
              </a:defRPr>
            </a:lvl9pPr>
          </a:lstStyle>
          <a:p>
            <a:pPr eaLnBrk="0" fontAlgn="base" hangingPunct="0">
              <a:spcBef>
                <a:spcPct val="0"/>
              </a:spcBef>
              <a:spcAft>
                <a:spcPct val="0"/>
              </a:spcAft>
              <a:buClrTx/>
              <a:buSzTx/>
              <a:buFontTx/>
              <a:buNone/>
            </a:pPr>
            <a:endParaRPr lang="en-US" altLang="en-US" sz="2400">
              <a:solidFill>
                <a:srgbClr val="FFFFFF"/>
              </a:solidFill>
              <a:latin typeface="Times New Roman" pitchFamily="18" charset="0"/>
            </a:endParaRPr>
          </a:p>
        </p:txBody>
      </p:sp>
      <p:pic>
        <p:nvPicPr>
          <p:cNvPr id="3084" name="Picture 16" descr="Gero-EdCtr_cmyk_P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5943600"/>
            <a:ext cx="45720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Rectangle 23"/>
          <p:cNvSpPr>
            <a:spLocks noChangeArrowheads="1"/>
          </p:cNvSpPr>
          <p:nvPr/>
        </p:nvSpPr>
        <p:spPr bwMode="auto">
          <a:xfrm>
            <a:off x="0" y="5410200"/>
            <a:ext cx="2514600" cy="1447800"/>
          </a:xfrm>
          <a:prstGeom prst="rect">
            <a:avLst/>
          </a:prstGeom>
          <a:solidFill>
            <a:srgbClr val="66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100000"/>
              </a:spcBef>
              <a:buClr>
                <a:srgbClr val="CC6699"/>
              </a:buClr>
              <a:buSzPct val="120000"/>
              <a:buFont typeface="Wingdings" pitchFamily="2" charset="2"/>
              <a:buChar char="§"/>
              <a:defRPr sz="2600" b="1">
                <a:solidFill>
                  <a:schemeClr val="tx1"/>
                </a:solidFill>
                <a:latin typeface="Verdana" pitchFamily="34" charset="0"/>
              </a:defRPr>
            </a:lvl1pPr>
            <a:lvl2pPr marL="742950" indent="-285750">
              <a:spcBef>
                <a:spcPct val="50000"/>
              </a:spcBef>
              <a:buClr>
                <a:schemeClr val="tx1"/>
              </a:buClr>
              <a:buChar char="•"/>
              <a:defRPr sz="2400" b="1">
                <a:solidFill>
                  <a:schemeClr val="tx1"/>
                </a:solidFill>
                <a:latin typeface="Verdana" pitchFamily="34" charset="0"/>
              </a:defRPr>
            </a:lvl2pPr>
            <a:lvl3pPr marL="1143000" indent="-228600">
              <a:spcBef>
                <a:spcPct val="50000"/>
              </a:spcBef>
              <a:buFont typeface="Wingdings" pitchFamily="2" charset="2"/>
              <a:buChar char="§"/>
              <a:defRPr sz="2000" b="1">
                <a:solidFill>
                  <a:schemeClr val="tx1"/>
                </a:solidFill>
                <a:latin typeface="Verdana" pitchFamily="34" charset="0"/>
              </a:defRPr>
            </a:lvl3pPr>
            <a:lvl4pPr marL="1600200" indent="-228600">
              <a:spcBef>
                <a:spcPct val="20000"/>
              </a:spcBef>
              <a:buClr>
                <a:schemeClr val="bg2"/>
              </a:buClr>
              <a:defRPr sz="2000" b="1">
                <a:solidFill>
                  <a:schemeClr val="tx1"/>
                </a:solidFill>
                <a:latin typeface="Verdana" pitchFamily="34" charset="0"/>
              </a:defRPr>
            </a:lvl4pPr>
            <a:lvl5pPr marL="2057400" indent="-228600">
              <a:spcBef>
                <a:spcPct val="20000"/>
              </a:spcBef>
              <a:buClr>
                <a:schemeClr val="tx2"/>
              </a:buClr>
              <a:defRPr sz="2000" b="1">
                <a:solidFill>
                  <a:schemeClr val="tx1"/>
                </a:solidFill>
                <a:latin typeface="Verdana" pitchFamily="34" charset="0"/>
              </a:defRPr>
            </a:lvl5pPr>
            <a:lvl6pPr marL="2514600" indent="-228600" eaLnBrk="0" fontAlgn="base" hangingPunct="0">
              <a:spcBef>
                <a:spcPct val="20000"/>
              </a:spcBef>
              <a:spcAft>
                <a:spcPct val="0"/>
              </a:spcAft>
              <a:buClr>
                <a:schemeClr val="tx2"/>
              </a:buClr>
              <a:defRPr sz="2000" b="1">
                <a:solidFill>
                  <a:schemeClr val="tx1"/>
                </a:solidFill>
                <a:latin typeface="Verdana" pitchFamily="34" charset="0"/>
              </a:defRPr>
            </a:lvl6pPr>
            <a:lvl7pPr marL="2971800" indent="-228600" eaLnBrk="0" fontAlgn="base" hangingPunct="0">
              <a:spcBef>
                <a:spcPct val="20000"/>
              </a:spcBef>
              <a:spcAft>
                <a:spcPct val="0"/>
              </a:spcAft>
              <a:buClr>
                <a:schemeClr val="tx2"/>
              </a:buClr>
              <a:defRPr sz="2000" b="1">
                <a:solidFill>
                  <a:schemeClr val="tx1"/>
                </a:solidFill>
                <a:latin typeface="Verdana" pitchFamily="34" charset="0"/>
              </a:defRPr>
            </a:lvl7pPr>
            <a:lvl8pPr marL="3429000" indent="-228600" eaLnBrk="0" fontAlgn="base" hangingPunct="0">
              <a:spcBef>
                <a:spcPct val="20000"/>
              </a:spcBef>
              <a:spcAft>
                <a:spcPct val="0"/>
              </a:spcAft>
              <a:buClr>
                <a:schemeClr val="tx2"/>
              </a:buClr>
              <a:defRPr sz="2000" b="1">
                <a:solidFill>
                  <a:schemeClr val="tx1"/>
                </a:solidFill>
                <a:latin typeface="Verdana" pitchFamily="34" charset="0"/>
              </a:defRPr>
            </a:lvl8pPr>
            <a:lvl9pPr marL="3886200" indent="-228600" eaLnBrk="0" fontAlgn="base" hangingPunct="0">
              <a:spcBef>
                <a:spcPct val="20000"/>
              </a:spcBef>
              <a:spcAft>
                <a:spcPct val="0"/>
              </a:spcAft>
              <a:buClr>
                <a:schemeClr val="tx2"/>
              </a:buClr>
              <a:defRPr sz="2000" b="1">
                <a:solidFill>
                  <a:schemeClr val="tx1"/>
                </a:solidFill>
                <a:latin typeface="Verdana" pitchFamily="34" charset="0"/>
              </a:defRPr>
            </a:lvl9pPr>
          </a:lstStyle>
          <a:p>
            <a:pPr eaLnBrk="0" fontAlgn="base" hangingPunct="0">
              <a:spcBef>
                <a:spcPct val="0"/>
              </a:spcBef>
              <a:spcAft>
                <a:spcPct val="0"/>
              </a:spcAft>
              <a:buClrTx/>
              <a:buSzTx/>
              <a:buFontTx/>
              <a:buNone/>
            </a:pPr>
            <a:endParaRPr lang="en-US" altLang="en-US" sz="2400">
              <a:solidFill>
                <a:srgbClr val="FFFFFF"/>
              </a:solidFill>
              <a:latin typeface="Times New Roman" pitchFamily="18" charset="0"/>
            </a:endParaRPr>
          </a:p>
        </p:txBody>
      </p:sp>
      <p:sp>
        <p:nvSpPr>
          <p:cNvPr id="3086" name="Rectangle 25"/>
          <p:cNvSpPr>
            <a:spLocks noChangeArrowheads="1"/>
          </p:cNvSpPr>
          <p:nvPr/>
        </p:nvSpPr>
        <p:spPr bwMode="auto">
          <a:xfrm>
            <a:off x="2514600" y="3581400"/>
            <a:ext cx="6629400" cy="16764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30188">
              <a:spcBef>
                <a:spcPct val="100000"/>
              </a:spcBef>
              <a:buClr>
                <a:srgbClr val="CC6699"/>
              </a:buClr>
              <a:buSzPct val="120000"/>
              <a:buFont typeface="Wingdings" pitchFamily="2" charset="2"/>
              <a:buChar char="§"/>
              <a:defRPr sz="2600" b="1">
                <a:solidFill>
                  <a:schemeClr val="tx1"/>
                </a:solidFill>
                <a:latin typeface="Verdana" pitchFamily="34" charset="0"/>
              </a:defRPr>
            </a:lvl1pPr>
            <a:lvl2pPr marL="742950" indent="-285750">
              <a:spcBef>
                <a:spcPct val="50000"/>
              </a:spcBef>
              <a:buClr>
                <a:schemeClr val="tx1"/>
              </a:buClr>
              <a:buChar char="•"/>
              <a:defRPr sz="2400" b="1">
                <a:solidFill>
                  <a:schemeClr val="tx1"/>
                </a:solidFill>
                <a:latin typeface="Verdana" pitchFamily="34" charset="0"/>
              </a:defRPr>
            </a:lvl2pPr>
            <a:lvl3pPr marL="1143000" indent="-228600">
              <a:spcBef>
                <a:spcPct val="50000"/>
              </a:spcBef>
              <a:buFont typeface="Wingdings" pitchFamily="2" charset="2"/>
              <a:buChar char="§"/>
              <a:defRPr sz="2000" b="1">
                <a:solidFill>
                  <a:schemeClr val="tx1"/>
                </a:solidFill>
                <a:latin typeface="Verdana" pitchFamily="34" charset="0"/>
              </a:defRPr>
            </a:lvl3pPr>
            <a:lvl4pPr marL="1600200" indent="-228600">
              <a:spcBef>
                <a:spcPct val="20000"/>
              </a:spcBef>
              <a:buClr>
                <a:schemeClr val="bg2"/>
              </a:buClr>
              <a:defRPr sz="2000" b="1">
                <a:solidFill>
                  <a:schemeClr val="tx1"/>
                </a:solidFill>
                <a:latin typeface="Verdana" pitchFamily="34" charset="0"/>
              </a:defRPr>
            </a:lvl4pPr>
            <a:lvl5pPr marL="2057400" indent="-228600">
              <a:spcBef>
                <a:spcPct val="20000"/>
              </a:spcBef>
              <a:buClr>
                <a:schemeClr val="tx2"/>
              </a:buClr>
              <a:defRPr sz="2000" b="1">
                <a:solidFill>
                  <a:schemeClr val="tx1"/>
                </a:solidFill>
                <a:latin typeface="Verdana" pitchFamily="34" charset="0"/>
              </a:defRPr>
            </a:lvl5pPr>
            <a:lvl6pPr marL="2514600" indent="-228600" eaLnBrk="0" fontAlgn="base" hangingPunct="0">
              <a:spcBef>
                <a:spcPct val="20000"/>
              </a:spcBef>
              <a:spcAft>
                <a:spcPct val="0"/>
              </a:spcAft>
              <a:buClr>
                <a:schemeClr val="tx2"/>
              </a:buClr>
              <a:defRPr sz="2000" b="1">
                <a:solidFill>
                  <a:schemeClr val="tx1"/>
                </a:solidFill>
                <a:latin typeface="Verdana" pitchFamily="34" charset="0"/>
              </a:defRPr>
            </a:lvl6pPr>
            <a:lvl7pPr marL="2971800" indent="-228600" eaLnBrk="0" fontAlgn="base" hangingPunct="0">
              <a:spcBef>
                <a:spcPct val="20000"/>
              </a:spcBef>
              <a:spcAft>
                <a:spcPct val="0"/>
              </a:spcAft>
              <a:buClr>
                <a:schemeClr val="tx2"/>
              </a:buClr>
              <a:defRPr sz="2000" b="1">
                <a:solidFill>
                  <a:schemeClr val="tx1"/>
                </a:solidFill>
                <a:latin typeface="Verdana" pitchFamily="34" charset="0"/>
              </a:defRPr>
            </a:lvl7pPr>
            <a:lvl8pPr marL="3429000" indent="-228600" eaLnBrk="0" fontAlgn="base" hangingPunct="0">
              <a:spcBef>
                <a:spcPct val="20000"/>
              </a:spcBef>
              <a:spcAft>
                <a:spcPct val="0"/>
              </a:spcAft>
              <a:buClr>
                <a:schemeClr val="tx2"/>
              </a:buClr>
              <a:defRPr sz="2000" b="1">
                <a:solidFill>
                  <a:schemeClr val="tx1"/>
                </a:solidFill>
                <a:latin typeface="Verdana" pitchFamily="34" charset="0"/>
              </a:defRPr>
            </a:lvl8pPr>
            <a:lvl9pPr marL="3886200" indent="-228600" eaLnBrk="0" fontAlgn="base" hangingPunct="0">
              <a:spcBef>
                <a:spcPct val="20000"/>
              </a:spcBef>
              <a:spcAft>
                <a:spcPct val="0"/>
              </a:spcAft>
              <a:buClr>
                <a:schemeClr val="tx2"/>
              </a:buClr>
              <a:defRPr sz="2000" b="1">
                <a:solidFill>
                  <a:schemeClr val="tx1"/>
                </a:solidFill>
                <a:latin typeface="Verdana" pitchFamily="34" charset="0"/>
              </a:defRPr>
            </a:lvl9pPr>
          </a:lstStyle>
          <a:p>
            <a:pPr eaLnBrk="0" fontAlgn="base" hangingPunct="0">
              <a:spcBef>
                <a:spcPct val="0"/>
              </a:spcBef>
              <a:spcAft>
                <a:spcPct val="0"/>
              </a:spcAft>
              <a:buClrTx/>
              <a:buSzTx/>
              <a:buFontTx/>
              <a:buNone/>
            </a:pPr>
            <a:endParaRPr lang="en-US" altLang="en-US" sz="2800" dirty="0">
              <a:solidFill>
                <a:srgbClr val="FFFFFF"/>
              </a:solidFill>
            </a:endParaRPr>
          </a:p>
        </p:txBody>
      </p:sp>
    </p:spTree>
    <p:extLst>
      <p:ext uri="{BB962C8B-B14F-4D97-AF65-F5344CB8AC3E}">
        <p14:creationId xmlns:p14="http://schemas.microsoft.com/office/powerpoint/2010/main" val="375479651"/>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990600" y="533400"/>
            <a:ext cx="7543800" cy="914400"/>
          </a:xfrm>
        </p:spPr>
        <p:txBody>
          <a:bodyPr/>
          <a:lstStyle/>
          <a:p>
            <a:r>
              <a:rPr lang="en-US" altLang="en-US" dirty="0"/>
              <a:t>Healthy Ideas Methods</a:t>
            </a:r>
          </a:p>
        </p:txBody>
      </p:sp>
      <p:sp>
        <p:nvSpPr>
          <p:cNvPr id="257027" name="Rectangle 3"/>
          <p:cNvSpPr>
            <a:spLocks noGrp="1" noChangeArrowheads="1"/>
          </p:cNvSpPr>
          <p:nvPr>
            <p:ph type="body" idx="1"/>
          </p:nvPr>
        </p:nvSpPr>
        <p:spPr>
          <a:xfrm>
            <a:off x="1066800" y="1524000"/>
            <a:ext cx="7924800" cy="5181600"/>
          </a:xfrm>
        </p:spPr>
        <p:txBody>
          <a:bodyPr/>
          <a:lstStyle/>
          <a:p>
            <a:r>
              <a:rPr lang="en-US" altLang="en-US" dirty="0"/>
              <a:t>Trained care managers in two community agencies and one social service agency</a:t>
            </a:r>
          </a:p>
          <a:p>
            <a:r>
              <a:rPr lang="en-US" altLang="en-US" dirty="0"/>
              <a:t>Screened all clients age 60+</a:t>
            </a:r>
          </a:p>
          <a:p>
            <a:pPr lvl="1"/>
            <a:r>
              <a:rPr lang="en-US" altLang="en-US" sz="2000" dirty="0"/>
              <a:t>Geriatric depression scale</a:t>
            </a:r>
          </a:p>
          <a:p>
            <a:pPr lvl="1"/>
            <a:r>
              <a:rPr lang="en-US" altLang="en-US" sz="2000" dirty="0"/>
              <a:t>Functional status</a:t>
            </a:r>
          </a:p>
          <a:p>
            <a:pPr lvl="1"/>
            <a:r>
              <a:rPr lang="en-US" altLang="en-US" sz="2000" dirty="0"/>
              <a:t>Number and type of co-morbid conditions</a:t>
            </a:r>
          </a:p>
          <a:p>
            <a:pPr lvl="1"/>
            <a:r>
              <a:rPr lang="en-US" altLang="en-US" sz="2000" dirty="0"/>
              <a:t>Cognitive status</a:t>
            </a:r>
          </a:p>
          <a:p>
            <a:pPr lvl="1"/>
            <a:r>
              <a:rPr lang="en-US" altLang="en-US" sz="2000" dirty="0"/>
              <a:t>General health status</a:t>
            </a:r>
          </a:p>
        </p:txBody>
      </p:sp>
    </p:spTree>
    <p:extLst>
      <p:ext uri="{BB962C8B-B14F-4D97-AF65-F5344CB8AC3E}">
        <p14:creationId xmlns:p14="http://schemas.microsoft.com/office/powerpoint/2010/main" val="1965763692"/>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990600" y="606582"/>
            <a:ext cx="7543800" cy="914400"/>
          </a:xfrm>
        </p:spPr>
        <p:txBody>
          <a:bodyPr/>
          <a:lstStyle/>
          <a:p>
            <a:r>
              <a:rPr lang="en-US" altLang="en-US" dirty="0"/>
              <a:t>Healthy Ideas Intervention</a:t>
            </a:r>
          </a:p>
        </p:txBody>
      </p:sp>
      <p:sp>
        <p:nvSpPr>
          <p:cNvPr id="258051" name="Rectangle 3"/>
          <p:cNvSpPr>
            <a:spLocks noGrp="1" noChangeArrowheads="1"/>
          </p:cNvSpPr>
          <p:nvPr>
            <p:ph type="body" idx="1"/>
          </p:nvPr>
        </p:nvSpPr>
        <p:spPr>
          <a:xfrm>
            <a:off x="1066800" y="1524000"/>
            <a:ext cx="7924800" cy="5181600"/>
          </a:xfrm>
        </p:spPr>
        <p:txBody>
          <a:bodyPr/>
          <a:lstStyle/>
          <a:p>
            <a:r>
              <a:rPr lang="en-US" altLang="en-US" dirty="0"/>
              <a:t>Six month intervention</a:t>
            </a:r>
          </a:p>
          <a:p>
            <a:endParaRPr lang="en-US" altLang="en-US" dirty="0"/>
          </a:p>
          <a:p>
            <a:r>
              <a:rPr lang="en-US" altLang="en-US" dirty="0"/>
              <a:t>In-person and telephone contacts</a:t>
            </a:r>
          </a:p>
          <a:p>
            <a:endParaRPr lang="en-US" altLang="en-US" dirty="0"/>
          </a:p>
          <a:p>
            <a:r>
              <a:rPr lang="en-US" altLang="en-US" dirty="0"/>
              <a:t>Baseline, </a:t>
            </a:r>
            <a:r>
              <a:rPr lang="en-US" altLang="en-US" dirty="0" smtClean="0"/>
              <a:t>3-month </a:t>
            </a:r>
            <a:r>
              <a:rPr lang="en-US" altLang="en-US" dirty="0"/>
              <a:t>and </a:t>
            </a:r>
            <a:r>
              <a:rPr lang="en-US" altLang="en-US" dirty="0" smtClean="0"/>
              <a:t>6-month assessments</a:t>
            </a:r>
            <a:endParaRPr lang="en-US" altLang="en-US" dirty="0"/>
          </a:p>
          <a:p>
            <a:endParaRPr lang="en-US" altLang="en-US" dirty="0"/>
          </a:p>
        </p:txBody>
      </p:sp>
    </p:spTree>
    <p:extLst>
      <p:ext uri="{BB962C8B-B14F-4D97-AF65-F5344CB8AC3E}">
        <p14:creationId xmlns:p14="http://schemas.microsoft.com/office/powerpoint/2010/main" val="2726913963"/>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altLang="en-US" sz="3200" dirty="0"/>
              <a:t>Healthy Ideas Baseline Characteristics</a:t>
            </a:r>
          </a:p>
        </p:txBody>
      </p:sp>
      <p:sp>
        <p:nvSpPr>
          <p:cNvPr id="260099" name="Rectangle 3"/>
          <p:cNvSpPr>
            <a:spLocks noGrp="1" noChangeArrowheads="1"/>
          </p:cNvSpPr>
          <p:nvPr>
            <p:ph type="body" idx="1"/>
          </p:nvPr>
        </p:nvSpPr>
        <p:spPr>
          <a:xfrm>
            <a:off x="990600" y="1447800"/>
            <a:ext cx="7693025" cy="5181600"/>
          </a:xfrm>
        </p:spPr>
        <p:txBody>
          <a:bodyPr/>
          <a:lstStyle/>
          <a:p>
            <a:r>
              <a:rPr lang="en-US" altLang="en-US" dirty="0"/>
              <a:t>Average age = 72.5 years</a:t>
            </a:r>
          </a:p>
          <a:p>
            <a:r>
              <a:rPr lang="en-US" altLang="en-US" dirty="0"/>
              <a:t>Female</a:t>
            </a:r>
          </a:p>
          <a:p>
            <a:r>
              <a:rPr lang="en-US" altLang="en-US" dirty="0"/>
              <a:t>Hispanic</a:t>
            </a:r>
          </a:p>
          <a:p>
            <a:r>
              <a:rPr lang="en-US" altLang="en-US" dirty="0"/>
              <a:t>Widowed and living alone</a:t>
            </a:r>
          </a:p>
          <a:p>
            <a:r>
              <a:rPr lang="en-US" altLang="en-US" dirty="0"/>
              <a:t>Poor/fair self-rated health</a:t>
            </a:r>
          </a:p>
          <a:p>
            <a:r>
              <a:rPr lang="en-US" altLang="en-US" dirty="0"/>
              <a:t>3-4 co-morbidities</a:t>
            </a:r>
          </a:p>
          <a:p>
            <a:r>
              <a:rPr lang="en-US" altLang="en-US" dirty="0"/>
              <a:t>~30% with 3+ limitations in function</a:t>
            </a:r>
          </a:p>
        </p:txBody>
      </p:sp>
    </p:spTree>
    <p:extLst>
      <p:ext uri="{BB962C8B-B14F-4D97-AF65-F5344CB8AC3E}">
        <p14:creationId xmlns:p14="http://schemas.microsoft.com/office/powerpoint/2010/main" val="4184456105"/>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987425" y="609600"/>
            <a:ext cx="7543800" cy="914400"/>
          </a:xfrm>
        </p:spPr>
        <p:txBody>
          <a:bodyPr/>
          <a:lstStyle/>
          <a:p>
            <a:r>
              <a:rPr lang="en-US" altLang="en-US" dirty="0"/>
              <a:t>Client Outcomes</a:t>
            </a:r>
          </a:p>
        </p:txBody>
      </p:sp>
      <p:sp>
        <p:nvSpPr>
          <p:cNvPr id="261123" name="Rectangle 3"/>
          <p:cNvSpPr>
            <a:spLocks noGrp="1" noChangeArrowheads="1"/>
          </p:cNvSpPr>
          <p:nvPr>
            <p:ph type="body" idx="1"/>
          </p:nvPr>
        </p:nvSpPr>
        <p:spPr>
          <a:xfrm>
            <a:off x="838200" y="1371600"/>
            <a:ext cx="7693025" cy="5257800"/>
          </a:xfrm>
        </p:spPr>
        <p:txBody>
          <a:bodyPr/>
          <a:lstStyle/>
          <a:p>
            <a:r>
              <a:rPr lang="en-US" altLang="en-US" sz="2000" dirty="0"/>
              <a:t>Improved scores on depression scale (</a:t>
            </a:r>
            <a:r>
              <a:rPr lang="en-US" altLang="en-US" sz="1600" dirty="0"/>
              <a:t>GDS-15)</a:t>
            </a:r>
          </a:p>
          <a:p>
            <a:r>
              <a:rPr lang="en-US" altLang="en-US" sz="2000" dirty="0"/>
              <a:t>Higher % of clients who:</a:t>
            </a:r>
          </a:p>
          <a:p>
            <a:pPr lvl="1"/>
            <a:r>
              <a:rPr lang="en-US" altLang="en-US" sz="1800" dirty="0"/>
              <a:t>Could make an appointment to get help with depression</a:t>
            </a:r>
          </a:p>
          <a:p>
            <a:pPr lvl="1"/>
            <a:r>
              <a:rPr lang="en-US" altLang="en-US" sz="1800" dirty="0"/>
              <a:t>Identify depression symptoms</a:t>
            </a:r>
          </a:p>
          <a:p>
            <a:pPr lvl="1"/>
            <a:r>
              <a:rPr lang="en-US" altLang="en-US" sz="1800" dirty="0"/>
              <a:t>Knew what to do if their depression increased</a:t>
            </a:r>
          </a:p>
          <a:p>
            <a:pPr lvl="1"/>
            <a:r>
              <a:rPr lang="en-US" altLang="en-US" sz="1800" dirty="0"/>
              <a:t>Believed that increasing their activity level would help</a:t>
            </a:r>
          </a:p>
          <a:p>
            <a:pPr lvl="1"/>
            <a:r>
              <a:rPr lang="en-US" altLang="en-US" sz="1800" dirty="0"/>
              <a:t>Reported less health interference in social activities</a:t>
            </a:r>
          </a:p>
          <a:p>
            <a:r>
              <a:rPr lang="en-US" altLang="en-US" sz="2000" dirty="0"/>
              <a:t>Less pain</a:t>
            </a:r>
          </a:p>
          <a:p>
            <a:r>
              <a:rPr lang="en-US" altLang="en-US" sz="2000" dirty="0"/>
              <a:t>Regression analyses showed number of behavioral activation contacts predicted less depression</a:t>
            </a:r>
          </a:p>
          <a:p>
            <a:endParaRPr lang="en-US" altLang="en-US" sz="2000" dirty="0"/>
          </a:p>
        </p:txBody>
      </p:sp>
    </p:spTree>
    <p:extLst>
      <p:ext uri="{BB962C8B-B14F-4D97-AF65-F5344CB8AC3E}">
        <p14:creationId xmlns:p14="http://schemas.microsoft.com/office/powerpoint/2010/main" val="1342012569"/>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987425" y="490396"/>
            <a:ext cx="7543800" cy="914400"/>
          </a:xfrm>
        </p:spPr>
        <p:txBody>
          <a:bodyPr/>
          <a:lstStyle/>
          <a:p>
            <a:r>
              <a:rPr lang="en-US" altLang="en-US" dirty="0"/>
              <a:t>Client </a:t>
            </a:r>
            <a:r>
              <a:rPr lang="en-US" altLang="en-US" dirty="0" smtClean="0"/>
              <a:t>Outcomes (continued)</a:t>
            </a:r>
            <a:endParaRPr lang="en-US" altLang="en-US" dirty="0"/>
          </a:p>
        </p:txBody>
      </p:sp>
      <p:sp>
        <p:nvSpPr>
          <p:cNvPr id="261123" name="Rectangle 3"/>
          <p:cNvSpPr>
            <a:spLocks noGrp="1" noChangeArrowheads="1"/>
          </p:cNvSpPr>
          <p:nvPr>
            <p:ph type="body" idx="1"/>
          </p:nvPr>
        </p:nvSpPr>
        <p:spPr>
          <a:xfrm>
            <a:off x="838200" y="1371600"/>
            <a:ext cx="7693025" cy="5257800"/>
          </a:xfrm>
        </p:spPr>
        <p:txBody>
          <a:bodyPr/>
          <a:lstStyle/>
          <a:p>
            <a:endParaRPr lang="en-US" altLang="en-US" sz="2400" dirty="0" smtClean="0"/>
          </a:p>
          <a:p>
            <a:r>
              <a:rPr lang="en-US" altLang="en-US" sz="2400" dirty="0" smtClean="0"/>
              <a:t>Less </a:t>
            </a:r>
            <a:r>
              <a:rPr lang="en-US" altLang="en-US" sz="2400" dirty="0"/>
              <a:t>pain</a:t>
            </a:r>
          </a:p>
          <a:p>
            <a:endParaRPr lang="en-US" altLang="en-US" sz="2400" dirty="0" smtClean="0"/>
          </a:p>
          <a:p>
            <a:r>
              <a:rPr lang="en-US" altLang="en-US" sz="2400" dirty="0" smtClean="0"/>
              <a:t>Regression </a:t>
            </a:r>
            <a:r>
              <a:rPr lang="en-US" altLang="en-US" sz="2400" dirty="0"/>
              <a:t>analyses showed number of behavioral activation contacts predicted less depression</a:t>
            </a:r>
          </a:p>
          <a:p>
            <a:endParaRPr lang="en-US" altLang="en-US" sz="2400" dirty="0"/>
          </a:p>
        </p:txBody>
      </p:sp>
    </p:spTree>
    <p:extLst>
      <p:ext uri="{BB962C8B-B14F-4D97-AF65-F5344CB8AC3E}">
        <p14:creationId xmlns:p14="http://schemas.microsoft.com/office/powerpoint/2010/main" val="2815796105"/>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966457" y="533400"/>
            <a:ext cx="8382000" cy="1752600"/>
          </a:xfrm>
        </p:spPr>
        <p:txBody>
          <a:bodyPr/>
          <a:lstStyle/>
          <a:p>
            <a:r>
              <a:rPr lang="en-US" altLang="en-US" dirty="0"/>
              <a:t>Healthy IDEAS “Translational” Value</a:t>
            </a:r>
          </a:p>
        </p:txBody>
      </p:sp>
      <p:sp>
        <p:nvSpPr>
          <p:cNvPr id="263171" name="Rectangle 3"/>
          <p:cNvSpPr>
            <a:spLocks noGrp="1" noChangeArrowheads="1"/>
          </p:cNvSpPr>
          <p:nvPr>
            <p:ph type="body" idx="1"/>
          </p:nvPr>
        </p:nvSpPr>
        <p:spPr>
          <a:xfrm>
            <a:off x="990600" y="1371600"/>
            <a:ext cx="7540625" cy="5257800"/>
          </a:xfrm>
        </p:spPr>
        <p:txBody>
          <a:bodyPr/>
          <a:lstStyle/>
          <a:p>
            <a:r>
              <a:rPr lang="en-US" altLang="en-US" sz="2400" dirty="0"/>
              <a:t>Proved feasible and effective in reaching frail, diverse, depressed older adults</a:t>
            </a:r>
          </a:p>
          <a:p>
            <a:r>
              <a:rPr lang="en-US" altLang="en-US" sz="2400" dirty="0"/>
              <a:t>Agency staff trained effectively and provided appropriate services</a:t>
            </a:r>
          </a:p>
          <a:p>
            <a:r>
              <a:rPr lang="en-US" altLang="en-US" sz="2400" dirty="0"/>
              <a:t>Integration of objective measures into daily practice and data collection by agency</a:t>
            </a:r>
          </a:p>
          <a:p>
            <a:r>
              <a:rPr lang="en-US" altLang="en-US" sz="2400" dirty="0"/>
              <a:t>Effective in reaching low-income Hispanics</a:t>
            </a:r>
          </a:p>
        </p:txBody>
      </p:sp>
    </p:spTree>
    <p:extLst>
      <p:ext uri="{BB962C8B-B14F-4D97-AF65-F5344CB8AC3E}">
        <p14:creationId xmlns:p14="http://schemas.microsoft.com/office/powerpoint/2010/main" val="3289966841"/>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066799" y="533400"/>
            <a:ext cx="7772400" cy="1362075"/>
          </a:xfrm>
        </p:spPr>
        <p:txBody>
          <a:bodyPr/>
          <a:lstStyle/>
          <a:p>
            <a:r>
              <a:rPr lang="en-US" altLang="en-US" cap="none" dirty="0" smtClean="0"/>
              <a:t>Dementia </a:t>
            </a:r>
            <a:endParaRPr lang="en-US" altLang="en-US" cap="none" dirty="0"/>
          </a:p>
        </p:txBody>
      </p:sp>
      <p:sp>
        <p:nvSpPr>
          <p:cNvPr id="2051" name="Rectangle 3"/>
          <p:cNvSpPr>
            <a:spLocks noGrp="1" noChangeArrowheads="1"/>
          </p:cNvSpPr>
          <p:nvPr>
            <p:ph type="body" idx="1"/>
          </p:nvPr>
        </p:nvSpPr>
        <p:spPr>
          <a:xfrm>
            <a:off x="1219200" y="2057400"/>
            <a:ext cx="8077201" cy="1500187"/>
          </a:xfrm>
        </p:spPr>
        <p:txBody>
          <a:bodyPr/>
          <a:lstStyle/>
          <a:p>
            <a:endParaRPr lang="en-US" altLang="en-US" dirty="0" smtClean="0"/>
          </a:p>
          <a:p>
            <a:endParaRPr lang="en-US" altLang="en-US" dirty="0" smtClean="0"/>
          </a:p>
          <a:p>
            <a:endParaRPr lang="en-US" altLang="en-US" dirty="0" smtClean="0"/>
          </a:p>
          <a:p>
            <a:r>
              <a:rPr lang="en-US" altLang="en-US" dirty="0" smtClean="0"/>
              <a:t>Credit to Kami </a:t>
            </a:r>
            <a:r>
              <a:rPr lang="en-US" altLang="en-US" dirty="0"/>
              <a:t>Chin, </a:t>
            </a:r>
            <a:r>
              <a:rPr lang="en-US" altLang="en-US" dirty="0" smtClean="0"/>
              <a:t>MSG and Zaldy Tan, MD</a:t>
            </a:r>
          </a:p>
          <a:p>
            <a:r>
              <a:rPr lang="en-US" altLang="en-US" dirty="0" smtClean="0"/>
              <a:t>UCLA School of Medicine</a:t>
            </a:r>
            <a:endParaRPr lang="en-US" altLang="en-US" dirty="0"/>
          </a:p>
        </p:txBody>
      </p:sp>
    </p:spTree>
    <p:extLst>
      <p:ext uri="{BB962C8B-B14F-4D97-AF65-F5344CB8AC3E}">
        <p14:creationId xmlns:p14="http://schemas.microsoft.com/office/powerpoint/2010/main" val="2481038733"/>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597529"/>
            <a:ext cx="7543800" cy="914400"/>
          </a:xfrm>
        </p:spPr>
        <p:txBody>
          <a:bodyPr/>
          <a:lstStyle/>
          <a:p>
            <a:r>
              <a:rPr lang="en-US" altLang="en-US" dirty="0"/>
              <a:t>Normal Changes with Age</a:t>
            </a:r>
          </a:p>
        </p:txBody>
      </p:sp>
      <p:sp>
        <p:nvSpPr>
          <p:cNvPr id="8195" name="Rectangle 3"/>
          <p:cNvSpPr>
            <a:spLocks noGrp="1" noChangeArrowheads="1"/>
          </p:cNvSpPr>
          <p:nvPr>
            <p:ph type="body" idx="1"/>
          </p:nvPr>
        </p:nvSpPr>
        <p:spPr>
          <a:xfrm>
            <a:off x="990600" y="1072836"/>
            <a:ext cx="8153400" cy="5181600"/>
          </a:xfrm>
        </p:spPr>
        <p:txBody>
          <a:bodyPr/>
          <a:lstStyle/>
          <a:p>
            <a:endParaRPr lang="en-US" altLang="en-US" dirty="0"/>
          </a:p>
          <a:p>
            <a:r>
              <a:rPr lang="en-US" altLang="en-US" dirty="0"/>
              <a:t>Physical changes</a:t>
            </a:r>
          </a:p>
          <a:p>
            <a:r>
              <a:rPr lang="en-US" altLang="en-US" dirty="0"/>
              <a:t>Sensory decline</a:t>
            </a:r>
          </a:p>
          <a:p>
            <a:r>
              <a:rPr lang="en-US" altLang="en-US" dirty="0"/>
              <a:t>Slower thinking</a:t>
            </a:r>
          </a:p>
          <a:p>
            <a:r>
              <a:rPr lang="en-US" altLang="en-US" dirty="0"/>
              <a:t>Difficulty paying attention</a:t>
            </a:r>
          </a:p>
          <a:p>
            <a:endParaRPr lang="en-US" altLang="en-US" dirty="0"/>
          </a:p>
        </p:txBody>
      </p:sp>
    </p:spTree>
    <p:extLst>
      <p:ext uri="{BB962C8B-B14F-4D97-AF65-F5344CB8AC3E}">
        <p14:creationId xmlns:p14="http://schemas.microsoft.com/office/powerpoint/2010/main" val="2667129589"/>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a:xfrm>
            <a:off x="990600" y="533400"/>
            <a:ext cx="8183880" cy="762000"/>
          </a:xfrm>
        </p:spPr>
        <p:txBody>
          <a:bodyPr/>
          <a:lstStyle/>
          <a:p>
            <a:r>
              <a:rPr lang="en-US" altLang="en-US" dirty="0" smtClean="0"/>
              <a:t>Dementia: Definition </a:t>
            </a:r>
          </a:p>
        </p:txBody>
      </p:sp>
      <p:sp>
        <p:nvSpPr>
          <p:cNvPr id="180227" name="Rectangle 3"/>
          <p:cNvSpPr>
            <a:spLocks noGrp="1" noChangeArrowheads="1"/>
          </p:cNvSpPr>
          <p:nvPr>
            <p:ph type="body" idx="4294967295"/>
          </p:nvPr>
        </p:nvSpPr>
        <p:spPr>
          <a:xfrm>
            <a:off x="990600" y="1600200"/>
            <a:ext cx="7696200" cy="5029200"/>
          </a:xfrm>
        </p:spPr>
        <p:txBody>
          <a:bodyPr/>
          <a:lstStyle/>
          <a:p>
            <a:r>
              <a:rPr lang="en-US" altLang="en-US" sz="2800" i="1" dirty="0" smtClean="0"/>
              <a:t>Clinical syndrome of persistent intellectual deterioration that is severe enough to interfere with social or occupational functioning in an alert </a:t>
            </a:r>
            <a:r>
              <a:rPr lang="en-US" altLang="en-US" sz="2800" i="1" dirty="0" smtClean="0"/>
              <a:t>person</a:t>
            </a:r>
            <a:r>
              <a:rPr lang="en-US" altLang="en-US" dirty="0" smtClean="0"/>
              <a:t>   </a:t>
            </a:r>
            <a:endParaRPr lang="en-US" altLang="en-US" dirty="0" smtClean="0"/>
          </a:p>
          <a:p>
            <a:pPr lvl="1">
              <a:buFont typeface="Wingdings" pitchFamily="2" charset="2"/>
              <a:buNone/>
            </a:pPr>
            <a:r>
              <a:rPr lang="en-US" altLang="en-US" dirty="0" smtClean="0"/>
              <a:t>1.		Syndrome</a:t>
            </a:r>
          </a:p>
          <a:p>
            <a:pPr lvl="1">
              <a:buFont typeface="Wingdings" pitchFamily="2" charset="2"/>
              <a:buNone/>
            </a:pPr>
            <a:r>
              <a:rPr lang="en-US" altLang="en-US" dirty="0" smtClean="0"/>
              <a:t>2.		Persistent</a:t>
            </a:r>
          </a:p>
          <a:p>
            <a:pPr lvl="1">
              <a:buFont typeface="Wingdings" pitchFamily="2" charset="2"/>
              <a:buNone/>
            </a:pPr>
            <a:r>
              <a:rPr lang="en-US" altLang="en-US" dirty="0" smtClean="0"/>
              <a:t>3.		Functional impairment</a:t>
            </a:r>
          </a:p>
          <a:p>
            <a:pPr lvl="1">
              <a:buFont typeface="Wingdings" pitchFamily="2" charset="2"/>
              <a:buNone/>
            </a:pPr>
            <a:r>
              <a:rPr lang="en-US" altLang="en-US" dirty="0" smtClean="0"/>
              <a:t>4.		Alert person</a:t>
            </a:r>
          </a:p>
          <a:p>
            <a:endParaRPr lang="en-US" altLang="en-US" dirty="0" smtClean="0"/>
          </a:p>
        </p:txBody>
      </p:sp>
    </p:spTree>
    <p:extLst>
      <p:ext uri="{BB962C8B-B14F-4D97-AF65-F5344CB8AC3E}">
        <p14:creationId xmlns:p14="http://schemas.microsoft.com/office/powerpoint/2010/main" val="4059310395"/>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026"/>
          <p:cNvSpPr>
            <a:spLocks noGrp="1" noChangeArrowheads="1"/>
          </p:cNvSpPr>
          <p:nvPr>
            <p:ph type="title" idx="4294967295"/>
          </p:nvPr>
        </p:nvSpPr>
        <p:spPr>
          <a:xfrm>
            <a:off x="1066800" y="533400"/>
            <a:ext cx="8162925" cy="762000"/>
          </a:xfrm>
        </p:spPr>
        <p:txBody>
          <a:bodyPr/>
          <a:lstStyle/>
          <a:p>
            <a:r>
              <a:rPr lang="en-US" altLang="en-US" dirty="0" smtClean="0"/>
              <a:t>The Dementia Syndrome</a:t>
            </a:r>
          </a:p>
        </p:txBody>
      </p:sp>
      <p:sp>
        <p:nvSpPr>
          <p:cNvPr id="182275" name="Rectangle 1027"/>
          <p:cNvSpPr>
            <a:spLocks noGrp="1" noChangeArrowheads="1"/>
          </p:cNvSpPr>
          <p:nvPr>
            <p:ph type="body" idx="4294967295"/>
          </p:nvPr>
        </p:nvSpPr>
        <p:spPr>
          <a:xfrm>
            <a:off x="1219200" y="1739020"/>
            <a:ext cx="7772400" cy="5105400"/>
          </a:xfrm>
        </p:spPr>
        <p:txBody>
          <a:bodyPr/>
          <a:lstStyle/>
          <a:p>
            <a:r>
              <a:rPr lang="en-US" altLang="en-US" dirty="0" smtClean="0"/>
              <a:t>Memory deficit is the main feature</a:t>
            </a:r>
          </a:p>
          <a:p>
            <a:r>
              <a:rPr lang="en-US" altLang="en-US" dirty="0" smtClean="0"/>
              <a:t>Other cognitive deficits</a:t>
            </a:r>
          </a:p>
          <a:p>
            <a:pPr lvl="1"/>
            <a:r>
              <a:rPr lang="en-US" altLang="en-US" dirty="0" smtClean="0"/>
              <a:t>Attention</a:t>
            </a:r>
            <a:r>
              <a:rPr lang="en-US" altLang="en-US" dirty="0"/>
              <a:t> </a:t>
            </a:r>
            <a:r>
              <a:rPr lang="en-US" altLang="en-US" dirty="0" smtClean="0"/>
              <a:t>- </a:t>
            </a:r>
            <a:r>
              <a:rPr lang="en-US" altLang="en-US" dirty="0" smtClean="0"/>
              <a:t>Abstract thinking</a:t>
            </a:r>
          </a:p>
          <a:p>
            <a:pPr lvl="1"/>
            <a:r>
              <a:rPr lang="en-US" altLang="en-US" dirty="0" smtClean="0"/>
              <a:t>Executive </a:t>
            </a:r>
            <a:r>
              <a:rPr lang="en-US" altLang="en-US" dirty="0" smtClean="0"/>
              <a:t>function - </a:t>
            </a:r>
            <a:r>
              <a:rPr lang="en-US" altLang="en-US" dirty="0" smtClean="0"/>
              <a:t>Calculation</a:t>
            </a:r>
          </a:p>
          <a:p>
            <a:r>
              <a:rPr lang="en-US" altLang="en-US" dirty="0" smtClean="0"/>
              <a:t>Personality disturbances </a:t>
            </a:r>
          </a:p>
          <a:p>
            <a:r>
              <a:rPr lang="en-US" altLang="en-US" dirty="0" smtClean="0"/>
              <a:t>Behavioral disorders</a:t>
            </a:r>
          </a:p>
        </p:txBody>
      </p:sp>
    </p:spTree>
    <p:extLst>
      <p:ext uri="{BB962C8B-B14F-4D97-AF65-F5344CB8AC3E}">
        <p14:creationId xmlns:p14="http://schemas.microsoft.com/office/powerpoint/2010/main" val="3840040517"/>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533400"/>
            <a:ext cx="7772400" cy="2057400"/>
          </a:xfrm>
        </p:spPr>
        <p:txBody>
          <a:bodyPr/>
          <a:lstStyle/>
          <a:p>
            <a:r>
              <a:rPr lang="en-US" dirty="0" smtClean="0"/>
              <a:t>Mental Health of Older Adults</a:t>
            </a:r>
            <a:endParaRPr lang="en-US" dirty="0"/>
          </a:p>
        </p:txBody>
      </p:sp>
      <p:sp>
        <p:nvSpPr>
          <p:cNvPr id="5" name="Subtitle 4"/>
          <p:cNvSpPr>
            <a:spLocks noGrp="1"/>
          </p:cNvSpPr>
          <p:nvPr>
            <p:ph type="subTitle" idx="1"/>
          </p:nvPr>
        </p:nvSpPr>
        <p:spPr>
          <a:xfrm>
            <a:off x="685800" y="2286000"/>
            <a:ext cx="8305800" cy="1752600"/>
          </a:xfrm>
        </p:spPr>
        <p:txBody>
          <a:bodyPr/>
          <a:lstStyle/>
          <a:p>
            <a:r>
              <a:rPr lang="en-US" dirty="0" smtClean="0"/>
              <a:t>Focus on Depression, Dementias and </a:t>
            </a:r>
          </a:p>
          <a:p>
            <a:r>
              <a:rPr lang="en-US" dirty="0" smtClean="0"/>
              <a:t>EBHP Programs in Mental Health</a:t>
            </a:r>
            <a:endParaRPr lang="en-US" dirty="0"/>
          </a:p>
        </p:txBody>
      </p:sp>
    </p:spTree>
    <p:extLst>
      <p:ext uri="{BB962C8B-B14F-4D97-AF65-F5344CB8AC3E}">
        <p14:creationId xmlns:p14="http://schemas.microsoft.com/office/powerpoint/2010/main" val="86751346"/>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idx="4294967295"/>
          </p:nvPr>
        </p:nvSpPr>
        <p:spPr/>
        <p:txBody>
          <a:bodyPr/>
          <a:lstStyle/>
          <a:p>
            <a:r>
              <a:rPr lang="en-US" altLang="en-US" dirty="0">
                <a:solidFill>
                  <a:srgbClr val="002060"/>
                </a:solidFill>
              </a:rPr>
              <a:t> </a:t>
            </a:r>
          </a:p>
        </p:txBody>
      </p:sp>
      <p:sp>
        <p:nvSpPr>
          <p:cNvPr id="10244" name="Oval 4"/>
          <p:cNvSpPr>
            <a:spLocks noChangeArrowheads="1"/>
          </p:cNvSpPr>
          <p:nvPr/>
        </p:nvSpPr>
        <p:spPr bwMode="auto">
          <a:xfrm>
            <a:off x="3581400" y="3048000"/>
            <a:ext cx="1828800" cy="16002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b="1">
              <a:solidFill>
                <a:schemeClr val="tx2"/>
              </a:solidFill>
              <a:latin typeface="Times New Roman" pitchFamily="18" charset="0"/>
            </a:endParaRPr>
          </a:p>
        </p:txBody>
      </p:sp>
      <p:sp>
        <p:nvSpPr>
          <p:cNvPr id="10245" name="Line 5"/>
          <p:cNvSpPr>
            <a:spLocks noChangeShapeType="1"/>
          </p:cNvSpPr>
          <p:nvPr/>
        </p:nvSpPr>
        <p:spPr bwMode="auto">
          <a:xfrm>
            <a:off x="4495800" y="4800600"/>
            <a:ext cx="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b="1">
              <a:solidFill>
                <a:schemeClr val="tx2"/>
              </a:solidFill>
              <a:latin typeface="Times New Roman" pitchFamily="18" charset="0"/>
            </a:endParaRPr>
          </a:p>
        </p:txBody>
      </p:sp>
      <p:sp>
        <p:nvSpPr>
          <p:cNvPr id="10246" name="Line 6"/>
          <p:cNvSpPr>
            <a:spLocks noChangeShapeType="1"/>
          </p:cNvSpPr>
          <p:nvPr/>
        </p:nvSpPr>
        <p:spPr bwMode="auto">
          <a:xfrm flipH="1">
            <a:off x="2590800" y="3733800"/>
            <a:ext cx="8382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b="1">
              <a:solidFill>
                <a:schemeClr val="tx2"/>
              </a:solidFill>
              <a:latin typeface="Times New Roman" pitchFamily="18" charset="0"/>
            </a:endParaRPr>
          </a:p>
        </p:txBody>
      </p:sp>
      <p:sp>
        <p:nvSpPr>
          <p:cNvPr id="10247" name="Line 7"/>
          <p:cNvSpPr>
            <a:spLocks noChangeShapeType="1"/>
          </p:cNvSpPr>
          <p:nvPr/>
        </p:nvSpPr>
        <p:spPr bwMode="auto">
          <a:xfrm flipH="1" flipV="1">
            <a:off x="2971800" y="2590800"/>
            <a:ext cx="533400" cy="533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b="1">
              <a:solidFill>
                <a:schemeClr val="tx2"/>
              </a:solidFill>
              <a:latin typeface="Times New Roman" pitchFamily="18" charset="0"/>
            </a:endParaRPr>
          </a:p>
        </p:txBody>
      </p:sp>
      <p:sp>
        <p:nvSpPr>
          <p:cNvPr id="10248" name="Line 8"/>
          <p:cNvSpPr>
            <a:spLocks noChangeShapeType="1"/>
          </p:cNvSpPr>
          <p:nvPr/>
        </p:nvSpPr>
        <p:spPr bwMode="auto">
          <a:xfrm flipV="1">
            <a:off x="4495800" y="2209800"/>
            <a:ext cx="0" cy="6858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b="1">
              <a:solidFill>
                <a:schemeClr val="tx2"/>
              </a:solidFill>
              <a:latin typeface="Times New Roman" pitchFamily="18" charset="0"/>
            </a:endParaRPr>
          </a:p>
        </p:txBody>
      </p:sp>
      <p:sp>
        <p:nvSpPr>
          <p:cNvPr id="10249" name="Line 9"/>
          <p:cNvSpPr>
            <a:spLocks noChangeShapeType="1"/>
          </p:cNvSpPr>
          <p:nvPr/>
        </p:nvSpPr>
        <p:spPr bwMode="auto">
          <a:xfrm flipH="1">
            <a:off x="3048000" y="4495800"/>
            <a:ext cx="533400" cy="533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b="1">
              <a:solidFill>
                <a:schemeClr val="tx2"/>
              </a:solidFill>
              <a:latin typeface="Times New Roman" pitchFamily="18" charset="0"/>
            </a:endParaRPr>
          </a:p>
        </p:txBody>
      </p:sp>
      <p:sp>
        <p:nvSpPr>
          <p:cNvPr id="10250" name="Line 10"/>
          <p:cNvSpPr>
            <a:spLocks noChangeShapeType="1"/>
          </p:cNvSpPr>
          <p:nvPr/>
        </p:nvSpPr>
        <p:spPr bwMode="auto">
          <a:xfrm>
            <a:off x="5334000" y="4495800"/>
            <a:ext cx="533400" cy="533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b="1">
              <a:solidFill>
                <a:schemeClr val="tx2"/>
              </a:solidFill>
              <a:latin typeface="Times New Roman" pitchFamily="18" charset="0"/>
            </a:endParaRPr>
          </a:p>
        </p:txBody>
      </p:sp>
      <p:sp>
        <p:nvSpPr>
          <p:cNvPr id="10251" name="Line 11"/>
          <p:cNvSpPr>
            <a:spLocks noChangeShapeType="1"/>
          </p:cNvSpPr>
          <p:nvPr/>
        </p:nvSpPr>
        <p:spPr bwMode="auto">
          <a:xfrm>
            <a:off x="5562600" y="3733800"/>
            <a:ext cx="7620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b="1">
              <a:solidFill>
                <a:schemeClr val="tx2"/>
              </a:solidFill>
              <a:latin typeface="Times New Roman" pitchFamily="18" charset="0"/>
            </a:endParaRPr>
          </a:p>
        </p:txBody>
      </p:sp>
      <p:sp>
        <p:nvSpPr>
          <p:cNvPr id="10252" name="Line 12"/>
          <p:cNvSpPr>
            <a:spLocks noChangeShapeType="1"/>
          </p:cNvSpPr>
          <p:nvPr/>
        </p:nvSpPr>
        <p:spPr bwMode="auto">
          <a:xfrm flipV="1">
            <a:off x="5486400" y="2590800"/>
            <a:ext cx="533400" cy="533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b="1">
              <a:solidFill>
                <a:schemeClr val="tx2"/>
              </a:solidFill>
              <a:latin typeface="Times New Roman" pitchFamily="18" charset="0"/>
            </a:endParaRPr>
          </a:p>
        </p:txBody>
      </p:sp>
      <p:sp>
        <p:nvSpPr>
          <p:cNvPr id="10253" name="Text Box 13"/>
          <p:cNvSpPr txBox="1">
            <a:spLocks noChangeArrowheads="1"/>
          </p:cNvSpPr>
          <p:nvPr/>
        </p:nvSpPr>
        <p:spPr bwMode="auto">
          <a:xfrm>
            <a:off x="762000" y="3429000"/>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chemeClr val="tx2"/>
                </a:solidFill>
                <a:latin typeface="Univers LT Std 45 Light" pitchFamily="34" charset="0"/>
              </a:rPr>
              <a:t>Memory</a:t>
            </a:r>
          </a:p>
        </p:txBody>
      </p:sp>
      <p:sp>
        <p:nvSpPr>
          <p:cNvPr id="10254" name="Text Box 14"/>
          <p:cNvSpPr txBox="1">
            <a:spLocks noChangeArrowheads="1"/>
          </p:cNvSpPr>
          <p:nvPr/>
        </p:nvSpPr>
        <p:spPr bwMode="auto">
          <a:xfrm>
            <a:off x="914400" y="5105400"/>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chemeClr val="tx2"/>
                </a:solidFill>
                <a:latin typeface="Univers LT Std 45 Light" pitchFamily="34" charset="0"/>
              </a:rPr>
              <a:t>Language</a:t>
            </a:r>
          </a:p>
        </p:txBody>
      </p:sp>
      <p:sp>
        <p:nvSpPr>
          <p:cNvPr id="10255" name="Text Box 15"/>
          <p:cNvSpPr txBox="1">
            <a:spLocks noChangeArrowheads="1"/>
          </p:cNvSpPr>
          <p:nvPr/>
        </p:nvSpPr>
        <p:spPr bwMode="auto">
          <a:xfrm>
            <a:off x="914400" y="20574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chemeClr val="tx2"/>
                </a:solidFill>
                <a:latin typeface="Univers LT Std 45 Light" pitchFamily="34" charset="0"/>
              </a:rPr>
              <a:t>Abstraction</a:t>
            </a:r>
          </a:p>
        </p:txBody>
      </p:sp>
      <p:sp>
        <p:nvSpPr>
          <p:cNvPr id="10256" name="Text Box 16"/>
          <p:cNvSpPr txBox="1">
            <a:spLocks noChangeArrowheads="1"/>
          </p:cNvSpPr>
          <p:nvPr/>
        </p:nvSpPr>
        <p:spPr bwMode="auto">
          <a:xfrm>
            <a:off x="3429000" y="5486400"/>
            <a:ext cx="251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chemeClr val="tx2"/>
                </a:solidFill>
                <a:latin typeface="Univers LT Std 45 Light" pitchFamily="34" charset="0"/>
              </a:rPr>
              <a:t>Organization</a:t>
            </a:r>
          </a:p>
        </p:txBody>
      </p:sp>
      <p:sp>
        <p:nvSpPr>
          <p:cNvPr id="10257" name="Text Box 17"/>
          <p:cNvSpPr txBox="1">
            <a:spLocks noChangeArrowheads="1"/>
          </p:cNvSpPr>
          <p:nvPr/>
        </p:nvSpPr>
        <p:spPr bwMode="auto">
          <a:xfrm>
            <a:off x="5791200" y="50292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chemeClr val="tx2"/>
                </a:solidFill>
                <a:latin typeface="Univers LT Std 45 Light" pitchFamily="34" charset="0"/>
              </a:rPr>
              <a:t>Judgment</a:t>
            </a:r>
          </a:p>
        </p:txBody>
      </p:sp>
      <p:sp>
        <p:nvSpPr>
          <p:cNvPr id="10258" name="Text Box 18"/>
          <p:cNvSpPr txBox="1">
            <a:spLocks noChangeArrowheads="1"/>
          </p:cNvSpPr>
          <p:nvPr/>
        </p:nvSpPr>
        <p:spPr bwMode="auto">
          <a:xfrm>
            <a:off x="6553200" y="34290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chemeClr val="tx2"/>
                </a:solidFill>
                <a:latin typeface="Univers LT Std 45 Light" pitchFamily="34" charset="0"/>
              </a:rPr>
              <a:t>Attention</a:t>
            </a:r>
          </a:p>
        </p:txBody>
      </p:sp>
      <p:sp>
        <p:nvSpPr>
          <p:cNvPr id="10259" name="Text Box 19"/>
          <p:cNvSpPr txBox="1">
            <a:spLocks noChangeArrowheads="1"/>
          </p:cNvSpPr>
          <p:nvPr/>
        </p:nvSpPr>
        <p:spPr bwMode="auto">
          <a:xfrm>
            <a:off x="6096000" y="21336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chemeClr val="tx2"/>
                </a:solidFill>
                <a:latin typeface="Univers LT Std 45 Light" pitchFamily="34" charset="0"/>
              </a:rPr>
              <a:t>Reasoning</a:t>
            </a:r>
          </a:p>
        </p:txBody>
      </p:sp>
      <p:sp>
        <p:nvSpPr>
          <p:cNvPr id="10260" name="Text Box 20"/>
          <p:cNvSpPr txBox="1">
            <a:spLocks noChangeArrowheads="1"/>
          </p:cNvSpPr>
          <p:nvPr/>
        </p:nvSpPr>
        <p:spPr bwMode="auto">
          <a:xfrm>
            <a:off x="3581400" y="167640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chemeClr val="tx2"/>
                </a:solidFill>
                <a:latin typeface="Univers LT Std 45 Light" pitchFamily="34" charset="0"/>
              </a:rPr>
              <a:t>Perception</a:t>
            </a:r>
          </a:p>
        </p:txBody>
      </p:sp>
      <p:sp>
        <p:nvSpPr>
          <p:cNvPr id="10261" name="Text Box 21"/>
          <p:cNvSpPr txBox="1">
            <a:spLocks noChangeArrowheads="1"/>
          </p:cNvSpPr>
          <p:nvPr/>
        </p:nvSpPr>
        <p:spPr bwMode="auto">
          <a:xfrm>
            <a:off x="3581400" y="3505200"/>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400" b="1" dirty="0">
                <a:solidFill>
                  <a:schemeClr val="tx2"/>
                </a:solidFill>
                <a:latin typeface="Univers LT Std 45 Light" pitchFamily="34" charset="0"/>
              </a:rPr>
              <a:t>Thought or Cognition</a:t>
            </a:r>
          </a:p>
        </p:txBody>
      </p:sp>
      <p:sp>
        <p:nvSpPr>
          <p:cNvPr id="10262" name="Rectangle 22"/>
          <p:cNvSpPr>
            <a:spLocks noChangeArrowheads="1"/>
          </p:cNvSpPr>
          <p:nvPr/>
        </p:nvSpPr>
        <p:spPr bwMode="auto">
          <a:xfrm>
            <a:off x="1016330" y="467056"/>
            <a:ext cx="81518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600">
                <a:solidFill>
                  <a:schemeClr val="tx2"/>
                </a:solidFill>
                <a:latin typeface="Arial" charset="0"/>
              </a:defRPr>
            </a:lvl1pPr>
            <a:lvl2pPr>
              <a:defRPr sz="3600">
                <a:solidFill>
                  <a:schemeClr val="tx2"/>
                </a:solidFill>
                <a:latin typeface="Arial" charset="0"/>
              </a:defRPr>
            </a:lvl2pPr>
            <a:lvl3pPr>
              <a:defRPr sz="3600">
                <a:solidFill>
                  <a:schemeClr val="tx2"/>
                </a:solidFill>
                <a:latin typeface="Arial" charset="0"/>
              </a:defRPr>
            </a:lvl3pPr>
            <a:lvl4pPr>
              <a:defRPr sz="3600">
                <a:solidFill>
                  <a:schemeClr val="tx2"/>
                </a:solidFill>
                <a:latin typeface="Arial" charset="0"/>
              </a:defRPr>
            </a:lvl4pPr>
            <a:lvl5pPr>
              <a:defRPr sz="3600">
                <a:solidFill>
                  <a:schemeClr val="tx2"/>
                </a:solidFill>
                <a:latin typeface="Arial" charset="0"/>
              </a:defRPr>
            </a:lvl5pPr>
            <a:lvl6pPr marL="457200" fontAlgn="base">
              <a:spcBef>
                <a:spcPct val="0"/>
              </a:spcBef>
              <a:spcAft>
                <a:spcPct val="0"/>
              </a:spcAft>
              <a:defRPr sz="3600">
                <a:solidFill>
                  <a:schemeClr val="tx2"/>
                </a:solidFill>
                <a:latin typeface="Arial" charset="0"/>
              </a:defRPr>
            </a:lvl6pPr>
            <a:lvl7pPr marL="914400" fontAlgn="base">
              <a:spcBef>
                <a:spcPct val="0"/>
              </a:spcBef>
              <a:spcAft>
                <a:spcPct val="0"/>
              </a:spcAft>
              <a:defRPr sz="3600">
                <a:solidFill>
                  <a:schemeClr val="tx2"/>
                </a:solidFill>
                <a:latin typeface="Arial" charset="0"/>
              </a:defRPr>
            </a:lvl7pPr>
            <a:lvl8pPr marL="1371600" fontAlgn="base">
              <a:spcBef>
                <a:spcPct val="0"/>
              </a:spcBef>
              <a:spcAft>
                <a:spcPct val="0"/>
              </a:spcAft>
              <a:defRPr sz="3600">
                <a:solidFill>
                  <a:schemeClr val="tx2"/>
                </a:solidFill>
                <a:latin typeface="Arial" charset="0"/>
              </a:defRPr>
            </a:lvl8pPr>
            <a:lvl9pPr marL="1828800" fontAlgn="base">
              <a:spcBef>
                <a:spcPct val="0"/>
              </a:spcBef>
              <a:spcAft>
                <a:spcPct val="0"/>
              </a:spcAft>
              <a:defRPr sz="3600">
                <a:solidFill>
                  <a:schemeClr val="tx2"/>
                </a:solidFill>
                <a:latin typeface="Arial" charset="0"/>
              </a:defRPr>
            </a:lvl9pPr>
          </a:lstStyle>
          <a:p>
            <a:pPr fontAlgn="base">
              <a:spcBef>
                <a:spcPct val="0"/>
              </a:spcBef>
              <a:spcAft>
                <a:spcPct val="0"/>
              </a:spcAft>
            </a:pPr>
            <a:r>
              <a:rPr lang="en-US" altLang="en-US" sz="3200" b="1" i="1" dirty="0">
                <a:solidFill>
                  <a:srgbClr val="002060"/>
                </a:solidFill>
                <a:latin typeface="+mj-lt"/>
              </a:rPr>
              <a:t>Dementia and Cognition</a:t>
            </a:r>
          </a:p>
        </p:txBody>
      </p:sp>
    </p:spTree>
    <p:extLst>
      <p:ext uri="{BB962C8B-B14F-4D97-AF65-F5344CB8AC3E}">
        <p14:creationId xmlns:p14="http://schemas.microsoft.com/office/powerpoint/2010/main" val="3486668675"/>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2438400" y="1447800"/>
            <a:ext cx="3810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lnSpc>
                <a:spcPct val="150000"/>
              </a:lnSpc>
              <a:spcBef>
                <a:spcPct val="20000"/>
              </a:spcBef>
              <a:spcAft>
                <a:spcPct val="0"/>
              </a:spcAft>
            </a:pPr>
            <a:r>
              <a:rPr lang="en-US" altLang="en-US" sz="4000" b="1" i="1" dirty="0">
                <a:solidFill>
                  <a:schemeClr val="tx2"/>
                </a:solidFill>
                <a:latin typeface="Univers LT Std 55" pitchFamily="34" charset="0"/>
              </a:rPr>
              <a:t>Dementia</a:t>
            </a:r>
          </a:p>
        </p:txBody>
      </p:sp>
      <p:sp>
        <p:nvSpPr>
          <p:cNvPr id="14341" name="Line 5"/>
          <p:cNvSpPr>
            <a:spLocks noChangeShapeType="1"/>
          </p:cNvSpPr>
          <p:nvPr/>
        </p:nvSpPr>
        <p:spPr bwMode="auto">
          <a:xfrm flipH="1">
            <a:off x="1828800" y="2362200"/>
            <a:ext cx="1219200" cy="990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b="1">
              <a:solidFill>
                <a:srgbClr val="FFFFFF"/>
              </a:solidFill>
              <a:latin typeface="Times New Roman" pitchFamily="18" charset="0"/>
            </a:endParaRPr>
          </a:p>
        </p:txBody>
      </p:sp>
      <p:sp>
        <p:nvSpPr>
          <p:cNvPr id="14342" name="Line 6"/>
          <p:cNvSpPr>
            <a:spLocks noChangeShapeType="1"/>
          </p:cNvSpPr>
          <p:nvPr/>
        </p:nvSpPr>
        <p:spPr bwMode="auto">
          <a:xfrm flipH="1">
            <a:off x="2514600" y="2514600"/>
            <a:ext cx="1219200" cy="1981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b="1">
              <a:solidFill>
                <a:srgbClr val="FFFFFF"/>
              </a:solidFill>
              <a:latin typeface="Times New Roman" pitchFamily="18" charset="0"/>
            </a:endParaRPr>
          </a:p>
        </p:txBody>
      </p:sp>
      <p:sp>
        <p:nvSpPr>
          <p:cNvPr id="14343" name="Line 7"/>
          <p:cNvSpPr>
            <a:spLocks noChangeShapeType="1"/>
          </p:cNvSpPr>
          <p:nvPr/>
        </p:nvSpPr>
        <p:spPr bwMode="auto">
          <a:xfrm flipH="1">
            <a:off x="4343400" y="2743200"/>
            <a:ext cx="0" cy="2362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b="1">
              <a:solidFill>
                <a:srgbClr val="FFFFFF"/>
              </a:solidFill>
              <a:latin typeface="Times New Roman" pitchFamily="18" charset="0"/>
            </a:endParaRPr>
          </a:p>
        </p:txBody>
      </p:sp>
      <p:sp>
        <p:nvSpPr>
          <p:cNvPr id="14344" name="Line 8"/>
          <p:cNvSpPr>
            <a:spLocks noChangeShapeType="1"/>
          </p:cNvSpPr>
          <p:nvPr/>
        </p:nvSpPr>
        <p:spPr bwMode="auto">
          <a:xfrm>
            <a:off x="5029200" y="2590800"/>
            <a:ext cx="1219200" cy="1752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b="1">
              <a:solidFill>
                <a:srgbClr val="FFFFFF"/>
              </a:solidFill>
              <a:latin typeface="Times New Roman" pitchFamily="18" charset="0"/>
            </a:endParaRPr>
          </a:p>
        </p:txBody>
      </p:sp>
      <p:sp>
        <p:nvSpPr>
          <p:cNvPr id="14345" name="Line 9"/>
          <p:cNvSpPr>
            <a:spLocks noChangeShapeType="1"/>
          </p:cNvSpPr>
          <p:nvPr/>
        </p:nvSpPr>
        <p:spPr bwMode="auto">
          <a:xfrm>
            <a:off x="5638800" y="2362200"/>
            <a:ext cx="1219200" cy="7620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b="1">
              <a:solidFill>
                <a:srgbClr val="FFFFFF"/>
              </a:solidFill>
              <a:latin typeface="Times New Roman" pitchFamily="18" charset="0"/>
            </a:endParaRPr>
          </a:p>
        </p:txBody>
      </p:sp>
      <p:sp>
        <p:nvSpPr>
          <p:cNvPr id="14346" name="Rectangle 10"/>
          <p:cNvSpPr>
            <a:spLocks noChangeArrowheads="1"/>
          </p:cNvSpPr>
          <p:nvPr/>
        </p:nvSpPr>
        <p:spPr bwMode="auto">
          <a:xfrm>
            <a:off x="2514600" y="5105400"/>
            <a:ext cx="3810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lnSpc>
                <a:spcPct val="150000"/>
              </a:lnSpc>
              <a:spcBef>
                <a:spcPct val="20000"/>
              </a:spcBef>
              <a:spcAft>
                <a:spcPct val="0"/>
              </a:spcAft>
            </a:pPr>
            <a:r>
              <a:rPr lang="en-US" altLang="en-US" sz="2400" b="1" i="1" dirty="0">
                <a:solidFill>
                  <a:schemeClr val="tx2"/>
                </a:solidFill>
                <a:latin typeface="Univers LT Std 55" pitchFamily="34" charset="0"/>
              </a:rPr>
              <a:t>Alzheimer’s disease</a:t>
            </a:r>
          </a:p>
        </p:txBody>
      </p:sp>
      <p:sp>
        <p:nvSpPr>
          <p:cNvPr id="14347" name="Rectangle 11"/>
          <p:cNvSpPr>
            <a:spLocks noChangeArrowheads="1"/>
          </p:cNvSpPr>
          <p:nvPr/>
        </p:nvSpPr>
        <p:spPr bwMode="auto">
          <a:xfrm>
            <a:off x="5334000" y="4343400"/>
            <a:ext cx="3810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lnSpc>
                <a:spcPct val="150000"/>
              </a:lnSpc>
              <a:spcBef>
                <a:spcPct val="20000"/>
              </a:spcBef>
              <a:spcAft>
                <a:spcPct val="0"/>
              </a:spcAft>
            </a:pPr>
            <a:r>
              <a:rPr lang="en-US" altLang="en-US" sz="2400" b="1" i="1" dirty="0" err="1">
                <a:solidFill>
                  <a:schemeClr val="tx2"/>
                </a:solidFill>
                <a:latin typeface="Univers LT Std 55" pitchFamily="34" charset="0"/>
              </a:rPr>
              <a:t>Lewy</a:t>
            </a:r>
            <a:r>
              <a:rPr lang="en-US" altLang="en-US" sz="2400" b="1" i="1" dirty="0">
                <a:solidFill>
                  <a:schemeClr val="tx2"/>
                </a:solidFill>
                <a:latin typeface="Univers LT Std 55" pitchFamily="34" charset="0"/>
              </a:rPr>
              <a:t> Body dementia</a:t>
            </a:r>
          </a:p>
        </p:txBody>
      </p:sp>
      <p:sp>
        <p:nvSpPr>
          <p:cNvPr id="14348" name="Rectangle 12"/>
          <p:cNvSpPr>
            <a:spLocks noChangeArrowheads="1"/>
          </p:cNvSpPr>
          <p:nvPr/>
        </p:nvSpPr>
        <p:spPr bwMode="auto">
          <a:xfrm>
            <a:off x="6172200" y="3124200"/>
            <a:ext cx="2971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20000"/>
              </a:spcBef>
              <a:spcAft>
                <a:spcPct val="0"/>
              </a:spcAft>
            </a:pPr>
            <a:r>
              <a:rPr lang="en-US" altLang="en-US" sz="2400" b="1" i="1" dirty="0" err="1" smtClean="0">
                <a:solidFill>
                  <a:schemeClr val="tx2"/>
                </a:solidFill>
                <a:latin typeface="Univers LT Std 55" pitchFamily="34" charset="0"/>
              </a:rPr>
              <a:t>Frontotemporal</a:t>
            </a:r>
            <a:r>
              <a:rPr lang="en-US" altLang="en-US" sz="2400" b="1" i="1" dirty="0" smtClean="0">
                <a:solidFill>
                  <a:schemeClr val="tx2"/>
                </a:solidFill>
                <a:latin typeface="Univers LT Std 55" pitchFamily="34" charset="0"/>
              </a:rPr>
              <a:t> </a:t>
            </a:r>
            <a:r>
              <a:rPr lang="en-US" altLang="en-US" sz="2400" b="1" i="1" dirty="0">
                <a:solidFill>
                  <a:schemeClr val="tx2"/>
                </a:solidFill>
                <a:latin typeface="Univers LT Std 55" pitchFamily="34" charset="0"/>
              </a:rPr>
              <a:t>dementia</a:t>
            </a:r>
          </a:p>
        </p:txBody>
      </p:sp>
      <p:sp>
        <p:nvSpPr>
          <p:cNvPr id="14349" name="Rectangle 13"/>
          <p:cNvSpPr>
            <a:spLocks noChangeArrowheads="1"/>
          </p:cNvSpPr>
          <p:nvPr/>
        </p:nvSpPr>
        <p:spPr bwMode="auto">
          <a:xfrm>
            <a:off x="304800" y="4648200"/>
            <a:ext cx="3352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20000"/>
              </a:spcBef>
              <a:spcAft>
                <a:spcPct val="0"/>
              </a:spcAft>
            </a:pPr>
            <a:r>
              <a:rPr lang="en-US" altLang="en-US" sz="2400" b="1" i="1" dirty="0">
                <a:solidFill>
                  <a:schemeClr val="tx2"/>
                </a:solidFill>
                <a:latin typeface="Univers LT Std 55" pitchFamily="34" charset="0"/>
              </a:rPr>
              <a:t>Vascular dementia</a:t>
            </a:r>
          </a:p>
        </p:txBody>
      </p:sp>
      <p:sp>
        <p:nvSpPr>
          <p:cNvPr id="14350" name="Rectangle 14"/>
          <p:cNvSpPr>
            <a:spLocks noChangeArrowheads="1"/>
          </p:cNvSpPr>
          <p:nvPr/>
        </p:nvSpPr>
        <p:spPr bwMode="auto">
          <a:xfrm>
            <a:off x="0" y="3352800"/>
            <a:ext cx="2438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20000"/>
              </a:spcBef>
              <a:spcAft>
                <a:spcPct val="0"/>
              </a:spcAft>
            </a:pPr>
            <a:r>
              <a:rPr lang="en-US" altLang="en-US" sz="2400" b="1" i="1" dirty="0">
                <a:solidFill>
                  <a:schemeClr val="tx2"/>
                </a:solidFill>
                <a:latin typeface="Univers LT Std 55" pitchFamily="34" charset="0"/>
              </a:rPr>
              <a:t>Reversible </a:t>
            </a:r>
          </a:p>
          <a:p>
            <a:pPr algn="ctr" fontAlgn="base">
              <a:spcBef>
                <a:spcPct val="20000"/>
              </a:spcBef>
              <a:spcAft>
                <a:spcPct val="0"/>
              </a:spcAft>
            </a:pPr>
            <a:r>
              <a:rPr lang="en-US" altLang="en-US" sz="2400" b="1" i="1" dirty="0">
                <a:solidFill>
                  <a:schemeClr val="tx2"/>
                </a:solidFill>
                <a:latin typeface="Univers LT Std 55" pitchFamily="34" charset="0"/>
              </a:rPr>
              <a:t>dementias</a:t>
            </a:r>
          </a:p>
        </p:txBody>
      </p:sp>
      <p:sp>
        <p:nvSpPr>
          <p:cNvPr id="14351" name="Rectangle 15"/>
          <p:cNvSpPr>
            <a:spLocks noGrp="1" noChangeArrowheads="1"/>
          </p:cNvSpPr>
          <p:nvPr>
            <p:ph type="title" idx="4294967295"/>
          </p:nvPr>
        </p:nvSpPr>
        <p:spPr/>
        <p:txBody>
          <a:bodyPr/>
          <a:lstStyle/>
          <a:p>
            <a:r>
              <a:rPr lang="en-US" altLang="en-US" dirty="0"/>
              <a:t> </a:t>
            </a:r>
          </a:p>
        </p:txBody>
      </p:sp>
      <p:sp>
        <p:nvSpPr>
          <p:cNvPr id="14352" name="Rectangle 16"/>
          <p:cNvSpPr>
            <a:spLocks noChangeArrowheads="1"/>
          </p:cNvSpPr>
          <p:nvPr/>
        </p:nvSpPr>
        <p:spPr bwMode="auto">
          <a:xfrm>
            <a:off x="915193" y="457200"/>
            <a:ext cx="82280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600">
                <a:solidFill>
                  <a:schemeClr val="tx2"/>
                </a:solidFill>
                <a:latin typeface="Arial" charset="0"/>
              </a:defRPr>
            </a:lvl1pPr>
            <a:lvl2pPr>
              <a:defRPr sz="3600">
                <a:solidFill>
                  <a:schemeClr val="tx2"/>
                </a:solidFill>
                <a:latin typeface="Arial" charset="0"/>
              </a:defRPr>
            </a:lvl2pPr>
            <a:lvl3pPr>
              <a:defRPr sz="3600">
                <a:solidFill>
                  <a:schemeClr val="tx2"/>
                </a:solidFill>
                <a:latin typeface="Arial" charset="0"/>
              </a:defRPr>
            </a:lvl3pPr>
            <a:lvl4pPr>
              <a:defRPr sz="3600">
                <a:solidFill>
                  <a:schemeClr val="tx2"/>
                </a:solidFill>
                <a:latin typeface="Arial" charset="0"/>
              </a:defRPr>
            </a:lvl4pPr>
            <a:lvl5pPr>
              <a:defRPr sz="3600">
                <a:solidFill>
                  <a:schemeClr val="tx2"/>
                </a:solidFill>
                <a:latin typeface="Arial" charset="0"/>
              </a:defRPr>
            </a:lvl5pPr>
            <a:lvl6pPr marL="457200" fontAlgn="base">
              <a:spcBef>
                <a:spcPct val="0"/>
              </a:spcBef>
              <a:spcAft>
                <a:spcPct val="0"/>
              </a:spcAft>
              <a:defRPr sz="3600">
                <a:solidFill>
                  <a:schemeClr val="tx2"/>
                </a:solidFill>
                <a:latin typeface="Arial" charset="0"/>
              </a:defRPr>
            </a:lvl6pPr>
            <a:lvl7pPr marL="914400" fontAlgn="base">
              <a:spcBef>
                <a:spcPct val="0"/>
              </a:spcBef>
              <a:spcAft>
                <a:spcPct val="0"/>
              </a:spcAft>
              <a:defRPr sz="3600">
                <a:solidFill>
                  <a:schemeClr val="tx2"/>
                </a:solidFill>
                <a:latin typeface="Arial" charset="0"/>
              </a:defRPr>
            </a:lvl7pPr>
            <a:lvl8pPr marL="1371600" fontAlgn="base">
              <a:spcBef>
                <a:spcPct val="0"/>
              </a:spcBef>
              <a:spcAft>
                <a:spcPct val="0"/>
              </a:spcAft>
              <a:defRPr sz="3600">
                <a:solidFill>
                  <a:schemeClr val="tx2"/>
                </a:solidFill>
                <a:latin typeface="Arial" charset="0"/>
              </a:defRPr>
            </a:lvl8pPr>
            <a:lvl9pPr marL="1828800" fontAlgn="base">
              <a:spcBef>
                <a:spcPct val="0"/>
              </a:spcBef>
              <a:spcAft>
                <a:spcPct val="0"/>
              </a:spcAft>
              <a:defRPr sz="3600">
                <a:solidFill>
                  <a:schemeClr val="tx2"/>
                </a:solidFill>
                <a:latin typeface="Arial" charset="0"/>
              </a:defRPr>
            </a:lvl9pPr>
          </a:lstStyle>
          <a:p>
            <a:pPr fontAlgn="base">
              <a:spcBef>
                <a:spcPct val="0"/>
              </a:spcBef>
              <a:spcAft>
                <a:spcPct val="0"/>
              </a:spcAft>
            </a:pPr>
            <a:r>
              <a:rPr lang="en-US" altLang="en-US" sz="3200" b="1" i="1" dirty="0">
                <a:solidFill>
                  <a:srgbClr val="002060"/>
                </a:solidFill>
                <a:latin typeface="+mj-lt"/>
              </a:rPr>
              <a:t>Types of Dementia</a:t>
            </a:r>
          </a:p>
        </p:txBody>
      </p:sp>
    </p:spTree>
    <p:extLst>
      <p:ext uri="{BB962C8B-B14F-4D97-AF65-F5344CB8AC3E}">
        <p14:creationId xmlns:p14="http://schemas.microsoft.com/office/powerpoint/2010/main" val="2216291360"/>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1026"/>
          <p:cNvSpPr>
            <a:spLocks noGrp="1" noChangeArrowheads="1"/>
          </p:cNvSpPr>
          <p:nvPr>
            <p:ph type="title" idx="4294967295"/>
          </p:nvPr>
        </p:nvSpPr>
        <p:spPr>
          <a:xfrm>
            <a:off x="990599" y="533400"/>
            <a:ext cx="8153401" cy="1143000"/>
          </a:xfrm>
        </p:spPr>
        <p:txBody>
          <a:bodyPr/>
          <a:lstStyle/>
          <a:p>
            <a:r>
              <a:rPr lang="en-US" altLang="en-US" dirty="0" smtClean="0"/>
              <a:t>Dementia: Classification</a:t>
            </a:r>
          </a:p>
        </p:txBody>
      </p:sp>
      <p:sp>
        <p:nvSpPr>
          <p:cNvPr id="186371" name="Rectangle 1027"/>
          <p:cNvSpPr>
            <a:spLocks noGrp="1" noChangeArrowheads="1"/>
          </p:cNvSpPr>
          <p:nvPr>
            <p:ph type="body" idx="4294967295"/>
          </p:nvPr>
        </p:nvSpPr>
        <p:spPr>
          <a:xfrm>
            <a:off x="914400" y="1600200"/>
            <a:ext cx="7772400" cy="4953000"/>
          </a:xfrm>
        </p:spPr>
        <p:txBody>
          <a:bodyPr/>
          <a:lstStyle/>
          <a:p>
            <a:r>
              <a:rPr lang="en-US" altLang="en-US" sz="2400" dirty="0" smtClean="0"/>
              <a:t>Cortical Dementia</a:t>
            </a:r>
          </a:p>
          <a:p>
            <a:pPr lvl="1"/>
            <a:r>
              <a:rPr lang="en-US" altLang="en-US" sz="2000" dirty="0" smtClean="0"/>
              <a:t>Alzheimer</a:t>
            </a:r>
            <a:r>
              <a:rPr lang="en-US" altLang="en-US" sz="2000" dirty="0" smtClean="0">
                <a:latin typeface="Times New Roman" pitchFamily="18" charset="0"/>
              </a:rPr>
              <a:t>’</a:t>
            </a:r>
            <a:r>
              <a:rPr lang="en-US" altLang="en-US" sz="2000" dirty="0" smtClean="0"/>
              <a:t>s disease</a:t>
            </a:r>
          </a:p>
          <a:p>
            <a:pPr lvl="1"/>
            <a:r>
              <a:rPr lang="en-US" altLang="en-US" sz="2000" dirty="0" err="1" smtClean="0"/>
              <a:t>Frontotemporal</a:t>
            </a:r>
            <a:r>
              <a:rPr lang="en-US" altLang="en-US" sz="2000" dirty="0" smtClean="0"/>
              <a:t> dementia</a:t>
            </a:r>
          </a:p>
          <a:p>
            <a:r>
              <a:rPr lang="en-US" altLang="en-US" sz="2400" dirty="0" smtClean="0"/>
              <a:t>Subcortical Dementia</a:t>
            </a:r>
          </a:p>
          <a:p>
            <a:pPr lvl="1"/>
            <a:r>
              <a:rPr lang="en-US" altLang="en-US" sz="2000" dirty="0" smtClean="0"/>
              <a:t>Vascular dementia</a:t>
            </a:r>
          </a:p>
          <a:p>
            <a:pPr lvl="1"/>
            <a:r>
              <a:rPr lang="en-US" altLang="en-US" sz="2000" dirty="0" smtClean="0"/>
              <a:t>Dementia with </a:t>
            </a:r>
            <a:r>
              <a:rPr lang="en-US" altLang="en-US" sz="2000" dirty="0" err="1" smtClean="0"/>
              <a:t>Lewy</a:t>
            </a:r>
            <a:r>
              <a:rPr lang="en-US" altLang="en-US" sz="2000" dirty="0" smtClean="0"/>
              <a:t> bodies</a:t>
            </a:r>
          </a:p>
          <a:p>
            <a:pPr lvl="1"/>
            <a:r>
              <a:rPr lang="en-US" altLang="en-US" sz="2000" dirty="0" smtClean="0"/>
              <a:t>Parkinson</a:t>
            </a:r>
            <a:r>
              <a:rPr lang="en-US" altLang="en-US" sz="2000" dirty="0" smtClean="0">
                <a:latin typeface="Times New Roman" pitchFamily="18" charset="0"/>
              </a:rPr>
              <a:t>’</a:t>
            </a:r>
            <a:r>
              <a:rPr lang="en-US" altLang="en-US" sz="2000" dirty="0" smtClean="0"/>
              <a:t>s disease</a:t>
            </a:r>
          </a:p>
          <a:p>
            <a:pPr lvl="1"/>
            <a:r>
              <a:rPr lang="en-US" altLang="en-US" sz="2000" dirty="0" smtClean="0"/>
              <a:t>Progressive </a:t>
            </a:r>
            <a:r>
              <a:rPr lang="en-US" altLang="en-US" sz="2000" dirty="0" err="1" smtClean="0"/>
              <a:t>supranuclear</a:t>
            </a:r>
            <a:r>
              <a:rPr lang="en-US" altLang="en-US" sz="2000" dirty="0" smtClean="0"/>
              <a:t> palsy</a:t>
            </a:r>
          </a:p>
          <a:p>
            <a:pPr lvl="1"/>
            <a:r>
              <a:rPr lang="en-US" altLang="en-US" sz="2000" dirty="0" smtClean="0"/>
              <a:t>Normal pressure hydrocephalus</a:t>
            </a:r>
          </a:p>
        </p:txBody>
      </p:sp>
    </p:spTree>
    <p:extLst>
      <p:ext uri="{BB962C8B-B14F-4D97-AF65-F5344CB8AC3E}">
        <p14:creationId xmlns:p14="http://schemas.microsoft.com/office/powerpoint/2010/main" val="3010323323"/>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944880" y="228600"/>
            <a:ext cx="8199120" cy="1143000"/>
          </a:xfrm>
        </p:spPr>
        <p:txBody>
          <a:bodyPr/>
          <a:lstStyle/>
          <a:p>
            <a:r>
              <a:rPr lang="en-US" altLang="en-US" dirty="0" smtClean="0"/>
              <a:t>The Gray Plague: </a:t>
            </a:r>
            <a:br>
              <a:rPr lang="en-US" altLang="en-US" dirty="0" smtClean="0"/>
            </a:br>
            <a:r>
              <a:rPr lang="en-US" altLang="en-US" dirty="0" smtClean="0"/>
              <a:t>Prevalence of Dementia</a:t>
            </a:r>
          </a:p>
        </p:txBody>
      </p:sp>
      <p:sp>
        <p:nvSpPr>
          <p:cNvPr id="24579" name="Rectangle 3"/>
          <p:cNvSpPr>
            <a:spLocks noGrp="1" noChangeArrowheads="1"/>
          </p:cNvSpPr>
          <p:nvPr>
            <p:ph type="body" idx="4294967295"/>
          </p:nvPr>
        </p:nvSpPr>
        <p:spPr>
          <a:xfrm>
            <a:off x="990600" y="1981200"/>
            <a:ext cx="7696200" cy="4144963"/>
          </a:xfrm>
        </p:spPr>
        <p:txBody>
          <a:bodyPr/>
          <a:lstStyle/>
          <a:p>
            <a:pPr>
              <a:buFontTx/>
              <a:buNone/>
            </a:pPr>
            <a:r>
              <a:rPr lang="en-US" altLang="en-US" dirty="0" smtClean="0"/>
              <a:t>	</a:t>
            </a:r>
            <a:r>
              <a:rPr lang="en-US" altLang="en-US" u="sng" dirty="0" smtClean="0"/>
              <a:t>Age range</a:t>
            </a:r>
            <a:r>
              <a:rPr lang="en-US" altLang="en-US" dirty="0" smtClean="0"/>
              <a:t>			</a:t>
            </a:r>
            <a:r>
              <a:rPr lang="en-US" altLang="en-US" u="sng" dirty="0" smtClean="0"/>
              <a:t>% </a:t>
            </a:r>
            <a:r>
              <a:rPr lang="en-US" altLang="en-US" u="sng" dirty="0" smtClean="0"/>
              <a:t>Affected</a:t>
            </a:r>
            <a:endParaRPr lang="en-US" altLang="en-US" u="sng" dirty="0" smtClean="0"/>
          </a:p>
          <a:p>
            <a:r>
              <a:rPr lang="en-US" altLang="en-US" dirty="0" smtClean="0"/>
              <a:t>65-74				</a:t>
            </a:r>
            <a:r>
              <a:rPr lang="en-US" altLang="en-US" dirty="0" smtClean="0"/>
              <a:t>5</a:t>
            </a:r>
            <a:r>
              <a:rPr lang="en-US" altLang="en-US" dirty="0" smtClean="0"/>
              <a:t>%</a:t>
            </a:r>
          </a:p>
          <a:p>
            <a:r>
              <a:rPr lang="en-US" altLang="en-US" dirty="0" smtClean="0"/>
              <a:t>75-84				15-25%</a:t>
            </a:r>
          </a:p>
          <a:p>
            <a:r>
              <a:rPr lang="en-US" altLang="en-US" dirty="0" smtClean="0"/>
              <a:t>85 and older 		</a:t>
            </a:r>
            <a:r>
              <a:rPr lang="en-US" altLang="en-US" dirty="0"/>
              <a:t>3</a:t>
            </a:r>
            <a:r>
              <a:rPr lang="en-US" altLang="en-US" dirty="0" smtClean="0"/>
              <a:t>6-50%</a:t>
            </a:r>
          </a:p>
          <a:p>
            <a:endParaRPr lang="en-US" altLang="en-US" dirty="0" smtClean="0"/>
          </a:p>
          <a:p>
            <a:endParaRPr lang="en-US" altLang="en-US" dirty="0" smtClean="0"/>
          </a:p>
        </p:txBody>
      </p:sp>
    </p:spTree>
    <p:extLst>
      <p:ext uri="{BB962C8B-B14F-4D97-AF65-F5344CB8AC3E}">
        <p14:creationId xmlns:p14="http://schemas.microsoft.com/office/powerpoint/2010/main" val="2524525099"/>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026"/>
          <p:cNvSpPr>
            <a:spLocks noGrp="1" noChangeArrowheads="1"/>
          </p:cNvSpPr>
          <p:nvPr>
            <p:ph type="title" idx="4294967295"/>
          </p:nvPr>
        </p:nvSpPr>
        <p:spPr>
          <a:xfrm>
            <a:off x="980792" y="533400"/>
            <a:ext cx="8010525" cy="762000"/>
          </a:xfrm>
        </p:spPr>
        <p:txBody>
          <a:bodyPr/>
          <a:lstStyle/>
          <a:p>
            <a:r>
              <a:rPr lang="en-US" altLang="en-US" dirty="0" smtClean="0"/>
              <a:t>Dementia: Etiology</a:t>
            </a:r>
          </a:p>
        </p:txBody>
      </p:sp>
      <p:sp>
        <p:nvSpPr>
          <p:cNvPr id="188419" name="Rectangle 1027"/>
          <p:cNvSpPr>
            <a:spLocks noGrp="1" noChangeArrowheads="1"/>
          </p:cNvSpPr>
          <p:nvPr>
            <p:ph type="body" idx="4294967295"/>
          </p:nvPr>
        </p:nvSpPr>
        <p:spPr>
          <a:xfrm>
            <a:off x="990600" y="1600200"/>
            <a:ext cx="7696200" cy="4953000"/>
          </a:xfrm>
        </p:spPr>
        <p:txBody>
          <a:bodyPr/>
          <a:lstStyle/>
          <a:p>
            <a:r>
              <a:rPr lang="en-US" altLang="en-US" sz="2000" dirty="0" smtClean="0"/>
              <a:t>Alzheimer</a:t>
            </a:r>
            <a:r>
              <a:rPr lang="en-US" altLang="en-US" sz="2000" dirty="0" smtClean="0">
                <a:latin typeface="Times New Roman" pitchFamily="18" charset="0"/>
              </a:rPr>
              <a:t>’</a:t>
            </a:r>
            <a:r>
              <a:rPr lang="en-US" altLang="en-US" sz="2000" dirty="0" smtClean="0"/>
              <a:t>s Disease:			</a:t>
            </a:r>
            <a:r>
              <a:rPr lang="en-US" altLang="en-US" sz="2000" dirty="0" smtClean="0"/>
              <a:t>	70</a:t>
            </a:r>
            <a:r>
              <a:rPr lang="en-US" altLang="en-US" sz="2000" dirty="0" smtClean="0"/>
              <a:t>%</a:t>
            </a:r>
          </a:p>
          <a:p>
            <a:r>
              <a:rPr lang="en-US" altLang="en-US" sz="2000" dirty="0" smtClean="0"/>
              <a:t>Vascular Dementia			</a:t>
            </a:r>
            <a:r>
              <a:rPr lang="en-US" altLang="en-US" sz="2000" dirty="0" smtClean="0"/>
              <a:t>	20</a:t>
            </a:r>
            <a:r>
              <a:rPr lang="en-US" altLang="en-US" sz="2000" dirty="0" smtClean="0"/>
              <a:t>%</a:t>
            </a:r>
          </a:p>
          <a:p>
            <a:r>
              <a:rPr lang="en-US" altLang="en-US" sz="2000" dirty="0" smtClean="0"/>
              <a:t>Lewy Body and </a:t>
            </a:r>
            <a:r>
              <a:rPr lang="en-US" altLang="en-US" sz="2000" dirty="0" smtClean="0"/>
              <a:t>Parkinson</a:t>
            </a:r>
            <a:r>
              <a:rPr lang="en-US" altLang="en-US" sz="2000" dirty="0" smtClean="0">
                <a:latin typeface="Times New Roman" pitchFamily="18" charset="0"/>
              </a:rPr>
              <a:t>’</a:t>
            </a:r>
            <a:r>
              <a:rPr lang="en-US" altLang="en-US" sz="2000" dirty="0" smtClean="0"/>
              <a:t>s </a:t>
            </a:r>
            <a:r>
              <a:rPr lang="en-US" altLang="en-US" sz="2000" dirty="0" smtClean="0"/>
              <a:t>Disease 	</a:t>
            </a:r>
            <a:r>
              <a:rPr lang="en-US" altLang="en-US" sz="2000" dirty="0" smtClean="0"/>
              <a:t>5</a:t>
            </a:r>
            <a:r>
              <a:rPr lang="en-US" altLang="en-US" sz="2000" dirty="0" smtClean="0"/>
              <a:t>%</a:t>
            </a:r>
          </a:p>
          <a:p>
            <a:r>
              <a:rPr lang="en-US" altLang="en-US" sz="2000" dirty="0" smtClean="0"/>
              <a:t>Others						5%</a:t>
            </a:r>
          </a:p>
        </p:txBody>
      </p:sp>
    </p:spTree>
    <p:extLst>
      <p:ext uri="{BB962C8B-B14F-4D97-AF65-F5344CB8AC3E}">
        <p14:creationId xmlns:p14="http://schemas.microsoft.com/office/powerpoint/2010/main" val="795118317"/>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457200"/>
            <a:ext cx="7696200" cy="792162"/>
          </a:xfrm>
        </p:spPr>
        <p:txBody>
          <a:bodyPr/>
          <a:lstStyle/>
          <a:p>
            <a:r>
              <a:rPr lang="en-US" altLang="en-US" dirty="0"/>
              <a:t>Alzheimer’s disease (AD)</a:t>
            </a:r>
          </a:p>
        </p:txBody>
      </p:sp>
      <p:sp>
        <p:nvSpPr>
          <p:cNvPr id="9219" name="Rectangle 3"/>
          <p:cNvSpPr>
            <a:spLocks noGrp="1" noChangeArrowheads="1"/>
          </p:cNvSpPr>
          <p:nvPr>
            <p:ph type="body" idx="1"/>
          </p:nvPr>
        </p:nvSpPr>
        <p:spPr>
          <a:xfrm>
            <a:off x="990600" y="1371600"/>
            <a:ext cx="7696200" cy="4754563"/>
          </a:xfrm>
        </p:spPr>
        <p:txBody>
          <a:bodyPr/>
          <a:lstStyle/>
          <a:p>
            <a:r>
              <a:rPr lang="en-US" altLang="en-US" dirty="0"/>
              <a:t>60-70% cases of </a:t>
            </a:r>
            <a:r>
              <a:rPr lang="en-US" altLang="en-US" dirty="0" smtClean="0"/>
              <a:t>dementia</a:t>
            </a:r>
          </a:p>
          <a:p>
            <a:r>
              <a:rPr lang="en-US" altLang="en-US" dirty="0" smtClean="0"/>
              <a:t>5.4 </a:t>
            </a:r>
            <a:r>
              <a:rPr lang="en-US" altLang="en-US" dirty="0"/>
              <a:t>million Americans living with </a:t>
            </a:r>
            <a:r>
              <a:rPr lang="en-US" altLang="en-US" dirty="0" smtClean="0"/>
              <a:t>AD</a:t>
            </a:r>
          </a:p>
          <a:p>
            <a:r>
              <a:rPr lang="en-US" altLang="en-US" dirty="0" smtClean="0"/>
              <a:t>Every </a:t>
            </a:r>
            <a:r>
              <a:rPr lang="en-US" altLang="en-US" dirty="0"/>
              <a:t>69 seconds, someone develops </a:t>
            </a:r>
            <a:r>
              <a:rPr lang="en-US" altLang="en-US" dirty="0" smtClean="0"/>
              <a:t>AD</a:t>
            </a:r>
          </a:p>
          <a:p>
            <a:r>
              <a:rPr lang="en-US" altLang="en-US" dirty="0" smtClean="0"/>
              <a:t>5th </a:t>
            </a:r>
            <a:r>
              <a:rPr lang="en-US" altLang="en-US" dirty="0"/>
              <a:t>leading cause of death (65+)</a:t>
            </a:r>
          </a:p>
          <a:p>
            <a:endParaRPr lang="en-US" altLang="en-US" dirty="0"/>
          </a:p>
        </p:txBody>
      </p:sp>
    </p:spTree>
    <p:extLst>
      <p:ext uri="{BB962C8B-B14F-4D97-AF65-F5344CB8AC3E}">
        <p14:creationId xmlns:p14="http://schemas.microsoft.com/office/powerpoint/2010/main" val="3132619872"/>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233363"/>
            <a:ext cx="8505825"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1" name="TextBox 7"/>
          <p:cNvSpPr txBox="1">
            <a:spLocks noChangeArrowheads="1"/>
          </p:cNvSpPr>
          <p:nvPr/>
        </p:nvSpPr>
        <p:spPr bwMode="auto">
          <a:xfrm>
            <a:off x="6324600" y="5943600"/>
            <a:ext cx="2486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fontAlgn="base" hangingPunct="1">
              <a:spcBef>
                <a:spcPct val="0"/>
              </a:spcBef>
              <a:spcAft>
                <a:spcPct val="0"/>
              </a:spcAft>
            </a:pPr>
            <a:r>
              <a:rPr lang="en-US" altLang="en-US" sz="1200" b="1">
                <a:solidFill>
                  <a:srgbClr val="FFFFFF"/>
                </a:solidFill>
                <a:latin typeface="Calibri" pitchFamily="34" charset="0"/>
                <a:cs typeface="Arial" pitchFamily="34" charset="0"/>
              </a:rPr>
              <a:t>Querfurth &amp; LaFerla, NEJM 2010;362</a:t>
            </a:r>
          </a:p>
        </p:txBody>
      </p:sp>
    </p:spTree>
    <p:extLst>
      <p:ext uri="{BB962C8B-B14F-4D97-AF65-F5344CB8AC3E}">
        <p14:creationId xmlns:p14="http://schemas.microsoft.com/office/powerpoint/2010/main" val="3669572291"/>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93850"/>
            <a:ext cx="5029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3" name="Line 5"/>
          <p:cNvSpPr>
            <a:spLocks noChangeShapeType="1"/>
          </p:cNvSpPr>
          <p:nvPr/>
        </p:nvSpPr>
        <p:spPr bwMode="auto">
          <a:xfrm flipH="1">
            <a:off x="4572000" y="2895600"/>
            <a:ext cx="1752600" cy="1219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b="1">
              <a:solidFill>
                <a:srgbClr val="FFFFFF"/>
              </a:solidFill>
              <a:latin typeface="Times New Roman" pitchFamily="18" charset="0"/>
            </a:endParaRPr>
          </a:p>
        </p:txBody>
      </p:sp>
      <p:sp>
        <p:nvSpPr>
          <p:cNvPr id="17414" name="Line 6"/>
          <p:cNvSpPr>
            <a:spLocks noChangeShapeType="1"/>
          </p:cNvSpPr>
          <p:nvPr/>
        </p:nvSpPr>
        <p:spPr bwMode="auto">
          <a:xfrm flipH="1">
            <a:off x="4343400" y="5638800"/>
            <a:ext cx="2133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b="1">
              <a:solidFill>
                <a:srgbClr val="FFFFFF"/>
              </a:solidFill>
              <a:latin typeface="Times New Roman" pitchFamily="18" charset="0"/>
            </a:endParaRPr>
          </a:p>
        </p:txBody>
      </p:sp>
      <p:sp>
        <p:nvSpPr>
          <p:cNvPr id="17415" name="Oval 7"/>
          <p:cNvSpPr>
            <a:spLocks noChangeArrowheads="1"/>
          </p:cNvSpPr>
          <p:nvPr/>
        </p:nvSpPr>
        <p:spPr bwMode="auto">
          <a:xfrm>
            <a:off x="3581400" y="5029200"/>
            <a:ext cx="1295400" cy="1219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b="1">
              <a:solidFill>
                <a:srgbClr val="FFFFFF"/>
              </a:solidFill>
              <a:latin typeface="Times New Roman" pitchFamily="18" charset="0"/>
            </a:endParaRPr>
          </a:p>
        </p:txBody>
      </p:sp>
      <p:sp>
        <p:nvSpPr>
          <p:cNvPr id="17416" name="Text Box 8"/>
          <p:cNvSpPr txBox="1">
            <a:spLocks noChangeArrowheads="1"/>
          </p:cNvSpPr>
          <p:nvPr/>
        </p:nvSpPr>
        <p:spPr bwMode="auto">
          <a:xfrm>
            <a:off x="6400800" y="2362200"/>
            <a:ext cx="2057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400" b="1" dirty="0">
                <a:solidFill>
                  <a:schemeClr val="tx2"/>
                </a:solidFill>
              </a:rPr>
              <a:t>Ventricles enlarge</a:t>
            </a:r>
          </a:p>
        </p:txBody>
      </p:sp>
      <p:sp>
        <p:nvSpPr>
          <p:cNvPr id="17417" name="Text Box 9"/>
          <p:cNvSpPr txBox="1">
            <a:spLocks noChangeArrowheads="1"/>
          </p:cNvSpPr>
          <p:nvPr/>
        </p:nvSpPr>
        <p:spPr bwMode="auto">
          <a:xfrm>
            <a:off x="6450594" y="4724400"/>
            <a:ext cx="2438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000" b="1" dirty="0">
                <a:solidFill>
                  <a:schemeClr val="tx2"/>
                </a:solidFill>
              </a:rPr>
              <a:t>Cortex shrivels, especially near hippocampus</a:t>
            </a:r>
          </a:p>
        </p:txBody>
      </p:sp>
      <p:sp>
        <p:nvSpPr>
          <p:cNvPr id="17418" name="Rectangle 10"/>
          <p:cNvSpPr>
            <a:spLocks noChangeArrowheads="1"/>
          </p:cNvSpPr>
          <p:nvPr/>
        </p:nvSpPr>
        <p:spPr bwMode="auto">
          <a:xfrm>
            <a:off x="-796925" y="504338"/>
            <a:ext cx="8226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600">
                <a:solidFill>
                  <a:schemeClr val="tx2"/>
                </a:solidFill>
                <a:latin typeface="Arial" charset="0"/>
              </a:defRPr>
            </a:lvl1pPr>
            <a:lvl2pPr>
              <a:defRPr sz="3600">
                <a:solidFill>
                  <a:schemeClr val="tx2"/>
                </a:solidFill>
                <a:latin typeface="Arial" charset="0"/>
              </a:defRPr>
            </a:lvl2pPr>
            <a:lvl3pPr>
              <a:defRPr sz="3600">
                <a:solidFill>
                  <a:schemeClr val="tx2"/>
                </a:solidFill>
                <a:latin typeface="Arial" charset="0"/>
              </a:defRPr>
            </a:lvl3pPr>
            <a:lvl4pPr>
              <a:defRPr sz="3600">
                <a:solidFill>
                  <a:schemeClr val="tx2"/>
                </a:solidFill>
                <a:latin typeface="Arial" charset="0"/>
              </a:defRPr>
            </a:lvl4pPr>
            <a:lvl5pPr>
              <a:defRPr sz="3600">
                <a:solidFill>
                  <a:schemeClr val="tx2"/>
                </a:solidFill>
                <a:latin typeface="Arial" charset="0"/>
              </a:defRPr>
            </a:lvl5pPr>
            <a:lvl6pPr marL="457200" fontAlgn="base">
              <a:spcBef>
                <a:spcPct val="0"/>
              </a:spcBef>
              <a:spcAft>
                <a:spcPct val="0"/>
              </a:spcAft>
              <a:defRPr sz="3600">
                <a:solidFill>
                  <a:schemeClr val="tx2"/>
                </a:solidFill>
                <a:latin typeface="Arial" charset="0"/>
              </a:defRPr>
            </a:lvl6pPr>
            <a:lvl7pPr marL="914400" fontAlgn="base">
              <a:spcBef>
                <a:spcPct val="0"/>
              </a:spcBef>
              <a:spcAft>
                <a:spcPct val="0"/>
              </a:spcAft>
              <a:defRPr sz="3600">
                <a:solidFill>
                  <a:schemeClr val="tx2"/>
                </a:solidFill>
                <a:latin typeface="Arial" charset="0"/>
              </a:defRPr>
            </a:lvl7pPr>
            <a:lvl8pPr marL="1371600" fontAlgn="base">
              <a:spcBef>
                <a:spcPct val="0"/>
              </a:spcBef>
              <a:spcAft>
                <a:spcPct val="0"/>
              </a:spcAft>
              <a:defRPr sz="3600">
                <a:solidFill>
                  <a:schemeClr val="tx2"/>
                </a:solidFill>
                <a:latin typeface="Arial" charset="0"/>
              </a:defRPr>
            </a:lvl8pPr>
            <a:lvl9pPr marL="1828800" fontAlgn="base">
              <a:spcBef>
                <a:spcPct val="0"/>
              </a:spcBef>
              <a:spcAft>
                <a:spcPct val="0"/>
              </a:spcAft>
              <a:defRPr sz="3600">
                <a:solidFill>
                  <a:schemeClr val="tx2"/>
                </a:solidFill>
                <a:latin typeface="Arial" charset="0"/>
              </a:defRPr>
            </a:lvl9pPr>
          </a:lstStyle>
          <a:p>
            <a:pPr algn="ctr" fontAlgn="base">
              <a:spcBef>
                <a:spcPct val="0"/>
              </a:spcBef>
              <a:spcAft>
                <a:spcPct val="0"/>
              </a:spcAft>
            </a:pPr>
            <a:r>
              <a:rPr lang="en-US" altLang="en-US" sz="3200" b="1" i="1" dirty="0">
                <a:solidFill>
                  <a:srgbClr val="002060"/>
                </a:solidFill>
                <a:latin typeface="+mj-lt"/>
              </a:rPr>
              <a:t>Brain Comparison</a:t>
            </a:r>
          </a:p>
        </p:txBody>
      </p:sp>
    </p:spTree>
    <p:extLst>
      <p:ext uri="{BB962C8B-B14F-4D97-AF65-F5344CB8AC3E}">
        <p14:creationId xmlns:p14="http://schemas.microsoft.com/office/powerpoint/2010/main" val="2472665814"/>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
            <a:ext cx="88392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3" name="Text Box 4"/>
          <p:cNvSpPr txBox="1">
            <a:spLocks noChangeArrowheads="1"/>
          </p:cNvSpPr>
          <p:nvPr/>
        </p:nvSpPr>
        <p:spPr bwMode="auto">
          <a:xfrm>
            <a:off x="898525" y="5213350"/>
            <a:ext cx="32127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fontAlgn="base" hangingPunct="1">
              <a:spcBef>
                <a:spcPct val="0"/>
              </a:spcBef>
              <a:spcAft>
                <a:spcPct val="0"/>
              </a:spcAft>
            </a:pPr>
            <a:r>
              <a:rPr lang="en-US" altLang="en-US" b="1" dirty="0" smtClean="0">
                <a:solidFill>
                  <a:schemeClr val="tx2"/>
                </a:solidFill>
                <a:latin typeface="+mn-lt"/>
                <a:cs typeface="Arial" pitchFamily="34" charset="0"/>
              </a:rPr>
              <a:t>92-year-old </a:t>
            </a:r>
            <a:r>
              <a:rPr lang="en-US" altLang="en-US" b="1" dirty="0">
                <a:solidFill>
                  <a:schemeClr val="tx2"/>
                </a:solidFill>
                <a:latin typeface="+mn-lt"/>
                <a:cs typeface="Arial" pitchFamily="34" charset="0"/>
              </a:rPr>
              <a:t>m</a:t>
            </a:r>
            <a:r>
              <a:rPr lang="en-US" altLang="en-US" b="1" dirty="0" smtClean="0">
                <a:solidFill>
                  <a:schemeClr val="tx2"/>
                </a:solidFill>
                <a:latin typeface="+mn-lt"/>
                <a:cs typeface="Arial" pitchFamily="34" charset="0"/>
              </a:rPr>
              <a:t>ale</a:t>
            </a:r>
            <a:endParaRPr lang="en-US" altLang="en-US" b="1" dirty="0">
              <a:solidFill>
                <a:schemeClr val="tx2"/>
              </a:solidFill>
              <a:latin typeface="+mn-lt"/>
              <a:cs typeface="Arial" pitchFamily="34" charset="0"/>
            </a:endParaRPr>
          </a:p>
          <a:p>
            <a:pPr eaLnBrk="1" fontAlgn="base" hangingPunct="1">
              <a:spcBef>
                <a:spcPct val="0"/>
              </a:spcBef>
              <a:spcAft>
                <a:spcPct val="0"/>
              </a:spcAft>
            </a:pPr>
            <a:r>
              <a:rPr lang="en-US" altLang="en-US" b="1" dirty="0">
                <a:solidFill>
                  <a:schemeClr val="tx2"/>
                </a:solidFill>
                <a:latin typeface="+mn-lt"/>
                <a:cs typeface="Arial" pitchFamily="34" charset="0"/>
              </a:rPr>
              <a:t>c</a:t>
            </a:r>
            <a:r>
              <a:rPr lang="en-US" altLang="en-US" b="1" dirty="0" smtClean="0">
                <a:solidFill>
                  <a:schemeClr val="tx2"/>
                </a:solidFill>
                <a:latin typeface="+mn-lt"/>
                <a:cs typeface="Arial" pitchFamily="34" charset="0"/>
              </a:rPr>
              <a:t>ognitively </a:t>
            </a:r>
            <a:r>
              <a:rPr lang="en-US" altLang="en-US" b="1" dirty="0">
                <a:solidFill>
                  <a:schemeClr val="tx2"/>
                </a:solidFill>
                <a:latin typeface="+mn-lt"/>
                <a:cs typeface="Arial" pitchFamily="34" charset="0"/>
              </a:rPr>
              <a:t>intact</a:t>
            </a:r>
          </a:p>
        </p:txBody>
      </p:sp>
      <p:sp>
        <p:nvSpPr>
          <p:cNvPr id="194564" name="Text Box 5"/>
          <p:cNvSpPr txBox="1">
            <a:spLocks noChangeArrowheads="1"/>
          </p:cNvSpPr>
          <p:nvPr/>
        </p:nvSpPr>
        <p:spPr bwMode="auto">
          <a:xfrm>
            <a:off x="5410200" y="5257800"/>
            <a:ext cx="31614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fontAlgn="base" hangingPunct="1">
              <a:spcBef>
                <a:spcPct val="0"/>
              </a:spcBef>
              <a:spcAft>
                <a:spcPct val="0"/>
              </a:spcAft>
            </a:pPr>
            <a:r>
              <a:rPr lang="en-US" altLang="en-US" b="1" dirty="0" smtClean="0">
                <a:solidFill>
                  <a:schemeClr val="tx2"/>
                </a:solidFill>
                <a:latin typeface="+mn-lt"/>
                <a:cs typeface="Arial" pitchFamily="34" charset="0"/>
              </a:rPr>
              <a:t>92-year-old male</a:t>
            </a:r>
            <a:endParaRPr lang="en-US" altLang="en-US" b="1" dirty="0">
              <a:solidFill>
                <a:schemeClr val="tx2"/>
              </a:solidFill>
              <a:latin typeface="+mn-lt"/>
              <a:cs typeface="Arial" pitchFamily="34" charset="0"/>
            </a:endParaRPr>
          </a:p>
          <a:p>
            <a:pPr eaLnBrk="1" fontAlgn="base" hangingPunct="1">
              <a:spcBef>
                <a:spcPct val="0"/>
              </a:spcBef>
              <a:spcAft>
                <a:spcPct val="0"/>
              </a:spcAft>
            </a:pPr>
            <a:r>
              <a:rPr lang="en-US" altLang="en-US" b="1" dirty="0" smtClean="0">
                <a:solidFill>
                  <a:schemeClr val="tx2"/>
                </a:solidFill>
                <a:latin typeface="+mn-lt"/>
                <a:cs typeface="Arial" pitchFamily="34" charset="0"/>
              </a:rPr>
              <a:t>severe </a:t>
            </a:r>
            <a:r>
              <a:rPr lang="en-US" altLang="en-US" b="1" dirty="0">
                <a:solidFill>
                  <a:schemeClr val="tx2"/>
                </a:solidFill>
                <a:latin typeface="+mn-lt"/>
                <a:cs typeface="Arial" pitchFamily="34" charset="0"/>
              </a:rPr>
              <a:t>AD</a:t>
            </a:r>
          </a:p>
        </p:txBody>
      </p:sp>
    </p:spTree>
    <p:extLst>
      <p:ext uri="{BB962C8B-B14F-4D97-AF65-F5344CB8AC3E}">
        <p14:creationId xmlns:p14="http://schemas.microsoft.com/office/powerpoint/2010/main" val="822529681"/>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2349972"/>
            <a:ext cx="7391400" cy="4270375"/>
          </a:xfrm>
        </p:spPr>
        <p:txBody>
          <a:bodyPr/>
          <a:lstStyle/>
          <a:p>
            <a:pPr algn="ctr"/>
            <a:r>
              <a:rPr lang="en-US" dirty="0" smtClean="0">
                <a:solidFill>
                  <a:schemeClr val="tx2"/>
                </a:solidFill>
              </a:rPr>
              <a:t>Evidence-based Programs for Persons </a:t>
            </a:r>
            <a:r>
              <a:rPr lang="en-US" dirty="0" smtClean="0">
                <a:solidFill>
                  <a:schemeClr val="tx2"/>
                </a:solidFill>
              </a:rPr>
              <a:t>With </a:t>
            </a:r>
            <a:r>
              <a:rPr lang="en-US" dirty="0" smtClean="0">
                <a:solidFill>
                  <a:schemeClr val="tx2"/>
                </a:solidFill>
              </a:rPr>
              <a:t>Dementia and Their Caregivers</a:t>
            </a:r>
            <a:endParaRPr lang="en-US" dirty="0">
              <a:solidFill>
                <a:schemeClr val="tx2"/>
              </a:solidFill>
            </a:endParaRPr>
          </a:p>
        </p:txBody>
      </p:sp>
    </p:spTree>
    <p:extLst>
      <p:ext uri="{BB962C8B-B14F-4D97-AF65-F5344CB8AC3E}">
        <p14:creationId xmlns:p14="http://schemas.microsoft.com/office/powerpoint/2010/main" val="4280004804"/>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924962" y="609600"/>
            <a:ext cx="8001000" cy="1143000"/>
          </a:xfrm>
        </p:spPr>
        <p:txBody>
          <a:bodyPr/>
          <a:lstStyle/>
          <a:p>
            <a:r>
              <a:rPr lang="en-US" altLang="en-US" dirty="0"/>
              <a:t>Late Life Depression is Common</a:t>
            </a:r>
          </a:p>
        </p:txBody>
      </p:sp>
      <p:sp>
        <p:nvSpPr>
          <p:cNvPr id="239619" name="Rectangle 3"/>
          <p:cNvSpPr>
            <a:spLocks noGrp="1" noChangeArrowheads="1"/>
          </p:cNvSpPr>
          <p:nvPr>
            <p:ph type="body" idx="1"/>
          </p:nvPr>
        </p:nvSpPr>
        <p:spPr>
          <a:xfrm>
            <a:off x="914400" y="1524000"/>
            <a:ext cx="8001000" cy="5105400"/>
          </a:xfrm>
        </p:spPr>
        <p:txBody>
          <a:bodyPr/>
          <a:lstStyle/>
          <a:p>
            <a:pPr>
              <a:lnSpc>
                <a:spcPct val="90000"/>
              </a:lnSpc>
            </a:pPr>
            <a:r>
              <a:rPr lang="en-US" altLang="en-US" dirty="0"/>
              <a:t>About 20% of older adults suffer from clinically significant depressive symptoms</a:t>
            </a:r>
          </a:p>
          <a:p>
            <a:pPr>
              <a:lnSpc>
                <a:spcPct val="90000"/>
              </a:lnSpc>
            </a:pPr>
            <a:r>
              <a:rPr lang="en-US" altLang="en-US" dirty="0" smtClean="0"/>
              <a:t>About </a:t>
            </a:r>
            <a:r>
              <a:rPr lang="en-US" altLang="en-US" dirty="0"/>
              <a:t>3% of older adults have “major” </a:t>
            </a:r>
            <a:r>
              <a:rPr lang="en-US" altLang="en-US" dirty="0" smtClean="0"/>
              <a:t>depression</a:t>
            </a:r>
            <a:endParaRPr lang="en-US" altLang="en-US" dirty="0"/>
          </a:p>
          <a:p>
            <a:pPr>
              <a:lnSpc>
                <a:spcPct val="90000"/>
              </a:lnSpc>
            </a:pPr>
            <a:r>
              <a:rPr lang="en-US" altLang="en-US" dirty="0"/>
              <a:t>Depression is more common in </a:t>
            </a:r>
            <a:r>
              <a:rPr lang="en-US" altLang="en-US" dirty="0" smtClean="0"/>
              <a:t>women</a:t>
            </a:r>
            <a:endParaRPr lang="en-US" altLang="en-US" dirty="0"/>
          </a:p>
          <a:p>
            <a:pPr>
              <a:lnSpc>
                <a:spcPct val="90000"/>
              </a:lnSpc>
            </a:pPr>
            <a:r>
              <a:rPr lang="en-US" altLang="en-US" dirty="0" smtClean="0"/>
              <a:t>Prevalence </a:t>
            </a:r>
            <a:r>
              <a:rPr lang="en-US" altLang="en-US" dirty="0"/>
              <a:t>varies by setting</a:t>
            </a:r>
          </a:p>
          <a:p>
            <a:pPr lvl="1">
              <a:lnSpc>
                <a:spcPct val="90000"/>
              </a:lnSpc>
            </a:pPr>
            <a:endParaRPr lang="en-US" altLang="en-US" dirty="0"/>
          </a:p>
          <a:p>
            <a:pPr>
              <a:lnSpc>
                <a:spcPct val="90000"/>
              </a:lnSpc>
            </a:pPr>
            <a:endParaRPr lang="en-US" altLang="en-US" dirty="0"/>
          </a:p>
          <a:p>
            <a:pPr lvl="1">
              <a:lnSpc>
                <a:spcPct val="90000"/>
              </a:lnSpc>
            </a:pPr>
            <a:endParaRPr lang="en-US" altLang="en-US" dirty="0"/>
          </a:p>
          <a:p>
            <a:pPr lvl="1">
              <a:lnSpc>
                <a:spcPct val="90000"/>
              </a:lnSpc>
            </a:pPr>
            <a:endParaRPr lang="en-US" altLang="en-US" dirty="0"/>
          </a:p>
          <a:p>
            <a:pPr lvl="1">
              <a:lnSpc>
                <a:spcPct val="90000"/>
              </a:lnSpc>
            </a:pPr>
            <a:endParaRPr lang="en-US" altLang="en-US" dirty="0"/>
          </a:p>
          <a:p>
            <a:pPr lvl="1">
              <a:lnSpc>
                <a:spcPct val="90000"/>
              </a:lnSpc>
            </a:pPr>
            <a:endParaRPr lang="en-US" altLang="en-US" dirty="0"/>
          </a:p>
          <a:p>
            <a:pPr lvl="1">
              <a:lnSpc>
                <a:spcPct val="90000"/>
              </a:lnSpc>
            </a:pPr>
            <a:endParaRPr lang="en-US" altLang="en-US" dirty="0"/>
          </a:p>
        </p:txBody>
      </p:sp>
    </p:spTree>
    <p:extLst>
      <p:ext uri="{BB962C8B-B14F-4D97-AF65-F5344CB8AC3E}">
        <p14:creationId xmlns:p14="http://schemas.microsoft.com/office/powerpoint/2010/main" val="3318524177"/>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543800" cy="914400"/>
          </a:xfrm>
        </p:spPr>
        <p:txBody>
          <a:bodyPr/>
          <a:lstStyle/>
          <a:p>
            <a:r>
              <a:rPr lang="en-US" dirty="0" smtClean="0"/>
              <a:t>Evidence-based Programs</a:t>
            </a:r>
            <a:endParaRPr lang="en-US" dirty="0"/>
          </a:p>
        </p:txBody>
      </p:sp>
      <p:sp>
        <p:nvSpPr>
          <p:cNvPr id="3" name="Content Placeholder 2"/>
          <p:cNvSpPr>
            <a:spLocks noGrp="1"/>
          </p:cNvSpPr>
          <p:nvPr>
            <p:ph idx="1"/>
          </p:nvPr>
        </p:nvSpPr>
        <p:spPr>
          <a:xfrm>
            <a:off x="990600" y="1524000"/>
            <a:ext cx="8001000" cy="5181600"/>
          </a:xfrm>
        </p:spPr>
        <p:txBody>
          <a:bodyPr/>
          <a:lstStyle/>
          <a:p>
            <a:r>
              <a:rPr lang="en-US" dirty="0" err="1" smtClean="0"/>
              <a:t>Saavy</a:t>
            </a:r>
            <a:r>
              <a:rPr lang="en-US" dirty="0" smtClean="0"/>
              <a:t> </a:t>
            </a:r>
            <a:r>
              <a:rPr lang="en-US" dirty="0" smtClean="0"/>
              <a:t>caregiver</a:t>
            </a:r>
            <a:endParaRPr lang="en-US" dirty="0" smtClean="0"/>
          </a:p>
          <a:p>
            <a:r>
              <a:rPr lang="en-US" dirty="0" smtClean="0"/>
              <a:t>Powerful Tools for </a:t>
            </a:r>
            <a:r>
              <a:rPr lang="en-US" dirty="0" smtClean="0"/>
              <a:t>caregiving</a:t>
            </a:r>
            <a:endParaRPr lang="en-US" dirty="0" smtClean="0"/>
          </a:p>
          <a:p>
            <a:r>
              <a:rPr lang="en-US" dirty="0" smtClean="0"/>
              <a:t>Reducing </a:t>
            </a:r>
            <a:r>
              <a:rPr lang="en-US" dirty="0" smtClean="0"/>
              <a:t>disabilities </a:t>
            </a:r>
            <a:r>
              <a:rPr lang="en-US" dirty="0" smtClean="0"/>
              <a:t>in AD (RDAD)</a:t>
            </a:r>
          </a:p>
          <a:p>
            <a:r>
              <a:rPr lang="en-US" dirty="0" smtClean="0"/>
              <a:t>Practice improvement programs using collaborative care models</a:t>
            </a:r>
          </a:p>
          <a:p>
            <a:endParaRPr lang="en-US" dirty="0"/>
          </a:p>
        </p:txBody>
      </p:sp>
    </p:spTree>
    <p:extLst>
      <p:ext uri="{BB962C8B-B14F-4D97-AF65-F5344CB8AC3E}">
        <p14:creationId xmlns:p14="http://schemas.microsoft.com/office/powerpoint/2010/main" val="356873607"/>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077" y="609600"/>
            <a:ext cx="7543800" cy="914400"/>
          </a:xfrm>
        </p:spPr>
        <p:txBody>
          <a:bodyPr/>
          <a:lstStyle/>
          <a:p>
            <a:r>
              <a:rPr lang="en-US" dirty="0" smtClean="0"/>
              <a:t>RDAD Citation</a:t>
            </a:r>
            <a:endParaRPr lang="en-US" dirty="0"/>
          </a:p>
        </p:txBody>
      </p:sp>
      <p:sp>
        <p:nvSpPr>
          <p:cNvPr id="3" name="Content Placeholder 2"/>
          <p:cNvSpPr>
            <a:spLocks noGrp="1"/>
          </p:cNvSpPr>
          <p:nvPr>
            <p:ph idx="1"/>
          </p:nvPr>
        </p:nvSpPr>
        <p:spPr>
          <a:xfrm>
            <a:off x="1066800" y="1524000"/>
            <a:ext cx="7924800" cy="5181600"/>
          </a:xfrm>
        </p:spPr>
        <p:txBody>
          <a:bodyPr/>
          <a:lstStyle/>
          <a:p>
            <a:pPr marL="0" indent="0">
              <a:buNone/>
            </a:pPr>
            <a:r>
              <a:rPr lang="en-US" dirty="0"/>
              <a:t>Teri L, Gibbons LE, McCurry SM, Logsdon RG, Buchner DM, Barlow WE, </a:t>
            </a:r>
            <a:r>
              <a:rPr lang="en-US" dirty="0" err="1"/>
              <a:t>Kukull</a:t>
            </a:r>
            <a:r>
              <a:rPr lang="en-US" dirty="0"/>
              <a:t> WA, </a:t>
            </a:r>
            <a:r>
              <a:rPr lang="en-US" dirty="0" err="1"/>
              <a:t>LaCroix</a:t>
            </a:r>
            <a:r>
              <a:rPr lang="en-US" dirty="0"/>
              <a:t> AZ, McCormick W, Larson EB. Exercise plus behavioral management in patients with Alzheimer disease. </a:t>
            </a:r>
            <a:r>
              <a:rPr lang="en-US" dirty="0" smtClean="0"/>
              <a:t>Journal of American Medicine. </a:t>
            </a:r>
            <a:r>
              <a:rPr lang="en-US" dirty="0" smtClean="0"/>
              <a:t>2003</a:t>
            </a:r>
            <a:r>
              <a:rPr lang="en-US" dirty="0" smtClean="0"/>
              <a:t>.</a:t>
            </a:r>
            <a:r>
              <a:rPr lang="en-US" dirty="0" smtClean="0"/>
              <a:t> </a:t>
            </a:r>
            <a:r>
              <a:rPr lang="en-US" i="1" dirty="0" smtClean="0"/>
              <a:t>290</a:t>
            </a:r>
            <a:r>
              <a:rPr lang="en-US" dirty="0" smtClean="0"/>
              <a:t>(15</a:t>
            </a:r>
            <a:r>
              <a:rPr lang="en-US" dirty="0"/>
              <a:t>), </a:t>
            </a:r>
            <a:r>
              <a:rPr lang="en-US" dirty="0" smtClean="0"/>
              <a:t>2015-2022</a:t>
            </a:r>
            <a:r>
              <a:rPr lang="en-US" dirty="0"/>
              <a:t>. </a:t>
            </a:r>
            <a:r>
              <a:rPr lang="en-US" dirty="0" smtClean="0"/>
              <a:t>Retrieved</a:t>
            </a:r>
            <a:r>
              <a:rPr lang="en-US" dirty="0" smtClean="0"/>
              <a:t> </a:t>
            </a:r>
            <a:r>
              <a:rPr lang="en-US" dirty="0"/>
              <a:t>at </a:t>
            </a:r>
            <a:r>
              <a:rPr lang="en-US" u="sng" dirty="0">
                <a:hlinkClick r:id="rId2"/>
              </a:rPr>
              <a:t>http://jama.ama-assn.org/cgi/reprint/290/15/2015</a:t>
            </a:r>
            <a:r>
              <a:rPr lang="en-US" dirty="0"/>
              <a:t>. </a:t>
            </a:r>
          </a:p>
          <a:p>
            <a:endParaRPr lang="en-US" dirty="0"/>
          </a:p>
        </p:txBody>
      </p:sp>
    </p:spTree>
    <p:extLst>
      <p:ext uri="{BB962C8B-B14F-4D97-AF65-F5344CB8AC3E}">
        <p14:creationId xmlns:p14="http://schemas.microsoft.com/office/powerpoint/2010/main" val="1316183722"/>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97529"/>
            <a:ext cx="7543800" cy="914400"/>
          </a:xfrm>
        </p:spPr>
        <p:txBody>
          <a:bodyPr/>
          <a:lstStyle/>
          <a:p>
            <a:r>
              <a:rPr lang="en-US" dirty="0" smtClean="0"/>
              <a:t>RDAD Study Highlights</a:t>
            </a:r>
            <a:endParaRPr lang="en-US" dirty="0"/>
          </a:p>
        </p:txBody>
      </p:sp>
      <p:sp>
        <p:nvSpPr>
          <p:cNvPr id="3" name="Content Placeholder 2"/>
          <p:cNvSpPr>
            <a:spLocks noGrp="1"/>
          </p:cNvSpPr>
          <p:nvPr>
            <p:ph idx="1"/>
          </p:nvPr>
        </p:nvSpPr>
        <p:spPr>
          <a:xfrm>
            <a:off x="914400" y="1524000"/>
            <a:ext cx="8077200" cy="5181600"/>
          </a:xfrm>
        </p:spPr>
        <p:txBody>
          <a:bodyPr/>
          <a:lstStyle/>
          <a:p>
            <a:r>
              <a:rPr lang="en-US" dirty="0" smtClean="0"/>
              <a:t>RCT with 153 Alzheimer’s patients and their caregivers</a:t>
            </a:r>
          </a:p>
          <a:p>
            <a:endParaRPr lang="en-US" dirty="0"/>
          </a:p>
          <a:p>
            <a:r>
              <a:rPr lang="en-US" dirty="0" smtClean="0"/>
              <a:t>Intervention Group: Caregiver support and exercise training</a:t>
            </a:r>
          </a:p>
          <a:p>
            <a:endParaRPr lang="en-US" dirty="0"/>
          </a:p>
          <a:p>
            <a:r>
              <a:rPr lang="en-US" dirty="0" smtClean="0"/>
              <a:t>Control Group:  Caregiver support only</a:t>
            </a:r>
            <a:endParaRPr lang="en-US" dirty="0"/>
          </a:p>
        </p:txBody>
      </p:sp>
    </p:spTree>
    <p:extLst>
      <p:ext uri="{BB962C8B-B14F-4D97-AF65-F5344CB8AC3E}">
        <p14:creationId xmlns:p14="http://schemas.microsoft.com/office/powerpoint/2010/main" val="970918111"/>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72400" cy="838200"/>
          </a:xfrm>
        </p:spPr>
        <p:txBody>
          <a:bodyPr/>
          <a:lstStyle/>
          <a:p>
            <a:r>
              <a:rPr lang="en-US" dirty="0" smtClean="0"/>
              <a:t>RDAD Study Results</a:t>
            </a:r>
            <a:endParaRPr lang="en-US" dirty="0"/>
          </a:p>
        </p:txBody>
      </p:sp>
      <p:sp>
        <p:nvSpPr>
          <p:cNvPr id="3" name="Content Placeholder 2"/>
          <p:cNvSpPr>
            <a:spLocks noGrp="1"/>
          </p:cNvSpPr>
          <p:nvPr>
            <p:ph idx="1"/>
          </p:nvPr>
        </p:nvSpPr>
        <p:spPr>
          <a:xfrm>
            <a:off x="838200" y="1371600"/>
            <a:ext cx="7848600" cy="5715000"/>
          </a:xfrm>
        </p:spPr>
        <p:txBody>
          <a:bodyPr/>
          <a:lstStyle/>
          <a:p>
            <a:r>
              <a:rPr lang="en-US" sz="2400" dirty="0" smtClean="0"/>
              <a:t>Three </a:t>
            </a:r>
            <a:r>
              <a:rPr lang="en-US" sz="2400" dirty="0" smtClean="0"/>
              <a:t>Months:</a:t>
            </a:r>
          </a:p>
          <a:p>
            <a:pPr lvl="1"/>
            <a:r>
              <a:rPr lang="en-US" sz="2000" dirty="0" smtClean="0"/>
              <a:t>More likely to exercise 60 </a:t>
            </a:r>
            <a:r>
              <a:rPr lang="en-US" sz="2000" dirty="0" smtClean="0"/>
              <a:t>min+ </a:t>
            </a:r>
            <a:r>
              <a:rPr lang="en-US" sz="2000" dirty="0" smtClean="0"/>
              <a:t>each week</a:t>
            </a:r>
          </a:p>
          <a:p>
            <a:pPr lvl="1"/>
            <a:r>
              <a:rPr lang="en-US" sz="2000" dirty="0" smtClean="0"/>
              <a:t>Less depression</a:t>
            </a:r>
          </a:p>
          <a:p>
            <a:pPr lvl="1"/>
            <a:r>
              <a:rPr lang="en-US" sz="2000" dirty="0" smtClean="0"/>
              <a:t>Higher functioning</a:t>
            </a:r>
          </a:p>
          <a:p>
            <a:pPr lvl="1"/>
            <a:r>
              <a:rPr lang="en-US" sz="2000" dirty="0" smtClean="0"/>
              <a:t>Fewer restricted activity days</a:t>
            </a:r>
          </a:p>
          <a:p>
            <a:r>
              <a:rPr lang="en-US" sz="2400" dirty="0" smtClean="0"/>
              <a:t>Two Years:</a:t>
            </a:r>
          </a:p>
          <a:p>
            <a:pPr lvl="1"/>
            <a:r>
              <a:rPr lang="en-US" sz="2000" dirty="0" smtClean="0"/>
              <a:t>Higher functioning</a:t>
            </a:r>
          </a:p>
          <a:p>
            <a:pPr lvl="1"/>
            <a:r>
              <a:rPr lang="en-US" sz="2000" dirty="0" smtClean="0"/>
              <a:t>Less likely to be placed in NH due to behavioral disturbances</a:t>
            </a:r>
          </a:p>
          <a:p>
            <a:pPr lvl="1"/>
            <a:r>
              <a:rPr lang="en-US" sz="2000" dirty="0" smtClean="0"/>
              <a:t>Less depression maintained </a:t>
            </a:r>
          </a:p>
          <a:p>
            <a:pPr lvl="1"/>
            <a:endParaRPr lang="en-US" sz="2000" dirty="0" smtClean="0"/>
          </a:p>
          <a:p>
            <a:pPr lvl="1"/>
            <a:endParaRPr lang="en-US" sz="2000" dirty="0"/>
          </a:p>
        </p:txBody>
      </p:sp>
    </p:spTree>
    <p:extLst>
      <p:ext uri="{BB962C8B-B14F-4D97-AF65-F5344CB8AC3E}">
        <p14:creationId xmlns:p14="http://schemas.microsoft.com/office/powerpoint/2010/main" val="202936637"/>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90600" y="606582"/>
            <a:ext cx="7543800" cy="914400"/>
          </a:xfrm>
        </p:spPr>
        <p:txBody>
          <a:bodyPr/>
          <a:lstStyle/>
          <a:p>
            <a:r>
              <a:rPr lang="en-US" altLang="en-US" dirty="0"/>
              <a:t>Savvy Caregiver History</a:t>
            </a:r>
          </a:p>
        </p:txBody>
      </p:sp>
      <p:sp>
        <p:nvSpPr>
          <p:cNvPr id="20483" name="Rectangle 3"/>
          <p:cNvSpPr>
            <a:spLocks noGrp="1" noChangeArrowheads="1"/>
          </p:cNvSpPr>
          <p:nvPr>
            <p:ph type="body" idx="1"/>
          </p:nvPr>
        </p:nvSpPr>
        <p:spPr>
          <a:xfrm>
            <a:off x="990600" y="1524000"/>
            <a:ext cx="8001000" cy="5181600"/>
          </a:xfrm>
        </p:spPr>
        <p:txBody>
          <a:bodyPr/>
          <a:lstStyle/>
          <a:p>
            <a:r>
              <a:rPr lang="en-US" altLang="en-US" dirty="0"/>
              <a:t>Developed in Minnesota in the late </a:t>
            </a:r>
            <a:r>
              <a:rPr lang="en-US" altLang="en-US" dirty="0" smtClean="0"/>
              <a:t>1990s</a:t>
            </a:r>
            <a:endParaRPr lang="en-US" altLang="en-US" dirty="0"/>
          </a:p>
          <a:p>
            <a:r>
              <a:rPr lang="en-US" altLang="en-US" dirty="0"/>
              <a:t>Caregiving is an unexpected role </a:t>
            </a:r>
          </a:p>
          <a:p>
            <a:r>
              <a:rPr lang="en-US" altLang="en-US" dirty="0"/>
              <a:t>Benefits to caregivers:</a:t>
            </a:r>
          </a:p>
          <a:p>
            <a:pPr lvl="1"/>
            <a:r>
              <a:rPr lang="en-US" altLang="en-US" dirty="0"/>
              <a:t>Increased skills, knowledge and confidence</a:t>
            </a:r>
          </a:p>
          <a:p>
            <a:pPr lvl="1"/>
            <a:r>
              <a:rPr lang="en-US" altLang="en-US" dirty="0"/>
              <a:t>Improved beliefs about caregiving, reaction to behavioral symptoms and feelings of stress and burden</a:t>
            </a:r>
          </a:p>
          <a:p>
            <a:endParaRPr lang="en-US" altLang="en-US" dirty="0"/>
          </a:p>
        </p:txBody>
      </p:sp>
    </p:spTree>
    <p:extLst>
      <p:ext uri="{BB962C8B-B14F-4D97-AF65-F5344CB8AC3E}">
        <p14:creationId xmlns:p14="http://schemas.microsoft.com/office/powerpoint/2010/main" val="1018227014"/>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90600" y="609600"/>
            <a:ext cx="7543800" cy="914400"/>
          </a:xfrm>
        </p:spPr>
        <p:txBody>
          <a:bodyPr/>
          <a:lstStyle/>
          <a:p>
            <a:r>
              <a:rPr lang="en-US" altLang="en-US" dirty="0"/>
              <a:t>Savvy Caregiver Structure</a:t>
            </a:r>
          </a:p>
        </p:txBody>
      </p:sp>
      <p:sp>
        <p:nvSpPr>
          <p:cNvPr id="21507" name="Rectangle 3"/>
          <p:cNvSpPr>
            <a:spLocks noGrp="1" noChangeArrowheads="1"/>
          </p:cNvSpPr>
          <p:nvPr>
            <p:ph type="body" idx="1"/>
          </p:nvPr>
        </p:nvSpPr>
        <p:spPr>
          <a:xfrm>
            <a:off x="990600" y="1524000"/>
            <a:ext cx="8001000" cy="5181600"/>
          </a:xfrm>
        </p:spPr>
        <p:txBody>
          <a:bodyPr/>
          <a:lstStyle/>
          <a:p>
            <a:r>
              <a:rPr lang="en-US" altLang="en-US" dirty="0"/>
              <a:t>6 classes, 2 hours each, meets weekly</a:t>
            </a:r>
          </a:p>
          <a:p>
            <a:r>
              <a:rPr lang="en-US" altLang="en-US" dirty="0"/>
              <a:t>Format: </a:t>
            </a:r>
            <a:r>
              <a:rPr lang="en-US" altLang="en-US" dirty="0" smtClean="0"/>
              <a:t>lecture</a:t>
            </a:r>
            <a:r>
              <a:rPr lang="en-US" altLang="en-US" dirty="0"/>
              <a:t>, discussions, exercises, video </a:t>
            </a:r>
            <a:r>
              <a:rPr lang="en-US" altLang="en-US" dirty="0" smtClean="0"/>
              <a:t>clips, </a:t>
            </a:r>
            <a:r>
              <a:rPr lang="en-US" altLang="en-US" dirty="0"/>
              <a:t>and homework </a:t>
            </a:r>
          </a:p>
          <a:p>
            <a:r>
              <a:rPr lang="en-US" altLang="en-US" dirty="0"/>
              <a:t>AV equipment</a:t>
            </a:r>
          </a:p>
          <a:p>
            <a:r>
              <a:rPr lang="en-US" altLang="en-US" dirty="0"/>
              <a:t>Non-scripted </a:t>
            </a:r>
          </a:p>
          <a:p>
            <a:endParaRPr lang="en-US" altLang="en-US" dirty="0"/>
          </a:p>
        </p:txBody>
      </p:sp>
    </p:spTree>
    <p:extLst>
      <p:ext uri="{BB962C8B-B14F-4D97-AF65-F5344CB8AC3E}">
        <p14:creationId xmlns:p14="http://schemas.microsoft.com/office/powerpoint/2010/main" val="3849849569"/>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66800" y="685800"/>
            <a:ext cx="7543800" cy="914400"/>
          </a:xfrm>
        </p:spPr>
        <p:txBody>
          <a:bodyPr/>
          <a:lstStyle/>
          <a:p>
            <a:r>
              <a:rPr lang="en-US" altLang="en-US" dirty="0"/>
              <a:t>Savvy Eligibility</a:t>
            </a:r>
          </a:p>
        </p:txBody>
      </p:sp>
      <p:sp>
        <p:nvSpPr>
          <p:cNvPr id="22531" name="Rectangle 3"/>
          <p:cNvSpPr>
            <a:spLocks noGrp="1" noChangeArrowheads="1"/>
          </p:cNvSpPr>
          <p:nvPr>
            <p:ph type="body" idx="1"/>
          </p:nvPr>
        </p:nvSpPr>
        <p:spPr>
          <a:xfrm>
            <a:off x="1066800" y="1524000"/>
            <a:ext cx="7924800" cy="5181600"/>
          </a:xfrm>
        </p:spPr>
        <p:txBody>
          <a:bodyPr/>
          <a:lstStyle/>
          <a:p>
            <a:r>
              <a:rPr lang="en-US" altLang="en-US" dirty="0"/>
              <a:t>Informal caregivers-family members and friends</a:t>
            </a:r>
          </a:p>
          <a:p>
            <a:r>
              <a:rPr lang="en-US" altLang="en-US" dirty="0"/>
              <a:t>An active caregiver</a:t>
            </a:r>
          </a:p>
          <a:p>
            <a:r>
              <a:rPr lang="en-US" altLang="en-US" dirty="0"/>
              <a:t>PWD lives at home or plans to return home</a:t>
            </a:r>
          </a:p>
          <a:p>
            <a:r>
              <a:rPr lang="en-US" altLang="en-US" dirty="0"/>
              <a:t>PWD moderate stage of the disease</a:t>
            </a:r>
          </a:p>
          <a:p>
            <a:r>
              <a:rPr lang="en-US" altLang="en-US" dirty="0"/>
              <a:t>Importance of pre-registration</a:t>
            </a:r>
          </a:p>
          <a:p>
            <a:endParaRPr lang="en-US" altLang="en-US" dirty="0"/>
          </a:p>
        </p:txBody>
      </p:sp>
    </p:spTree>
    <p:extLst>
      <p:ext uri="{BB962C8B-B14F-4D97-AF65-F5344CB8AC3E}">
        <p14:creationId xmlns:p14="http://schemas.microsoft.com/office/powerpoint/2010/main" val="3855147983"/>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90600" y="575650"/>
            <a:ext cx="7543800" cy="914400"/>
          </a:xfrm>
        </p:spPr>
        <p:txBody>
          <a:bodyPr/>
          <a:lstStyle/>
          <a:p>
            <a:r>
              <a:rPr lang="en-US" altLang="en-US" dirty="0"/>
              <a:t>Savvy Objectives</a:t>
            </a:r>
          </a:p>
        </p:txBody>
      </p:sp>
      <p:sp>
        <p:nvSpPr>
          <p:cNvPr id="23555" name="Rectangle 3"/>
          <p:cNvSpPr>
            <a:spLocks noGrp="1" noChangeArrowheads="1"/>
          </p:cNvSpPr>
          <p:nvPr>
            <p:ph type="body" idx="1"/>
          </p:nvPr>
        </p:nvSpPr>
        <p:spPr>
          <a:xfrm>
            <a:off x="990600" y="1524000"/>
            <a:ext cx="8001000" cy="5181600"/>
          </a:xfrm>
        </p:spPr>
        <p:txBody>
          <a:bodyPr/>
          <a:lstStyle/>
          <a:p>
            <a:pPr>
              <a:lnSpc>
                <a:spcPct val="80000"/>
              </a:lnSpc>
            </a:pPr>
            <a:r>
              <a:rPr lang="en-US" altLang="en-US" sz="2400" dirty="0"/>
              <a:t>Appreciate scope and impact of work</a:t>
            </a:r>
          </a:p>
          <a:p>
            <a:pPr>
              <a:lnSpc>
                <a:spcPct val="80000"/>
              </a:lnSpc>
            </a:pPr>
            <a:r>
              <a:rPr lang="en-US" altLang="en-US" sz="2400" dirty="0"/>
              <a:t>Increase skills and knowledge </a:t>
            </a:r>
          </a:p>
          <a:p>
            <a:pPr>
              <a:lnSpc>
                <a:spcPct val="80000"/>
              </a:lnSpc>
            </a:pPr>
            <a:r>
              <a:rPr lang="en-US" altLang="en-US" sz="2400" dirty="0"/>
              <a:t>Adopt a more strategic outlook</a:t>
            </a:r>
          </a:p>
          <a:p>
            <a:pPr>
              <a:lnSpc>
                <a:spcPct val="80000"/>
              </a:lnSpc>
            </a:pPr>
            <a:r>
              <a:rPr lang="en-US" altLang="en-US" sz="2400" dirty="0"/>
              <a:t>Develop more effective strategies </a:t>
            </a:r>
          </a:p>
          <a:p>
            <a:pPr>
              <a:lnSpc>
                <a:spcPct val="80000"/>
              </a:lnSpc>
            </a:pPr>
            <a:r>
              <a:rPr lang="en-US" altLang="en-US" sz="2400" dirty="0"/>
              <a:t>Improve self-care skills</a:t>
            </a:r>
          </a:p>
          <a:p>
            <a:pPr>
              <a:lnSpc>
                <a:spcPct val="80000"/>
              </a:lnSpc>
            </a:pPr>
            <a:r>
              <a:rPr lang="en-US" altLang="en-US" sz="2400" dirty="0"/>
              <a:t>Improve the quality of life of care recipients</a:t>
            </a:r>
          </a:p>
          <a:p>
            <a:pPr>
              <a:lnSpc>
                <a:spcPct val="80000"/>
              </a:lnSpc>
            </a:pPr>
            <a:r>
              <a:rPr lang="en-US" altLang="en-US" sz="2400" dirty="0"/>
              <a:t>Increase involvement of families and other resources</a:t>
            </a:r>
          </a:p>
        </p:txBody>
      </p:sp>
    </p:spTree>
    <p:extLst>
      <p:ext uri="{BB962C8B-B14F-4D97-AF65-F5344CB8AC3E}">
        <p14:creationId xmlns:p14="http://schemas.microsoft.com/office/powerpoint/2010/main" val="2109583980"/>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90600" y="457200"/>
            <a:ext cx="7543800" cy="914400"/>
          </a:xfrm>
        </p:spPr>
        <p:txBody>
          <a:bodyPr/>
          <a:lstStyle/>
          <a:p>
            <a:r>
              <a:rPr lang="en-US" altLang="en-US" dirty="0"/>
              <a:t>Savvy Caregiver in CA</a:t>
            </a:r>
          </a:p>
        </p:txBody>
      </p:sp>
      <p:sp>
        <p:nvSpPr>
          <p:cNvPr id="24579" name="Rectangle 3"/>
          <p:cNvSpPr>
            <a:spLocks noGrp="1" noChangeArrowheads="1"/>
          </p:cNvSpPr>
          <p:nvPr>
            <p:ph type="body" idx="1"/>
          </p:nvPr>
        </p:nvSpPr>
        <p:spPr>
          <a:xfrm>
            <a:off x="914400" y="1524000"/>
            <a:ext cx="8077200" cy="5181600"/>
          </a:xfrm>
        </p:spPr>
        <p:txBody>
          <a:bodyPr/>
          <a:lstStyle/>
          <a:p>
            <a:r>
              <a:rPr lang="en-US" altLang="en-US" dirty="0" smtClean="0"/>
              <a:t>3-year </a:t>
            </a:r>
            <a:r>
              <a:rPr lang="en-US" altLang="en-US" dirty="0"/>
              <a:t>statewide implementation project</a:t>
            </a:r>
          </a:p>
          <a:p>
            <a:r>
              <a:rPr lang="en-US" altLang="en-US" dirty="0"/>
              <a:t>5 Alzheimer’s Association Chapters</a:t>
            </a:r>
          </a:p>
          <a:p>
            <a:r>
              <a:rPr lang="en-US" altLang="en-US" dirty="0"/>
              <a:t>Over </a:t>
            </a:r>
            <a:r>
              <a:rPr lang="en-US" altLang="en-US" dirty="0" smtClean="0"/>
              <a:t>1,200 </a:t>
            </a:r>
            <a:r>
              <a:rPr lang="en-US" altLang="en-US" dirty="0"/>
              <a:t>caregivers participated</a:t>
            </a:r>
          </a:p>
          <a:p>
            <a:r>
              <a:rPr lang="en-US" altLang="en-US" dirty="0"/>
              <a:t>Free program</a:t>
            </a:r>
          </a:p>
          <a:p>
            <a:r>
              <a:rPr lang="en-US" altLang="en-US" dirty="0"/>
              <a:t>Funds for respite/transportation</a:t>
            </a:r>
          </a:p>
        </p:txBody>
      </p:sp>
    </p:spTree>
    <p:extLst>
      <p:ext uri="{BB962C8B-B14F-4D97-AF65-F5344CB8AC3E}">
        <p14:creationId xmlns:p14="http://schemas.microsoft.com/office/powerpoint/2010/main" val="3707129184"/>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90600" y="609600"/>
            <a:ext cx="7543800" cy="914400"/>
          </a:xfrm>
        </p:spPr>
        <p:txBody>
          <a:bodyPr/>
          <a:lstStyle/>
          <a:p>
            <a:r>
              <a:rPr lang="en-US" altLang="en-US" dirty="0"/>
              <a:t>Savvy Caregiver in CA Results</a:t>
            </a:r>
          </a:p>
        </p:txBody>
      </p:sp>
      <p:sp>
        <p:nvSpPr>
          <p:cNvPr id="26627" name="Rectangle 3"/>
          <p:cNvSpPr>
            <a:spLocks noGrp="1" noChangeArrowheads="1"/>
          </p:cNvSpPr>
          <p:nvPr>
            <p:ph type="body" idx="1"/>
          </p:nvPr>
        </p:nvSpPr>
        <p:spPr>
          <a:xfrm>
            <a:off x="990600" y="1524000"/>
            <a:ext cx="8001000" cy="5181600"/>
          </a:xfrm>
        </p:spPr>
        <p:txBody>
          <a:bodyPr/>
          <a:lstStyle/>
          <a:p>
            <a:r>
              <a:rPr lang="en-US" altLang="en-US" dirty="0" smtClean="0"/>
              <a:t>1/3 ethnically </a:t>
            </a:r>
            <a:r>
              <a:rPr lang="en-US" altLang="en-US" dirty="0"/>
              <a:t>diverse: 149 Hispanic; 91 African-American; 79 Asian/Pacific Islander caregivers</a:t>
            </a:r>
          </a:p>
          <a:p>
            <a:r>
              <a:rPr lang="en-US" altLang="en-US" dirty="0"/>
              <a:t>Female</a:t>
            </a:r>
          </a:p>
          <a:p>
            <a:r>
              <a:rPr lang="en-US" altLang="en-US" dirty="0"/>
              <a:t>Under age 75 </a:t>
            </a:r>
          </a:p>
          <a:p>
            <a:r>
              <a:rPr lang="en-US" altLang="en-US" dirty="0"/>
              <a:t>Higher levels of formal education</a:t>
            </a:r>
          </a:p>
          <a:p>
            <a:r>
              <a:rPr lang="en-US" altLang="en-US" dirty="0"/>
              <a:t>Higher income levels</a:t>
            </a:r>
          </a:p>
          <a:p>
            <a:pPr>
              <a:buFont typeface="Wingdings" pitchFamily="2" charset="2"/>
              <a:buNone/>
            </a:pPr>
            <a:endParaRPr lang="en-US" altLang="en-US" dirty="0"/>
          </a:p>
        </p:txBody>
      </p:sp>
    </p:spTree>
    <p:extLst>
      <p:ext uri="{BB962C8B-B14F-4D97-AF65-F5344CB8AC3E}">
        <p14:creationId xmlns:p14="http://schemas.microsoft.com/office/powerpoint/2010/main" val="1820771521"/>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8" name="Rectangle 4"/>
          <p:cNvSpPr>
            <a:spLocks noGrp="1" noChangeArrowheads="1"/>
          </p:cNvSpPr>
          <p:nvPr>
            <p:ph type="title"/>
          </p:nvPr>
        </p:nvSpPr>
        <p:spPr>
          <a:xfrm>
            <a:off x="914400" y="274638"/>
            <a:ext cx="7772400" cy="1143000"/>
          </a:xfrm>
        </p:spPr>
        <p:txBody>
          <a:bodyPr/>
          <a:lstStyle/>
          <a:p>
            <a:r>
              <a:rPr lang="en-US" altLang="en-US" dirty="0"/>
              <a:t>Depression Symptoms</a:t>
            </a:r>
          </a:p>
        </p:txBody>
      </p:sp>
      <p:sp>
        <p:nvSpPr>
          <p:cNvPr id="246789" name="Rectangle 5"/>
          <p:cNvSpPr>
            <a:spLocks noGrp="1" noChangeArrowheads="1"/>
          </p:cNvSpPr>
          <p:nvPr>
            <p:ph type="body" sz="half" idx="1"/>
          </p:nvPr>
        </p:nvSpPr>
        <p:spPr>
          <a:xfrm>
            <a:off x="990600" y="1600200"/>
            <a:ext cx="4191000" cy="5029200"/>
          </a:xfrm>
        </p:spPr>
        <p:txBody>
          <a:bodyPr/>
          <a:lstStyle/>
          <a:p>
            <a:r>
              <a:rPr lang="en-US" altLang="en-US" sz="2800" dirty="0"/>
              <a:t>Sadness</a:t>
            </a:r>
          </a:p>
          <a:p>
            <a:r>
              <a:rPr lang="en-US" altLang="en-US" sz="2800" dirty="0" smtClean="0"/>
              <a:t>Inactivity</a:t>
            </a:r>
            <a:endParaRPr lang="en-US" altLang="en-US" sz="2800" dirty="0"/>
          </a:p>
          <a:p>
            <a:r>
              <a:rPr lang="en-US" altLang="en-US" sz="2800" dirty="0" smtClean="0"/>
              <a:t>Cognitive </a:t>
            </a:r>
            <a:r>
              <a:rPr lang="en-US" altLang="en-US" sz="2800" dirty="0"/>
              <a:t>deficits</a:t>
            </a:r>
          </a:p>
          <a:p>
            <a:r>
              <a:rPr lang="en-US" altLang="en-US" sz="2800" dirty="0" smtClean="0"/>
              <a:t>Inability </a:t>
            </a:r>
            <a:r>
              <a:rPr lang="en-US" altLang="en-US" sz="2800" dirty="0"/>
              <a:t>to be attentive</a:t>
            </a:r>
          </a:p>
          <a:p>
            <a:endParaRPr lang="en-US" altLang="en-US" sz="2800" dirty="0"/>
          </a:p>
        </p:txBody>
      </p:sp>
      <p:pic>
        <p:nvPicPr>
          <p:cNvPr id="246791" name="Picture 7" descr="bigstock-Depression-30047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1600200"/>
            <a:ext cx="3332163" cy="4672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44811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90600" y="609600"/>
            <a:ext cx="7543800" cy="914400"/>
          </a:xfrm>
        </p:spPr>
        <p:txBody>
          <a:bodyPr/>
          <a:lstStyle/>
          <a:p>
            <a:r>
              <a:rPr lang="en-US" altLang="en-US" dirty="0"/>
              <a:t>Savvy Caregiver in CA Results</a:t>
            </a:r>
          </a:p>
        </p:txBody>
      </p:sp>
      <p:sp>
        <p:nvSpPr>
          <p:cNvPr id="27651" name="Rectangle 3"/>
          <p:cNvSpPr>
            <a:spLocks noGrp="1" noChangeArrowheads="1"/>
          </p:cNvSpPr>
          <p:nvPr>
            <p:ph type="body" idx="1"/>
          </p:nvPr>
        </p:nvSpPr>
        <p:spPr>
          <a:xfrm>
            <a:off x="990600" y="1524000"/>
            <a:ext cx="8001000" cy="5181600"/>
          </a:xfrm>
        </p:spPr>
        <p:txBody>
          <a:bodyPr/>
          <a:lstStyle/>
          <a:p>
            <a:r>
              <a:rPr lang="en-US" altLang="en-US" dirty="0"/>
              <a:t>Statistically significant improvements on:</a:t>
            </a:r>
            <a:r>
              <a:rPr lang="en-US" altLang="en-US" sz="2800" dirty="0"/>
              <a:t> </a:t>
            </a:r>
          </a:p>
          <a:p>
            <a:pPr lvl="1"/>
            <a:r>
              <a:rPr lang="en-US" altLang="en-US" sz="2400" dirty="0"/>
              <a:t>competence </a:t>
            </a:r>
          </a:p>
          <a:p>
            <a:pPr lvl="1"/>
            <a:r>
              <a:rPr lang="en-US" altLang="en-US" sz="2400" dirty="0"/>
              <a:t>depression </a:t>
            </a:r>
          </a:p>
          <a:p>
            <a:pPr lvl="1"/>
            <a:r>
              <a:rPr lang="en-US" altLang="en-US" sz="2400" dirty="0"/>
              <a:t>reaction to care recipient’s problems</a:t>
            </a:r>
          </a:p>
          <a:p>
            <a:pPr lvl="1"/>
            <a:r>
              <a:rPr lang="en-US" altLang="en-US" sz="2400" dirty="0"/>
              <a:t>management of situation</a:t>
            </a:r>
          </a:p>
          <a:p>
            <a:r>
              <a:rPr lang="en-US" altLang="en-US" dirty="0"/>
              <a:t>Effective program with ethnically diverse caregivers</a:t>
            </a:r>
          </a:p>
        </p:txBody>
      </p:sp>
    </p:spTree>
    <p:extLst>
      <p:ext uri="{BB962C8B-B14F-4D97-AF65-F5344CB8AC3E}">
        <p14:creationId xmlns:p14="http://schemas.microsoft.com/office/powerpoint/2010/main" val="2766271883"/>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968721" y="533400"/>
            <a:ext cx="8077200" cy="1143000"/>
          </a:xfrm>
        </p:spPr>
        <p:txBody>
          <a:bodyPr/>
          <a:lstStyle/>
          <a:p>
            <a:r>
              <a:rPr lang="en-US" altLang="en-US" dirty="0" smtClean="0"/>
              <a:t>The Dementia Quality Care Problem</a:t>
            </a:r>
          </a:p>
        </p:txBody>
      </p:sp>
      <p:sp>
        <p:nvSpPr>
          <p:cNvPr id="25603" name="Content Placeholder 2"/>
          <p:cNvSpPr>
            <a:spLocks noGrp="1"/>
          </p:cNvSpPr>
          <p:nvPr>
            <p:ph idx="4294967295"/>
          </p:nvPr>
        </p:nvSpPr>
        <p:spPr>
          <a:xfrm>
            <a:off x="990600" y="1371600"/>
            <a:ext cx="8153400" cy="5638800"/>
          </a:xfrm>
        </p:spPr>
        <p:txBody>
          <a:bodyPr/>
          <a:lstStyle/>
          <a:p>
            <a:r>
              <a:rPr lang="en-US" altLang="en-US" dirty="0" smtClean="0"/>
              <a:t>Poor quality of care: 38-44% of ACOVE met</a:t>
            </a:r>
          </a:p>
          <a:p>
            <a:pPr lvl="1"/>
            <a:r>
              <a:rPr lang="en-US" altLang="en-US" dirty="0" smtClean="0"/>
              <a:t>Conducting a cog evaluation if </a:t>
            </a:r>
            <a:r>
              <a:rPr lang="en-US" altLang="en-US" dirty="0" err="1" smtClean="0"/>
              <a:t>pos</a:t>
            </a:r>
            <a:r>
              <a:rPr lang="en-US" altLang="en-US" dirty="0" smtClean="0"/>
              <a:t> screen (25%)</a:t>
            </a:r>
          </a:p>
          <a:p>
            <a:pPr lvl="1"/>
            <a:r>
              <a:rPr lang="en-US" altLang="en-US" dirty="0" smtClean="0"/>
              <a:t>Checking medication to see if contributors (9%)</a:t>
            </a:r>
          </a:p>
          <a:p>
            <a:pPr lvl="1"/>
            <a:r>
              <a:rPr lang="en-US" altLang="en-US" dirty="0" smtClean="0"/>
              <a:t>Providing caregiver support (29%)</a:t>
            </a:r>
          </a:p>
          <a:p>
            <a:pPr lvl="1"/>
            <a:r>
              <a:rPr lang="en-US" altLang="en-US" dirty="0" smtClean="0"/>
              <a:t>Monitoring for Behavioral/Psychological </a:t>
            </a:r>
            <a:r>
              <a:rPr lang="en-US" altLang="en-US" dirty="0" err="1" smtClean="0"/>
              <a:t>sx</a:t>
            </a:r>
            <a:r>
              <a:rPr lang="en-US" altLang="en-US" dirty="0" smtClean="0"/>
              <a:t> (45%)</a:t>
            </a:r>
          </a:p>
          <a:p>
            <a:r>
              <a:rPr lang="en-US" altLang="en-US" dirty="0" smtClean="0"/>
              <a:t>Poor linkages to community-based Resources</a:t>
            </a:r>
          </a:p>
        </p:txBody>
      </p:sp>
    </p:spTree>
    <p:extLst>
      <p:ext uri="{BB962C8B-B14F-4D97-AF65-F5344CB8AC3E}">
        <p14:creationId xmlns:p14="http://schemas.microsoft.com/office/powerpoint/2010/main" val="1535278747"/>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066800" y="533400"/>
            <a:ext cx="8229600" cy="914400"/>
          </a:xfrm>
        </p:spPr>
        <p:txBody>
          <a:bodyPr/>
          <a:lstStyle/>
          <a:p>
            <a:r>
              <a:rPr lang="en-US" altLang="en-US" dirty="0" smtClean="0"/>
              <a:t>The Consequences</a:t>
            </a:r>
          </a:p>
        </p:txBody>
      </p:sp>
      <p:sp>
        <p:nvSpPr>
          <p:cNvPr id="26627" name="Rectangle 3"/>
          <p:cNvSpPr>
            <a:spLocks noGrp="1" noChangeArrowheads="1"/>
          </p:cNvSpPr>
          <p:nvPr>
            <p:ph type="body" idx="4294967295"/>
          </p:nvPr>
        </p:nvSpPr>
        <p:spPr>
          <a:xfrm>
            <a:off x="1066800" y="1371600"/>
            <a:ext cx="7543800" cy="4953000"/>
          </a:xfrm>
        </p:spPr>
        <p:txBody>
          <a:bodyPr/>
          <a:lstStyle/>
          <a:p>
            <a:r>
              <a:rPr lang="en-US" altLang="en-US" dirty="0" smtClean="0"/>
              <a:t>$130 billion in health care (2011)</a:t>
            </a:r>
          </a:p>
          <a:p>
            <a:r>
              <a:rPr lang="en-US" altLang="en-US" dirty="0" smtClean="0"/>
              <a:t>3 times as many hospital stays </a:t>
            </a:r>
          </a:p>
          <a:p>
            <a:r>
              <a:rPr lang="en-US" altLang="en-US" dirty="0" smtClean="0"/>
              <a:t>Higher medical provider, nursing home, home health, and prescription drug costs</a:t>
            </a:r>
          </a:p>
          <a:p>
            <a:r>
              <a:rPr lang="en-US" altLang="en-US" dirty="0" smtClean="0"/>
              <a:t>15 million caregivers provided 17 billion hours of care worth $203 billion (2010)</a:t>
            </a:r>
          </a:p>
        </p:txBody>
      </p:sp>
    </p:spTree>
    <p:extLst>
      <p:ext uri="{BB962C8B-B14F-4D97-AF65-F5344CB8AC3E}">
        <p14:creationId xmlns:p14="http://schemas.microsoft.com/office/powerpoint/2010/main" val="2490389966"/>
      </p:ext>
    </p:extLst>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914400" y="609600"/>
            <a:ext cx="7772400" cy="1219200"/>
          </a:xfrm>
        </p:spPr>
        <p:txBody>
          <a:bodyPr/>
          <a:lstStyle/>
          <a:p>
            <a:r>
              <a:rPr lang="en-US" altLang="en-US" sz="3200" dirty="0" smtClean="0"/>
              <a:t>Collaborative Care for Dementia</a:t>
            </a:r>
          </a:p>
        </p:txBody>
      </p:sp>
      <p:sp>
        <p:nvSpPr>
          <p:cNvPr id="107523" name="Rectangle 3"/>
          <p:cNvSpPr>
            <a:spLocks noGrp="1" noChangeArrowheads="1"/>
          </p:cNvSpPr>
          <p:nvPr>
            <p:ph type="body" idx="1"/>
          </p:nvPr>
        </p:nvSpPr>
        <p:spPr>
          <a:xfrm>
            <a:off x="914400" y="1447800"/>
            <a:ext cx="8004174" cy="5410200"/>
          </a:xfrm>
        </p:spPr>
        <p:txBody>
          <a:bodyPr/>
          <a:lstStyle/>
          <a:p>
            <a:pPr>
              <a:lnSpc>
                <a:spcPct val="90000"/>
              </a:lnSpc>
            </a:pPr>
            <a:r>
              <a:rPr lang="en-US" altLang="en-US" sz="2400" dirty="0" smtClean="0"/>
              <a:t>Randomized controlled trial</a:t>
            </a:r>
          </a:p>
          <a:p>
            <a:pPr>
              <a:lnSpc>
                <a:spcPct val="90000"/>
              </a:lnSpc>
            </a:pPr>
            <a:r>
              <a:rPr lang="en-US" altLang="en-US" sz="2400" dirty="0" smtClean="0"/>
              <a:t>153 patients with Alzheimer’s disease</a:t>
            </a:r>
          </a:p>
          <a:p>
            <a:pPr lvl="1">
              <a:lnSpc>
                <a:spcPct val="90000"/>
              </a:lnSpc>
            </a:pPr>
            <a:r>
              <a:rPr lang="en-US" altLang="en-US" dirty="0" smtClean="0"/>
              <a:t>84 collaborative care/ 69 usual care</a:t>
            </a:r>
          </a:p>
          <a:p>
            <a:pPr>
              <a:lnSpc>
                <a:spcPct val="90000"/>
              </a:lnSpc>
            </a:pPr>
            <a:r>
              <a:rPr lang="en-US" altLang="en-US" sz="2400" dirty="0" smtClean="0"/>
              <a:t>Intervention: </a:t>
            </a:r>
            <a:r>
              <a:rPr lang="en-US" altLang="en-US" sz="2400" dirty="0" smtClean="0"/>
              <a:t>care </a:t>
            </a:r>
            <a:r>
              <a:rPr lang="en-US" altLang="en-US" sz="2400" dirty="0" smtClean="0"/>
              <a:t>management by APN in collaboration with primary care</a:t>
            </a:r>
          </a:p>
          <a:p>
            <a:pPr>
              <a:lnSpc>
                <a:spcPct val="90000"/>
              </a:lnSpc>
            </a:pPr>
            <a:r>
              <a:rPr lang="en-US" altLang="en-US" sz="2400" dirty="0" smtClean="0"/>
              <a:t>Standard protocols for behavioral symptoms of dementia</a:t>
            </a:r>
          </a:p>
          <a:p>
            <a:pPr>
              <a:lnSpc>
                <a:spcPct val="90000"/>
              </a:lnSpc>
            </a:pPr>
            <a:endParaRPr lang="en-US" altLang="en-US" sz="2800" dirty="0" smtClean="0"/>
          </a:p>
          <a:p>
            <a:pPr>
              <a:lnSpc>
                <a:spcPct val="90000"/>
              </a:lnSpc>
            </a:pPr>
            <a:endParaRPr lang="en-US" altLang="en-US" sz="2800" dirty="0" smtClean="0"/>
          </a:p>
          <a:p>
            <a:pPr>
              <a:lnSpc>
                <a:spcPct val="90000"/>
              </a:lnSpc>
            </a:pPr>
            <a:endParaRPr lang="en-US" altLang="en-US" sz="2800" dirty="0" smtClean="0"/>
          </a:p>
        </p:txBody>
      </p:sp>
      <p:sp>
        <p:nvSpPr>
          <p:cNvPr id="107524" name="Text Box 4"/>
          <p:cNvSpPr txBox="1">
            <a:spLocks noChangeArrowheads="1"/>
          </p:cNvSpPr>
          <p:nvPr/>
        </p:nvSpPr>
        <p:spPr bwMode="auto">
          <a:xfrm>
            <a:off x="4343400" y="6324600"/>
            <a:ext cx="45448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000" b="1" dirty="0">
                <a:solidFill>
                  <a:schemeClr val="tx2"/>
                </a:solidFill>
              </a:rPr>
              <a:t>Callahan CM, et al. JAMA 2006</a:t>
            </a:r>
          </a:p>
        </p:txBody>
      </p:sp>
    </p:spTree>
    <p:extLst>
      <p:ext uri="{BB962C8B-B14F-4D97-AF65-F5344CB8AC3E}">
        <p14:creationId xmlns:p14="http://schemas.microsoft.com/office/powerpoint/2010/main" val="2481961761"/>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990600" y="609600"/>
            <a:ext cx="7696200" cy="1371600"/>
          </a:xfrm>
        </p:spPr>
        <p:txBody>
          <a:bodyPr/>
          <a:lstStyle/>
          <a:p>
            <a:r>
              <a:rPr lang="en-US" altLang="en-US" sz="3200" dirty="0" smtClean="0"/>
              <a:t>Collaborative Care for Dementia</a:t>
            </a:r>
          </a:p>
        </p:txBody>
      </p:sp>
      <p:sp>
        <p:nvSpPr>
          <p:cNvPr id="108547" name="Rectangle 3"/>
          <p:cNvSpPr>
            <a:spLocks noGrp="1" noChangeArrowheads="1"/>
          </p:cNvSpPr>
          <p:nvPr>
            <p:ph type="body" idx="1"/>
          </p:nvPr>
        </p:nvSpPr>
        <p:spPr>
          <a:xfrm>
            <a:off x="990600" y="1447800"/>
            <a:ext cx="7696200" cy="4678363"/>
          </a:xfrm>
        </p:spPr>
        <p:txBody>
          <a:bodyPr/>
          <a:lstStyle/>
          <a:p>
            <a:r>
              <a:rPr lang="en-US" altLang="en-US" dirty="0" smtClean="0"/>
              <a:t>Intervention patients</a:t>
            </a:r>
          </a:p>
          <a:p>
            <a:pPr lvl="1"/>
            <a:r>
              <a:rPr lang="en-US" altLang="en-US" dirty="0" smtClean="0"/>
              <a:t>More likely to be dementia meds and antidepressant</a:t>
            </a:r>
          </a:p>
          <a:p>
            <a:pPr lvl="1"/>
            <a:endParaRPr lang="en-US" altLang="en-US" dirty="0" smtClean="0"/>
          </a:p>
          <a:p>
            <a:pPr lvl="1"/>
            <a:r>
              <a:rPr lang="en-US" altLang="en-US" dirty="0" smtClean="0"/>
              <a:t>Fewer behavioral symptoms</a:t>
            </a:r>
          </a:p>
          <a:p>
            <a:pPr lvl="1"/>
            <a:endParaRPr lang="en-US" altLang="en-US" dirty="0" smtClean="0"/>
          </a:p>
          <a:p>
            <a:pPr lvl="1"/>
            <a:r>
              <a:rPr lang="en-US" altLang="en-US" dirty="0" smtClean="0"/>
              <a:t>Caregiver distress improved</a:t>
            </a:r>
          </a:p>
          <a:p>
            <a:pPr lvl="1"/>
            <a:endParaRPr lang="en-US" altLang="en-US" dirty="0" smtClean="0"/>
          </a:p>
          <a:p>
            <a:pPr lvl="1"/>
            <a:r>
              <a:rPr lang="en-US" altLang="en-US" dirty="0" smtClean="0"/>
              <a:t>Caregiver depression improved</a:t>
            </a:r>
          </a:p>
          <a:p>
            <a:pPr>
              <a:buFontTx/>
              <a:buNone/>
            </a:pPr>
            <a:endParaRPr lang="en-US" altLang="en-US" dirty="0" smtClean="0"/>
          </a:p>
        </p:txBody>
      </p:sp>
      <p:sp>
        <p:nvSpPr>
          <p:cNvPr id="108548" name="Text Box 4"/>
          <p:cNvSpPr txBox="1">
            <a:spLocks noChangeArrowheads="1"/>
          </p:cNvSpPr>
          <p:nvPr/>
        </p:nvSpPr>
        <p:spPr bwMode="auto">
          <a:xfrm>
            <a:off x="4419600" y="6096000"/>
            <a:ext cx="33907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dirty="0">
                <a:solidFill>
                  <a:srgbClr val="CCCCFF"/>
                </a:solidFill>
                <a:latin typeface="Times New Roman" pitchFamily="18" charset="0"/>
              </a:rPr>
              <a:t>Callahan CM, et al. JAMA 2006</a:t>
            </a:r>
          </a:p>
        </p:txBody>
      </p:sp>
    </p:spTree>
    <p:extLst>
      <p:ext uri="{BB962C8B-B14F-4D97-AF65-F5344CB8AC3E}">
        <p14:creationId xmlns:p14="http://schemas.microsoft.com/office/powerpoint/2010/main" val="3097160274"/>
      </p:ext>
    </p:ext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990600" y="685800"/>
            <a:ext cx="7696200" cy="868362"/>
          </a:xfrm>
        </p:spPr>
        <p:txBody>
          <a:bodyPr/>
          <a:lstStyle/>
          <a:p>
            <a:r>
              <a:rPr lang="en-US" altLang="en-US" dirty="0" smtClean="0"/>
              <a:t>Program Translation at UCLA</a:t>
            </a:r>
          </a:p>
        </p:txBody>
      </p:sp>
      <p:sp>
        <p:nvSpPr>
          <p:cNvPr id="27651" name="Content Placeholder 2"/>
          <p:cNvSpPr>
            <a:spLocks noGrp="1"/>
          </p:cNvSpPr>
          <p:nvPr>
            <p:ph idx="4294967295"/>
          </p:nvPr>
        </p:nvSpPr>
        <p:spPr>
          <a:xfrm>
            <a:off x="1008707" y="1600200"/>
            <a:ext cx="7391400" cy="5410200"/>
          </a:xfrm>
        </p:spPr>
        <p:txBody>
          <a:bodyPr/>
          <a:lstStyle/>
          <a:p>
            <a:r>
              <a:rPr lang="en-US" altLang="en-US" sz="2400" dirty="0" smtClean="0"/>
              <a:t>Based on Indiana University dementia program based at urban health system serving indigent population that :</a:t>
            </a:r>
          </a:p>
          <a:p>
            <a:pPr lvl="1"/>
            <a:r>
              <a:rPr lang="en-US" altLang="en-US" sz="2000" dirty="0" smtClean="0"/>
              <a:t>reduced behavioral symptoms and caregiver stress by half at 12 months </a:t>
            </a:r>
          </a:p>
          <a:p>
            <a:pPr lvl="1"/>
            <a:r>
              <a:rPr lang="en-US" altLang="en-US" sz="2000" dirty="0" smtClean="0"/>
              <a:t>reduced ED visits, hospitalizations, and 30-day readmission by almost half</a:t>
            </a:r>
          </a:p>
          <a:p>
            <a:r>
              <a:rPr lang="en-US" altLang="en-US" sz="2400" dirty="0" smtClean="0"/>
              <a:t>Lynchpin is Dementia Care Manager (NP) whose role is to tailor and facilitate the delivery components</a:t>
            </a:r>
          </a:p>
        </p:txBody>
      </p:sp>
    </p:spTree>
    <p:extLst>
      <p:ext uri="{BB962C8B-B14F-4D97-AF65-F5344CB8AC3E}">
        <p14:creationId xmlns:p14="http://schemas.microsoft.com/office/powerpoint/2010/main" val="1282385893"/>
      </p:ext>
    </p:ext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82595108"/>
              </p:ext>
            </p:extLst>
          </p:nvPr>
        </p:nvGraphicFramePr>
        <p:xfrm>
          <a:off x="0" y="-228600"/>
          <a:ext cx="9525000" cy="742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12" name="Text Box 8"/>
          <p:cNvSpPr txBox="1">
            <a:spLocks noChangeArrowheads="1"/>
          </p:cNvSpPr>
          <p:nvPr/>
        </p:nvSpPr>
        <p:spPr bwMode="auto">
          <a:xfrm>
            <a:off x="4572000" y="3549650"/>
            <a:ext cx="83869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i="1" dirty="0">
                <a:solidFill>
                  <a:srgbClr val="FFFFFF"/>
                </a:solidFill>
              </a:rPr>
              <a:t>UCLA</a:t>
            </a:r>
          </a:p>
          <a:p>
            <a:pPr eaLnBrk="0" fontAlgn="base" hangingPunct="0">
              <a:spcBef>
                <a:spcPct val="0"/>
              </a:spcBef>
              <a:spcAft>
                <a:spcPct val="0"/>
              </a:spcAft>
            </a:pPr>
            <a:r>
              <a:rPr lang="en-US" altLang="en-US" sz="1600" b="1" i="1" dirty="0">
                <a:solidFill>
                  <a:srgbClr val="FFFFFF"/>
                </a:solidFill>
              </a:rPr>
              <a:t>A&amp;DC</a:t>
            </a:r>
          </a:p>
        </p:txBody>
      </p:sp>
      <p:sp>
        <p:nvSpPr>
          <p:cNvPr id="21513" name="Rectangle 9"/>
          <p:cNvSpPr>
            <a:spLocks noGrp="1" noChangeArrowheads="1"/>
          </p:cNvSpPr>
          <p:nvPr>
            <p:ph type="title"/>
          </p:nvPr>
        </p:nvSpPr>
        <p:spPr>
          <a:xfrm>
            <a:off x="1066800" y="152400"/>
            <a:ext cx="7543800" cy="1219200"/>
          </a:xfrm>
        </p:spPr>
        <p:txBody>
          <a:bodyPr/>
          <a:lstStyle/>
          <a:p>
            <a:r>
              <a:rPr lang="en-US" altLang="en-US" sz="3200" dirty="0" smtClean="0"/>
              <a:t>UCLA Alzheimer’s &amp; Dementia Care</a:t>
            </a:r>
          </a:p>
        </p:txBody>
      </p:sp>
      <p:sp>
        <p:nvSpPr>
          <p:cNvPr id="21514" name="Text Box 10"/>
          <p:cNvSpPr txBox="1">
            <a:spLocks noChangeArrowheads="1"/>
          </p:cNvSpPr>
          <p:nvPr/>
        </p:nvSpPr>
        <p:spPr bwMode="auto">
          <a:xfrm>
            <a:off x="5486400" y="2667000"/>
            <a:ext cx="3352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en-US" altLang="en-US" sz="2400" b="1" u="sng" dirty="0">
                <a:solidFill>
                  <a:srgbClr val="FFFFFF"/>
                </a:solidFill>
              </a:rPr>
              <a:t>Social</a:t>
            </a:r>
          </a:p>
          <a:p>
            <a:pPr algn="ctr" eaLnBrk="0" fontAlgn="base" hangingPunct="0">
              <a:spcBef>
                <a:spcPct val="0"/>
              </a:spcBef>
              <a:spcAft>
                <a:spcPct val="0"/>
              </a:spcAft>
            </a:pPr>
            <a:r>
              <a:rPr lang="en-US" altLang="en-US" sz="2400" b="1" dirty="0">
                <a:solidFill>
                  <a:srgbClr val="FFFFFF"/>
                </a:solidFill>
              </a:rPr>
              <a:t>-Family</a:t>
            </a:r>
          </a:p>
          <a:p>
            <a:pPr algn="ctr" eaLnBrk="0" fontAlgn="base" hangingPunct="0">
              <a:spcBef>
                <a:spcPct val="0"/>
              </a:spcBef>
              <a:spcAft>
                <a:spcPct val="0"/>
              </a:spcAft>
            </a:pPr>
            <a:r>
              <a:rPr lang="en-US" altLang="en-US" sz="2400" b="1" dirty="0">
                <a:solidFill>
                  <a:srgbClr val="FFFFFF"/>
                </a:solidFill>
              </a:rPr>
              <a:t>-Paid Caregivers</a:t>
            </a:r>
          </a:p>
          <a:p>
            <a:pPr algn="ctr" eaLnBrk="0" fontAlgn="base" hangingPunct="0">
              <a:spcBef>
                <a:spcPct val="0"/>
              </a:spcBef>
              <a:spcAft>
                <a:spcPct val="0"/>
              </a:spcAft>
            </a:pPr>
            <a:r>
              <a:rPr lang="en-US" altLang="en-US" sz="2400" b="1" dirty="0">
                <a:solidFill>
                  <a:srgbClr val="FFFFFF"/>
                </a:solidFill>
              </a:rPr>
              <a:t>-Adult day care</a:t>
            </a:r>
          </a:p>
          <a:p>
            <a:pPr algn="ctr" eaLnBrk="0" fontAlgn="base" hangingPunct="0">
              <a:spcBef>
                <a:spcPct val="0"/>
              </a:spcBef>
              <a:spcAft>
                <a:spcPct val="0"/>
              </a:spcAft>
            </a:pPr>
            <a:r>
              <a:rPr lang="en-US" altLang="en-US" sz="2400" b="1" dirty="0">
                <a:solidFill>
                  <a:srgbClr val="FFFFFF"/>
                </a:solidFill>
              </a:rPr>
              <a:t>-Support groups</a:t>
            </a:r>
          </a:p>
          <a:p>
            <a:pPr algn="ctr" eaLnBrk="0" fontAlgn="base" hangingPunct="0">
              <a:spcBef>
                <a:spcPct val="0"/>
              </a:spcBef>
              <a:spcAft>
                <a:spcPct val="0"/>
              </a:spcAft>
            </a:pPr>
            <a:r>
              <a:rPr lang="en-US" altLang="en-US" sz="2400" b="1" dirty="0">
                <a:solidFill>
                  <a:srgbClr val="FFFFFF"/>
                </a:solidFill>
              </a:rPr>
              <a:t>-Financial planners</a:t>
            </a:r>
          </a:p>
          <a:p>
            <a:pPr algn="ctr" eaLnBrk="0" fontAlgn="base" hangingPunct="0">
              <a:spcBef>
                <a:spcPct val="0"/>
              </a:spcBef>
              <a:spcAft>
                <a:spcPct val="0"/>
              </a:spcAft>
            </a:pPr>
            <a:r>
              <a:rPr lang="en-US" altLang="en-US" sz="2400" b="1" dirty="0">
                <a:solidFill>
                  <a:srgbClr val="FFFFFF"/>
                </a:solidFill>
              </a:rPr>
              <a:t>-Legal </a:t>
            </a:r>
          </a:p>
          <a:p>
            <a:pPr algn="ctr" eaLnBrk="0" fontAlgn="base" hangingPunct="0">
              <a:spcBef>
                <a:spcPct val="0"/>
              </a:spcBef>
              <a:spcAft>
                <a:spcPct val="0"/>
              </a:spcAft>
            </a:pPr>
            <a:r>
              <a:rPr lang="en-US" altLang="en-US" sz="2400" b="1" dirty="0">
                <a:solidFill>
                  <a:srgbClr val="FFFFFF"/>
                </a:solidFill>
              </a:rPr>
              <a:t>-Spiritual</a:t>
            </a:r>
          </a:p>
        </p:txBody>
      </p:sp>
      <p:sp>
        <p:nvSpPr>
          <p:cNvPr id="21515" name="Text Box 11"/>
          <p:cNvSpPr txBox="1">
            <a:spLocks noChangeArrowheads="1"/>
          </p:cNvSpPr>
          <p:nvPr/>
        </p:nvSpPr>
        <p:spPr bwMode="auto">
          <a:xfrm>
            <a:off x="762000" y="2895600"/>
            <a:ext cx="370932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en-US" altLang="en-US" sz="2400" b="1" u="sng" dirty="0">
                <a:solidFill>
                  <a:srgbClr val="FFFFFF"/>
                </a:solidFill>
                <a:latin typeface="Arial" pitchFamily="34" charset="0"/>
              </a:rPr>
              <a:t>Medical</a:t>
            </a:r>
          </a:p>
          <a:p>
            <a:pPr algn="ctr" eaLnBrk="0" fontAlgn="base" hangingPunct="0">
              <a:spcBef>
                <a:spcPct val="0"/>
              </a:spcBef>
              <a:spcAft>
                <a:spcPct val="0"/>
              </a:spcAft>
            </a:pPr>
            <a:r>
              <a:rPr lang="en-US" altLang="en-US" sz="2400" b="1" dirty="0">
                <a:solidFill>
                  <a:srgbClr val="FFFFFF"/>
                </a:solidFill>
                <a:latin typeface="Arial" pitchFamily="34" charset="0"/>
              </a:rPr>
              <a:t>-PCP</a:t>
            </a:r>
          </a:p>
          <a:p>
            <a:pPr algn="ctr" eaLnBrk="0" fontAlgn="base" hangingPunct="0">
              <a:spcBef>
                <a:spcPct val="0"/>
              </a:spcBef>
              <a:spcAft>
                <a:spcPct val="0"/>
              </a:spcAft>
            </a:pPr>
            <a:r>
              <a:rPr lang="en-US" altLang="en-US" sz="2400" b="1" dirty="0">
                <a:solidFill>
                  <a:srgbClr val="FFFFFF"/>
                </a:solidFill>
                <a:latin typeface="Arial" pitchFamily="34" charset="0"/>
              </a:rPr>
              <a:t>-Neurologist</a:t>
            </a:r>
          </a:p>
          <a:p>
            <a:pPr algn="ctr" eaLnBrk="0" fontAlgn="base" hangingPunct="0">
              <a:spcBef>
                <a:spcPct val="0"/>
              </a:spcBef>
              <a:spcAft>
                <a:spcPct val="0"/>
              </a:spcAft>
            </a:pPr>
            <a:r>
              <a:rPr lang="en-US" altLang="en-US" sz="2400" b="1" dirty="0">
                <a:solidFill>
                  <a:srgbClr val="FFFFFF"/>
                </a:solidFill>
                <a:latin typeface="Arial" pitchFamily="34" charset="0"/>
              </a:rPr>
              <a:t>-</a:t>
            </a:r>
            <a:r>
              <a:rPr lang="en-US" altLang="en-US" sz="2400" b="1" dirty="0">
                <a:solidFill>
                  <a:srgbClr val="FFFFFF"/>
                </a:solidFill>
              </a:rPr>
              <a:t>Psychiatrist</a:t>
            </a:r>
          </a:p>
          <a:p>
            <a:pPr algn="ctr" eaLnBrk="0" fontAlgn="base" hangingPunct="0">
              <a:spcBef>
                <a:spcPct val="0"/>
              </a:spcBef>
              <a:spcAft>
                <a:spcPct val="0"/>
              </a:spcAft>
            </a:pPr>
            <a:r>
              <a:rPr lang="en-US" altLang="en-US" sz="2400" b="1" dirty="0">
                <a:solidFill>
                  <a:srgbClr val="FFFFFF"/>
                </a:solidFill>
                <a:latin typeface="Arial" pitchFamily="34" charset="0"/>
              </a:rPr>
              <a:t>-Specialists</a:t>
            </a:r>
          </a:p>
          <a:p>
            <a:pPr eaLnBrk="0" fontAlgn="base" hangingPunct="0">
              <a:spcBef>
                <a:spcPct val="0"/>
              </a:spcBef>
              <a:spcAft>
                <a:spcPct val="0"/>
              </a:spcAft>
            </a:pPr>
            <a:endParaRPr lang="en-US" altLang="en-US" sz="2400" b="1" dirty="0">
              <a:solidFill>
                <a:srgbClr val="FFFFFF"/>
              </a:solidFill>
              <a:latin typeface="Arial" pitchFamily="34" charset="0"/>
            </a:endParaRPr>
          </a:p>
        </p:txBody>
      </p:sp>
    </p:spTree>
    <p:extLst>
      <p:ext uri="{BB962C8B-B14F-4D97-AF65-F5344CB8AC3E}">
        <p14:creationId xmlns:p14="http://schemas.microsoft.com/office/powerpoint/2010/main" val="1101456307"/>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044921" y="460234"/>
            <a:ext cx="7696200" cy="944562"/>
          </a:xfrm>
        </p:spPr>
        <p:txBody>
          <a:bodyPr/>
          <a:lstStyle/>
          <a:p>
            <a:r>
              <a:rPr lang="en-US" altLang="en-US" dirty="0" smtClean="0"/>
              <a:t>What Patients Get</a:t>
            </a:r>
          </a:p>
        </p:txBody>
      </p:sp>
      <p:sp>
        <p:nvSpPr>
          <p:cNvPr id="18434" name="Content Placeholder 2"/>
          <p:cNvSpPr>
            <a:spLocks noGrp="1"/>
          </p:cNvSpPr>
          <p:nvPr>
            <p:ph idx="1"/>
          </p:nvPr>
        </p:nvSpPr>
        <p:spPr>
          <a:xfrm>
            <a:off x="914400" y="1371600"/>
            <a:ext cx="7848600" cy="5334000"/>
          </a:xfrm>
        </p:spPr>
        <p:txBody>
          <a:bodyPr/>
          <a:lstStyle/>
          <a:p>
            <a:r>
              <a:rPr lang="en-US" altLang="en-US" dirty="0" smtClean="0"/>
              <a:t>Management of dementia and behaviors</a:t>
            </a:r>
          </a:p>
          <a:p>
            <a:r>
              <a:rPr lang="en-US" altLang="en-US" dirty="0" smtClean="0"/>
              <a:t>Counseling and education and linkage to UCLA programs (e.g., support groups, education, research)</a:t>
            </a:r>
          </a:p>
          <a:p>
            <a:r>
              <a:rPr lang="en-US" altLang="en-US" dirty="0" smtClean="0"/>
              <a:t>Linkage to community-based services</a:t>
            </a:r>
          </a:p>
          <a:p>
            <a:r>
              <a:rPr lang="en-US" altLang="en-US" dirty="0" smtClean="0"/>
              <a:t>All patients  have ongoing follow-up at intervals determined by the care plan</a:t>
            </a:r>
          </a:p>
          <a:p>
            <a:pPr lvl="1"/>
            <a:r>
              <a:rPr lang="en-US" altLang="en-US" dirty="0" smtClean="0"/>
              <a:t>Usually first follow-up is within 1-2 weeks</a:t>
            </a:r>
          </a:p>
        </p:txBody>
      </p:sp>
    </p:spTree>
    <p:extLst>
      <p:ext uri="{BB962C8B-B14F-4D97-AF65-F5344CB8AC3E}">
        <p14:creationId xmlns:p14="http://schemas.microsoft.com/office/powerpoint/2010/main" val="2039093400"/>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949105" y="533400"/>
            <a:ext cx="7772400" cy="944562"/>
          </a:xfrm>
        </p:spPr>
        <p:txBody>
          <a:bodyPr/>
          <a:lstStyle/>
          <a:p>
            <a:r>
              <a:rPr lang="en-US" altLang="en-US" dirty="0" smtClean="0"/>
              <a:t>What Physicians Get</a:t>
            </a:r>
          </a:p>
        </p:txBody>
      </p:sp>
      <p:sp>
        <p:nvSpPr>
          <p:cNvPr id="19458" name="Content Placeholder 2"/>
          <p:cNvSpPr>
            <a:spLocks noGrp="1"/>
          </p:cNvSpPr>
          <p:nvPr>
            <p:ph idx="1"/>
          </p:nvPr>
        </p:nvSpPr>
        <p:spPr>
          <a:xfrm>
            <a:off x="914400" y="1371600"/>
            <a:ext cx="8001000" cy="5181600"/>
          </a:xfrm>
        </p:spPr>
        <p:txBody>
          <a:bodyPr/>
          <a:lstStyle/>
          <a:p>
            <a:r>
              <a:rPr lang="en-US" altLang="en-US" dirty="0" smtClean="0"/>
              <a:t>E-mail with specific recommendations</a:t>
            </a:r>
          </a:p>
          <a:p>
            <a:pPr lvl="1"/>
            <a:r>
              <a:rPr lang="en-US" altLang="en-US" dirty="0" smtClean="0"/>
              <a:t>Medical (physician can accept or decline)</a:t>
            </a:r>
          </a:p>
          <a:p>
            <a:pPr lvl="1"/>
            <a:r>
              <a:rPr lang="en-US" altLang="en-US" dirty="0" smtClean="0"/>
              <a:t>Behavioral </a:t>
            </a:r>
          </a:p>
          <a:p>
            <a:pPr lvl="1"/>
            <a:r>
              <a:rPr lang="en-US" altLang="en-US" dirty="0" smtClean="0"/>
              <a:t>Education and social services (DCM does)</a:t>
            </a:r>
          </a:p>
          <a:p>
            <a:r>
              <a:rPr lang="en-US" altLang="en-US" dirty="0" smtClean="0"/>
              <a:t>Detailed note in clinical record</a:t>
            </a:r>
          </a:p>
          <a:p>
            <a:r>
              <a:rPr lang="en-US" altLang="en-US" dirty="0" smtClean="0"/>
              <a:t>Phone call if there is a safety concern</a:t>
            </a:r>
          </a:p>
          <a:p>
            <a:r>
              <a:rPr lang="en-US" altLang="en-US" dirty="0" smtClean="0"/>
              <a:t>Periodic follow-up e-mail correspondence</a:t>
            </a:r>
          </a:p>
        </p:txBody>
      </p:sp>
    </p:spTree>
    <p:extLst>
      <p:ext uri="{BB962C8B-B14F-4D97-AF65-F5344CB8AC3E}">
        <p14:creationId xmlns:p14="http://schemas.microsoft.com/office/powerpoint/2010/main" val="2328758077"/>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idx="4294967295"/>
          </p:nvPr>
        </p:nvSpPr>
        <p:spPr>
          <a:xfrm>
            <a:off x="1028700" y="609600"/>
            <a:ext cx="7543800" cy="914400"/>
          </a:xfrm>
        </p:spPr>
        <p:txBody>
          <a:bodyPr/>
          <a:lstStyle/>
          <a:p>
            <a:pPr eaLnBrk="1" hangingPunct="1"/>
            <a:r>
              <a:rPr lang="en-US" altLang="en-US" dirty="0" smtClean="0"/>
              <a:t>Prevention of Dementia</a:t>
            </a:r>
          </a:p>
        </p:txBody>
      </p:sp>
      <p:sp>
        <p:nvSpPr>
          <p:cNvPr id="202755" name="Content Placeholder 2"/>
          <p:cNvSpPr>
            <a:spLocks noGrp="1"/>
          </p:cNvSpPr>
          <p:nvPr>
            <p:ph idx="4294967295"/>
          </p:nvPr>
        </p:nvSpPr>
        <p:spPr>
          <a:xfrm>
            <a:off x="1028700" y="1527018"/>
            <a:ext cx="8382000" cy="5181600"/>
          </a:xfrm>
        </p:spPr>
        <p:txBody>
          <a:bodyPr/>
          <a:lstStyle/>
          <a:p>
            <a:pPr eaLnBrk="1" hangingPunct="1"/>
            <a:r>
              <a:rPr lang="en-US" altLang="en-US" dirty="0" smtClean="0"/>
              <a:t>Framingham Study</a:t>
            </a:r>
          </a:p>
          <a:p>
            <a:pPr lvl="1" eaLnBrk="1" hangingPunct="1"/>
            <a:r>
              <a:rPr lang="en-US" altLang="en-US" dirty="0" smtClean="0"/>
              <a:t>Lifetime risk of Alzheimer’s</a:t>
            </a:r>
          </a:p>
          <a:p>
            <a:pPr lvl="2" eaLnBrk="1" hangingPunct="1"/>
            <a:r>
              <a:rPr lang="en-US" altLang="en-US" dirty="0" smtClean="0"/>
              <a:t>1 in 5 women</a:t>
            </a:r>
          </a:p>
          <a:p>
            <a:pPr lvl="2" eaLnBrk="1" hangingPunct="1"/>
            <a:r>
              <a:rPr lang="en-US" altLang="en-US" dirty="0" smtClean="0"/>
              <a:t>1 in 10 men</a:t>
            </a:r>
          </a:p>
          <a:p>
            <a:pPr lvl="1" eaLnBrk="1" hangingPunct="1"/>
            <a:r>
              <a:rPr lang="en-US" altLang="en-US" dirty="0" smtClean="0"/>
              <a:t>5-year delay in Alzheimer’s onset</a:t>
            </a:r>
          </a:p>
          <a:p>
            <a:pPr lvl="2" eaLnBrk="1" hangingPunct="1"/>
            <a:r>
              <a:rPr lang="en-US" altLang="en-US" dirty="0" smtClean="0"/>
              <a:t>Equivalent to lifetime risk reduction from </a:t>
            </a:r>
          </a:p>
          <a:p>
            <a:pPr lvl="2" eaLnBrk="1" hangingPunct="1">
              <a:buFontTx/>
              <a:buNone/>
            </a:pPr>
            <a:r>
              <a:rPr lang="en-US" altLang="en-US" sz="3200" dirty="0" smtClean="0"/>
              <a:t>14%</a:t>
            </a:r>
            <a:r>
              <a:rPr lang="en-US" altLang="en-US" dirty="0" smtClean="0"/>
              <a:t> to </a:t>
            </a:r>
            <a:r>
              <a:rPr lang="en-US" altLang="en-US" sz="3200" dirty="0" smtClean="0"/>
              <a:t>7</a:t>
            </a:r>
            <a:r>
              <a:rPr lang="en-US" altLang="en-US" dirty="0" smtClean="0"/>
              <a:t>%!</a:t>
            </a:r>
          </a:p>
        </p:txBody>
      </p:sp>
      <p:sp>
        <p:nvSpPr>
          <p:cNvPr id="4" name="TextBox 3"/>
          <p:cNvSpPr txBox="1"/>
          <p:nvPr/>
        </p:nvSpPr>
        <p:spPr>
          <a:xfrm>
            <a:off x="3667258" y="6314544"/>
            <a:ext cx="5498621" cy="400110"/>
          </a:xfrm>
          <a:prstGeom prst="rect">
            <a:avLst/>
          </a:prstGeom>
          <a:noFill/>
        </p:spPr>
        <p:txBody>
          <a:bodyPr wrap="none">
            <a:spAutoFit/>
          </a:bodyPr>
          <a:lstStyle/>
          <a:p>
            <a:pPr eaLnBrk="0" fontAlgn="base" hangingPunct="0">
              <a:spcBef>
                <a:spcPct val="0"/>
              </a:spcBef>
              <a:spcAft>
                <a:spcPct val="0"/>
              </a:spcAft>
              <a:defRPr/>
            </a:pPr>
            <a:r>
              <a:rPr lang="en-US" sz="2000" b="1" dirty="0" err="1">
                <a:solidFill>
                  <a:schemeClr val="tx2"/>
                </a:solidFill>
              </a:rPr>
              <a:t>Seshadri</a:t>
            </a:r>
            <a:r>
              <a:rPr lang="en-US" sz="2000" b="1" dirty="0">
                <a:solidFill>
                  <a:schemeClr val="tx2"/>
                </a:solidFill>
              </a:rPr>
              <a:t> S et al. Stroke 2006;37:344</a:t>
            </a:r>
          </a:p>
        </p:txBody>
      </p:sp>
    </p:spTree>
    <p:extLst>
      <p:ext uri="{BB962C8B-B14F-4D97-AF65-F5344CB8AC3E}">
        <p14:creationId xmlns:p14="http://schemas.microsoft.com/office/powerpoint/2010/main" val="346895392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066800" y="457200"/>
            <a:ext cx="7543800" cy="914400"/>
          </a:xfrm>
        </p:spPr>
        <p:txBody>
          <a:bodyPr/>
          <a:lstStyle/>
          <a:p>
            <a:r>
              <a:rPr lang="en-US" altLang="en-US" dirty="0"/>
              <a:t>Impact of Depression </a:t>
            </a:r>
          </a:p>
        </p:txBody>
      </p:sp>
      <p:sp>
        <p:nvSpPr>
          <p:cNvPr id="242691" name="Rectangle 3"/>
          <p:cNvSpPr>
            <a:spLocks noGrp="1" noChangeArrowheads="1"/>
          </p:cNvSpPr>
          <p:nvPr>
            <p:ph type="body" idx="1"/>
          </p:nvPr>
        </p:nvSpPr>
        <p:spPr>
          <a:xfrm>
            <a:off x="914400" y="1524000"/>
            <a:ext cx="8077200" cy="5181600"/>
          </a:xfrm>
        </p:spPr>
        <p:txBody>
          <a:bodyPr/>
          <a:lstStyle/>
          <a:p>
            <a:r>
              <a:rPr lang="en-US" altLang="en-US" dirty="0"/>
              <a:t>Late life depression has a profound impact on</a:t>
            </a:r>
            <a:r>
              <a:rPr lang="en-US" altLang="en-US" dirty="0" smtClean="0"/>
              <a:t>:</a:t>
            </a:r>
          </a:p>
          <a:p>
            <a:pPr lvl="1"/>
            <a:r>
              <a:rPr lang="en-US" altLang="en-US" dirty="0" smtClean="0"/>
              <a:t>Functioning</a:t>
            </a:r>
            <a:endParaRPr lang="en-US" altLang="en-US" dirty="0"/>
          </a:p>
          <a:p>
            <a:pPr lvl="1"/>
            <a:endParaRPr lang="en-US" altLang="en-US" dirty="0"/>
          </a:p>
          <a:p>
            <a:pPr lvl="1"/>
            <a:r>
              <a:rPr lang="en-US" altLang="en-US" dirty="0"/>
              <a:t>Quality of life </a:t>
            </a:r>
          </a:p>
          <a:p>
            <a:pPr lvl="1"/>
            <a:endParaRPr lang="en-US" altLang="en-US" dirty="0"/>
          </a:p>
          <a:p>
            <a:pPr lvl="1"/>
            <a:r>
              <a:rPr lang="en-US" altLang="en-US" dirty="0"/>
              <a:t>Health care costs</a:t>
            </a:r>
          </a:p>
          <a:p>
            <a:endParaRPr lang="en-US" altLang="en-US" dirty="0"/>
          </a:p>
        </p:txBody>
      </p:sp>
    </p:spTree>
    <p:extLst>
      <p:ext uri="{BB962C8B-B14F-4D97-AF65-F5344CB8AC3E}">
        <p14:creationId xmlns:p14="http://schemas.microsoft.com/office/powerpoint/2010/main" val="3287901291"/>
      </p:ext>
    </p:extLst>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3" descr="C:\Documents and Settings\Zaldy\My Documents\My Pictures\adincidenc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878958"/>
            <a:ext cx="6934200" cy="594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4" name="Title 3"/>
          <p:cNvSpPr>
            <a:spLocks noGrp="1"/>
          </p:cNvSpPr>
          <p:nvPr>
            <p:ph type="title" idx="4294967295"/>
          </p:nvPr>
        </p:nvSpPr>
        <p:spPr>
          <a:xfrm>
            <a:off x="990600" y="76200"/>
            <a:ext cx="7696200" cy="762000"/>
          </a:xfrm>
        </p:spPr>
        <p:txBody>
          <a:bodyPr/>
          <a:lstStyle/>
          <a:p>
            <a:r>
              <a:rPr lang="en-US" altLang="en-US" dirty="0" smtClean="0"/>
              <a:t>Why Should </a:t>
            </a:r>
            <a:r>
              <a:rPr lang="en-US" altLang="en-US" dirty="0"/>
              <a:t>W</a:t>
            </a:r>
            <a:r>
              <a:rPr lang="en-US" altLang="en-US" dirty="0" smtClean="0"/>
              <a:t>e </a:t>
            </a:r>
            <a:r>
              <a:rPr lang="en-US" altLang="en-US" dirty="0"/>
              <a:t>C</a:t>
            </a:r>
            <a:r>
              <a:rPr lang="en-US" altLang="en-US" dirty="0" smtClean="0"/>
              <a:t>are?</a:t>
            </a:r>
          </a:p>
        </p:txBody>
      </p:sp>
    </p:spTree>
    <p:extLst>
      <p:ext uri="{BB962C8B-B14F-4D97-AF65-F5344CB8AC3E}">
        <p14:creationId xmlns:p14="http://schemas.microsoft.com/office/powerpoint/2010/main" val="80110841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564" y="457200"/>
            <a:ext cx="7543800" cy="914400"/>
          </a:xfrm>
        </p:spPr>
        <p:txBody>
          <a:bodyPr/>
          <a:lstStyle/>
          <a:p>
            <a:r>
              <a:rPr lang="en-US" dirty="0" smtClean="0"/>
              <a:t>CDC Healthy Brain Initiative</a:t>
            </a:r>
            <a:endParaRPr lang="en-US" dirty="0"/>
          </a:p>
        </p:txBody>
      </p:sp>
      <p:sp>
        <p:nvSpPr>
          <p:cNvPr id="3" name="Content Placeholder 2"/>
          <p:cNvSpPr>
            <a:spLocks noGrp="1"/>
          </p:cNvSpPr>
          <p:nvPr>
            <p:ph idx="1"/>
          </p:nvPr>
        </p:nvSpPr>
        <p:spPr>
          <a:xfrm>
            <a:off x="990600" y="1524000"/>
            <a:ext cx="8001000" cy="5181600"/>
          </a:xfrm>
        </p:spPr>
        <p:txBody>
          <a:bodyPr/>
          <a:lstStyle/>
          <a:p>
            <a:r>
              <a:rPr lang="en-US" dirty="0" smtClean="0"/>
              <a:t>Established in 2005, the </a:t>
            </a:r>
            <a:r>
              <a:rPr lang="en-US" dirty="0"/>
              <a:t>overall intent of the Healthy Brain Initiative is </a:t>
            </a:r>
            <a:r>
              <a:rPr lang="en-US" dirty="0" smtClean="0"/>
              <a:t>to</a:t>
            </a:r>
          </a:p>
          <a:p>
            <a:pPr lvl="1"/>
            <a:r>
              <a:rPr lang="en-US" dirty="0" smtClean="0"/>
              <a:t> </a:t>
            </a:r>
            <a:r>
              <a:rPr lang="en-US" dirty="0"/>
              <a:t>better understand the public health burden of cognitive impairment through surveillance; </a:t>
            </a:r>
            <a:endParaRPr lang="en-US" dirty="0" smtClean="0"/>
          </a:p>
          <a:p>
            <a:pPr lvl="1"/>
            <a:r>
              <a:rPr lang="en-US" dirty="0" smtClean="0"/>
              <a:t>build </a:t>
            </a:r>
            <a:r>
              <a:rPr lang="en-US" dirty="0"/>
              <a:t>a strong evidence base for policy, communication, and programmatic interventions for improving cognitive health; </a:t>
            </a:r>
            <a:endParaRPr lang="en-US" dirty="0" smtClean="0"/>
          </a:p>
          <a:p>
            <a:pPr lvl="1"/>
            <a:r>
              <a:rPr lang="en-US" dirty="0" smtClean="0"/>
              <a:t>and </a:t>
            </a:r>
            <a:r>
              <a:rPr lang="en-US" dirty="0"/>
              <a:t>translate that foundation into effective public health practice in states and communities</a:t>
            </a:r>
          </a:p>
        </p:txBody>
      </p:sp>
    </p:spTree>
    <p:extLst>
      <p:ext uri="{BB962C8B-B14F-4D97-AF65-F5344CB8AC3E}">
        <p14:creationId xmlns:p14="http://schemas.microsoft.com/office/powerpoint/2010/main" val="1506833842"/>
      </p:ext>
    </p:extLst>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543800" cy="914400"/>
          </a:xfrm>
        </p:spPr>
        <p:txBody>
          <a:bodyPr/>
          <a:lstStyle/>
          <a:p>
            <a:r>
              <a:rPr lang="en-US" dirty="0" smtClean="0"/>
              <a:t>Healthy Brain Initiative Partners</a:t>
            </a:r>
            <a:endParaRPr lang="en-US" dirty="0"/>
          </a:p>
        </p:txBody>
      </p:sp>
      <p:sp>
        <p:nvSpPr>
          <p:cNvPr id="3" name="Content Placeholder 2"/>
          <p:cNvSpPr>
            <a:spLocks noGrp="1"/>
          </p:cNvSpPr>
          <p:nvPr>
            <p:ph idx="1"/>
          </p:nvPr>
        </p:nvSpPr>
        <p:spPr>
          <a:xfrm>
            <a:off x="914400" y="1524000"/>
            <a:ext cx="8077200" cy="5181600"/>
          </a:xfrm>
        </p:spPr>
        <p:txBody>
          <a:bodyPr/>
          <a:lstStyle/>
          <a:p>
            <a:r>
              <a:rPr lang="en-US" dirty="0"/>
              <a:t>CDC partnered with the </a:t>
            </a:r>
            <a:r>
              <a:rPr lang="en-US" dirty="0" smtClean="0"/>
              <a:t>Alzheimer’s </a:t>
            </a:r>
            <a:r>
              <a:rPr lang="en-US" dirty="0"/>
              <a:t>Association and together they engaged other groups, including </a:t>
            </a:r>
            <a:endParaRPr lang="en-US" dirty="0" smtClean="0"/>
          </a:p>
          <a:p>
            <a:pPr lvl="2"/>
            <a:r>
              <a:rPr lang="en-US" dirty="0" smtClean="0"/>
              <a:t>the </a:t>
            </a:r>
            <a:r>
              <a:rPr lang="en-US" dirty="0"/>
              <a:t>National Institute on Aging at the National Institutes of Health (NIH), </a:t>
            </a:r>
            <a:endParaRPr lang="en-US" dirty="0" smtClean="0"/>
          </a:p>
          <a:p>
            <a:pPr lvl="2"/>
            <a:r>
              <a:rPr lang="en-US" dirty="0" smtClean="0"/>
              <a:t>Administration </a:t>
            </a:r>
            <a:r>
              <a:rPr lang="en-US" dirty="0"/>
              <a:t>on Aging (now within the Administration for Community Living), </a:t>
            </a:r>
            <a:endParaRPr lang="en-US" dirty="0" smtClean="0"/>
          </a:p>
          <a:p>
            <a:pPr lvl="2"/>
            <a:r>
              <a:rPr lang="en-US" dirty="0" smtClean="0"/>
              <a:t>AARP</a:t>
            </a:r>
            <a:r>
              <a:rPr lang="en-US" dirty="0"/>
              <a:t>, and other public and private sector </a:t>
            </a:r>
            <a:r>
              <a:rPr lang="en-US" dirty="0" smtClean="0"/>
              <a:t>organizations </a:t>
            </a:r>
            <a:endParaRPr lang="en-US" dirty="0"/>
          </a:p>
        </p:txBody>
      </p:sp>
    </p:spTree>
    <p:extLst>
      <p:ext uri="{BB962C8B-B14F-4D97-AF65-F5344CB8AC3E}">
        <p14:creationId xmlns:p14="http://schemas.microsoft.com/office/powerpoint/2010/main" val="1552284321"/>
      </p:ext>
    </p:extLst>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Healthy Brain Initiative:  Objectives</a:t>
            </a:r>
            <a:endParaRPr lang="en-US" dirty="0"/>
          </a:p>
        </p:txBody>
      </p:sp>
      <p:sp>
        <p:nvSpPr>
          <p:cNvPr id="3" name="Content Placeholder 2"/>
          <p:cNvSpPr>
            <a:spLocks noGrp="1"/>
          </p:cNvSpPr>
          <p:nvPr>
            <p:ph idx="1"/>
          </p:nvPr>
        </p:nvSpPr>
        <p:spPr>
          <a:xfrm>
            <a:off x="914400" y="1524000"/>
            <a:ext cx="8077200" cy="5181600"/>
          </a:xfrm>
        </p:spPr>
        <p:txBody>
          <a:bodyPr/>
          <a:lstStyle/>
          <a:p>
            <a:r>
              <a:rPr lang="en-US" sz="2000" dirty="0"/>
              <a:t>To increase the proportion of persons with diagnosed Alzheimer’s disease and other dementias, or their caregiver, who are aware of the diagnosis. </a:t>
            </a:r>
          </a:p>
          <a:p>
            <a:r>
              <a:rPr lang="en-US" sz="2000" dirty="0"/>
              <a:t>To reduce the proportion of preventable hospitalizations in persons with diagnosed Alzheimer’s disease and other dementias (USDHHS, 2013a). </a:t>
            </a:r>
          </a:p>
          <a:p>
            <a:r>
              <a:rPr lang="en-US" sz="2000" dirty="0" smtClean="0"/>
              <a:t>Developmental </a:t>
            </a:r>
            <a:r>
              <a:rPr lang="en-US" sz="2000" dirty="0"/>
              <a:t>objectives currently do not have national baseline data and, therefore, have abbreviated or no operational definitions. </a:t>
            </a:r>
          </a:p>
          <a:p>
            <a:endParaRPr lang="en-US" dirty="0"/>
          </a:p>
        </p:txBody>
      </p:sp>
    </p:spTree>
    <p:extLst>
      <p:ext uri="{BB962C8B-B14F-4D97-AF65-F5344CB8AC3E}">
        <p14:creationId xmlns:p14="http://schemas.microsoft.com/office/powerpoint/2010/main" val="3003935188"/>
      </p:ext>
    </p:extLst>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Healthy Brain Initiative Objectives (continued)</a:t>
            </a:r>
            <a:endParaRPr lang="en-US" dirty="0"/>
          </a:p>
        </p:txBody>
      </p:sp>
      <p:sp>
        <p:nvSpPr>
          <p:cNvPr id="3" name="Content Placeholder 2"/>
          <p:cNvSpPr>
            <a:spLocks noGrp="1"/>
          </p:cNvSpPr>
          <p:nvPr>
            <p:ph idx="1"/>
          </p:nvPr>
        </p:nvSpPr>
        <p:spPr>
          <a:xfrm>
            <a:off x="990600" y="1524000"/>
            <a:ext cx="8001000" cy="5181600"/>
          </a:xfrm>
        </p:spPr>
        <p:txBody>
          <a:bodyPr/>
          <a:lstStyle/>
          <a:p>
            <a:r>
              <a:rPr lang="en-US" sz="2400" dirty="0"/>
              <a:t>To reduce the proportion of older adults who have moderate to severe functional limitations. </a:t>
            </a:r>
          </a:p>
          <a:p>
            <a:r>
              <a:rPr lang="en-US" sz="2400" dirty="0"/>
              <a:t>To increase the proportion of older adults with reduced physical or cognitive function who engage in light, moderate, or vigorous leisure-time physical activities. </a:t>
            </a:r>
          </a:p>
          <a:p>
            <a:r>
              <a:rPr lang="en-US" sz="2400" dirty="0"/>
              <a:t>To reduce the proportion of unpaid caregivers of older adults who report an unmet need for caregiver support services (developmental</a:t>
            </a:r>
            <a:r>
              <a:rPr lang="en-US" sz="2400" dirty="0" smtClean="0"/>
              <a:t>).</a:t>
            </a:r>
            <a:endParaRPr lang="en-US" sz="2400" dirty="0"/>
          </a:p>
          <a:p>
            <a:endParaRPr lang="en-US" dirty="0"/>
          </a:p>
        </p:txBody>
      </p:sp>
    </p:spTree>
    <p:extLst>
      <p:ext uri="{BB962C8B-B14F-4D97-AF65-F5344CB8AC3E}">
        <p14:creationId xmlns:p14="http://schemas.microsoft.com/office/powerpoint/2010/main" val="355793532"/>
      </p:ext>
    </p:extLst>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519" y="685800"/>
            <a:ext cx="7543800" cy="914400"/>
          </a:xfrm>
        </p:spPr>
        <p:txBody>
          <a:bodyPr/>
          <a:lstStyle/>
          <a:p>
            <a:r>
              <a:rPr lang="en-US" dirty="0" smtClean="0"/>
              <a:t>Healthy Brain Initiative Roadmap</a:t>
            </a:r>
            <a:endParaRPr lang="en-US" dirty="0"/>
          </a:p>
        </p:txBody>
      </p:sp>
      <p:sp>
        <p:nvSpPr>
          <p:cNvPr id="3" name="Content Placeholder 2"/>
          <p:cNvSpPr>
            <a:spLocks noGrp="1"/>
          </p:cNvSpPr>
          <p:nvPr>
            <p:ph idx="1"/>
          </p:nvPr>
        </p:nvSpPr>
        <p:spPr>
          <a:xfrm>
            <a:off x="1066800" y="1524000"/>
            <a:ext cx="7924800" cy="5181600"/>
          </a:xfrm>
        </p:spPr>
        <p:txBody>
          <a:bodyPr/>
          <a:lstStyle/>
          <a:p>
            <a:r>
              <a:rPr lang="en-US" dirty="0" smtClean="0"/>
              <a:t>Offers </a:t>
            </a:r>
            <a:r>
              <a:rPr lang="en-US" dirty="0"/>
              <a:t>a “synergistic” model for </a:t>
            </a:r>
            <a:endParaRPr lang="en-US" dirty="0" smtClean="0"/>
          </a:p>
          <a:p>
            <a:pPr lvl="1"/>
            <a:r>
              <a:rPr lang="en-US" dirty="0" smtClean="0"/>
              <a:t>moving </a:t>
            </a:r>
            <a:r>
              <a:rPr lang="en-US" dirty="0"/>
              <a:t>science into practice based on several principles: a firm grounding in science, an emphasis on primary prevention, a community and population approach</a:t>
            </a:r>
            <a:r>
              <a:rPr lang="en-US" dirty="0" smtClean="0"/>
              <a:t>,</a:t>
            </a:r>
          </a:p>
          <a:p>
            <a:pPr lvl="1"/>
            <a:r>
              <a:rPr lang="en-US" dirty="0" smtClean="0"/>
              <a:t>and </a:t>
            </a:r>
            <a:r>
              <a:rPr lang="en-US" dirty="0"/>
              <a:t>a commitment to eliminating disparities (CDC &amp; Alzheimer’s Association, 2007).</a:t>
            </a:r>
          </a:p>
          <a:p>
            <a:endParaRPr lang="en-US" dirty="0"/>
          </a:p>
        </p:txBody>
      </p:sp>
    </p:spTree>
    <p:extLst>
      <p:ext uri="{BB962C8B-B14F-4D97-AF65-F5344CB8AC3E}">
        <p14:creationId xmlns:p14="http://schemas.microsoft.com/office/powerpoint/2010/main" val="3637860411"/>
      </p:ext>
    </p:extLst>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descr="C:\Documents and Settings\Zaldy\My Documents\My Pictures\mem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05000"/>
            <a:ext cx="51054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0" name="AutoShape 4"/>
          <p:cNvSpPr>
            <a:spLocks noChangeArrowheads="1"/>
          </p:cNvSpPr>
          <p:nvPr/>
        </p:nvSpPr>
        <p:spPr bwMode="auto">
          <a:xfrm>
            <a:off x="1219200" y="1524000"/>
            <a:ext cx="7162800" cy="7620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fontAlgn="base" hangingPunct="1">
              <a:spcBef>
                <a:spcPct val="0"/>
              </a:spcBef>
              <a:spcAft>
                <a:spcPct val="0"/>
              </a:spcAft>
            </a:pPr>
            <a:endParaRPr lang="en-US" altLang="en-US" sz="1800" b="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47856088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990600" y="533400"/>
            <a:ext cx="7696200" cy="1143000"/>
          </a:xfrm>
        </p:spPr>
        <p:txBody>
          <a:bodyPr/>
          <a:lstStyle/>
          <a:p>
            <a:r>
              <a:rPr lang="en-US" altLang="en-US" dirty="0"/>
              <a:t>Quality of Life (Q of L)</a:t>
            </a:r>
          </a:p>
        </p:txBody>
      </p:sp>
      <p:sp>
        <p:nvSpPr>
          <p:cNvPr id="243715" name="Rectangle 3"/>
          <p:cNvSpPr>
            <a:spLocks noGrp="1" noChangeArrowheads="1"/>
          </p:cNvSpPr>
          <p:nvPr>
            <p:ph type="body" idx="1"/>
          </p:nvPr>
        </p:nvSpPr>
        <p:spPr>
          <a:xfrm>
            <a:off x="990600" y="1524000"/>
            <a:ext cx="7924800" cy="5181600"/>
          </a:xfrm>
        </p:spPr>
        <p:txBody>
          <a:bodyPr/>
          <a:lstStyle/>
          <a:p>
            <a:r>
              <a:rPr lang="en-US" altLang="en-US" dirty="0"/>
              <a:t>Linked to age and typically shows declines across the life span</a:t>
            </a:r>
          </a:p>
          <a:p>
            <a:r>
              <a:rPr lang="en-US" altLang="en-US" dirty="0" smtClean="0"/>
              <a:t>Defined </a:t>
            </a:r>
            <a:r>
              <a:rPr lang="en-US" altLang="en-US" dirty="0"/>
              <a:t>as “the </a:t>
            </a:r>
            <a:r>
              <a:rPr lang="en-US" altLang="en-US" i="1" dirty="0"/>
              <a:t>value </a:t>
            </a:r>
            <a:r>
              <a:rPr lang="en-US" altLang="en-US" dirty="0"/>
              <a:t>assigned to the duration of </a:t>
            </a:r>
            <a:r>
              <a:rPr lang="en-US" altLang="en-US" dirty="0" smtClean="0"/>
              <a:t>life </a:t>
            </a:r>
            <a:r>
              <a:rPr lang="en-US" altLang="en-US" dirty="0"/>
              <a:t>as modified by impairment” </a:t>
            </a:r>
          </a:p>
          <a:p>
            <a:r>
              <a:rPr lang="en-US" altLang="en-US" dirty="0" smtClean="0"/>
              <a:t>Useful </a:t>
            </a:r>
            <a:r>
              <a:rPr lang="en-US" altLang="en-US" dirty="0"/>
              <a:t>measurement tool </a:t>
            </a:r>
          </a:p>
          <a:p>
            <a:r>
              <a:rPr lang="en-US" altLang="en-US" dirty="0" smtClean="0"/>
              <a:t>Linked </a:t>
            </a:r>
            <a:r>
              <a:rPr lang="en-US" altLang="en-US" dirty="0"/>
              <a:t>to concepts of healthy life expectancy and healthy-year equivalents</a:t>
            </a:r>
          </a:p>
        </p:txBody>
      </p:sp>
    </p:spTree>
    <p:extLst>
      <p:ext uri="{BB962C8B-B14F-4D97-AF65-F5344CB8AC3E}">
        <p14:creationId xmlns:p14="http://schemas.microsoft.com/office/powerpoint/2010/main" val="2718860093"/>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990600" y="609600"/>
            <a:ext cx="7543800" cy="914400"/>
          </a:xfrm>
        </p:spPr>
        <p:txBody>
          <a:bodyPr/>
          <a:lstStyle/>
          <a:p>
            <a:r>
              <a:rPr lang="en-US" altLang="en-US" dirty="0"/>
              <a:t>Treatment for Depression</a:t>
            </a:r>
          </a:p>
        </p:txBody>
      </p:sp>
      <p:sp>
        <p:nvSpPr>
          <p:cNvPr id="245763" name="Rectangle 3"/>
          <p:cNvSpPr>
            <a:spLocks noGrp="1" noChangeArrowheads="1"/>
          </p:cNvSpPr>
          <p:nvPr>
            <p:ph type="body" idx="1"/>
          </p:nvPr>
        </p:nvSpPr>
        <p:spPr>
          <a:xfrm>
            <a:off x="1066800" y="1524000"/>
            <a:ext cx="7924800" cy="5181600"/>
          </a:xfrm>
        </p:spPr>
        <p:txBody>
          <a:bodyPr/>
          <a:lstStyle/>
          <a:p>
            <a:r>
              <a:rPr lang="en-US" altLang="en-US" dirty="0"/>
              <a:t>Older adults rarely receive specialty mental health services</a:t>
            </a:r>
          </a:p>
          <a:p>
            <a:endParaRPr lang="en-US" altLang="en-US" dirty="0"/>
          </a:p>
          <a:p>
            <a:r>
              <a:rPr lang="en-US" altLang="en-US" dirty="0"/>
              <a:t>Behavioral therapy and drug regimens are effective treatments</a:t>
            </a:r>
          </a:p>
          <a:p>
            <a:pPr>
              <a:buFontTx/>
              <a:buNone/>
            </a:pPr>
            <a:endParaRPr lang="en-US" altLang="en-US" dirty="0"/>
          </a:p>
          <a:p>
            <a:r>
              <a:rPr lang="en-US" altLang="en-US" dirty="0"/>
              <a:t>Collaborative care models</a:t>
            </a:r>
          </a:p>
          <a:p>
            <a:endParaRPr lang="en-US" altLang="en-US" dirty="0"/>
          </a:p>
        </p:txBody>
      </p:sp>
    </p:spTree>
    <p:extLst>
      <p:ext uri="{BB962C8B-B14F-4D97-AF65-F5344CB8AC3E}">
        <p14:creationId xmlns:p14="http://schemas.microsoft.com/office/powerpoint/2010/main" val="2733286352"/>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a:xfrm>
            <a:off x="990600" y="533400"/>
            <a:ext cx="7543800" cy="914400"/>
          </a:xfrm>
        </p:spPr>
        <p:txBody>
          <a:bodyPr/>
          <a:lstStyle/>
          <a:p>
            <a:r>
              <a:rPr lang="en-US" altLang="en-US" dirty="0"/>
              <a:t>IMPACT Study </a:t>
            </a:r>
            <a:r>
              <a:rPr lang="en-US" altLang="en-US" sz="2400" dirty="0"/>
              <a:t>(www.impact-uw.edu)</a:t>
            </a:r>
          </a:p>
        </p:txBody>
      </p:sp>
      <p:sp>
        <p:nvSpPr>
          <p:cNvPr id="45059" name="Rectangle 3"/>
          <p:cNvSpPr>
            <a:spLocks noGrp="1" noChangeArrowheads="1"/>
          </p:cNvSpPr>
          <p:nvPr>
            <p:ph type="body" idx="1"/>
          </p:nvPr>
        </p:nvSpPr>
        <p:spPr>
          <a:xfrm>
            <a:off x="1066800" y="1524000"/>
            <a:ext cx="7924800" cy="5181600"/>
          </a:xfrm>
        </p:spPr>
        <p:txBody>
          <a:bodyPr/>
          <a:lstStyle/>
          <a:p>
            <a:r>
              <a:rPr lang="en-US" altLang="en-US" dirty="0"/>
              <a:t>Study sample</a:t>
            </a:r>
          </a:p>
          <a:p>
            <a:r>
              <a:rPr lang="en-US" altLang="en-US" dirty="0"/>
              <a:t>Design and methodologies</a:t>
            </a:r>
          </a:p>
          <a:p>
            <a:r>
              <a:rPr lang="en-US" altLang="en-US" dirty="0"/>
              <a:t>Project intervention</a:t>
            </a:r>
          </a:p>
          <a:p>
            <a:r>
              <a:rPr lang="en-US" altLang="en-US" dirty="0"/>
              <a:t>Results</a:t>
            </a:r>
          </a:p>
          <a:p>
            <a:r>
              <a:rPr lang="en-US" altLang="en-US" dirty="0"/>
              <a:t>Implications</a:t>
            </a:r>
          </a:p>
        </p:txBody>
      </p:sp>
    </p:spTree>
    <p:extLst>
      <p:ext uri="{BB962C8B-B14F-4D97-AF65-F5344CB8AC3E}">
        <p14:creationId xmlns:p14="http://schemas.microsoft.com/office/powerpoint/2010/main" val="2074514093"/>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990600" y="457200"/>
            <a:ext cx="7543800" cy="914400"/>
          </a:xfrm>
        </p:spPr>
        <p:txBody>
          <a:bodyPr/>
          <a:lstStyle/>
          <a:p>
            <a:r>
              <a:rPr lang="en-US" altLang="en-US" dirty="0"/>
              <a:t>Healthy IDEAS</a:t>
            </a:r>
          </a:p>
        </p:txBody>
      </p:sp>
      <p:sp>
        <p:nvSpPr>
          <p:cNvPr id="254979" name="Rectangle 3"/>
          <p:cNvSpPr>
            <a:spLocks noGrp="1" noChangeArrowheads="1"/>
          </p:cNvSpPr>
          <p:nvPr>
            <p:ph type="body" idx="1"/>
          </p:nvPr>
        </p:nvSpPr>
        <p:spPr>
          <a:xfrm>
            <a:off x="1066800" y="1524000"/>
            <a:ext cx="7924800" cy="5181600"/>
          </a:xfrm>
        </p:spPr>
        <p:txBody>
          <a:bodyPr/>
          <a:lstStyle/>
          <a:p>
            <a:r>
              <a:rPr lang="en-US" altLang="en-US" dirty="0"/>
              <a:t>Hybrid of IMPACT and PEARLS </a:t>
            </a:r>
            <a:r>
              <a:rPr lang="en-US" altLang="en-US" dirty="0" smtClean="0"/>
              <a:t>programs</a:t>
            </a:r>
            <a:endParaRPr lang="en-US" altLang="en-US" dirty="0"/>
          </a:p>
          <a:p>
            <a:r>
              <a:rPr lang="en-US" altLang="en-US" dirty="0"/>
              <a:t>Community-based program delivered by care </a:t>
            </a:r>
            <a:r>
              <a:rPr lang="en-US" altLang="en-US" dirty="0" smtClean="0"/>
              <a:t>managers</a:t>
            </a:r>
            <a:endParaRPr lang="en-US" altLang="en-US" dirty="0"/>
          </a:p>
          <a:p>
            <a:r>
              <a:rPr lang="en-US" altLang="en-US" dirty="0"/>
              <a:t>Designed to reduce depression symptoms of older people with CI &amp; functional limitations</a:t>
            </a:r>
          </a:p>
        </p:txBody>
      </p:sp>
    </p:spTree>
    <p:extLst>
      <p:ext uri="{BB962C8B-B14F-4D97-AF65-F5344CB8AC3E}">
        <p14:creationId xmlns:p14="http://schemas.microsoft.com/office/powerpoint/2010/main" val="1204425560"/>
      </p:ext>
    </p:extLst>
  </p:cSld>
  <p:clrMapOvr>
    <a:masterClrMapping/>
  </p:clrMapOvr>
  <p:transition>
    <p:random/>
  </p:transition>
</p:sld>
</file>

<file path=ppt/theme/theme1.xml><?xml version="1.0" encoding="utf-8"?>
<a:theme xmlns:a="http://schemas.openxmlformats.org/drawingml/2006/main" name="hgswi">
  <a:themeElements>
    <a:clrScheme name="">
      <a:dk1>
        <a:srgbClr val="9999FF"/>
      </a:dk1>
      <a:lt1>
        <a:srgbClr val="FFFFFF"/>
      </a:lt1>
      <a:dk2>
        <a:srgbClr val="CCCCFF"/>
      </a:dk2>
      <a:lt2>
        <a:srgbClr val="FFFFFF"/>
      </a:lt2>
      <a:accent1>
        <a:srgbClr val="FF9966"/>
      </a:accent1>
      <a:accent2>
        <a:srgbClr val="669933"/>
      </a:accent2>
      <a:accent3>
        <a:srgbClr val="E2E2FF"/>
      </a:accent3>
      <a:accent4>
        <a:srgbClr val="DADADA"/>
      </a:accent4>
      <a:accent5>
        <a:srgbClr val="FFCAB8"/>
      </a:accent5>
      <a:accent6>
        <a:srgbClr val="5C8A2D"/>
      </a:accent6>
      <a:hlink>
        <a:srgbClr val="669999"/>
      </a:hlink>
      <a:folHlink>
        <a:srgbClr val="FF9900"/>
      </a:folHlink>
    </a:clrScheme>
    <a:fontScheme name="hgsw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hgsw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gsw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gsw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gsw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gsw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gsw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gswi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gsw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gsw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gsw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gsw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gsw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2541</Words>
  <Application>Microsoft Office PowerPoint</Application>
  <PresentationFormat>On-screen Show (4:3)</PresentationFormat>
  <Paragraphs>425</Paragraphs>
  <Slides>56</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ＭＳ Ｐゴシック</vt:lpstr>
      <vt:lpstr>Arial</vt:lpstr>
      <vt:lpstr>Calibri</vt:lpstr>
      <vt:lpstr>Century Gothic</vt:lpstr>
      <vt:lpstr>Times</vt:lpstr>
      <vt:lpstr>Times New Roman</vt:lpstr>
      <vt:lpstr>Univers LT Std 45 Light</vt:lpstr>
      <vt:lpstr>Univers LT Std 55</vt:lpstr>
      <vt:lpstr>Verdana</vt:lpstr>
      <vt:lpstr>Wingdings</vt:lpstr>
      <vt:lpstr>hgswi</vt:lpstr>
      <vt:lpstr>PowerPoint Presentation</vt:lpstr>
      <vt:lpstr>Mental Health of Older Adults</vt:lpstr>
      <vt:lpstr>Late Life Depression is Common</vt:lpstr>
      <vt:lpstr>Depression Symptoms</vt:lpstr>
      <vt:lpstr>Impact of Depression </vt:lpstr>
      <vt:lpstr>Quality of Life (Q of L)</vt:lpstr>
      <vt:lpstr>Treatment for Depression</vt:lpstr>
      <vt:lpstr>IMPACT Study (www.impact-uw.edu)</vt:lpstr>
      <vt:lpstr>Healthy IDEAS</vt:lpstr>
      <vt:lpstr>Healthy Ideas Methods</vt:lpstr>
      <vt:lpstr>Healthy Ideas Intervention</vt:lpstr>
      <vt:lpstr>Healthy Ideas Baseline Characteristics</vt:lpstr>
      <vt:lpstr>Client Outcomes</vt:lpstr>
      <vt:lpstr>Client Outcomes (continued)</vt:lpstr>
      <vt:lpstr>Healthy IDEAS “Translational” Value</vt:lpstr>
      <vt:lpstr>Dementia </vt:lpstr>
      <vt:lpstr>Normal Changes with Age</vt:lpstr>
      <vt:lpstr>Dementia: Definition </vt:lpstr>
      <vt:lpstr>The Dementia Syndrome</vt:lpstr>
      <vt:lpstr> </vt:lpstr>
      <vt:lpstr> </vt:lpstr>
      <vt:lpstr>Dementia: Classification</vt:lpstr>
      <vt:lpstr>The Gray Plague:  Prevalence of Dementia</vt:lpstr>
      <vt:lpstr>Dementia: Etiology</vt:lpstr>
      <vt:lpstr>Alzheimer’s disease (AD)</vt:lpstr>
      <vt:lpstr>PowerPoint Presentation</vt:lpstr>
      <vt:lpstr>PowerPoint Presentation</vt:lpstr>
      <vt:lpstr>PowerPoint Presentation</vt:lpstr>
      <vt:lpstr>Evidence-based Programs for Persons With Dementia and Their Caregivers</vt:lpstr>
      <vt:lpstr>Evidence-based Programs</vt:lpstr>
      <vt:lpstr>RDAD Citation</vt:lpstr>
      <vt:lpstr>RDAD Study Highlights</vt:lpstr>
      <vt:lpstr>RDAD Study Results</vt:lpstr>
      <vt:lpstr>Savvy Caregiver History</vt:lpstr>
      <vt:lpstr>Savvy Caregiver Structure</vt:lpstr>
      <vt:lpstr>Savvy Eligibility</vt:lpstr>
      <vt:lpstr>Savvy Objectives</vt:lpstr>
      <vt:lpstr>Savvy Caregiver in CA</vt:lpstr>
      <vt:lpstr>Savvy Caregiver in CA Results</vt:lpstr>
      <vt:lpstr>Savvy Caregiver in CA Results</vt:lpstr>
      <vt:lpstr>The Dementia Quality Care Problem</vt:lpstr>
      <vt:lpstr>The Consequences</vt:lpstr>
      <vt:lpstr>Collaborative Care for Dementia</vt:lpstr>
      <vt:lpstr>Collaborative Care for Dementia</vt:lpstr>
      <vt:lpstr>Program Translation at UCLA</vt:lpstr>
      <vt:lpstr>UCLA Alzheimer’s &amp; Dementia Care</vt:lpstr>
      <vt:lpstr>What Patients Get</vt:lpstr>
      <vt:lpstr>What Physicians Get</vt:lpstr>
      <vt:lpstr>Prevention of Dementia</vt:lpstr>
      <vt:lpstr>Why Should We Care?</vt:lpstr>
      <vt:lpstr>CDC Healthy Brain Initiative</vt:lpstr>
      <vt:lpstr>Healthy Brain Initiative Partners</vt:lpstr>
      <vt:lpstr>CDC Healthy Brain Initiative:  Objectives</vt:lpstr>
      <vt:lpstr>CDC Healthy Brain Initiative Objectives (continued)</vt:lpstr>
      <vt:lpstr>Healthy Brain Initiative Roadmap</vt:lpstr>
      <vt:lpstr>PowerPoint Presentation</vt:lpstr>
    </vt:vector>
  </TitlesOfParts>
  <Company>UCLA Center for Health Policy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dc:creator>
  <cp:lastModifiedBy>Anastasia Pruitt</cp:lastModifiedBy>
  <cp:revision>4</cp:revision>
  <dcterms:created xsi:type="dcterms:W3CDTF">2015-10-26T18:06:09Z</dcterms:created>
  <dcterms:modified xsi:type="dcterms:W3CDTF">2015-12-10T21:29:55Z</dcterms:modified>
</cp:coreProperties>
</file>