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372" r:id="rId2"/>
    <p:sldId id="362" r:id="rId3"/>
    <p:sldId id="313" r:id="rId4"/>
    <p:sldId id="314" r:id="rId5"/>
    <p:sldId id="315" r:id="rId6"/>
    <p:sldId id="316" r:id="rId7"/>
    <p:sldId id="370" r:id="rId8"/>
    <p:sldId id="318" r:id="rId9"/>
    <p:sldId id="319" r:id="rId10"/>
    <p:sldId id="371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Black" initials="M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30T14:58:00.362" idx="4">
    <p:pos x="10" y="10"/>
    <p:text>Spell out PCMH?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30T14:58:26.803" idx="2">
    <p:pos x="10" y="10"/>
    <p:text>Spell out FQHC?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CBDB1-EAE5-4BAE-AD17-0F312BB0CF0C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5D3F55D4-01EF-46EC-913F-9E38A594F1EF}">
      <dgm:prSet phldrT="[Text]"/>
      <dgm:spPr>
        <a:solidFill>
          <a:srgbClr val="263B86"/>
        </a:solidFill>
      </dgm:spPr>
      <dgm:t>
        <a:bodyPr/>
        <a:lstStyle/>
        <a:p>
          <a:r>
            <a:rPr lang="en-US" dirty="0" smtClean="0"/>
            <a:t>Health Reform</a:t>
          </a:r>
          <a:endParaRPr lang="en-US" dirty="0"/>
        </a:p>
      </dgm:t>
    </dgm:pt>
    <dgm:pt modelId="{D6E496B5-CC52-421E-8936-926A6347565D}" type="parTrans" cxnId="{4554B7B7-1E34-40D7-9620-D333D7C62F21}">
      <dgm:prSet/>
      <dgm:spPr/>
      <dgm:t>
        <a:bodyPr/>
        <a:lstStyle/>
        <a:p>
          <a:endParaRPr lang="en-US"/>
        </a:p>
      </dgm:t>
    </dgm:pt>
    <dgm:pt modelId="{68FD297F-34A5-4602-8EF2-73E6A0583EFA}" type="sibTrans" cxnId="{4554B7B7-1E34-40D7-9620-D333D7C62F21}">
      <dgm:prSet/>
      <dgm:spPr/>
      <dgm:t>
        <a:bodyPr/>
        <a:lstStyle/>
        <a:p>
          <a:endParaRPr lang="en-US"/>
        </a:p>
      </dgm:t>
    </dgm:pt>
    <dgm:pt modelId="{224D1D9E-1799-4896-A967-09A22FED0C2D}">
      <dgm:prSet phldrT="[Text]"/>
      <dgm:spPr>
        <a:solidFill>
          <a:srgbClr val="263B86"/>
        </a:solidFill>
      </dgm:spPr>
      <dgm:t>
        <a:bodyPr/>
        <a:lstStyle/>
        <a:p>
          <a:r>
            <a:rPr lang="en-US" dirty="0" smtClean="0"/>
            <a:t>Medical Homes/ BH Homes</a:t>
          </a:r>
          <a:endParaRPr lang="en-US" dirty="0"/>
        </a:p>
      </dgm:t>
    </dgm:pt>
    <dgm:pt modelId="{A1F4CC36-697C-48FC-BD97-FDD6DBB894AD}" type="parTrans" cxnId="{0257647E-34CD-4CD7-B7FC-E6AD7961DA5E}">
      <dgm:prSet/>
      <dgm:spPr/>
      <dgm:t>
        <a:bodyPr/>
        <a:lstStyle/>
        <a:p>
          <a:endParaRPr lang="en-US"/>
        </a:p>
      </dgm:t>
    </dgm:pt>
    <dgm:pt modelId="{9D74AE29-A4BB-4428-AE93-A7E833B19BF4}" type="sibTrans" cxnId="{0257647E-34CD-4CD7-B7FC-E6AD7961DA5E}">
      <dgm:prSet/>
      <dgm:spPr/>
      <dgm:t>
        <a:bodyPr/>
        <a:lstStyle/>
        <a:p>
          <a:endParaRPr lang="en-US"/>
        </a:p>
      </dgm:t>
    </dgm:pt>
    <dgm:pt modelId="{5CFF287C-5162-4379-AE8A-463C82CC3070}">
      <dgm:prSet phldrT="[Text]"/>
      <dgm:spPr>
        <a:solidFill>
          <a:srgbClr val="263B86"/>
        </a:solidFill>
      </dgm:spPr>
      <dgm:t>
        <a:bodyPr/>
        <a:lstStyle/>
        <a:p>
          <a:r>
            <a:rPr lang="en-US" dirty="0" smtClean="0"/>
            <a:t>ACOs</a:t>
          </a:r>
          <a:endParaRPr lang="en-US" dirty="0"/>
        </a:p>
      </dgm:t>
    </dgm:pt>
    <dgm:pt modelId="{81E24C3D-084C-4C04-AE6F-357DDBCB49ED}" type="parTrans" cxnId="{9C3A53F4-6091-4D3B-AE7D-C3E401EF5E4D}">
      <dgm:prSet/>
      <dgm:spPr/>
      <dgm:t>
        <a:bodyPr/>
        <a:lstStyle/>
        <a:p>
          <a:endParaRPr lang="en-US"/>
        </a:p>
      </dgm:t>
    </dgm:pt>
    <dgm:pt modelId="{474BED61-67B0-4D1A-B874-8ED5C6FC94BE}" type="sibTrans" cxnId="{9C3A53F4-6091-4D3B-AE7D-C3E401EF5E4D}">
      <dgm:prSet/>
      <dgm:spPr/>
      <dgm:t>
        <a:bodyPr/>
        <a:lstStyle/>
        <a:p>
          <a:endParaRPr lang="en-US"/>
        </a:p>
      </dgm:t>
    </dgm:pt>
    <dgm:pt modelId="{D1547CFE-E6C4-4F5A-BBF5-A4C5C3BBBDB6}" type="pres">
      <dgm:prSet presAssocID="{357CBDB1-EAE5-4BAE-AD17-0F312BB0CF0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4313E54-3AD9-48FE-A048-F6DB2909DF93}" type="pres">
      <dgm:prSet presAssocID="{5D3F55D4-01EF-46EC-913F-9E38A594F1E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D86F6-9E5A-42CA-87FE-CE763598E639}" type="pres">
      <dgm:prSet presAssocID="{5D3F55D4-01EF-46EC-913F-9E38A594F1EF}" presName="gear1srcNode" presStyleLbl="node1" presStyleIdx="0" presStyleCnt="3"/>
      <dgm:spPr/>
      <dgm:t>
        <a:bodyPr/>
        <a:lstStyle/>
        <a:p>
          <a:endParaRPr lang="en-US"/>
        </a:p>
      </dgm:t>
    </dgm:pt>
    <dgm:pt modelId="{47B98D4E-5E71-4357-83D9-6224DA12EA74}" type="pres">
      <dgm:prSet presAssocID="{5D3F55D4-01EF-46EC-913F-9E38A594F1EF}" presName="gear1dstNode" presStyleLbl="node1" presStyleIdx="0" presStyleCnt="3"/>
      <dgm:spPr/>
      <dgm:t>
        <a:bodyPr/>
        <a:lstStyle/>
        <a:p>
          <a:endParaRPr lang="en-US"/>
        </a:p>
      </dgm:t>
    </dgm:pt>
    <dgm:pt modelId="{7E337D6E-15B9-4997-8B83-53F9FD666519}" type="pres">
      <dgm:prSet presAssocID="{224D1D9E-1799-4896-A967-09A22FED0C2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1ABB1-12C2-4C0A-92B0-BC6F2AB5CF97}" type="pres">
      <dgm:prSet presAssocID="{224D1D9E-1799-4896-A967-09A22FED0C2D}" presName="gear2srcNode" presStyleLbl="node1" presStyleIdx="1" presStyleCnt="3"/>
      <dgm:spPr/>
      <dgm:t>
        <a:bodyPr/>
        <a:lstStyle/>
        <a:p>
          <a:endParaRPr lang="en-US"/>
        </a:p>
      </dgm:t>
    </dgm:pt>
    <dgm:pt modelId="{D8D7D5FD-6A2F-41AB-9289-2B83FB5D5AE8}" type="pres">
      <dgm:prSet presAssocID="{224D1D9E-1799-4896-A967-09A22FED0C2D}" presName="gear2dstNode" presStyleLbl="node1" presStyleIdx="1" presStyleCnt="3"/>
      <dgm:spPr/>
      <dgm:t>
        <a:bodyPr/>
        <a:lstStyle/>
        <a:p>
          <a:endParaRPr lang="en-US"/>
        </a:p>
      </dgm:t>
    </dgm:pt>
    <dgm:pt modelId="{16F500C2-2309-4112-88DB-C8219A0BDA28}" type="pres">
      <dgm:prSet presAssocID="{5CFF287C-5162-4379-AE8A-463C82CC3070}" presName="gear3" presStyleLbl="node1" presStyleIdx="2" presStyleCnt="3"/>
      <dgm:spPr/>
      <dgm:t>
        <a:bodyPr/>
        <a:lstStyle/>
        <a:p>
          <a:endParaRPr lang="en-US"/>
        </a:p>
      </dgm:t>
    </dgm:pt>
    <dgm:pt modelId="{3C979083-67B7-40E3-9BE7-385CC662978E}" type="pres">
      <dgm:prSet presAssocID="{5CFF287C-5162-4379-AE8A-463C82CC307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4B4AE-74C4-48C2-8FCE-973E5754C459}" type="pres">
      <dgm:prSet presAssocID="{5CFF287C-5162-4379-AE8A-463C82CC3070}" presName="gear3srcNode" presStyleLbl="node1" presStyleIdx="2" presStyleCnt="3"/>
      <dgm:spPr/>
      <dgm:t>
        <a:bodyPr/>
        <a:lstStyle/>
        <a:p>
          <a:endParaRPr lang="en-US"/>
        </a:p>
      </dgm:t>
    </dgm:pt>
    <dgm:pt modelId="{CE7ADFCC-E721-42DD-AD43-25180A975CAF}" type="pres">
      <dgm:prSet presAssocID="{5CFF287C-5162-4379-AE8A-463C82CC3070}" presName="gear3dstNode" presStyleLbl="node1" presStyleIdx="2" presStyleCnt="3"/>
      <dgm:spPr/>
      <dgm:t>
        <a:bodyPr/>
        <a:lstStyle/>
        <a:p>
          <a:endParaRPr lang="en-US"/>
        </a:p>
      </dgm:t>
    </dgm:pt>
    <dgm:pt modelId="{998FAC85-5BB0-4F72-BC3D-09A8B3829B6D}" type="pres">
      <dgm:prSet presAssocID="{68FD297F-34A5-4602-8EF2-73E6A0583EF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99A095BB-DAC0-4A04-87A9-2F6DF284EEC2}" type="pres">
      <dgm:prSet presAssocID="{9D74AE29-A4BB-4428-AE93-A7E833B19BF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3D6867B-781B-4B44-BF0E-8F6C573ADA22}" type="pres">
      <dgm:prSet presAssocID="{474BED61-67B0-4D1A-B874-8ED5C6FC94B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257647E-34CD-4CD7-B7FC-E6AD7961DA5E}" srcId="{357CBDB1-EAE5-4BAE-AD17-0F312BB0CF0C}" destId="{224D1D9E-1799-4896-A967-09A22FED0C2D}" srcOrd="1" destOrd="0" parTransId="{A1F4CC36-697C-48FC-BD97-FDD6DBB894AD}" sibTransId="{9D74AE29-A4BB-4428-AE93-A7E833B19BF4}"/>
    <dgm:cxn modelId="{09F2DEED-A6D4-174D-A9E6-6245B28D4706}" type="presOf" srcId="{224D1D9E-1799-4896-A967-09A22FED0C2D}" destId="{D8D7D5FD-6A2F-41AB-9289-2B83FB5D5AE8}" srcOrd="2" destOrd="0" presId="urn:microsoft.com/office/officeart/2005/8/layout/gear1"/>
    <dgm:cxn modelId="{82FE71FB-EB2B-3E4D-BB3F-10EE5172995E}" type="presOf" srcId="{9D74AE29-A4BB-4428-AE93-A7E833B19BF4}" destId="{99A095BB-DAC0-4A04-87A9-2F6DF284EEC2}" srcOrd="0" destOrd="0" presId="urn:microsoft.com/office/officeart/2005/8/layout/gear1"/>
    <dgm:cxn modelId="{A31F31CD-D4D4-0D44-8B92-A86A90742D44}" type="presOf" srcId="{224D1D9E-1799-4896-A967-09A22FED0C2D}" destId="{BFD1ABB1-12C2-4C0A-92B0-BC6F2AB5CF97}" srcOrd="1" destOrd="0" presId="urn:microsoft.com/office/officeart/2005/8/layout/gear1"/>
    <dgm:cxn modelId="{48D39F37-E120-344D-8589-06C4BE61A4DC}" type="presOf" srcId="{224D1D9E-1799-4896-A967-09A22FED0C2D}" destId="{7E337D6E-15B9-4997-8B83-53F9FD666519}" srcOrd="0" destOrd="0" presId="urn:microsoft.com/office/officeart/2005/8/layout/gear1"/>
    <dgm:cxn modelId="{E3FB5327-0344-F94F-9B42-1C233222F735}" type="presOf" srcId="{357CBDB1-EAE5-4BAE-AD17-0F312BB0CF0C}" destId="{D1547CFE-E6C4-4F5A-BBF5-A4C5C3BBBDB6}" srcOrd="0" destOrd="0" presId="urn:microsoft.com/office/officeart/2005/8/layout/gear1"/>
    <dgm:cxn modelId="{9C3A53F4-6091-4D3B-AE7D-C3E401EF5E4D}" srcId="{357CBDB1-EAE5-4BAE-AD17-0F312BB0CF0C}" destId="{5CFF287C-5162-4379-AE8A-463C82CC3070}" srcOrd="2" destOrd="0" parTransId="{81E24C3D-084C-4C04-AE6F-357DDBCB49ED}" sibTransId="{474BED61-67B0-4D1A-B874-8ED5C6FC94BE}"/>
    <dgm:cxn modelId="{BC3B2619-6995-EE4A-AA7E-A46E2A047949}" type="presOf" srcId="{5D3F55D4-01EF-46EC-913F-9E38A594F1EF}" destId="{47B98D4E-5E71-4357-83D9-6224DA12EA74}" srcOrd="2" destOrd="0" presId="urn:microsoft.com/office/officeart/2005/8/layout/gear1"/>
    <dgm:cxn modelId="{892B587F-EE0C-3940-BE20-DCF6650D0A23}" type="presOf" srcId="{5CFF287C-5162-4379-AE8A-463C82CC3070}" destId="{9404B4AE-74C4-48C2-8FCE-973E5754C459}" srcOrd="2" destOrd="0" presId="urn:microsoft.com/office/officeart/2005/8/layout/gear1"/>
    <dgm:cxn modelId="{40DE20DD-EEA6-7D4E-A002-A63EBC0FAD80}" type="presOf" srcId="{5D3F55D4-01EF-46EC-913F-9E38A594F1EF}" destId="{64313E54-3AD9-48FE-A048-F6DB2909DF93}" srcOrd="0" destOrd="0" presId="urn:microsoft.com/office/officeart/2005/8/layout/gear1"/>
    <dgm:cxn modelId="{5C7FDEDB-65DF-F144-ACEF-40A20C75C295}" type="presOf" srcId="{5D3F55D4-01EF-46EC-913F-9E38A594F1EF}" destId="{869D86F6-9E5A-42CA-87FE-CE763598E639}" srcOrd="1" destOrd="0" presId="urn:microsoft.com/office/officeart/2005/8/layout/gear1"/>
    <dgm:cxn modelId="{6BC8D31B-F410-A04B-8566-0F81921D25B4}" type="presOf" srcId="{68FD297F-34A5-4602-8EF2-73E6A0583EFA}" destId="{998FAC85-5BB0-4F72-BC3D-09A8B3829B6D}" srcOrd="0" destOrd="0" presId="urn:microsoft.com/office/officeart/2005/8/layout/gear1"/>
    <dgm:cxn modelId="{1B62E8E3-B697-A64B-AD2B-CCEA010CC73D}" type="presOf" srcId="{5CFF287C-5162-4379-AE8A-463C82CC3070}" destId="{3C979083-67B7-40E3-9BE7-385CC662978E}" srcOrd="1" destOrd="0" presId="urn:microsoft.com/office/officeart/2005/8/layout/gear1"/>
    <dgm:cxn modelId="{27F7E8F7-92B2-D24F-9B49-07F3A39849C2}" type="presOf" srcId="{5CFF287C-5162-4379-AE8A-463C82CC3070}" destId="{CE7ADFCC-E721-42DD-AD43-25180A975CAF}" srcOrd="3" destOrd="0" presId="urn:microsoft.com/office/officeart/2005/8/layout/gear1"/>
    <dgm:cxn modelId="{E88077C2-F340-F247-86FA-D445E8D26474}" type="presOf" srcId="{5CFF287C-5162-4379-AE8A-463C82CC3070}" destId="{16F500C2-2309-4112-88DB-C8219A0BDA28}" srcOrd="0" destOrd="0" presId="urn:microsoft.com/office/officeart/2005/8/layout/gear1"/>
    <dgm:cxn modelId="{4554B7B7-1E34-40D7-9620-D333D7C62F21}" srcId="{357CBDB1-EAE5-4BAE-AD17-0F312BB0CF0C}" destId="{5D3F55D4-01EF-46EC-913F-9E38A594F1EF}" srcOrd="0" destOrd="0" parTransId="{D6E496B5-CC52-421E-8936-926A6347565D}" sibTransId="{68FD297F-34A5-4602-8EF2-73E6A0583EFA}"/>
    <dgm:cxn modelId="{5F3F84A8-9D7B-AE48-8E64-7B465D223265}" type="presOf" srcId="{474BED61-67B0-4D1A-B874-8ED5C6FC94BE}" destId="{43D6867B-781B-4B44-BF0E-8F6C573ADA22}" srcOrd="0" destOrd="0" presId="urn:microsoft.com/office/officeart/2005/8/layout/gear1"/>
    <dgm:cxn modelId="{53FBA4E3-99E8-0946-994A-05FFDC888D13}" type="presParOf" srcId="{D1547CFE-E6C4-4F5A-BBF5-A4C5C3BBBDB6}" destId="{64313E54-3AD9-48FE-A048-F6DB2909DF93}" srcOrd="0" destOrd="0" presId="urn:microsoft.com/office/officeart/2005/8/layout/gear1"/>
    <dgm:cxn modelId="{A18E7DA4-81D7-054A-BC4F-4A4718D17CBF}" type="presParOf" srcId="{D1547CFE-E6C4-4F5A-BBF5-A4C5C3BBBDB6}" destId="{869D86F6-9E5A-42CA-87FE-CE763598E639}" srcOrd="1" destOrd="0" presId="urn:microsoft.com/office/officeart/2005/8/layout/gear1"/>
    <dgm:cxn modelId="{C7C4B7DC-E585-4C43-BAEF-2F9E4EFB4087}" type="presParOf" srcId="{D1547CFE-E6C4-4F5A-BBF5-A4C5C3BBBDB6}" destId="{47B98D4E-5E71-4357-83D9-6224DA12EA74}" srcOrd="2" destOrd="0" presId="urn:microsoft.com/office/officeart/2005/8/layout/gear1"/>
    <dgm:cxn modelId="{04B8BC75-5CC4-904F-9709-341EC68B0221}" type="presParOf" srcId="{D1547CFE-E6C4-4F5A-BBF5-A4C5C3BBBDB6}" destId="{7E337D6E-15B9-4997-8B83-53F9FD666519}" srcOrd="3" destOrd="0" presId="urn:microsoft.com/office/officeart/2005/8/layout/gear1"/>
    <dgm:cxn modelId="{65560D74-8C72-9846-81E2-9636EB403CE6}" type="presParOf" srcId="{D1547CFE-E6C4-4F5A-BBF5-A4C5C3BBBDB6}" destId="{BFD1ABB1-12C2-4C0A-92B0-BC6F2AB5CF97}" srcOrd="4" destOrd="0" presId="urn:microsoft.com/office/officeart/2005/8/layout/gear1"/>
    <dgm:cxn modelId="{3BB259DD-2EC7-634D-A841-6287D918A15E}" type="presParOf" srcId="{D1547CFE-E6C4-4F5A-BBF5-A4C5C3BBBDB6}" destId="{D8D7D5FD-6A2F-41AB-9289-2B83FB5D5AE8}" srcOrd="5" destOrd="0" presId="urn:microsoft.com/office/officeart/2005/8/layout/gear1"/>
    <dgm:cxn modelId="{97616705-AC70-4949-AD8F-B969399AF849}" type="presParOf" srcId="{D1547CFE-E6C4-4F5A-BBF5-A4C5C3BBBDB6}" destId="{16F500C2-2309-4112-88DB-C8219A0BDA28}" srcOrd="6" destOrd="0" presId="urn:microsoft.com/office/officeart/2005/8/layout/gear1"/>
    <dgm:cxn modelId="{6D3C7406-2B18-5B4B-BD0D-061AD3D7E96C}" type="presParOf" srcId="{D1547CFE-E6C4-4F5A-BBF5-A4C5C3BBBDB6}" destId="{3C979083-67B7-40E3-9BE7-385CC662978E}" srcOrd="7" destOrd="0" presId="urn:microsoft.com/office/officeart/2005/8/layout/gear1"/>
    <dgm:cxn modelId="{5F8CC026-D546-A549-9259-1AADCD520A4B}" type="presParOf" srcId="{D1547CFE-E6C4-4F5A-BBF5-A4C5C3BBBDB6}" destId="{9404B4AE-74C4-48C2-8FCE-973E5754C459}" srcOrd="8" destOrd="0" presId="urn:microsoft.com/office/officeart/2005/8/layout/gear1"/>
    <dgm:cxn modelId="{E5D2E6B7-56DB-D344-8540-D6FCC9225D44}" type="presParOf" srcId="{D1547CFE-E6C4-4F5A-BBF5-A4C5C3BBBDB6}" destId="{CE7ADFCC-E721-42DD-AD43-25180A975CAF}" srcOrd="9" destOrd="0" presId="urn:microsoft.com/office/officeart/2005/8/layout/gear1"/>
    <dgm:cxn modelId="{5C77F5A2-73EA-E445-B5F6-1A70AA7442B5}" type="presParOf" srcId="{D1547CFE-E6C4-4F5A-BBF5-A4C5C3BBBDB6}" destId="{998FAC85-5BB0-4F72-BC3D-09A8B3829B6D}" srcOrd="10" destOrd="0" presId="urn:microsoft.com/office/officeart/2005/8/layout/gear1"/>
    <dgm:cxn modelId="{B8F8D1C6-991F-3648-A55B-01BB731C478E}" type="presParOf" srcId="{D1547CFE-E6C4-4F5A-BBF5-A4C5C3BBBDB6}" destId="{99A095BB-DAC0-4A04-87A9-2F6DF284EEC2}" srcOrd="11" destOrd="0" presId="urn:microsoft.com/office/officeart/2005/8/layout/gear1"/>
    <dgm:cxn modelId="{BA005385-A3CB-4C42-BBBF-463651B5C430}" type="presParOf" srcId="{D1547CFE-E6C4-4F5A-BBF5-A4C5C3BBBDB6}" destId="{43D6867B-781B-4B44-BF0E-8F6C573ADA2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13E54-3AD9-48FE-A048-F6DB2909DF93}">
      <dsp:nvSpPr>
        <dsp:cNvPr id="0" name=""/>
        <dsp:cNvSpPr/>
      </dsp:nvSpPr>
      <dsp:spPr>
        <a:xfrm>
          <a:off x="4023519" y="2057400"/>
          <a:ext cx="2514600" cy="2514600"/>
        </a:xfrm>
        <a:prstGeom prst="gear9">
          <a:avLst/>
        </a:prstGeom>
        <a:solidFill>
          <a:srgbClr val="263B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Health Reform</a:t>
          </a:r>
          <a:endParaRPr lang="en-US" sz="1600" kern="1200" dirty="0"/>
        </a:p>
      </dsp:txBody>
      <dsp:txXfrm>
        <a:off x="4529065" y="2646433"/>
        <a:ext cx="1503508" cy="1292556"/>
      </dsp:txXfrm>
    </dsp:sp>
    <dsp:sp modelId="{7E337D6E-15B9-4997-8B83-53F9FD666519}">
      <dsp:nvSpPr>
        <dsp:cNvPr id="0" name=""/>
        <dsp:cNvSpPr/>
      </dsp:nvSpPr>
      <dsp:spPr>
        <a:xfrm>
          <a:off x="2560479" y="1463040"/>
          <a:ext cx="1828800" cy="1828800"/>
        </a:xfrm>
        <a:prstGeom prst="gear6">
          <a:avLst/>
        </a:prstGeom>
        <a:solidFill>
          <a:srgbClr val="263B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Medical Homes/ BH Homes</a:t>
          </a:r>
          <a:endParaRPr lang="en-US" sz="1600" kern="1200" dirty="0"/>
        </a:p>
      </dsp:txBody>
      <dsp:txXfrm>
        <a:off x="3020885" y="1926229"/>
        <a:ext cx="907988" cy="902422"/>
      </dsp:txXfrm>
    </dsp:sp>
    <dsp:sp modelId="{16F500C2-2309-4112-88DB-C8219A0BDA28}">
      <dsp:nvSpPr>
        <dsp:cNvPr id="0" name=""/>
        <dsp:cNvSpPr/>
      </dsp:nvSpPr>
      <dsp:spPr>
        <a:xfrm rot="20700000">
          <a:off x="3584793" y="201354"/>
          <a:ext cx="1791850" cy="1791850"/>
        </a:xfrm>
        <a:prstGeom prst="gear6">
          <a:avLst/>
        </a:prstGeom>
        <a:solidFill>
          <a:srgbClr val="263B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ACOs</a:t>
          </a:r>
          <a:endParaRPr lang="en-US" sz="1600" kern="1200" dirty="0"/>
        </a:p>
      </dsp:txBody>
      <dsp:txXfrm rot="-20700000">
        <a:off x="3977799" y="594360"/>
        <a:ext cx="1005840" cy="1005840"/>
      </dsp:txXfrm>
    </dsp:sp>
    <dsp:sp modelId="{998FAC85-5BB0-4F72-BC3D-09A8B3829B6D}">
      <dsp:nvSpPr>
        <dsp:cNvPr id="0" name=""/>
        <dsp:cNvSpPr/>
      </dsp:nvSpPr>
      <dsp:spPr>
        <a:xfrm>
          <a:off x="3834327" y="1675579"/>
          <a:ext cx="3218688" cy="3218688"/>
        </a:xfrm>
        <a:prstGeom prst="circularArrow">
          <a:avLst>
            <a:gd name="adj1" fmla="val 4688"/>
            <a:gd name="adj2" fmla="val 299029"/>
            <a:gd name="adj3" fmla="val 2524516"/>
            <a:gd name="adj4" fmla="val 1584340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095BB-DAC0-4A04-87A9-2F6DF284EEC2}">
      <dsp:nvSpPr>
        <dsp:cNvPr id="0" name=""/>
        <dsp:cNvSpPr/>
      </dsp:nvSpPr>
      <dsp:spPr>
        <a:xfrm>
          <a:off x="2236602" y="1056774"/>
          <a:ext cx="2338578" cy="23385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6867B-781B-4B44-BF0E-8F6C573ADA22}">
      <dsp:nvSpPr>
        <dsp:cNvPr id="0" name=""/>
        <dsp:cNvSpPr/>
      </dsp:nvSpPr>
      <dsp:spPr>
        <a:xfrm>
          <a:off x="3170320" y="-192748"/>
          <a:ext cx="2521458" cy="252145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059654-B5B0-439A-AF69-DCDA64876D5D}" type="datetimeFigureOut">
              <a:rPr lang="en-US"/>
              <a:pPr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A918D5-58A9-4B8C-AD65-8F4947137E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21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Health Homes are defined by a few elements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Patient should be able to identify members of their care team. Similar to PCMH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Care Management largely carried out by dedicated care managers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All providers will be transitioning to a single, integrated care plan. Supports principles of integrated care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5668A0E-185F-43DB-9359-5A7D84B62919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8528-C7D3-46C5-BA9B-46DBAEF1BB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4852E-59C6-4475-82A1-8B5B11A9F3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0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73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05FF5-78D1-4A5A-A549-8758409A93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90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981200"/>
            <a:ext cx="41529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33900" y="1981200"/>
            <a:ext cx="41529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82206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8528-C7D3-46C5-BA9B-46DBAEF1BB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58872-98C3-45A2-A409-801D7F7B49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AE3B6-47AB-449B-A3D0-3C73125694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6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C2892-2273-420E-B18A-6656828079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7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CBD06-43BF-43B7-917C-978E4706CA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4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BF946D-0984-4467-B427-1F87DFA9A9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6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CC6C7-453A-439C-8127-9F181052C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7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D862C-03FD-4811-87E9-18969DAFD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1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668F3-ADC0-4B13-AA66-597D61128A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1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ArtA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4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8C8528-C7D3-46C5-BA9B-46DBAEF1BB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200"/>
            <a:ext cx="7315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28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C O U N C I L   O N   S O C I A L   W O R K   E D U C A T I O N   •   6 0 T H   A N N U A L   M E E T I N 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4"/>
          <p:cNvSpPr>
            <a:spLocks noChangeArrowheads="1"/>
          </p:cNvSpPr>
          <p:nvPr/>
        </p:nvSpPr>
        <p:spPr bwMode="auto">
          <a:xfrm>
            <a:off x="0" y="457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F5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ＭＳ Ｐゴシック" charset="0"/>
              </a:rPr>
              <a:t>Name of Presentation</a:t>
            </a:r>
          </a:p>
        </p:txBody>
      </p:sp>
      <p:pic>
        <p:nvPicPr>
          <p:cNvPr id="14338" name="Picture 2" descr="PPT Cv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4267200"/>
            <a:ext cx="6553200" cy="1238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Arial" charset="0"/>
                <a:ea typeface="ＭＳ Ｐゴシック" charset="0"/>
              </a:rPr>
              <a:t>Summit on Field Education 2014</a:t>
            </a:r>
          </a:p>
          <a:p>
            <a:pPr algn="ctr">
              <a:defRPr/>
            </a:pPr>
            <a:endParaRPr lang="en-US" sz="1050" b="1" dirty="0">
              <a:latin typeface="Arial" charset="0"/>
              <a:ea typeface="ＭＳ Ｐゴシック" charset="0"/>
            </a:endParaRPr>
          </a:p>
          <a:p>
            <a:pPr algn="ctr">
              <a:defRPr/>
            </a:pPr>
            <a:r>
              <a:rPr lang="en-US" sz="3200" b="1" dirty="0">
                <a:latin typeface="Arial" charset="0"/>
                <a:ea typeface="ＭＳ Ｐゴシック" charset="0"/>
              </a:rPr>
              <a:t>October 23, 2014</a:t>
            </a:r>
          </a:p>
        </p:txBody>
      </p:sp>
    </p:spTree>
    <p:extLst>
      <p:ext uri="{BB962C8B-B14F-4D97-AF65-F5344CB8AC3E}">
        <p14:creationId xmlns:p14="http://schemas.microsoft.com/office/powerpoint/2010/main" val="15969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858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PCMH Framework 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2895600" cy="4114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9 Core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Measures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Critical Elements</a:t>
            </a:r>
          </a:p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Behavioral Health</a:t>
            </a:r>
          </a:p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Vulnerable Population</a:t>
            </a:r>
          </a:p>
        </p:txBody>
      </p:sp>
      <p:pic>
        <p:nvPicPr>
          <p:cNvPr id="52227" name="Picture 6" descr="MCj0439587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905000"/>
            <a:ext cx="5562600" cy="4268788"/>
          </a:xfrm>
        </p:spPr>
      </p:pic>
      <p:sp>
        <p:nvSpPr>
          <p:cNvPr id="52228" name="WordArt 9"/>
          <p:cNvSpPr>
            <a:spLocks noChangeArrowheads="1" noChangeShapeType="1" noTextEdit="1"/>
          </p:cNvSpPr>
          <p:nvPr/>
        </p:nvSpPr>
        <p:spPr bwMode="auto">
          <a:xfrm>
            <a:off x="5867400" y="3162300"/>
            <a:ext cx="914400" cy="6477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PCMH</a:t>
            </a:r>
          </a:p>
        </p:txBody>
      </p:sp>
      <p:sp>
        <p:nvSpPr>
          <p:cNvPr id="52229" name="WordArt 11"/>
          <p:cNvSpPr>
            <a:spLocks noChangeArrowheads="1" noChangeShapeType="1" noTextEdit="1"/>
          </p:cNvSpPr>
          <p:nvPr/>
        </p:nvSpPr>
        <p:spPr bwMode="auto">
          <a:xfrm>
            <a:off x="3657600" y="4495800"/>
            <a:ext cx="23622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blurRad="63500" dist="46662" dir="3284183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Communication</a:t>
            </a:r>
          </a:p>
        </p:txBody>
      </p:sp>
      <p:sp>
        <p:nvSpPr>
          <p:cNvPr id="52230" name="WordArt 12"/>
          <p:cNvSpPr>
            <a:spLocks noChangeArrowheads="1" noChangeShapeType="1" noTextEdit="1"/>
          </p:cNvSpPr>
          <p:nvPr/>
        </p:nvSpPr>
        <p:spPr bwMode="auto">
          <a:xfrm>
            <a:off x="6681788" y="4533900"/>
            <a:ext cx="2005012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blurRad="63500" dist="46662" dir="3284183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Care Management</a:t>
            </a:r>
          </a:p>
        </p:txBody>
      </p:sp>
      <p:sp>
        <p:nvSpPr>
          <p:cNvPr id="52231" name="WordArt 13"/>
          <p:cNvSpPr>
            <a:spLocks noChangeArrowheads="1" noChangeShapeType="1" noTextEdit="1"/>
          </p:cNvSpPr>
          <p:nvPr/>
        </p:nvSpPr>
        <p:spPr bwMode="auto">
          <a:xfrm>
            <a:off x="7010400" y="2743200"/>
            <a:ext cx="21336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720">
                <a:solidFill>
                  <a:srgbClr val="BFBFBF"/>
                </a:solidFill>
                <a:effectLst>
                  <a:outerShdw blurRad="63500" dist="46662" dir="3284183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Performance </a:t>
            </a:r>
          </a:p>
          <a:p>
            <a:pPr algn="ctr"/>
            <a:r>
              <a:rPr lang="en-US" sz="2800" kern="10" spc="720">
                <a:solidFill>
                  <a:srgbClr val="BFBFBF"/>
                </a:solidFill>
                <a:effectLst>
                  <a:outerShdw blurRad="63500" dist="46662" dir="3284183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Improvement</a:t>
            </a:r>
          </a:p>
        </p:txBody>
      </p:sp>
      <p:sp>
        <p:nvSpPr>
          <p:cNvPr id="52232" name="WordArt 14"/>
          <p:cNvSpPr>
            <a:spLocks noChangeArrowheads="1" noChangeShapeType="1" noTextEdit="1"/>
          </p:cNvSpPr>
          <p:nvPr/>
        </p:nvSpPr>
        <p:spPr bwMode="auto">
          <a:xfrm>
            <a:off x="3733800" y="2743200"/>
            <a:ext cx="13716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blurRad="63500" dist="46662" dir="3284183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Access</a:t>
            </a:r>
          </a:p>
        </p:txBody>
      </p:sp>
      <p:sp>
        <p:nvSpPr>
          <p:cNvPr id="52233" name="WordArt 15"/>
          <p:cNvSpPr>
            <a:spLocks noChangeArrowheads="1" noChangeShapeType="1" noTextEdit="1"/>
          </p:cNvSpPr>
          <p:nvPr/>
        </p:nvSpPr>
        <p:spPr bwMode="auto">
          <a:xfrm>
            <a:off x="5486400" y="1981200"/>
            <a:ext cx="17526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solidFill>
                  <a:srgbClr val="B6CCB6"/>
                </a:solidFill>
                <a:effectLst>
                  <a:outerShdw blurRad="63500" dist="46662" dir="3284183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Patient</a:t>
            </a:r>
          </a:p>
          <a:p>
            <a:pPr algn="ctr"/>
            <a:r>
              <a:rPr lang="en-US" sz="3600" kern="10" spc="720">
                <a:solidFill>
                  <a:srgbClr val="B6CCB6"/>
                </a:solidFill>
                <a:effectLst>
                  <a:outerShdw blurRad="63500" dist="46662" dir="3284183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Tracking</a:t>
            </a:r>
          </a:p>
        </p:txBody>
      </p:sp>
    </p:spTree>
    <p:extLst>
      <p:ext uri="{BB962C8B-B14F-4D97-AF65-F5344CB8AC3E}">
        <p14:creationId xmlns:p14="http://schemas.microsoft.com/office/powerpoint/2010/main" val="14787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 bwMode="auto">
          <a:xfrm>
            <a:off x="457200" y="703604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Around We Go</a:t>
            </a:r>
          </a:p>
        </p:txBody>
      </p:sp>
      <p:pic>
        <p:nvPicPr>
          <p:cNvPr id="53250" name="Picture 3" descr="C:\Users\vlittle\AppData\Local\Microsoft\Windows\Temporary Internet Files\Content.IE5\2ZNHJHIW\MP90043857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486613"/>
            <a:ext cx="78708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0788" y="1606610"/>
            <a:ext cx="21320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Integrated Care</a:t>
            </a: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6367463" y="3130610"/>
            <a:ext cx="20907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Collaborative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Care</a:t>
            </a:r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6096000" y="4897498"/>
            <a:ext cx="2389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B050"/>
                </a:solidFill>
                <a:latin typeface="+mn-lt"/>
              </a:rPr>
              <a:t>Interdisciplinary</a:t>
            </a:r>
          </a:p>
          <a:p>
            <a:pPr>
              <a:defRPr/>
            </a:pPr>
            <a:r>
              <a:rPr lang="en-US" dirty="0">
                <a:solidFill>
                  <a:srgbClr val="00B050"/>
                </a:solidFill>
                <a:latin typeface="+mn-lt"/>
              </a:rPr>
              <a:t>Care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2033648"/>
            <a:ext cx="24892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Multidisciplinary</a:t>
            </a:r>
          </a:p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Care</a:t>
            </a:r>
          </a:p>
        </p:txBody>
      </p:sp>
      <p:sp>
        <p:nvSpPr>
          <p:cNvPr id="34824" name="TextBox 7"/>
          <p:cNvSpPr txBox="1">
            <a:spLocks noChangeArrowheads="1"/>
          </p:cNvSpPr>
          <p:nvPr/>
        </p:nvSpPr>
        <p:spPr bwMode="auto">
          <a:xfrm>
            <a:off x="762000" y="3592573"/>
            <a:ext cx="2060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B48900"/>
                </a:solidFill>
                <a:latin typeface="+mn-lt"/>
              </a:rPr>
              <a:t>Co-located</a:t>
            </a:r>
            <a:endParaRPr lang="en-US" dirty="0">
              <a:solidFill>
                <a:srgbClr val="B489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569010"/>
            <a:ext cx="2743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Transdisciplinary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Common Thread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0"/>
            <a:ext cx="7315200" cy="426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ALL need social workers! </a:t>
            </a:r>
          </a:p>
          <a:p>
            <a:pPr marL="82296" indent="0">
              <a:buFontTx/>
              <a:buNone/>
              <a:defRPr/>
            </a:pPr>
            <a:endParaRPr lang="en-US" dirty="0"/>
          </a:p>
        </p:txBody>
      </p:sp>
      <p:pic>
        <p:nvPicPr>
          <p:cNvPr id="54275" name="Picture 2" descr="C:\Users\vlittle\AppData\Local\Microsoft\Windows\Temporary Internet Files\Content.IE5\8RPYA6X4\MC90035744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71800"/>
            <a:ext cx="26670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Social Workers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Need to be flexible </a:t>
            </a:r>
          </a:p>
          <a:p>
            <a:pPr lvl="1"/>
            <a:r>
              <a:rPr lang="en-US" smtClean="0"/>
              <a:t>It</a:t>
            </a:r>
            <a:r>
              <a:rPr lang="en-US" altLang="en-US" smtClean="0"/>
              <a:t>’</a:t>
            </a:r>
            <a:r>
              <a:rPr lang="en-US" smtClean="0"/>
              <a:t>s okay interrupt my session! </a:t>
            </a:r>
          </a:p>
          <a:p>
            <a:r>
              <a:rPr lang="en-US" smtClean="0"/>
              <a:t>Need to be open</a:t>
            </a:r>
          </a:p>
          <a:p>
            <a:pPr lvl="1"/>
            <a:r>
              <a:rPr lang="en-US" smtClean="0"/>
              <a:t>Yes, open access to my schedule</a:t>
            </a:r>
          </a:p>
          <a:p>
            <a:pPr lvl="2"/>
            <a:r>
              <a:rPr lang="en-US" smtClean="0"/>
              <a:t>What schedule?</a:t>
            </a:r>
          </a:p>
          <a:p>
            <a:r>
              <a:rPr lang="en-US" smtClean="0"/>
              <a:t>Extended hours </a:t>
            </a:r>
          </a:p>
          <a:p>
            <a:pPr lvl="1"/>
            <a:r>
              <a:rPr lang="en-US" smtClean="0"/>
              <a:t>Sure, I</a:t>
            </a:r>
            <a:r>
              <a:rPr lang="en-US" altLang="en-US" smtClean="0"/>
              <a:t>’</a:t>
            </a:r>
            <a:r>
              <a:rPr lang="en-US" smtClean="0"/>
              <a:t>ll work this weekend!</a:t>
            </a:r>
          </a:p>
          <a:p>
            <a:r>
              <a:rPr lang="en-US" smtClean="0"/>
              <a:t>Documentation </a:t>
            </a:r>
          </a:p>
          <a:p>
            <a:pPr lvl="1"/>
            <a:r>
              <a:rPr lang="en-US" smtClean="0"/>
              <a:t>Yes, I will share my notes!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What We Need You To Teach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Population Management</a:t>
            </a:r>
          </a:p>
          <a:p>
            <a:pPr>
              <a:defRPr/>
            </a:pPr>
            <a:r>
              <a:rPr lang="en-US" dirty="0" smtClean="0"/>
              <a:t>Tools</a:t>
            </a:r>
          </a:p>
          <a:p>
            <a:pPr>
              <a:defRPr/>
            </a:pPr>
            <a:r>
              <a:rPr lang="en-US" dirty="0" smtClean="0"/>
              <a:t>Technology </a:t>
            </a:r>
          </a:p>
          <a:p>
            <a:pPr>
              <a:defRPr/>
            </a:pPr>
            <a:r>
              <a:rPr lang="en-US" dirty="0" smtClean="0"/>
              <a:t>Episodic Care</a:t>
            </a:r>
          </a:p>
          <a:p>
            <a:pPr>
              <a:defRPr/>
            </a:pPr>
            <a:r>
              <a:rPr lang="en-US" dirty="0" smtClean="0"/>
              <a:t>Chronic Care Models</a:t>
            </a:r>
          </a:p>
          <a:p>
            <a:pPr>
              <a:defRPr/>
            </a:pPr>
            <a:r>
              <a:rPr lang="en-US" dirty="0" smtClean="0"/>
              <a:t>Care Management/Coordination </a:t>
            </a:r>
          </a:p>
          <a:p>
            <a:pPr>
              <a:defRPr/>
            </a:pPr>
            <a:r>
              <a:rPr lang="en-US" dirty="0" smtClean="0"/>
              <a:t>Care for Suicide Risk</a:t>
            </a:r>
          </a:p>
          <a:p>
            <a:pPr>
              <a:defRPr/>
            </a:pPr>
            <a:r>
              <a:rPr lang="en-US" dirty="0" smtClean="0"/>
              <a:t>Behavioral Activation</a:t>
            </a:r>
          </a:p>
          <a:p>
            <a:pPr>
              <a:defRPr/>
            </a:pPr>
            <a:r>
              <a:rPr lang="en-US" dirty="0" smtClean="0"/>
              <a:t>Longitudinal Care Planning</a:t>
            </a:r>
          </a:p>
          <a:p>
            <a:pPr>
              <a:defRPr/>
            </a:pPr>
            <a:r>
              <a:rPr lang="en-US" dirty="0" smtClean="0"/>
              <a:t>Terminology-ACO, FQHC,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Federally Qualified Health Center (FQHC)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90800"/>
            <a:ext cx="7315200" cy="3657600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en-US" dirty="0" smtClean="0"/>
              <a:t> Health </a:t>
            </a:r>
            <a:r>
              <a:rPr lang="en-US" dirty="0"/>
              <a:t>Care Reform Mandate to double patients served by 2015</a:t>
            </a:r>
          </a:p>
          <a:p>
            <a:pPr lvl="1">
              <a:defRPr/>
            </a:pPr>
            <a:r>
              <a:rPr lang="en-US" dirty="0" smtClean="0"/>
              <a:t>Largest employer of social workers</a:t>
            </a:r>
          </a:p>
          <a:p>
            <a:pPr marL="82296" indent="0">
              <a:buFontTx/>
              <a:buNone/>
              <a:defRPr/>
            </a:pPr>
            <a:endParaRPr lang="en-US" sz="1400" dirty="0" smtClean="0"/>
          </a:p>
          <a:p>
            <a:pPr lvl="1">
              <a:defRPr/>
            </a:pPr>
            <a:r>
              <a:rPr lang="en-US" dirty="0" smtClean="0"/>
              <a:t>2/3 of the mental health services in the United States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Accountable Care Organizations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696200" cy="4114800"/>
          </a:xfrm>
        </p:spPr>
        <p:txBody>
          <a:bodyPr/>
          <a:lstStyle/>
          <a:p>
            <a:r>
              <a:rPr lang="en-US" smtClean="0"/>
              <a:t>Accountable care management needs</a:t>
            </a:r>
          </a:p>
          <a:p>
            <a:r>
              <a:rPr lang="en-US" smtClean="0"/>
              <a:t>Annual wellness-depression care</a:t>
            </a:r>
          </a:p>
          <a:p>
            <a:r>
              <a:rPr lang="en-US" smtClean="0"/>
              <a:t>Share in some of the cost savings</a:t>
            </a:r>
          </a:p>
          <a:p>
            <a:r>
              <a:rPr lang="en-US" smtClean="0"/>
              <a:t>Population management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If Social </a:t>
            </a:r>
            <a:r>
              <a:rPr lang="en-US" dirty="0"/>
              <a:t>W</a:t>
            </a:r>
            <a:r>
              <a:rPr lang="en-US" dirty="0" smtClean="0"/>
              <a:t>orkers Are </a:t>
            </a:r>
            <a:br>
              <a:rPr lang="en-US" dirty="0" smtClean="0"/>
            </a:br>
            <a:r>
              <a:rPr lang="en-US" dirty="0" smtClean="0"/>
              <a:t>Not at the Table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391400" cy="3962400"/>
          </a:xfrm>
        </p:spPr>
        <p:txBody>
          <a:bodyPr/>
          <a:lstStyle/>
          <a:p>
            <a:pPr eaLnBrk="1" hangingPunct="1"/>
            <a:r>
              <a:rPr lang="en-US" smtClean="0"/>
              <a:t>Nursing and psychology</a:t>
            </a:r>
          </a:p>
          <a:p>
            <a:pPr eaLnBrk="1" hangingPunct="1"/>
            <a:r>
              <a:rPr lang="en-US" smtClean="0"/>
              <a:t>Care management will go on </a:t>
            </a:r>
          </a:p>
          <a:p>
            <a:pPr eaLnBrk="1" hangingPunct="1"/>
            <a:r>
              <a:rPr lang="en-US" smtClean="0"/>
              <a:t>Population management models</a:t>
            </a:r>
          </a:p>
          <a:p>
            <a:pPr eaLnBrk="1" hangingPunct="1"/>
            <a:r>
              <a:rPr lang="en-US" smtClean="0"/>
              <a:t>Networks will develop 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975" eaLnBrk="1" hangingPunct="1"/>
            <a:r>
              <a:rPr lang="en-US" smtClean="0"/>
              <a:t>Looking to the Future</a:t>
            </a:r>
          </a:p>
        </p:txBody>
      </p:sp>
      <p:pic>
        <p:nvPicPr>
          <p:cNvPr id="60418" name="Picture 2" descr="https://encrypted-tbn2.gstatic.com/images?q=tbn:ANd9GcRTLJEntit60ov7Bfb43nezfJhmlztG6fbs1DVukY7Ki-D_V_Pe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s://encrypted-tbn2.gstatic.com/images?q=tbn:ANd9GcRTLJEntit60ov7Bfb43nezfJhmlztG6fbs1DVukY7Ki-D_V_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812" y="213680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 bwMode="auto">
          <a:xfrm>
            <a:off x="722313" y="4657725"/>
            <a:ext cx="8040687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800" b="0" cap="none" smtClean="0"/>
              <a:t>Virna Little, PsyD, LCSW-R, SAP</a:t>
            </a:r>
            <a:br>
              <a:rPr lang="en-US" sz="2800" b="0" cap="none" smtClean="0"/>
            </a:br>
            <a:r>
              <a:rPr lang="en-US" sz="2800" b="0" cap="none" smtClean="0"/>
              <a:t>Senior Vice President, Psychosocial Services and</a:t>
            </a:r>
            <a:br>
              <a:rPr lang="en-US" sz="2800" b="0" cap="none" smtClean="0"/>
            </a:br>
            <a:r>
              <a:rPr lang="en-US" sz="2800" b="0" cap="none" smtClean="0"/>
              <a:t>Community Affairs</a:t>
            </a:r>
            <a:br>
              <a:rPr lang="en-US" sz="2800" b="0" cap="none" smtClean="0"/>
            </a:br>
            <a:r>
              <a:rPr lang="en-US" sz="2800" b="0" cap="none" smtClean="0"/>
              <a:t>The Institute for Family Health, New York, NY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8"/>
          </a:xfrm>
        </p:spPr>
        <p:txBody>
          <a:bodyPr/>
          <a:lstStyle/>
          <a:p>
            <a:pPr>
              <a:defRPr/>
            </a:pPr>
            <a:r>
              <a:rPr lang="en-US" sz="4400" cap="small" dirty="0"/>
              <a:t>T</a:t>
            </a:r>
            <a:r>
              <a:rPr lang="en-US" sz="4000" cap="small" dirty="0"/>
              <a:t>he </a:t>
            </a:r>
            <a:r>
              <a:rPr lang="en-US" sz="4400" cap="small" dirty="0"/>
              <a:t>V</a:t>
            </a:r>
            <a:r>
              <a:rPr lang="en-US" sz="4000" cap="small" dirty="0"/>
              <a:t>alue of </a:t>
            </a:r>
            <a:r>
              <a:rPr lang="en-US" sz="4400" cap="small" dirty="0"/>
              <a:t>S</a:t>
            </a:r>
            <a:r>
              <a:rPr lang="en-US" sz="4000" cap="small" dirty="0"/>
              <a:t>ocial </a:t>
            </a:r>
            <a:r>
              <a:rPr lang="en-US" sz="4400" cap="small" dirty="0"/>
              <a:t>W</a:t>
            </a:r>
            <a:r>
              <a:rPr lang="en-US" sz="4000" cap="small" dirty="0"/>
              <a:t>ork in </a:t>
            </a:r>
            <a:r>
              <a:rPr lang="en-US" sz="4400" cap="small" dirty="0"/>
              <a:t>I</a:t>
            </a:r>
            <a:r>
              <a:rPr lang="en-US" sz="4000" cap="small" dirty="0"/>
              <a:t>ntegrated </a:t>
            </a:r>
            <a:r>
              <a:rPr lang="en-US" sz="4400" cap="small" dirty="0" smtClean="0"/>
              <a:t>C</a:t>
            </a:r>
            <a:r>
              <a:rPr lang="en-US" sz="4000" cap="small" dirty="0" smtClean="0"/>
              <a:t>are</a:t>
            </a:r>
            <a:endParaRPr lang="en-US" sz="4000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Pack your Bags!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04238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For the next few years…</a:t>
            </a:r>
          </a:p>
        </p:txBody>
      </p:sp>
      <p:pic>
        <p:nvPicPr>
          <p:cNvPr id="44035" name="Picture 2" descr="C:\Program Files\Microsoft Office\MEDIA\CAGCAT10\j0297749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68663"/>
            <a:ext cx="3913188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Health Reform in the Works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39762" y="1828800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 bwMode="auto">
          <a:xfrm>
            <a:off x="457200" y="8080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Triple AIM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1295400" y="2133600"/>
            <a:ext cx="7315200" cy="4648200"/>
          </a:xfrm>
        </p:spPr>
        <p:txBody>
          <a:bodyPr/>
          <a:lstStyle/>
          <a:p>
            <a:r>
              <a:rPr lang="en-US" smtClean="0"/>
              <a:t>Improve patient experience</a:t>
            </a:r>
          </a:p>
          <a:p>
            <a:r>
              <a:rPr lang="en-US" smtClean="0"/>
              <a:t>Decrease costs</a:t>
            </a:r>
          </a:p>
          <a:p>
            <a:r>
              <a:rPr lang="en-US" smtClean="0"/>
              <a:t>Improve quality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46083" name="Picture 2" descr="C:\Users\vlittle\AppData\Local\Microsoft\Windows\Temporary Internet Files\Content.IE5\4NJH4JSJ\MC9004412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23399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2"/>
          <p:cNvSpPr txBox="1">
            <a:spLocks noChangeArrowheads="1"/>
          </p:cNvSpPr>
          <p:nvPr/>
        </p:nvSpPr>
        <p:spPr bwMode="auto">
          <a:xfrm>
            <a:off x="228600" y="1143000"/>
            <a:ext cx="8599488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ja-JP" altLang="en-US" sz="2800"/>
              <a:t>“</a:t>
            </a:r>
            <a:r>
              <a:rPr lang="en-US" altLang="ja-JP" sz="2800"/>
              <a:t>We should not maintain state systems if the alternative is being part of the mainstream….we must lead to achieve integration of care everywhere…. </a:t>
            </a:r>
          </a:p>
          <a:p>
            <a:pPr algn="ctr"/>
            <a:r>
              <a:rPr lang="en-US" sz="2800"/>
              <a:t>I believe that a few entrepreneurial leaders will embrace the challenge of </a:t>
            </a:r>
            <a:r>
              <a:rPr lang="en-US" sz="2800">
                <a:solidFill>
                  <a:srgbClr val="BF5C00"/>
                </a:solidFill>
              </a:rPr>
              <a:t>true integration</a:t>
            </a:r>
            <a:r>
              <a:rPr lang="en-US" sz="2800"/>
              <a:t>…</a:t>
            </a:r>
          </a:p>
          <a:p>
            <a:pPr algn="ctr"/>
            <a:r>
              <a:rPr lang="en-US" sz="2800"/>
              <a:t>from policy to plan to practice. </a:t>
            </a:r>
          </a:p>
          <a:p>
            <a:pPr algn="ctr"/>
            <a:r>
              <a:rPr lang="en-US" sz="2800"/>
              <a:t>These entrepreneurs will also succeed in business because </a:t>
            </a:r>
            <a:r>
              <a:rPr lang="en-US" sz="2800">
                <a:solidFill>
                  <a:srgbClr val="263B86"/>
                </a:solidFill>
              </a:rPr>
              <a:t>the game will come to them</a:t>
            </a:r>
            <a:r>
              <a:rPr lang="ja-JP" altLang="en-US" sz="2800"/>
              <a:t>”</a:t>
            </a:r>
            <a:endParaRPr lang="en-US" altLang="ja-JP" sz="2800"/>
          </a:p>
          <a:p>
            <a:pPr algn="ctr"/>
            <a:endParaRPr lang="en-US" sz="2800"/>
          </a:p>
          <a:p>
            <a:pPr algn="ctr"/>
            <a:r>
              <a:rPr lang="en-US" sz="2000"/>
              <a:t>-M. Hogan, Commissioner, NYS OMH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13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0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Are You Thinking About Care Management?</a:t>
            </a:r>
            <a:endParaRPr lang="en-US" dirty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89438"/>
          </a:xfrm>
        </p:spPr>
        <p:txBody>
          <a:bodyPr/>
          <a:lstStyle/>
          <a:p>
            <a:r>
              <a:rPr lang="en-US" dirty="0" smtClean="0"/>
              <a:t>Care manager for all!!!</a:t>
            </a:r>
          </a:p>
          <a:p>
            <a:r>
              <a:rPr lang="en-US" dirty="0" smtClean="0"/>
              <a:t>Excellent opportunities</a:t>
            </a:r>
          </a:p>
          <a:p>
            <a:r>
              <a:rPr lang="en-US" dirty="0" smtClean="0"/>
              <a:t>Models with social workers</a:t>
            </a:r>
          </a:p>
          <a:p>
            <a:r>
              <a:rPr lang="en-US" dirty="0" smtClean="0"/>
              <a:t>Training</a:t>
            </a:r>
          </a:p>
        </p:txBody>
      </p:sp>
      <p:pic>
        <p:nvPicPr>
          <p:cNvPr id="49155" name="Picture 2" descr="C:\Users\vlittle\AppData\Local\Microsoft\Windows\Temporary Internet Files\Content.IE5\DWH30VDN\MC90004488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16002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Key Elements 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315200" cy="4648200"/>
          </a:xfrm>
        </p:spPr>
        <p:txBody>
          <a:bodyPr/>
          <a:lstStyle/>
          <a:p>
            <a:r>
              <a:rPr lang="en-US" sz="2400" dirty="0" smtClean="0"/>
              <a:t>Clearly identified care team</a:t>
            </a:r>
          </a:p>
          <a:p>
            <a:r>
              <a:rPr lang="en-US" sz="2400" dirty="0" smtClean="0"/>
              <a:t>Care management</a:t>
            </a:r>
          </a:p>
          <a:p>
            <a:pPr lvl="1"/>
            <a:r>
              <a:rPr lang="en-US" sz="2400" dirty="0" smtClean="0"/>
              <a:t>Coordinate care between providers</a:t>
            </a:r>
          </a:p>
          <a:p>
            <a:pPr lvl="1"/>
            <a:r>
              <a:rPr lang="en-US" sz="2400" dirty="0" smtClean="0"/>
              <a:t>Identify and address barriers to care</a:t>
            </a:r>
          </a:p>
          <a:p>
            <a:pPr lvl="1"/>
            <a:r>
              <a:rPr lang="en-US" sz="2400" dirty="0" smtClean="0"/>
              <a:t>Implement single integrated care plan</a:t>
            </a:r>
          </a:p>
          <a:p>
            <a:r>
              <a:rPr lang="en-US" sz="2400" dirty="0" smtClean="0"/>
              <a:t>Longitudinal care plans</a:t>
            </a:r>
          </a:p>
          <a:p>
            <a:pPr lvl="1"/>
            <a:r>
              <a:rPr lang="en-US" sz="2400" dirty="0" smtClean="0"/>
              <a:t>Comprehensive single document</a:t>
            </a:r>
          </a:p>
          <a:p>
            <a:pPr lvl="1"/>
            <a:r>
              <a:rPr lang="en-US" sz="2400" dirty="0" err="1" smtClean="0"/>
              <a:t>Transdisciplinary</a:t>
            </a:r>
            <a:endParaRPr lang="en-US" sz="2400" dirty="0" smtClean="0"/>
          </a:p>
          <a:p>
            <a:pPr lvl="1"/>
            <a:r>
              <a:rPr lang="en-US" sz="2400" dirty="0" smtClean="0"/>
              <a:t>Part of routine care for </a:t>
            </a:r>
            <a:r>
              <a:rPr lang="en-US" sz="2400" i="1" dirty="0" smtClean="0"/>
              <a:t>all</a:t>
            </a:r>
            <a:r>
              <a:rPr lang="en-US" sz="2400" dirty="0" smtClean="0"/>
              <a:t> providers</a:t>
            </a:r>
          </a:p>
        </p:txBody>
      </p:sp>
      <p:pic>
        <p:nvPicPr>
          <p:cNvPr id="50179" name="Picture 2" descr="http://sunbizenergysolutions.com/wp-content/uploads/2011/01/Healthy_Home_design14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 bwMode="auto">
          <a:xfrm>
            <a:off x="6858000" y="4948238"/>
            <a:ext cx="22098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sunbizenergysolutions.com/wp-content/uploads/2011/01/Healthy_Home_design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 bwMode="auto">
          <a:xfrm>
            <a:off x="6820626" y="5100638"/>
            <a:ext cx="22098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3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433</Words>
  <Application>Microsoft Office PowerPoint</Application>
  <PresentationFormat>On-screen Show (4:3)</PresentationFormat>
  <Paragraphs>108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 Presentation</vt:lpstr>
      <vt:lpstr>PowerPoint Presentation</vt:lpstr>
      <vt:lpstr>Virna Little, PsyD, LCSW-R, SAP Senior Vice President, Psychosocial Services and Community Affairs The Institute for Family Health, New York, NY</vt:lpstr>
      <vt:lpstr>Pack your Bags!</vt:lpstr>
      <vt:lpstr>Health Reform in the Works</vt:lpstr>
      <vt:lpstr>Triple AIM</vt:lpstr>
      <vt:lpstr>PowerPoint Presentation</vt:lpstr>
      <vt:lpstr>PowerPoint Presentation</vt:lpstr>
      <vt:lpstr>Are You Thinking About Care Management?</vt:lpstr>
      <vt:lpstr>Key Elements </vt:lpstr>
      <vt:lpstr>PCMH Framework </vt:lpstr>
      <vt:lpstr>Around We Go</vt:lpstr>
      <vt:lpstr>The Common Thread</vt:lpstr>
      <vt:lpstr>Social Workers</vt:lpstr>
      <vt:lpstr>What We Need You To Teach</vt:lpstr>
      <vt:lpstr>Federally Qualified Health Center (FQHC) Expansion</vt:lpstr>
      <vt:lpstr>Accountable Care Organizations</vt:lpstr>
      <vt:lpstr>If Social Workers Are  Not at the Table</vt:lpstr>
      <vt:lpstr>Looking to the Future</vt:lpstr>
    </vt:vector>
  </TitlesOfParts>
  <Company>Silver Pennies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 Stokes</dc:creator>
  <cp:lastModifiedBy>Adrienne Stokes</cp:lastModifiedBy>
  <cp:revision>18</cp:revision>
  <dcterms:modified xsi:type="dcterms:W3CDTF">2015-02-25T17:54:28Z</dcterms:modified>
</cp:coreProperties>
</file>