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17"/>
  </p:notesMasterIdLst>
  <p:sldIdLst>
    <p:sldId id="272"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44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0CEECE-4714-44AC-A49D-5BB49B5EEA6D}" type="datetimeFigureOut">
              <a:rPr lang="en-US" smtClean="0"/>
              <a:t>12/9/2015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D776A8-92CD-445A-B7EC-96E1003F61E3}" type="slidenum">
              <a:rPr lang="en-US" smtClean="0"/>
              <a:t>‹#›</a:t>
            </a:fld>
            <a:endParaRPr lang="en-US"/>
          </a:p>
        </p:txBody>
      </p:sp>
    </p:spTree>
    <p:extLst>
      <p:ext uri="{BB962C8B-B14F-4D97-AF65-F5344CB8AC3E}">
        <p14:creationId xmlns:p14="http://schemas.microsoft.com/office/powerpoint/2010/main" val="1660978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fld id="{6B6E525E-6E59-42EC-A7FD-C7EB7890C3EB}" type="slidenum">
              <a:rPr lang="en-US" altLang="en-US" sz="1200" b="0">
                <a:solidFill>
                  <a:srgbClr val="000000"/>
                </a:solidFill>
              </a:rPr>
              <a:pPr/>
              <a:t>1</a:t>
            </a:fld>
            <a:endParaRPr lang="en-US" altLang="en-US" sz="1200" b="0">
              <a:solidFill>
                <a:srgbClr val="000000"/>
              </a:solidFill>
            </a:endParaRPr>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xfrm>
            <a:off x="685800" y="4656138"/>
            <a:ext cx="5715000" cy="4191000"/>
          </a:xfrm>
          <a:noFill/>
        </p:spPr>
        <p:txBody>
          <a:bodyPr/>
          <a:lstStyle/>
          <a:p>
            <a:pPr marL="228600" indent="-228600"/>
            <a:endParaRPr lang="en-US" altLang="en-US" sz="1400" smtClean="0"/>
          </a:p>
        </p:txBody>
      </p:sp>
    </p:spTree>
    <p:extLst>
      <p:ext uri="{BB962C8B-B14F-4D97-AF65-F5344CB8AC3E}">
        <p14:creationId xmlns:p14="http://schemas.microsoft.com/office/powerpoint/2010/main" val="24806794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TextEdit="1"/>
          </p:cNvSpPr>
          <p:nvPr>
            <p:ph type="sldImg"/>
          </p:nvPr>
        </p:nvSpPr>
        <p:spPr>
          <a:ln/>
        </p:spPr>
      </p:sp>
      <p:sp>
        <p:nvSpPr>
          <p:cNvPr id="83971" name="Rectangle 3"/>
          <p:cNvSpPr>
            <a:spLocks noGrp="1"/>
          </p:cNvSpPr>
          <p:nvPr>
            <p:ph type="body" idx="1"/>
          </p:nvPr>
        </p:nvSpPr>
        <p:spPr>
          <a:noFill/>
        </p:spPr>
        <p:txBody>
          <a:bodyPr/>
          <a:lstStyle/>
          <a:p>
            <a:r>
              <a:rPr lang="en-US" altLang="en-US" smtClean="0"/>
              <a:t>Monitoring REACH as part of a quality assurance system helps to:</a:t>
            </a:r>
          </a:p>
          <a:p>
            <a:r>
              <a:rPr lang="en-US" altLang="en-US" smtClean="0"/>
              <a:t>Determine if the target audience is participating in the program, in what numbers, and the percentage of program completion and attrition; and </a:t>
            </a:r>
          </a:p>
          <a:p>
            <a:r>
              <a:rPr lang="en-US" altLang="en-US" smtClean="0"/>
              <a:t>Helps to assess the adequacy of marketing efforts, recruitment and retention of participants and whether certain program sites are having problems with attendance.</a:t>
            </a:r>
          </a:p>
          <a:p>
            <a:endParaRPr lang="en-US" altLang="en-US" smtClean="0"/>
          </a:p>
          <a:p>
            <a:endParaRPr lang="en-US" altLang="en-US" smtClean="0"/>
          </a:p>
          <a:p>
            <a:r>
              <a:rPr lang="en-US" altLang="en-US" smtClean="0"/>
              <a:t>We cover key questions to ask and how to monitor REACH in Module 3, Assuring Program Quality, the Importance of REACH and ADOPTION</a:t>
            </a:r>
          </a:p>
        </p:txBody>
      </p:sp>
    </p:spTree>
    <p:extLst>
      <p:ext uri="{BB962C8B-B14F-4D97-AF65-F5344CB8AC3E}">
        <p14:creationId xmlns:p14="http://schemas.microsoft.com/office/powerpoint/2010/main" val="13080781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TextEdit="1"/>
          </p:cNvSpPr>
          <p:nvPr>
            <p:ph type="sldImg"/>
          </p:nvPr>
        </p:nvSpPr>
        <p:spPr>
          <a:ln/>
        </p:spPr>
      </p:sp>
      <p:sp>
        <p:nvSpPr>
          <p:cNvPr id="61443" name="Rectangle 3"/>
          <p:cNvSpPr>
            <a:spLocks noGrp="1"/>
          </p:cNvSpPr>
          <p:nvPr>
            <p:ph type="body" idx="1"/>
          </p:nvPr>
        </p:nvSpPr>
        <p:spPr/>
        <p:txBody>
          <a:bodyPr>
            <a:normAutofit/>
          </a:bodyPr>
          <a:lstStyle/>
          <a:p>
            <a:pPr>
              <a:defRPr/>
            </a:pPr>
            <a:r>
              <a:rPr lang="en-US" b="1" dirty="0" smtClean="0"/>
              <a:t>[Danielle, the text could be cut down on the slide]</a:t>
            </a:r>
          </a:p>
          <a:p>
            <a:pPr>
              <a:defRPr/>
            </a:pPr>
            <a:r>
              <a:rPr lang="en-US" dirty="0" smtClean="0"/>
              <a:t>It may not be a requirement or possible for you to measure the effectiveness of your health promotion program, but such assessments can help you:</a:t>
            </a:r>
          </a:p>
          <a:p>
            <a:pPr>
              <a:buFontTx/>
              <a:buChar char="•"/>
              <a:defRPr/>
            </a:pPr>
            <a:r>
              <a:rPr lang="en-US" dirty="0" smtClean="0"/>
              <a:t> Demonstrate whether the program as delivered in your real-world setting is producing the same positive changes seen in the original research design; and - </a:t>
            </a:r>
          </a:p>
          <a:p>
            <a:pPr>
              <a:buFontTx/>
              <a:buChar char="•"/>
              <a:defRPr/>
            </a:pPr>
            <a:r>
              <a:rPr lang="en-US" dirty="0" smtClean="0"/>
              <a:t> Demonstrate program value and return on investment to key stakeholders. </a:t>
            </a:r>
          </a:p>
          <a:p>
            <a:pPr>
              <a:buFontTx/>
              <a:buChar char="•"/>
              <a:defRPr/>
            </a:pPr>
            <a:r>
              <a:rPr lang="en-US" dirty="0" smtClean="0"/>
              <a:t> if you find different outcomes from the original research design, this information might indicate that the program is not effective for the selected target audience or setting or that you might need to monitor whether the program was implemented with fidelity to the original design </a:t>
            </a:r>
          </a:p>
          <a:p>
            <a:pPr>
              <a:defRPr/>
            </a:pPr>
            <a:endParaRPr lang="en-US" dirty="0" smtClean="0"/>
          </a:p>
          <a:p>
            <a:pPr>
              <a:defRPr/>
            </a:pPr>
            <a:endParaRPr lang="en-US" dirty="0" smtClean="0"/>
          </a:p>
          <a:p>
            <a:pPr>
              <a:defRPr/>
            </a:pPr>
            <a:r>
              <a:rPr lang="en-US" b="1" dirty="0" smtClean="0"/>
              <a:t>[Danielle, for the rest of this text, please put in the usual directions]</a:t>
            </a:r>
          </a:p>
          <a:p>
            <a:pPr>
              <a:defRPr/>
            </a:pPr>
            <a:r>
              <a:rPr lang="en-US" dirty="0" smtClean="0"/>
              <a:t>If you are interested in learning more about program evaluation, and specifically outcome evaluation for health promotion programs, you can pause now and go to the Evaluation section on the NCOA Center for Healthy Aging website: Here you’ll find basic evaluation manuals, tools and other resources.</a:t>
            </a:r>
          </a:p>
          <a:p>
            <a:pPr>
              <a:defRPr/>
            </a:pPr>
            <a:r>
              <a:rPr lang="en-US" dirty="0" smtClean="0"/>
              <a:t>http://healthyagingprograms.org/content.asp?sectionid=67</a:t>
            </a:r>
          </a:p>
          <a:p>
            <a:pPr>
              <a:defRPr/>
            </a:pPr>
            <a:endParaRPr lang="en-US" dirty="0" smtClean="0"/>
          </a:p>
          <a:p>
            <a:pPr>
              <a:defRPr/>
            </a:pPr>
            <a:r>
              <a:rPr lang="en-US" dirty="0" smtClean="0"/>
              <a:t>We cover the types of data used to describe and monitor program delivery and outcomes in Modules 7 and 8 in the series on Making Effective Presentations about your evidenced-based health promotion programs.</a:t>
            </a:r>
          </a:p>
          <a:p>
            <a:pPr>
              <a:defRPr/>
            </a:pPr>
            <a:endParaRPr lang="en-US" dirty="0" smtClean="0"/>
          </a:p>
        </p:txBody>
      </p:sp>
    </p:spTree>
    <p:extLst>
      <p:ext uri="{BB962C8B-B14F-4D97-AF65-F5344CB8AC3E}">
        <p14:creationId xmlns:p14="http://schemas.microsoft.com/office/powerpoint/2010/main" val="15988765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TextEdit="1"/>
          </p:cNvSpPr>
          <p:nvPr>
            <p:ph type="sldImg"/>
          </p:nvPr>
        </p:nvSpPr>
        <p:spPr>
          <a:ln/>
        </p:spPr>
      </p:sp>
      <p:sp>
        <p:nvSpPr>
          <p:cNvPr id="61443" name="Rectangle 3"/>
          <p:cNvSpPr>
            <a:spLocks noGrp="1"/>
          </p:cNvSpPr>
          <p:nvPr>
            <p:ph type="body" idx="1"/>
          </p:nvPr>
        </p:nvSpPr>
        <p:spPr/>
        <p:txBody>
          <a:bodyPr>
            <a:normAutofit/>
          </a:bodyPr>
          <a:lstStyle/>
          <a:p>
            <a:pPr>
              <a:defRPr/>
            </a:pPr>
            <a:r>
              <a:rPr lang="en-US" b="1" dirty="0" smtClean="0"/>
              <a:t>[Danielle, the text could be cut down on the slide]</a:t>
            </a:r>
          </a:p>
          <a:p>
            <a:pPr>
              <a:defRPr/>
            </a:pPr>
            <a:r>
              <a:rPr lang="en-US" dirty="0" smtClean="0"/>
              <a:t>It may not be a requirement or possible for you to measure the effectiveness of your health promotion program, but such assessments can help you:</a:t>
            </a:r>
          </a:p>
          <a:p>
            <a:pPr>
              <a:buFontTx/>
              <a:buChar char="•"/>
              <a:defRPr/>
            </a:pPr>
            <a:r>
              <a:rPr lang="en-US" dirty="0" smtClean="0"/>
              <a:t> Demonstrate whether the program as delivered in your real-world setting is producing the same positive changes seen in the original research design; and - </a:t>
            </a:r>
          </a:p>
          <a:p>
            <a:pPr>
              <a:buFontTx/>
              <a:buChar char="•"/>
              <a:defRPr/>
            </a:pPr>
            <a:r>
              <a:rPr lang="en-US" dirty="0" smtClean="0"/>
              <a:t> Demonstrate program value and return on investment to key stakeholders. </a:t>
            </a:r>
          </a:p>
          <a:p>
            <a:pPr>
              <a:buFontTx/>
              <a:buChar char="•"/>
              <a:defRPr/>
            </a:pPr>
            <a:r>
              <a:rPr lang="en-US" dirty="0" smtClean="0"/>
              <a:t> if you find different outcomes from the original research design, this information might indicate that the program is not effective for the selected target audience or setting or that you might need to monitor whether the program was implemented with fidelity to the original design </a:t>
            </a:r>
          </a:p>
          <a:p>
            <a:pPr>
              <a:defRPr/>
            </a:pPr>
            <a:endParaRPr lang="en-US" dirty="0" smtClean="0"/>
          </a:p>
          <a:p>
            <a:pPr>
              <a:defRPr/>
            </a:pPr>
            <a:endParaRPr lang="en-US" dirty="0" smtClean="0"/>
          </a:p>
          <a:p>
            <a:pPr>
              <a:defRPr/>
            </a:pPr>
            <a:r>
              <a:rPr lang="en-US" b="1" dirty="0" smtClean="0"/>
              <a:t>[Danielle, for the rest of this text, please put in the usual directions]</a:t>
            </a:r>
          </a:p>
          <a:p>
            <a:pPr>
              <a:defRPr/>
            </a:pPr>
            <a:r>
              <a:rPr lang="en-US" dirty="0" smtClean="0"/>
              <a:t>If you are interested in learning more about program evaluation, and specifically outcome evaluation for health promotion programs, you can pause now and go to the Evaluation section on the NCOA Center for Healthy Aging website: Here you’ll find basic evaluation manuals, tools and other resources.</a:t>
            </a:r>
          </a:p>
          <a:p>
            <a:pPr>
              <a:defRPr/>
            </a:pPr>
            <a:r>
              <a:rPr lang="en-US" dirty="0" smtClean="0"/>
              <a:t>http://healthyagingprograms.org/content.asp?sectionid=67</a:t>
            </a:r>
          </a:p>
          <a:p>
            <a:pPr>
              <a:defRPr/>
            </a:pPr>
            <a:endParaRPr lang="en-US" dirty="0" smtClean="0"/>
          </a:p>
          <a:p>
            <a:pPr>
              <a:defRPr/>
            </a:pPr>
            <a:r>
              <a:rPr lang="en-US" dirty="0" smtClean="0"/>
              <a:t>We cover the types of data used to describe and monitor program delivery and outcomes in Modules 7 and 8 in the series on Making Effective Presentations about your evidenced-based health promotion programs.</a:t>
            </a:r>
          </a:p>
          <a:p>
            <a:pPr>
              <a:defRPr/>
            </a:pPr>
            <a:endParaRPr lang="en-US" dirty="0" smtClean="0"/>
          </a:p>
        </p:txBody>
      </p:sp>
    </p:spTree>
    <p:extLst>
      <p:ext uri="{BB962C8B-B14F-4D97-AF65-F5344CB8AC3E}">
        <p14:creationId xmlns:p14="http://schemas.microsoft.com/office/powerpoint/2010/main" val="741417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TextEdit="1"/>
          </p:cNvSpPr>
          <p:nvPr>
            <p:ph type="sldImg"/>
          </p:nvPr>
        </p:nvSpPr>
        <p:spPr>
          <a:ln/>
        </p:spPr>
      </p:sp>
      <p:sp>
        <p:nvSpPr>
          <p:cNvPr id="87043" name="Rectangle 3"/>
          <p:cNvSpPr>
            <a:spLocks noGrp="1"/>
          </p:cNvSpPr>
          <p:nvPr>
            <p:ph type="body" idx="1"/>
          </p:nvPr>
        </p:nvSpPr>
        <p:spPr>
          <a:noFill/>
        </p:spPr>
        <p:txBody>
          <a:bodyPr/>
          <a:lstStyle/>
          <a:p>
            <a:r>
              <a:rPr lang="en-US" altLang="en-US" smtClean="0"/>
              <a:t>It’s important to monitor ADOPTION to help you determine: </a:t>
            </a:r>
          </a:p>
          <a:p>
            <a:pPr>
              <a:buFontTx/>
              <a:buChar char="•"/>
            </a:pPr>
            <a:r>
              <a:rPr lang="en-US" altLang="en-US" smtClean="0"/>
              <a:t> Whether you have enough partners and implementation sites to deliver the program and reach your target population.</a:t>
            </a:r>
          </a:p>
          <a:p>
            <a:pPr>
              <a:buFontTx/>
              <a:buChar char="•"/>
            </a:pPr>
            <a:r>
              <a:rPr lang="en-US" altLang="en-US" smtClean="0"/>
              <a:t> How well your partners are supporting the program</a:t>
            </a:r>
          </a:p>
          <a:p>
            <a:pPr>
              <a:buFontTx/>
              <a:buChar char="•"/>
            </a:pPr>
            <a:r>
              <a:rPr lang="en-US" altLang="en-US" smtClean="0"/>
              <a:t> Whether the program is the type needed and accepted by the agencies you need to deliver the program</a:t>
            </a:r>
          </a:p>
          <a:p>
            <a:pPr>
              <a:buFontTx/>
              <a:buChar char="•"/>
            </a:pPr>
            <a:r>
              <a:rPr lang="en-US" altLang="en-US" smtClean="0"/>
              <a:t> Whether you are recruiting and retaining adequate numbers of quality personnel to deliver the program. High attrition rates might indicate the need to improve recruitment, screening, training and/or retention methods</a:t>
            </a:r>
          </a:p>
          <a:p>
            <a:pPr>
              <a:buFontTx/>
              <a:buChar char="•"/>
            </a:pPr>
            <a:r>
              <a:rPr lang="en-US" altLang="en-US" smtClean="0"/>
              <a:t> Whether you can go to “scale” with your program, offering it in all the places it needs to be offered.</a:t>
            </a:r>
          </a:p>
          <a:p>
            <a:endParaRPr lang="en-US" altLang="en-US" smtClean="0"/>
          </a:p>
          <a:p>
            <a:endParaRPr lang="en-US" altLang="en-US" smtClean="0"/>
          </a:p>
          <a:p>
            <a:endParaRPr lang="en-US" altLang="en-US" smtClean="0"/>
          </a:p>
          <a:p>
            <a:r>
              <a:rPr lang="en-US" altLang="en-US" smtClean="0"/>
              <a:t>We cover key questions to ask and how to monitor ADOPTION in more detail in Module 3 of this series.</a:t>
            </a:r>
          </a:p>
          <a:p>
            <a:endParaRPr lang="en-US" altLang="en-US" smtClean="0"/>
          </a:p>
        </p:txBody>
      </p:sp>
    </p:spTree>
    <p:extLst>
      <p:ext uri="{BB962C8B-B14F-4D97-AF65-F5344CB8AC3E}">
        <p14:creationId xmlns:p14="http://schemas.microsoft.com/office/powerpoint/2010/main" val="2781352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TextEdit="1"/>
          </p:cNvSpPr>
          <p:nvPr>
            <p:ph type="sldImg"/>
          </p:nvPr>
        </p:nvSpPr>
        <p:spPr>
          <a:ln/>
        </p:spPr>
      </p:sp>
      <p:sp>
        <p:nvSpPr>
          <p:cNvPr id="88067" name="Rectangle 3"/>
          <p:cNvSpPr>
            <a:spLocks noGrp="1"/>
          </p:cNvSpPr>
          <p:nvPr>
            <p:ph type="body" idx="1"/>
          </p:nvPr>
        </p:nvSpPr>
        <p:spPr>
          <a:noFill/>
        </p:spPr>
        <p:txBody>
          <a:bodyPr/>
          <a:lstStyle/>
          <a:p>
            <a:r>
              <a:rPr lang="en-US" altLang="en-US" smtClean="0"/>
              <a:t>Monitoring IMPLEMENTATION activities helps you to:</a:t>
            </a:r>
          </a:p>
          <a:p>
            <a:pPr>
              <a:buFontTx/>
              <a:buChar char="•"/>
            </a:pPr>
            <a:r>
              <a:rPr lang="en-US" altLang="en-US" smtClean="0"/>
              <a:t>Ensure that the program is delivered as intended over time, no matter how often it is delivered, by whom and in what setting.</a:t>
            </a:r>
          </a:p>
          <a:p>
            <a:pPr>
              <a:buFontTx/>
              <a:buChar char="•"/>
            </a:pPr>
            <a:r>
              <a:rPr lang="en-US" altLang="en-US" smtClean="0"/>
              <a:t>Be more certain about what is really producing the program benefits</a:t>
            </a:r>
          </a:p>
          <a:p>
            <a:pPr>
              <a:buFontTx/>
              <a:buChar char="•"/>
            </a:pPr>
            <a:r>
              <a:rPr lang="en-US" altLang="en-US" smtClean="0"/>
              <a:t>Identify areas where personnel need to improve their performance of key training and program delivery tasks.</a:t>
            </a:r>
          </a:p>
          <a:p>
            <a:pPr>
              <a:buFontTx/>
              <a:buChar char="•"/>
            </a:pPr>
            <a:r>
              <a:rPr lang="en-US" altLang="en-US" smtClean="0"/>
              <a:t>Identify where changes may need to be made. Sometimes program adaptations may need to be made to meet local needs, in consultation with the program developers. </a:t>
            </a:r>
          </a:p>
          <a:p>
            <a:pPr>
              <a:buFontTx/>
              <a:buChar char="•"/>
            </a:pPr>
            <a:endParaRPr lang="en-US" altLang="en-US" smtClean="0"/>
          </a:p>
          <a:p>
            <a:endParaRPr lang="en-US" altLang="en-US" smtClean="0"/>
          </a:p>
          <a:p>
            <a:r>
              <a:rPr lang="en-US" altLang="en-US" smtClean="0"/>
              <a:t>We cover key questions to ask and how to monitor IMPLEMENTATION in more detail in Module 4 of this series.</a:t>
            </a:r>
          </a:p>
          <a:p>
            <a:endParaRPr lang="en-US" altLang="en-US" smtClean="0"/>
          </a:p>
        </p:txBody>
      </p:sp>
    </p:spTree>
    <p:extLst>
      <p:ext uri="{BB962C8B-B14F-4D97-AF65-F5344CB8AC3E}">
        <p14:creationId xmlns:p14="http://schemas.microsoft.com/office/powerpoint/2010/main" val="20419887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TextEdit="1"/>
          </p:cNvSpPr>
          <p:nvPr>
            <p:ph type="sldImg"/>
          </p:nvPr>
        </p:nvSpPr>
        <p:spPr>
          <a:ln/>
        </p:spPr>
      </p:sp>
      <p:sp>
        <p:nvSpPr>
          <p:cNvPr id="89091" name="Rectangle 3"/>
          <p:cNvSpPr>
            <a:spLocks noGrp="1"/>
          </p:cNvSpPr>
          <p:nvPr>
            <p:ph type="body" idx="1"/>
          </p:nvPr>
        </p:nvSpPr>
        <p:spPr>
          <a:noFill/>
        </p:spPr>
        <p:txBody>
          <a:bodyPr/>
          <a:lstStyle/>
          <a:p>
            <a:r>
              <a:rPr lang="en-US" altLang="en-US" smtClean="0"/>
              <a:t>Monitoring IMPLEMENTATION activities helps you to:</a:t>
            </a:r>
          </a:p>
          <a:p>
            <a:pPr>
              <a:buFontTx/>
              <a:buChar char="•"/>
            </a:pPr>
            <a:r>
              <a:rPr lang="en-US" altLang="en-US" smtClean="0"/>
              <a:t>Ensure that the program is delivered as intended over time, no matter how often it is delivered, by whom and in what setting.</a:t>
            </a:r>
          </a:p>
          <a:p>
            <a:pPr>
              <a:buFontTx/>
              <a:buChar char="•"/>
            </a:pPr>
            <a:r>
              <a:rPr lang="en-US" altLang="en-US" smtClean="0"/>
              <a:t>Be more certain about what is really producing the program benefits</a:t>
            </a:r>
          </a:p>
          <a:p>
            <a:pPr>
              <a:buFontTx/>
              <a:buChar char="•"/>
            </a:pPr>
            <a:r>
              <a:rPr lang="en-US" altLang="en-US" smtClean="0"/>
              <a:t>Identify areas where personnel need to improve their performance of key training and program delivery tasks.</a:t>
            </a:r>
          </a:p>
          <a:p>
            <a:pPr>
              <a:buFontTx/>
              <a:buChar char="•"/>
            </a:pPr>
            <a:r>
              <a:rPr lang="en-US" altLang="en-US" smtClean="0"/>
              <a:t>Identify where changes may need to be made. Sometimes program adaptations may need to be made to meet local needs, in consultation with the program developers. </a:t>
            </a:r>
          </a:p>
          <a:p>
            <a:pPr>
              <a:buFontTx/>
              <a:buChar char="•"/>
            </a:pPr>
            <a:endParaRPr lang="en-US" altLang="en-US" smtClean="0"/>
          </a:p>
          <a:p>
            <a:endParaRPr lang="en-US" altLang="en-US" smtClean="0"/>
          </a:p>
          <a:p>
            <a:r>
              <a:rPr lang="en-US" altLang="en-US" smtClean="0"/>
              <a:t>We cover key questions to ask and how to monitor IMPLEMENTATION in more detail in Module 4 of this series.</a:t>
            </a:r>
          </a:p>
          <a:p>
            <a:endParaRPr lang="en-US" altLang="en-US" smtClean="0"/>
          </a:p>
        </p:txBody>
      </p:sp>
    </p:spTree>
    <p:extLst>
      <p:ext uri="{BB962C8B-B14F-4D97-AF65-F5344CB8AC3E}">
        <p14:creationId xmlns:p14="http://schemas.microsoft.com/office/powerpoint/2010/main" val="35641521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TextEdit="1"/>
          </p:cNvSpPr>
          <p:nvPr>
            <p:ph type="sldImg"/>
          </p:nvPr>
        </p:nvSpPr>
        <p:spPr>
          <a:ln/>
        </p:spPr>
      </p:sp>
      <p:sp>
        <p:nvSpPr>
          <p:cNvPr id="90115" name="Rectangle 3"/>
          <p:cNvSpPr>
            <a:spLocks noGrp="1"/>
          </p:cNvSpPr>
          <p:nvPr>
            <p:ph type="body" idx="1"/>
          </p:nvPr>
        </p:nvSpPr>
        <p:spPr>
          <a:noFill/>
        </p:spPr>
        <p:txBody>
          <a:bodyPr/>
          <a:lstStyle/>
          <a:p>
            <a:r>
              <a:rPr lang="en-US" altLang="en-US" smtClean="0"/>
              <a:t>Activities to monitor maintenance help you to:</a:t>
            </a:r>
          </a:p>
          <a:p>
            <a:endParaRPr lang="en-US" altLang="en-US" smtClean="0"/>
          </a:p>
          <a:p>
            <a:pPr>
              <a:buFontTx/>
              <a:buChar char="•"/>
            </a:pPr>
            <a:r>
              <a:rPr lang="en-US" altLang="en-US" smtClean="0"/>
              <a:t>Document any long-term benefits of the program. Under the current grant funding, AoA grantees are not expected to conduct long-term outcome assessments. If you are considering doing so, it’s recommended that you collaborate with external entities with the capacity and resources to coordinate such a study, such as university partners.</a:t>
            </a:r>
          </a:p>
          <a:p>
            <a:pPr>
              <a:buFontTx/>
              <a:buChar char="•"/>
            </a:pPr>
            <a:endParaRPr lang="en-US" altLang="en-US" smtClean="0"/>
          </a:p>
          <a:p>
            <a:pPr>
              <a:buFontTx/>
              <a:buChar char="•"/>
            </a:pPr>
            <a:r>
              <a:rPr lang="en-US" altLang="en-US" smtClean="0"/>
              <a:t>Other important MAINTENANCE activities focus on determining to what extent the program is embedded within organizations and within the state’s evidence-based prevention program distribution and delivery system.</a:t>
            </a:r>
          </a:p>
          <a:p>
            <a:pPr>
              <a:buFontTx/>
              <a:buChar char="•"/>
            </a:pPr>
            <a:endParaRPr lang="en-US" altLang="en-US" smtClean="0"/>
          </a:p>
          <a:p>
            <a:endParaRPr lang="en-US" altLang="en-US" smtClean="0"/>
          </a:p>
          <a:p>
            <a:r>
              <a:rPr lang="en-US" altLang="en-US" smtClean="0"/>
              <a:t>We cover key questions to ask and how to monitor MAINTENANCE in more detail in Module 5 of this series.</a:t>
            </a:r>
          </a:p>
          <a:p>
            <a:endParaRPr lang="en-US" altLang="en-US" smtClean="0"/>
          </a:p>
        </p:txBody>
      </p:sp>
    </p:spTree>
    <p:extLst>
      <p:ext uri="{BB962C8B-B14F-4D97-AF65-F5344CB8AC3E}">
        <p14:creationId xmlns:p14="http://schemas.microsoft.com/office/powerpoint/2010/main" val="5640036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566594000"/>
      </p:ext>
    </p:extLst>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81159655"/>
      </p:ext>
    </p:extLst>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100" y="304800"/>
            <a:ext cx="2095500" cy="6400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304800"/>
            <a:ext cx="6134100" cy="6400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57883762"/>
      </p:ext>
    </p:extLst>
  </p:cSld>
  <p:clrMapOvr>
    <a:masterClrMapping/>
  </p:clrMapOvr>
  <p:transition>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3982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3638"/>
            <a:ext cx="2133600" cy="457200"/>
          </a:xfrm>
          <a:prstGeom prst="rect">
            <a:avLst/>
          </a:prstGeom>
        </p:spPr>
        <p:txBody>
          <a:bodyPr/>
          <a:lstStyle>
            <a:lvl1pPr>
              <a:defRPr/>
            </a:lvl1pPr>
          </a:lstStyle>
          <a:p>
            <a:pPr eaLnBrk="0" fontAlgn="base" hangingPunct="0">
              <a:spcBef>
                <a:spcPct val="0"/>
              </a:spcBef>
              <a:spcAft>
                <a:spcPct val="0"/>
              </a:spcAft>
              <a:defRPr/>
            </a:pPr>
            <a:endParaRPr lang="en-US" altLang="en-US" sz="2400" b="1">
              <a:solidFill>
                <a:srgbClr val="FFFFFF"/>
              </a:solidFill>
              <a:latin typeface="Times New Roman" pitchFamily="18" charset="0"/>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a:defRPr/>
            </a:lvl1pPr>
          </a:lstStyle>
          <a:p>
            <a:pPr eaLnBrk="0" fontAlgn="base" hangingPunct="0">
              <a:spcBef>
                <a:spcPct val="0"/>
              </a:spcBef>
              <a:spcAft>
                <a:spcPct val="0"/>
              </a:spcAft>
              <a:defRPr/>
            </a:pPr>
            <a:endParaRPr lang="en-US" altLang="en-US" sz="2400" b="1">
              <a:solidFill>
                <a:srgbClr val="FFFFFF"/>
              </a:solidFill>
              <a:latin typeface="Times New Roman" pitchFamily="18" charset="0"/>
            </a:endParaRPr>
          </a:p>
        </p:txBody>
      </p:sp>
      <p:sp>
        <p:nvSpPr>
          <p:cNvPr id="7" name="Slide Number Placeholder 6"/>
          <p:cNvSpPr>
            <a:spLocks noGrp="1"/>
          </p:cNvSpPr>
          <p:nvPr>
            <p:ph type="sldNum" sz="quarter" idx="12"/>
          </p:nvPr>
        </p:nvSpPr>
        <p:spPr>
          <a:xfrm>
            <a:off x="6553200" y="6243638"/>
            <a:ext cx="2133600" cy="457200"/>
          </a:xfrm>
          <a:prstGeom prst="rect">
            <a:avLst/>
          </a:prstGeom>
        </p:spPr>
        <p:txBody>
          <a:bodyPr/>
          <a:lstStyle>
            <a:lvl1pPr>
              <a:defRPr/>
            </a:lvl1pPr>
          </a:lstStyle>
          <a:p>
            <a:pPr eaLnBrk="0" fontAlgn="base" hangingPunct="0">
              <a:spcBef>
                <a:spcPct val="0"/>
              </a:spcBef>
              <a:spcAft>
                <a:spcPct val="0"/>
              </a:spcAft>
              <a:defRPr/>
            </a:pPr>
            <a:fld id="{65A98B29-C8D6-40BB-A1B1-92A0A7C9261A}" type="slidenum">
              <a:rPr lang="en-US" altLang="en-US" sz="2400" b="1">
                <a:solidFill>
                  <a:srgbClr val="FFFFFF"/>
                </a:solidFill>
                <a:latin typeface="Times New Roman" pitchFamily="18" charset="0"/>
              </a:rPr>
              <a:pPr eaLnBrk="0" fontAlgn="base" hangingPunct="0">
                <a:spcBef>
                  <a:spcPct val="0"/>
                </a:spcBef>
                <a:spcAft>
                  <a:spcPct val="0"/>
                </a:spcAft>
                <a:defRPr/>
              </a:pPr>
              <a:t>‹#›</a:t>
            </a:fld>
            <a:endParaRPr lang="en-US" altLang="en-US" sz="2400" b="1">
              <a:solidFill>
                <a:srgbClr val="FFFFFF"/>
              </a:solidFill>
              <a:latin typeface="Times New Roman" pitchFamily="18" charset="0"/>
            </a:endParaRPr>
          </a:p>
        </p:txBody>
      </p:sp>
    </p:spTree>
    <p:extLst>
      <p:ext uri="{BB962C8B-B14F-4D97-AF65-F5344CB8AC3E}">
        <p14:creationId xmlns:p14="http://schemas.microsoft.com/office/powerpoint/2010/main" val="31572435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429928356"/>
      </p:ext>
    </p:extLst>
  </p:cSld>
  <p:clrMapOvr>
    <a:masterClrMapping/>
  </p:clrMapOvr>
  <p:transition>
    <p:rand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75258241"/>
      </p:ext>
    </p:extLst>
  </p:cSld>
  <p:clrMapOvr>
    <a:masterClrMapping/>
  </p:clrMapOvr>
  <p:transition>
    <p:rand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053648632"/>
      </p:ext>
    </p:extLst>
  </p:cSld>
  <p:clrMapOvr>
    <a:masterClrMapping/>
  </p:clrMapOvr>
  <p:transition>
    <p:rand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24000"/>
            <a:ext cx="41148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524000"/>
            <a:ext cx="41148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78066732"/>
      </p:ext>
    </p:extLst>
  </p:cSld>
  <p:clrMapOvr>
    <a:masterClrMapping/>
  </p:clrMapOvr>
  <p:transition>
    <p:random/>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48542325"/>
      </p:ext>
    </p:extLst>
  </p:cSld>
  <p:clrMapOvr>
    <a:masterClrMapping/>
  </p:clrMapOvr>
  <p:transition>
    <p:random/>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29691490"/>
      </p:ext>
    </p:extLst>
  </p:cSld>
  <p:clrMapOvr>
    <a:masterClrMapping/>
  </p:clrMapOvr>
  <p:transition>
    <p:random/>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6754771"/>
      </p:ext>
    </p:extLst>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87325515"/>
      </p:ext>
    </p:extLst>
  </p:cSld>
  <p:clrMapOvr>
    <a:masterClrMapping/>
  </p:clrMapOvr>
  <p:transition>
    <p:random/>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54813374"/>
      </p:ext>
    </p:extLst>
  </p:cSld>
  <p:clrMapOvr>
    <a:masterClrMapping/>
  </p:clrMapOvr>
  <p:transition>
    <p:random/>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628479140"/>
      </p:ext>
    </p:extLst>
  </p:cSld>
  <p:clrMapOvr>
    <a:masterClrMapping/>
  </p:clrMapOvr>
  <p:transition>
    <p:random/>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05404021"/>
      </p:ext>
    </p:extLst>
  </p:cSld>
  <p:clrMapOvr>
    <a:masterClrMapping/>
  </p:clrMapOvr>
  <p:transition>
    <p:random/>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100" y="304800"/>
            <a:ext cx="2095500" cy="6400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304800"/>
            <a:ext cx="6134100" cy="6400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54925311"/>
      </p:ext>
    </p:extLst>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15358097"/>
      </p:ext>
    </p:extLst>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24000"/>
            <a:ext cx="41148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524000"/>
            <a:ext cx="41148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97904479"/>
      </p:ext>
    </p:extLst>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47119279"/>
      </p:ext>
    </p:extLst>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165806869"/>
      </p:ext>
    </p:extLst>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840719"/>
      </p:ext>
    </p:extLst>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694790174"/>
      </p:ext>
    </p:extLst>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847191008"/>
      </p:ext>
    </p:extLst>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66CC"/>
        </a:solidFill>
        <a:effectLst/>
      </p:bgPr>
    </p:bg>
    <p:spTree>
      <p:nvGrpSpPr>
        <p:cNvPr id="1" name=""/>
        <p:cNvGrpSpPr/>
        <p:nvPr/>
      </p:nvGrpSpPr>
      <p:grpSpPr>
        <a:xfrm>
          <a:off x="0" y="0"/>
          <a:ext cx="0" cy="0"/>
          <a:chOff x="0" y="0"/>
          <a:chExt cx="0" cy="0"/>
        </a:xfrm>
      </p:grpSpPr>
      <p:sp>
        <p:nvSpPr>
          <p:cNvPr id="1026" name="Rectangle 3"/>
          <p:cNvSpPr>
            <a:spLocks noChangeArrowheads="1"/>
          </p:cNvSpPr>
          <p:nvPr/>
        </p:nvSpPr>
        <p:spPr bwMode="auto">
          <a:xfrm>
            <a:off x="0" y="0"/>
            <a:ext cx="9144000" cy="13716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0" fontAlgn="base" hangingPunct="0">
              <a:spcBef>
                <a:spcPct val="0"/>
              </a:spcBef>
              <a:spcAft>
                <a:spcPct val="0"/>
              </a:spcAft>
              <a:defRPr/>
            </a:pPr>
            <a:endParaRPr lang="en-US" altLang="en-US" smtClean="0">
              <a:solidFill>
                <a:srgbClr val="FFFFFF"/>
              </a:solidFill>
            </a:endParaRPr>
          </a:p>
        </p:txBody>
      </p:sp>
      <p:sp>
        <p:nvSpPr>
          <p:cNvPr id="1027" name="Rectangle 4"/>
          <p:cNvSpPr>
            <a:spLocks noGrp="1" noChangeArrowheads="1"/>
          </p:cNvSpPr>
          <p:nvPr>
            <p:ph type="title"/>
          </p:nvPr>
        </p:nvSpPr>
        <p:spPr bwMode="auto">
          <a:xfrm>
            <a:off x="990600" y="304800"/>
            <a:ext cx="75438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028" name="Rectangle 5"/>
          <p:cNvSpPr>
            <a:spLocks noChangeArrowheads="1"/>
          </p:cNvSpPr>
          <p:nvPr/>
        </p:nvSpPr>
        <p:spPr bwMode="auto">
          <a:xfrm>
            <a:off x="0" y="0"/>
            <a:ext cx="914400" cy="1371600"/>
          </a:xfrm>
          <a:prstGeom prst="rect">
            <a:avLst/>
          </a:prstGeom>
          <a:solidFill>
            <a:srgbClr val="CC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0" fontAlgn="base" hangingPunct="0">
              <a:spcBef>
                <a:spcPct val="0"/>
              </a:spcBef>
              <a:spcAft>
                <a:spcPct val="0"/>
              </a:spcAft>
              <a:defRPr/>
            </a:pPr>
            <a:endParaRPr lang="en-US" altLang="en-US" smtClean="0">
              <a:solidFill>
                <a:srgbClr val="FFFFFF"/>
              </a:solidFill>
            </a:endParaRPr>
          </a:p>
        </p:txBody>
      </p:sp>
      <p:sp>
        <p:nvSpPr>
          <p:cNvPr id="1029" name="Rectangle 6"/>
          <p:cNvSpPr>
            <a:spLocks noChangeArrowheads="1"/>
          </p:cNvSpPr>
          <p:nvPr/>
        </p:nvSpPr>
        <p:spPr bwMode="auto">
          <a:xfrm>
            <a:off x="0" y="1371600"/>
            <a:ext cx="914400" cy="5486400"/>
          </a:xfrm>
          <a:prstGeom prst="rect">
            <a:avLst/>
          </a:prstGeom>
          <a:solidFill>
            <a:srgbClr val="FF99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0" fontAlgn="base" hangingPunct="0">
              <a:spcBef>
                <a:spcPct val="0"/>
              </a:spcBef>
              <a:spcAft>
                <a:spcPct val="0"/>
              </a:spcAft>
              <a:defRPr/>
            </a:pPr>
            <a:endParaRPr lang="en-US" altLang="en-US" smtClean="0">
              <a:solidFill>
                <a:srgbClr val="FFFFFF"/>
              </a:solidFill>
            </a:endParaRPr>
          </a:p>
        </p:txBody>
      </p:sp>
      <p:sp>
        <p:nvSpPr>
          <p:cNvPr id="1030" name="Rectangle 7"/>
          <p:cNvSpPr>
            <a:spLocks noGrp="1" noChangeArrowheads="1"/>
          </p:cNvSpPr>
          <p:nvPr>
            <p:ph type="body" idx="1"/>
          </p:nvPr>
        </p:nvSpPr>
        <p:spPr bwMode="auto">
          <a:xfrm>
            <a:off x="609600" y="1524000"/>
            <a:ext cx="838200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pic>
        <p:nvPicPr>
          <p:cNvPr id="1031" name="Picture 8"/>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705600" y="5562600"/>
            <a:ext cx="2052638"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67709979"/>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p:random/>
  </p:transition>
  <p:txStyles>
    <p:titleStyle>
      <a:lvl1pPr algn="l" rtl="0" eaLnBrk="0" fontAlgn="base" hangingPunct="0">
        <a:spcBef>
          <a:spcPct val="0"/>
        </a:spcBef>
        <a:spcAft>
          <a:spcPct val="0"/>
        </a:spcAft>
        <a:defRPr sz="3000" b="1" i="1">
          <a:solidFill>
            <a:srgbClr val="333399"/>
          </a:solidFill>
          <a:latin typeface="+mj-lt"/>
          <a:ea typeface="+mj-ea"/>
          <a:cs typeface="+mj-cs"/>
        </a:defRPr>
      </a:lvl1pPr>
      <a:lvl2pPr algn="l" rtl="0" eaLnBrk="0" fontAlgn="base" hangingPunct="0">
        <a:spcBef>
          <a:spcPct val="0"/>
        </a:spcBef>
        <a:spcAft>
          <a:spcPct val="0"/>
        </a:spcAft>
        <a:defRPr sz="3000" b="1" i="1">
          <a:solidFill>
            <a:srgbClr val="333399"/>
          </a:solidFill>
          <a:latin typeface="Verdana" pitchFamily="34" charset="0"/>
        </a:defRPr>
      </a:lvl2pPr>
      <a:lvl3pPr algn="l" rtl="0" eaLnBrk="0" fontAlgn="base" hangingPunct="0">
        <a:spcBef>
          <a:spcPct val="0"/>
        </a:spcBef>
        <a:spcAft>
          <a:spcPct val="0"/>
        </a:spcAft>
        <a:defRPr sz="3000" b="1" i="1">
          <a:solidFill>
            <a:srgbClr val="333399"/>
          </a:solidFill>
          <a:latin typeface="Verdana" pitchFamily="34" charset="0"/>
        </a:defRPr>
      </a:lvl3pPr>
      <a:lvl4pPr algn="l" rtl="0" eaLnBrk="0" fontAlgn="base" hangingPunct="0">
        <a:spcBef>
          <a:spcPct val="0"/>
        </a:spcBef>
        <a:spcAft>
          <a:spcPct val="0"/>
        </a:spcAft>
        <a:defRPr sz="3000" b="1" i="1">
          <a:solidFill>
            <a:srgbClr val="333399"/>
          </a:solidFill>
          <a:latin typeface="Verdana" pitchFamily="34" charset="0"/>
        </a:defRPr>
      </a:lvl4pPr>
      <a:lvl5pPr algn="l" rtl="0" eaLnBrk="0" fontAlgn="base" hangingPunct="0">
        <a:spcBef>
          <a:spcPct val="0"/>
        </a:spcBef>
        <a:spcAft>
          <a:spcPct val="0"/>
        </a:spcAft>
        <a:defRPr sz="3000" b="1" i="1">
          <a:solidFill>
            <a:srgbClr val="333399"/>
          </a:solidFill>
          <a:latin typeface="Verdana" pitchFamily="34" charset="0"/>
        </a:defRPr>
      </a:lvl5pPr>
      <a:lvl6pPr marL="457200" algn="l" rtl="0" fontAlgn="base">
        <a:spcBef>
          <a:spcPct val="0"/>
        </a:spcBef>
        <a:spcAft>
          <a:spcPct val="0"/>
        </a:spcAft>
        <a:defRPr sz="3000" b="1" i="1">
          <a:solidFill>
            <a:srgbClr val="333399"/>
          </a:solidFill>
          <a:latin typeface="Verdana" pitchFamily="34" charset="0"/>
        </a:defRPr>
      </a:lvl6pPr>
      <a:lvl7pPr marL="914400" algn="l" rtl="0" fontAlgn="base">
        <a:spcBef>
          <a:spcPct val="0"/>
        </a:spcBef>
        <a:spcAft>
          <a:spcPct val="0"/>
        </a:spcAft>
        <a:defRPr sz="3000" b="1" i="1">
          <a:solidFill>
            <a:srgbClr val="333399"/>
          </a:solidFill>
          <a:latin typeface="Verdana" pitchFamily="34" charset="0"/>
        </a:defRPr>
      </a:lvl7pPr>
      <a:lvl8pPr marL="1371600" algn="l" rtl="0" fontAlgn="base">
        <a:spcBef>
          <a:spcPct val="0"/>
        </a:spcBef>
        <a:spcAft>
          <a:spcPct val="0"/>
        </a:spcAft>
        <a:defRPr sz="3000" b="1" i="1">
          <a:solidFill>
            <a:srgbClr val="333399"/>
          </a:solidFill>
          <a:latin typeface="Verdana" pitchFamily="34" charset="0"/>
        </a:defRPr>
      </a:lvl8pPr>
      <a:lvl9pPr marL="1828800" algn="l" rtl="0" fontAlgn="base">
        <a:spcBef>
          <a:spcPct val="0"/>
        </a:spcBef>
        <a:spcAft>
          <a:spcPct val="0"/>
        </a:spcAft>
        <a:defRPr sz="3000" b="1" i="1">
          <a:solidFill>
            <a:srgbClr val="333399"/>
          </a:solidFill>
          <a:latin typeface="Verdana" pitchFamily="34" charset="0"/>
        </a:defRPr>
      </a:lvl9pPr>
    </p:titleStyle>
    <p:bodyStyle>
      <a:lvl1pPr marL="342900" indent="-342900" algn="l" rtl="0" eaLnBrk="0" fontAlgn="base" hangingPunct="0">
        <a:spcBef>
          <a:spcPct val="100000"/>
        </a:spcBef>
        <a:spcAft>
          <a:spcPct val="0"/>
        </a:spcAft>
        <a:buClr>
          <a:srgbClr val="CC6699"/>
        </a:buClr>
        <a:buSzPct val="120000"/>
        <a:buFont typeface="Wingdings" pitchFamily="2" charset="2"/>
        <a:buChar char="§"/>
        <a:defRPr sz="2600" b="1">
          <a:solidFill>
            <a:schemeClr val="tx1"/>
          </a:solidFill>
          <a:latin typeface="+mn-lt"/>
          <a:ea typeface="+mn-ea"/>
          <a:cs typeface="+mn-cs"/>
        </a:defRPr>
      </a:lvl1pPr>
      <a:lvl2pPr marL="742950" indent="-285750" algn="l" rtl="0" eaLnBrk="0" fontAlgn="base" hangingPunct="0">
        <a:spcBef>
          <a:spcPct val="50000"/>
        </a:spcBef>
        <a:spcAft>
          <a:spcPct val="0"/>
        </a:spcAft>
        <a:buClr>
          <a:schemeClr val="tx1"/>
        </a:buClr>
        <a:buChar char="•"/>
        <a:defRPr sz="2400" b="1">
          <a:solidFill>
            <a:schemeClr val="tx1"/>
          </a:solidFill>
          <a:latin typeface="+mn-lt"/>
        </a:defRPr>
      </a:lvl2pPr>
      <a:lvl3pPr marL="1085850" indent="-228600" algn="l" rtl="0" eaLnBrk="0" fontAlgn="base" hangingPunct="0">
        <a:spcBef>
          <a:spcPct val="50000"/>
        </a:spcBef>
        <a:spcAft>
          <a:spcPct val="0"/>
        </a:spcAft>
        <a:buFont typeface="Wingdings" pitchFamily="2" charset="2"/>
        <a:buChar char="§"/>
        <a:defRPr sz="2000" b="1">
          <a:solidFill>
            <a:schemeClr val="tx1"/>
          </a:solidFill>
          <a:latin typeface="+mn-lt"/>
        </a:defRPr>
      </a:lvl3pPr>
      <a:lvl4pPr marL="1428750" indent="-228600" algn="l" rtl="0" eaLnBrk="0" fontAlgn="base" hangingPunct="0">
        <a:spcBef>
          <a:spcPct val="20000"/>
        </a:spcBef>
        <a:spcAft>
          <a:spcPct val="0"/>
        </a:spcAft>
        <a:buClr>
          <a:schemeClr val="bg2"/>
        </a:buClr>
        <a:defRPr sz="2000" b="1">
          <a:solidFill>
            <a:schemeClr val="tx1"/>
          </a:solidFill>
          <a:latin typeface="+mn-lt"/>
        </a:defRPr>
      </a:lvl4pPr>
      <a:lvl5pPr marL="1771650" indent="-228600" algn="l" rtl="0" eaLnBrk="0" fontAlgn="base" hangingPunct="0">
        <a:spcBef>
          <a:spcPct val="20000"/>
        </a:spcBef>
        <a:spcAft>
          <a:spcPct val="0"/>
        </a:spcAft>
        <a:buClr>
          <a:schemeClr val="tx2"/>
        </a:buClr>
        <a:defRPr sz="2000" b="1">
          <a:solidFill>
            <a:schemeClr val="tx1"/>
          </a:solidFill>
          <a:latin typeface="+mn-lt"/>
        </a:defRPr>
      </a:lvl5pPr>
      <a:lvl6pPr marL="2228850" indent="-228600" algn="l" rtl="0" fontAlgn="base">
        <a:spcBef>
          <a:spcPct val="20000"/>
        </a:spcBef>
        <a:spcAft>
          <a:spcPct val="0"/>
        </a:spcAft>
        <a:buClr>
          <a:schemeClr val="tx2"/>
        </a:buClr>
        <a:defRPr sz="2000" b="1">
          <a:solidFill>
            <a:schemeClr val="tx1"/>
          </a:solidFill>
          <a:latin typeface="+mn-lt"/>
        </a:defRPr>
      </a:lvl6pPr>
      <a:lvl7pPr marL="2686050" indent="-228600" algn="l" rtl="0" fontAlgn="base">
        <a:spcBef>
          <a:spcPct val="20000"/>
        </a:spcBef>
        <a:spcAft>
          <a:spcPct val="0"/>
        </a:spcAft>
        <a:buClr>
          <a:schemeClr val="tx2"/>
        </a:buClr>
        <a:defRPr sz="2000" b="1">
          <a:solidFill>
            <a:schemeClr val="tx1"/>
          </a:solidFill>
          <a:latin typeface="+mn-lt"/>
        </a:defRPr>
      </a:lvl7pPr>
      <a:lvl8pPr marL="3143250" indent="-228600" algn="l" rtl="0" fontAlgn="base">
        <a:spcBef>
          <a:spcPct val="20000"/>
        </a:spcBef>
        <a:spcAft>
          <a:spcPct val="0"/>
        </a:spcAft>
        <a:buClr>
          <a:schemeClr val="tx2"/>
        </a:buClr>
        <a:defRPr sz="2000" b="1">
          <a:solidFill>
            <a:schemeClr val="tx1"/>
          </a:solidFill>
          <a:latin typeface="+mn-lt"/>
        </a:defRPr>
      </a:lvl8pPr>
      <a:lvl9pPr marL="3600450" indent="-228600" algn="l" rtl="0" fontAlgn="base">
        <a:spcBef>
          <a:spcPct val="20000"/>
        </a:spcBef>
        <a:spcAft>
          <a:spcPct val="0"/>
        </a:spcAft>
        <a:buClr>
          <a:schemeClr val="tx2"/>
        </a:buCl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6666CC"/>
        </a:solidFill>
        <a:effectLst/>
      </p:bgPr>
    </p:bg>
    <p:spTree>
      <p:nvGrpSpPr>
        <p:cNvPr id="1" name=""/>
        <p:cNvGrpSpPr/>
        <p:nvPr/>
      </p:nvGrpSpPr>
      <p:grpSpPr>
        <a:xfrm>
          <a:off x="0" y="0"/>
          <a:ext cx="0" cy="0"/>
          <a:chOff x="0" y="0"/>
          <a:chExt cx="0" cy="0"/>
        </a:xfrm>
      </p:grpSpPr>
      <p:sp>
        <p:nvSpPr>
          <p:cNvPr id="1026" name="Rectangle 3"/>
          <p:cNvSpPr>
            <a:spLocks noChangeArrowheads="1"/>
          </p:cNvSpPr>
          <p:nvPr/>
        </p:nvSpPr>
        <p:spPr bwMode="auto">
          <a:xfrm>
            <a:off x="0" y="0"/>
            <a:ext cx="9144000" cy="13716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0" fontAlgn="base" hangingPunct="0">
              <a:spcBef>
                <a:spcPct val="0"/>
              </a:spcBef>
              <a:spcAft>
                <a:spcPct val="0"/>
              </a:spcAft>
              <a:defRPr/>
            </a:pPr>
            <a:endParaRPr lang="en-US" altLang="en-US" smtClean="0">
              <a:solidFill>
                <a:srgbClr val="FFFFFF"/>
              </a:solidFill>
            </a:endParaRPr>
          </a:p>
        </p:txBody>
      </p:sp>
      <p:sp>
        <p:nvSpPr>
          <p:cNvPr id="1027" name="Rectangle 4"/>
          <p:cNvSpPr>
            <a:spLocks noGrp="1" noChangeArrowheads="1"/>
          </p:cNvSpPr>
          <p:nvPr>
            <p:ph type="title"/>
          </p:nvPr>
        </p:nvSpPr>
        <p:spPr bwMode="auto">
          <a:xfrm>
            <a:off x="990600" y="304800"/>
            <a:ext cx="75438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028" name="Rectangle 5"/>
          <p:cNvSpPr>
            <a:spLocks noChangeArrowheads="1"/>
          </p:cNvSpPr>
          <p:nvPr/>
        </p:nvSpPr>
        <p:spPr bwMode="auto">
          <a:xfrm>
            <a:off x="0" y="0"/>
            <a:ext cx="914400" cy="1371600"/>
          </a:xfrm>
          <a:prstGeom prst="rect">
            <a:avLst/>
          </a:prstGeom>
          <a:solidFill>
            <a:srgbClr val="CC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0" fontAlgn="base" hangingPunct="0">
              <a:spcBef>
                <a:spcPct val="0"/>
              </a:spcBef>
              <a:spcAft>
                <a:spcPct val="0"/>
              </a:spcAft>
              <a:defRPr/>
            </a:pPr>
            <a:endParaRPr lang="en-US" altLang="en-US" smtClean="0">
              <a:solidFill>
                <a:srgbClr val="FFFFFF"/>
              </a:solidFill>
            </a:endParaRPr>
          </a:p>
        </p:txBody>
      </p:sp>
      <p:sp>
        <p:nvSpPr>
          <p:cNvPr id="1029" name="Rectangle 6"/>
          <p:cNvSpPr>
            <a:spLocks noChangeArrowheads="1"/>
          </p:cNvSpPr>
          <p:nvPr/>
        </p:nvSpPr>
        <p:spPr bwMode="auto">
          <a:xfrm>
            <a:off x="0" y="1371600"/>
            <a:ext cx="914400" cy="5486400"/>
          </a:xfrm>
          <a:prstGeom prst="rect">
            <a:avLst/>
          </a:prstGeom>
          <a:solidFill>
            <a:srgbClr val="FF99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0" fontAlgn="base" hangingPunct="0">
              <a:spcBef>
                <a:spcPct val="0"/>
              </a:spcBef>
              <a:spcAft>
                <a:spcPct val="0"/>
              </a:spcAft>
              <a:defRPr/>
            </a:pPr>
            <a:endParaRPr lang="en-US" altLang="en-US" smtClean="0">
              <a:solidFill>
                <a:srgbClr val="FFFFFF"/>
              </a:solidFill>
            </a:endParaRPr>
          </a:p>
        </p:txBody>
      </p:sp>
      <p:sp>
        <p:nvSpPr>
          <p:cNvPr id="1030" name="Rectangle 7"/>
          <p:cNvSpPr>
            <a:spLocks noGrp="1" noChangeArrowheads="1"/>
          </p:cNvSpPr>
          <p:nvPr>
            <p:ph type="body" idx="1"/>
          </p:nvPr>
        </p:nvSpPr>
        <p:spPr bwMode="auto">
          <a:xfrm>
            <a:off x="609600" y="1524000"/>
            <a:ext cx="838200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pic>
        <p:nvPicPr>
          <p:cNvPr id="1031" name="Picture 8"/>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705600" y="5562600"/>
            <a:ext cx="2052638"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45174384"/>
      </p:ext>
    </p:extLst>
  </p:cSld>
  <p:clrMap bg1="dk2" tx1="lt1" bg2="dk1"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ransition>
    <p:random/>
  </p:transition>
  <p:txStyles>
    <p:titleStyle>
      <a:lvl1pPr algn="l" rtl="0" eaLnBrk="0" fontAlgn="base" hangingPunct="0">
        <a:spcBef>
          <a:spcPct val="0"/>
        </a:spcBef>
        <a:spcAft>
          <a:spcPct val="0"/>
        </a:spcAft>
        <a:defRPr sz="3000" b="1" i="1">
          <a:solidFill>
            <a:srgbClr val="333399"/>
          </a:solidFill>
          <a:latin typeface="+mj-lt"/>
          <a:ea typeface="+mj-ea"/>
          <a:cs typeface="+mj-cs"/>
        </a:defRPr>
      </a:lvl1pPr>
      <a:lvl2pPr algn="l" rtl="0" eaLnBrk="0" fontAlgn="base" hangingPunct="0">
        <a:spcBef>
          <a:spcPct val="0"/>
        </a:spcBef>
        <a:spcAft>
          <a:spcPct val="0"/>
        </a:spcAft>
        <a:defRPr sz="3000" b="1" i="1">
          <a:solidFill>
            <a:srgbClr val="333399"/>
          </a:solidFill>
          <a:latin typeface="Verdana" pitchFamily="34" charset="0"/>
        </a:defRPr>
      </a:lvl2pPr>
      <a:lvl3pPr algn="l" rtl="0" eaLnBrk="0" fontAlgn="base" hangingPunct="0">
        <a:spcBef>
          <a:spcPct val="0"/>
        </a:spcBef>
        <a:spcAft>
          <a:spcPct val="0"/>
        </a:spcAft>
        <a:defRPr sz="3000" b="1" i="1">
          <a:solidFill>
            <a:srgbClr val="333399"/>
          </a:solidFill>
          <a:latin typeface="Verdana" pitchFamily="34" charset="0"/>
        </a:defRPr>
      </a:lvl3pPr>
      <a:lvl4pPr algn="l" rtl="0" eaLnBrk="0" fontAlgn="base" hangingPunct="0">
        <a:spcBef>
          <a:spcPct val="0"/>
        </a:spcBef>
        <a:spcAft>
          <a:spcPct val="0"/>
        </a:spcAft>
        <a:defRPr sz="3000" b="1" i="1">
          <a:solidFill>
            <a:srgbClr val="333399"/>
          </a:solidFill>
          <a:latin typeface="Verdana" pitchFamily="34" charset="0"/>
        </a:defRPr>
      </a:lvl4pPr>
      <a:lvl5pPr algn="l" rtl="0" eaLnBrk="0" fontAlgn="base" hangingPunct="0">
        <a:spcBef>
          <a:spcPct val="0"/>
        </a:spcBef>
        <a:spcAft>
          <a:spcPct val="0"/>
        </a:spcAft>
        <a:defRPr sz="3000" b="1" i="1">
          <a:solidFill>
            <a:srgbClr val="333399"/>
          </a:solidFill>
          <a:latin typeface="Verdana" pitchFamily="34" charset="0"/>
        </a:defRPr>
      </a:lvl5pPr>
      <a:lvl6pPr marL="457200" algn="l" rtl="0" fontAlgn="base">
        <a:spcBef>
          <a:spcPct val="0"/>
        </a:spcBef>
        <a:spcAft>
          <a:spcPct val="0"/>
        </a:spcAft>
        <a:defRPr sz="3000" b="1" i="1">
          <a:solidFill>
            <a:srgbClr val="333399"/>
          </a:solidFill>
          <a:latin typeface="Verdana" pitchFamily="34" charset="0"/>
        </a:defRPr>
      </a:lvl6pPr>
      <a:lvl7pPr marL="914400" algn="l" rtl="0" fontAlgn="base">
        <a:spcBef>
          <a:spcPct val="0"/>
        </a:spcBef>
        <a:spcAft>
          <a:spcPct val="0"/>
        </a:spcAft>
        <a:defRPr sz="3000" b="1" i="1">
          <a:solidFill>
            <a:srgbClr val="333399"/>
          </a:solidFill>
          <a:latin typeface="Verdana" pitchFamily="34" charset="0"/>
        </a:defRPr>
      </a:lvl7pPr>
      <a:lvl8pPr marL="1371600" algn="l" rtl="0" fontAlgn="base">
        <a:spcBef>
          <a:spcPct val="0"/>
        </a:spcBef>
        <a:spcAft>
          <a:spcPct val="0"/>
        </a:spcAft>
        <a:defRPr sz="3000" b="1" i="1">
          <a:solidFill>
            <a:srgbClr val="333399"/>
          </a:solidFill>
          <a:latin typeface="Verdana" pitchFamily="34" charset="0"/>
        </a:defRPr>
      </a:lvl8pPr>
      <a:lvl9pPr marL="1828800" algn="l" rtl="0" fontAlgn="base">
        <a:spcBef>
          <a:spcPct val="0"/>
        </a:spcBef>
        <a:spcAft>
          <a:spcPct val="0"/>
        </a:spcAft>
        <a:defRPr sz="3000" b="1" i="1">
          <a:solidFill>
            <a:srgbClr val="333399"/>
          </a:solidFill>
          <a:latin typeface="Verdana" pitchFamily="34" charset="0"/>
        </a:defRPr>
      </a:lvl9pPr>
    </p:titleStyle>
    <p:bodyStyle>
      <a:lvl1pPr marL="342900" indent="-342900" algn="l" rtl="0" eaLnBrk="0" fontAlgn="base" hangingPunct="0">
        <a:spcBef>
          <a:spcPct val="100000"/>
        </a:spcBef>
        <a:spcAft>
          <a:spcPct val="0"/>
        </a:spcAft>
        <a:buClr>
          <a:srgbClr val="CC6699"/>
        </a:buClr>
        <a:buSzPct val="120000"/>
        <a:buFont typeface="Wingdings" panose="05000000000000000000" pitchFamily="2" charset="2"/>
        <a:buChar char="§"/>
        <a:defRPr sz="2600" b="1">
          <a:solidFill>
            <a:schemeClr val="tx1"/>
          </a:solidFill>
          <a:latin typeface="+mn-lt"/>
          <a:ea typeface="+mn-ea"/>
          <a:cs typeface="+mn-cs"/>
        </a:defRPr>
      </a:lvl1pPr>
      <a:lvl2pPr marL="742950" indent="-285750" algn="l" rtl="0" eaLnBrk="0" fontAlgn="base" hangingPunct="0">
        <a:spcBef>
          <a:spcPct val="50000"/>
        </a:spcBef>
        <a:spcAft>
          <a:spcPct val="0"/>
        </a:spcAft>
        <a:buClr>
          <a:schemeClr val="tx1"/>
        </a:buClr>
        <a:buChar char="•"/>
        <a:defRPr sz="2400" b="1">
          <a:solidFill>
            <a:schemeClr val="tx1"/>
          </a:solidFill>
          <a:latin typeface="+mn-lt"/>
        </a:defRPr>
      </a:lvl2pPr>
      <a:lvl3pPr marL="1085850" indent="-228600" algn="l" rtl="0" eaLnBrk="0" fontAlgn="base" hangingPunct="0">
        <a:spcBef>
          <a:spcPct val="50000"/>
        </a:spcBef>
        <a:spcAft>
          <a:spcPct val="0"/>
        </a:spcAft>
        <a:buFont typeface="Wingdings" panose="05000000000000000000" pitchFamily="2" charset="2"/>
        <a:buChar char="§"/>
        <a:defRPr sz="2000" b="1">
          <a:solidFill>
            <a:schemeClr val="tx1"/>
          </a:solidFill>
          <a:latin typeface="+mn-lt"/>
        </a:defRPr>
      </a:lvl3pPr>
      <a:lvl4pPr marL="1428750" indent="-228600" algn="l" rtl="0" eaLnBrk="0" fontAlgn="base" hangingPunct="0">
        <a:spcBef>
          <a:spcPct val="20000"/>
        </a:spcBef>
        <a:spcAft>
          <a:spcPct val="0"/>
        </a:spcAft>
        <a:buClr>
          <a:schemeClr val="bg2"/>
        </a:buClr>
        <a:defRPr sz="2000" b="1">
          <a:solidFill>
            <a:schemeClr val="tx1"/>
          </a:solidFill>
          <a:latin typeface="+mn-lt"/>
        </a:defRPr>
      </a:lvl4pPr>
      <a:lvl5pPr marL="1771650" indent="-228600" algn="l" rtl="0" eaLnBrk="0" fontAlgn="base" hangingPunct="0">
        <a:spcBef>
          <a:spcPct val="20000"/>
        </a:spcBef>
        <a:spcAft>
          <a:spcPct val="0"/>
        </a:spcAft>
        <a:buClr>
          <a:schemeClr val="tx2"/>
        </a:buClr>
        <a:defRPr sz="2000" b="1">
          <a:solidFill>
            <a:schemeClr val="tx1"/>
          </a:solidFill>
          <a:latin typeface="+mn-lt"/>
        </a:defRPr>
      </a:lvl5pPr>
      <a:lvl6pPr marL="2228850" indent="-228600" algn="l" rtl="0" fontAlgn="base">
        <a:spcBef>
          <a:spcPct val="20000"/>
        </a:spcBef>
        <a:spcAft>
          <a:spcPct val="0"/>
        </a:spcAft>
        <a:buClr>
          <a:schemeClr val="tx2"/>
        </a:buClr>
        <a:defRPr sz="2000" b="1">
          <a:solidFill>
            <a:schemeClr val="tx1"/>
          </a:solidFill>
          <a:latin typeface="+mn-lt"/>
        </a:defRPr>
      </a:lvl6pPr>
      <a:lvl7pPr marL="2686050" indent="-228600" algn="l" rtl="0" fontAlgn="base">
        <a:spcBef>
          <a:spcPct val="20000"/>
        </a:spcBef>
        <a:spcAft>
          <a:spcPct val="0"/>
        </a:spcAft>
        <a:buClr>
          <a:schemeClr val="tx2"/>
        </a:buClr>
        <a:defRPr sz="2000" b="1">
          <a:solidFill>
            <a:schemeClr val="tx1"/>
          </a:solidFill>
          <a:latin typeface="+mn-lt"/>
        </a:defRPr>
      </a:lvl7pPr>
      <a:lvl8pPr marL="3143250" indent="-228600" algn="l" rtl="0" fontAlgn="base">
        <a:spcBef>
          <a:spcPct val="20000"/>
        </a:spcBef>
        <a:spcAft>
          <a:spcPct val="0"/>
        </a:spcAft>
        <a:buClr>
          <a:schemeClr val="tx2"/>
        </a:buClr>
        <a:defRPr sz="2000" b="1">
          <a:solidFill>
            <a:schemeClr val="tx1"/>
          </a:solidFill>
          <a:latin typeface="+mn-lt"/>
        </a:defRPr>
      </a:lvl8pPr>
      <a:lvl9pPr marL="3600450" indent="-228600" algn="l" rtl="0" fontAlgn="base">
        <a:spcBef>
          <a:spcPct val="20000"/>
        </a:spcBef>
        <a:spcAft>
          <a:spcPct val="0"/>
        </a:spcAft>
        <a:buClr>
          <a:schemeClr val="tx2"/>
        </a:buCl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9.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6.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ChangeArrowheads="1"/>
          </p:cNvSpPr>
          <p:nvPr/>
        </p:nvSpPr>
        <p:spPr bwMode="auto">
          <a:xfrm>
            <a:off x="0" y="3886200"/>
            <a:ext cx="685800" cy="228600"/>
          </a:xfrm>
          <a:prstGeom prst="rect">
            <a:avLst/>
          </a:prstGeom>
          <a:solidFill>
            <a:srgbClr val="FF99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100000"/>
              </a:spcBef>
              <a:buClr>
                <a:srgbClr val="CC6699"/>
              </a:buClr>
              <a:buSzPct val="120000"/>
              <a:buFont typeface="Wingdings" panose="05000000000000000000" pitchFamily="2" charset="2"/>
              <a:buChar char="§"/>
              <a:defRPr sz="2600" b="1">
                <a:solidFill>
                  <a:schemeClr val="tx1"/>
                </a:solidFill>
                <a:latin typeface="Verdana" panose="020B0604030504040204" pitchFamily="34" charset="0"/>
              </a:defRPr>
            </a:lvl1pPr>
            <a:lvl2pPr marL="742950" indent="-285750">
              <a:spcBef>
                <a:spcPct val="50000"/>
              </a:spcBef>
              <a:buClr>
                <a:schemeClr val="tx1"/>
              </a:buClr>
              <a:buChar char="•"/>
              <a:defRPr sz="2400" b="1">
                <a:solidFill>
                  <a:schemeClr val="tx1"/>
                </a:solidFill>
                <a:latin typeface="Verdana" panose="020B0604030504040204" pitchFamily="34" charset="0"/>
              </a:defRPr>
            </a:lvl2pPr>
            <a:lvl3pPr marL="1143000" indent="-228600">
              <a:spcBef>
                <a:spcPct val="50000"/>
              </a:spcBef>
              <a:buFont typeface="Wingdings" panose="05000000000000000000" pitchFamily="2" charset="2"/>
              <a:buChar char="§"/>
              <a:defRPr sz="2000" b="1">
                <a:solidFill>
                  <a:schemeClr val="tx1"/>
                </a:solidFill>
                <a:latin typeface="Verdana" panose="020B0604030504040204" pitchFamily="34" charset="0"/>
              </a:defRPr>
            </a:lvl3pPr>
            <a:lvl4pPr marL="1600200" indent="-228600">
              <a:spcBef>
                <a:spcPct val="20000"/>
              </a:spcBef>
              <a:buClr>
                <a:schemeClr val="bg2"/>
              </a:buClr>
              <a:defRPr sz="2000" b="1">
                <a:solidFill>
                  <a:schemeClr val="tx1"/>
                </a:solidFill>
                <a:latin typeface="Verdana" panose="020B0604030504040204" pitchFamily="34" charset="0"/>
              </a:defRPr>
            </a:lvl4pPr>
            <a:lvl5pPr marL="2057400" indent="-228600">
              <a:spcBef>
                <a:spcPct val="20000"/>
              </a:spcBef>
              <a:buClr>
                <a:schemeClr val="tx2"/>
              </a:buClr>
              <a:defRPr sz="2000" b="1">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defRPr sz="2000" b="1">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defRPr sz="2000" b="1">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defRPr sz="2000" b="1">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defRPr sz="2000" b="1">
                <a:solidFill>
                  <a:schemeClr val="tx1"/>
                </a:solidFill>
                <a:latin typeface="Verdana" panose="020B0604030504040204" pitchFamily="34" charset="0"/>
              </a:defRPr>
            </a:lvl9pPr>
          </a:lstStyle>
          <a:p>
            <a:pPr eaLnBrk="0" fontAlgn="base" hangingPunct="0">
              <a:spcBef>
                <a:spcPct val="0"/>
              </a:spcBef>
              <a:spcAft>
                <a:spcPct val="0"/>
              </a:spcAft>
              <a:buClrTx/>
              <a:buSzTx/>
              <a:buFontTx/>
              <a:buNone/>
            </a:pPr>
            <a:endParaRPr lang="en-US" altLang="en-US" sz="2400" smtClean="0">
              <a:solidFill>
                <a:srgbClr val="FFFFFF"/>
              </a:solidFill>
              <a:latin typeface="Times New Roman" panose="02020603050405020304" pitchFamily="18" charset="0"/>
            </a:endParaRPr>
          </a:p>
        </p:txBody>
      </p:sp>
      <p:sp>
        <p:nvSpPr>
          <p:cNvPr id="4099" name="Rectangle 4"/>
          <p:cNvSpPr>
            <a:spLocks noChangeArrowheads="1"/>
          </p:cNvSpPr>
          <p:nvPr/>
        </p:nvSpPr>
        <p:spPr bwMode="auto">
          <a:xfrm>
            <a:off x="2438400" y="-12700"/>
            <a:ext cx="6705600" cy="1295400"/>
          </a:xfrm>
          <a:prstGeom prst="rect">
            <a:avLst/>
          </a:prstGeom>
          <a:solidFill>
            <a:srgbClr val="FF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100000"/>
              </a:spcBef>
              <a:buClr>
                <a:srgbClr val="CC6699"/>
              </a:buClr>
              <a:buSzPct val="120000"/>
              <a:buFont typeface="Wingdings" panose="05000000000000000000" pitchFamily="2" charset="2"/>
              <a:buChar char="§"/>
              <a:defRPr sz="2600" b="1">
                <a:solidFill>
                  <a:schemeClr val="tx1"/>
                </a:solidFill>
                <a:latin typeface="Verdana" panose="020B0604030504040204" pitchFamily="34" charset="0"/>
              </a:defRPr>
            </a:lvl1pPr>
            <a:lvl2pPr marL="742950" indent="-285750">
              <a:spcBef>
                <a:spcPct val="50000"/>
              </a:spcBef>
              <a:buClr>
                <a:schemeClr val="tx1"/>
              </a:buClr>
              <a:buChar char="•"/>
              <a:defRPr sz="2400" b="1">
                <a:solidFill>
                  <a:schemeClr val="tx1"/>
                </a:solidFill>
                <a:latin typeface="Verdana" panose="020B0604030504040204" pitchFamily="34" charset="0"/>
              </a:defRPr>
            </a:lvl2pPr>
            <a:lvl3pPr marL="1143000" indent="-228600">
              <a:spcBef>
                <a:spcPct val="50000"/>
              </a:spcBef>
              <a:buFont typeface="Wingdings" panose="05000000000000000000" pitchFamily="2" charset="2"/>
              <a:buChar char="§"/>
              <a:defRPr sz="2000" b="1">
                <a:solidFill>
                  <a:schemeClr val="tx1"/>
                </a:solidFill>
                <a:latin typeface="Verdana" panose="020B0604030504040204" pitchFamily="34" charset="0"/>
              </a:defRPr>
            </a:lvl3pPr>
            <a:lvl4pPr marL="1600200" indent="-228600">
              <a:spcBef>
                <a:spcPct val="20000"/>
              </a:spcBef>
              <a:buClr>
                <a:schemeClr val="bg2"/>
              </a:buClr>
              <a:defRPr sz="2000" b="1">
                <a:solidFill>
                  <a:schemeClr val="tx1"/>
                </a:solidFill>
                <a:latin typeface="Verdana" panose="020B0604030504040204" pitchFamily="34" charset="0"/>
              </a:defRPr>
            </a:lvl4pPr>
            <a:lvl5pPr marL="2057400" indent="-228600">
              <a:spcBef>
                <a:spcPct val="20000"/>
              </a:spcBef>
              <a:buClr>
                <a:schemeClr val="tx2"/>
              </a:buClr>
              <a:defRPr sz="2000" b="1">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defRPr sz="2000" b="1">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defRPr sz="2000" b="1">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defRPr sz="2000" b="1">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defRPr sz="2000" b="1">
                <a:solidFill>
                  <a:schemeClr val="tx1"/>
                </a:solidFill>
                <a:latin typeface="Verdana" panose="020B0604030504040204" pitchFamily="34" charset="0"/>
              </a:defRPr>
            </a:lvl9pPr>
          </a:lstStyle>
          <a:p>
            <a:pPr algn="ctr" eaLnBrk="0" fontAlgn="base" hangingPunct="0">
              <a:spcBef>
                <a:spcPct val="0"/>
              </a:spcBef>
              <a:spcAft>
                <a:spcPct val="0"/>
              </a:spcAft>
              <a:buClrTx/>
              <a:buSzTx/>
              <a:buFontTx/>
              <a:buNone/>
            </a:pPr>
            <a:endParaRPr lang="en-US" altLang="en-US" sz="3200" i="1" smtClean="0">
              <a:solidFill>
                <a:srgbClr val="000000"/>
              </a:solidFill>
              <a:latin typeface="Times" panose="02020603050405020304" pitchFamily="18" charset="0"/>
            </a:endParaRPr>
          </a:p>
          <a:p>
            <a:pPr algn="ctr" eaLnBrk="0" fontAlgn="base" hangingPunct="0">
              <a:spcBef>
                <a:spcPct val="0"/>
              </a:spcBef>
              <a:spcAft>
                <a:spcPct val="0"/>
              </a:spcAft>
              <a:buClrTx/>
              <a:buSzTx/>
              <a:buFontTx/>
              <a:buNone/>
            </a:pPr>
            <a:endParaRPr lang="en-US" altLang="en-US" sz="3200" i="1" smtClean="0">
              <a:solidFill>
                <a:srgbClr val="000000"/>
              </a:solidFill>
              <a:latin typeface="Times" panose="02020603050405020304" pitchFamily="18" charset="0"/>
            </a:endParaRPr>
          </a:p>
          <a:p>
            <a:pPr algn="ctr" eaLnBrk="0" fontAlgn="base" hangingPunct="0">
              <a:spcBef>
                <a:spcPct val="0"/>
              </a:spcBef>
              <a:spcAft>
                <a:spcPct val="0"/>
              </a:spcAft>
              <a:buClrTx/>
              <a:buSzTx/>
              <a:buFontTx/>
              <a:buNone/>
            </a:pPr>
            <a:endParaRPr lang="en-US" altLang="en-US" sz="3200" i="1" smtClean="0">
              <a:solidFill>
                <a:srgbClr val="000000"/>
              </a:solidFill>
              <a:latin typeface="Times" panose="02020603050405020304" pitchFamily="18" charset="0"/>
            </a:endParaRPr>
          </a:p>
          <a:p>
            <a:pPr algn="ctr" eaLnBrk="0" fontAlgn="base" hangingPunct="0">
              <a:spcBef>
                <a:spcPct val="0"/>
              </a:spcBef>
              <a:spcAft>
                <a:spcPct val="0"/>
              </a:spcAft>
              <a:buClrTx/>
              <a:buSzTx/>
              <a:buFontTx/>
              <a:buNone/>
            </a:pPr>
            <a:endParaRPr lang="en-US" altLang="en-US" sz="3600" smtClean="0">
              <a:solidFill>
                <a:srgbClr val="000000"/>
              </a:solidFill>
              <a:latin typeface="Arial" panose="020B0604020202020204" pitchFamily="34" charset="0"/>
            </a:endParaRPr>
          </a:p>
          <a:p>
            <a:pPr algn="ctr" eaLnBrk="0" fontAlgn="base" hangingPunct="0">
              <a:spcBef>
                <a:spcPct val="0"/>
              </a:spcBef>
              <a:spcAft>
                <a:spcPct val="0"/>
              </a:spcAft>
              <a:buClrTx/>
              <a:buSzTx/>
              <a:buFontTx/>
              <a:buNone/>
            </a:pPr>
            <a:endParaRPr lang="en-US" altLang="en-US" sz="3200" i="1" smtClean="0">
              <a:solidFill>
                <a:srgbClr val="FFFFFF"/>
              </a:solidFill>
              <a:latin typeface="Arial" panose="020B0604020202020204" pitchFamily="34" charset="0"/>
            </a:endParaRPr>
          </a:p>
          <a:p>
            <a:pPr algn="ctr" eaLnBrk="0" fontAlgn="base" hangingPunct="0">
              <a:spcBef>
                <a:spcPct val="0"/>
              </a:spcBef>
              <a:spcAft>
                <a:spcPct val="0"/>
              </a:spcAft>
              <a:buClrTx/>
              <a:buSzTx/>
              <a:buFontTx/>
              <a:buNone/>
            </a:pPr>
            <a:endParaRPr lang="en-US" altLang="en-US" sz="2400" i="1" smtClean="0">
              <a:solidFill>
                <a:srgbClr val="000000"/>
              </a:solidFill>
              <a:latin typeface="Arial" panose="020B0604020202020204" pitchFamily="34" charset="0"/>
            </a:endParaRPr>
          </a:p>
        </p:txBody>
      </p:sp>
      <p:sp>
        <p:nvSpPr>
          <p:cNvPr id="4100" name="Rectangle 6"/>
          <p:cNvSpPr>
            <a:spLocks noChangeArrowheads="1"/>
          </p:cNvSpPr>
          <p:nvPr/>
        </p:nvSpPr>
        <p:spPr bwMode="auto">
          <a:xfrm>
            <a:off x="0" y="-12700"/>
            <a:ext cx="2514600" cy="3048000"/>
          </a:xfrm>
          <a:prstGeom prst="rect">
            <a:avLst/>
          </a:prstGeom>
          <a:solidFill>
            <a:srgbClr val="6666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100000"/>
              </a:spcBef>
              <a:buClr>
                <a:srgbClr val="CC6699"/>
              </a:buClr>
              <a:buSzPct val="120000"/>
              <a:buFont typeface="Wingdings" panose="05000000000000000000" pitchFamily="2" charset="2"/>
              <a:buChar char="§"/>
              <a:defRPr sz="2600" b="1">
                <a:solidFill>
                  <a:schemeClr val="tx1"/>
                </a:solidFill>
                <a:latin typeface="Verdana" panose="020B0604030504040204" pitchFamily="34" charset="0"/>
              </a:defRPr>
            </a:lvl1pPr>
            <a:lvl2pPr marL="742950" indent="-285750">
              <a:spcBef>
                <a:spcPct val="50000"/>
              </a:spcBef>
              <a:buClr>
                <a:schemeClr val="tx1"/>
              </a:buClr>
              <a:buChar char="•"/>
              <a:defRPr sz="2400" b="1">
                <a:solidFill>
                  <a:schemeClr val="tx1"/>
                </a:solidFill>
                <a:latin typeface="Verdana" panose="020B0604030504040204" pitchFamily="34" charset="0"/>
              </a:defRPr>
            </a:lvl2pPr>
            <a:lvl3pPr marL="1143000" indent="-228600">
              <a:spcBef>
                <a:spcPct val="50000"/>
              </a:spcBef>
              <a:buFont typeface="Wingdings" panose="05000000000000000000" pitchFamily="2" charset="2"/>
              <a:buChar char="§"/>
              <a:defRPr sz="2000" b="1">
                <a:solidFill>
                  <a:schemeClr val="tx1"/>
                </a:solidFill>
                <a:latin typeface="Verdana" panose="020B0604030504040204" pitchFamily="34" charset="0"/>
              </a:defRPr>
            </a:lvl3pPr>
            <a:lvl4pPr marL="1600200" indent="-228600">
              <a:spcBef>
                <a:spcPct val="20000"/>
              </a:spcBef>
              <a:buClr>
                <a:schemeClr val="bg2"/>
              </a:buClr>
              <a:defRPr sz="2000" b="1">
                <a:solidFill>
                  <a:schemeClr val="tx1"/>
                </a:solidFill>
                <a:latin typeface="Verdana" panose="020B0604030504040204" pitchFamily="34" charset="0"/>
              </a:defRPr>
            </a:lvl4pPr>
            <a:lvl5pPr marL="2057400" indent="-228600">
              <a:spcBef>
                <a:spcPct val="20000"/>
              </a:spcBef>
              <a:buClr>
                <a:schemeClr val="tx2"/>
              </a:buClr>
              <a:defRPr sz="2000" b="1">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defRPr sz="2000" b="1">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defRPr sz="2000" b="1">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defRPr sz="2000" b="1">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defRPr sz="2000" b="1">
                <a:solidFill>
                  <a:schemeClr val="tx1"/>
                </a:solidFill>
                <a:latin typeface="Verdana" panose="020B0604030504040204" pitchFamily="34" charset="0"/>
              </a:defRPr>
            </a:lvl9pPr>
          </a:lstStyle>
          <a:p>
            <a:pPr eaLnBrk="0" fontAlgn="base" hangingPunct="0">
              <a:spcBef>
                <a:spcPct val="0"/>
              </a:spcBef>
              <a:spcAft>
                <a:spcPct val="0"/>
              </a:spcAft>
              <a:buClrTx/>
              <a:buSzTx/>
              <a:buFontTx/>
              <a:buNone/>
            </a:pPr>
            <a:endParaRPr lang="en-US" altLang="en-US" sz="2400" smtClean="0">
              <a:solidFill>
                <a:srgbClr val="FFFFFF"/>
              </a:solidFill>
              <a:latin typeface="Times New Roman" panose="02020603050405020304" pitchFamily="18" charset="0"/>
            </a:endParaRPr>
          </a:p>
        </p:txBody>
      </p:sp>
      <p:pic>
        <p:nvPicPr>
          <p:cNvPr id="4101" name="Picture 7" descr="GSAcollagep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00" y="533400"/>
            <a:ext cx="2527300" cy="5105400"/>
          </a:xfrm>
          <a:prstGeom prst="rect">
            <a:avLst/>
          </a:prstGeom>
          <a:solidFill>
            <a:srgbClr val="6666CC"/>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4102" name="Rectangle 8"/>
          <p:cNvSpPr>
            <a:spLocks noChangeArrowheads="1"/>
          </p:cNvSpPr>
          <p:nvPr/>
        </p:nvSpPr>
        <p:spPr bwMode="auto">
          <a:xfrm>
            <a:off x="0" y="5410200"/>
            <a:ext cx="9144000" cy="1447800"/>
          </a:xfrm>
          <a:prstGeom prst="rect">
            <a:avLst/>
          </a:prstGeom>
          <a:solidFill>
            <a:srgbClr val="FF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100000"/>
              </a:spcBef>
              <a:buClr>
                <a:srgbClr val="CC6699"/>
              </a:buClr>
              <a:buSzPct val="120000"/>
              <a:buFont typeface="Wingdings" panose="05000000000000000000" pitchFamily="2" charset="2"/>
              <a:buChar char="§"/>
              <a:defRPr sz="2600" b="1">
                <a:solidFill>
                  <a:schemeClr val="tx1"/>
                </a:solidFill>
                <a:latin typeface="Verdana" panose="020B0604030504040204" pitchFamily="34" charset="0"/>
              </a:defRPr>
            </a:lvl1pPr>
            <a:lvl2pPr marL="742950" indent="-285750">
              <a:spcBef>
                <a:spcPct val="50000"/>
              </a:spcBef>
              <a:buClr>
                <a:schemeClr val="tx1"/>
              </a:buClr>
              <a:buChar char="•"/>
              <a:defRPr sz="2400" b="1">
                <a:solidFill>
                  <a:schemeClr val="tx1"/>
                </a:solidFill>
                <a:latin typeface="Verdana" panose="020B0604030504040204" pitchFamily="34" charset="0"/>
              </a:defRPr>
            </a:lvl2pPr>
            <a:lvl3pPr marL="1143000" indent="-228600">
              <a:spcBef>
                <a:spcPct val="50000"/>
              </a:spcBef>
              <a:buFont typeface="Wingdings" panose="05000000000000000000" pitchFamily="2" charset="2"/>
              <a:buChar char="§"/>
              <a:defRPr sz="2000" b="1">
                <a:solidFill>
                  <a:schemeClr val="tx1"/>
                </a:solidFill>
                <a:latin typeface="Verdana" panose="020B0604030504040204" pitchFamily="34" charset="0"/>
              </a:defRPr>
            </a:lvl3pPr>
            <a:lvl4pPr marL="1600200" indent="-228600">
              <a:spcBef>
                <a:spcPct val="20000"/>
              </a:spcBef>
              <a:buClr>
                <a:schemeClr val="bg2"/>
              </a:buClr>
              <a:defRPr sz="2000" b="1">
                <a:solidFill>
                  <a:schemeClr val="tx1"/>
                </a:solidFill>
                <a:latin typeface="Verdana" panose="020B0604030504040204" pitchFamily="34" charset="0"/>
              </a:defRPr>
            </a:lvl4pPr>
            <a:lvl5pPr marL="2057400" indent="-228600">
              <a:spcBef>
                <a:spcPct val="20000"/>
              </a:spcBef>
              <a:buClr>
                <a:schemeClr val="tx2"/>
              </a:buClr>
              <a:defRPr sz="2000" b="1">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defRPr sz="2000" b="1">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defRPr sz="2000" b="1">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defRPr sz="2000" b="1">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defRPr sz="2000" b="1">
                <a:solidFill>
                  <a:schemeClr val="tx1"/>
                </a:solidFill>
                <a:latin typeface="Verdana" panose="020B0604030504040204" pitchFamily="34" charset="0"/>
              </a:defRPr>
            </a:lvl9pPr>
          </a:lstStyle>
          <a:p>
            <a:pPr algn="ctr" eaLnBrk="0" fontAlgn="base" hangingPunct="0">
              <a:spcBef>
                <a:spcPct val="0"/>
              </a:spcBef>
              <a:spcAft>
                <a:spcPct val="0"/>
              </a:spcAft>
              <a:buClrTx/>
              <a:buSzTx/>
              <a:buFontTx/>
              <a:buNone/>
            </a:pPr>
            <a:endParaRPr lang="en-US" altLang="en-US" sz="2800" smtClean="0">
              <a:solidFill>
                <a:srgbClr val="000000"/>
              </a:solidFill>
              <a:latin typeface="Arial" panose="020B0604020202020204" pitchFamily="34" charset="0"/>
            </a:endParaRPr>
          </a:p>
        </p:txBody>
      </p:sp>
      <p:sp>
        <p:nvSpPr>
          <p:cNvPr id="4103" name="Text Box 10"/>
          <p:cNvSpPr txBox="1">
            <a:spLocks noChangeArrowheads="1"/>
          </p:cNvSpPr>
          <p:nvPr/>
        </p:nvSpPr>
        <p:spPr bwMode="auto">
          <a:xfrm flipV="1">
            <a:off x="2590800" y="3497263"/>
            <a:ext cx="6553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spAutoFit/>
          </a:bodyPr>
          <a:lstStyle>
            <a:lvl1pPr>
              <a:spcBef>
                <a:spcPct val="100000"/>
              </a:spcBef>
              <a:buClr>
                <a:srgbClr val="CC6699"/>
              </a:buClr>
              <a:buSzPct val="120000"/>
              <a:buFont typeface="Wingdings" panose="05000000000000000000" pitchFamily="2" charset="2"/>
              <a:buChar char="§"/>
              <a:tabLst>
                <a:tab pos="1320800" algn="l"/>
              </a:tabLst>
              <a:defRPr sz="2600" b="1">
                <a:solidFill>
                  <a:schemeClr val="tx1"/>
                </a:solidFill>
                <a:latin typeface="Verdana" panose="020B0604030504040204" pitchFamily="34" charset="0"/>
              </a:defRPr>
            </a:lvl1pPr>
            <a:lvl2pPr marL="742950" indent="-285750">
              <a:spcBef>
                <a:spcPct val="50000"/>
              </a:spcBef>
              <a:buClr>
                <a:schemeClr val="tx1"/>
              </a:buClr>
              <a:buChar char="•"/>
              <a:tabLst>
                <a:tab pos="1320800" algn="l"/>
              </a:tabLst>
              <a:defRPr sz="2400" b="1">
                <a:solidFill>
                  <a:schemeClr val="tx1"/>
                </a:solidFill>
                <a:latin typeface="Verdana" panose="020B0604030504040204" pitchFamily="34" charset="0"/>
              </a:defRPr>
            </a:lvl2pPr>
            <a:lvl3pPr marL="1143000" indent="-228600">
              <a:spcBef>
                <a:spcPct val="50000"/>
              </a:spcBef>
              <a:buFont typeface="Wingdings" panose="05000000000000000000" pitchFamily="2" charset="2"/>
              <a:buChar char="§"/>
              <a:tabLst>
                <a:tab pos="1320800" algn="l"/>
              </a:tabLst>
              <a:defRPr sz="2000" b="1">
                <a:solidFill>
                  <a:schemeClr val="tx1"/>
                </a:solidFill>
                <a:latin typeface="Verdana" panose="020B0604030504040204" pitchFamily="34" charset="0"/>
              </a:defRPr>
            </a:lvl3pPr>
            <a:lvl4pPr marL="1600200" indent="-228600">
              <a:spcBef>
                <a:spcPct val="20000"/>
              </a:spcBef>
              <a:buClr>
                <a:schemeClr val="bg2"/>
              </a:buClr>
              <a:tabLst>
                <a:tab pos="1320800" algn="l"/>
              </a:tabLst>
              <a:defRPr sz="2000" b="1">
                <a:solidFill>
                  <a:schemeClr val="tx1"/>
                </a:solidFill>
                <a:latin typeface="Verdana" panose="020B0604030504040204" pitchFamily="34" charset="0"/>
              </a:defRPr>
            </a:lvl4pPr>
            <a:lvl5pPr marL="2057400" indent="-228600">
              <a:spcBef>
                <a:spcPct val="20000"/>
              </a:spcBef>
              <a:buClr>
                <a:schemeClr val="tx2"/>
              </a:buClr>
              <a:tabLst>
                <a:tab pos="1320800" algn="l"/>
              </a:tabLst>
              <a:defRPr sz="2000" b="1">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tabLst>
                <a:tab pos="1320800" algn="l"/>
              </a:tabLst>
              <a:defRPr sz="2000" b="1">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tabLst>
                <a:tab pos="1320800" algn="l"/>
              </a:tabLst>
              <a:defRPr sz="2000" b="1">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tabLst>
                <a:tab pos="1320800" algn="l"/>
              </a:tabLst>
              <a:defRPr sz="2000" b="1">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tabLst>
                <a:tab pos="1320800" algn="l"/>
              </a:tabLst>
              <a:defRPr sz="2000" b="1">
                <a:solidFill>
                  <a:schemeClr val="tx1"/>
                </a:solidFill>
                <a:latin typeface="Verdana" panose="020B0604030504040204" pitchFamily="34" charset="0"/>
              </a:defRPr>
            </a:lvl9pPr>
          </a:lstStyle>
          <a:p>
            <a:pPr eaLnBrk="0" fontAlgn="base" hangingPunct="0">
              <a:spcBef>
                <a:spcPct val="0"/>
              </a:spcBef>
              <a:spcAft>
                <a:spcPct val="0"/>
              </a:spcAft>
              <a:buClrTx/>
              <a:buSzTx/>
              <a:buFontTx/>
              <a:buNone/>
            </a:pPr>
            <a:endParaRPr lang="en-US" altLang="en-US" sz="1000" b="0" smtClean="0">
              <a:solidFill>
                <a:srgbClr val="FFFFFF"/>
              </a:solidFill>
            </a:endParaRPr>
          </a:p>
        </p:txBody>
      </p:sp>
      <p:sp>
        <p:nvSpPr>
          <p:cNvPr id="4104" name="Rectangle 11"/>
          <p:cNvSpPr>
            <a:spLocks noChangeArrowheads="1"/>
          </p:cNvSpPr>
          <p:nvPr/>
        </p:nvSpPr>
        <p:spPr bwMode="auto">
          <a:xfrm>
            <a:off x="2514600" y="1371600"/>
            <a:ext cx="6629400" cy="2209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100000"/>
              </a:spcBef>
              <a:buClr>
                <a:srgbClr val="CC6699"/>
              </a:buClr>
              <a:buSzPct val="120000"/>
              <a:buFont typeface="Wingdings" panose="05000000000000000000" pitchFamily="2" charset="2"/>
              <a:buChar char="§"/>
              <a:defRPr sz="2600" b="1">
                <a:solidFill>
                  <a:schemeClr val="tx1"/>
                </a:solidFill>
                <a:latin typeface="Verdana" panose="020B0604030504040204" pitchFamily="34" charset="0"/>
              </a:defRPr>
            </a:lvl1pPr>
            <a:lvl2pPr marL="742950" indent="-285750">
              <a:spcBef>
                <a:spcPct val="50000"/>
              </a:spcBef>
              <a:buClr>
                <a:schemeClr val="tx1"/>
              </a:buClr>
              <a:buChar char="•"/>
              <a:defRPr sz="2400" b="1">
                <a:solidFill>
                  <a:schemeClr val="tx1"/>
                </a:solidFill>
                <a:latin typeface="Verdana" panose="020B0604030504040204" pitchFamily="34" charset="0"/>
              </a:defRPr>
            </a:lvl2pPr>
            <a:lvl3pPr marL="1143000" indent="-228600">
              <a:spcBef>
                <a:spcPct val="50000"/>
              </a:spcBef>
              <a:buFont typeface="Wingdings" panose="05000000000000000000" pitchFamily="2" charset="2"/>
              <a:buChar char="§"/>
              <a:defRPr sz="2000" b="1">
                <a:solidFill>
                  <a:schemeClr val="tx1"/>
                </a:solidFill>
                <a:latin typeface="Verdana" panose="020B0604030504040204" pitchFamily="34" charset="0"/>
              </a:defRPr>
            </a:lvl3pPr>
            <a:lvl4pPr marL="1600200" indent="-228600">
              <a:spcBef>
                <a:spcPct val="20000"/>
              </a:spcBef>
              <a:buClr>
                <a:schemeClr val="bg2"/>
              </a:buClr>
              <a:defRPr sz="2000" b="1">
                <a:solidFill>
                  <a:schemeClr val="tx1"/>
                </a:solidFill>
                <a:latin typeface="Verdana" panose="020B0604030504040204" pitchFamily="34" charset="0"/>
              </a:defRPr>
            </a:lvl4pPr>
            <a:lvl5pPr marL="2057400" indent="-228600">
              <a:spcBef>
                <a:spcPct val="20000"/>
              </a:spcBef>
              <a:buClr>
                <a:schemeClr val="tx2"/>
              </a:buClr>
              <a:defRPr sz="2000" b="1">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defRPr sz="2000" b="1">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defRPr sz="2000" b="1">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defRPr sz="2000" b="1">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defRPr sz="2000" b="1">
                <a:solidFill>
                  <a:schemeClr val="tx1"/>
                </a:solidFill>
                <a:latin typeface="Verdana" panose="020B0604030504040204" pitchFamily="34" charset="0"/>
              </a:defRPr>
            </a:lvl9pPr>
          </a:lstStyle>
          <a:p>
            <a:pPr algn="ctr" eaLnBrk="0" fontAlgn="base" hangingPunct="0">
              <a:spcBef>
                <a:spcPct val="0"/>
              </a:spcBef>
              <a:spcAft>
                <a:spcPct val="0"/>
              </a:spcAft>
              <a:buClrTx/>
              <a:buSzTx/>
              <a:buFontTx/>
              <a:buNone/>
            </a:pPr>
            <a:r>
              <a:rPr lang="en-US" altLang="en-US" sz="3200" dirty="0" smtClean="0">
                <a:solidFill>
                  <a:srgbClr val="FFFFFF"/>
                </a:solidFill>
                <a:cs typeface="Times New Roman" panose="02020603050405020304" pitchFamily="18" charset="0"/>
              </a:rPr>
              <a:t>RE-AIM Framework</a:t>
            </a:r>
            <a:endParaRPr lang="en-US" altLang="en-US" sz="3200" dirty="0" smtClean="0">
              <a:solidFill>
                <a:srgbClr val="FFFFFF"/>
              </a:solidFill>
              <a:cs typeface="Times New Roman" panose="02020603050405020304" pitchFamily="18" charset="0"/>
            </a:endParaRPr>
          </a:p>
        </p:txBody>
      </p:sp>
      <p:sp>
        <p:nvSpPr>
          <p:cNvPr id="4105" name="Rectangle 12"/>
          <p:cNvSpPr>
            <a:spLocks noChangeArrowheads="1"/>
          </p:cNvSpPr>
          <p:nvPr/>
        </p:nvSpPr>
        <p:spPr bwMode="auto">
          <a:xfrm>
            <a:off x="2514600" y="1219200"/>
            <a:ext cx="6629400" cy="152400"/>
          </a:xfrm>
          <a:prstGeom prst="rect">
            <a:avLst/>
          </a:prstGeom>
          <a:solidFill>
            <a:srgbClr val="CC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100000"/>
              </a:spcBef>
              <a:buClr>
                <a:srgbClr val="CC6699"/>
              </a:buClr>
              <a:buSzPct val="120000"/>
              <a:buFont typeface="Wingdings" panose="05000000000000000000" pitchFamily="2" charset="2"/>
              <a:buChar char="§"/>
              <a:defRPr sz="2600" b="1">
                <a:solidFill>
                  <a:schemeClr val="tx1"/>
                </a:solidFill>
                <a:latin typeface="Verdana" panose="020B0604030504040204" pitchFamily="34" charset="0"/>
              </a:defRPr>
            </a:lvl1pPr>
            <a:lvl2pPr marL="742950" indent="-285750">
              <a:spcBef>
                <a:spcPct val="50000"/>
              </a:spcBef>
              <a:buClr>
                <a:schemeClr val="tx1"/>
              </a:buClr>
              <a:buChar char="•"/>
              <a:defRPr sz="2400" b="1">
                <a:solidFill>
                  <a:schemeClr val="tx1"/>
                </a:solidFill>
                <a:latin typeface="Verdana" panose="020B0604030504040204" pitchFamily="34" charset="0"/>
              </a:defRPr>
            </a:lvl2pPr>
            <a:lvl3pPr marL="1143000" indent="-228600">
              <a:spcBef>
                <a:spcPct val="50000"/>
              </a:spcBef>
              <a:buFont typeface="Wingdings" panose="05000000000000000000" pitchFamily="2" charset="2"/>
              <a:buChar char="§"/>
              <a:defRPr sz="2000" b="1">
                <a:solidFill>
                  <a:schemeClr val="tx1"/>
                </a:solidFill>
                <a:latin typeface="Verdana" panose="020B0604030504040204" pitchFamily="34" charset="0"/>
              </a:defRPr>
            </a:lvl3pPr>
            <a:lvl4pPr marL="1600200" indent="-228600">
              <a:spcBef>
                <a:spcPct val="20000"/>
              </a:spcBef>
              <a:buClr>
                <a:schemeClr val="bg2"/>
              </a:buClr>
              <a:defRPr sz="2000" b="1">
                <a:solidFill>
                  <a:schemeClr val="tx1"/>
                </a:solidFill>
                <a:latin typeface="Verdana" panose="020B0604030504040204" pitchFamily="34" charset="0"/>
              </a:defRPr>
            </a:lvl4pPr>
            <a:lvl5pPr marL="2057400" indent="-228600">
              <a:spcBef>
                <a:spcPct val="20000"/>
              </a:spcBef>
              <a:buClr>
                <a:schemeClr val="tx2"/>
              </a:buClr>
              <a:defRPr sz="2000" b="1">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defRPr sz="2000" b="1">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defRPr sz="2000" b="1">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defRPr sz="2000" b="1">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defRPr sz="2000" b="1">
                <a:solidFill>
                  <a:schemeClr val="tx1"/>
                </a:solidFill>
                <a:latin typeface="Verdana" panose="020B0604030504040204" pitchFamily="34" charset="0"/>
              </a:defRPr>
            </a:lvl9pPr>
          </a:lstStyle>
          <a:p>
            <a:pPr eaLnBrk="0" fontAlgn="base" hangingPunct="0">
              <a:spcBef>
                <a:spcPct val="0"/>
              </a:spcBef>
              <a:spcAft>
                <a:spcPct val="0"/>
              </a:spcAft>
              <a:buClrTx/>
              <a:buSzTx/>
              <a:buFontTx/>
              <a:buNone/>
            </a:pPr>
            <a:endParaRPr lang="en-US" altLang="en-US" sz="2400" smtClean="0">
              <a:solidFill>
                <a:srgbClr val="FFFFFF"/>
              </a:solidFill>
              <a:latin typeface="Times New Roman" panose="02020603050405020304" pitchFamily="18" charset="0"/>
            </a:endParaRPr>
          </a:p>
        </p:txBody>
      </p:sp>
      <p:sp>
        <p:nvSpPr>
          <p:cNvPr id="4106" name="Rectangle 13"/>
          <p:cNvSpPr>
            <a:spLocks noChangeArrowheads="1"/>
          </p:cNvSpPr>
          <p:nvPr/>
        </p:nvSpPr>
        <p:spPr bwMode="auto">
          <a:xfrm>
            <a:off x="0" y="5257800"/>
            <a:ext cx="9144000" cy="152400"/>
          </a:xfrm>
          <a:prstGeom prst="rect">
            <a:avLst/>
          </a:prstGeom>
          <a:solidFill>
            <a:srgbClr val="CC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100000"/>
              </a:spcBef>
              <a:buClr>
                <a:srgbClr val="CC6699"/>
              </a:buClr>
              <a:buSzPct val="120000"/>
              <a:buFont typeface="Wingdings" panose="05000000000000000000" pitchFamily="2" charset="2"/>
              <a:buChar char="§"/>
              <a:defRPr sz="2600" b="1">
                <a:solidFill>
                  <a:schemeClr val="tx1"/>
                </a:solidFill>
                <a:latin typeface="Verdana" panose="020B0604030504040204" pitchFamily="34" charset="0"/>
              </a:defRPr>
            </a:lvl1pPr>
            <a:lvl2pPr marL="742950" indent="-285750">
              <a:spcBef>
                <a:spcPct val="50000"/>
              </a:spcBef>
              <a:buClr>
                <a:schemeClr val="tx1"/>
              </a:buClr>
              <a:buChar char="•"/>
              <a:defRPr sz="2400" b="1">
                <a:solidFill>
                  <a:schemeClr val="tx1"/>
                </a:solidFill>
                <a:latin typeface="Verdana" panose="020B0604030504040204" pitchFamily="34" charset="0"/>
              </a:defRPr>
            </a:lvl2pPr>
            <a:lvl3pPr marL="1143000" indent="-228600">
              <a:spcBef>
                <a:spcPct val="50000"/>
              </a:spcBef>
              <a:buFont typeface="Wingdings" panose="05000000000000000000" pitchFamily="2" charset="2"/>
              <a:buChar char="§"/>
              <a:defRPr sz="2000" b="1">
                <a:solidFill>
                  <a:schemeClr val="tx1"/>
                </a:solidFill>
                <a:latin typeface="Verdana" panose="020B0604030504040204" pitchFamily="34" charset="0"/>
              </a:defRPr>
            </a:lvl3pPr>
            <a:lvl4pPr marL="1600200" indent="-228600">
              <a:spcBef>
                <a:spcPct val="20000"/>
              </a:spcBef>
              <a:buClr>
                <a:schemeClr val="bg2"/>
              </a:buClr>
              <a:defRPr sz="2000" b="1">
                <a:solidFill>
                  <a:schemeClr val="tx1"/>
                </a:solidFill>
                <a:latin typeface="Verdana" panose="020B0604030504040204" pitchFamily="34" charset="0"/>
              </a:defRPr>
            </a:lvl4pPr>
            <a:lvl5pPr marL="2057400" indent="-228600">
              <a:spcBef>
                <a:spcPct val="20000"/>
              </a:spcBef>
              <a:buClr>
                <a:schemeClr val="tx2"/>
              </a:buClr>
              <a:defRPr sz="2000" b="1">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defRPr sz="2000" b="1">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defRPr sz="2000" b="1">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defRPr sz="2000" b="1">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defRPr sz="2000" b="1">
                <a:solidFill>
                  <a:schemeClr val="tx1"/>
                </a:solidFill>
                <a:latin typeface="Verdana" panose="020B0604030504040204" pitchFamily="34" charset="0"/>
              </a:defRPr>
            </a:lvl9pPr>
          </a:lstStyle>
          <a:p>
            <a:pPr eaLnBrk="0" fontAlgn="base" hangingPunct="0">
              <a:spcBef>
                <a:spcPct val="0"/>
              </a:spcBef>
              <a:spcAft>
                <a:spcPct val="0"/>
              </a:spcAft>
              <a:buClrTx/>
              <a:buSzTx/>
              <a:buFontTx/>
              <a:buNone/>
            </a:pPr>
            <a:endParaRPr lang="en-US" altLang="en-US" sz="2400" smtClean="0">
              <a:solidFill>
                <a:srgbClr val="FFFFFF"/>
              </a:solidFill>
              <a:latin typeface="Times New Roman" panose="02020603050405020304" pitchFamily="18" charset="0"/>
            </a:endParaRPr>
          </a:p>
        </p:txBody>
      </p:sp>
      <p:sp>
        <p:nvSpPr>
          <p:cNvPr id="4107" name="Rectangle 22"/>
          <p:cNvSpPr>
            <a:spLocks noChangeArrowheads="1"/>
          </p:cNvSpPr>
          <p:nvPr/>
        </p:nvSpPr>
        <p:spPr bwMode="auto">
          <a:xfrm>
            <a:off x="2514600" y="5867400"/>
            <a:ext cx="6629400" cy="8382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100000"/>
              </a:spcBef>
              <a:buClr>
                <a:srgbClr val="CC6699"/>
              </a:buClr>
              <a:buSzPct val="120000"/>
              <a:buFont typeface="Wingdings" panose="05000000000000000000" pitchFamily="2" charset="2"/>
              <a:buChar char="§"/>
              <a:defRPr sz="2600" b="1">
                <a:solidFill>
                  <a:schemeClr val="tx1"/>
                </a:solidFill>
                <a:latin typeface="Verdana" panose="020B0604030504040204" pitchFamily="34" charset="0"/>
              </a:defRPr>
            </a:lvl1pPr>
            <a:lvl2pPr marL="742950" indent="-285750">
              <a:spcBef>
                <a:spcPct val="50000"/>
              </a:spcBef>
              <a:buClr>
                <a:schemeClr val="tx1"/>
              </a:buClr>
              <a:buChar char="•"/>
              <a:defRPr sz="2400" b="1">
                <a:solidFill>
                  <a:schemeClr val="tx1"/>
                </a:solidFill>
                <a:latin typeface="Verdana" panose="020B0604030504040204" pitchFamily="34" charset="0"/>
              </a:defRPr>
            </a:lvl2pPr>
            <a:lvl3pPr marL="1143000" indent="-228600">
              <a:spcBef>
                <a:spcPct val="50000"/>
              </a:spcBef>
              <a:buFont typeface="Wingdings" panose="05000000000000000000" pitchFamily="2" charset="2"/>
              <a:buChar char="§"/>
              <a:defRPr sz="2000" b="1">
                <a:solidFill>
                  <a:schemeClr val="tx1"/>
                </a:solidFill>
                <a:latin typeface="Verdana" panose="020B0604030504040204" pitchFamily="34" charset="0"/>
              </a:defRPr>
            </a:lvl3pPr>
            <a:lvl4pPr marL="1600200" indent="-228600">
              <a:spcBef>
                <a:spcPct val="20000"/>
              </a:spcBef>
              <a:buClr>
                <a:schemeClr val="bg2"/>
              </a:buClr>
              <a:defRPr sz="2000" b="1">
                <a:solidFill>
                  <a:schemeClr val="tx1"/>
                </a:solidFill>
                <a:latin typeface="Verdana" panose="020B0604030504040204" pitchFamily="34" charset="0"/>
              </a:defRPr>
            </a:lvl4pPr>
            <a:lvl5pPr marL="2057400" indent="-228600">
              <a:spcBef>
                <a:spcPct val="20000"/>
              </a:spcBef>
              <a:buClr>
                <a:schemeClr val="tx2"/>
              </a:buClr>
              <a:defRPr sz="2000" b="1">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defRPr sz="2000" b="1">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defRPr sz="2000" b="1">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defRPr sz="2000" b="1">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defRPr sz="2000" b="1">
                <a:solidFill>
                  <a:schemeClr val="tx1"/>
                </a:solidFill>
                <a:latin typeface="Verdana" panose="020B0604030504040204" pitchFamily="34" charset="0"/>
              </a:defRPr>
            </a:lvl9pPr>
          </a:lstStyle>
          <a:p>
            <a:pPr eaLnBrk="0" fontAlgn="base" hangingPunct="0">
              <a:spcBef>
                <a:spcPct val="0"/>
              </a:spcBef>
              <a:spcAft>
                <a:spcPct val="0"/>
              </a:spcAft>
              <a:buClrTx/>
              <a:buSzTx/>
              <a:buFontTx/>
              <a:buNone/>
            </a:pPr>
            <a:endParaRPr lang="en-US" altLang="en-US" sz="2400" smtClean="0">
              <a:solidFill>
                <a:srgbClr val="FFFFFF"/>
              </a:solidFill>
              <a:latin typeface="Times New Roman" panose="02020603050405020304" pitchFamily="18" charset="0"/>
            </a:endParaRPr>
          </a:p>
        </p:txBody>
      </p:sp>
      <p:pic>
        <p:nvPicPr>
          <p:cNvPr id="4108" name="Picture 16" descr="Gero-EdCtr_cmyk_PC"/>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57600" y="5943600"/>
            <a:ext cx="4572000"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9" name="Rectangle 23"/>
          <p:cNvSpPr>
            <a:spLocks noChangeArrowheads="1"/>
          </p:cNvSpPr>
          <p:nvPr/>
        </p:nvSpPr>
        <p:spPr bwMode="auto">
          <a:xfrm>
            <a:off x="0" y="5410200"/>
            <a:ext cx="2514600" cy="1447800"/>
          </a:xfrm>
          <a:prstGeom prst="rect">
            <a:avLst/>
          </a:prstGeom>
          <a:solidFill>
            <a:srgbClr val="6666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100000"/>
              </a:spcBef>
              <a:buClr>
                <a:srgbClr val="CC6699"/>
              </a:buClr>
              <a:buSzPct val="120000"/>
              <a:buFont typeface="Wingdings" panose="05000000000000000000" pitchFamily="2" charset="2"/>
              <a:buChar char="§"/>
              <a:defRPr sz="2600" b="1">
                <a:solidFill>
                  <a:schemeClr val="tx1"/>
                </a:solidFill>
                <a:latin typeface="Verdana" panose="020B0604030504040204" pitchFamily="34" charset="0"/>
              </a:defRPr>
            </a:lvl1pPr>
            <a:lvl2pPr marL="742950" indent="-285750">
              <a:spcBef>
                <a:spcPct val="50000"/>
              </a:spcBef>
              <a:buClr>
                <a:schemeClr val="tx1"/>
              </a:buClr>
              <a:buChar char="•"/>
              <a:defRPr sz="2400" b="1">
                <a:solidFill>
                  <a:schemeClr val="tx1"/>
                </a:solidFill>
                <a:latin typeface="Verdana" panose="020B0604030504040204" pitchFamily="34" charset="0"/>
              </a:defRPr>
            </a:lvl2pPr>
            <a:lvl3pPr marL="1143000" indent="-228600">
              <a:spcBef>
                <a:spcPct val="50000"/>
              </a:spcBef>
              <a:buFont typeface="Wingdings" panose="05000000000000000000" pitchFamily="2" charset="2"/>
              <a:buChar char="§"/>
              <a:defRPr sz="2000" b="1">
                <a:solidFill>
                  <a:schemeClr val="tx1"/>
                </a:solidFill>
                <a:latin typeface="Verdana" panose="020B0604030504040204" pitchFamily="34" charset="0"/>
              </a:defRPr>
            </a:lvl3pPr>
            <a:lvl4pPr marL="1600200" indent="-228600">
              <a:spcBef>
                <a:spcPct val="20000"/>
              </a:spcBef>
              <a:buClr>
                <a:schemeClr val="bg2"/>
              </a:buClr>
              <a:defRPr sz="2000" b="1">
                <a:solidFill>
                  <a:schemeClr val="tx1"/>
                </a:solidFill>
                <a:latin typeface="Verdana" panose="020B0604030504040204" pitchFamily="34" charset="0"/>
              </a:defRPr>
            </a:lvl4pPr>
            <a:lvl5pPr marL="2057400" indent="-228600">
              <a:spcBef>
                <a:spcPct val="20000"/>
              </a:spcBef>
              <a:buClr>
                <a:schemeClr val="tx2"/>
              </a:buClr>
              <a:defRPr sz="2000" b="1">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defRPr sz="2000" b="1">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defRPr sz="2000" b="1">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defRPr sz="2000" b="1">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defRPr sz="2000" b="1">
                <a:solidFill>
                  <a:schemeClr val="tx1"/>
                </a:solidFill>
                <a:latin typeface="Verdana" panose="020B0604030504040204" pitchFamily="34" charset="0"/>
              </a:defRPr>
            </a:lvl9pPr>
          </a:lstStyle>
          <a:p>
            <a:pPr eaLnBrk="0" fontAlgn="base" hangingPunct="0">
              <a:spcBef>
                <a:spcPct val="0"/>
              </a:spcBef>
              <a:spcAft>
                <a:spcPct val="0"/>
              </a:spcAft>
              <a:buClrTx/>
              <a:buSzTx/>
              <a:buFontTx/>
              <a:buNone/>
            </a:pPr>
            <a:endParaRPr lang="en-US" altLang="en-US" sz="2400" smtClean="0">
              <a:solidFill>
                <a:srgbClr val="FFFFFF"/>
              </a:solidFill>
              <a:latin typeface="Times New Roman" panose="02020603050405020304" pitchFamily="18" charset="0"/>
            </a:endParaRPr>
          </a:p>
        </p:txBody>
      </p:sp>
      <p:sp>
        <p:nvSpPr>
          <p:cNvPr id="4110" name="Rectangle 25"/>
          <p:cNvSpPr>
            <a:spLocks noChangeArrowheads="1"/>
          </p:cNvSpPr>
          <p:nvPr/>
        </p:nvSpPr>
        <p:spPr bwMode="auto">
          <a:xfrm>
            <a:off x="2514600" y="3581400"/>
            <a:ext cx="6629400" cy="1676400"/>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230188">
              <a:spcBef>
                <a:spcPct val="100000"/>
              </a:spcBef>
              <a:buClr>
                <a:srgbClr val="CC6699"/>
              </a:buClr>
              <a:buSzPct val="120000"/>
              <a:buFont typeface="Wingdings" panose="05000000000000000000" pitchFamily="2" charset="2"/>
              <a:buChar char="§"/>
              <a:defRPr sz="2600" b="1">
                <a:solidFill>
                  <a:schemeClr val="tx1"/>
                </a:solidFill>
                <a:latin typeface="Verdana" panose="020B0604030504040204" pitchFamily="34" charset="0"/>
              </a:defRPr>
            </a:lvl1pPr>
            <a:lvl2pPr marL="742950" indent="-285750">
              <a:spcBef>
                <a:spcPct val="50000"/>
              </a:spcBef>
              <a:buClr>
                <a:schemeClr val="tx1"/>
              </a:buClr>
              <a:buChar char="•"/>
              <a:defRPr sz="2400" b="1">
                <a:solidFill>
                  <a:schemeClr val="tx1"/>
                </a:solidFill>
                <a:latin typeface="Verdana" panose="020B0604030504040204" pitchFamily="34" charset="0"/>
              </a:defRPr>
            </a:lvl2pPr>
            <a:lvl3pPr marL="1143000" indent="-228600">
              <a:spcBef>
                <a:spcPct val="50000"/>
              </a:spcBef>
              <a:buFont typeface="Wingdings" panose="05000000000000000000" pitchFamily="2" charset="2"/>
              <a:buChar char="§"/>
              <a:defRPr sz="2000" b="1">
                <a:solidFill>
                  <a:schemeClr val="tx1"/>
                </a:solidFill>
                <a:latin typeface="Verdana" panose="020B0604030504040204" pitchFamily="34" charset="0"/>
              </a:defRPr>
            </a:lvl3pPr>
            <a:lvl4pPr marL="1600200" indent="-228600">
              <a:spcBef>
                <a:spcPct val="20000"/>
              </a:spcBef>
              <a:buClr>
                <a:schemeClr val="bg2"/>
              </a:buClr>
              <a:defRPr sz="2000" b="1">
                <a:solidFill>
                  <a:schemeClr val="tx1"/>
                </a:solidFill>
                <a:latin typeface="Verdana" panose="020B0604030504040204" pitchFamily="34" charset="0"/>
              </a:defRPr>
            </a:lvl4pPr>
            <a:lvl5pPr marL="2057400" indent="-228600">
              <a:spcBef>
                <a:spcPct val="20000"/>
              </a:spcBef>
              <a:buClr>
                <a:schemeClr val="tx2"/>
              </a:buClr>
              <a:defRPr sz="2000" b="1">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defRPr sz="2000" b="1">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defRPr sz="2000" b="1">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defRPr sz="2000" b="1">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defRPr sz="2000" b="1">
                <a:solidFill>
                  <a:schemeClr val="tx1"/>
                </a:solidFill>
                <a:latin typeface="Verdana" panose="020B0604030504040204" pitchFamily="34" charset="0"/>
              </a:defRPr>
            </a:lvl9pPr>
          </a:lstStyle>
          <a:p>
            <a:pPr eaLnBrk="0" fontAlgn="base" hangingPunct="0">
              <a:spcBef>
                <a:spcPct val="0"/>
              </a:spcBef>
              <a:spcAft>
                <a:spcPct val="0"/>
              </a:spcAft>
              <a:buClrTx/>
              <a:buSzTx/>
              <a:buFontTx/>
              <a:buNone/>
            </a:pPr>
            <a:endParaRPr lang="en-US" altLang="en-US" sz="2800" smtClean="0">
              <a:solidFill>
                <a:srgbClr val="FFFFFF"/>
              </a:solidFill>
            </a:endParaRPr>
          </a:p>
        </p:txBody>
      </p:sp>
    </p:spTree>
    <p:extLst>
      <p:ext uri="{BB962C8B-B14F-4D97-AF65-F5344CB8AC3E}">
        <p14:creationId xmlns:p14="http://schemas.microsoft.com/office/powerpoint/2010/main" val="2348779015"/>
      </p:ext>
    </p:extLst>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914400" y="304800"/>
            <a:ext cx="7772400" cy="1143000"/>
          </a:xfrm>
        </p:spPr>
        <p:txBody>
          <a:bodyPr/>
          <a:lstStyle/>
          <a:p>
            <a:r>
              <a:rPr lang="en-US" altLang="en-US" dirty="0" smtClean="0">
                <a:cs typeface="Arial" charset="0"/>
              </a:rPr>
              <a:t>Why is </a:t>
            </a:r>
            <a:r>
              <a:rPr lang="en-US" altLang="en-US" dirty="0" smtClean="0">
                <a:cs typeface="Arial" charset="0"/>
              </a:rPr>
              <a:t>Monitoring </a:t>
            </a:r>
            <a:r>
              <a:rPr lang="en-US" altLang="en-US" dirty="0" smtClean="0">
                <a:cs typeface="Arial" charset="0"/>
              </a:rPr>
              <a:t>IMPLEMENTATION </a:t>
            </a:r>
            <a:r>
              <a:rPr lang="en-US" altLang="en-US" dirty="0" smtClean="0">
                <a:cs typeface="Arial" charset="0"/>
              </a:rPr>
              <a:t>Important</a:t>
            </a:r>
            <a:r>
              <a:rPr lang="en-US" altLang="en-US" dirty="0" smtClean="0">
                <a:cs typeface="Arial" charset="0"/>
              </a:rPr>
              <a:t>?</a:t>
            </a:r>
          </a:p>
        </p:txBody>
      </p:sp>
      <p:sp>
        <p:nvSpPr>
          <p:cNvPr id="27651" name="Rectangle 3"/>
          <p:cNvSpPr>
            <a:spLocks noGrp="1" noChangeArrowheads="1"/>
          </p:cNvSpPr>
          <p:nvPr>
            <p:ph idx="1"/>
          </p:nvPr>
        </p:nvSpPr>
        <p:spPr>
          <a:xfrm>
            <a:off x="609600" y="1524000"/>
            <a:ext cx="8229600" cy="4525963"/>
          </a:xfrm>
        </p:spPr>
        <p:txBody>
          <a:bodyPr>
            <a:normAutofit/>
          </a:bodyPr>
          <a:lstStyle/>
          <a:p>
            <a:pPr>
              <a:defRPr/>
            </a:pPr>
            <a:r>
              <a:rPr lang="en-US" sz="2000" dirty="0" smtClean="0">
                <a:latin typeface="+mj-lt"/>
              </a:rPr>
              <a:t>Ensure program is delivered as intended over </a:t>
            </a:r>
            <a:r>
              <a:rPr lang="en-US" sz="2000" dirty="0" smtClean="0">
                <a:latin typeface="+mj-lt"/>
              </a:rPr>
              <a:t>time.</a:t>
            </a:r>
            <a:endParaRPr lang="en-US" sz="2000" dirty="0" smtClean="0">
              <a:latin typeface="+mj-lt"/>
            </a:endParaRPr>
          </a:p>
          <a:p>
            <a:pPr>
              <a:defRPr/>
            </a:pPr>
            <a:r>
              <a:rPr lang="en-US" sz="2000" dirty="0" smtClean="0">
                <a:latin typeface="+mj-lt"/>
              </a:rPr>
              <a:t>Be more certain about what is producing the program </a:t>
            </a:r>
            <a:r>
              <a:rPr lang="en-US" sz="2000" dirty="0" smtClean="0">
                <a:latin typeface="+mj-lt"/>
              </a:rPr>
              <a:t>benefits.</a:t>
            </a:r>
            <a:endParaRPr lang="en-US" sz="2000" dirty="0" smtClean="0">
              <a:latin typeface="+mj-lt"/>
            </a:endParaRPr>
          </a:p>
          <a:p>
            <a:pPr>
              <a:defRPr/>
            </a:pPr>
            <a:r>
              <a:rPr lang="en-US" sz="2000" dirty="0" smtClean="0">
                <a:latin typeface="+mj-lt"/>
              </a:rPr>
              <a:t>Identify areas where personnel need to </a:t>
            </a:r>
            <a:r>
              <a:rPr lang="en-US" sz="2000" dirty="0" smtClean="0">
                <a:latin typeface="+mj-lt"/>
              </a:rPr>
              <a:t>improve. </a:t>
            </a:r>
            <a:endParaRPr lang="en-US" sz="2000" dirty="0" smtClean="0">
              <a:latin typeface="+mj-lt"/>
            </a:endParaRPr>
          </a:p>
          <a:p>
            <a:pPr>
              <a:defRPr/>
            </a:pPr>
            <a:r>
              <a:rPr lang="en-US" sz="2000" dirty="0" smtClean="0">
                <a:latin typeface="+mj-lt"/>
              </a:rPr>
              <a:t>Identify where program changes may need to be made. </a:t>
            </a:r>
          </a:p>
        </p:txBody>
      </p:sp>
    </p:spTree>
    <p:extLst>
      <p:ext uri="{BB962C8B-B14F-4D97-AF65-F5344CB8AC3E}">
        <p14:creationId xmlns:p14="http://schemas.microsoft.com/office/powerpoint/2010/main" val="1187095092"/>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765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765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765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914400" y="304800"/>
            <a:ext cx="7772400" cy="1143000"/>
          </a:xfrm>
        </p:spPr>
        <p:txBody>
          <a:bodyPr/>
          <a:lstStyle/>
          <a:p>
            <a:r>
              <a:rPr lang="en-US" altLang="en-US" dirty="0" smtClean="0">
                <a:cs typeface="Arial" charset="0"/>
              </a:rPr>
              <a:t>Why is IMPLEMENTATION important?</a:t>
            </a:r>
          </a:p>
        </p:txBody>
      </p:sp>
      <p:sp>
        <p:nvSpPr>
          <p:cNvPr id="27651" name="Rectangle 3"/>
          <p:cNvSpPr>
            <a:spLocks noGrp="1" noChangeArrowheads="1"/>
          </p:cNvSpPr>
          <p:nvPr>
            <p:ph idx="1"/>
          </p:nvPr>
        </p:nvSpPr>
        <p:spPr>
          <a:xfrm>
            <a:off x="685800" y="1447800"/>
            <a:ext cx="8229600" cy="4525963"/>
          </a:xfrm>
        </p:spPr>
        <p:txBody>
          <a:bodyPr>
            <a:normAutofit fontScale="62500" lnSpcReduction="20000"/>
          </a:bodyPr>
          <a:lstStyle/>
          <a:p>
            <a:pPr>
              <a:lnSpc>
                <a:spcPct val="120000"/>
              </a:lnSpc>
              <a:defRPr/>
            </a:pPr>
            <a:r>
              <a:rPr lang="en-US" sz="2800" dirty="0"/>
              <a:t>IMPLEMENTATION activities focus on fidelity monitoring, i.e., the consistency of a program’s delivery in different settings and with different instructors. </a:t>
            </a:r>
            <a:endParaRPr lang="en-US" sz="2800" dirty="0" smtClean="0"/>
          </a:p>
          <a:p>
            <a:pPr>
              <a:lnSpc>
                <a:spcPct val="120000"/>
              </a:lnSpc>
              <a:defRPr/>
            </a:pPr>
            <a:r>
              <a:rPr lang="en-US" sz="2800" dirty="0" smtClean="0"/>
              <a:t>Fidelity </a:t>
            </a:r>
            <a:r>
              <a:rPr lang="en-US" sz="2800" dirty="0"/>
              <a:t>monitoring may include assessing consistency with the intended program design, training, delivery, and participant mastery and application. </a:t>
            </a:r>
            <a:endParaRPr lang="en-US" sz="2800" dirty="0" smtClean="0"/>
          </a:p>
          <a:p>
            <a:pPr>
              <a:lnSpc>
                <a:spcPct val="120000"/>
              </a:lnSpc>
              <a:defRPr/>
            </a:pPr>
            <a:r>
              <a:rPr lang="en-US" sz="2800" dirty="0" smtClean="0"/>
              <a:t>Key </a:t>
            </a:r>
            <a:r>
              <a:rPr lang="en-US" sz="2800" dirty="0"/>
              <a:t>questions that can be asked include: </a:t>
            </a:r>
            <a:endParaRPr lang="en-US" sz="2800" dirty="0" smtClean="0"/>
          </a:p>
          <a:p>
            <a:pPr lvl="1">
              <a:lnSpc>
                <a:spcPct val="120000"/>
              </a:lnSpc>
              <a:defRPr/>
            </a:pPr>
            <a:r>
              <a:rPr lang="en-US" dirty="0" smtClean="0"/>
              <a:t>Are </a:t>
            </a:r>
            <a:r>
              <a:rPr lang="en-US" dirty="0"/>
              <a:t>the trainings and programs being delivered with fidelity to essential program elements (e.g. specific requirements for number of sessions, length and frequency of sessions, number and </a:t>
            </a:r>
            <a:r>
              <a:rPr lang="en-US" dirty="0" smtClean="0"/>
              <a:t>type of </a:t>
            </a:r>
            <a:r>
              <a:rPr lang="en-US" dirty="0"/>
              <a:t>personnel, use of standardized curricula, etc.)? </a:t>
            </a:r>
            <a:endParaRPr lang="en-US" dirty="0" smtClean="0"/>
          </a:p>
          <a:p>
            <a:pPr lvl="1">
              <a:lnSpc>
                <a:spcPct val="120000"/>
              </a:lnSpc>
              <a:defRPr/>
            </a:pPr>
            <a:r>
              <a:rPr lang="en-US" dirty="0" smtClean="0"/>
              <a:t>Have </a:t>
            </a:r>
            <a:r>
              <a:rPr lang="en-US" dirty="0"/>
              <a:t>all </a:t>
            </a:r>
            <a:r>
              <a:rPr lang="en-US" dirty="0" smtClean="0"/>
              <a:t>personnel, </a:t>
            </a:r>
            <a:r>
              <a:rPr lang="en-US" dirty="0"/>
              <a:t>such as master trainers and </a:t>
            </a:r>
            <a:r>
              <a:rPr lang="en-US" dirty="0" smtClean="0"/>
              <a:t>leaders, </a:t>
            </a:r>
            <a:r>
              <a:rPr lang="en-US" dirty="0"/>
              <a:t>met their initial and annual training and teaching requirements?</a:t>
            </a:r>
            <a:endParaRPr lang="en-US" dirty="0" smtClean="0">
              <a:latin typeface="Trebuchet MS" pitchFamily="34" charset="0"/>
            </a:endParaRPr>
          </a:p>
        </p:txBody>
      </p:sp>
    </p:spTree>
    <p:extLst>
      <p:ext uri="{BB962C8B-B14F-4D97-AF65-F5344CB8AC3E}">
        <p14:creationId xmlns:p14="http://schemas.microsoft.com/office/powerpoint/2010/main" val="1478692846"/>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765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765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765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76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r>
              <a:rPr lang="en-US" altLang="en-US" dirty="0" smtClean="0"/>
              <a:t>Why is Maintenance Important?</a:t>
            </a:r>
          </a:p>
        </p:txBody>
      </p:sp>
      <p:sp>
        <p:nvSpPr>
          <p:cNvPr id="57347" name="Content Placeholder 2"/>
          <p:cNvSpPr>
            <a:spLocks noGrp="1"/>
          </p:cNvSpPr>
          <p:nvPr>
            <p:ph idx="1"/>
          </p:nvPr>
        </p:nvSpPr>
        <p:spPr/>
        <p:txBody>
          <a:bodyPr/>
          <a:lstStyle/>
          <a:p>
            <a:r>
              <a:rPr lang="en-US" altLang="en-US" sz="2000" dirty="0" smtClean="0"/>
              <a:t>MAINTENANCE includes two levels : </a:t>
            </a:r>
            <a:endParaRPr lang="en-US" altLang="en-US" sz="2000" dirty="0" smtClean="0"/>
          </a:p>
          <a:p>
            <a:pPr marL="457200" lvl="1" indent="0">
              <a:buNone/>
            </a:pPr>
            <a:r>
              <a:rPr lang="en-US" altLang="en-US" sz="1800" dirty="0" smtClean="0"/>
              <a:t>1</a:t>
            </a:r>
            <a:r>
              <a:rPr lang="en-US" altLang="en-US" sz="1800" dirty="0" smtClean="0"/>
              <a:t>) at the program level, the extent to which a program becomes institutionalized or part of the routine organizational practice and policy and, </a:t>
            </a:r>
            <a:endParaRPr lang="en-US" altLang="en-US" sz="1800" dirty="0" smtClean="0"/>
          </a:p>
          <a:p>
            <a:pPr marL="457200" lvl="1" indent="0">
              <a:buNone/>
            </a:pPr>
            <a:r>
              <a:rPr lang="en-US" altLang="en-US" sz="1800" dirty="0" smtClean="0"/>
              <a:t>2</a:t>
            </a:r>
            <a:r>
              <a:rPr lang="en-US" altLang="en-US" sz="1800" dirty="0" smtClean="0"/>
              <a:t>) at the individual level, the extent to which participants sustain long-term benefits from completing the program. </a:t>
            </a:r>
          </a:p>
          <a:p>
            <a:r>
              <a:rPr lang="en-US" altLang="en-US" sz="2000" dirty="0" smtClean="0"/>
              <a:t>Key questions related to maintenance at the </a:t>
            </a:r>
            <a:r>
              <a:rPr lang="en-US" altLang="en-US" sz="2000" u="sng" dirty="0" smtClean="0"/>
              <a:t>individual level</a:t>
            </a:r>
            <a:r>
              <a:rPr lang="en-US" altLang="en-US" sz="2000" dirty="0" smtClean="0"/>
              <a:t> include: </a:t>
            </a:r>
          </a:p>
          <a:p>
            <a:pPr lvl="1"/>
            <a:r>
              <a:rPr lang="en-US" altLang="en-US" sz="1800" dirty="0" smtClean="0"/>
              <a:t>Are participants able to maintain benefits for a year or more?</a:t>
            </a:r>
          </a:p>
          <a:p>
            <a:pPr lvl="1"/>
            <a:r>
              <a:rPr lang="en-US" altLang="en-US" sz="1800" dirty="0" smtClean="0"/>
              <a:t>What supports do participants need to continue to maintain benefits?</a:t>
            </a:r>
          </a:p>
        </p:txBody>
      </p:sp>
    </p:spTree>
    <p:extLst>
      <p:ext uri="{BB962C8B-B14F-4D97-AF65-F5344CB8AC3E}">
        <p14:creationId xmlns:p14="http://schemas.microsoft.com/office/powerpoint/2010/main" val="1987477655"/>
      </p:ext>
    </p:extLst>
  </p:cSld>
  <p:clrMapOvr>
    <a:masterClrMapping/>
  </p:clrMapOvr>
  <p:transition>
    <p:rand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r>
              <a:rPr lang="en-US" altLang="en-US" dirty="0" smtClean="0"/>
              <a:t>Why is Maintenance Important?</a:t>
            </a:r>
          </a:p>
        </p:txBody>
      </p:sp>
      <p:sp>
        <p:nvSpPr>
          <p:cNvPr id="58371" name="Content Placeholder 2"/>
          <p:cNvSpPr>
            <a:spLocks noGrp="1"/>
          </p:cNvSpPr>
          <p:nvPr>
            <p:ph idx="1"/>
          </p:nvPr>
        </p:nvSpPr>
        <p:spPr/>
        <p:txBody>
          <a:bodyPr/>
          <a:lstStyle/>
          <a:p>
            <a:r>
              <a:rPr lang="en-US" altLang="en-US" sz="1600" dirty="0" smtClean="0"/>
              <a:t>Key questions related to maintenance at the </a:t>
            </a:r>
            <a:r>
              <a:rPr lang="en-US" altLang="en-US" sz="1600" u="sng" dirty="0" smtClean="0"/>
              <a:t>program level</a:t>
            </a:r>
            <a:r>
              <a:rPr lang="en-US" altLang="en-US" sz="1600" dirty="0" smtClean="0"/>
              <a:t> include: </a:t>
            </a:r>
          </a:p>
          <a:p>
            <a:pPr lvl="1"/>
            <a:r>
              <a:rPr lang="en-US" altLang="en-US" sz="1500" dirty="0" smtClean="0"/>
              <a:t>Is there sufficient </a:t>
            </a:r>
            <a:r>
              <a:rPr lang="en-US" altLang="en-US" sz="1500" dirty="0" smtClean="0"/>
              <a:t>staffing/human </a:t>
            </a:r>
            <a:r>
              <a:rPr lang="en-US" altLang="en-US" sz="1500" dirty="0" smtClean="0"/>
              <a:t>resources to sustain the program statewide? </a:t>
            </a:r>
          </a:p>
          <a:p>
            <a:pPr lvl="1"/>
            <a:r>
              <a:rPr lang="en-US" altLang="en-US" sz="1500" dirty="0" smtClean="0"/>
              <a:t>Are there enough </a:t>
            </a:r>
            <a:r>
              <a:rPr lang="en-US" altLang="en-US" sz="1500" dirty="0" smtClean="0"/>
              <a:t>partners/host </a:t>
            </a:r>
            <a:r>
              <a:rPr lang="en-US" altLang="en-US" sz="1500" dirty="0" smtClean="0"/>
              <a:t>organizations and implementation sites to bring the program to scale statewide? </a:t>
            </a:r>
          </a:p>
          <a:p>
            <a:pPr lvl="1"/>
            <a:r>
              <a:rPr lang="en-US" altLang="en-US" sz="1500" dirty="0" smtClean="0"/>
              <a:t>How many partners have embedded the program (i.e., have designated staff to coordinate program responsibilities, have a program champion, have been offering the program more than a year, are continuing to offer at least two workshops/ programs per year, etc.)? </a:t>
            </a:r>
          </a:p>
          <a:p>
            <a:pPr lvl="1"/>
            <a:r>
              <a:rPr lang="en-US" altLang="en-US" sz="1500" dirty="0" smtClean="0"/>
              <a:t>Will there be adequate financial resources, fees, policies, and/or regulations in place to grow and sustain program delivery and distribution (grants, Title III-D, Medicaid waivers, insurance reimbursement, etc.)? Are the marketing efforts successfully expanding the number of partners, sites, workforce and participants? </a:t>
            </a:r>
          </a:p>
          <a:p>
            <a:pPr lvl="1"/>
            <a:r>
              <a:rPr lang="en-US" altLang="en-US" sz="1500" dirty="0" smtClean="0"/>
              <a:t>Is there an adequate pipeline for participant referrals and referral sources (Medicaid, ADRCs, physician practices, etc.)? Is there a sustainability or business plan?</a:t>
            </a:r>
          </a:p>
        </p:txBody>
      </p:sp>
    </p:spTree>
    <p:extLst>
      <p:ext uri="{BB962C8B-B14F-4D97-AF65-F5344CB8AC3E}">
        <p14:creationId xmlns:p14="http://schemas.microsoft.com/office/powerpoint/2010/main" val="1118751009"/>
      </p:ext>
    </p:extLst>
  </p:cSld>
  <p:clrMapOvr>
    <a:masterClrMapping/>
  </p:clrMapOvr>
  <p:transition>
    <p:rand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idx="4294967295"/>
          </p:nvPr>
        </p:nvSpPr>
        <p:spPr/>
        <p:txBody>
          <a:bodyPr/>
          <a:lstStyle/>
          <a:p>
            <a:r>
              <a:rPr lang="en-US" altLang="en-US" dirty="0" smtClean="0">
                <a:cs typeface="Arial" charset="0"/>
              </a:rPr>
              <a:t>Why </a:t>
            </a:r>
            <a:r>
              <a:rPr lang="en-US" altLang="en-US" smtClean="0">
                <a:cs typeface="Arial" charset="0"/>
              </a:rPr>
              <a:t>is </a:t>
            </a:r>
            <a:r>
              <a:rPr lang="en-US" altLang="en-US" smtClean="0">
                <a:cs typeface="Arial" charset="0"/>
              </a:rPr>
              <a:t>Monitoring </a:t>
            </a:r>
            <a:r>
              <a:rPr lang="en-US" altLang="en-US" smtClean="0">
                <a:cs typeface="Arial" charset="0"/>
              </a:rPr>
              <a:t>MAINTENANCE </a:t>
            </a:r>
            <a:r>
              <a:rPr lang="en-US" altLang="en-US" smtClean="0">
                <a:cs typeface="Arial" charset="0"/>
              </a:rPr>
              <a:t>Important</a:t>
            </a:r>
            <a:r>
              <a:rPr lang="en-US" altLang="en-US" dirty="0" smtClean="0">
                <a:cs typeface="Arial" charset="0"/>
              </a:rPr>
              <a:t>?</a:t>
            </a:r>
          </a:p>
        </p:txBody>
      </p:sp>
      <p:sp>
        <p:nvSpPr>
          <p:cNvPr id="29699" name="Rectangle 3"/>
          <p:cNvSpPr>
            <a:spLocks noGrp="1" noChangeArrowheads="1"/>
          </p:cNvSpPr>
          <p:nvPr>
            <p:ph type="body" idx="4294967295"/>
          </p:nvPr>
        </p:nvSpPr>
        <p:spPr>
          <a:xfrm>
            <a:off x="879475" y="1524000"/>
            <a:ext cx="8229600" cy="4525963"/>
          </a:xfrm>
        </p:spPr>
        <p:txBody>
          <a:bodyPr/>
          <a:lstStyle/>
          <a:p>
            <a:r>
              <a:rPr lang="en-US" altLang="en-US" dirty="0" smtClean="0">
                <a:latin typeface="+mj-lt"/>
              </a:rPr>
              <a:t>Document long-term benefits of the program for </a:t>
            </a:r>
            <a:r>
              <a:rPr lang="en-US" altLang="en-US" dirty="0" smtClean="0">
                <a:latin typeface="+mj-lt"/>
              </a:rPr>
              <a:t>individuals.</a:t>
            </a:r>
            <a:endParaRPr lang="en-US" altLang="en-US" dirty="0" smtClean="0">
              <a:latin typeface="+mj-lt"/>
            </a:endParaRPr>
          </a:p>
          <a:p>
            <a:r>
              <a:rPr lang="en-US" altLang="en-US" dirty="0" smtClean="0">
                <a:latin typeface="+mj-lt"/>
              </a:rPr>
              <a:t>Determine to what extent program is embedded within program distribution and delivery system.</a:t>
            </a:r>
          </a:p>
          <a:p>
            <a:endParaRPr lang="en-US" altLang="en-US" dirty="0" smtClean="0">
              <a:latin typeface="Trebuchet MS" pitchFamily="34" charset="0"/>
            </a:endParaRPr>
          </a:p>
        </p:txBody>
      </p:sp>
      <p:graphicFrame>
        <p:nvGraphicFramePr>
          <p:cNvPr id="59396" name="Object 1"/>
          <p:cNvGraphicFramePr>
            <a:graphicFrameLocks noChangeAspect="1"/>
          </p:cNvGraphicFramePr>
          <p:nvPr>
            <p:extLst>
              <p:ext uri="{D42A27DB-BD31-4B8C-83A1-F6EECF244321}">
                <p14:modId xmlns:p14="http://schemas.microsoft.com/office/powerpoint/2010/main" val="968319536"/>
              </p:ext>
            </p:extLst>
          </p:nvPr>
        </p:nvGraphicFramePr>
        <p:xfrm>
          <a:off x="5638800" y="4419600"/>
          <a:ext cx="3193256" cy="2057400"/>
        </p:xfrm>
        <a:graphic>
          <a:graphicData uri="http://schemas.openxmlformats.org/presentationml/2006/ole">
            <mc:AlternateContent xmlns:mc="http://schemas.openxmlformats.org/markup-compatibility/2006">
              <mc:Choice xmlns:v="urn:schemas-microsoft-com:vml" Requires="v">
                <p:oleObj spid="_x0000_s1031" name="Slide" r:id="rId4" imgW="5105334" imgH="3403022" progId="PowerPoint.Slide.8">
                  <p:embed/>
                </p:oleObj>
              </mc:Choice>
              <mc:Fallback>
                <p:oleObj name="Slide" r:id="rId4" imgW="5105334" imgH="3403022" progId="PowerPoint.Slide.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38800" y="4419600"/>
                        <a:ext cx="3193256" cy="2057400"/>
                      </a:xfrm>
                      <a:prstGeom prst="rect">
                        <a:avLst/>
                      </a:prstGeom>
                      <a:noFill/>
                      <a:ln>
                        <a:solidFill>
                          <a:schemeClr val="accent1"/>
                        </a:solidFill>
                      </a:ln>
                      <a:extLst/>
                    </p:spPr>
                  </p:pic>
                </p:oleObj>
              </mc:Fallback>
            </mc:AlternateContent>
          </a:graphicData>
        </a:graphic>
      </p:graphicFrame>
    </p:spTree>
    <p:extLst>
      <p:ext uri="{BB962C8B-B14F-4D97-AF65-F5344CB8AC3E}">
        <p14:creationId xmlns:p14="http://schemas.microsoft.com/office/powerpoint/2010/main" val="3435473199"/>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969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1077913" y="0"/>
            <a:ext cx="7543800" cy="914400"/>
          </a:xfrm>
        </p:spPr>
        <p:txBody>
          <a:bodyPr/>
          <a:lstStyle/>
          <a:p>
            <a:r>
              <a:rPr lang="en-US" altLang="en-US" sz="2800" smtClean="0"/>
              <a:t>RE-AIM: A Framework for Health Promotion Planning, Implementation and Evaluation</a:t>
            </a:r>
          </a:p>
        </p:txBody>
      </p:sp>
      <p:pic>
        <p:nvPicPr>
          <p:cNvPr id="47108" name="Picture 4" descr="reaim-al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1868488"/>
            <a:ext cx="5029200" cy="4989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09" name="Picture 5" descr="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6563" y="5622925"/>
            <a:ext cx="2022475" cy="841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7110" name="Text Box 6"/>
          <p:cNvSpPr txBox="1">
            <a:spLocks noChangeArrowheads="1"/>
          </p:cNvSpPr>
          <p:nvPr/>
        </p:nvSpPr>
        <p:spPr bwMode="auto">
          <a:xfrm>
            <a:off x="4191000" y="2895600"/>
            <a:ext cx="1295400"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100000"/>
              </a:spcBef>
              <a:buClr>
                <a:srgbClr val="CC6699"/>
              </a:buClr>
              <a:buSzPct val="120000"/>
              <a:buFont typeface="Wingdings" pitchFamily="2" charset="2"/>
              <a:buChar char="§"/>
              <a:defRPr sz="2600" b="1">
                <a:solidFill>
                  <a:schemeClr val="tx1"/>
                </a:solidFill>
                <a:latin typeface="Verdana" pitchFamily="34" charset="0"/>
              </a:defRPr>
            </a:lvl1pPr>
            <a:lvl2pPr marL="742950" indent="-285750">
              <a:spcBef>
                <a:spcPct val="50000"/>
              </a:spcBef>
              <a:buClr>
                <a:schemeClr val="tx1"/>
              </a:buClr>
              <a:buChar char="•"/>
              <a:defRPr sz="2400" b="1">
                <a:solidFill>
                  <a:schemeClr val="tx1"/>
                </a:solidFill>
                <a:latin typeface="Verdana" pitchFamily="34" charset="0"/>
              </a:defRPr>
            </a:lvl2pPr>
            <a:lvl3pPr marL="1143000" indent="-228600">
              <a:spcBef>
                <a:spcPct val="50000"/>
              </a:spcBef>
              <a:buFont typeface="Wingdings" pitchFamily="2" charset="2"/>
              <a:buChar char="§"/>
              <a:defRPr sz="2000" b="1">
                <a:solidFill>
                  <a:schemeClr val="tx1"/>
                </a:solidFill>
                <a:latin typeface="Verdana" pitchFamily="34" charset="0"/>
              </a:defRPr>
            </a:lvl3pPr>
            <a:lvl4pPr marL="1600200" indent="-228600">
              <a:spcBef>
                <a:spcPct val="20000"/>
              </a:spcBef>
              <a:buClr>
                <a:schemeClr val="bg2"/>
              </a:buClr>
              <a:defRPr sz="2000" b="1">
                <a:solidFill>
                  <a:schemeClr val="tx1"/>
                </a:solidFill>
                <a:latin typeface="Verdana" pitchFamily="34" charset="0"/>
              </a:defRPr>
            </a:lvl4pPr>
            <a:lvl5pPr marL="2057400" indent="-228600">
              <a:spcBef>
                <a:spcPct val="20000"/>
              </a:spcBef>
              <a:buClr>
                <a:schemeClr val="tx2"/>
              </a:buClr>
              <a:defRPr sz="2000" b="1">
                <a:solidFill>
                  <a:schemeClr val="tx1"/>
                </a:solidFill>
                <a:latin typeface="Verdana" pitchFamily="34" charset="0"/>
              </a:defRPr>
            </a:lvl5pPr>
            <a:lvl6pPr marL="2514600" indent="-228600" eaLnBrk="0" fontAlgn="base" hangingPunct="0">
              <a:spcBef>
                <a:spcPct val="20000"/>
              </a:spcBef>
              <a:spcAft>
                <a:spcPct val="0"/>
              </a:spcAft>
              <a:buClr>
                <a:schemeClr val="tx2"/>
              </a:buClr>
              <a:defRPr sz="2000" b="1">
                <a:solidFill>
                  <a:schemeClr val="tx1"/>
                </a:solidFill>
                <a:latin typeface="Verdana" pitchFamily="34" charset="0"/>
              </a:defRPr>
            </a:lvl6pPr>
            <a:lvl7pPr marL="2971800" indent="-228600" eaLnBrk="0" fontAlgn="base" hangingPunct="0">
              <a:spcBef>
                <a:spcPct val="20000"/>
              </a:spcBef>
              <a:spcAft>
                <a:spcPct val="0"/>
              </a:spcAft>
              <a:buClr>
                <a:schemeClr val="tx2"/>
              </a:buClr>
              <a:defRPr sz="2000" b="1">
                <a:solidFill>
                  <a:schemeClr val="tx1"/>
                </a:solidFill>
                <a:latin typeface="Verdana" pitchFamily="34" charset="0"/>
              </a:defRPr>
            </a:lvl7pPr>
            <a:lvl8pPr marL="3429000" indent="-228600" eaLnBrk="0" fontAlgn="base" hangingPunct="0">
              <a:spcBef>
                <a:spcPct val="20000"/>
              </a:spcBef>
              <a:spcAft>
                <a:spcPct val="0"/>
              </a:spcAft>
              <a:buClr>
                <a:schemeClr val="tx2"/>
              </a:buClr>
              <a:defRPr sz="2000" b="1">
                <a:solidFill>
                  <a:schemeClr val="tx1"/>
                </a:solidFill>
                <a:latin typeface="Verdana" pitchFamily="34" charset="0"/>
              </a:defRPr>
            </a:lvl8pPr>
            <a:lvl9pPr marL="3886200" indent="-228600" eaLnBrk="0" fontAlgn="base" hangingPunct="0">
              <a:spcBef>
                <a:spcPct val="20000"/>
              </a:spcBef>
              <a:spcAft>
                <a:spcPct val="0"/>
              </a:spcAft>
              <a:buClr>
                <a:schemeClr val="tx2"/>
              </a:buClr>
              <a:defRPr sz="2000" b="1">
                <a:solidFill>
                  <a:schemeClr val="tx1"/>
                </a:solidFill>
                <a:latin typeface="Verdana" pitchFamily="34" charset="0"/>
              </a:defRPr>
            </a:lvl9pPr>
          </a:lstStyle>
          <a:p>
            <a:pPr eaLnBrk="0" fontAlgn="base" hangingPunct="0">
              <a:spcBef>
                <a:spcPct val="50000"/>
              </a:spcBef>
              <a:spcAft>
                <a:spcPct val="0"/>
              </a:spcAft>
              <a:buClrTx/>
              <a:buSzTx/>
              <a:buFontTx/>
              <a:buNone/>
            </a:pPr>
            <a:r>
              <a:rPr lang="en-US" altLang="en-US" sz="1400">
                <a:solidFill>
                  <a:srgbClr val="FFFFFF"/>
                </a:solidFill>
                <a:latin typeface="Times New Roman" pitchFamily="18" charset="0"/>
                <a:cs typeface="Arial" charset="0"/>
              </a:rPr>
              <a:t>Are we reaching the intended audience?</a:t>
            </a:r>
          </a:p>
        </p:txBody>
      </p:sp>
      <p:sp>
        <p:nvSpPr>
          <p:cNvPr id="47111" name="Text Box 7"/>
          <p:cNvSpPr txBox="1">
            <a:spLocks noChangeArrowheads="1"/>
          </p:cNvSpPr>
          <p:nvPr/>
        </p:nvSpPr>
        <p:spPr bwMode="auto">
          <a:xfrm>
            <a:off x="4724400" y="4267200"/>
            <a:ext cx="1295400"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100000"/>
              </a:spcBef>
              <a:buClr>
                <a:srgbClr val="CC6699"/>
              </a:buClr>
              <a:buSzPct val="120000"/>
              <a:buFont typeface="Wingdings" pitchFamily="2" charset="2"/>
              <a:buChar char="§"/>
              <a:defRPr sz="2600" b="1">
                <a:solidFill>
                  <a:schemeClr val="tx1"/>
                </a:solidFill>
                <a:latin typeface="Verdana" pitchFamily="34" charset="0"/>
              </a:defRPr>
            </a:lvl1pPr>
            <a:lvl2pPr marL="742950" indent="-285750">
              <a:spcBef>
                <a:spcPct val="50000"/>
              </a:spcBef>
              <a:buClr>
                <a:schemeClr val="tx1"/>
              </a:buClr>
              <a:buChar char="•"/>
              <a:defRPr sz="2400" b="1">
                <a:solidFill>
                  <a:schemeClr val="tx1"/>
                </a:solidFill>
                <a:latin typeface="Verdana" pitchFamily="34" charset="0"/>
              </a:defRPr>
            </a:lvl2pPr>
            <a:lvl3pPr marL="1143000" indent="-228600">
              <a:spcBef>
                <a:spcPct val="50000"/>
              </a:spcBef>
              <a:buFont typeface="Wingdings" pitchFamily="2" charset="2"/>
              <a:buChar char="§"/>
              <a:defRPr sz="2000" b="1">
                <a:solidFill>
                  <a:schemeClr val="tx1"/>
                </a:solidFill>
                <a:latin typeface="Verdana" pitchFamily="34" charset="0"/>
              </a:defRPr>
            </a:lvl3pPr>
            <a:lvl4pPr marL="1600200" indent="-228600">
              <a:spcBef>
                <a:spcPct val="20000"/>
              </a:spcBef>
              <a:buClr>
                <a:schemeClr val="bg2"/>
              </a:buClr>
              <a:defRPr sz="2000" b="1">
                <a:solidFill>
                  <a:schemeClr val="tx1"/>
                </a:solidFill>
                <a:latin typeface="Verdana" pitchFamily="34" charset="0"/>
              </a:defRPr>
            </a:lvl4pPr>
            <a:lvl5pPr marL="2057400" indent="-228600">
              <a:spcBef>
                <a:spcPct val="20000"/>
              </a:spcBef>
              <a:buClr>
                <a:schemeClr val="tx2"/>
              </a:buClr>
              <a:defRPr sz="2000" b="1">
                <a:solidFill>
                  <a:schemeClr val="tx1"/>
                </a:solidFill>
                <a:latin typeface="Verdana" pitchFamily="34" charset="0"/>
              </a:defRPr>
            </a:lvl5pPr>
            <a:lvl6pPr marL="2514600" indent="-228600" eaLnBrk="0" fontAlgn="base" hangingPunct="0">
              <a:spcBef>
                <a:spcPct val="20000"/>
              </a:spcBef>
              <a:spcAft>
                <a:spcPct val="0"/>
              </a:spcAft>
              <a:buClr>
                <a:schemeClr val="tx2"/>
              </a:buClr>
              <a:defRPr sz="2000" b="1">
                <a:solidFill>
                  <a:schemeClr val="tx1"/>
                </a:solidFill>
                <a:latin typeface="Verdana" pitchFamily="34" charset="0"/>
              </a:defRPr>
            </a:lvl6pPr>
            <a:lvl7pPr marL="2971800" indent="-228600" eaLnBrk="0" fontAlgn="base" hangingPunct="0">
              <a:spcBef>
                <a:spcPct val="20000"/>
              </a:spcBef>
              <a:spcAft>
                <a:spcPct val="0"/>
              </a:spcAft>
              <a:buClr>
                <a:schemeClr val="tx2"/>
              </a:buClr>
              <a:defRPr sz="2000" b="1">
                <a:solidFill>
                  <a:schemeClr val="tx1"/>
                </a:solidFill>
                <a:latin typeface="Verdana" pitchFamily="34" charset="0"/>
              </a:defRPr>
            </a:lvl7pPr>
            <a:lvl8pPr marL="3429000" indent="-228600" eaLnBrk="0" fontAlgn="base" hangingPunct="0">
              <a:spcBef>
                <a:spcPct val="20000"/>
              </a:spcBef>
              <a:spcAft>
                <a:spcPct val="0"/>
              </a:spcAft>
              <a:buClr>
                <a:schemeClr val="tx2"/>
              </a:buClr>
              <a:defRPr sz="2000" b="1">
                <a:solidFill>
                  <a:schemeClr val="tx1"/>
                </a:solidFill>
                <a:latin typeface="Verdana" pitchFamily="34" charset="0"/>
              </a:defRPr>
            </a:lvl8pPr>
            <a:lvl9pPr marL="3886200" indent="-228600" eaLnBrk="0" fontAlgn="base" hangingPunct="0">
              <a:spcBef>
                <a:spcPct val="20000"/>
              </a:spcBef>
              <a:spcAft>
                <a:spcPct val="0"/>
              </a:spcAft>
              <a:buClr>
                <a:schemeClr val="tx2"/>
              </a:buClr>
              <a:defRPr sz="2000" b="1">
                <a:solidFill>
                  <a:schemeClr val="tx1"/>
                </a:solidFill>
                <a:latin typeface="Verdana" pitchFamily="34" charset="0"/>
              </a:defRPr>
            </a:lvl9pPr>
          </a:lstStyle>
          <a:p>
            <a:pPr eaLnBrk="0" fontAlgn="base" hangingPunct="0">
              <a:spcBef>
                <a:spcPct val="50000"/>
              </a:spcBef>
              <a:spcAft>
                <a:spcPct val="0"/>
              </a:spcAft>
              <a:buClrTx/>
              <a:buSzTx/>
              <a:buFontTx/>
              <a:buNone/>
            </a:pPr>
            <a:r>
              <a:rPr lang="en-US" altLang="en-US" sz="1400">
                <a:solidFill>
                  <a:srgbClr val="FFFFFF"/>
                </a:solidFill>
                <a:latin typeface="Times New Roman" pitchFamily="18" charset="0"/>
                <a:cs typeface="Arial" charset="0"/>
              </a:rPr>
              <a:t>Is the program providing benefits?</a:t>
            </a:r>
          </a:p>
        </p:txBody>
      </p:sp>
      <p:sp>
        <p:nvSpPr>
          <p:cNvPr id="47112" name="Text Box 8"/>
          <p:cNvSpPr txBox="1">
            <a:spLocks noChangeArrowheads="1"/>
          </p:cNvSpPr>
          <p:nvPr/>
        </p:nvSpPr>
        <p:spPr bwMode="auto">
          <a:xfrm>
            <a:off x="3505200" y="5257800"/>
            <a:ext cx="1295400"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100000"/>
              </a:spcBef>
              <a:buClr>
                <a:srgbClr val="CC6699"/>
              </a:buClr>
              <a:buSzPct val="120000"/>
              <a:buFont typeface="Wingdings" pitchFamily="2" charset="2"/>
              <a:buChar char="§"/>
              <a:defRPr sz="2600" b="1">
                <a:solidFill>
                  <a:schemeClr val="tx1"/>
                </a:solidFill>
                <a:latin typeface="Verdana" pitchFamily="34" charset="0"/>
              </a:defRPr>
            </a:lvl1pPr>
            <a:lvl2pPr marL="742950" indent="-285750">
              <a:spcBef>
                <a:spcPct val="50000"/>
              </a:spcBef>
              <a:buClr>
                <a:schemeClr val="tx1"/>
              </a:buClr>
              <a:buChar char="•"/>
              <a:defRPr sz="2400" b="1">
                <a:solidFill>
                  <a:schemeClr val="tx1"/>
                </a:solidFill>
                <a:latin typeface="Verdana" pitchFamily="34" charset="0"/>
              </a:defRPr>
            </a:lvl2pPr>
            <a:lvl3pPr marL="1143000" indent="-228600">
              <a:spcBef>
                <a:spcPct val="50000"/>
              </a:spcBef>
              <a:buFont typeface="Wingdings" pitchFamily="2" charset="2"/>
              <a:buChar char="§"/>
              <a:defRPr sz="2000" b="1">
                <a:solidFill>
                  <a:schemeClr val="tx1"/>
                </a:solidFill>
                <a:latin typeface="Verdana" pitchFamily="34" charset="0"/>
              </a:defRPr>
            </a:lvl3pPr>
            <a:lvl4pPr marL="1600200" indent="-228600">
              <a:spcBef>
                <a:spcPct val="20000"/>
              </a:spcBef>
              <a:buClr>
                <a:schemeClr val="bg2"/>
              </a:buClr>
              <a:defRPr sz="2000" b="1">
                <a:solidFill>
                  <a:schemeClr val="tx1"/>
                </a:solidFill>
                <a:latin typeface="Verdana" pitchFamily="34" charset="0"/>
              </a:defRPr>
            </a:lvl4pPr>
            <a:lvl5pPr marL="2057400" indent="-228600">
              <a:spcBef>
                <a:spcPct val="20000"/>
              </a:spcBef>
              <a:buClr>
                <a:schemeClr val="tx2"/>
              </a:buClr>
              <a:defRPr sz="2000" b="1">
                <a:solidFill>
                  <a:schemeClr val="tx1"/>
                </a:solidFill>
                <a:latin typeface="Verdana" pitchFamily="34" charset="0"/>
              </a:defRPr>
            </a:lvl5pPr>
            <a:lvl6pPr marL="2514600" indent="-228600" eaLnBrk="0" fontAlgn="base" hangingPunct="0">
              <a:spcBef>
                <a:spcPct val="20000"/>
              </a:spcBef>
              <a:spcAft>
                <a:spcPct val="0"/>
              </a:spcAft>
              <a:buClr>
                <a:schemeClr val="tx2"/>
              </a:buClr>
              <a:defRPr sz="2000" b="1">
                <a:solidFill>
                  <a:schemeClr val="tx1"/>
                </a:solidFill>
                <a:latin typeface="Verdana" pitchFamily="34" charset="0"/>
              </a:defRPr>
            </a:lvl6pPr>
            <a:lvl7pPr marL="2971800" indent="-228600" eaLnBrk="0" fontAlgn="base" hangingPunct="0">
              <a:spcBef>
                <a:spcPct val="20000"/>
              </a:spcBef>
              <a:spcAft>
                <a:spcPct val="0"/>
              </a:spcAft>
              <a:buClr>
                <a:schemeClr val="tx2"/>
              </a:buClr>
              <a:defRPr sz="2000" b="1">
                <a:solidFill>
                  <a:schemeClr val="tx1"/>
                </a:solidFill>
                <a:latin typeface="Verdana" pitchFamily="34" charset="0"/>
              </a:defRPr>
            </a:lvl7pPr>
            <a:lvl8pPr marL="3429000" indent="-228600" eaLnBrk="0" fontAlgn="base" hangingPunct="0">
              <a:spcBef>
                <a:spcPct val="20000"/>
              </a:spcBef>
              <a:spcAft>
                <a:spcPct val="0"/>
              </a:spcAft>
              <a:buClr>
                <a:schemeClr val="tx2"/>
              </a:buClr>
              <a:defRPr sz="2000" b="1">
                <a:solidFill>
                  <a:schemeClr val="tx1"/>
                </a:solidFill>
                <a:latin typeface="Verdana" pitchFamily="34" charset="0"/>
              </a:defRPr>
            </a:lvl8pPr>
            <a:lvl9pPr marL="3886200" indent="-228600" eaLnBrk="0" fontAlgn="base" hangingPunct="0">
              <a:spcBef>
                <a:spcPct val="20000"/>
              </a:spcBef>
              <a:spcAft>
                <a:spcPct val="0"/>
              </a:spcAft>
              <a:buClr>
                <a:schemeClr val="tx2"/>
              </a:buClr>
              <a:defRPr sz="2000" b="1">
                <a:solidFill>
                  <a:schemeClr val="tx1"/>
                </a:solidFill>
                <a:latin typeface="Verdana" pitchFamily="34" charset="0"/>
              </a:defRPr>
            </a:lvl9pPr>
          </a:lstStyle>
          <a:p>
            <a:pPr eaLnBrk="0" fontAlgn="base" hangingPunct="0">
              <a:spcBef>
                <a:spcPct val="50000"/>
              </a:spcBef>
              <a:spcAft>
                <a:spcPct val="0"/>
              </a:spcAft>
              <a:buClrTx/>
              <a:buSzTx/>
              <a:buFontTx/>
              <a:buNone/>
            </a:pPr>
            <a:r>
              <a:rPr lang="en-US" altLang="en-US" sz="1400">
                <a:solidFill>
                  <a:srgbClr val="FFFFFF"/>
                </a:solidFill>
                <a:latin typeface="Times New Roman" pitchFamily="18" charset="0"/>
                <a:cs typeface="Arial" charset="0"/>
              </a:rPr>
              <a:t>Do we have organizational support?</a:t>
            </a:r>
          </a:p>
        </p:txBody>
      </p:sp>
      <p:sp>
        <p:nvSpPr>
          <p:cNvPr id="47113" name="Text Box 9"/>
          <p:cNvSpPr txBox="1">
            <a:spLocks noChangeArrowheads="1"/>
          </p:cNvSpPr>
          <p:nvPr/>
        </p:nvSpPr>
        <p:spPr bwMode="auto">
          <a:xfrm>
            <a:off x="2438400" y="4267200"/>
            <a:ext cx="1371600"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100000"/>
              </a:spcBef>
              <a:buClr>
                <a:srgbClr val="CC6699"/>
              </a:buClr>
              <a:buSzPct val="120000"/>
              <a:buFont typeface="Wingdings" pitchFamily="2" charset="2"/>
              <a:buChar char="§"/>
              <a:defRPr sz="2600" b="1">
                <a:solidFill>
                  <a:schemeClr val="tx1"/>
                </a:solidFill>
                <a:latin typeface="Verdana" pitchFamily="34" charset="0"/>
              </a:defRPr>
            </a:lvl1pPr>
            <a:lvl2pPr marL="742950" indent="-285750">
              <a:spcBef>
                <a:spcPct val="50000"/>
              </a:spcBef>
              <a:buClr>
                <a:schemeClr val="tx1"/>
              </a:buClr>
              <a:buChar char="•"/>
              <a:defRPr sz="2400" b="1">
                <a:solidFill>
                  <a:schemeClr val="tx1"/>
                </a:solidFill>
                <a:latin typeface="Verdana" pitchFamily="34" charset="0"/>
              </a:defRPr>
            </a:lvl2pPr>
            <a:lvl3pPr marL="1143000" indent="-228600">
              <a:spcBef>
                <a:spcPct val="50000"/>
              </a:spcBef>
              <a:buFont typeface="Wingdings" pitchFamily="2" charset="2"/>
              <a:buChar char="§"/>
              <a:defRPr sz="2000" b="1">
                <a:solidFill>
                  <a:schemeClr val="tx1"/>
                </a:solidFill>
                <a:latin typeface="Verdana" pitchFamily="34" charset="0"/>
              </a:defRPr>
            </a:lvl3pPr>
            <a:lvl4pPr marL="1600200" indent="-228600">
              <a:spcBef>
                <a:spcPct val="20000"/>
              </a:spcBef>
              <a:buClr>
                <a:schemeClr val="bg2"/>
              </a:buClr>
              <a:defRPr sz="2000" b="1">
                <a:solidFill>
                  <a:schemeClr val="tx1"/>
                </a:solidFill>
                <a:latin typeface="Verdana" pitchFamily="34" charset="0"/>
              </a:defRPr>
            </a:lvl4pPr>
            <a:lvl5pPr marL="2057400" indent="-228600">
              <a:spcBef>
                <a:spcPct val="20000"/>
              </a:spcBef>
              <a:buClr>
                <a:schemeClr val="tx2"/>
              </a:buClr>
              <a:defRPr sz="2000" b="1">
                <a:solidFill>
                  <a:schemeClr val="tx1"/>
                </a:solidFill>
                <a:latin typeface="Verdana" pitchFamily="34" charset="0"/>
              </a:defRPr>
            </a:lvl5pPr>
            <a:lvl6pPr marL="2514600" indent="-228600" eaLnBrk="0" fontAlgn="base" hangingPunct="0">
              <a:spcBef>
                <a:spcPct val="20000"/>
              </a:spcBef>
              <a:spcAft>
                <a:spcPct val="0"/>
              </a:spcAft>
              <a:buClr>
                <a:schemeClr val="tx2"/>
              </a:buClr>
              <a:defRPr sz="2000" b="1">
                <a:solidFill>
                  <a:schemeClr val="tx1"/>
                </a:solidFill>
                <a:latin typeface="Verdana" pitchFamily="34" charset="0"/>
              </a:defRPr>
            </a:lvl6pPr>
            <a:lvl7pPr marL="2971800" indent="-228600" eaLnBrk="0" fontAlgn="base" hangingPunct="0">
              <a:spcBef>
                <a:spcPct val="20000"/>
              </a:spcBef>
              <a:spcAft>
                <a:spcPct val="0"/>
              </a:spcAft>
              <a:buClr>
                <a:schemeClr val="tx2"/>
              </a:buClr>
              <a:defRPr sz="2000" b="1">
                <a:solidFill>
                  <a:schemeClr val="tx1"/>
                </a:solidFill>
                <a:latin typeface="Verdana" pitchFamily="34" charset="0"/>
              </a:defRPr>
            </a:lvl7pPr>
            <a:lvl8pPr marL="3429000" indent="-228600" eaLnBrk="0" fontAlgn="base" hangingPunct="0">
              <a:spcBef>
                <a:spcPct val="20000"/>
              </a:spcBef>
              <a:spcAft>
                <a:spcPct val="0"/>
              </a:spcAft>
              <a:buClr>
                <a:schemeClr val="tx2"/>
              </a:buClr>
              <a:defRPr sz="2000" b="1">
                <a:solidFill>
                  <a:schemeClr val="tx1"/>
                </a:solidFill>
                <a:latin typeface="Verdana" pitchFamily="34" charset="0"/>
              </a:defRPr>
            </a:lvl8pPr>
            <a:lvl9pPr marL="3886200" indent="-228600" eaLnBrk="0" fontAlgn="base" hangingPunct="0">
              <a:spcBef>
                <a:spcPct val="20000"/>
              </a:spcBef>
              <a:spcAft>
                <a:spcPct val="0"/>
              </a:spcAft>
              <a:buClr>
                <a:schemeClr val="tx2"/>
              </a:buClr>
              <a:defRPr sz="2000" b="1">
                <a:solidFill>
                  <a:schemeClr val="tx1"/>
                </a:solidFill>
                <a:latin typeface="Verdana" pitchFamily="34" charset="0"/>
              </a:defRPr>
            </a:lvl9pPr>
          </a:lstStyle>
          <a:p>
            <a:pPr eaLnBrk="0" fontAlgn="base" hangingPunct="0">
              <a:spcBef>
                <a:spcPct val="50000"/>
              </a:spcBef>
              <a:spcAft>
                <a:spcPct val="0"/>
              </a:spcAft>
              <a:buClrTx/>
              <a:buSzTx/>
              <a:buFontTx/>
              <a:buNone/>
            </a:pPr>
            <a:r>
              <a:rPr lang="en-US" altLang="en-US" sz="1400">
                <a:solidFill>
                  <a:srgbClr val="FFFFFF"/>
                </a:solidFill>
                <a:latin typeface="Times New Roman" pitchFamily="18" charset="0"/>
                <a:cs typeface="Arial" charset="0"/>
              </a:rPr>
              <a:t>Is the program delivered consistently?</a:t>
            </a:r>
          </a:p>
        </p:txBody>
      </p:sp>
      <p:sp>
        <p:nvSpPr>
          <p:cNvPr id="47114" name="Text Box 10"/>
          <p:cNvSpPr txBox="1">
            <a:spLocks noChangeArrowheads="1"/>
          </p:cNvSpPr>
          <p:nvPr/>
        </p:nvSpPr>
        <p:spPr bwMode="auto">
          <a:xfrm>
            <a:off x="2895600" y="2971800"/>
            <a:ext cx="1295400"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100000"/>
              </a:spcBef>
              <a:buClr>
                <a:srgbClr val="CC6699"/>
              </a:buClr>
              <a:buSzPct val="120000"/>
              <a:buFont typeface="Wingdings" pitchFamily="2" charset="2"/>
              <a:buChar char="§"/>
              <a:defRPr sz="2600" b="1">
                <a:solidFill>
                  <a:schemeClr val="tx1"/>
                </a:solidFill>
                <a:latin typeface="Verdana" pitchFamily="34" charset="0"/>
              </a:defRPr>
            </a:lvl1pPr>
            <a:lvl2pPr marL="742950" indent="-285750">
              <a:spcBef>
                <a:spcPct val="50000"/>
              </a:spcBef>
              <a:buClr>
                <a:schemeClr val="tx1"/>
              </a:buClr>
              <a:buChar char="•"/>
              <a:defRPr sz="2400" b="1">
                <a:solidFill>
                  <a:schemeClr val="tx1"/>
                </a:solidFill>
                <a:latin typeface="Verdana" pitchFamily="34" charset="0"/>
              </a:defRPr>
            </a:lvl2pPr>
            <a:lvl3pPr marL="1143000" indent="-228600">
              <a:spcBef>
                <a:spcPct val="50000"/>
              </a:spcBef>
              <a:buFont typeface="Wingdings" pitchFamily="2" charset="2"/>
              <a:buChar char="§"/>
              <a:defRPr sz="2000" b="1">
                <a:solidFill>
                  <a:schemeClr val="tx1"/>
                </a:solidFill>
                <a:latin typeface="Verdana" pitchFamily="34" charset="0"/>
              </a:defRPr>
            </a:lvl3pPr>
            <a:lvl4pPr marL="1600200" indent="-228600">
              <a:spcBef>
                <a:spcPct val="20000"/>
              </a:spcBef>
              <a:buClr>
                <a:schemeClr val="bg2"/>
              </a:buClr>
              <a:defRPr sz="2000" b="1">
                <a:solidFill>
                  <a:schemeClr val="tx1"/>
                </a:solidFill>
                <a:latin typeface="Verdana" pitchFamily="34" charset="0"/>
              </a:defRPr>
            </a:lvl4pPr>
            <a:lvl5pPr marL="2057400" indent="-228600">
              <a:spcBef>
                <a:spcPct val="20000"/>
              </a:spcBef>
              <a:buClr>
                <a:schemeClr val="tx2"/>
              </a:buClr>
              <a:defRPr sz="2000" b="1">
                <a:solidFill>
                  <a:schemeClr val="tx1"/>
                </a:solidFill>
                <a:latin typeface="Verdana" pitchFamily="34" charset="0"/>
              </a:defRPr>
            </a:lvl5pPr>
            <a:lvl6pPr marL="2514600" indent="-228600" eaLnBrk="0" fontAlgn="base" hangingPunct="0">
              <a:spcBef>
                <a:spcPct val="20000"/>
              </a:spcBef>
              <a:spcAft>
                <a:spcPct val="0"/>
              </a:spcAft>
              <a:buClr>
                <a:schemeClr val="tx2"/>
              </a:buClr>
              <a:defRPr sz="2000" b="1">
                <a:solidFill>
                  <a:schemeClr val="tx1"/>
                </a:solidFill>
                <a:latin typeface="Verdana" pitchFamily="34" charset="0"/>
              </a:defRPr>
            </a:lvl6pPr>
            <a:lvl7pPr marL="2971800" indent="-228600" eaLnBrk="0" fontAlgn="base" hangingPunct="0">
              <a:spcBef>
                <a:spcPct val="20000"/>
              </a:spcBef>
              <a:spcAft>
                <a:spcPct val="0"/>
              </a:spcAft>
              <a:buClr>
                <a:schemeClr val="tx2"/>
              </a:buClr>
              <a:defRPr sz="2000" b="1">
                <a:solidFill>
                  <a:schemeClr val="tx1"/>
                </a:solidFill>
                <a:latin typeface="Verdana" pitchFamily="34" charset="0"/>
              </a:defRPr>
            </a:lvl7pPr>
            <a:lvl8pPr marL="3429000" indent="-228600" eaLnBrk="0" fontAlgn="base" hangingPunct="0">
              <a:spcBef>
                <a:spcPct val="20000"/>
              </a:spcBef>
              <a:spcAft>
                <a:spcPct val="0"/>
              </a:spcAft>
              <a:buClr>
                <a:schemeClr val="tx2"/>
              </a:buClr>
              <a:defRPr sz="2000" b="1">
                <a:solidFill>
                  <a:schemeClr val="tx1"/>
                </a:solidFill>
                <a:latin typeface="Verdana" pitchFamily="34" charset="0"/>
              </a:defRPr>
            </a:lvl8pPr>
            <a:lvl9pPr marL="3886200" indent="-228600" eaLnBrk="0" fontAlgn="base" hangingPunct="0">
              <a:spcBef>
                <a:spcPct val="20000"/>
              </a:spcBef>
              <a:spcAft>
                <a:spcPct val="0"/>
              </a:spcAft>
              <a:buClr>
                <a:schemeClr val="tx2"/>
              </a:buClr>
              <a:defRPr sz="2000" b="1">
                <a:solidFill>
                  <a:schemeClr val="tx1"/>
                </a:solidFill>
                <a:latin typeface="Verdana" pitchFamily="34" charset="0"/>
              </a:defRPr>
            </a:lvl9pPr>
          </a:lstStyle>
          <a:p>
            <a:pPr eaLnBrk="0" fontAlgn="base" hangingPunct="0">
              <a:spcBef>
                <a:spcPct val="50000"/>
              </a:spcBef>
              <a:spcAft>
                <a:spcPct val="0"/>
              </a:spcAft>
              <a:buClrTx/>
              <a:buSzTx/>
              <a:buFontTx/>
              <a:buNone/>
            </a:pPr>
            <a:r>
              <a:rPr lang="en-US" altLang="en-US" sz="1400">
                <a:solidFill>
                  <a:srgbClr val="FFFFFF"/>
                </a:solidFill>
                <a:latin typeface="Times New Roman" pitchFamily="18" charset="0"/>
                <a:cs typeface="Arial" charset="0"/>
              </a:rPr>
              <a:t>Are benefits and the program ongoing?</a:t>
            </a:r>
          </a:p>
        </p:txBody>
      </p:sp>
      <p:sp>
        <p:nvSpPr>
          <p:cNvPr id="422923" name="Text Box 11"/>
          <p:cNvSpPr txBox="1">
            <a:spLocks noChangeArrowheads="1"/>
          </p:cNvSpPr>
          <p:nvPr/>
        </p:nvSpPr>
        <p:spPr bwMode="auto">
          <a:xfrm>
            <a:off x="5638800" y="1752600"/>
            <a:ext cx="3170238"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0" fontAlgn="base" hangingPunct="0">
              <a:spcBef>
                <a:spcPct val="0"/>
              </a:spcBef>
              <a:spcAft>
                <a:spcPct val="0"/>
              </a:spcAft>
              <a:defRPr/>
            </a:pPr>
            <a:r>
              <a:rPr lang="en-US" altLang="en-US" sz="2000" i="1" dirty="0" smtClean="0">
                <a:solidFill>
                  <a:srgbClr val="CCCCFF">
                    <a:lumMod val="25000"/>
                  </a:srgbClr>
                </a:solidFill>
              </a:rPr>
              <a:t>Something </a:t>
            </a:r>
            <a:r>
              <a:rPr lang="en-US" altLang="en-US" sz="2000" dirty="0" smtClean="0">
                <a:solidFill>
                  <a:srgbClr val="FFFFFF"/>
                </a:solidFill>
              </a:rPr>
              <a:t>Should Be Done</a:t>
            </a:r>
          </a:p>
        </p:txBody>
      </p:sp>
      <p:sp>
        <p:nvSpPr>
          <p:cNvPr id="422924" name="Text Box 12"/>
          <p:cNvSpPr txBox="1">
            <a:spLocks noChangeArrowheads="1"/>
          </p:cNvSpPr>
          <p:nvPr/>
        </p:nvSpPr>
        <p:spPr bwMode="auto">
          <a:xfrm>
            <a:off x="6477000" y="3810000"/>
            <a:ext cx="2486025"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0" fontAlgn="base" hangingPunct="0">
              <a:spcBef>
                <a:spcPct val="0"/>
              </a:spcBef>
              <a:spcAft>
                <a:spcPct val="0"/>
              </a:spcAft>
              <a:defRPr/>
            </a:pPr>
            <a:r>
              <a:rPr lang="en-US" altLang="en-US" sz="2000" i="1" dirty="0" smtClean="0">
                <a:solidFill>
                  <a:srgbClr val="CCCCFF">
                    <a:lumMod val="25000"/>
                  </a:srgbClr>
                </a:solidFill>
              </a:rPr>
              <a:t>This</a:t>
            </a:r>
            <a:r>
              <a:rPr lang="en-US" altLang="en-US" sz="2000" dirty="0" smtClean="0">
                <a:solidFill>
                  <a:srgbClr val="FFFFFF"/>
                </a:solidFill>
              </a:rPr>
              <a:t> Should Be Done</a:t>
            </a:r>
          </a:p>
        </p:txBody>
      </p:sp>
      <p:sp>
        <p:nvSpPr>
          <p:cNvPr id="422925" name="Text Box 13"/>
          <p:cNvSpPr txBox="1">
            <a:spLocks noChangeArrowheads="1"/>
          </p:cNvSpPr>
          <p:nvPr/>
        </p:nvSpPr>
        <p:spPr bwMode="auto">
          <a:xfrm>
            <a:off x="166688" y="3673475"/>
            <a:ext cx="1082675" cy="1323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0" fontAlgn="base" hangingPunct="0">
              <a:spcBef>
                <a:spcPct val="0"/>
              </a:spcBef>
              <a:spcAft>
                <a:spcPct val="0"/>
              </a:spcAft>
              <a:defRPr/>
            </a:pPr>
            <a:r>
              <a:rPr lang="en-US" altLang="en-US" sz="2000" dirty="0" smtClean="0">
                <a:solidFill>
                  <a:srgbClr val="FFFFFF"/>
                </a:solidFill>
              </a:rPr>
              <a:t>This is </a:t>
            </a:r>
            <a:r>
              <a:rPr lang="en-US" altLang="en-US" sz="2000" i="1" dirty="0" smtClean="0">
                <a:solidFill>
                  <a:srgbClr val="CCCCFF">
                    <a:lumMod val="25000"/>
                  </a:srgbClr>
                </a:solidFill>
              </a:rPr>
              <a:t>HOW </a:t>
            </a:r>
            <a:r>
              <a:rPr lang="en-US" altLang="en-US" sz="2000" dirty="0" smtClean="0">
                <a:solidFill>
                  <a:srgbClr val="FFFFFF"/>
                </a:solidFill>
              </a:rPr>
              <a:t>it Should be Done</a:t>
            </a:r>
          </a:p>
        </p:txBody>
      </p:sp>
      <p:sp>
        <p:nvSpPr>
          <p:cNvPr id="47118" name="AutoShape 14"/>
          <p:cNvSpPr>
            <a:spLocks/>
          </p:cNvSpPr>
          <p:nvPr/>
        </p:nvSpPr>
        <p:spPr bwMode="auto">
          <a:xfrm>
            <a:off x="1079500" y="2152650"/>
            <a:ext cx="749300" cy="4495800"/>
          </a:xfrm>
          <a:prstGeom prst="leftBrace">
            <a:avLst>
              <a:gd name="adj1" fmla="val 50000"/>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100000"/>
              </a:spcBef>
              <a:buClr>
                <a:srgbClr val="CC6699"/>
              </a:buClr>
              <a:buSzPct val="120000"/>
              <a:buFont typeface="Wingdings" pitchFamily="2" charset="2"/>
              <a:buChar char="§"/>
              <a:defRPr sz="2600" b="1">
                <a:solidFill>
                  <a:schemeClr val="tx1"/>
                </a:solidFill>
                <a:latin typeface="Verdana" pitchFamily="34" charset="0"/>
              </a:defRPr>
            </a:lvl1pPr>
            <a:lvl2pPr marL="742950" indent="-285750">
              <a:spcBef>
                <a:spcPct val="50000"/>
              </a:spcBef>
              <a:buClr>
                <a:schemeClr val="tx1"/>
              </a:buClr>
              <a:buChar char="•"/>
              <a:defRPr sz="2400" b="1">
                <a:solidFill>
                  <a:schemeClr val="tx1"/>
                </a:solidFill>
                <a:latin typeface="Verdana" pitchFamily="34" charset="0"/>
              </a:defRPr>
            </a:lvl2pPr>
            <a:lvl3pPr marL="1143000" indent="-228600">
              <a:spcBef>
                <a:spcPct val="50000"/>
              </a:spcBef>
              <a:buFont typeface="Wingdings" pitchFamily="2" charset="2"/>
              <a:buChar char="§"/>
              <a:defRPr sz="2000" b="1">
                <a:solidFill>
                  <a:schemeClr val="tx1"/>
                </a:solidFill>
                <a:latin typeface="Verdana" pitchFamily="34" charset="0"/>
              </a:defRPr>
            </a:lvl3pPr>
            <a:lvl4pPr marL="1600200" indent="-228600">
              <a:spcBef>
                <a:spcPct val="20000"/>
              </a:spcBef>
              <a:buClr>
                <a:schemeClr val="bg2"/>
              </a:buClr>
              <a:defRPr sz="2000" b="1">
                <a:solidFill>
                  <a:schemeClr val="tx1"/>
                </a:solidFill>
                <a:latin typeface="Verdana" pitchFamily="34" charset="0"/>
              </a:defRPr>
            </a:lvl4pPr>
            <a:lvl5pPr marL="2057400" indent="-228600">
              <a:spcBef>
                <a:spcPct val="20000"/>
              </a:spcBef>
              <a:buClr>
                <a:schemeClr val="tx2"/>
              </a:buClr>
              <a:defRPr sz="2000" b="1">
                <a:solidFill>
                  <a:schemeClr val="tx1"/>
                </a:solidFill>
                <a:latin typeface="Verdana" pitchFamily="34" charset="0"/>
              </a:defRPr>
            </a:lvl5pPr>
            <a:lvl6pPr marL="2514600" indent="-228600" eaLnBrk="0" fontAlgn="base" hangingPunct="0">
              <a:spcBef>
                <a:spcPct val="20000"/>
              </a:spcBef>
              <a:spcAft>
                <a:spcPct val="0"/>
              </a:spcAft>
              <a:buClr>
                <a:schemeClr val="tx2"/>
              </a:buClr>
              <a:defRPr sz="2000" b="1">
                <a:solidFill>
                  <a:schemeClr val="tx1"/>
                </a:solidFill>
                <a:latin typeface="Verdana" pitchFamily="34" charset="0"/>
              </a:defRPr>
            </a:lvl6pPr>
            <a:lvl7pPr marL="2971800" indent="-228600" eaLnBrk="0" fontAlgn="base" hangingPunct="0">
              <a:spcBef>
                <a:spcPct val="20000"/>
              </a:spcBef>
              <a:spcAft>
                <a:spcPct val="0"/>
              </a:spcAft>
              <a:buClr>
                <a:schemeClr val="tx2"/>
              </a:buClr>
              <a:defRPr sz="2000" b="1">
                <a:solidFill>
                  <a:schemeClr val="tx1"/>
                </a:solidFill>
                <a:latin typeface="Verdana" pitchFamily="34" charset="0"/>
              </a:defRPr>
            </a:lvl7pPr>
            <a:lvl8pPr marL="3429000" indent="-228600" eaLnBrk="0" fontAlgn="base" hangingPunct="0">
              <a:spcBef>
                <a:spcPct val="20000"/>
              </a:spcBef>
              <a:spcAft>
                <a:spcPct val="0"/>
              </a:spcAft>
              <a:buClr>
                <a:schemeClr val="tx2"/>
              </a:buClr>
              <a:defRPr sz="2000" b="1">
                <a:solidFill>
                  <a:schemeClr val="tx1"/>
                </a:solidFill>
                <a:latin typeface="Verdana" pitchFamily="34" charset="0"/>
              </a:defRPr>
            </a:lvl8pPr>
            <a:lvl9pPr marL="3886200" indent="-228600" eaLnBrk="0" fontAlgn="base" hangingPunct="0">
              <a:spcBef>
                <a:spcPct val="20000"/>
              </a:spcBef>
              <a:spcAft>
                <a:spcPct val="0"/>
              </a:spcAft>
              <a:buClr>
                <a:schemeClr val="tx2"/>
              </a:buClr>
              <a:defRPr sz="2000" b="1">
                <a:solidFill>
                  <a:schemeClr val="tx1"/>
                </a:solidFill>
                <a:latin typeface="Verdana" pitchFamily="34" charset="0"/>
              </a:defRPr>
            </a:lvl9pPr>
          </a:lstStyle>
          <a:p>
            <a:pPr algn="ctr" eaLnBrk="0" fontAlgn="base" hangingPunct="0">
              <a:spcBef>
                <a:spcPct val="0"/>
              </a:spcBef>
              <a:spcAft>
                <a:spcPct val="0"/>
              </a:spcAft>
              <a:buClrTx/>
              <a:buSzTx/>
              <a:buFontTx/>
              <a:buNone/>
            </a:pPr>
            <a:endParaRPr lang="nl-NL" altLang="en-US" sz="4400">
              <a:solidFill>
                <a:srgbClr val="FFFFFF"/>
              </a:solidFill>
              <a:latin typeface="Times New Roman" pitchFamily="18" charset="0"/>
            </a:endParaRPr>
          </a:p>
        </p:txBody>
      </p:sp>
    </p:spTree>
    <p:extLst>
      <p:ext uri="{BB962C8B-B14F-4D97-AF65-F5344CB8AC3E}">
        <p14:creationId xmlns:p14="http://schemas.microsoft.com/office/powerpoint/2010/main" val="4203500188"/>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22923"/>
                                        </p:tgtEl>
                                        <p:attrNameLst>
                                          <p:attrName>style.visibility</p:attrName>
                                        </p:attrNameLst>
                                      </p:cBhvr>
                                      <p:to>
                                        <p:strVal val="visible"/>
                                      </p:to>
                                    </p:set>
                                    <p:animEffect transition="in" filter="blinds(horizontal)">
                                      <p:cBhvr>
                                        <p:cTn id="7" dur="500"/>
                                        <p:tgtEl>
                                          <p:spTgt spid="42292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22924"/>
                                        </p:tgtEl>
                                        <p:attrNameLst>
                                          <p:attrName>style.visibility</p:attrName>
                                        </p:attrNameLst>
                                      </p:cBhvr>
                                      <p:to>
                                        <p:strVal val="visible"/>
                                      </p:to>
                                    </p:set>
                                    <p:animEffect transition="in" filter="blinds(horizontal)">
                                      <p:cBhvr>
                                        <p:cTn id="12" dur="500"/>
                                        <p:tgtEl>
                                          <p:spTgt spid="42292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22925"/>
                                        </p:tgtEl>
                                        <p:attrNameLst>
                                          <p:attrName>style.visibility</p:attrName>
                                        </p:attrNameLst>
                                      </p:cBhvr>
                                      <p:to>
                                        <p:strVal val="visible"/>
                                      </p:to>
                                    </p:set>
                                    <p:animEffect transition="in" filter="blinds(horizontal)">
                                      <p:cBhvr>
                                        <p:cTn id="17" dur="500"/>
                                        <p:tgtEl>
                                          <p:spTgt spid="4229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2923" grpId="0"/>
      <p:bldP spid="422924" grpId="0"/>
      <p:bldP spid="42292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ltLang="en-US" dirty="0" smtClean="0"/>
              <a:t>What’s the </a:t>
            </a:r>
            <a:r>
              <a:rPr lang="en-US" altLang="en-US" dirty="0" smtClean="0"/>
              <a:t>Purpose </a:t>
            </a:r>
            <a:r>
              <a:rPr lang="en-US" altLang="en-US" dirty="0" smtClean="0"/>
              <a:t>of the </a:t>
            </a:r>
            <a:r>
              <a:rPr lang="en-US" altLang="en-US" dirty="0" smtClean="0"/>
              <a:t>RE-AIM </a:t>
            </a:r>
            <a:r>
              <a:rPr lang="en-US" altLang="en-US" dirty="0"/>
              <a:t>F</a:t>
            </a:r>
            <a:r>
              <a:rPr lang="en-US" altLang="en-US" dirty="0" smtClean="0"/>
              <a:t>ramework</a:t>
            </a:r>
            <a:r>
              <a:rPr lang="en-US" altLang="en-US" dirty="0" smtClean="0"/>
              <a:t>?</a:t>
            </a:r>
          </a:p>
        </p:txBody>
      </p:sp>
      <p:sp>
        <p:nvSpPr>
          <p:cNvPr id="48131" name="Rectangle 3"/>
          <p:cNvSpPr>
            <a:spLocks noGrp="1" noChangeArrowheads="1"/>
          </p:cNvSpPr>
          <p:nvPr>
            <p:ph type="body" idx="1"/>
          </p:nvPr>
        </p:nvSpPr>
        <p:spPr/>
        <p:txBody>
          <a:bodyPr/>
          <a:lstStyle/>
          <a:p>
            <a:r>
              <a:rPr lang="en-US" altLang="en-US" sz="2400" dirty="0" smtClean="0"/>
              <a:t>Focuses on public health impact of our evidence-based health promotion program </a:t>
            </a:r>
            <a:r>
              <a:rPr lang="en-US" altLang="en-US" sz="2400" dirty="0" smtClean="0"/>
              <a:t>efforts</a:t>
            </a:r>
            <a:endParaRPr lang="en-US" altLang="en-US" sz="2400" dirty="0" smtClean="0"/>
          </a:p>
          <a:p>
            <a:r>
              <a:rPr lang="en-US" altLang="en-US" sz="2400" dirty="0" smtClean="0"/>
              <a:t>Helps to improve the chances of these programs working in “real life” settings </a:t>
            </a:r>
            <a:r>
              <a:rPr lang="en-US" altLang="en-US" sz="2400" dirty="0" smtClean="0"/>
              <a:t>by:</a:t>
            </a:r>
            <a:endParaRPr lang="en-US" altLang="en-US" sz="2400" dirty="0" smtClean="0"/>
          </a:p>
          <a:p>
            <a:pPr lvl="1"/>
            <a:r>
              <a:rPr lang="en-US" altLang="en-US" sz="2000" dirty="0" smtClean="0"/>
              <a:t>Providing a guide for </a:t>
            </a:r>
            <a:r>
              <a:rPr lang="en-US" altLang="en-US" sz="2000" dirty="0" smtClean="0">
                <a:solidFill>
                  <a:schemeClr val="tx2"/>
                </a:solidFill>
              </a:rPr>
              <a:t>planning, implementing, </a:t>
            </a:r>
            <a:r>
              <a:rPr lang="en-US" altLang="en-US" sz="2000" dirty="0" smtClean="0">
                <a:solidFill>
                  <a:schemeClr val="tx2"/>
                </a:solidFill>
              </a:rPr>
              <a:t>evaluating, </a:t>
            </a:r>
            <a:r>
              <a:rPr lang="en-US" altLang="en-US" sz="2000" dirty="0" smtClean="0">
                <a:solidFill>
                  <a:schemeClr val="tx2"/>
                </a:solidFill>
              </a:rPr>
              <a:t>and maintaining</a:t>
            </a:r>
            <a:r>
              <a:rPr lang="en-US" altLang="en-US" sz="2000" dirty="0" smtClean="0"/>
              <a:t> activities</a:t>
            </a:r>
          </a:p>
          <a:p>
            <a:pPr lvl="1"/>
            <a:r>
              <a:rPr lang="en-US" altLang="en-US" sz="2000" dirty="0" smtClean="0"/>
              <a:t>Making sure we think about </a:t>
            </a:r>
            <a:r>
              <a:rPr lang="en-US" altLang="en-US" sz="2000" dirty="0" smtClean="0">
                <a:solidFill>
                  <a:schemeClr val="tx2"/>
                </a:solidFill>
              </a:rPr>
              <a:t>individual level and organizational level</a:t>
            </a:r>
            <a:r>
              <a:rPr lang="en-US" altLang="en-US" sz="2000" dirty="0" smtClean="0"/>
              <a:t> issues</a:t>
            </a:r>
          </a:p>
          <a:p>
            <a:endParaRPr lang="en-US" altLang="en-US" sz="2500" dirty="0" smtClean="0"/>
          </a:p>
        </p:txBody>
      </p:sp>
    </p:spTree>
    <p:extLst>
      <p:ext uri="{BB962C8B-B14F-4D97-AF65-F5344CB8AC3E}">
        <p14:creationId xmlns:p14="http://schemas.microsoft.com/office/powerpoint/2010/main" val="2772056856"/>
      </p:ext>
    </p:extLst>
  </p:cSld>
  <p:clrMapOvr>
    <a:masterClrMapping/>
  </p:clrMapOvr>
  <p:transition>
    <p:rand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990600" y="304800"/>
            <a:ext cx="7696200" cy="1139825"/>
          </a:xfrm>
        </p:spPr>
        <p:txBody>
          <a:bodyPr/>
          <a:lstStyle/>
          <a:p>
            <a:r>
              <a:rPr lang="en-US" altLang="en-US" smtClean="0"/>
              <a:t>Tasks in Carrying out the RE-AIM Framework Components </a:t>
            </a:r>
          </a:p>
        </p:txBody>
      </p:sp>
      <p:sp>
        <p:nvSpPr>
          <p:cNvPr id="423939" name="Rectangle 3"/>
          <p:cNvSpPr>
            <a:spLocks noGrp="1" noChangeArrowheads="1"/>
          </p:cNvSpPr>
          <p:nvPr>
            <p:ph type="body" sz="half" idx="2"/>
          </p:nvPr>
        </p:nvSpPr>
        <p:spPr>
          <a:xfrm>
            <a:off x="4038600" y="1687513"/>
            <a:ext cx="4648200" cy="5140325"/>
          </a:xfrm>
        </p:spPr>
        <p:txBody>
          <a:bodyPr/>
          <a:lstStyle/>
          <a:p>
            <a:pPr>
              <a:spcBef>
                <a:spcPts val="0"/>
              </a:spcBef>
              <a:spcAft>
                <a:spcPts val="0"/>
              </a:spcAft>
            </a:pPr>
            <a:r>
              <a:rPr lang="en-US" altLang="en-US" sz="1600" dirty="0" smtClean="0"/>
              <a:t>Analyze epidemiological (community) data to target health issues and </a:t>
            </a:r>
            <a:r>
              <a:rPr lang="en-US" altLang="en-US" sz="1600" dirty="0" smtClean="0"/>
              <a:t>populations</a:t>
            </a:r>
          </a:p>
          <a:p>
            <a:pPr>
              <a:spcBef>
                <a:spcPts val="0"/>
              </a:spcBef>
              <a:spcAft>
                <a:spcPts val="0"/>
              </a:spcAft>
            </a:pPr>
            <a:endParaRPr lang="en-US" altLang="en-US" sz="1600" dirty="0" smtClean="0"/>
          </a:p>
          <a:p>
            <a:pPr>
              <a:spcBef>
                <a:spcPts val="0"/>
              </a:spcBef>
              <a:spcAft>
                <a:spcPts val="0"/>
              </a:spcAft>
            </a:pPr>
            <a:r>
              <a:rPr lang="en-US" altLang="en-US" sz="1600" dirty="0" smtClean="0"/>
              <a:t>Develop common core of practical measures to track participants and to evaluate </a:t>
            </a:r>
            <a:r>
              <a:rPr lang="en-US" altLang="en-US" sz="1600" dirty="0" smtClean="0"/>
              <a:t>benefits</a:t>
            </a:r>
          </a:p>
          <a:p>
            <a:pPr>
              <a:spcBef>
                <a:spcPts val="0"/>
              </a:spcBef>
              <a:spcAft>
                <a:spcPts val="0"/>
              </a:spcAft>
            </a:pPr>
            <a:endParaRPr lang="en-US" altLang="en-US" sz="1600" dirty="0" smtClean="0"/>
          </a:p>
          <a:p>
            <a:pPr>
              <a:spcBef>
                <a:spcPts val="0"/>
              </a:spcBef>
              <a:spcAft>
                <a:spcPts val="0"/>
              </a:spcAft>
            </a:pPr>
            <a:r>
              <a:rPr lang="en-US" altLang="en-US" sz="1600" dirty="0" smtClean="0"/>
              <a:t>Build partnerships across multiple </a:t>
            </a:r>
            <a:r>
              <a:rPr lang="en-US" altLang="en-US" sz="1600" dirty="0" smtClean="0"/>
              <a:t>sectors</a:t>
            </a:r>
          </a:p>
          <a:p>
            <a:pPr>
              <a:spcBef>
                <a:spcPts val="0"/>
              </a:spcBef>
              <a:spcAft>
                <a:spcPts val="0"/>
              </a:spcAft>
            </a:pPr>
            <a:endParaRPr lang="en-US" altLang="en-US" sz="1600" dirty="0" smtClean="0"/>
          </a:p>
          <a:p>
            <a:pPr>
              <a:spcBef>
                <a:spcPts val="0"/>
              </a:spcBef>
              <a:spcAft>
                <a:spcPts val="0"/>
              </a:spcAft>
            </a:pPr>
            <a:r>
              <a:rPr lang="en-US" altLang="en-US" sz="1600" dirty="0" smtClean="0"/>
              <a:t>Implement evidence-based health promotion programs with fidelity (as the program is intended to be delivered</a:t>
            </a:r>
            <a:r>
              <a:rPr lang="en-US" altLang="en-US" sz="1600" dirty="0" smtClean="0"/>
              <a:t>)</a:t>
            </a:r>
          </a:p>
          <a:p>
            <a:pPr>
              <a:spcBef>
                <a:spcPts val="0"/>
              </a:spcBef>
              <a:spcAft>
                <a:spcPts val="0"/>
              </a:spcAft>
            </a:pPr>
            <a:endParaRPr lang="en-US" altLang="en-US" sz="1600" dirty="0" smtClean="0"/>
          </a:p>
          <a:p>
            <a:pPr>
              <a:spcBef>
                <a:spcPts val="0"/>
              </a:spcBef>
              <a:spcAft>
                <a:spcPts val="0"/>
              </a:spcAft>
            </a:pPr>
            <a:r>
              <a:rPr lang="en-US" altLang="en-US" sz="1600" dirty="0" smtClean="0"/>
              <a:t>Maintain individual-level benefits and continue/embed ongoing programming</a:t>
            </a:r>
          </a:p>
          <a:p>
            <a:pPr>
              <a:lnSpc>
                <a:spcPct val="80000"/>
              </a:lnSpc>
              <a:spcAft>
                <a:spcPct val="20000"/>
              </a:spcAft>
            </a:pPr>
            <a:endParaRPr lang="en-US" altLang="en-US" sz="2200" dirty="0" smtClean="0"/>
          </a:p>
          <a:p>
            <a:pPr>
              <a:lnSpc>
                <a:spcPct val="80000"/>
              </a:lnSpc>
            </a:pPr>
            <a:endParaRPr lang="en-US" altLang="en-US" sz="2200" dirty="0" smtClean="0"/>
          </a:p>
        </p:txBody>
      </p:sp>
      <p:pic>
        <p:nvPicPr>
          <p:cNvPr id="49156" name="Picture 4" descr="reaim-all"/>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457200" y="1828800"/>
            <a:ext cx="3449638" cy="34226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81035879"/>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423939">
                                            <p:txEl>
                                              <p:pRg st="0" end="0"/>
                                            </p:txEl>
                                          </p:spTgt>
                                        </p:tgtEl>
                                        <p:attrNameLst>
                                          <p:attrName>style.visibility</p:attrName>
                                        </p:attrNameLst>
                                      </p:cBhvr>
                                      <p:to>
                                        <p:strVal val="visible"/>
                                      </p:to>
                                    </p:set>
                                    <p:animEffect transition="in" filter="blinds(horizontal)">
                                      <p:cBhvr>
                                        <p:cTn id="7" dur="500"/>
                                        <p:tgtEl>
                                          <p:spTgt spid="4239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423939">
                                            <p:txEl>
                                              <p:pRg st="2" end="2"/>
                                            </p:txEl>
                                          </p:spTgt>
                                        </p:tgtEl>
                                        <p:attrNameLst>
                                          <p:attrName>style.visibility</p:attrName>
                                        </p:attrNameLst>
                                      </p:cBhvr>
                                      <p:to>
                                        <p:strVal val="visible"/>
                                      </p:to>
                                    </p:set>
                                    <p:animEffect transition="in" filter="blinds(horizontal)">
                                      <p:cBhvr>
                                        <p:cTn id="12" dur="500"/>
                                        <p:tgtEl>
                                          <p:spTgt spid="42393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423939">
                                            <p:txEl>
                                              <p:pRg st="4" end="4"/>
                                            </p:txEl>
                                          </p:spTgt>
                                        </p:tgtEl>
                                        <p:attrNameLst>
                                          <p:attrName>style.visibility</p:attrName>
                                        </p:attrNameLst>
                                      </p:cBhvr>
                                      <p:to>
                                        <p:strVal val="visible"/>
                                      </p:to>
                                    </p:set>
                                    <p:animEffect transition="in" filter="blinds(horizontal)">
                                      <p:cBhvr>
                                        <p:cTn id="17" dur="500"/>
                                        <p:tgtEl>
                                          <p:spTgt spid="423939">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423939">
                                            <p:txEl>
                                              <p:pRg st="6" end="6"/>
                                            </p:txEl>
                                          </p:spTgt>
                                        </p:tgtEl>
                                        <p:attrNameLst>
                                          <p:attrName>style.visibility</p:attrName>
                                        </p:attrNameLst>
                                      </p:cBhvr>
                                      <p:to>
                                        <p:strVal val="visible"/>
                                      </p:to>
                                    </p:set>
                                    <p:animEffect transition="in" filter="blinds(horizontal)">
                                      <p:cBhvr>
                                        <p:cTn id="22" dur="500"/>
                                        <p:tgtEl>
                                          <p:spTgt spid="423939">
                                            <p:txEl>
                                              <p:pRg st="6" end="6"/>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423939">
                                            <p:txEl>
                                              <p:pRg st="8" end="8"/>
                                            </p:txEl>
                                          </p:spTgt>
                                        </p:tgtEl>
                                        <p:attrNameLst>
                                          <p:attrName>style.visibility</p:attrName>
                                        </p:attrNameLst>
                                      </p:cBhvr>
                                      <p:to>
                                        <p:strVal val="visible"/>
                                      </p:to>
                                    </p:set>
                                    <p:animEffect transition="in" filter="blinds(horizontal)">
                                      <p:cBhvr>
                                        <p:cTn id="27" dur="500"/>
                                        <p:tgtEl>
                                          <p:spTgt spid="42393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altLang="en-US" dirty="0" smtClean="0"/>
              <a:t>What is “REACH”?</a:t>
            </a:r>
          </a:p>
        </p:txBody>
      </p:sp>
      <p:sp>
        <p:nvSpPr>
          <p:cNvPr id="50179" name="Rectangle 3"/>
          <p:cNvSpPr>
            <a:spLocks noGrp="1" noChangeArrowheads="1"/>
          </p:cNvSpPr>
          <p:nvPr>
            <p:ph type="body" idx="1"/>
          </p:nvPr>
        </p:nvSpPr>
        <p:spPr/>
        <p:txBody>
          <a:bodyPr/>
          <a:lstStyle/>
          <a:p>
            <a:r>
              <a:rPr lang="en-US" altLang="en-US" smtClean="0"/>
              <a:t>Focuses on the </a:t>
            </a:r>
            <a:r>
              <a:rPr lang="en-US" altLang="en-US" smtClean="0">
                <a:solidFill>
                  <a:schemeClr val="tx2"/>
                </a:solidFill>
              </a:rPr>
              <a:t>population </a:t>
            </a:r>
            <a:r>
              <a:rPr lang="en-US" altLang="en-US" smtClean="0"/>
              <a:t>with the health issue you want to address</a:t>
            </a:r>
          </a:p>
          <a:p>
            <a:pPr lvl="1"/>
            <a:r>
              <a:rPr lang="en-US" altLang="en-US" smtClean="0"/>
              <a:t>Older adults who are (for example):</a:t>
            </a:r>
          </a:p>
          <a:p>
            <a:pPr lvl="2"/>
            <a:r>
              <a:rPr lang="en-US" altLang="en-US" smtClean="0"/>
              <a:t>Depressed</a:t>
            </a:r>
          </a:p>
          <a:p>
            <a:pPr lvl="2"/>
            <a:r>
              <a:rPr lang="en-US" altLang="en-US" smtClean="0"/>
              <a:t>Likely to fall</a:t>
            </a:r>
          </a:p>
          <a:p>
            <a:pPr lvl="2"/>
            <a:r>
              <a:rPr lang="en-US" altLang="en-US" smtClean="0"/>
              <a:t>Inactive</a:t>
            </a:r>
          </a:p>
          <a:p>
            <a:pPr lvl="2"/>
            <a:r>
              <a:rPr lang="en-US" altLang="en-US" smtClean="0"/>
              <a:t>Have chronic conditions</a:t>
            </a:r>
          </a:p>
          <a:p>
            <a:pPr lvl="2"/>
            <a:endParaRPr lang="en-US" altLang="en-US" smtClean="0"/>
          </a:p>
          <a:p>
            <a:endParaRPr lang="en-US" altLang="en-US" smtClean="0"/>
          </a:p>
        </p:txBody>
      </p:sp>
    </p:spTree>
    <p:extLst>
      <p:ext uri="{BB962C8B-B14F-4D97-AF65-F5344CB8AC3E}">
        <p14:creationId xmlns:p14="http://schemas.microsoft.com/office/powerpoint/2010/main" val="2187911247"/>
      </p:ext>
    </p:extLst>
  </p:cSld>
  <p:clrMapOvr>
    <a:masterClrMapping/>
  </p:clrMapOvr>
  <p:transition>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990600" y="-228600"/>
            <a:ext cx="7543800" cy="914400"/>
          </a:xfrm>
        </p:spPr>
        <p:txBody>
          <a:bodyPr/>
          <a:lstStyle/>
          <a:p>
            <a:r>
              <a:rPr lang="en-US" altLang="en-US" sz="3200" dirty="0" smtClean="0">
                <a:latin typeface="Sylfaen" pitchFamily="18" charset="0"/>
              </a:rPr>
              <a:t/>
            </a:r>
            <a:br>
              <a:rPr lang="en-US" altLang="en-US" sz="3200" dirty="0" smtClean="0">
                <a:latin typeface="Sylfaen" pitchFamily="18" charset="0"/>
              </a:rPr>
            </a:br>
            <a:r>
              <a:rPr lang="en-US" altLang="en-US" dirty="0" smtClean="0">
                <a:cs typeface="Arial" charset="0"/>
              </a:rPr>
              <a:t>Why </a:t>
            </a:r>
            <a:r>
              <a:rPr lang="en-US" altLang="en-US" dirty="0" smtClean="0">
                <a:cs typeface="Arial" charset="0"/>
              </a:rPr>
              <a:t>Monitoring </a:t>
            </a:r>
            <a:r>
              <a:rPr lang="en-US" altLang="en-US" dirty="0" smtClean="0">
                <a:cs typeface="Arial" charset="0"/>
              </a:rPr>
              <a:t>REACH is  </a:t>
            </a:r>
            <a:r>
              <a:rPr lang="en-US" altLang="en-US" dirty="0" smtClean="0">
                <a:cs typeface="Arial" charset="0"/>
              </a:rPr>
              <a:t>Important</a:t>
            </a:r>
            <a:endParaRPr lang="en-US" altLang="en-US" dirty="0" smtClean="0">
              <a:cs typeface="Arial" charset="0"/>
            </a:endParaRPr>
          </a:p>
        </p:txBody>
      </p:sp>
      <p:sp>
        <p:nvSpPr>
          <p:cNvPr id="21507" name="Rectangle 3"/>
          <p:cNvSpPr>
            <a:spLocks noGrp="1" noChangeArrowheads="1"/>
          </p:cNvSpPr>
          <p:nvPr>
            <p:ph idx="1"/>
          </p:nvPr>
        </p:nvSpPr>
        <p:spPr/>
        <p:txBody>
          <a:bodyPr/>
          <a:lstStyle/>
          <a:p>
            <a:r>
              <a:rPr lang="en-US" altLang="en-US" sz="2000" dirty="0" smtClean="0">
                <a:latin typeface="+mj-lt"/>
              </a:rPr>
              <a:t>Determine if target audience is </a:t>
            </a:r>
            <a:r>
              <a:rPr lang="en-US" altLang="en-US" sz="2000" dirty="0" smtClean="0">
                <a:latin typeface="+mj-lt"/>
              </a:rPr>
              <a:t>participating:</a:t>
            </a:r>
            <a:endParaRPr lang="en-US" altLang="en-US" sz="2000" dirty="0" smtClean="0">
              <a:latin typeface="+mj-lt"/>
            </a:endParaRPr>
          </a:p>
          <a:p>
            <a:pPr lvl="1"/>
            <a:r>
              <a:rPr lang="en-US" altLang="en-US" sz="2000" dirty="0">
                <a:latin typeface="+mj-lt"/>
              </a:rPr>
              <a:t>I</a:t>
            </a:r>
            <a:r>
              <a:rPr lang="en-US" altLang="en-US" sz="2000" dirty="0" smtClean="0">
                <a:latin typeface="+mj-lt"/>
              </a:rPr>
              <a:t>n </a:t>
            </a:r>
            <a:r>
              <a:rPr lang="en-US" altLang="en-US" sz="2000" dirty="0" smtClean="0">
                <a:latin typeface="+mj-lt"/>
              </a:rPr>
              <a:t>what numbers</a:t>
            </a:r>
          </a:p>
          <a:p>
            <a:pPr lvl="1"/>
            <a:r>
              <a:rPr lang="en-US" altLang="en-US" sz="2000" dirty="0">
                <a:latin typeface="+mj-lt"/>
              </a:rPr>
              <a:t>P</a:t>
            </a:r>
            <a:r>
              <a:rPr lang="en-US" altLang="en-US" sz="2000" dirty="0" smtClean="0">
                <a:latin typeface="+mj-lt"/>
              </a:rPr>
              <a:t>ercentage </a:t>
            </a:r>
            <a:r>
              <a:rPr lang="en-US" altLang="en-US" sz="2000" dirty="0" smtClean="0">
                <a:latin typeface="+mj-lt"/>
              </a:rPr>
              <a:t>of program completion and </a:t>
            </a:r>
            <a:r>
              <a:rPr lang="en-US" altLang="en-US" sz="2000" dirty="0" smtClean="0">
                <a:latin typeface="+mj-lt"/>
              </a:rPr>
              <a:t>attrition </a:t>
            </a:r>
            <a:endParaRPr lang="en-US" altLang="en-US" sz="2000" dirty="0" smtClean="0">
              <a:latin typeface="+mj-lt"/>
            </a:endParaRPr>
          </a:p>
          <a:p>
            <a:r>
              <a:rPr lang="en-US" altLang="en-US" sz="2000" dirty="0" smtClean="0">
                <a:latin typeface="+mj-lt"/>
              </a:rPr>
              <a:t>Assess adequacy </a:t>
            </a:r>
            <a:r>
              <a:rPr lang="en-US" altLang="en-US" sz="2000" dirty="0" smtClean="0">
                <a:latin typeface="+mj-lt"/>
              </a:rPr>
              <a:t>of:</a:t>
            </a:r>
            <a:endParaRPr lang="en-US" altLang="en-US" sz="2000" dirty="0" smtClean="0">
              <a:latin typeface="+mj-lt"/>
            </a:endParaRPr>
          </a:p>
          <a:p>
            <a:pPr lvl="1"/>
            <a:r>
              <a:rPr lang="en-US" altLang="en-US" sz="2000" dirty="0">
                <a:latin typeface="+mj-lt"/>
              </a:rPr>
              <a:t>M</a:t>
            </a:r>
            <a:r>
              <a:rPr lang="en-US" altLang="en-US" sz="2000" dirty="0" smtClean="0">
                <a:latin typeface="+mj-lt"/>
              </a:rPr>
              <a:t>arketing </a:t>
            </a:r>
            <a:endParaRPr lang="en-US" altLang="en-US" sz="2000" dirty="0" smtClean="0">
              <a:latin typeface="+mj-lt"/>
            </a:endParaRPr>
          </a:p>
          <a:p>
            <a:pPr lvl="1"/>
            <a:r>
              <a:rPr lang="en-US" altLang="en-US" sz="2000" dirty="0">
                <a:latin typeface="+mj-lt"/>
              </a:rPr>
              <a:t>R</a:t>
            </a:r>
            <a:r>
              <a:rPr lang="en-US" altLang="en-US" sz="2000" dirty="0" smtClean="0">
                <a:latin typeface="+mj-lt"/>
              </a:rPr>
              <a:t>ecruitment </a:t>
            </a:r>
            <a:endParaRPr lang="en-US" altLang="en-US" sz="2000" dirty="0" smtClean="0">
              <a:latin typeface="+mj-lt"/>
            </a:endParaRPr>
          </a:p>
          <a:p>
            <a:pPr lvl="1"/>
            <a:r>
              <a:rPr lang="en-US" altLang="en-US" sz="2000" dirty="0" smtClean="0">
                <a:latin typeface="+mj-lt"/>
              </a:rPr>
              <a:t>Retention</a:t>
            </a:r>
            <a:endParaRPr lang="en-US" altLang="en-US" sz="2000" dirty="0" smtClean="0">
              <a:latin typeface="+mj-lt"/>
            </a:endParaRPr>
          </a:p>
          <a:p>
            <a:r>
              <a:rPr lang="en-US" altLang="en-US" sz="2000" dirty="0" smtClean="0">
                <a:latin typeface="+mj-lt"/>
              </a:rPr>
              <a:t>Assess whether certain program sites are having problems with </a:t>
            </a:r>
            <a:r>
              <a:rPr lang="en-US" altLang="en-US" sz="2000" dirty="0" smtClean="0">
                <a:latin typeface="+mj-lt"/>
              </a:rPr>
              <a:t>attendance</a:t>
            </a:r>
            <a:endParaRPr lang="en-US" altLang="en-US" sz="2000" dirty="0" smtClean="0">
              <a:latin typeface="+mj-lt"/>
            </a:endParaRPr>
          </a:p>
          <a:p>
            <a:endParaRPr lang="en-US" altLang="en-US" sz="2400" dirty="0" smtClean="0">
              <a:latin typeface="Trebuchet MS" pitchFamily="34" charset="0"/>
            </a:endParaRPr>
          </a:p>
        </p:txBody>
      </p:sp>
    </p:spTree>
    <p:extLst>
      <p:ext uri="{BB962C8B-B14F-4D97-AF65-F5344CB8AC3E}">
        <p14:creationId xmlns:p14="http://schemas.microsoft.com/office/powerpoint/2010/main" val="1864498122"/>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50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150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1507">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1507">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1507">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1507">
                                            <p:txEl>
                                              <p:pRg st="6" end="6"/>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2150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990600" y="457200"/>
            <a:ext cx="7543800" cy="914400"/>
          </a:xfrm>
        </p:spPr>
        <p:txBody>
          <a:bodyPr/>
          <a:lstStyle/>
          <a:p>
            <a:r>
              <a:rPr lang="en-US" altLang="en-US" dirty="0" smtClean="0">
                <a:cs typeface="Arial" charset="0"/>
              </a:rPr>
              <a:t>What is EFFECTIVENESS?</a:t>
            </a:r>
          </a:p>
        </p:txBody>
      </p:sp>
      <p:sp>
        <p:nvSpPr>
          <p:cNvPr id="52227" name="Rectangle 3"/>
          <p:cNvSpPr>
            <a:spLocks noGrp="1" noChangeArrowheads="1"/>
          </p:cNvSpPr>
          <p:nvPr>
            <p:ph idx="1"/>
          </p:nvPr>
        </p:nvSpPr>
        <p:spPr/>
        <p:txBody>
          <a:bodyPr/>
          <a:lstStyle/>
          <a:p>
            <a:pPr>
              <a:spcAft>
                <a:spcPct val="30000"/>
              </a:spcAft>
            </a:pPr>
            <a:r>
              <a:rPr lang="en-US" altLang="en-US" sz="1800" dirty="0" smtClean="0"/>
              <a:t>EFFECTIVENESS/EFFICACY activities assess whether a program is achieving the same participant outcomes and having the same impact as in the original research design. </a:t>
            </a:r>
          </a:p>
          <a:p>
            <a:pPr>
              <a:spcAft>
                <a:spcPct val="30000"/>
              </a:spcAft>
            </a:pPr>
            <a:r>
              <a:rPr lang="en-US" altLang="en-US" sz="1800" dirty="0" smtClean="0"/>
              <a:t>Key questions that can be asked include: </a:t>
            </a:r>
          </a:p>
          <a:p>
            <a:pPr lvl="1">
              <a:spcAft>
                <a:spcPct val="30000"/>
              </a:spcAft>
            </a:pPr>
            <a:r>
              <a:rPr lang="en-US" altLang="en-US" sz="1800" dirty="0" smtClean="0"/>
              <a:t>Are your efforts having the intended impact</a:t>
            </a:r>
          </a:p>
          <a:p>
            <a:pPr lvl="1">
              <a:spcAft>
                <a:spcPct val="30000"/>
              </a:spcAft>
            </a:pPr>
            <a:r>
              <a:rPr lang="en-US" altLang="en-US" sz="1800" dirty="0" smtClean="0"/>
              <a:t>Are participants achieving the same outcomes (e.g., improved self-efficacy, health behaviors, symptoms, health care utilization, </a:t>
            </a:r>
            <a:r>
              <a:rPr lang="en-US" altLang="en-US" sz="1800" dirty="0" smtClean="0"/>
              <a:t>costs, </a:t>
            </a:r>
            <a:r>
              <a:rPr lang="en-US" altLang="en-US" sz="1800" dirty="0" smtClean="0"/>
              <a:t>and other outcomes) as in the published research studies? </a:t>
            </a:r>
          </a:p>
          <a:p>
            <a:pPr lvl="1">
              <a:spcAft>
                <a:spcPct val="30000"/>
              </a:spcAft>
            </a:pPr>
            <a:r>
              <a:rPr lang="en-US" altLang="en-US" sz="1800" dirty="0" smtClean="0"/>
              <a:t>Are there any unanticipated or potentially negative effects? </a:t>
            </a:r>
          </a:p>
          <a:p>
            <a:pPr lvl="1">
              <a:spcAft>
                <a:spcPct val="30000"/>
              </a:spcAft>
            </a:pPr>
            <a:r>
              <a:rPr lang="en-US" altLang="en-US" sz="1800" dirty="0" smtClean="0"/>
              <a:t>Is there a program value/return on investment for stakeholders?</a:t>
            </a:r>
            <a:endParaRPr lang="en-US" altLang="en-US" dirty="0" smtClean="0">
              <a:latin typeface="Trebuchet MS" pitchFamily="34" charset="0"/>
            </a:endParaRPr>
          </a:p>
        </p:txBody>
      </p:sp>
    </p:spTree>
    <p:extLst>
      <p:ext uri="{BB962C8B-B14F-4D97-AF65-F5344CB8AC3E}">
        <p14:creationId xmlns:p14="http://schemas.microsoft.com/office/powerpoint/2010/main" val="2950856438"/>
      </p:ext>
    </p:extLst>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ltLang="en-US" dirty="0" smtClean="0">
                <a:cs typeface="Arial" charset="0"/>
              </a:rPr>
              <a:t>Why </a:t>
            </a:r>
            <a:r>
              <a:rPr lang="en-US" altLang="en-US" dirty="0" smtClean="0">
                <a:cs typeface="Arial" charset="0"/>
              </a:rPr>
              <a:t>Monitoring </a:t>
            </a:r>
            <a:r>
              <a:rPr lang="en-US" altLang="en-US" dirty="0" smtClean="0">
                <a:cs typeface="Arial" charset="0"/>
              </a:rPr>
              <a:t>EFFECTIVENESS is </a:t>
            </a:r>
            <a:r>
              <a:rPr lang="en-US" altLang="en-US" dirty="0" smtClean="0">
                <a:cs typeface="Arial" charset="0"/>
              </a:rPr>
              <a:t>Important </a:t>
            </a:r>
            <a:endParaRPr lang="en-US" altLang="en-US" dirty="0" smtClean="0">
              <a:cs typeface="Arial" charset="0"/>
            </a:endParaRPr>
          </a:p>
        </p:txBody>
      </p:sp>
      <p:sp>
        <p:nvSpPr>
          <p:cNvPr id="23555" name="Rectangle 3"/>
          <p:cNvSpPr>
            <a:spLocks noGrp="1" noChangeArrowheads="1"/>
          </p:cNvSpPr>
          <p:nvPr>
            <p:ph idx="1"/>
          </p:nvPr>
        </p:nvSpPr>
        <p:spPr/>
        <p:txBody>
          <a:bodyPr/>
          <a:lstStyle/>
          <a:p>
            <a:pPr>
              <a:spcAft>
                <a:spcPct val="30000"/>
              </a:spcAft>
            </a:pPr>
            <a:r>
              <a:rPr lang="en-US" altLang="en-US" sz="2400" dirty="0" smtClean="0">
                <a:latin typeface="+mj-lt"/>
              </a:rPr>
              <a:t>Demonstrate whether program as delivered is producing same positive changes as in the original research design. </a:t>
            </a:r>
          </a:p>
          <a:p>
            <a:pPr>
              <a:spcAft>
                <a:spcPct val="30000"/>
              </a:spcAft>
            </a:pPr>
            <a:r>
              <a:rPr lang="en-US" altLang="en-US" sz="2400" dirty="0" smtClean="0">
                <a:latin typeface="+mj-lt"/>
              </a:rPr>
              <a:t>Demonstrate program value and return on investment to key stakeholders. </a:t>
            </a:r>
          </a:p>
          <a:p>
            <a:pPr>
              <a:spcAft>
                <a:spcPct val="30000"/>
              </a:spcAft>
            </a:pPr>
            <a:r>
              <a:rPr lang="en-US" altLang="en-US" sz="2400" dirty="0" smtClean="0">
                <a:latin typeface="+mj-lt"/>
              </a:rPr>
              <a:t>If outcomes are different, might indicate that the program is not effective for target population or program not implemented with fidelity </a:t>
            </a:r>
          </a:p>
          <a:p>
            <a:endParaRPr lang="en-US" altLang="en-US" sz="2800" dirty="0" smtClean="0">
              <a:latin typeface="Trebuchet MS" pitchFamily="34" charset="0"/>
            </a:endParaRPr>
          </a:p>
          <a:p>
            <a:endParaRPr lang="en-US" altLang="en-US" sz="2400" dirty="0" smtClean="0">
              <a:latin typeface="Trebuchet MS" pitchFamily="34" charset="0"/>
            </a:endParaRPr>
          </a:p>
        </p:txBody>
      </p:sp>
    </p:spTree>
    <p:extLst>
      <p:ext uri="{BB962C8B-B14F-4D97-AF65-F5344CB8AC3E}">
        <p14:creationId xmlns:p14="http://schemas.microsoft.com/office/powerpoint/2010/main" val="3825603336"/>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355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altLang="en-US" dirty="0" smtClean="0">
                <a:cs typeface="Arial" charset="0"/>
              </a:rPr>
              <a:t>Why is ADOPTION </a:t>
            </a:r>
            <a:r>
              <a:rPr lang="en-US" altLang="en-US" dirty="0" smtClean="0">
                <a:cs typeface="Arial" charset="0"/>
              </a:rPr>
              <a:t>Important</a:t>
            </a:r>
            <a:r>
              <a:rPr lang="en-US" altLang="en-US" dirty="0" smtClean="0">
                <a:cs typeface="Arial" charset="0"/>
              </a:rPr>
              <a:t>?</a:t>
            </a:r>
          </a:p>
        </p:txBody>
      </p:sp>
      <p:sp>
        <p:nvSpPr>
          <p:cNvPr id="25603" name="Rectangle 3"/>
          <p:cNvSpPr>
            <a:spLocks noGrp="1" noChangeArrowheads="1"/>
          </p:cNvSpPr>
          <p:nvPr>
            <p:ph idx="1"/>
          </p:nvPr>
        </p:nvSpPr>
        <p:spPr>
          <a:xfrm>
            <a:off x="838200" y="1524000"/>
            <a:ext cx="8153400" cy="5181600"/>
          </a:xfrm>
        </p:spPr>
        <p:txBody>
          <a:bodyPr/>
          <a:lstStyle/>
          <a:p>
            <a:pPr>
              <a:spcAft>
                <a:spcPct val="30000"/>
              </a:spcAft>
            </a:pPr>
            <a:r>
              <a:rPr lang="en-US" altLang="en-US" sz="1600" dirty="0" smtClean="0"/>
              <a:t>ADOPTION activities assess the extent to which host agencies and implementation sites deliver and embed the program into routine activities and the level of organizational support that is provided. </a:t>
            </a:r>
          </a:p>
          <a:p>
            <a:pPr>
              <a:spcAft>
                <a:spcPct val="30000"/>
              </a:spcAft>
            </a:pPr>
            <a:r>
              <a:rPr lang="en-US" altLang="en-US" sz="1600" dirty="0" smtClean="0"/>
              <a:t>Key questions that can be asked include: </a:t>
            </a:r>
          </a:p>
          <a:p>
            <a:pPr lvl="1">
              <a:spcAft>
                <a:spcPct val="30000"/>
              </a:spcAft>
            </a:pPr>
            <a:r>
              <a:rPr lang="en-US" altLang="en-US" sz="1600" dirty="0" smtClean="0"/>
              <a:t>How many partner organizations/ host sites have adopted the program? </a:t>
            </a:r>
            <a:endParaRPr lang="en-US" altLang="en-US" sz="1600" dirty="0" smtClean="0"/>
          </a:p>
          <a:p>
            <a:pPr lvl="1">
              <a:spcAft>
                <a:spcPct val="30000"/>
              </a:spcAft>
            </a:pPr>
            <a:r>
              <a:rPr lang="en-US" altLang="en-US" sz="1600" dirty="0" smtClean="0"/>
              <a:t>How </a:t>
            </a:r>
            <a:r>
              <a:rPr lang="en-US" altLang="en-US" sz="1600" dirty="0" smtClean="0"/>
              <a:t>many implementation sites are delivering the workshops/ program activities and with what frequency? </a:t>
            </a:r>
          </a:p>
          <a:p>
            <a:pPr lvl="1">
              <a:spcAft>
                <a:spcPct val="30000"/>
              </a:spcAft>
            </a:pPr>
            <a:r>
              <a:rPr lang="en-US" altLang="en-US" sz="1600" dirty="0" smtClean="0"/>
              <a:t>To what extent are the implementation sites reaching all areas of the state? </a:t>
            </a:r>
          </a:p>
          <a:p>
            <a:pPr lvl="1">
              <a:spcAft>
                <a:spcPct val="30000"/>
              </a:spcAft>
            </a:pPr>
            <a:r>
              <a:rPr lang="en-US" altLang="en-US" sz="1600" dirty="0" smtClean="0"/>
              <a:t>Are you recruiting and retaining a sufficient number of trained staff and volunteers (workforce)? </a:t>
            </a:r>
          </a:p>
          <a:p>
            <a:pPr lvl="1">
              <a:spcAft>
                <a:spcPct val="30000"/>
              </a:spcAft>
            </a:pPr>
            <a:r>
              <a:rPr lang="en-US" altLang="en-US" sz="1600" dirty="0" smtClean="0"/>
              <a:t>Do </a:t>
            </a:r>
            <a:r>
              <a:rPr lang="en-US" altLang="en-US" sz="1600" dirty="0" smtClean="0"/>
              <a:t>you have the right types of partners and implementation sites to serve your target population?</a:t>
            </a:r>
            <a:endParaRPr lang="en-US" altLang="en-US" sz="1400" dirty="0" smtClean="0">
              <a:latin typeface="Trebuchet MS" pitchFamily="34" charset="0"/>
            </a:endParaRPr>
          </a:p>
        </p:txBody>
      </p:sp>
    </p:spTree>
    <p:extLst>
      <p:ext uri="{BB962C8B-B14F-4D97-AF65-F5344CB8AC3E}">
        <p14:creationId xmlns:p14="http://schemas.microsoft.com/office/powerpoint/2010/main" val="1931658826"/>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560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56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560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560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560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560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hgswi">
  <a:themeElements>
    <a:clrScheme name="">
      <a:dk1>
        <a:srgbClr val="9999FF"/>
      </a:dk1>
      <a:lt1>
        <a:srgbClr val="FFFFFF"/>
      </a:lt1>
      <a:dk2>
        <a:srgbClr val="CCCCFF"/>
      </a:dk2>
      <a:lt2>
        <a:srgbClr val="FFFFFF"/>
      </a:lt2>
      <a:accent1>
        <a:srgbClr val="FF9966"/>
      </a:accent1>
      <a:accent2>
        <a:srgbClr val="669933"/>
      </a:accent2>
      <a:accent3>
        <a:srgbClr val="E2E2FF"/>
      </a:accent3>
      <a:accent4>
        <a:srgbClr val="DADADA"/>
      </a:accent4>
      <a:accent5>
        <a:srgbClr val="FFCAB8"/>
      </a:accent5>
      <a:accent6>
        <a:srgbClr val="5C8A2D"/>
      </a:accent6>
      <a:hlink>
        <a:srgbClr val="669999"/>
      </a:hlink>
      <a:folHlink>
        <a:srgbClr val="FF9900"/>
      </a:folHlink>
    </a:clrScheme>
    <a:fontScheme name="hgswi">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hgswi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gswi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gswi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gswi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gswi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gswi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gswi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gswi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gswi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gswi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gswi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gswi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hgswi">
  <a:themeElements>
    <a:clrScheme name="">
      <a:dk1>
        <a:srgbClr val="9999FF"/>
      </a:dk1>
      <a:lt1>
        <a:srgbClr val="FFFFFF"/>
      </a:lt1>
      <a:dk2>
        <a:srgbClr val="CCCCFF"/>
      </a:dk2>
      <a:lt2>
        <a:srgbClr val="FFFFFF"/>
      </a:lt2>
      <a:accent1>
        <a:srgbClr val="FF9966"/>
      </a:accent1>
      <a:accent2>
        <a:srgbClr val="669933"/>
      </a:accent2>
      <a:accent3>
        <a:srgbClr val="E2E2FF"/>
      </a:accent3>
      <a:accent4>
        <a:srgbClr val="DADADA"/>
      </a:accent4>
      <a:accent5>
        <a:srgbClr val="FFCAB8"/>
      </a:accent5>
      <a:accent6>
        <a:srgbClr val="5C8A2D"/>
      </a:accent6>
      <a:hlink>
        <a:srgbClr val="669999"/>
      </a:hlink>
      <a:folHlink>
        <a:srgbClr val="FF9900"/>
      </a:folHlink>
    </a:clrScheme>
    <a:fontScheme name="hgswi">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hgswi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gswi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gswi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gswi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gswi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gswi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gswi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gswi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gswi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gswi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gswi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gswi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1997</Words>
  <Application>Microsoft Office PowerPoint</Application>
  <PresentationFormat>On-screen Show (4:3)</PresentationFormat>
  <Paragraphs>157</Paragraphs>
  <Slides>14</Slides>
  <Notes>8</Notes>
  <HiddenSlides>0</HiddenSlides>
  <MMClips>0</MMClips>
  <ScaleCrop>false</ScaleCrop>
  <HeadingPairs>
    <vt:vector size="8" baseType="variant">
      <vt:variant>
        <vt:lpstr>Fonts Used</vt:lpstr>
      </vt:variant>
      <vt:variant>
        <vt:i4>8</vt:i4>
      </vt:variant>
      <vt:variant>
        <vt:lpstr>Theme</vt:lpstr>
      </vt:variant>
      <vt:variant>
        <vt:i4>2</vt:i4>
      </vt:variant>
      <vt:variant>
        <vt:lpstr>Embedded OLE Servers</vt:lpstr>
      </vt:variant>
      <vt:variant>
        <vt:i4>1</vt:i4>
      </vt:variant>
      <vt:variant>
        <vt:lpstr>Slide Titles</vt:lpstr>
      </vt:variant>
      <vt:variant>
        <vt:i4>14</vt:i4>
      </vt:variant>
    </vt:vector>
  </HeadingPairs>
  <TitlesOfParts>
    <vt:vector size="25" baseType="lpstr">
      <vt:lpstr>Arial</vt:lpstr>
      <vt:lpstr>Calibri</vt:lpstr>
      <vt:lpstr>Sylfaen</vt:lpstr>
      <vt:lpstr>Times</vt:lpstr>
      <vt:lpstr>Times New Roman</vt:lpstr>
      <vt:lpstr>Trebuchet MS</vt:lpstr>
      <vt:lpstr>Verdana</vt:lpstr>
      <vt:lpstr>Wingdings</vt:lpstr>
      <vt:lpstr>hgswi</vt:lpstr>
      <vt:lpstr>1_hgswi</vt:lpstr>
      <vt:lpstr>Slide</vt:lpstr>
      <vt:lpstr>PowerPoint Presentation</vt:lpstr>
      <vt:lpstr>RE-AIM: A Framework for Health Promotion Planning, Implementation and Evaluation</vt:lpstr>
      <vt:lpstr>What’s the Purpose of the RE-AIM Framework?</vt:lpstr>
      <vt:lpstr>Tasks in Carrying out the RE-AIM Framework Components </vt:lpstr>
      <vt:lpstr>What is “REACH”?</vt:lpstr>
      <vt:lpstr> Why Monitoring REACH is  Important</vt:lpstr>
      <vt:lpstr>What is EFFECTIVENESS?</vt:lpstr>
      <vt:lpstr>Why Monitoring EFFECTIVENESS is Important </vt:lpstr>
      <vt:lpstr>Why is ADOPTION Important?</vt:lpstr>
      <vt:lpstr>Why is Monitoring IMPLEMENTATION Important?</vt:lpstr>
      <vt:lpstr>Why is IMPLEMENTATION important?</vt:lpstr>
      <vt:lpstr>Why is Maintenance Important?</vt:lpstr>
      <vt:lpstr>Why is Maintenance Important?</vt:lpstr>
      <vt:lpstr>Why is Monitoring MAINTENANCE Important?</vt:lpstr>
    </vt:vector>
  </TitlesOfParts>
  <Company>UCLA Center for Health Policy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Janet</dc:creator>
  <cp:lastModifiedBy>Heather</cp:lastModifiedBy>
  <cp:revision>3</cp:revision>
  <dcterms:created xsi:type="dcterms:W3CDTF">2015-10-28T01:19:25Z</dcterms:created>
  <dcterms:modified xsi:type="dcterms:W3CDTF">2015-12-09T21:54:45Z</dcterms:modified>
</cp:coreProperties>
</file>