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72" r:id="rId2"/>
    <p:sldId id="33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Black" initials="M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A4378-C690-4274-A637-42E10AFB6FC1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A9145D2A-AD90-416D-A76D-9837FF13B2AD}">
      <dgm:prSet phldrT="[Text]" custT="1"/>
      <dgm:spPr/>
      <dgm:t>
        <a:bodyPr/>
        <a:lstStyle/>
        <a:p>
          <a:r>
            <a:rPr lang="en-US" sz="2000" dirty="0" smtClean="0"/>
            <a:t>Social Work Education</a:t>
          </a:r>
          <a:endParaRPr lang="en-US" sz="2000" dirty="0"/>
        </a:p>
      </dgm:t>
    </dgm:pt>
    <dgm:pt modelId="{49BACFFB-A7AE-4C9E-9D20-C6ECCEEAA408}" type="parTrans" cxnId="{AF8E19DC-049B-4C65-A8E7-661748AD8A47}">
      <dgm:prSet/>
      <dgm:spPr/>
      <dgm:t>
        <a:bodyPr/>
        <a:lstStyle/>
        <a:p>
          <a:endParaRPr lang="en-US"/>
        </a:p>
      </dgm:t>
    </dgm:pt>
    <dgm:pt modelId="{3413429B-D19A-4461-A1D9-5FD4964DDD5C}" type="sibTrans" cxnId="{AF8E19DC-049B-4C65-A8E7-661748AD8A47}">
      <dgm:prSet/>
      <dgm:spPr/>
      <dgm:t>
        <a:bodyPr/>
        <a:lstStyle/>
        <a:p>
          <a:endParaRPr lang="en-US"/>
        </a:p>
      </dgm:t>
    </dgm:pt>
    <dgm:pt modelId="{86DE1F00-5794-471F-94CC-D23405FA0C70}">
      <dgm:prSet phldrT="[Text]" custT="1"/>
      <dgm:spPr/>
      <dgm:t>
        <a:bodyPr/>
        <a:lstStyle/>
        <a:p>
          <a:r>
            <a:rPr lang="en-US" sz="1800" dirty="0" smtClean="0"/>
            <a:t>Field Education</a:t>
          </a:r>
          <a:endParaRPr lang="en-US" sz="1800" dirty="0"/>
        </a:p>
      </dgm:t>
    </dgm:pt>
    <dgm:pt modelId="{1CD247CA-70E5-4052-BEBD-2298EA8A80CE}" type="parTrans" cxnId="{65558753-8238-41E4-A8C6-DE21B2924BA4}">
      <dgm:prSet/>
      <dgm:spPr/>
      <dgm:t>
        <a:bodyPr/>
        <a:lstStyle/>
        <a:p>
          <a:endParaRPr lang="en-US"/>
        </a:p>
      </dgm:t>
    </dgm:pt>
    <dgm:pt modelId="{7A5C4E98-B011-487F-805F-6C7734CA0D6F}" type="sibTrans" cxnId="{65558753-8238-41E4-A8C6-DE21B2924BA4}">
      <dgm:prSet/>
      <dgm:spPr/>
      <dgm:t>
        <a:bodyPr/>
        <a:lstStyle/>
        <a:p>
          <a:endParaRPr lang="en-US"/>
        </a:p>
      </dgm:t>
    </dgm:pt>
    <dgm:pt modelId="{968A0AAD-3FC9-4C08-9BAB-D96C6C5EB873}">
      <dgm:prSet phldrT="[Text]" custT="1"/>
      <dgm:spPr/>
      <dgm:t>
        <a:bodyPr/>
        <a:lstStyle/>
        <a:p>
          <a:r>
            <a:rPr lang="en-US" sz="2400" dirty="0" smtClean="0"/>
            <a:t>Social Programs</a:t>
          </a:r>
          <a:endParaRPr lang="en-US" sz="2400" dirty="0"/>
        </a:p>
      </dgm:t>
    </dgm:pt>
    <dgm:pt modelId="{59C84026-D8BF-4165-B4D2-C8C0A1AD080C}" type="sibTrans" cxnId="{5CADE747-0F4D-47CB-9539-FA883484986C}">
      <dgm:prSet/>
      <dgm:spPr/>
      <dgm:t>
        <a:bodyPr/>
        <a:lstStyle/>
        <a:p>
          <a:endParaRPr lang="en-US"/>
        </a:p>
      </dgm:t>
    </dgm:pt>
    <dgm:pt modelId="{3F2D7ABC-BED1-4906-9EC3-EBAA375ABBC7}" type="parTrans" cxnId="{5CADE747-0F4D-47CB-9539-FA883484986C}">
      <dgm:prSet/>
      <dgm:spPr/>
      <dgm:t>
        <a:bodyPr/>
        <a:lstStyle/>
        <a:p>
          <a:endParaRPr lang="en-US"/>
        </a:p>
      </dgm:t>
    </dgm:pt>
    <dgm:pt modelId="{497C1B37-51E5-40CC-9896-11AA4E6C358B}" type="pres">
      <dgm:prSet presAssocID="{641A4378-C690-4274-A637-42E10AFB6F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AF6998-EF2D-44C5-AD54-906EB352F775}" type="pres">
      <dgm:prSet presAssocID="{968A0AAD-3FC9-4C08-9BAB-D96C6C5EB873}" presName="gear1" presStyleLbl="node1" presStyleIdx="0" presStyleCnt="3" custLinFactNeighborX="-1358" custLinFactNeighborY="-8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23C6-379B-48AF-B229-5800AA78DC03}" type="pres">
      <dgm:prSet presAssocID="{968A0AAD-3FC9-4C08-9BAB-D96C6C5EB873}" presName="gear1srcNode" presStyleLbl="node1" presStyleIdx="0" presStyleCnt="3"/>
      <dgm:spPr/>
      <dgm:t>
        <a:bodyPr/>
        <a:lstStyle/>
        <a:p>
          <a:endParaRPr lang="en-US"/>
        </a:p>
      </dgm:t>
    </dgm:pt>
    <dgm:pt modelId="{B2FADECA-F233-4C89-9041-1376D9169FA0}" type="pres">
      <dgm:prSet presAssocID="{968A0AAD-3FC9-4C08-9BAB-D96C6C5EB873}" presName="gear1dstNode" presStyleLbl="node1" presStyleIdx="0" presStyleCnt="3"/>
      <dgm:spPr/>
      <dgm:t>
        <a:bodyPr/>
        <a:lstStyle/>
        <a:p>
          <a:endParaRPr lang="en-US"/>
        </a:p>
      </dgm:t>
    </dgm:pt>
    <dgm:pt modelId="{D6891868-5EB4-4FB0-AB56-81BC58218A7A}" type="pres">
      <dgm:prSet presAssocID="{A9145D2A-AD90-416D-A76D-9837FF13B2AD}" presName="gear2" presStyleLbl="node1" presStyleIdx="1" presStyleCnt="3" custScaleX="1224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465E3-743C-4FBE-A290-B9DA2D635201}" type="pres">
      <dgm:prSet presAssocID="{A9145D2A-AD90-416D-A76D-9837FF13B2AD}" presName="gear2srcNode" presStyleLbl="node1" presStyleIdx="1" presStyleCnt="3"/>
      <dgm:spPr/>
      <dgm:t>
        <a:bodyPr/>
        <a:lstStyle/>
        <a:p>
          <a:endParaRPr lang="en-US"/>
        </a:p>
      </dgm:t>
    </dgm:pt>
    <dgm:pt modelId="{DDAD5F51-CC57-4709-AC61-B9B24C719E6D}" type="pres">
      <dgm:prSet presAssocID="{A9145D2A-AD90-416D-A76D-9837FF13B2AD}" presName="gear2dstNode" presStyleLbl="node1" presStyleIdx="1" presStyleCnt="3"/>
      <dgm:spPr/>
      <dgm:t>
        <a:bodyPr/>
        <a:lstStyle/>
        <a:p>
          <a:endParaRPr lang="en-US"/>
        </a:p>
      </dgm:t>
    </dgm:pt>
    <dgm:pt modelId="{A12FE2D4-A4A8-4288-897E-E85CBEED725E}" type="pres">
      <dgm:prSet presAssocID="{86DE1F00-5794-471F-94CC-D23405FA0C70}" presName="gear3" presStyleLbl="node1" presStyleIdx="2" presStyleCnt="3" custScaleX="103912"/>
      <dgm:spPr/>
      <dgm:t>
        <a:bodyPr/>
        <a:lstStyle/>
        <a:p>
          <a:endParaRPr lang="en-US"/>
        </a:p>
      </dgm:t>
    </dgm:pt>
    <dgm:pt modelId="{EB2DED39-CA0A-409D-AC38-AFC783796AF1}" type="pres">
      <dgm:prSet presAssocID="{86DE1F00-5794-471F-94CC-D23405FA0C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9A01C-D204-4BC0-9C0B-181E6F0A2694}" type="pres">
      <dgm:prSet presAssocID="{86DE1F00-5794-471F-94CC-D23405FA0C70}" presName="gear3srcNode" presStyleLbl="node1" presStyleIdx="2" presStyleCnt="3"/>
      <dgm:spPr/>
      <dgm:t>
        <a:bodyPr/>
        <a:lstStyle/>
        <a:p>
          <a:endParaRPr lang="en-US"/>
        </a:p>
      </dgm:t>
    </dgm:pt>
    <dgm:pt modelId="{AB22C0B8-B259-4A67-A4F6-4EC677AE3CC9}" type="pres">
      <dgm:prSet presAssocID="{86DE1F00-5794-471F-94CC-D23405FA0C70}" presName="gear3dstNode" presStyleLbl="node1" presStyleIdx="2" presStyleCnt="3"/>
      <dgm:spPr/>
      <dgm:t>
        <a:bodyPr/>
        <a:lstStyle/>
        <a:p>
          <a:endParaRPr lang="en-US"/>
        </a:p>
      </dgm:t>
    </dgm:pt>
    <dgm:pt modelId="{E701F1F4-334E-4DE9-A7E4-7FEA915862F5}" type="pres">
      <dgm:prSet presAssocID="{59C84026-D8BF-4165-B4D2-C8C0A1AD080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84C7673-4A24-4E7D-ACF4-AC5939830F74}" type="pres">
      <dgm:prSet presAssocID="{3413429B-D19A-4461-A1D9-5FD4964DDD5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6938F193-AC58-4162-A352-0D91257A6FAC}" type="pres">
      <dgm:prSet presAssocID="{7A5C4E98-B011-487F-805F-6C7734CA0D6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156FE1-CF82-C146-8123-64CB70A9AF98}" type="presOf" srcId="{3413429B-D19A-4461-A1D9-5FD4964DDD5C}" destId="{384C7673-4A24-4E7D-ACF4-AC5939830F74}" srcOrd="0" destOrd="0" presId="urn:microsoft.com/office/officeart/2005/8/layout/gear1"/>
    <dgm:cxn modelId="{875AE774-775D-3E41-8EF2-DCEE5122A564}" type="presOf" srcId="{968A0AAD-3FC9-4C08-9BAB-D96C6C5EB873}" destId="{B2FADECA-F233-4C89-9041-1376D9169FA0}" srcOrd="2" destOrd="0" presId="urn:microsoft.com/office/officeart/2005/8/layout/gear1"/>
    <dgm:cxn modelId="{C1A4A925-975C-C04E-AEC8-28F925F6B7E2}" type="presOf" srcId="{A9145D2A-AD90-416D-A76D-9837FF13B2AD}" destId="{409465E3-743C-4FBE-A290-B9DA2D635201}" srcOrd="1" destOrd="0" presId="urn:microsoft.com/office/officeart/2005/8/layout/gear1"/>
    <dgm:cxn modelId="{A0DA97FE-468F-4F4B-B1EE-8E68FACE4D3D}" type="presOf" srcId="{968A0AAD-3FC9-4C08-9BAB-D96C6C5EB873}" destId="{D7AF6998-EF2D-44C5-AD54-906EB352F775}" srcOrd="0" destOrd="0" presId="urn:microsoft.com/office/officeart/2005/8/layout/gear1"/>
    <dgm:cxn modelId="{CE437150-C3C9-0C4D-82FB-61FE9241C003}" type="presOf" srcId="{86DE1F00-5794-471F-94CC-D23405FA0C70}" destId="{A12FE2D4-A4A8-4288-897E-E85CBEED725E}" srcOrd="0" destOrd="0" presId="urn:microsoft.com/office/officeart/2005/8/layout/gear1"/>
    <dgm:cxn modelId="{AF8E19DC-049B-4C65-A8E7-661748AD8A47}" srcId="{641A4378-C690-4274-A637-42E10AFB6FC1}" destId="{A9145D2A-AD90-416D-A76D-9837FF13B2AD}" srcOrd="1" destOrd="0" parTransId="{49BACFFB-A7AE-4C9E-9D20-C6ECCEEAA408}" sibTransId="{3413429B-D19A-4461-A1D9-5FD4964DDD5C}"/>
    <dgm:cxn modelId="{A4F23302-5031-C040-B623-2AE0C49EA007}" type="presOf" srcId="{86DE1F00-5794-471F-94CC-D23405FA0C70}" destId="{AB22C0B8-B259-4A67-A4F6-4EC677AE3CC9}" srcOrd="3" destOrd="0" presId="urn:microsoft.com/office/officeart/2005/8/layout/gear1"/>
    <dgm:cxn modelId="{4E7C7531-B065-204F-B823-488ECEA59D1C}" type="presOf" srcId="{641A4378-C690-4274-A637-42E10AFB6FC1}" destId="{497C1B37-51E5-40CC-9896-11AA4E6C358B}" srcOrd="0" destOrd="0" presId="urn:microsoft.com/office/officeart/2005/8/layout/gear1"/>
    <dgm:cxn modelId="{65558753-8238-41E4-A8C6-DE21B2924BA4}" srcId="{641A4378-C690-4274-A637-42E10AFB6FC1}" destId="{86DE1F00-5794-471F-94CC-D23405FA0C70}" srcOrd="2" destOrd="0" parTransId="{1CD247CA-70E5-4052-BEBD-2298EA8A80CE}" sibTransId="{7A5C4E98-B011-487F-805F-6C7734CA0D6F}"/>
    <dgm:cxn modelId="{5CADE747-0F4D-47CB-9539-FA883484986C}" srcId="{641A4378-C690-4274-A637-42E10AFB6FC1}" destId="{968A0AAD-3FC9-4C08-9BAB-D96C6C5EB873}" srcOrd="0" destOrd="0" parTransId="{3F2D7ABC-BED1-4906-9EC3-EBAA375ABBC7}" sibTransId="{59C84026-D8BF-4165-B4D2-C8C0A1AD080C}"/>
    <dgm:cxn modelId="{DF3E1545-7761-F34A-BB69-0043E5F1F0CB}" type="presOf" srcId="{86DE1F00-5794-471F-94CC-D23405FA0C70}" destId="{EB2DED39-CA0A-409D-AC38-AFC783796AF1}" srcOrd="1" destOrd="0" presId="urn:microsoft.com/office/officeart/2005/8/layout/gear1"/>
    <dgm:cxn modelId="{920D9DDE-B512-524C-8865-43F57B464F65}" type="presOf" srcId="{59C84026-D8BF-4165-B4D2-C8C0A1AD080C}" destId="{E701F1F4-334E-4DE9-A7E4-7FEA915862F5}" srcOrd="0" destOrd="0" presId="urn:microsoft.com/office/officeart/2005/8/layout/gear1"/>
    <dgm:cxn modelId="{CEEF31B9-77B1-3042-84EE-7B28F7112153}" type="presOf" srcId="{A9145D2A-AD90-416D-A76D-9837FF13B2AD}" destId="{DDAD5F51-CC57-4709-AC61-B9B24C719E6D}" srcOrd="2" destOrd="0" presId="urn:microsoft.com/office/officeart/2005/8/layout/gear1"/>
    <dgm:cxn modelId="{A0204EE6-7916-7F47-BA6B-D02533868674}" type="presOf" srcId="{7A5C4E98-B011-487F-805F-6C7734CA0D6F}" destId="{6938F193-AC58-4162-A352-0D91257A6FAC}" srcOrd="0" destOrd="0" presId="urn:microsoft.com/office/officeart/2005/8/layout/gear1"/>
    <dgm:cxn modelId="{8B05186A-C254-7F40-8500-06478047C918}" type="presOf" srcId="{A9145D2A-AD90-416D-A76D-9837FF13B2AD}" destId="{D6891868-5EB4-4FB0-AB56-81BC58218A7A}" srcOrd="0" destOrd="0" presId="urn:microsoft.com/office/officeart/2005/8/layout/gear1"/>
    <dgm:cxn modelId="{31030582-EFE1-8C41-86BB-BAC3669D9D59}" type="presOf" srcId="{86DE1F00-5794-471F-94CC-D23405FA0C70}" destId="{B829A01C-D204-4BC0-9C0B-181E6F0A2694}" srcOrd="2" destOrd="0" presId="urn:microsoft.com/office/officeart/2005/8/layout/gear1"/>
    <dgm:cxn modelId="{A36ADE21-8BC4-EB4B-ACD2-9C1E8CE4CE76}" type="presOf" srcId="{968A0AAD-3FC9-4C08-9BAB-D96C6C5EB873}" destId="{7D9223C6-379B-48AF-B229-5800AA78DC03}" srcOrd="1" destOrd="0" presId="urn:microsoft.com/office/officeart/2005/8/layout/gear1"/>
    <dgm:cxn modelId="{0214F223-E794-4040-98B9-FF623E6A6E9D}" type="presParOf" srcId="{497C1B37-51E5-40CC-9896-11AA4E6C358B}" destId="{D7AF6998-EF2D-44C5-AD54-906EB352F775}" srcOrd="0" destOrd="0" presId="urn:microsoft.com/office/officeart/2005/8/layout/gear1"/>
    <dgm:cxn modelId="{E7FF7F8A-1E04-8D4D-8615-E8BCF3CA6FB3}" type="presParOf" srcId="{497C1B37-51E5-40CC-9896-11AA4E6C358B}" destId="{7D9223C6-379B-48AF-B229-5800AA78DC03}" srcOrd="1" destOrd="0" presId="urn:microsoft.com/office/officeart/2005/8/layout/gear1"/>
    <dgm:cxn modelId="{731A1683-D642-C546-8E18-88B7422462AB}" type="presParOf" srcId="{497C1B37-51E5-40CC-9896-11AA4E6C358B}" destId="{B2FADECA-F233-4C89-9041-1376D9169FA0}" srcOrd="2" destOrd="0" presId="urn:microsoft.com/office/officeart/2005/8/layout/gear1"/>
    <dgm:cxn modelId="{F67C11EC-7E74-EF4E-A784-541E215890C3}" type="presParOf" srcId="{497C1B37-51E5-40CC-9896-11AA4E6C358B}" destId="{D6891868-5EB4-4FB0-AB56-81BC58218A7A}" srcOrd="3" destOrd="0" presId="urn:microsoft.com/office/officeart/2005/8/layout/gear1"/>
    <dgm:cxn modelId="{EFC3D1B5-603D-E14A-9E66-981F8ECA116F}" type="presParOf" srcId="{497C1B37-51E5-40CC-9896-11AA4E6C358B}" destId="{409465E3-743C-4FBE-A290-B9DA2D635201}" srcOrd="4" destOrd="0" presId="urn:microsoft.com/office/officeart/2005/8/layout/gear1"/>
    <dgm:cxn modelId="{57AAFDB8-6214-1B40-A44C-C728F8737EC1}" type="presParOf" srcId="{497C1B37-51E5-40CC-9896-11AA4E6C358B}" destId="{DDAD5F51-CC57-4709-AC61-B9B24C719E6D}" srcOrd="5" destOrd="0" presId="urn:microsoft.com/office/officeart/2005/8/layout/gear1"/>
    <dgm:cxn modelId="{C886DDE1-B57D-594E-A754-3C56BEC77847}" type="presParOf" srcId="{497C1B37-51E5-40CC-9896-11AA4E6C358B}" destId="{A12FE2D4-A4A8-4288-897E-E85CBEED725E}" srcOrd="6" destOrd="0" presId="urn:microsoft.com/office/officeart/2005/8/layout/gear1"/>
    <dgm:cxn modelId="{4A0296A8-81E9-E244-91EA-18B42D450B8F}" type="presParOf" srcId="{497C1B37-51E5-40CC-9896-11AA4E6C358B}" destId="{EB2DED39-CA0A-409D-AC38-AFC783796AF1}" srcOrd="7" destOrd="0" presId="urn:microsoft.com/office/officeart/2005/8/layout/gear1"/>
    <dgm:cxn modelId="{6C5A10CD-BEA6-7242-A502-42EB9CA57079}" type="presParOf" srcId="{497C1B37-51E5-40CC-9896-11AA4E6C358B}" destId="{B829A01C-D204-4BC0-9C0B-181E6F0A2694}" srcOrd="8" destOrd="0" presId="urn:microsoft.com/office/officeart/2005/8/layout/gear1"/>
    <dgm:cxn modelId="{60B444D0-3A3C-664C-9BC2-465B1CD3222A}" type="presParOf" srcId="{497C1B37-51E5-40CC-9896-11AA4E6C358B}" destId="{AB22C0B8-B259-4A67-A4F6-4EC677AE3CC9}" srcOrd="9" destOrd="0" presId="urn:microsoft.com/office/officeart/2005/8/layout/gear1"/>
    <dgm:cxn modelId="{B7B10659-66BD-684F-8100-6A4732827FE3}" type="presParOf" srcId="{497C1B37-51E5-40CC-9896-11AA4E6C358B}" destId="{E701F1F4-334E-4DE9-A7E4-7FEA915862F5}" srcOrd="10" destOrd="0" presId="urn:microsoft.com/office/officeart/2005/8/layout/gear1"/>
    <dgm:cxn modelId="{06EFFD02-7D2B-7F44-8773-90A076C3E65E}" type="presParOf" srcId="{497C1B37-51E5-40CC-9896-11AA4E6C358B}" destId="{384C7673-4A24-4E7D-ACF4-AC5939830F74}" srcOrd="11" destOrd="0" presId="urn:microsoft.com/office/officeart/2005/8/layout/gear1"/>
    <dgm:cxn modelId="{5E90927A-3996-A349-A4BE-A92D199F2433}" type="presParOf" srcId="{497C1B37-51E5-40CC-9896-11AA4E6C358B}" destId="{6938F193-AC58-4162-A352-0D91257A6FAC}" srcOrd="12" destOrd="0" presId="urn:microsoft.com/office/officeart/2005/8/layout/gear1"/>
  </dgm:cxnLst>
  <dgm:bg>
    <a:solidFill>
      <a:srgbClr val="0099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F6998-EF2D-44C5-AD54-906EB352F775}">
      <dsp:nvSpPr>
        <dsp:cNvPr id="0" name=""/>
        <dsp:cNvSpPr/>
      </dsp:nvSpPr>
      <dsp:spPr>
        <a:xfrm>
          <a:off x="3905043" y="2511377"/>
          <a:ext cx="3101340" cy="310134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Programs</a:t>
          </a:r>
          <a:endParaRPr lang="en-US" sz="2400" kern="1200" dirty="0"/>
        </a:p>
      </dsp:txBody>
      <dsp:txXfrm>
        <a:off x="4528550" y="3237851"/>
        <a:ext cx="1854326" cy="1594153"/>
      </dsp:txXfrm>
    </dsp:sp>
    <dsp:sp modelId="{D6891868-5EB4-4FB0-AB56-81BC58218A7A}">
      <dsp:nvSpPr>
        <dsp:cNvPr id="0" name=""/>
        <dsp:cNvSpPr/>
      </dsp:nvSpPr>
      <dsp:spPr>
        <a:xfrm>
          <a:off x="1889054" y="1804416"/>
          <a:ext cx="2762899" cy="2255520"/>
        </a:xfrm>
        <a:prstGeom prst="gear6">
          <a:avLst/>
        </a:prstGeom>
        <a:solidFill>
          <a:schemeClr val="accent2">
            <a:hueOff val="-580582"/>
            <a:satOff val="12577"/>
            <a:lumOff val="-12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Work Education</a:t>
          </a:r>
          <a:endParaRPr lang="en-US" sz="2000" kern="1200" dirty="0"/>
        </a:p>
      </dsp:txBody>
      <dsp:txXfrm>
        <a:off x="2530641" y="2375682"/>
        <a:ext cx="1479725" cy="1112988"/>
      </dsp:txXfrm>
    </dsp:sp>
    <dsp:sp modelId="{A12FE2D4-A4A8-4288-897E-E85CBEED725E}">
      <dsp:nvSpPr>
        <dsp:cNvPr id="0" name=""/>
        <dsp:cNvSpPr/>
      </dsp:nvSpPr>
      <dsp:spPr>
        <a:xfrm rot="20700000">
          <a:off x="3347016" y="264159"/>
          <a:ext cx="2328046" cy="2178305"/>
        </a:xfrm>
        <a:prstGeom prst="gear6">
          <a:avLst/>
        </a:prstGeom>
        <a:solidFill>
          <a:schemeClr val="accent2">
            <a:hueOff val="-1161165"/>
            <a:satOff val="25155"/>
            <a:lumOff val="-25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Field Education</a:t>
          </a:r>
          <a:endParaRPr lang="en-US" sz="1800" kern="1200" dirty="0"/>
        </a:p>
      </dsp:txBody>
      <dsp:txXfrm rot="-20700000">
        <a:off x="3866507" y="733044"/>
        <a:ext cx="1289065" cy="1240536"/>
      </dsp:txXfrm>
    </dsp:sp>
    <dsp:sp modelId="{E701F1F4-334E-4DE9-A7E4-7FEA915862F5}">
      <dsp:nvSpPr>
        <dsp:cNvPr id="0" name=""/>
        <dsp:cNvSpPr/>
      </dsp:nvSpPr>
      <dsp:spPr>
        <a:xfrm>
          <a:off x="3724863" y="2060216"/>
          <a:ext cx="3969715" cy="3969715"/>
        </a:xfrm>
        <a:prstGeom prst="circularArrow">
          <a:avLst>
            <a:gd name="adj1" fmla="val 4687"/>
            <a:gd name="adj2" fmla="val 299029"/>
            <a:gd name="adj3" fmla="val 2542483"/>
            <a:gd name="adj4" fmla="val 1580570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C7673-4A24-4E7D-ACF4-AC5939830F74}">
      <dsp:nvSpPr>
        <dsp:cNvPr id="0" name=""/>
        <dsp:cNvSpPr/>
      </dsp:nvSpPr>
      <dsp:spPr>
        <a:xfrm>
          <a:off x="1743295" y="1299155"/>
          <a:ext cx="2884246" cy="2884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580582"/>
            <a:satOff val="12577"/>
            <a:lumOff val="-12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8F193-AC58-4162-A352-0D91257A6FAC}">
      <dsp:nvSpPr>
        <dsp:cNvPr id="0" name=""/>
        <dsp:cNvSpPr/>
      </dsp:nvSpPr>
      <dsp:spPr>
        <a:xfrm>
          <a:off x="2894881" y="-241923"/>
          <a:ext cx="3109798" cy="310979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161165"/>
            <a:satOff val="25155"/>
            <a:lumOff val="-252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59654-B5B0-439A-AF69-DCDA64876D5D}" type="datetimeFigureOut">
              <a:rPr lang="en-US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918D5-58A9-4B8C-AD65-8F494713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4852E-59C6-4475-82A1-8B5B11A9F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05FF5-78D1-4A5A-A549-8758409A9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8872-98C3-45A2-A409-801D7F7B4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AE3B6-47AB-449B-A3D0-3C731256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C2892-2273-420E-B18A-665682807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BD06-43BF-43B7-917C-978E4706C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F946D-0984-4467-B427-1F87DFA9A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C6C7-453A-439C-8127-9F18105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862C-03FD-4811-87E9-18969DAF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68F3-ADC0-4B13-AA66-597D61128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Art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8C8528-C7D3-46C5-BA9B-46DBAEF1BB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 O U N C I L   O N   S O C I A L   W O R K   E D U C A T I O N   •   6 0 T H   A N N U A L   M E E T I N 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5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</a:rPr>
              <a:t>Name of Presentation</a:t>
            </a:r>
          </a:p>
        </p:txBody>
      </p:sp>
      <p:pic>
        <p:nvPicPr>
          <p:cNvPr id="14338" name="Picture 2" descr="PPT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267200"/>
            <a:ext cx="6553200" cy="123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Summit on Field Education 2014</a:t>
            </a:r>
          </a:p>
          <a:p>
            <a:pPr algn="ctr">
              <a:defRPr/>
            </a:pPr>
            <a:endParaRPr lang="en-US" sz="1050" b="1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October 23, 2014</a:t>
            </a:r>
          </a:p>
        </p:txBody>
      </p:sp>
    </p:spTree>
    <p:extLst>
      <p:ext uri="{BB962C8B-B14F-4D97-AF65-F5344CB8AC3E}">
        <p14:creationId xmlns:p14="http://schemas.microsoft.com/office/powerpoint/2010/main" val="1596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dirty="0" smtClean="0"/>
              <a:t>Additionally, instruction is based on a mutual reflective dialogue to:</a:t>
            </a:r>
          </a:p>
          <a:p>
            <a:pPr lvl="1"/>
            <a:r>
              <a:rPr lang="en-US" dirty="0" smtClean="0"/>
              <a:t>Review and plan interventions</a:t>
            </a:r>
          </a:p>
          <a:p>
            <a:pPr lvl="1"/>
            <a:r>
              <a:rPr lang="en-US" dirty="0" smtClean="0"/>
              <a:t>View and link practice to:</a:t>
            </a:r>
          </a:p>
          <a:p>
            <a:pPr lvl="2"/>
            <a:r>
              <a:rPr lang="en-US" dirty="0" smtClean="0"/>
              <a:t>A variety of theoretical lenses</a:t>
            </a:r>
          </a:p>
          <a:p>
            <a:pPr lvl="2"/>
            <a:r>
              <a:rPr lang="en-US" dirty="0" smtClean="0"/>
              <a:t>EPAS competencies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Provide feedback, coaching, rehearsal</a:t>
            </a:r>
          </a:p>
          <a:p>
            <a:r>
              <a:rPr lang="en-US" smtClean="0"/>
              <a:t>Assess student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Signature Pedagogy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dirty="0" smtClean="0"/>
              <a:t>Are these components routine and pervasive? </a:t>
            </a:r>
          </a:p>
          <a:p>
            <a:r>
              <a:rPr lang="en-US" dirty="0" smtClean="0"/>
              <a:t>Are they systematically incorporated into all students</a:t>
            </a:r>
            <a:r>
              <a:rPr lang="en-US" altLang="en-US" dirty="0" smtClean="0"/>
              <a:t>’</a:t>
            </a:r>
            <a:r>
              <a:rPr lang="en-US" dirty="0" smtClean="0"/>
              <a:t> learning experiences in the field?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Structural Challenges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315200" cy="4648200"/>
          </a:xfrm>
        </p:spPr>
        <p:txBody>
          <a:bodyPr/>
          <a:lstStyle/>
          <a:p>
            <a:r>
              <a:rPr lang="en-US" smtClean="0"/>
              <a:t>Voluntary agency-based model based on professional commitment</a:t>
            </a:r>
          </a:p>
          <a:p>
            <a:pPr marL="392113" lvl="1" indent="0"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Defining Field Education</a:t>
            </a:r>
            <a:br>
              <a:rPr lang="en-US" dirty="0" smtClean="0"/>
            </a:br>
            <a:r>
              <a:rPr lang="en-US" dirty="0" smtClean="0"/>
              <a:t>as a Priority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7315200" cy="4648200"/>
          </a:xfrm>
        </p:spPr>
        <p:txBody>
          <a:bodyPr/>
          <a:lstStyle/>
          <a:p>
            <a:r>
              <a:rPr lang="en-US" smtClean="0"/>
              <a:t>Develop professional and organizational commitment with resources</a:t>
            </a:r>
          </a:p>
          <a:p>
            <a:r>
              <a:rPr lang="en-US" smtClean="0"/>
              <a:t>Excellence in field education as a professional priority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Motivation: Joint Recognition of a Shared Problem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15200" cy="4648200"/>
          </a:xfrm>
        </p:spPr>
        <p:txBody>
          <a:bodyPr/>
          <a:lstStyle/>
          <a:p>
            <a:r>
              <a:rPr lang="en-US" smtClean="0"/>
              <a:t>Society, governments, agencies need an effective workforce of human service professionals</a:t>
            </a:r>
          </a:p>
          <a:p>
            <a:r>
              <a:rPr lang="en-US" smtClean="0"/>
              <a:t>Schools of social work perceive field settings as ideal sites for professional preparation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Resources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dirty="0" smtClean="0"/>
              <a:t>Access new resources</a:t>
            </a:r>
          </a:p>
          <a:p>
            <a:r>
              <a:rPr lang="en-US" dirty="0" smtClean="0"/>
              <a:t>Redeploy current resources</a:t>
            </a:r>
          </a:p>
          <a:p>
            <a:r>
              <a:rPr lang="en-US" dirty="0" smtClean="0"/>
              <a:t>Value-added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Who needs to be involved?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96200" cy="4648200"/>
          </a:xfrm>
        </p:spPr>
        <p:txBody>
          <a:bodyPr/>
          <a:lstStyle/>
          <a:p>
            <a:r>
              <a:rPr lang="en-US" dirty="0" smtClean="0"/>
              <a:t>Most senior levels in school and university</a:t>
            </a:r>
          </a:p>
          <a:p>
            <a:r>
              <a:rPr lang="en-US" dirty="0" smtClean="0"/>
              <a:t>Need champions, advocates, and allies</a:t>
            </a:r>
          </a:p>
          <a:p>
            <a:pPr lvl="1"/>
            <a:r>
              <a:rPr lang="en-US" dirty="0" smtClean="0"/>
              <a:t>Faculty colleagues and social work practitioners</a:t>
            </a:r>
          </a:p>
          <a:p>
            <a:pPr lvl="1"/>
            <a:r>
              <a:rPr lang="en-US" dirty="0" smtClean="0"/>
              <a:t>Deans and directors of schools</a:t>
            </a:r>
          </a:p>
          <a:p>
            <a:pPr lvl="1"/>
            <a:r>
              <a:rPr lang="en-US" dirty="0" smtClean="0"/>
              <a:t>Local, regional, and national professional associations and service organization leadership</a:t>
            </a:r>
          </a:p>
          <a:p>
            <a:pPr lvl="1"/>
            <a:r>
              <a:rPr lang="en-US" dirty="0" smtClean="0"/>
              <a:t>Government program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5334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876800"/>
          </a:xfrm>
        </p:spPr>
        <p:txBody>
          <a:bodyPr/>
          <a:lstStyle/>
          <a:p>
            <a:r>
              <a:rPr lang="en-US" sz="2400" dirty="0" smtClean="0"/>
              <a:t>Strong positive learning environments</a:t>
            </a:r>
          </a:p>
          <a:p>
            <a:r>
              <a:rPr lang="en-US" sz="2400" dirty="0" smtClean="0"/>
              <a:t>Collaborative supportive relationships between students and field instructors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Opportunities to observe and debrief practice in action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Multiple opportunities to practice → personal meaning from new professional knowledge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Student practices form basis for instruction—what do they do?</a:t>
            </a:r>
            <a:endParaRPr lang="en-US" sz="2000" dirty="0" smtClean="0"/>
          </a:p>
          <a:p>
            <a:pPr marL="742950" lvl="2" indent="-342900"/>
            <a:r>
              <a:rPr lang="en-US" sz="2000" dirty="0" smtClean="0"/>
              <a:t>Reflective dialogue</a:t>
            </a:r>
          </a:p>
          <a:p>
            <a:pPr marL="742950" lvl="2" indent="-342900"/>
            <a:r>
              <a:rPr lang="en-US" sz="2000" dirty="0" smtClean="0"/>
              <a:t>Feedback, coaching, rehearsal</a:t>
            </a:r>
          </a:p>
          <a:p>
            <a:pPr marL="742950" lvl="2" indent="-342900"/>
            <a:r>
              <a:rPr lang="en-US" sz="2000" dirty="0" smtClean="0"/>
              <a:t>Assessment of competence</a:t>
            </a:r>
          </a:p>
          <a:p>
            <a:pPr marL="742950" lvl="2" indent="-342900">
              <a:buFontTx/>
              <a:buNone/>
            </a:pPr>
            <a:endParaRPr lang="en-US" sz="2000" dirty="0" smtClean="0"/>
          </a:p>
          <a:p>
            <a:pPr marL="342900" lvl="1" indent="-342900">
              <a:buFontTx/>
              <a:buChar char="•"/>
            </a:pPr>
            <a:endParaRPr lang="en-US" sz="2400" dirty="0" smtClean="0"/>
          </a:p>
          <a:p>
            <a:pPr marL="342900" lvl="1" indent="-342900">
              <a:buFontTx/>
              <a:buChar char="•"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                    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138238" y="4789488"/>
            <a:ext cx="2133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Well-being in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 bwMode="auto">
          <a:xfrm>
            <a:off x="722313" y="5038725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b="0" cap="none" smtClean="0"/>
              <a:t>Marion Bogo, OC, MSW, RSW</a:t>
            </a:r>
            <a:br>
              <a:rPr lang="en-US" sz="2800" b="0" cap="none" smtClean="0"/>
            </a:br>
            <a:endParaRPr lang="en-US" sz="2800" b="0" cap="none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7" cy="1500187"/>
          </a:xfrm>
        </p:spPr>
        <p:txBody>
          <a:bodyPr/>
          <a:lstStyle/>
          <a:p>
            <a:pPr>
              <a:defRPr/>
            </a:pPr>
            <a:r>
              <a:rPr lang="en-US" sz="4400" cap="small" dirty="0" smtClean="0"/>
              <a:t>D</a:t>
            </a:r>
            <a:r>
              <a:rPr lang="en-US" sz="4000" cap="small" dirty="0" smtClean="0"/>
              <a:t>eveloping </a:t>
            </a:r>
            <a:r>
              <a:rPr lang="en-US" sz="4000" cap="small" dirty="0"/>
              <a:t>the </a:t>
            </a:r>
            <a:r>
              <a:rPr lang="en-US" sz="4400" cap="small" dirty="0"/>
              <a:t>F</a:t>
            </a:r>
            <a:r>
              <a:rPr lang="en-US" sz="4000" cap="small" dirty="0"/>
              <a:t>uture </a:t>
            </a:r>
            <a:r>
              <a:rPr lang="en-US" sz="4400" cap="small" dirty="0"/>
              <a:t>F</a:t>
            </a:r>
            <a:r>
              <a:rPr lang="en-US" sz="4000" cap="small" dirty="0"/>
              <a:t>ramework for </a:t>
            </a:r>
            <a:r>
              <a:rPr lang="en-US" sz="4400" cap="small" dirty="0"/>
              <a:t>E</a:t>
            </a:r>
            <a:r>
              <a:rPr lang="en-US" sz="4000" cap="small" dirty="0"/>
              <a:t>xcellence in </a:t>
            </a:r>
            <a:r>
              <a:rPr lang="en-US" sz="4400" cap="small" dirty="0"/>
              <a:t>F</a:t>
            </a:r>
            <a:r>
              <a:rPr lang="en-US" sz="4000" cap="small" dirty="0"/>
              <a:t>ield </a:t>
            </a:r>
            <a:r>
              <a:rPr lang="en-US" sz="4400" cap="small" dirty="0"/>
              <a:t>E</a:t>
            </a:r>
            <a:r>
              <a:rPr lang="en-US" sz="4000" cap="small" dirty="0"/>
              <a:t>ducation:</a:t>
            </a:r>
            <a:br>
              <a:rPr lang="en-US" sz="4000" cap="small" dirty="0"/>
            </a:br>
            <a:r>
              <a:rPr lang="en-US" sz="4400" cap="small" dirty="0"/>
              <a:t>E</a:t>
            </a:r>
            <a:r>
              <a:rPr lang="en-US" sz="4000" cap="small" dirty="0"/>
              <a:t>mbracing the </a:t>
            </a:r>
            <a:r>
              <a:rPr lang="en-US" sz="4400" cap="small" dirty="0"/>
              <a:t>S</a:t>
            </a:r>
            <a:r>
              <a:rPr lang="en-US" sz="4000" cap="small" dirty="0"/>
              <a:t>ignature </a:t>
            </a:r>
            <a:r>
              <a:rPr lang="en-US" sz="4400" cap="small" dirty="0"/>
              <a:t>P</a:t>
            </a:r>
            <a:r>
              <a:rPr lang="en-US" sz="4000" cap="small" dirty="0"/>
              <a:t>edagogy of </a:t>
            </a:r>
            <a:r>
              <a:rPr lang="en-US" sz="4400" cap="small" dirty="0"/>
              <a:t>S</a:t>
            </a:r>
            <a:r>
              <a:rPr lang="en-US" sz="4000" cap="small" dirty="0"/>
              <a:t>ocial </a:t>
            </a:r>
            <a:r>
              <a:rPr lang="en-US" sz="4400" cap="small" dirty="0"/>
              <a:t>W</a:t>
            </a:r>
            <a:r>
              <a:rPr lang="en-US" sz="4000" cap="small" dirty="0"/>
              <a:t>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Objectives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Define the essence and evidence for quality field education</a:t>
            </a:r>
          </a:p>
          <a:p>
            <a:r>
              <a:rPr lang="en-US" smtClean="0"/>
              <a:t>Highlight structural issues </a:t>
            </a:r>
          </a:p>
          <a:p>
            <a:r>
              <a:rPr lang="en-US" smtClean="0"/>
              <a:t>Consider ways to ensure that excellence in field education becomes a profession-wide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Essence of Field Education: Signature Pedagogy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315200" cy="4648200"/>
          </a:xfrm>
        </p:spPr>
        <p:txBody>
          <a:bodyPr/>
          <a:lstStyle/>
          <a:p>
            <a:r>
              <a:rPr lang="en-US" smtClean="0"/>
              <a:t>Students learn to integrate and apply:</a:t>
            </a:r>
          </a:p>
          <a:p>
            <a:pPr lvl="1"/>
            <a:r>
              <a:rPr lang="en-US" smtClean="0"/>
              <a:t>Values</a:t>
            </a:r>
          </a:p>
          <a:p>
            <a:pPr lvl="1"/>
            <a:r>
              <a:rPr lang="en-US" smtClean="0"/>
              <a:t>Knowledge</a:t>
            </a:r>
          </a:p>
          <a:p>
            <a:pPr lvl="1"/>
            <a:r>
              <a:rPr lang="en-US" smtClean="0"/>
              <a:t>Complex practice behaviors </a:t>
            </a:r>
          </a:p>
          <a:p>
            <a:pPr lvl="1"/>
            <a:r>
              <a:rPr lang="en-US" smtClean="0"/>
              <a:t>Skills </a:t>
            </a:r>
          </a:p>
          <a:p>
            <a:r>
              <a:rPr lang="en-US" smtClean="0"/>
              <a:t>Within their </a:t>
            </a:r>
            <a:r>
              <a:rPr lang="en-US" altLang="en-US" smtClean="0"/>
              <a:t>“</a:t>
            </a:r>
            <a:r>
              <a:rPr lang="en-US" smtClean="0"/>
              <a:t>professional use of self</a:t>
            </a:r>
            <a:r>
              <a:rPr lang="en-US" altLang="en-US" smtClean="0"/>
              <a:t>”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 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Need for strong positive learning environments in organizations and teams</a:t>
            </a:r>
          </a:p>
          <a:p>
            <a:pPr lvl="1"/>
            <a:r>
              <a:rPr lang="en-US" smtClean="0"/>
              <a:t>Welcome students</a:t>
            </a:r>
          </a:p>
          <a:p>
            <a:pPr lvl="1"/>
            <a:r>
              <a:rPr lang="en-US" smtClean="0"/>
              <a:t>View teaching and learning as mutually beneficial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Collaborative supportive relationships between students and field instructors are necessary</a:t>
            </a:r>
          </a:p>
          <a:p>
            <a:pPr lvl="1"/>
            <a:r>
              <a:rPr lang="en-US" smtClean="0"/>
              <a:t>Encourage student involvement in their own learning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15200" cy="4648200"/>
          </a:xfrm>
        </p:spPr>
        <p:txBody>
          <a:bodyPr/>
          <a:lstStyle/>
          <a:p>
            <a:r>
              <a:rPr lang="en-US" smtClean="0"/>
              <a:t>Students must see practice in action</a:t>
            </a:r>
          </a:p>
          <a:p>
            <a:pPr lvl="1"/>
            <a:r>
              <a:rPr lang="en-US" smtClean="0"/>
              <a:t>Observe and debrief each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724400"/>
          </a:xfrm>
        </p:spPr>
        <p:txBody>
          <a:bodyPr/>
          <a:lstStyle/>
          <a:p>
            <a:r>
              <a:rPr lang="en-US" dirty="0" smtClean="0"/>
              <a:t>Students need multiple opportunities to practice </a:t>
            </a:r>
          </a:p>
          <a:p>
            <a:pPr lvl="1"/>
            <a:r>
              <a:rPr lang="en-US" dirty="0" smtClean="0"/>
              <a:t>Independent practice</a:t>
            </a:r>
          </a:p>
          <a:p>
            <a:pPr lvl="1"/>
            <a:r>
              <a:rPr lang="en-US" dirty="0" smtClean="0"/>
              <a:t>Repetition of practice tasks</a:t>
            </a:r>
          </a:p>
          <a:p>
            <a:pPr lvl="1"/>
            <a:r>
              <a:rPr lang="en-US" dirty="0" smtClean="0"/>
              <a:t>Performance of a variety of tasks</a:t>
            </a:r>
          </a:p>
          <a:p>
            <a:r>
              <a:rPr lang="en-US" dirty="0" smtClean="0"/>
              <a:t>Allows students to derive personal meaning from new professional knowledge and see how concepts and empirical findings can guide their work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Pedagogy for Field Education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315200" cy="4648200"/>
          </a:xfrm>
        </p:spPr>
        <p:txBody>
          <a:bodyPr/>
          <a:lstStyle/>
          <a:p>
            <a:r>
              <a:rPr lang="en-US" smtClean="0"/>
              <a:t>Instruction is based on observed samples of student</a:t>
            </a:r>
            <a:r>
              <a:rPr lang="en-US" altLang="en-US" smtClean="0"/>
              <a:t>’</a:t>
            </a:r>
            <a:r>
              <a:rPr lang="en-US" smtClean="0"/>
              <a:t>s actual practice</a:t>
            </a:r>
          </a:p>
          <a:p>
            <a:r>
              <a:rPr lang="en-US" smtClean="0"/>
              <a:t>A variety of direct and indirect methods focus on different components of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464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PowerPoint Presentation</vt:lpstr>
      <vt:lpstr>Marion Bogo, OC, MSW, RSW </vt:lpstr>
      <vt:lpstr>Objectives</vt:lpstr>
      <vt:lpstr>Essence of Field Education: Signature Pedagogy</vt:lpstr>
      <vt:lpstr>Pedagogy for Field Education </vt:lpstr>
      <vt:lpstr>Pedagogy for Field Education</vt:lpstr>
      <vt:lpstr>Pedagogy for Field Education</vt:lpstr>
      <vt:lpstr>Pedagogy for Field Education</vt:lpstr>
      <vt:lpstr>Pedagogy for Field Education</vt:lpstr>
      <vt:lpstr>Pedagogy for Field Education</vt:lpstr>
      <vt:lpstr>Pedagogy for Field Education</vt:lpstr>
      <vt:lpstr>Signature Pedagogy</vt:lpstr>
      <vt:lpstr>Structural Challenges</vt:lpstr>
      <vt:lpstr>Defining Field Education as a Priority </vt:lpstr>
      <vt:lpstr>Motivation: Joint Recognition of a Shared Problem</vt:lpstr>
      <vt:lpstr>Resources</vt:lpstr>
      <vt:lpstr>Who needs to be involved?</vt:lpstr>
      <vt:lpstr>Pedagogy for Field Education </vt:lpstr>
      <vt:lpstr>                        </vt:lpstr>
    </vt:vector>
  </TitlesOfParts>
  <Company>Silver Pennies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Stokes</dc:creator>
  <cp:lastModifiedBy>Adrienne Stokes</cp:lastModifiedBy>
  <cp:revision>18</cp:revision>
  <dcterms:modified xsi:type="dcterms:W3CDTF">2015-02-25T17:51:08Z</dcterms:modified>
</cp:coreProperties>
</file>